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3CC"/>
    <a:srgbClr val="83D997"/>
    <a:srgbClr val="CCFF99"/>
    <a:srgbClr val="CBE81E"/>
    <a:srgbClr val="FFF4C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60"/>
  </p:normalViewPr>
  <p:slideViewPr>
    <p:cSldViewPr>
      <p:cViewPr>
        <p:scale>
          <a:sx n="110" d="100"/>
          <a:sy n="110" d="100"/>
        </p:scale>
        <p:origin x="-114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1F7465C-3F5E-4C5C-99DC-AC9E5E82F370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B36FA09-B7B3-4258-A658-1EC3AF11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517-2EB4-4F65-ABB4-F5FDDE618FDF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A55-347A-4025-AC86-30DF78AA369E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900F-41F8-4B70-A71E-3F129A88221D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E150-AC0A-4EB8-8795-5EEEC240E76A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74E8-0728-4500-8500-9FA70238EFC8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63F-63AB-4413-B86B-2B8109A52FCB}" type="datetime1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085-9C3A-48AD-858C-BA523BCDC638}" type="datetime1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AFE4-6538-4990-ACCE-AB04C4351E24}" type="datetime1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C09-D444-4099-9BEB-0C8FAE2D206B}" type="datetime1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8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B48A-D391-4366-B5F2-B9BE1F27DADE}" type="datetime1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53D8-C361-45E7-98F2-445AD0703E44}" type="datetime1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EAB8-0A63-4003-95C1-2F3ED97E5EB4}" type="datetime1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5486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>Satellite Products Dissemination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Brian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Gockel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NOAA/NWS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Observations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2015 Satellite Proving Ground/User-Readiness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Meeting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0" y="237956"/>
            <a:ext cx="1219370" cy="1209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3207"/>
            <a:ext cx="1211972" cy="12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5825" r="23686" b="7641"/>
          <a:stretch/>
        </p:blipFill>
        <p:spPr bwMode="auto">
          <a:xfrm>
            <a:off x="457200" y="917720"/>
            <a:ext cx="8305800" cy="57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09600" y="224632"/>
            <a:ext cx="7886700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NWS CONUS Network Upgrades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84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09600" y="224632"/>
            <a:ext cx="7886700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NWS OCONUS Network Upgrades Project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16589" r="7713" b="2978"/>
          <a:stretch/>
        </p:blipFill>
        <p:spPr bwMode="auto">
          <a:xfrm>
            <a:off x="275492" y="1174844"/>
            <a:ext cx="8716108" cy="507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0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09600" y="224632"/>
            <a:ext cx="7886700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Long-Term “One NWS Network” Project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t="26362" r="17716" b="10241"/>
          <a:stretch/>
        </p:blipFill>
        <p:spPr bwMode="auto">
          <a:xfrm>
            <a:off x="152400" y="685800"/>
            <a:ext cx="883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6248400"/>
            <a:ext cx="457201" cy="18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47700" y="224632"/>
            <a:ext cx="7886700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Long-Term “One NWS Network” Project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1747" r="13199" b="5669"/>
          <a:stretch/>
        </p:blipFill>
        <p:spPr bwMode="auto">
          <a:xfrm>
            <a:off x="76201" y="685800"/>
            <a:ext cx="8686800" cy="57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0" y="6102280"/>
            <a:ext cx="457201" cy="37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281845" y="914400"/>
            <a:ext cx="8776427" cy="55626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33400" y="224632"/>
            <a:ext cx="8120233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ym typeface="Arial"/>
              </a:rPr>
              <a:t>Himawari</a:t>
            </a:r>
            <a:r>
              <a:rPr lang="en-US" sz="2800" dirty="0" smtClean="0">
                <a:sym typeface="Arial"/>
              </a:rPr>
              <a:t> </a:t>
            </a:r>
            <a:r>
              <a:rPr lang="en-US" sz="2800" dirty="0">
                <a:sym typeface="Arial"/>
              </a:rPr>
              <a:t>Full-Resolution Processing and Data </a:t>
            </a:r>
            <a:r>
              <a:rPr lang="en-US" sz="2800" dirty="0" smtClean="0">
                <a:sym typeface="Arial"/>
              </a:rPr>
              <a:t>Flows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32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05840"/>
          </a:xfrm>
          <a:solidFill>
            <a:srgbClr val="99CCFF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Satellite Products Dissemination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31720"/>
            <a:ext cx="8991600" cy="3764280"/>
          </a:xfrm>
        </p:spPr>
        <p:txBody>
          <a:bodyPr>
            <a:noAutofit/>
          </a:bodyPr>
          <a:lstStyle/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NWS IDP Ground Readiness Projects</a:t>
            </a:r>
          </a:p>
          <a:p>
            <a:pPr lvl="2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NOAAPort</a:t>
            </a:r>
            <a:r>
              <a:rPr lang="en-US" dirty="0"/>
              <a:t>/SBN Expansion</a:t>
            </a:r>
          </a:p>
          <a:p>
            <a:pPr lvl="2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NWS GRB/H8 Antenna Project</a:t>
            </a:r>
          </a:p>
          <a:p>
            <a:pPr lvl="2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NWS Network Projects</a:t>
            </a:r>
          </a:p>
          <a:p>
            <a:pPr lvl="3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Near-Term CONUS and OCONUS Projects</a:t>
            </a:r>
          </a:p>
          <a:p>
            <a:pPr lvl="3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Long-Term </a:t>
            </a:r>
          </a:p>
          <a:p>
            <a:pPr lvl="2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Himawari</a:t>
            </a:r>
            <a:r>
              <a:rPr lang="en-US" dirty="0" smtClean="0"/>
              <a:t> Full-Resolution Processing and Data Flows</a:t>
            </a:r>
          </a:p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lvl="1" indent="0">
              <a:lnSpc>
                <a:spcPts val="27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990600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/>
              <a:t>Topics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6050280"/>
            <a:ext cx="88392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2015 Satellite Proving Ground/User-Readiness Meeting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55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 smtClean="0"/>
              <a:t>Scope of this Presentation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200" y="1459498"/>
            <a:ext cx="8991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3">
              <a:spcAft>
                <a:spcPts val="600"/>
              </a:spcAft>
            </a:pPr>
            <a:r>
              <a:rPr lang="en-US" sz="3200" dirty="0" smtClean="0"/>
              <a:t>The primary emphasis of this presentation is on the dissemination of satellite products into and within NWS.</a:t>
            </a:r>
          </a:p>
          <a:p>
            <a:pPr marL="182880" lvl="3">
              <a:spcAft>
                <a:spcPts val="600"/>
              </a:spcAft>
            </a:pPr>
            <a:endParaRPr lang="en-US" sz="2800" dirty="0" smtClean="0"/>
          </a:p>
          <a:p>
            <a:pPr marL="640080" lvl="4">
              <a:spcAft>
                <a:spcPts val="600"/>
              </a:spcAft>
            </a:pPr>
            <a:r>
              <a:rPr lang="en-US" sz="2400" i="1" dirty="0" smtClean="0"/>
              <a:t>In particular, this talk’s emphasis is on network and system upgrades taking place within (or in conjunction with) the NOAA Integrated Dissemination Program’s Ground Readiness </a:t>
            </a:r>
            <a:r>
              <a:rPr lang="en-US" sz="2400" i="1" dirty="0" smtClean="0"/>
              <a:t>Project (IDP/GRP).  These projects reside principally within the NWS Dissemination Portfolio.  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7218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59"/>
          <p:cNvSpPr>
            <a:spLocks noChangeArrowheads="1"/>
          </p:cNvSpPr>
          <p:nvPr/>
        </p:nvSpPr>
        <p:spPr bwMode="auto">
          <a:xfrm>
            <a:off x="4267200" y="1973679"/>
            <a:ext cx="4572000" cy="4198521"/>
          </a:xfrm>
          <a:prstGeom prst="rect">
            <a:avLst/>
          </a:prstGeom>
          <a:solidFill>
            <a:srgbClr val="777777">
              <a:alpha val="14902"/>
            </a:srgbClr>
          </a:solidFill>
          <a:ln w="38100">
            <a:solidFill>
              <a:srgbClr val="4D4D4D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705600" y="62930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04AFA3-C7B5-4884-8E91-B20B1B3311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1899" y="141238"/>
            <a:ext cx="7875874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Satellite </a:t>
            </a:r>
            <a:r>
              <a:rPr lang="en-US" altLang="en-US" dirty="0"/>
              <a:t>Broadcast </a:t>
            </a:r>
            <a:r>
              <a:rPr lang="en-US" altLang="en-US" dirty="0" smtClean="0"/>
              <a:t>Network ~ “</a:t>
            </a:r>
            <a:r>
              <a:rPr lang="en-US" altLang="en-US" dirty="0" err="1" smtClean="0"/>
              <a:t>NOAAPort</a:t>
            </a:r>
            <a:r>
              <a:rPr lang="en-US" altLang="en-US" dirty="0" smtClean="0"/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GOES-R, S-NPP, JPSS (and other) Product </a:t>
            </a:r>
            <a:r>
              <a:rPr lang="en-US" altLang="en-US" sz="2400" dirty="0" smtClean="0"/>
              <a:t>Distribution</a:t>
            </a:r>
            <a:endParaRPr lang="en-US" altLang="en-US" sz="2800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162800" y="3048000"/>
            <a:ext cx="609600" cy="1458913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086600" y="3048000"/>
            <a:ext cx="381000" cy="1516063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" y="3657600"/>
            <a:ext cx="1600200" cy="2438400"/>
          </a:xfrm>
          <a:prstGeom prst="rect">
            <a:avLst/>
          </a:prstGeom>
          <a:solidFill>
            <a:srgbClr val="CAD77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9525" y="164465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GOES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41375" y="1635125"/>
            <a:ext cx="1378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S-NPP/JPSS</a:t>
            </a:r>
            <a:endParaRPr lang="en-US" altLang="en-US" sz="1600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04800" y="2514600"/>
            <a:ext cx="30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990600" y="25908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133600" y="3276600"/>
            <a:ext cx="1752600" cy="2819400"/>
          </a:xfrm>
          <a:prstGeom prst="rect">
            <a:avLst/>
          </a:prstGeom>
          <a:solidFill>
            <a:srgbClr val="D5EF9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73038" y="5753100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NOAA/NESDIS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438400" y="3276600"/>
            <a:ext cx="1289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NOAA/NWS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57200" y="2514600"/>
            <a:ext cx="304800" cy="199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1447800" y="54864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16002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1600200" y="495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22" descr="MCj043485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 rot="4985525">
            <a:off x="405606" y="2996407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DCS</a:t>
            </a: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7010400" y="3047999"/>
            <a:ext cx="114300" cy="1516063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 rot="5400000">
            <a:off x="555020" y="289868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VIIRS Imagery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Soundings etc.</a:t>
            </a:r>
            <a:endParaRPr lang="en-US" altLang="en-US" sz="1200" dirty="0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 rot="4985251">
            <a:off x="-288211" y="2935315"/>
            <a:ext cx="11203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GVAR/GRB</a:t>
            </a:r>
            <a:endParaRPr lang="en-US" altLang="en-US" sz="1400" dirty="0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2438400" y="3581400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620963" y="3581400"/>
            <a:ext cx="81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NCEP</a:t>
            </a:r>
          </a:p>
        </p:txBody>
      </p:sp>
      <p:cxnSp>
        <p:nvCxnSpPr>
          <p:cNvPr id="27" name="AutoShape 29"/>
          <p:cNvCxnSpPr>
            <a:cxnSpLocks noChangeShapeType="1"/>
            <a:stCxn id="25" idx="2"/>
          </p:cNvCxnSpPr>
          <p:nvPr/>
        </p:nvCxnSpPr>
        <p:spPr bwMode="auto">
          <a:xfrm rot="16200000" flipH="1">
            <a:off x="3143250" y="3829050"/>
            <a:ext cx="990600" cy="12573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58813" y="6291263"/>
            <a:ext cx="23129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Hydromet Sensor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 Products (e.g., radar, ASOS,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Profiler, River Gages)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3276600" y="4495800"/>
            <a:ext cx="533400" cy="1371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209800" y="49657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TOC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NWSTG</a:t>
            </a: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4836318" y="2971800"/>
            <a:ext cx="1640682" cy="1993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228600" y="4495800"/>
            <a:ext cx="1447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Satellite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Product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Generation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V="1">
            <a:off x="3525149" y="5638798"/>
            <a:ext cx="0" cy="9144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2286000" y="4800600"/>
            <a:ext cx="914400" cy="609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048000" y="4495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AWIPS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NCF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2286000" y="4953000"/>
            <a:ext cx="762000" cy="0"/>
          </a:xfrm>
          <a:prstGeom prst="line">
            <a:avLst/>
          </a:prstGeom>
          <a:noFill/>
          <a:ln w="6350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2286000" y="5181600"/>
            <a:ext cx="914400" cy="0"/>
          </a:xfrm>
          <a:prstGeom prst="line">
            <a:avLst/>
          </a:prstGeom>
          <a:noFill/>
          <a:ln w="3175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V="1">
            <a:off x="3200400" y="5181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2068513" y="3976688"/>
            <a:ext cx="9779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Guidance &amp;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Model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Products</a:t>
            </a: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2135188" y="5454650"/>
            <a:ext cx="1217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 dirty="0"/>
              <a:t>Satellite imagery</a:t>
            </a:r>
          </a:p>
        </p:txBody>
      </p:sp>
      <p:sp>
        <p:nvSpPr>
          <p:cNvPr id="41" name="Line 48"/>
          <p:cNvSpPr>
            <a:spLocks noChangeShapeType="1"/>
          </p:cNvSpPr>
          <p:nvPr/>
        </p:nvSpPr>
        <p:spPr bwMode="auto">
          <a:xfrm flipV="1">
            <a:off x="3505200" y="5638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9" descr="GOES_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981200"/>
            <a:ext cx="552450" cy="60960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0" descr="POES_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36750"/>
            <a:ext cx="8382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Line 51"/>
          <p:cNvSpPr>
            <a:spLocks noChangeShapeType="1"/>
          </p:cNvSpPr>
          <p:nvPr/>
        </p:nvSpPr>
        <p:spPr bwMode="auto">
          <a:xfrm flipH="1">
            <a:off x="1154113" y="2830513"/>
            <a:ext cx="609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1524000" y="2362200"/>
            <a:ext cx="1955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Other Environmental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Satellite Products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7096125" y="2416175"/>
            <a:ext cx="9048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SES-1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Satellite</a:t>
            </a: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3009900" y="49403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7239000" y="3048000"/>
            <a:ext cx="819150" cy="1409700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4312567" y="5715000"/>
            <a:ext cx="102143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SBN Uplink</a:t>
            </a:r>
            <a:endParaRPr lang="en-US" altLang="en-US" sz="12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Facility (NY)</a:t>
            </a: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4954171" y="6291928"/>
            <a:ext cx="1980029" cy="5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WFO/RFC/NC Forecasts,</a:t>
            </a:r>
            <a:br>
              <a:rPr lang="en-US" altLang="en-US" sz="1200" b="1" dirty="0" smtClean="0"/>
            </a:br>
            <a:r>
              <a:rPr lang="en-US" altLang="en-US" sz="1200" b="1" dirty="0" smtClean="0"/>
              <a:t>Watches Warnings</a:t>
            </a:r>
            <a:endParaRPr lang="en-US" altLang="en-US" sz="1200" b="1" dirty="0"/>
          </a:p>
        </p:txBody>
      </p:sp>
      <p:sp>
        <p:nvSpPr>
          <p:cNvPr id="51" name="Text Box 62"/>
          <p:cNvSpPr txBox="1">
            <a:spLocks noChangeArrowheads="1"/>
          </p:cNvSpPr>
          <p:nvPr/>
        </p:nvSpPr>
        <p:spPr bwMode="auto">
          <a:xfrm>
            <a:off x="5867400" y="5638800"/>
            <a:ext cx="2057400" cy="5632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SBN Users – </a:t>
            </a:r>
            <a:r>
              <a:rPr lang="en-US" altLang="en-US" sz="1200" i="1" dirty="0" smtClean="0"/>
              <a:t>includes</a:t>
            </a:r>
            <a:endParaRPr lang="en-US" altLang="en-US" sz="1200" i="1" dirty="0"/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 smtClean="0"/>
              <a:t>NWS-internal (AWIPS)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 smtClean="0"/>
              <a:t>and externals</a:t>
            </a:r>
            <a:endParaRPr lang="en-US" alt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883" y="6096000"/>
            <a:ext cx="3398944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ts val="1300"/>
              </a:lnSpc>
              <a:buFont typeface="Arial" charset="0"/>
              <a:buChar char="•"/>
            </a:pPr>
            <a:r>
              <a:rPr lang="en-US" sz="1200" dirty="0" smtClean="0"/>
              <a:t>The SBN disseminates satellite, model, radar and</a:t>
            </a:r>
            <a:br>
              <a:rPr lang="en-US" sz="1200" dirty="0" smtClean="0"/>
            </a:br>
            <a:r>
              <a:rPr lang="en-US" sz="1200" dirty="0" smtClean="0"/>
              <a:t>other products to AWIPS and other users</a:t>
            </a:r>
          </a:p>
          <a:p>
            <a:pPr marL="171450" indent="-171450">
              <a:lnSpc>
                <a:spcPts val="1300"/>
              </a:lnSpc>
              <a:buFont typeface="Arial" charset="0"/>
              <a:buChar char="•"/>
            </a:pPr>
            <a:r>
              <a:rPr lang="en-US" sz="1200" dirty="0" smtClean="0"/>
              <a:t>SBN Bandwidth is 60+ Mbps</a:t>
            </a:r>
          </a:p>
          <a:p>
            <a:pPr marL="171450" indent="-171450">
              <a:lnSpc>
                <a:spcPts val="1300"/>
              </a:lnSpc>
              <a:buFont typeface="Arial" charset="0"/>
              <a:buChar char="•"/>
            </a:pPr>
            <a:r>
              <a:rPr lang="en-US" sz="1200" dirty="0" smtClean="0"/>
              <a:t>Only SBN-related product flows shown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502150" y="2154565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SBN</a:t>
            </a:r>
            <a:endParaRPr lang="en-US" sz="2800" b="1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26068" r="19963" b="8765"/>
          <a:stretch/>
        </p:blipFill>
        <p:spPr bwMode="auto">
          <a:xfrm>
            <a:off x="7069138" y="4756150"/>
            <a:ext cx="136430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MCj03968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44958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 descr="MCj03968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4648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6896100" y="3048000"/>
            <a:ext cx="0" cy="1524000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 flipH="1">
            <a:off x="3543299" y="6557953"/>
            <a:ext cx="4057649" cy="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8096250" y="5194300"/>
            <a:ext cx="57150" cy="109696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loud 59"/>
          <p:cNvSpPr/>
          <p:nvPr/>
        </p:nvSpPr>
        <p:spPr>
          <a:xfrm>
            <a:off x="7162800" y="6291263"/>
            <a:ext cx="1447800" cy="533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NWS</a:t>
            </a:r>
          </a:p>
          <a:p>
            <a:pPr algn="ctr"/>
            <a:r>
              <a:rPr lang="en-US" sz="1400" dirty="0" smtClean="0"/>
              <a:t>Networks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927503" y="4965700"/>
            <a:ext cx="73497" cy="135606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835939" y="5257800"/>
            <a:ext cx="88861" cy="10670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34" descr="MCj03968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4958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7708919" y="5257800"/>
            <a:ext cx="63481" cy="103105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153400" y="5105400"/>
            <a:ext cx="119063" cy="118586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283871" y="5007910"/>
            <a:ext cx="79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SBN Rec.</a:t>
            </a:r>
          </a:p>
          <a:p>
            <a:pPr algn="ctr">
              <a:lnSpc>
                <a:spcPts val="1200"/>
              </a:lnSpc>
            </a:pPr>
            <a:r>
              <a:rPr lang="en-US" sz="1200" b="1" dirty="0" smtClean="0"/>
              <a:t>Antennas</a:t>
            </a:r>
            <a:endParaRPr lang="en-US" sz="1200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2"/>
          <a:stretch/>
        </p:blipFill>
        <p:spPr>
          <a:xfrm>
            <a:off x="4267200" y="4876801"/>
            <a:ext cx="1138237" cy="8382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19023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04AFA3-C7B5-4884-8E91-B20B1B3311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04800"/>
            <a:ext cx="6960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SBN Channels Carrying </a:t>
            </a:r>
            <a:r>
              <a:rPr lang="en-US" sz="3200" dirty="0" smtClean="0"/>
              <a:t>Satellite Products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17069"/>
              </p:ext>
            </p:extLst>
          </p:nvPr>
        </p:nvGraphicFramePr>
        <p:xfrm>
          <a:off x="228600" y="1752600"/>
          <a:ext cx="8610600" cy="4638775"/>
        </p:xfrm>
        <a:graphic>
          <a:graphicData uri="http://schemas.openxmlformats.org/drawingml/2006/table">
            <a:tbl>
              <a:tblPr/>
              <a:tblGrid>
                <a:gridCol w="1752600"/>
                <a:gridCol w="1676400"/>
                <a:gridCol w="5181600"/>
              </a:tblGrid>
              <a:tr h="940028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Channel</a:t>
                      </a:r>
                    </a:p>
                    <a:p>
                      <a:r>
                        <a:rPr lang="en-US" sz="2000" b="1" dirty="0" smtClean="0"/>
                        <a:t>Name</a:t>
                      </a:r>
                      <a:endParaRPr lang="en-US" sz="20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Satellite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Products</a:t>
                      </a:r>
                      <a:endParaRPr lang="en-US" sz="20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Example Products</a:t>
                      </a:r>
                      <a:endParaRPr lang="en-US" sz="20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NMC/NWSTG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GOES/Polar S</a:t>
                      </a:r>
                      <a:r>
                        <a:rPr lang="en-US" sz="1600" b="1" baseline="0" dirty="0" smtClean="0"/>
                        <a:t>oundings and GOES H.D. Winds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Radar, GRIB1 Grids, Watches/Warnings </a:t>
                      </a: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GOES/GINI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Legacy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GOES Imagery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(Mostly CONUS)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GOES-R West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GOES-R ABI Imagery (West)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GOES-R East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GOES-R ABI Imagery (East)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491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NMC2/NWSTG2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GRIB2 model/analysis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/forecast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grids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OCONUS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GRIB1 OCONUS Grids, </a:t>
                      </a:r>
                      <a:endParaRPr 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Legacy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OCONUS GOES Imagery</a:t>
                      </a: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DCS 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POLARSAT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S-NPP/JPSS</a:t>
                      </a:r>
                      <a:r>
                        <a:rPr lang="en-US" sz="1600" b="1" baseline="0" dirty="0" smtClean="0"/>
                        <a:t> VIIRS Imagery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AWIPS Data</a:t>
                      </a:r>
                      <a:r>
                        <a:rPr lang="en-US" sz="1600" b="1" baseline="0" dirty="0" smtClean="0"/>
                        <a:t> Del.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Data not routinely broadcast on other channels </a:t>
                      </a:r>
                      <a:endParaRPr lang="en-US" sz="14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7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Experimental/Test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or Experimental Products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190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336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908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718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8526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200400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096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1668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2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6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403226"/>
            <a:ext cx="8091223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NWS GRB/</a:t>
            </a:r>
            <a:r>
              <a:rPr lang="en-US" sz="2800" dirty="0" err="1" smtClean="0">
                <a:sym typeface="Arial"/>
              </a:rPr>
              <a:t>Himawari</a:t>
            </a:r>
            <a:r>
              <a:rPr lang="en-US" sz="2800" dirty="0" smtClean="0">
                <a:sym typeface="Arial"/>
              </a:rPr>
              <a:t> Direct-Readout Antenna Project</a:t>
            </a:r>
            <a:endParaRPr lang="en-US" sz="2800" dirty="0"/>
          </a:p>
        </p:txBody>
      </p:sp>
      <p:pic>
        <p:nvPicPr>
          <p:cNvPr id="6" name="Shape 220"/>
          <p:cNvPicPr preferRelativeResize="0"/>
          <p:nvPr/>
        </p:nvPicPr>
        <p:blipFill rotWithShape="1">
          <a:blip r:embed="rId2">
            <a:alphaModFix/>
          </a:blip>
          <a:srcRect l="5833" t="10566" r="4811"/>
          <a:stretch/>
        </p:blipFill>
        <p:spPr>
          <a:xfrm>
            <a:off x="3502321" y="1641702"/>
            <a:ext cx="5566912" cy="4025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Shape 209"/>
          <p:cNvGraphicFramePr/>
          <p:nvPr>
            <p:extLst/>
          </p:nvPr>
        </p:nvGraphicFramePr>
        <p:xfrm>
          <a:off x="227549" y="1641699"/>
          <a:ext cx="3140117" cy="44611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63038"/>
                <a:gridCol w="416765"/>
                <a:gridCol w="416765"/>
                <a:gridCol w="416765"/>
                <a:gridCol w="726784"/>
              </a:tblGrid>
              <a:tr h="266338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u="none" strike="noStrike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Planned GOES-R/H8 Antenna Sites</a:t>
                      </a:r>
                      <a:endParaRPr lang="en-US" sz="1000" b="1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2850" marR="6285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2850" marR="6285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2850" marR="6285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2850" marR="6285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96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NWS Office</a:t>
                      </a: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East</a:t>
                      </a: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West</a:t>
                      </a: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Spare</a:t>
                      </a: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Himawari</a:t>
                      </a:r>
                      <a:endParaRPr lang="en-US" sz="900" b="1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995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Alaska Region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HQ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* (Anchorage, AK)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Aviation Weather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Center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* (Kansas City, MO)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National Hurricane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Center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* (Miami, FL)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Pacific Region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HQ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* (Honolulu, HI)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Space Weather Prediction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Center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* (Boulder, CO)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Storm Prediction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Center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* (Norman, OK)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1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NOAA Center for Weather and Climate </a:t>
                      </a:r>
                      <a:r>
                        <a:rPr lang="en-US" sz="900" b="1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Prediction </a:t>
                      </a:r>
                      <a:r>
                        <a:rPr lang="en-US" sz="9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(College Park, MD)</a:t>
                      </a:r>
                      <a:endParaRPr lang="en-US" sz="9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900" b="1" u="none" strike="noStrike" cap="none" baseline="0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Weather Forecast Office, </a:t>
                      </a:r>
                      <a:r>
                        <a:rPr lang="en-US" sz="900" b="1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Guam </a:t>
                      </a: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(Barrigada, GU)</a:t>
                      </a:r>
                      <a:endParaRPr lang="en-US"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900" u="none" strike="noStrike" cap="none" baseline="0" dirty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u="none" strike="noStrike" cap="none" baseline="0" dirty="0" smtClean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900" u="none" strike="noStrike" cap="none" baseline="0" dirty="0" smtClean="0"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hape 218"/>
          <p:cNvSpPr txBox="1"/>
          <p:nvPr/>
        </p:nvSpPr>
        <p:spPr>
          <a:xfrm>
            <a:off x="4068070" y="5700573"/>
            <a:ext cx="4435413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NWS </a:t>
            </a:r>
            <a:r>
              <a:rPr lang="en-US" sz="8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 Receiving </a:t>
            </a:r>
            <a:r>
              <a:rPr lang="en-US" sz="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Passive, Receive-only </a:t>
            </a:r>
            <a:r>
              <a:rPr lang="en-US" sz="8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GOES-R/Himawari Antennas</a:t>
            </a:r>
            <a:r>
              <a:rPr lang="en-US" sz="8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8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lang="en-US" sz="80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spare antennas not </a:t>
            </a:r>
            <a:r>
              <a:rPr lang="en-US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shown).</a:t>
            </a:r>
            <a:endParaRPr lang="en-US" sz="800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562" y="6141397"/>
            <a:ext cx="27396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Existing GOES Antenna Site</a:t>
            </a:r>
            <a:endParaRPr lang="en-US"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833" y="1180746"/>
            <a:ext cx="8254040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following sites are scheduled to receive GRB/H8 Re-broadcast antennas:</a:t>
            </a:r>
            <a:endParaRPr lang="en-US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7103" y="2329190"/>
            <a:ext cx="8418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to be added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1287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7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33400" y="228600"/>
            <a:ext cx="8091223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NWS GRB/</a:t>
            </a:r>
            <a:r>
              <a:rPr lang="en-US" sz="2800" dirty="0" err="1" smtClean="0">
                <a:sym typeface="Arial"/>
              </a:rPr>
              <a:t>Himawari</a:t>
            </a:r>
            <a:r>
              <a:rPr lang="en-US" sz="2800" dirty="0" smtClean="0">
                <a:sym typeface="Arial"/>
              </a:rPr>
              <a:t> Direct-Readout Antenna Project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69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60" y="6553200"/>
            <a:ext cx="445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GWSAS = Geostationary Weather Satellite Antenna System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709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3400" y="228600"/>
            <a:ext cx="7886700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NWS GRB/H8 Antenna Project </a:t>
            </a:r>
            <a:r>
              <a:rPr lang="en-US" sz="2800" dirty="0" smtClean="0">
                <a:sym typeface="Arial"/>
              </a:rPr>
              <a:t>– First Deliveries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26" y="1503911"/>
            <a:ext cx="3289953" cy="2185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26" y="4217289"/>
            <a:ext cx="3287533" cy="2183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2" y="5053714"/>
            <a:ext cx="2755587" cy="1763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" y="1114215"/>
            <a:ext cx="2448817" cy="1836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85" y="1114215"/>
            <a:ext cx="2486405" cy="1864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76" y="3022245"/>
            <a:ext cx="2448817" cy="1836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654" y="1064419"/>
            <a:ext cx="5337843" cy="3894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84222" y="4114800"/>
            <a:ext cx="1503938" cy="6617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SPC</a:t>
            </a:r>
            <a:endParaRPr lang="en-US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05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Storm Prediction Center</a:t>
            </a:r>
          </a:p>
          <a:p>
            <a:pPr algn="ctr"/>
            <a:r>
              <a:rPr lang="en-US" sz="105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Norman</a:t>
            </a:r>
            <a:r>
              <a:rPr lang="en-US" sz="105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OK</a:t>
            </a: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6979" y="6096000"/>
            <a:ext cx="1548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NHC</a:t>
            </a:r>
            <a:endParaRPr lang="en-US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Hurricane Center</a:t>
            </a:r>
          </a:p>
          <a:p>
            <a:pPr algn="ctr"/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Miami</a:t>
            </a:r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FL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0122" y="990600"/>
            <a:ext cx="2846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Melbourne, 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</a:t>
            </a:r>
          </a:p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GRB GWSAS – For College </a:t>
            </a:r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Park, MD 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2652" y="3886200"/>
            <a:ext cx="24017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Melbourne, FL – GWSAS Racks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70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57567" r="20190" b="14815"/>
          <a:stretch/>
        </p:blipFill>
        <p:spPr bwMode="auto">
          <a:xfrm>
            <a:off x="76200" y="2053606"/>
            <a:ext cx="9033295" cy="26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33400" y="224632"/>
            <a:ext cx="7886700" cy="613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ym typeface="Arial"/>
              </a:rPr>
              <a:t>NWS GRB/H8 Antenna Project </a:t>
            </a:r>
            <a:r>
              <a:rPr lang="en-US" sz="2800" dirty="0" smtClean="0">
                <a:sym typeface="Arial"/>
              </a:rPr>
              <a:t>– </a:t>
            </a:r>
            <a:r>
              <a:rPr lang="en-US" sz="2800" dirty="0" smtClean="0">
                <a:sym typeface="Arial"/>
              </a:rPr>
              <a:t>Schedule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98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</TotalTime>
  <Words>530</Words>
  <Application>Microsoft Office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Satellite Products Dissemination   Brian Gockel NOAA/NWS Office of Observations   June 16, 2015      2015 Satellite Proving Ground/User-Readiness Meeting</vt:lpstr>
      <vt:lpstr>Satellite Products Dissemination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11.1 NWS Customer</dc:title>
  <dc:creator>Brian Gockel</dc:creator>
  <cp:lastModifiedBy>Brian G</cp:lastModifiedBy>
  <cp:revision>243</cp:revision>
  <cp:lastPrinted>2015-06-15T19:45:16Z</cp:lastPrinted>
  <dcterms:created xsi:type="dcterms:W3CDTF">2014-03-20T18:27:48Z</dcterms:created>
  <dcterms:modified xsi:type="dcterms:W3CDTF">2015-06-16T02:52:08Z</dcterms:modified>
</cp:coreProperties>
</file>