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6" r:id="rId4"/>
    <p:sldId id="278" r:id="rId5"/>
    <p:sldId id="263" r:id="rId6"/>
    <p:sldId id="264" r:id="rId7"/>
    <p:sldId id="265" r:id="rId8"/>
    <p:sldId id="266" r:id="rId9"/>
    <p:sldId id="281" r:id="rId10"/>
    <p:sldId id="282" r:id="rId11"/>
    <p:sldId id="283" r:id="rId12"/>
    <p:sldId id="272" r:id="rId13"/>
    <p:sldId id="273" r:id="rId14"/>
    <p:sldId id="267" r:id="rId15"/>
    <p:sldId id="275" r:id="rId16"/>
    <p:sldId id="262" r:id="rId17"/>
    <p:sldId id="280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1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ADD5B-20F2-4FF4-9E4E-005D5B18F331}" type="doc">
      <dgm:prSet loTypeId="urn:microsoft.com/office/officeart/2005/8/layout/hProcess9" loCatId="process" qsTypeId="urn:microsoft.com/office/officeart/2005/8/quickstyle/simple4" qsCatId="simple" csTypeId="urn:microsoft.com/office/officeart/2005/8/colors/colorful4" csCatId="colorful" phldr="1"/>
      <dgm:spPr/>
    </dgm:pt>
    <dgm:pt modelId="{B432659E-78F7-4CFF-8A3C-FB62031DAE9F}">
      <dgm:prSet phldrT="[Text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Pre-Req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7CCF1-192B-4756-B4AC-DD2C0EDBF9DF}" type="parTrans" cxnId="{86B7861D-E5E1-442B-AD8E-B7220C2444C5}">
      <dgm:prSet/>
      <dgm:spPr/>
      <dgm:t>
        <a:bodyPr/>
        <a:lstStyle/>
        <a:p>
          <a:endParaRPr lang="en-US" b="1"/>
        </a:p>
      </dgm:t>
    </dgm:pt>
    <dgm:pt modelId="{B691217C-17C4-4EE1-AC06-4C21BC6C055B}" type="sibTrans" cxnId="{86B7861D-E5E1-442B-AD8E-B7220C2444C5}">
      <dgm:prSet/>
      <dgm:spPr/>
      <dgm:t>
        <a:bodyPr/>
        <a:lstStyle/>
        <a:p>
          <a:endParaRPr lang="en-US" b="1"/>
        </a:p>
      </dgm:t>
    </dgm:pt>
    <dgm:pt modelId="{194C9D3A-6F86-4FD0-9C1E-8066CF97EA76}">
      <dgm:prSet phldrT="[Text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Foundational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A31044-99C4-422E-87E4-85D80B4330D3}" type="parTrans" cxnId="{DEC92726-8A01-45B3-A14E-6A919A7F17B3}">
      <dgm:prSet/>
      <dgm:spPr/>
      <dgm:t>
        <a:bodyPr/>
        <a:lstStyle/>
        <a:p>
          <a:endParaRPr lang="en-US" b="1"/>
        </a:p>
      </dgm:t>
    </dgm:pt>
    <dgm:pt modelId="{A4EEE703-1C6F-4F90-893C-FC02A738D3E7}" type="sibTrans" cxnId="{DEC92726-8A01-45B3-A14E-6A919A7F17B3}">
      <dgm:prSet/>
      <dgm:spPr/>
      <dgm:t>
        <a:bodyPr/>
        <a:lstStyle/>
        <a:p>
          <a:endParaRPr lang="en-US" b="1"/>
        </a:p>
      </dgm:t>
    </dgm:pt>
    <dgm:pt modelId="{B9275FD5-4763-41A4-9531-92D68AB487BF}">
      <dgm:prSet phldrT="[Text]" custT="1"/>
      <dgm:spPr>
        <a:solidFill>
          <a:srgbClr val="410082"/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algn="r"/>
          <a:r>
            <a:rPr lang="en-US" sz="1200" b="1" dirty="0" smtClean="0"/>
            <a:t>     </a:t>
          </a:r>
          <a:endParaRPr lang="en-US" sz="1240" b="1" baseline="0" dirty="0"/>
        </a:p>
      </dgm:t>
    </dgm:pt>
    <dgm:pt modelId="{4804D026-787C-49B3-A134-5A99447D51C5}" type="parTrans" cxnId="{D40C199B-D7F2-4B60-B364-1F540A8D4AC9}">
      <dgm:prSet/>
      <dgm:spPr/>
      <dgm:t>
        <a:bodyPr/>
        <a:lstStyle/>
        <a:p>
          <a:endParaRPr lang="en-US" b="1"/>
        </a:p>
      </dgm:t>
    </dgm:pt>
    <dgm:pt modelId="{2CBA0C14-C5D9-4ED2-8C19-59F31D37546C}" type="sibTrans" cxnId="{D40C199B-D7F2-4B60-B364-1F540A8D4AC9}">
      <dgm:prSet/>
      <dgm:spPr/>
      <dgm:t>
        <a:bodyPr/>
        <a:lstStyle/>
        <a:p>
          <a:endParaRPr lang="en-US" b="1"/>
        </a:p>
      </dgm:t>
    </dgm:pt>
    <dgm:pt modelId="{4300FA27-D363-43DD-8CA0-C5540575E29E}">
      <dgm:prSet phldrT="[Text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algn="l"/>
          <a:endParaRPr lang="en-US" sz="1600" b="0" dirty="0"/>
        </a:p>
      </dgm:t>
    </dgm:pt>
    <dgm:pt modelId="{1A3B99AC-7DA9-4130-B3F5-56642EF6CD04}" type="sibTrans" cxnId="{B3AD2097-D514-492E-9FC8-C96F6C1CDC6F}">
      <dgm:prSet/>
      <dgm:spPr/>
      <dgm:t>
        <a:bodyPr/>
        <a:lstStyle/>
        <a:p>
          <a:endParaRPr lang="en-US" b="1"/>
        </a:p>
      </dgm:t>
    </dgm:pt>
    <dgm:pt modelId="{EEB88159-F724-4927-8275-6340C3A0600D}" type="parTrans" cxnId="{B3AD2097-D514-492E-9FC8-C96F6C1CDC6F}">
      <dgm:prSet/>
      <dgm:spPr/>
      <dgm:t>
        <a:bodyPr/>
        <a:lstStyle/>
        <a:p>
          <a:endParaRPr lang="en-US" b="1"/>
        </a:p>
      </dgm:t>
    </dgm:pt>
    <dgm:pt modelId="{C93C879B-506B-4C8C-8FAC-90C21D54F328}">
      <dgm:prSet phldrT="[Text]" custT="1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900" b="0" baseline="0" dirty="0" smtClean="0"/>
        </a:p>
      </dgm:t>
    </dgm:pt>
    <dgm:pt modelId="{88D8E94E-A9B6-4939-BCFE-72BB4EBB32F1}" type="sibTrans" cxnId="{30D3D495-C986-43D1-B323-8A279548FA75}">
      <dgm:prSet/>
      <dgm:spPr/>
      <dgm:t>
        <a:bodyPr/>
        <a:lstStyle/>
        <a:p>
          <a:endParaRPr lang="en-US" b="1"/>
        </a:p>
      </dgm:t>
    </dgm:pt>
    <dgm:pt modelId="{D8590054-8D54-4336-8B5F-98E9B08BCBE7}" type="parTrans" cxnId="{30D3D495-C986-43D1-B323-8A279548FA75}">
      <dgm:prSet/>
      <dgm:spPr/>
      <dgm:t>
        <a:bodyPr/>
        <a:lstStyle/>
        <a:p>
          <a:endParaRPr lang="en-US" b="1"/>
        </a:p>
      </dgm:t>
    </dgm:pt>
    <dgm:pt modelId="{230C30F1-0C56-4CAD-A366-083FB33F3390}">
      <dgm:prSet phldrT="[Text]" custT="1"/>
      <dgm:spPr>
        <a:solidFill>
          <a:schemeClr val="accent4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tIns="182880" anchor="t"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Cont.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Learn</a:t>
          </a:r>
          <a:endParaRPr lang="en-US" sz="1400" b="1" dirty="0">
            <a:solidFill>
              <a:schemeClr val="bg1"/>
            </a:solidFill>
          </a:endParaRPr>
        </a:p>
      </dgm:t>
    </dgm:pt>
    <dgm:pt modelId="{C5E0589E-14AA-428D-B047-A4249D3F8D72}" type="sibTrans" cxnId="{7644FFC9-4A43-44BF-A0E9-2DD241EB79E1}">
      <dgm:prSet/>
      <dgm:spPr/>
      <dgm:t>
        <a:bodyPr/>
        <a:lstStyle/>
        <a:p>
          <a:endParaRPr lang="en-US" b="1"/>
        </a:p>
      </dgm:t>
    </dgm:pt>
    <dgm:pt modelId="{6D2E09C9-1C4C-46E0-859D-9F47C21AD12F}" type="parTrans" cxnId="{7644FFC9-4A43-44BF-A0E9-2DD241EB79E1}">
      <dgm:prSet/>
      <dgm:spPr/>
      <dgm:t>
        <a:bodyPr/>
        <a:lstStyle/>
        <a:p>
          <a:endParaRPr lang="en-US" b="1"/>
        </a:p>
      </dgm:t>
    </dgm:pt>
    <dgm:pt modelId="{D5735428-B665-4DC1-9546-0CB0EF32C4FE}" type="pres">
      <dgm:prSet presAssocID="{9B8ADD5B-20F2-4FF4-9E4E-005D5B18F331}" presName="CompostProcess" presStyleCnt="0">
        <dgm:presLayoutVars>
          <dgm:dir/>
          <dgm:resizeHandles val="exact"/>
        </dgm:presLayoutVars>
      </dgm:prSet>
      <dgm:spPr/>
    </dgm:pt>
    <dgm:pt modelId="{2EDC51B8-EBE2-4C4E-B928-CEB14B34FC35}" type="pres">
      <dgm:prSet presAssocID="{9B8ADD5B-20F2-4FF4-9E4E-005D5B18F331}" presName="arrow" presStyleLbl="bgShp" presStyleIdx="0" presStyleCnt="1" custScaleX="99302"/>
      <dgm:spPr/>
      <dgm:t>
        <a:bodyPr/>
        <a:lstStyle/>
        <a:p>
          <a:endParaRPr lang="en-US"/>
        </a:p>
      </dgm:t>
    </dgm:pt>
    <dgm:pt modelId="{31C5E0C3-B03F-4BEB-A417-47B6FFE3E27B}" type="pres">
      <dgm:prSet presAssocID="{9B8ADD5B-20F2-4FF4-9E4E-005D5B18F331}" presName="linearProcess" presStyleCnt="0"/>
      <dgm:spPr/>
    </dgm:pt>
    <dgm:pt modelId="{964CBA8C-53AB-4E99-BF80-374D68387DEB}" type="pres">
      <dgm:prSet presAssocID="{B432659E-78F7-4CFF-8A3C-FB62031DAE9F}" presName="textNode" presStyleLbl="node1" presStyleIdx="0" presStyleCnt="6" custScaleX="2000000" custLinFactX="382872" custLinFactNeighborX="400000" custLinFactNeighborY="14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F272F0E-F7E8-4B8E-8929-9DD7D96883E5}" type="pres">
      <dgm:prSet presAssocID="{B691217C-17C4-4EE1-AC06-4C21BC6C055B}" presName="sibTrans" presStyleCnt="0"/>
      <dgm:spPr/>
    </dgm:pt>
    <dgm:pt modelId="{7474BB79-3BE1-4273-9175-237F19655E84}" type="pres">
      <dgm:prSet presAssocID="{194C9D3A-6F86-4FD0-9C1E-8066CF97EA76}" presName="textNode" presStyleLbl="node1" presStyleIdx="1" presStyleCnt="6" custScaleX="2000000" custLinFactX="364030" custLinFactNeighborX="400000" custLinFactNeighborY="292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FB2B92D-D0C7-4F71-9B81-C1BEB1FE64BA}" type="pres">
      <dgm:prSet presAssocID="{A4EEE703-1C6F-4F90-893C-FC02A738D3E7}" presName="sibTrans" presStyleCnt="0"/>
      <dgm:spPr/>
    </dgm:pt>
    <dgm:pt modelId="{82CC5219-67F5-4D47-B61F-6C6085347F4F}" type="pres">
      <dgm:prSet presAssocID="{4300FA27-D363-43DD-8CA0-C5540575E29E}" presName="textNode" presStyleLbl="node1" presStyleIdx="2" presStyleCnt="6" custScaleX="2000000" custLinFactX="154806" custLinFactNeighborX="200000" custLinFactNeighborY="427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5286C95-14D4-490D-8B2D-3DCEB4115DB5}" type="pres">
      <dgm:prSet presAssocID="{1A3B99AC-7DA9-4130-B3F5-56642EF6CD04}" presName="sibTrans" presStyleCnt="0"/>
      <dgm:spPr/>
    </dgm:pt>
    <dgm:pt modelId="{A5E0DB09-29B3-4887-BDA4-FEFA8E2E6E26}" type="pres">
      <dgm:prSet presAssocID="{B9275FD5-4763-41A4-9531-92D68AB487BF}" presName="textNode" presStyleLbl="node1" presStyleIdx="3" presStyleCnt="6" custScaleX="2000000" custLinFactX="156836" custLinFactNeighborX="2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C2BBCCB-0ADB-4133-BDE5-64189695A829}" type="pres">
      <dgm:prSet presAssocID="{2CBA0C14-C5D9-4ED2-8C19-59F31D37546C}" presName="sibTrans" presStyleCnt="0"/>
      <dgm:spPr/>
    </dgm:pt>
    <dgm:pt modelId="{D5FA94F1-3C1C-48C0-A180-BA99E259F87E}" type="pres">
      <dgm:prSet presAssocID="{C93C879B-506B-4C8C-8FAC-90C21D54F328}" presName="textNode" presStyleLbl="node1" presStyleIdx="4" presStyleCnt="6" custScaleX="2000000" custLinFactX="140168" custLinFactNeighborX="2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67AFE23-5391-4CAF-8221-E2CE769D3143}" type="pres">
      <dgm:prSet presAssocID="{88D8E94E-A9B6-4939-BCFE-72BB4EBB32F1}" presName="sibTrans" presStyleCnt="0"/>
      <dgm:spPr/>
    </dgm:pt>
    <dgm:pt modelId="{34598D6C-4A4A-41C7-8508-61E0C579B412}" type="pres">
      <dgm:prSet presAssocID="{230C30F1-0C56-4CAD-A366-083FB33F3390}" presName="textNode" presStyleLbl="node1" presStyleIdx="5" presStyleCnt="6" custScaleX="2000000" custLinFactX="-300000" custLinFactNeighborX="-347300" custLinFactNeighborY="292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FDF70F35-4967-4BEE-AA73-AEEB7F952094}" type="presOf" srcId="{C93C879B-506B-4C8C-8FAC-90C21D54F328}" destId="{D5FA94F1-3C1C-48C0-A180-BA99E259F87E}" srcOrd="0" destOrd="0" presId="urn:microsoft.com/office/officeart/2005/8/layout/hProcess9"/>
    <dgm:cxn modelId="{D40C199B-D7F2-4B60-B364-1F540A8D4AC9}" srcId="{9B8ADD5B-20F2-4FF4-9E4E-005D5B18F331}" destId="{B9275FD5-4763-41A4-9531-92D68AB487BF}" srcOrd="3" destOrd="0" parTransId="{4804D026-787C-49B3-A134-5A99447D51C5}" sibTransId="{2CBA0C14-C5D9-4ED2-8C19-59F31D37546C}"/>
    <dgm:cxn modelId="{30D3D495-C986-43D1-B323-8A279548FA75}" srcId="{9B8ADD5B-20F2-4FF4-9E4E-005D5B18F331}" destId="{C93C879B-506B-4C8C-8FAC-90C21D54F328}" srcOrd="4" destOrd="0" parTransId="{D8590054-8D54-4336-8B5F-98E9B08BCBE7}" sibTransId="{88D8E94E-A9B6-4939-BCFE-72BB4EBB32F1}"/>
    <dgm:cxn modelId="{19C6C5CD-6BDD-48AD-A11E-1C60EFA0C9DA}" type="presOf" srcId="{230C30F1-0C56-4CAD-A366-083FB33F3390}" destId="{34598D6C-4A4A-41C7-8508-61E0C579B412}" srcOrd="0" destOrd="0" presId="urn:microsoft.com/office/officeart/2005/8/layout/hProcess9"/>
    <dgm:cxn modelId="{86B7861D-E5E1-442B-AD8E-B7220C2444C5}" srcId="{9B8ADD5B-20F2-4FF4-9E4E-005D5B18F331}" destId="{B432659E-78F7-4CFF-8A3C-FB62031DAE9F}" srcOrd="0" destOrd="0" parTransId="{93A7CCF1-192B-4756-B4AC-DD2C0EDBF9DF}" sibTransId="{B691217C-17C4-4EE1-AC06-4C21BC6C055B}"/>
    <dgm:cxn modelId="{7644FFC9-4A43-44BF-A0E9-2DD241EB79E1}" srcId="{9B8ADD5B-20F2-4FF4-9E4E-005D5B18F331}" destId="{230C30F1-0C56-4CAD-A366-083FB33F3390}" srcOrd="5" destOrd="0" parTransId="{6D2E09C9-1C4C-46E0-859D-9F47C21AD12F}" sibTransId="{C5E0589E-14AA-428D-B047-A4249D3F8D72}"/>
    <dgm:cxn modelId="{5ED2FBA1-5050-4248-967A-7A5B96CF8B9A}" type="presOf" srcId="{B432659E-78F7-4CFF-8A3C-FB62031DAE9F}" destId="{964CBA8C-53AB-4E99-BF80-374D68387DEB}" srcOrd="0" destOrd="0" presId="urn:microsoft.com/office/officeart/2005/8/layout/hProcess9"/>
    <dgm:cxn modelId="{818BC0DF-5EDC-4A80-9D8D-A31F743EF45C}" type="presOf" srcId="{9B8ADD5B-20F2-4FF4-9E4E-005D5B18F331}" destId="{D5735428-B665-4DC1-9546-0CB0EF32C4FE}" srcOrd="0" destOrd="0" presId="urn:microsoft.com/office/officeart/2005/8/layout/hProcess9"/>
    <dgm:cxn modelId="{6E717637-1032-4AB4-9564-A043992E4D2F}" type="presOf" srcId="{B9275FD5-4763-41A4-9531-92D68AB487BF}" destId="{A5E0DB09-29B3-4887-BDA4-FEFA8E2E6E26}" srcOrd="0" destOrd="0" presId="urn:microsoft.com/office/officeart/2005/8/layout/hProcess9"/>
    <dgm:cxn modelId="{B3AD2097-D514-492E-9FC8-C96F6C1CDC6F}" srcId="{9B8ADD5B-20F2-4FF4-9E4E-005D5B18F331}" destId="{4300FA27-D363-43DD-8CA0-C5540575E29E}" srcOrd="2" destOrd="0" parTransId="{EEB88159-F724-4927-8275-6340C3A0600D}" sibTransId="{1A3B99AC-7DA9-4130-B3F5-56642EF6CD04}"/>
    <dgm:cxn modelId="{DEC92726-8A01-45B3-A14E-6A919A7F17B3}" srcId="{9B8ADD5B-20F2-4FF4-9E4E-005D5B18F331}" destId="{194C9D3A-6F86-4FD0-9C1E-8066CF97EA76}" srcOrd="1" destOrd="0" parTransId="{D5A31044-99C4-422E-87E4-85D80B4330D3}" sibTransId="{A4EEE703-1C6F-4F90-893C-FC02A738D3E7}"/>
    <dgm:cxn modelId="{5D7AC1E8-DB7E-48EA-84F1-6B48040E0B49}" type="presOf" srcId="{194C9D3A-6F86-4FD0-9C1E-8066CF97EA76}" destId="{7474BB79-3BE1-4273-9175-237F19655E84}" srcOrd="0" destOrd="0" presId="urn:microsoft.com/office/officeart/2005/8/layout/hProcess9"/>
    <dgm:cxn modelId="{6367FAC1-6F89-4DB9-A233-9CD19982543B}" type="presOf" srcId="{4300FA27-D363-43DD-8CA0-C5540575E29E}" destId="{82CC5219-67F5-4D47-B61F-6C6085347F4F}" srcOrd="0" destOrd="0" presId="urn:microsoft.com/office/officeart/2005/8/layout/hProcess9"/>
    <dgm:cxn modelId="{CD08B57D-CA2A-46E8-81D4-DB374DD2DD42}" type="presParOf" srcId="{D5735428-B665-4DC1-9546-0CB0EF32C4FE}" destId="{2EDC51B8-EBE2-4C4E-B928-CEB14B34FC35}" srcOrd="0" destOrd="0" presId="urn:microsoft.com/office/officeart/2005/8/layout/hProcess9"/>
    <dgm:cxn modelId="{19A25B0A-5C7A-48BF-AAA0-4771D4D78E42}" type="presParOf" srcId="{D5735428-B665-4DC1-9546-0CB0EF32C4FE}" destId="{31C5E0C3-B03F-4BEB-A417-47B6FFE3E27B}" srcOrd="1" destOrd="0" presId="urn:microsoft.com/office/officeart/2005/8/layout/hProcess9"/>
    <dgm:cxn modelId="{CF952900-3402-42D3-846F-DEADCFF888A5}" type="presParOf" srcId="{31C5E0C3-B03F-4BEB-A417-47B6FFE3E27B}" destId="{964CBA8C-53AB-4E99-BF80-374D68387DEB}" srcOrd="0" destOrd="0" presId="urn:microsoft.com/office/officeart/2005/8/layout/hProcess9"/>
    <dgm:cxn modelId="{804116E9-4F20-47D3-A0BD-5273636F421A}" type="presParOf" srcId="{31C5E0C3-B03F-4BEB-A417-47B6FFE3E27B}" destId="{CF272F0E-F7E8-4B8E-8929-9DD7D96883E5}" srcOrd="1" destOrd="0" presId="urn:microsoft.com/office/officeart/2005/8/layout/hProcess9"/>
    <dgm:cxn modelId="{3B3D335B-42C0-4BEF-BEA2-92404DE21E8E}" type="presParOf" srcId="{31C5E0C3-B03F-4BEB-A417-47B6FFE3E27B}" destId="{7474BB79-3BE1-4273-9175-237F19655E84}" srcOrd="2" destOrd="0" presId="urn:microsoft.com/office/officeart/2005/8/layout/hProcess9"/>
    <dgm:cxn modelId="{B581DED8-9A0A-404E-B140-1E3399DB0FB2}" type="presParOf" srcId="{31C5E0C3-B03F-4BEB-A417-47B6FFE3E27B}" destId="{BFB2B92D-D0C7-4F71-9B81-C1BEB1FE64BA}" srcOrd="3" destOrd="0" presId="urn:microsoft.com/office/officeart/2005/8/layout/hProcess9"/>
    <dgm:cxn modelId="{6605785A-3337-481C-B909-B9FDEA23BB98}" type="presParOf" srcId="{31C5E0C3-B03F-4BEB-A417-47B6FFE3E27B}" destId="{82CC5219-67F5-4D47-B61F-6C6085347F4F}" srcOrd="4" destOrd="0" presId="urn:microsoft.com/office/officeart/2005/8/layout/hProcess9"/>
    <dgm:cxn modelId="{CBCCF2B7-0EF4-4064-8662-01F82FB54567}" type="presParOf" srcId="{31C5E0C3-B03F-4BEB-A417-47B6FFE3E27B}" destId="{B5286C95-14D4-490D-8B2D-3DCEB4115DB5}" srcOrd="5" destOrd="0" presId="urn:microsoft.com/office/officeart/2005/8/layout/hProcess9"/>
    <dgm:cxn modelId="{83048E85-982D-48A7-B3D7-0EFBA2351837}" type="presParOf" srcId="{31C5E0C3-B03F-4BEB-A417-47B6FFE3E27B}" destId="{A5E0DB09-29B3-4887-BDA4-FEFA8E2E6E26}" srcOrd="6" destOrd="0" presId="urn:microsoft.com/office/officeart/2005/8/layout/hProcess9"/>
    <dgm:cxn modelId="{26276A70-8BEB-4094-B8E5-1893ADAFBF5D}" type="presParOf" srcId="{31C5E0C3-B03F-4BEB-A417-47B6FFE3E27B}" destId="{4C2BBCCB-0ADB-4133-BDE5-64189695A829}" srcOrd="7" destOrd="0" presId="urn:microsoft.com/office/officeart/2005/8/layout/hProcess9"/>
    <dgm:cxn modelId="{C5AF3610-B630-4948-848D-FA314A5E7C66}" type="presParOf" srcId="{31C5E0C3-B03F-4BEB-A417-47B6FFE3E27B}" destId="{D5FA94F1-3C1C-48C0-A180-BA99E259F87E}" srcOrd="8" destOrd="0" presId="urn:microsoft.com/office/officeart/2005/8/layout/hProcess9"/>
    <dgm:cxn modelId="{C49B6656-6FA3-45B2-912C-60A18A99F2A8}" type="presParOf" srcId="{31C5E0C3-B03F-4BEB-A417-47B6FFE3E27B}" destId="{C67AFE23-5391-4CAF-8221-E2CE769D3143}" srcOrd="9" destOrd="0" presId="urn:microsoft.com/office/officeart/2005/8/layout/hProcess9"/>
    <dgm:cxn modelId="{3B52B55D-4F26-4FCF-B913-21268CE8D7D5}" type="presParOf" srcId="{31C5E0C3-B03F-4BEB-A417-47B6FFE3E27B}" destId="{34598D6C-4A4A-41C7-8508-61E0C579B412}" srcOrd="10" destOrd="0" presId="urn:microsoft.com/office/officeart/2005/8/layout/hProcess9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8ADD5B-20F2-4FF4-9E4E-005D5B18F331}" type="doc">
      <dgm:prSet loTypeId="urn:microsoft.com/office/officeart/2005/8/layout/hProcess9" loCatId="process" qsTypeId="urn:microsoft.com/office/officeart/2005/8/quickstyle/simple4" qsCatId="simple" csTypeId="urn:microsoft.com/office/officeart/2005/8/colors/colorful4" csCatId="colorful" phldr="1"/>
      <dgm:spPr/>
    </dgm:pt>
    <dgm:pt modelId="{B432659E-78F7-4CFF-8A3C-FB62031DAE9F}">
      <dgm:prSet phldrT="[Text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Pre-Req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7CCF1-192B-4756-B4AC-DD2C0EDBF9DF}" type="parTrans" cxnId="{86B7861D-E5E1-442B-AD8E-B7220C2444C5}">
      <dgm:prSet/>
      <dgm:spPr/>
      <dgm:t>
        <a:bodyPr/>
        <a:lstStyle/>
        <a:p>
          <a:endParaRPr lang="en-US" b="1"/>
        </a:p>
      </dgm:t>
    </dgm:pt>
    <dgm:pt modelId="{B691217C-17C4-4EE1-AC06-4C21BC6C055B}" type="sibTrans" cxnId="{86B7861D-E5E1-442B-AD8E-B7220C2444C5}">
      <dgm:prSet/>
      <dgm:spPr/>
      <dgm:t>
        <a:bodyPr/>
        <a:lstStyle/>
        <a:p>
          <a:endParaRPr lang="en-US" b="1"/>
        </a:p>
      </dgm:t>
    </dgm:pt>
    <dgm:pt modelId="{194C9D3A-6F86-4FD0-9C1E-8066CF97EA76}">
      <dgm:prSet phldrT="[Text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Foundational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A31044-99C4-422E-87E4-85D80B4330D3}" type="parTrans" cxnId="{DEC92726-8A01-45B3-A14E-6A919A7F17B3}">
      <dgm:prSet/>
      <dgm:spPr/>
      <dgm:t>
        <a:bodyPr/>
        <a:lstStyle/>
        <a:p>
          <a:endParaRPr lang="en-US" b="1"/>
        </a:p>
      </dgm:t>
    </dgm:pt>
    <dgm:pt modelId="{A4EEE703-1C6F-4F90-893C-FC02A738D3E7}" type="sibTrans" cxnId="{DEC92726-8A01-45B3-A14E-6A919A7F17B3}">
      <dgm:prSet/>
      <dgm:spPr/>
      <dgm:t>
        <a:bodyPr/>
        <a:lstStyle/>
        <a:p>
          <a:endParaRPr lang="en-US" b="1"/>
        </a:p>
      </dgm:t>
    </dgm:pt>
    <dgm:pt modelId="{B9275FD5-4763-41A4-9531-92D68AB487BF}">
      <dgm:prSet phldrT="[Text]" custT="1"/>
      <dgm:spPr>
        <a:solidFill>
          <a:srgbClr val="410082"/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algn="r"/>
          <a:r>
            <a:rPr lang="en-US" sz="1200" b="1" dirty="0" smtClean="0"/>
            <a:t>     </a:t>
          </a:r>
          <a:endParaRPr lang="en-US" sz="1240" b="1" baseline="0" dirty="0"/>
        </a:p>
      </dgm:t>
    </dgm:pt>
    <dgm:pt modelId="{4804D026-787C-49B3-A134-5A99447D51C5}" type="parTrans" cxnId="{D40C199B-D7F2-4B60-B364-1F540A8D4AC9}">
      <dgm:prSet/>
      <dgm:spPr/>
      <dgm:t>
        <a:bodyPr/>
        <a:lstStyle/>
        <a:p>
          <a:endParaRPr lang="en-US" b="1"/>
        </a:p>
      </dgm:t>
    </dgm:pt>
    <dgm:pt modelId="{2CBA0C14-C5D9-4ED2-8C19-59F31D37546C}" type="sibTrans" cxnId="{D40C199B-D7F2-4B60-B364-1F540A8D4AC9}">
      <dgm:prSet/>
      <dgm:spPr/>
      <dgm:t>
        <a:bodyPr/>
        <a:lstStyle/>
        <a:p>
          <a:endParaRPr lang="en-US" b="1"/>
        </a:p>
      </dgm:t>
    </dgm:pt>
    <dgm:pt modelId="{4300FA27-D363-43DD-8CA0-C5540575E29E}">
      <dgm:prSet phldrT="[Text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algn="l"/>
          <a:endParaRPr lang="en-US" sz="1600" b="0" dirty="0"/>
        </a:p>
      </dgm:t>
    </dgm:pt>
    <dgm:pt modelId="{1A3B99AC-7DA9-4130-B3F5-56642EF6CD04}" type="sibTrans" cxnId="{B3AD2097-D514-492E-9FC8-C96F6C1CDC6F}">
      <dgm:prSet/>
      <dgm:spPr/>
      <dgm:t>
        <a:bodyPr/>
        <a:lstStyle/>
        <a:p>
          <a:endParaRPr lang="en-US" b="1"/>
        </a:p>
      </dgm:t>
    </dgm:pt>
    <dgm:pt modelId="{EEB88159-F724-4927-8275-6340C3A0600D}" type="parTrans" cxnId="{B3AD2097-D514-492E-9FC8-C96F6C1CDC6F}">
      <dgm:prSet/>
      <dgm:spPr/>
      <dgm:t>
        <a:bodyPr/>
        <a:lstStyle/>
        <a:p>
          <a:endParaRPr lang="en-US" b="1"/>
        </a:p>
      </dgm:t>
    </dgm:pt>
    <dgm:pt modelId="{C93C879B-506B-4C8C-8FAC-90C21D54F328}">
      <dgm:prSet phldrT="[Text]" custT="1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900" b="0" baseline="0" dirty="0" smtClean="0"/>
        </a:p>
      </dgm:t>
    </dgm:pt>
    <dgm:pt modelId="{88D8E94E-A9B6-4939-BCFE-72BB4EBB32F1}" type="sibTrans" cxnId="{30D3D495-C986-43D1-B323-8A279548FA75}">
      <dgm:prSet/>
      <dgm:spPr/>
      <dgm:t>
        <a:bodyPr/>
        <a:lstStyle/>
        <a:p>
          <a:endParaRPr lang="en-US" b="1"/>
        </a:p>
      </dgm:t>
    </dgm:pt>
    <dgm:pt modelId="{D8590054-8D54-4336-8B5F-98E9B08BCBE7}" type="parTrans" cxnId="{30D3D495-C986-43D1-B323-8A279548FA75}">
      <dgm:prSet/>
      <dgm:spPr/>
      <dgm:t>
        <a:bodyPr/>
        <a:lstStyle/>
        <a:p>
          <a:endParaRPr lang="en-US" b="1"/>
        </a:p>
      </dgm:t>
    </dgm:pt>
    <dgm:pt modelId="{230C30F1-0C56-4CAD-A366-083FB33F3390}">
      <dgm:prSet phldrT="[Text]" custT="1"/>
      <dgm:spPr>
        <a:solidFill>
          <a:schemeClr val="accent4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tIns="182880" anchor="t"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Cont.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Learn</a:t>
          </a:r>
          <a:endParaRPr lang="en-US" sz="1400" b="1" dirty="0">
            <a:solidFill>
              <a:schemeClr val="bg1"/>
            </a:solidFill>
          </a:endParaRPr>
        </a:p>
      </dgm:t>
    </dgm:pt>
    <dgm:pt modelId="{C5E0589E-14AA-428D-B047-A4249D3F8D72}" type="sibTrans" cxnId="{7644FFC9-4A43-44BF-A0E9-2DD241EB79E1}">
      <dgm:prSet/>
      <dgm:spPr/>
      <dgm:t>
        <a:bodyPr/>
        <a:lstStyle/>
        <a:p>
          <a:endParaRPr lang="en-US" b="1"/>
        </a:p>
      </dgm:t>
    </dgm:pt>
    <dgm:pt modelId="{6D2E09C9-1C4C-46E0-859D-9F47C21AD12F}" type="parTrans" cxnId="{7644FFC9-4A43-44BF-A0E9-2DD241EB79E1}">
      <dgm:prSet/>
      <dgm:spPr/>
      <dgm:t>
        <a:bodyPr/>
        <a:lstStyle/>
        <a:p>
          <a:endParaRPr lang="en-US" b="1"/>
        </a:p>
      </dgm:t>
    </dgm:pt>
    <dgm:pt modelId="{D5735428-B665-4DC1-9546-0CB0EF32C4FE}" type="pres">
      <dgm:prSet presAssocID="{9B8ADD5B-20F2-4FF4-9E4E-005D5B18F331}" presName="CompostProcess" presStyleCnt="0">
        <dgm:presLayoutVars>
          <dgm:dir/>
          <dgm:resizeHandles val="exact"/>
        </dgm:presLayoutVars>
      </dgm:prSet>
      <dgm:spPr/>
    </dgm:pt>
    <dgm:pt modelId="{2EDC51B8-EBE2-4C4E-B928-CEB14B34FC35}" type="pres">
      <dgm:prSet presAssocID="{9B8ADD5B-20F2-4FF4-9E4E-005D5B18F331}" presName="arrow" presStyleLbl="bgShp" presStyleIdx="0" presStyleCnt="1" custScaleX="99302"/>
      <dgm:spPr/>
      <dgm:t>
        <a:bodyPr/>
        <a:lstStyle/>
        <a:p>
          <a:endParaRPr lang="en-US"/>
        </a:p>
      </dgm:t>
    </dgm:pt>
    <dgm:pt modelId="{31C5E0C3-B03F-4BEB-A417-47B6FFE3E27B}" type="pres">
      <dgm:prSet presAssocID="{9B8ADD5B-20F2-4FF4-9E4E-005D5B18F331}" presName="linearProcess" presStyleCnt="0"/>
      <dgm:spPr/>
    </dgm:pt>
    <dgm:pt modelId="{964CBA8C-53AB-4E99-BF80-374D68387DEB}" type="pres">
      <dgm:prSet presAssocID="{B432659E-78F7-4CFF-8A3C-FB62031DAE9F}" presName="textNode" presStyleLbl="node1" presStyleIdx="0" presStyleCnt="6" custScaleX="2000000" custLinFactX="382872" custLinFactNeighborX="400000" custLinFactNeighborY="14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F272F0E-F7E8-4B8E-8929-9DD7D96883E5}" type="pres">
      <dgm:prSet presAssocID="{B691217C-17C4-4EE1-AC06-4C21BC6C055B}" presName="sibTrans" presStyleCnt="0"/>
      <dgm:spPr/>
    </dgm:pt>
    <dgm:pt modelId="{7474BB79-3BE1-4273-9175-237F19655E84}" type="pres">
      <dgm:prSet presAssocID="{194C9D3A-6F86-4FD0-9C1E-8066CF97EA76}" presName="textNode" presStyleLbl="node1" presStyleIdx="1" presStyleCnt="6" custScaleX="2000000" custLinFactX="364030" custLinFactNeighborX="400000" custLinFactNeighborY="292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FB2B92D-D0C7-4F71-9B81-C1BEB1FE64BA}" type="pres">
      <dgm:prSet presAssocID="{A4EEE703-1C6F-4F90-893C-FC02A738D3E7}" presName="sibTrans" presStyleCnt="0"/>
      <dgm:spPr/>
    </dgm:pt>
    <dgm:pt modelId="{82CC5219-67F5-4D47-B61F-6C6085347F4F}" type="pres">
      <dgm:prSet presAssocID="{4300FA27-D363-43DD-8CA0-C5540575E29E}" presName="textNode" presStyleLbl="node1" presStyleIdx="2" presStyleCnt="6" custScaleX="2000000" custLinFactX="154806" custLinFactNeighborX="200000" custLinFactNeighborY="427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5286C95-14D4-490D-8B2D-3DCEB4115DB5}" type="pres">
      <dgm:prSet presAssocID="{1A3B99AC-7DA9-4130-B3F5-56642EF6CD04}" presName="sibTrans" presStyleCnt="0"/>
      <dgm:spPr/>
    </dgm:pt>
    <dgm:pt modelId="{A5E0DB09-29B3-4887-BDA4-FEFA8E2E6E26}" type="pres">
      <dgm:prSet presAssocID="{B9275FD5-4763-41A4-9531-92D68AB487BF}" presName="textNode" presStyleLbl="node1" presStyleIdx="3" presStyleCnt="6" custScaleX="2000000" custLinFactX="156836" custLinFactNeighborX="2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C2BBCCB-0ADB-4133-BDE5-64189695A829}" type="pres">
      <dgm:prSet presAssocID="{2CBA0C14-C5D9-4ED2-8C19-59F31D37546C}" presName="sibTrans" presStyleCnt="0"/>
      <dgm:spPr/>
    </dgm:pt>
    <dgm:pt modelId="{D5FA94F1-3C1C-48C0-A180-BA99E259F87E}" type="pres">
      <dgm:prSet presAssocID="{C93C879B-506B-4C8C-8FAC-90C21D54F328}" presName="textNode" presStyleLbl="node1" presStyleIdx="4" presStyleCnt="6" custScaleX="2000000" custLinFactX="140168" custLinFactNeighborX="2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67AFE23-5391-4CAF-8221-E2CE769D3143}" type="pres">
      <dgm:prSet presAssocID="{88D8E94E-A9B6-4939-BCFE-72BB4EBB32F1}" presName="sibTrans" presStyleCnt="0"/>
      <dgm:spPr/>
    </dgm:pt>
    <dgm:pt modelId="{34598D6C-4A4A-41C7-8508-61E0C579B412}" type="pres">
      <dgm:prSet presAssocID="{230C30F1-0C56-4CAD-A366-083FB33F3390}" presName="textNode" presStyleLbl="node1" presStyleIdx="5" presStyleCnt="6" custScaleX="2000000" custLinFactX="-300000" custLinFactNeighborX="-347300" custLinFactNeighborY="292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D40C199B-D7F2-4B60-B364-1F540A8D4AC9}" srcId="{9B8ADD5B-20F2-4FF4-9E4E-005D5B18F331}" destId="{B9275FD5-4763-41A4-9531-92D68AB487BF}" srcOrd="3" destOrd="0" parTransId="{4804D026-787C-49B3-A134-5A99447D51C5}" sibTransId="{2CBA0C14-C5D9-4ED2-8C19-59F31D37546C}"/>
    <dgm:cxn modelId="{30D3D495-C986-43D1-B323-8A279548FA75}" srcId="{9B8ADD5B-20F2-4FF4-9E4E-005D5B18F331}" destId="{C93C879B-506B-4C8C-8FAC-90C21D54F328}" srcOrd="4" destOrd="0" parTransId="{D8590054-8D54-4336-8B5F-98E9B08BCBE7}" sibTransId="{88D8E94E-A9B6-4939-BCFE-72BB4EBB32F1}"/>
    <dgm:cxn modelId="{CAEEE877-816F-47B7-A728-6CE9D7F22CA1}" type="presOf" srcId="{230C30F1-0C56-4CAD-A366-083FB33F3390}" destId="{34598D6C-4A4A-41C7-8508-61E0C579B412}" srcOrd="0" destOrd="0" presId="urn:microsoft.com/office/officeart/2005/8/layout/hProcess9"/>
    <dgm:cxn modelId="{A6ED0F93-8EA1-41C9-9590-C1D633CD5475}" type="presOf" srcId="{B432659E-78F7-4CFF-8A3C-FB62031DAE9F}" destId="{964CBA8C-53AB-4E99-BF80-374D68387DEB}" srcOrd="0" destOrd="0" presId="urn:microsoft.com/office/officeart/2005/8/layout/hProcess9"/>
    <dgm:cxn modelId="{D5728BE8-6243-4DF7-B321-6342BF6AA369}" type="presOf" srcId="{B9275FD5-4763-41A4-9531-92D68AB487BF}" destId="{A5E0DB09-29B3-4887-BDA4-FEFA8E2E6E26}" srcOrd="0" destOrd="0" presId="urn:microsoft.com/office/officeart/2005/8/layout/hProcess9"/>
    <dgm:cxn modelId="{0965C7B8-AB40-4B60-81A5-1BECB39CD8A3}" type="presOf" srcId="{4300FA27-D363-43DD-8CA0-C5540575E29E}" destId="{82CC5219-67F5-4D47-B61F-6C6085347F4F}" srcOrd="0" destOrd="0" presId="urn:microsoft.com/office/officeart/2005/8/layout/hProcess9"/>
    <dgm:cxn modelId="{77C36CEB-4AF6-4109-953B-02B26C3FCB6B}" type="presOf" srcId="{194C9D3A-6F86-4FD0-9C1E-8066CF97EA76}" destId="{7474BB79-3BE1-4273-9175-237F19655E84}" srcOrd="0" destOrd="0" presId="urn:microsoft.com/office/officeart/2005/8/layout/hProcess9"/>
    <dgm:cxn modelId="{86B7861D-E5E1-442B-AD8E-B7220C2444C5}" srcId="{9B8ADD5B-20F2-4FF4-9E4E-005D5B18F331}" destId="{B432659E-78F7-4CFF-8A3C-FB62031DAE9F}" srcOrd="0" destOrd="0" parTransId="{93A7CCF1-192B-4756-B4AC-DD2C0EDBF9DF}" sibTransId="{B691217C-17C4-4EE1-AC06-4C21BC6C055B}"/>
    <dgm:cxn modelId="{7644FFC9-4A43-44BF-A0E9-2DD241EB79E1}" srcId="{9B8ADD5B-20F2-4FF4-9E4E-005D5B18F331}" destId="{230C30F1-0C56-4CAD-A366-083FB33F3390}" srcOrd="5" destOrd="0" parTransId="{6D2E09C9-1C4C-46E0-859D-9F47C21AD12F}" sibTransId="{C5E0589E-14AA-428D-B047-A4249D3F8D72}"/>
    <dgm:cxn modelId="{9A10A440-B047-4E0C-AFDA-AE478DE47F7F}" type="presOf" srcId="{9B8ADD5B-20F2-4FF4-9E4E-005D5B18F331}" destId="{D5735428-B665-4DC1-9546-0CB0EF32C4FE}" srcOrd="0" destOrd="0" presId="urn:microsoft.com/office/officeart/2005/8/layout/hProcess9"/>
    <dgm:cxn modelId="{B0F71BF5-3D60-4194-B65F-3A046A8F7C00}" type="presOf" srcId="{C93C879B-506B-4C8C-8FAC-90C21D54F328}" destId="{D5FA94F1-3C1C-48C0-A180-BA99E259F87E}" srcOrd="0" destOrd="0" presId="urn:microsoft.com/office/officeart/2005/8/layout/hProcess9"/>
    <dgm:cxn modelId="{B3AD2097-D514-492E-9FC8-C96F6C1CDC6F}" srcId="{9B8ADD5B-20F2-4FF4-9E4E-005D5B18F331}" destId="{4300FA27-D363-43DD-8CA0-C5540575E29E}" srcOrd="2" destOrd="0" parTransId="{EEB88159-F724-4927-8275-6340C3A0600D}" sibTransId="{1A3B99AC-7DA9-4130-B3F5-56642EF6CD04}"/>
    <dgm:cxn modelId="{DEC92726-8A01-45B3-A14E-6A919A7F17B3}" srcId="{9B8ADD5B-20F2-4FF4-9E4E-005D5B18F331}" destId="{194C9D3A-6F86-4FD0-9C1E-8066CF97EA76}" srcOrd="1" destOrd="0" parTransId="{D5A31044-99C4-422E-87E4-85D80B4330D3}" sibTransId="{A4EEE703-1C6F-4F90-893C-FC02A738D3E7}"/>
    <dgm:cxn modelId="{29D07153-9294-4461-BBBA-13699EB50C4E}" type="presParOf" srcId="{D5735428-B665-4DC1-9546-0CB0EF32C4FE}" destId="{2EDC51B8-EBE2-4C4E-B928-CEB14B34FC35}" srcOrd="0" destOrd="0" presId="urn:microsoft.com/office/officeart/2005/8/layout/hProcess9"/>
    <dgm:cxn modelId="{1E1A6E5F-1695-4D93-82D0-580CA6EF8F0E}" type="presParOf" srcId="{D5735428-B665-4DC1-9546-0CB0EF32C4FE}" destId="{31C5E0C3-B03F-4BEB-A417-47B6FFE3E27B}" srcOrd="1" destOrd="0" presId="urn:microsoft.com/office/officeart/2005/8/layout/hProcess9"/>
    <dgm:cxn modelId="{801B4D01-9FD9-421C-9F42-B3F78B95A5E8}" type="presParOf" srcId="{31C5E0C3-B03F-4BEB-A417-47B6FFE3E27B}" destId="{964CBA8C-53AB-4E99-BF80-374D68387DEB}" srcOrd="0" destOrd="0" presId="urn:microsoft.com/office/officeart/2005/8/layout/hProcess9"/>
    <dgm:cxn modelId="{E20201EB-EF4B-4CE4-9740-3D2BD4ADB5C2}" type="presParOf" srcId="{31C5E0C3-B03F-4BEB-A417-47B6FFE3E27B}" destId="{CF272F0E-F7E8-4B8E-8929-9DD7D96883E5}" srcOrd="1" destOrd="0" presId="urn:microsoft.com/office/officeart/2005/8/layout/hProcess9"/>
    <dgm:cxn modelId="{A620A609-538D-49D8-9C81-5787BE061F9F}" type="presParOf" srcId="{31C5E0C3-B03F-4BEB-A417-47B6FFE3E27B}" destId="{7474BB79-3BE1-4273-9175-237F19655E84}" srcOrd="2" destOrd="0" presId="urn:microsoft.com/office/officeart/2005/8/layout/hProcess9"/>
    <dgm:cxn modelId="{01C78782-0314-42E4-8BB6-8DDE914172EB}" type="presParOf" srcId="{31C5E0C3-B03F-4BEB-A417-47B6FFE3E27B}" destId="{BFB2B92D-D0C7-4F71-9B81-C1BEB1FE64BA}" srcOrd="3" destOrd="0" presId="urn:microsoft.com/office/officeart/2005/8/layout/hProcess9"/>
    <dgm:cxn modelId="{D768DD5A-CA11-4E7B-B35A-9C9B52BA92BE}" type="presParOf" srcId="{31C5E0C3-B03F-4BEB-A417-47B6FFE3E27B}" destId="{82CC5219-67F5-4D47-B61F-6C6085347F4F}" srcOrd="4" destOrd="0" presId="urn:microsoft.com/office/officeart/2005/8/layout/hProcess9"/>
    <dgm:cxn modelId="{500C2D61-9F8D-4E48-9E4F-C2CF1218F207}" type="presParOf" srcId="{31C5E0C3-B03F-4BEB-A417-47B6FFE3E27B}" destId="{B5286C95-14D4-490D-8B2D-3DCEB4115DB5}" srcOrd="5" destOrd="0" presId="urn:microsoft.com/office/officeart/2005/8/layout/hProcess9"/>
    <dgm:cxn modelId="{1673DC33-6D3B-4E2C-8553-2DADBE75CE40}" type="presParOf" srcId="{31C5E0C3-B03F-4BEB-A417-47B6FFE3E27B}" destId="{A5E0DB09-29B3-4887-BDA4-FEFA8E2E6E26}" srcOrd="6" destOrd="0" presId="urn:microsoft.com/office/officeart/2005/8/layout/hProcess9"/>
    <dgm:cxn modelId="{0A524D30-782D-4DE5-9AE0-C8637F272367}" type="presParOf" srcId="{31C5E0C3-B03F-4BEB-A417-47B6FFE3E27B}" destId="{4C2BBCCB-0ADB-4133-BDE5-64189695A829}" srcOrd="7" destOrd="0" presId="urn:microsoft.com/office/officeart/2005/8/layout/hProcess9"/>
    <dgm:cxn modelId="{CF8DE604-E24D-4F23-A45D-57E9EE12EB91}" type="presParOf" srcId="{31C5E0C3-B03F-4BEB-A417-47B6FFE3E27B}" destId="{D5FA94F1-3C1C-48C0-A180-BA99E259F87E}" srcOrd="8" destOrd="0" presId="urn:microsoft.com/office/officeart/2005/8/layout/hProcess9"/>
    <dgm:cxn modelId="{E7C43B71-3B53-48FD-A245-6FA628299D44}" type="presParOf" srcId="{31C5E0C3-B03F-4BEB-A417-47B6FFE3E27B}" destId="{C67AFE23-5391-4CAF-8221-E2CE769D3143}" srcOrd="9" destOrd="0" presId="urn:microsoft.com/office/officeart/2005/8/layout/hProcess9"/>
    <dgm:cxn modelId="{3D2E9C4A-822E-4A7F-9576-6F4EBEDB65EF}" type="presParOf" srcId="{31C5E0C3-B03F-4BEB-A417-47B6FFE3E27B}" destId="{34598D6C-4A4A-41C7-8508-61E0C579B412}" srcOrd="10" destOrd="0" presId="urn:microsoft.com/office/officeart/2005/8/layout/hProcess9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C51B8-EBE2-4C4E-B928-CEB14B34FC35}">
      <dsp:nvSpPr>
        <dsp:cNvPr id="0" name=""/>
        <dsp:cNvSpPr/>
      </dsp:nvSpPr>
      <dsp:spPr>
        <a:xfrm>
          <a:off x="700857" y="0"/>
          <a:ext cx="7536538" cy="19558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4CBA8C-53AB-4E99-BF80-374D68387DEB}">
      <dsp:nvSpPr>
        <dsp:cNvPr id="0" name=""/>
        <dsp:cNvSpPr/>
      </dsp:nvSpPr>
      <dsp:spPr>
        <a:xfrm>
          <a:off x="338865" y="598333"/>
          <a:ext cx="1486709" cy="782320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Pre-Req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0025" y="598333"/>
        <a:ext cx="704389" cy="782320"/>
      </dsp:txXfrm>
    </dsp:sp>
    <dsp:sp modelId="{7474BB79-3BE1-4273-9175-237F19655E84}">
      <dsp:nvSpPr>
        <dsp:cNvPr id="0" name=""/>
        <dsp:cNvSpPr/>
      </dsp:nvSpPr>
      <dsp:spPr>
        <a:xfrm>
          <a:off x="1823957" y="609599"/>
          <a:ext cx="1486709" cy="782320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Foundational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15117" y="609599"/>
        <a:ext cx="704389" cy="782320"/>
      </dsp:txXfrm>
    </dsp:sp>
    <dsp:sp modelId="{82CC5219-67F5-4D47-B61F-6C6085347F4F}">
      <dsp:nvSpPr>
        <dsp:cNvPr id="0" name=""/>
        <dsp:cNvSpPr/>
      </dsp:nvSpPr>
      <dsp:spPr>
        <a:xfrm>
          <a:off x="3142750" y="620160"/>
          <a:ext cx="1486709" cy="782320"/>
        </a:xfrm>
        <a:prstGeom prst="chevron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/>
        </a:p>
      </dsp:txBody>
      <dsp:txXfrm>
        <a:off x="3533910" y="620160"/>
        <a:ext cx="704389" cy="782320"/>
      </dsp:txXfrm>
    </dsp:sp>
    <dsp:sp modelId="{A5E0DB09-29B3-4887-BDA4-FEFA8E2E6E26}">
      <dsp:nvSpPr>
        <dsp:cNvPr id="0" name=""/>
        <dsp:cNvSpPr/>
      </dsp:nvSpPr>
      <dsp:spPr>
        <a:xfrm>
          <a:off x="4643357" y="608504"/>
          <a:ext cx="1486709" cy="782320"/>
        </a:xfrm>
        <a:prstGeom prst="chevron">
          <a:avLst/>
        </a:prstGeom>
        <a:solidFill>
          <a:srgbClr val="41008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     </a:t>
          </a:r>
          <a:endParaRPr lang="en-US" sz="1240" b="1" kern="1200" baseline="0" dirty="0"/>
        </a:p>
      </dsp:txBody>
      <dsp:txXfrm>
        <a:off x="5034517" y="608504"/>
        <a:ext cx="704389" cy="782320"/>
      </dsp:txXfrm>
    </dsp:sp>
    <dsp:sp modelId="{D5FA94F1-3C1C-48C0-A180-BA99E259F87E}">
      <dsp:nvSpPr>
        <dsp:cNvPr id="0" name=""/>
        <dsp:cNvSpPr/>
      </dsp:nvSpPr>
      <dsp:spPr>
        <a:xfrm>
          <a:off x="6130066" y="608504"/>
          <a:ext cx="1486709" cy="782320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900" b="0" kern="1200" baseline="0" dirty="0" smtClean="0"/>
        </a:p>
      </dsp:txBody>
      <dsp:txXfrm>
        <a:off x="6521226" y="608504"/>
        <a:ext cx="704389" cy="782320"/>
      </dsp:txXfrm>
    </dsp:sp>
    <dsp:sp modelId="{34598D6C-4A4A-41C7-8508-61E0C579B412}">
      <dsp:nvSpPr>
        <dsp:cNvPr id="0" name=""/>
        <dsp:cNvSpPr/>
      </dsp:nvSpPr>
      <dsp:spPr>
        <a:xfrm>
          <a:off x="7234157" y="609599"/>
          <a:ext cx="1486709" cy="782320"/>
        </a:xfrm>
        <a:prstGeom prst="chevron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182880" rIns="53340" bIns="53340" numCol="1" spcCol="1270" anchor="t" anchorCtr="0">
          <a:noAutofit/>
        </a:bodyPr>
        <a:lstStyle/>
        <a:p>
          <a:pPr lvl="0" algn="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Cont.</a:t>
          </a:r>
        </a:p>
        <a:p>
          <a:pPr lvl="0" algn="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Learn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7625317" y="609599"/>
        <a:ext cx="704389" cy="782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C51B8-EBE2-4C4E-B928-CEB14B34FC35}">
      <dsp:nvSpPr>
        <dsp:cNvPr id="0" name=""/>
        <dsp:cNvSpPr/>
      </dsp:nvSpPr>
      <dsp:spPr>
        <a:xfrm>
          <a:off x="700857" y="0"/>
          <a:ext cx="7536538" cy="19558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4CBA8C-53AB-4E99-BF80-374D68387DEB}">
      <dsp:nvSpPr>
        <dsp:cNvPr id="0" name=""/>
        <dsp:cNvSpPr/>
      </dsp:nvSpPr>
      <dsp:spPr>
        <a:xfrm>
          <a:off x="338865" y="598333"/>
          <a:ext cx="1486709" cy="782320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Pre-Req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0025" y="598333"/>
        <a:ext cx="704389" cy="782320"/>
      </dsp:txXfrm>
    </dsp:sp>
    <dsp:sp modelId="{7474BB79-3BE1-4273-9175-237F19655E84}">
      <dsp:nvSpPr>
        <dsp:cNvPr id="0" name=""/>
        <dsp:cNvSpPr/>
      </dsp:nvSpPr>
      <dsp:spPr>
        <a:xfrm>
          <a:off x="1823957" y="609599"/>
          <a:ext cx="1486709" cy="782320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Foundational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15117" y="609599"/>
        <a:ext cx="704389" cy="782320"/>
      </dsp:txXfrm>
    </dsp:sp>
    <dsp:sp modelId="{82CC5219-67F5-4D47-B61F-6C6085347F4F}">
      <dsp:nvSpPr>
        <dsp:cNvPr id="0" name=""/>
        <dsp:cNvSpPr/>
      </dsp:nvSpPr>
      <dsp:spPr>
        <a:xfrm>
          <a:off x="3142750" y="620160"/>
          <a:ext cx="1486709" cy="782320"/>
        </a:xfrm>
        <a:prstGeom prst="chevron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/>
        </a:p>
      </dsp:txBody>
      <dsp:txXfrm>
        <a:off x="3533910" y="620160"/>
        <a:ext cx="704389" cy="782320"/>
      </dsp:txXfrm>
    </dsp:sp>
    <dsp:sp modelId="{A5E0DB09-29B3-4887-BDA4-FEFA8E2E6E26}">
      <dsp:nvSpPr>
        <dsp:cNvPr id="0" name=""/>
        <dsp:cNvSpPr/>
      </dsp:nvSpPr>
      <dsp:spPr>
        <a:xfrm>
          <a:off x="4643357" y="608504"/>
          <a:ext cx="1486709" cy="782320"/>
        </a:xfrm>
        <a:prstGeom prst="chevron">
          <a:avLst/>
        </a:prstGeom>
        <a:solidFill>
          <a:srgbClr val="41008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     </a:t>
          </a:r>
          <a:endParaRPr lang="en-US" sz="1240" b="1" kern="1200" baseline="0" dirty="0"/>
        </a:p>
      </dsp:txBody>
      <dsp:txXfrm>
        <a:off x="5034517" y="608504"/>
        <a:ext cx="704389" cy="782320"/>
      </dsp:txXfrm>
    </dsp:sp>
    <dsp:sp modelId="{D5FA94F1-3C1C-48C0-A180-BA99E259F87E}">
      <dsp:nvSpPr>
        <dsp:cNvPr id="0" name=""/>
        <dsp:cNvSpPr/>
      </dsp:nvSpPr>
      <dsp:spPr>
        <a:xfrm>
          <a:off x="6130066" y="608504"/>
          <a:ext cx="1486709" cy="782320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900" b="0" kern="1200" baseline="0" dirty="0" smtClean="0"/>
        </a:p>
      </dsp:txBody>
      <dsp:txXfrm>
        <a:off x="6521226" y="608504"/>
        <a:ext cx="704389" cy="782320"/>
      </dsp:txXfrm>
    </dsp:sp>
    <dsp:sp modelId="{34598D6C-4A4A-41C7-8508-61E0C579B412}">
      <dsp:nvSpPr>
        <dsp:cNvPr id="0" name=""/>
        <dsp:cNvSpPr/>
      </dsp:nvSpPr>
      <dsp:spPr>
        <a:xfrm>
          <a:off x="7234157" y="609599"/>
          <a:ext cx="1486709" cy="782320"/>
        </a:xfrm>
        <a:prstGeom prst="chevron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182880" rIns="53340" bIns="53340" numCol="1" spcCol="1270" anchor="t" anchorCtr="0">
          <a:noAutofit/>
        </a:bodyPr>
        <a:lstStyle/>
        <a:p>
          <a:pPr lvl="0" algn="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Cont.</a:t>
          </a:r>
        </a:p>
        <a:p>
          <a:pPr lvl="0" algn="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Learn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7625317" y="609599"/>
        <a:ext cx="704389" cy="78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7C872-D6BD-4982-9E60-5AE1BEFAEC07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A4FC5-F094-4AD1-8E4C-260F0040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46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4213"/>
            <a:ext cx="4572000" cy="3430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1" y="4343404"/>
            <a:ext cx="5486283" cy="4114918"/>
          </a:xfrm>
          <a:prstGeom prst="rect">
            <a:avLst/>
          </a:prstGeom>
          <a:noFill/>
          <a:ln>
            <a:noFill/>
          </a:ln>
        </p:spPr>
        <p:txBody>
          <a:bodyPr lIns="89699" tIns="89699" rIns="89699" bIns="89699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4618" y="8685216"/>
            <a:ext cx="2971760" cy="457081"/>
          </a:xfrm>
          <a:prstGeom prst="rect">
            <a:avLst/>
          </a:prstGeom>
          <a:noFill/>
          <a:ln>
            <a:noFill/>
          </a:ln>
        </p:spPr>
        <p:txBody>
          <a:bodyPr lIns="91170" tIns="45573" rIns="91170" bIns="45573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3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0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Audio is important!</a:t>
            </a:r>
            <a:r>
              <a:rPr lang="en-US" baseline="0" dirty="0" smtClean="0"/>
              <a:t>  But!  Each time you change a YouTube video with an update, you change the </a:t>
            </a:r>
            <a:r>
              <a:rPr lang="en-US" baseline="0" dirty="0" err="1" smtClean="0"/>
              <a:t>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A4FC5-F094-4AD1-8E4C-260F0040D5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82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4213"/>
            <a:ext cx="4572000" cy="3430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1" y="4343404"/>
            <a:ext cx="5486283" cy="4114918"/>
          </a:xfrm>
          <a:prstGeom prst="rect">
            <a:avLst/>
          </a:prstGeom>
          <a:noFill/>
          <a:ln>
            <a:noFill/>
          </a:ln>
        </p:spPr>
        <p:txBody>
          <a:bodyPr lIns="89699" tIns="89699" rIns="89699" bIns="89699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4618" y="8685216"/>
            <a:ext cx="2971760" cy="457081"/>
          </a:xfrm>
          <a:prstGeom prst="rect">
            <a:avLst/>
          </a:prstGeom>
          <a:noFill/>
          <a:ln>
            <a:noFill/>
          </a:ln>
        </p:spPr>
        <p:txBody>
          <a:bodyPr lIns="91170" tIns="45573" rIns="91170" bIns="45573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15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Proving Ground/User Readiness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8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Proving Ground/User Readiness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7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Proving Ground/User Readiness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4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Proving Ground/User Readiness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1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Proving Ground/User Readiness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2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Proving Ground/User Readiness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7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Proving Ground/User Readiness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8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Proving Ground/User Readiness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7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Proving Ground/User Readiness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0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Proving Ground/User Readiness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1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Proving Ground/User Readiness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7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NOAA Proving Ground/User Readiness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AA3F9-8F3F-4CC4-A414-7DD38C366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9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usedfog.ssec.wisc.ed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imss.ssec.wisc.edu/goes/blo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Jj2DYyUiz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asafety.gov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.gif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usedfog.ssec.wisc.ed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610600" cy="2057400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cap="small" dirty="0" smtClean="0">
                <a:solidFill>
                  <a:srgbClr val="FFFF00"/>
                </a:solidFill>
              </a:rPr>
              <a:t>Fog and Low Stratus Training Resources:  Blogs, Videos and Facts sheets </a:t>
            </a:r>
            <a:r>
              <a:rPr lang="en-US" cap="small" dirty="0" smtClean="0"/>
              <a:t/>
            </a:r>
            <a:br>
              <a:rPr lang="en-US" cap="small" dirty="0" smtClean="0"/>
            </a:br>
            <a:r>
              <a:rPr lang="en-US" sz="3100" cap="small" dirty="0" smtClean="0"/>
              <a:t>(</a:t>
            </a:r>
            <a:r>
              <a:rPr lang="en-US" sz="3100" cap="small" dirty="0" smtClean="0">
                <a:solidFill>
                  <a:srgbClr val="FFFF00"/>
                </a:solidFill>
              </a:rPr>
              <a:t>and how they complement each other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alpha val="39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Scott Lindstrom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University </a:t>
            </a:r>
            <a:r>
              <a:rPr lang="en-US" b="1" dirty="0" smtClean="0">
                <a:solidFill>
                  <a:srgbClr val="FF0000"/>
                </a:solidFill>
              </a:rPr>
              <a:t>of Wisconsin-Madison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SSEC/CIMSS</a:t>
            </a:r>
          </a:p>
          <a:p>
            <a:r>
              <a:rPr 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Curator:  </a:t>
            </a:r>
            <a:r>
              <a:rPr 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http://fusedfog.ssec.wisc.edu</a:t>
            </a:r>
            <a:endParaRPr lang="en-US" sz="2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Contributor: </a:t>
            </a:r>
            <a:r>
              <a:rPr 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http://cimss.ssec.wisc.edu/goes/blog/</a:t>
            </a:r>
            <a:r>
              <a:rPr 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390" y="5572780"/>
            <a:ext cx="636122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good blog post writes itself!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b="1" dirty="0" smtClean="0"/>
              <a:t>Advantages of GOES-R Algorithm compared to heritage</a:t>
            </a:r>
          </a:p>
          <a:p>
            <a:r>
              <a:rPr lang="en-US" b="1" dirty="0"/>
              <a:t>	</a:t>
            </a:r>
            <a:r>
              <a:rPr lang="en-US" b="1" dirty="0" smtClean="0"/>
              <a:t>Why does the field look like it does?</a:t>
            </a:r>
          </a:p>
          <a:p>
            <a:r>
              <a:rPr lang="en-US" b="1" dirty="0"/>
              <a:t>	</a:t>
            </a:r>
            <a:r>
              <a:rPr lang="en-US" b="1" dirty="0" smtClean="0"/>
              <a:t>How does the field compare to observations?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0" y="228600"/>
            <a:ext cx="841355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Then, send email to WFOs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Three Typical Outcomes</a:t>
            </a:r>
          </a:p>
          <a:p>
            <a:pPr lvl="1"/>
            <a:r>
              <a:rPr lang="en-US" dirty="0" smtClean="0"/>
              <a:t>No Response</a:t>
            </a:r>
          </a:p>
          <a:p>
            <a:pPr lvl="1"/>
            <a:r>
              <a:rPr lang="en-US" dirty="0" smtClean="0"/>
              <a:t>Short Thanks</a:t>
            </a:r>
          </a:p>
          <a:p>
            <a:pPr lvl="1"/>
            <a:r>
              <a:rPr lang="en-US" dirty="0" smtClean="0"/>
              <a:t>Longer email</a:t>
            </a:r>
          </a:p>
          <a:p>
            <a:pPr lvl="2"/>
            <a:r>
              <a:rPr lang="en-US" dirty="0" smtClean="0"/>
              <a:t>Sent case around office</a:t>
            </a:r>
          </a:p>
          <a:p>
            <a:pPr lvl="2"/>
            <a:r>
              <a:rPr lang="en-US" dirty="0" smtClean="0"/>
              <a:t>Confirmed use of product</a:t>
            </a:r>
          </a:p>
          <a:p>
            <a:pPr lvl="2"/>
            <a:r>
              <a:rPr lang="en-US" dirty="0" smtClean="0"/>
              <a:t>Asked questions about/commented on </a:t>
            </a:r>
            <a:r>
              <a:rPr lang="en-US" dirty="0" smtClean="0"/>
              <a:t>use</a:t>
            </a:r>
          </a:p>
          <a:p>
            <a:r>
              <a:rPr lang="en-US" dirty="0" smtClean="0"/>
              <a:t>Making it Stick!</a:t>
            </a:r>
          </a:p>
          <a:p>
            <a:pPr lvl="1"/>
            <a:r>
              <a:rPr lang="en-US" dirty="0" smtClean="0"/>
              <a:t>Include Foundational and Application Training in Blog Posts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Proving Ground/User Readiness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Important:  Dialog </a:t>
            </a:r>
            <a:r>
              <a:rPr lang="en-US" dirty="0" smtClean="0"/>
              <a:t>with SOOs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5053263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222" y="1104900"/>
            <a:ext cx="3457378" cy="5486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2400" y="1447800"/>
            <a:ext cx="1371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38800" y="2301240"/>
            <a:ext cx="1692691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1400" y="2619970"/>
            <a:ext cx="1529265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Publish post,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Email forecast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offices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6" idx="6"/>
            <a:endCxn id="7" idx="2"/>
          </p:cNvCxnSpPr>
          <p:nvPr/>
        </p:nvCxnSpPr>
        <p:spPr>
          <a:xfrm>
            <a:off x="1524000" y="1600200"/>
            <a:ext cx="4114800" cy="85344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534222" y="5699760"/>
            <a:ext cx="2438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6100520"/>
            <a:ext cx="5270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e-mail?   Make sure someone is seeing your work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Proving Ground/User Readiness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9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388620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9600" y="1961614"/>
            <a:ext cx="4545027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Benefits:  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Learn what users think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   </a:t>
            </a:r>
            <a:r>
              <a:rPr lang="en-US" sz="3200" dirty="0" smtClean="0"/>
              <a:t>of </a:t>
            </a:r>
            <a:r>
              <a:rPr lang="en-US" sz="3200" dirty="0" smtClean="0"/>
              <a:t>the product</a:t>
            </a:r>
          </a:p>
          <a:p>
            <a:r>
              <a:rPr lang="en-US" sz="3200" dirty="0" smtClean="0"/>
              <a:t>2. Learn </a:t>
            </a:r>
            <a:r>
              <a:rPr lang="en-US" sz="3200" dirty="0" smtClean="0"/>
              <a:t>of any </a:t>
            </a:r>
            <a:r>
              <a:rPr lang="en-US" sz="3200" dirty="0" smtClean="0"/>
              <a:t>problems</a:t>
            </a:r>
            <a:endParaRPr lang="en-US" sz="3200" dirty="0"/>
          </a:p>
          <a:p>
            <a:r>
              <a:rPr lang="en-US" sz="3200" dirty="0" smtClean="0"/>
              <a:t>3. Feedback </a:t>
            </a:r>
            <a:r>
              <a:rPr lang="en-US" sz="3200" dirty="0" smtClean="0"/>
              <a:t>for </a:t>
            </a:r>
            <a:r>
              <a:rPr lang="en-US" sz="3200" dirty="0" smtClean="0"/>
              <a:t>Developer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4. Help to cultivate a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           Local Champion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886200"/>
            <a:ext cx="2438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" y="1447800"/>
            <a:ext cx="2438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920" y="5562600"/>
            <a:ext cx="2438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Proving Ground/User Readiness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Training Resources available?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Other things I’ve found – you make an attempt to coordinate with </a:t>
            </a:r>
            <a:r>
              <a:rPr lang="en-US" dirty="0" smtClean="0"/>
              <a:t>this, especially when names confuse (“Fog Product”)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/>
              <a:t>FAAST YouTube: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www.youtube.com/watch?v=KJj2DYyUiz4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http://faasafety.gov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Is there inter-governmental coordination?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73366" y="3537466"/>
            <a:ext cx="533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from BIS – so emails to them will circle back to 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Proving Ground/User Readiness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25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508B8"/>
              </a:buClr>
              <a:buSzPct val="25000"/>
            </a:pPr>
            <a:r>
              <a:rPr lang="en-US" sz="3200" b="1" dirty="0" smtClean="0">
                <a:solidFill>
                  <a:srgbClr val="244061"/>
                </a:solidFill>
                <a:latin typeface="+mn-lt"/>
                <a:ea typeface="Calibri"/>
                <a:cs typeface="Calibri"/>
                <a:sym typeface="Calibri"/>
              </a:rPr>
              <a:t>Satellite (GOESR) Training Timeline</a:t>
            </a:r>
            <a:br>
              <a:rPr lang="en-US" sz="3200" b="1" dirty="0" smtClean="0">
                <a:solidFill>
                  <a:srgbClr val="244061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n-US" sz="1400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©John </a:t>
            </a:r>
            <a:r>
              <a:rPr lang="en-US" sz="1400" dirty="0" err="1" smtClean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Ogren</a:t>
            </a:r>
            <a:r>
              <a:rPr lang="en-US" sz="1400" dirty="0" smtClean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, OCLO</a:t>
            </a:r>
            <a:endParaRPr lang="en-US" sz="1400" b="1" i="0" u="none" strike="noStrike" cap="none" baseline="0" dirty="0">
              <a:solidFill>
                <a:srgbClr val="24406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17025134"/>
              </p:ext>
            </p:extLst>
          </p:nvPr>
        </p:nvGraphicFramePr>
        <p:xfrm>
          <a:off x="118334" y="1371600"/>
          <a:ext cx="89916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Flowchart: Decision 27"/>
          <p:cNvSpPr/>
          <p:nvPr/>
        </p:nvSpPr>
        <p:spPr bwMode="auto">
          <a:xfrm>
            <a:off x="6172200" y="2256964"/>
            <a:ext cx="533400" cy="228600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sym typeface="Arial"/>
            </a:endParaRPr>
          </a:p>
        </p:txBody>
      </p:sp>
      <p:sp>
        <p:nvSpPr>
          <p:cNvPr id="29" name="Flowchart: Decision 28"/>
          <p:cNvSpPr/>
          <p:nvPr/>
        </p:nvSpPr>
        <p:spPr bwMode="auto">
          <a:xfrm>
            <a:off x="4724400" y="2239216"/>
            <a:ext cx="533400" cy="228600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sym typeface="Arial"/>
            </a:endParaRPr>
          </a:p>
        </p:txBody>
      </p:sp>
      <p:sp>
        <p:nvSpPr>
          <p:cNvPr id="30" name="Flowchart: Decision 29"/>
          <p:cNvSpPr/>
          <p:nvPr/>
        </p:nvSpPr>
        <p:spPr bwMode="auto">
          <a:xfrm>
            <a:off x="3124200" y="2240275"/>
            <a:ext cx="533400" cy="228600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sym typeface="Arial"/>
            </a:endParaRPr>
          </a:p>
        </p:txBody>
      </p:sp>
      <p:sp>
        <p:nvSpPr>
          <p:cNvPr id="31" name="Flowchart: Decision 30"/>
          <p:cNvSpPr/>
          <p:nvPr/>
        </p:nvSpPr>
        <p:spPr bwMode="auto">
          <a:xfrm>
            <a:off x="1752600" y="2236232"/>
            <a:ext cx="533400" cy="228600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425" y="3022789"/>
            <a:ext cx="1495650" cy="190205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sz="1400" b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Arial"/>
                <a:sym typeface="Arial"/>
              </a:rPr>
              <a:t>Basic Remote Sensing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sz="1400" b="1" kern="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Arial"/>
                <a:sym typeface="Arial"/>
              </a:rPr>
              <a:t>Characteristics of Satellites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Pull </a:t>
            </a:r>
            <a:r>
              <a:rPr lang="en-US" sz="1400" b="1" dirty="0">
                <a:solidFill>
                  <a:prstClr val="black"/>
                </a:solidFill>
                <a:cs typeface="Arial"/>
                <a:sym typeface="Arial"/>
              </a:rPr>
              <a:t>together from </a:t>
            </a: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COMET, VISIT, CIMSS</a:t>
            </a:r>
            <a:r>
              <a:rPr lang="en-US" sz="1400" b="1" dirty="0">
                <a:solidFill>
                  <a:prstClr val="black"/>
                </a:solidFill>
                <a:cs typeface="Arial"/>
                <a:sym typeface="Arial"/>
              </a:rPr>
              <a:t>, </a:t>
            </a: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CIRA, SPoRT, WMO Vlab, etc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952065" y="3016101"/>
            <a:ext cx="1400735" cy="201593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NWS Specific development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GOES vs GOES-R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Himawari, MSG &amp; SNPP as examples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Geo vs Polar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Strengths &amp; Weaknesses</a:t>
            </a:r>
            <a:endParaRPr lang="en-US" sz="1000" b="1" dirty="0">
              <a:solidFill>
                <a:prstClr val="black"/>
              </a:solidFill>
              <a:cs typeface="Arial"/>
              <a:sym typeface="Arial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33400" y="1562812"/>
            <a:ext cx="1282552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14400" y="1393535"/>
            <a:ext cx="67358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FY15</a:t>
            </a:r>
            <a:endParaRPr lang="en-US" sz="1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308642" y="1562812"/>
            <a:ext cx="3727115" cy="0"/>
          </a:xfrm>
          <a:prstGeom prst="straightConnector1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935353" y="1393535"/>
            <a:ext cx="146706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FY17 and Beyond</a:t>
            </a:r>
            <a:endParaRPr lang="en-US" sz="1400" b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946127" y="1562812"/>
            <a:ext cx="1550533" cy="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88970" y="1305580"/>
            <a:ext cx="8590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FY16</a:t>
            </a:r>
          </a:p>
          <a:p>
            <a:r>
              <a:rPr lang="en-US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Launch</a:t>
            </a:r>
            <a:endParaRPr lang="en-US" sz="1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81400" y="2206823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Application</a:t>
            </a:r>
            <a:endParaRPr lang="en-US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50153" y="2206823"/>
            <a:ext cx="922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Exercise</a:t>
            </a:r>
            <a:endParaRPr lang="en-US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685275" y="2133600"/>
            <a:ext cx="858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Make it </a:t>
            </a:r>
          </a:p>
          <a:p>
            <a:r>
              <a:rPr lang="en-US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Stick</a:t>
            </a:r>
            <a:endParaRPr lang="en-US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429512" y="3016101"/>
            <a:ext cx="1371088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Forecast/ warning process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Phenomena based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Baseline products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Service areas (severe, winter, hydro, tropical, fire, aviation, etc.)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10-15 minute modules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Techniques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prstClr val="black"/>
                </a:solidFill>
                <a:cs typeface="Arial"/>
                <a:sym typeface="Arial"/>
              </a:rPr>
              <a:t>QuickGuides</a:t>
            </a:r>
            <a:endParaRPr lang="en-US" sz="1400" b="1" dirty="0" smtClea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76800" y="3019425"/>
            <a:ext cx="1447800" cy="182357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Simulations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Local training initiatives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“As it occurs” training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  <a:cs typeface="Arial"/>
                <a:sym typeface="Arial"/>
              </a:rPr>
              <a:t>Evolve initial satellite concept of </a:t>
            </a: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operations</a:t>
            </a:r>
            <a:endParaRPr lang="en-US" sz="1000" b="1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01312" y="3016101"/>
            <a:ext cx="2590288" cy="25930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Reference materials in AWIPS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Repeat…practice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Blogs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  <a:cs typeface="Arial"/>
                <a:sym typeface="Arial"/>
              </a:rPr>
              <a:t>Seasonal </a:t>
            </a: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readiness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Peer-to-peer sharing</a:t>
            </a:r>
            <a:endParaRPr lang="en-US" sz="1400" b="1" dirty="0">
              <a:solidFill>
                <a:prstClr val="black"/>
              </a:solidFill>
              <a:cs typeface="Arial"/>
              <a:sym typeface="Arial"/>
            </a:endParaRP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Storm-of-the month webinars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Demonstrated performance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Continuous Learning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Operations to Research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Optimize implementations for operations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Update for evolving science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Put in IDSS and WRN context</a:t>
            </a:r>
            <a:endParaRPr lang="en-US" sz="1000" b="1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9958" y="1371600"/>
            <a:ext cx="72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Data?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92239"/>
            <a:ext cx="1104900" cy="110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247" y="0"/>
            <a:ext cx="1192369" cy="119713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Proving Ground/User Readiness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82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eft Arrow 26"/>
          <p:cNvSpPr/>
          <p:nvPr/>
        </p:nvSpPr>
        <p:spPr>
          <a:xfrm>
            <a:off x="7431865" y="5124450"/>
            <a:ext cx="621792" cy="2743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 rot="5400000">
            <a:off x="1750453" y="864530"/>
            <a:ext cx="548640" cy="96842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Callout 4"/>
          <p:cNvSpPr/>
          <p:nvPr/>
        </p:nvSpPr>
        <p:spPr>
          <a:xfrm>
            <a:off x="2514600" y="777240"/>
            <a:ext cx="1447800" cy="1143000"/>
          </a:xfrm>
          <a:prstGeom prst="rightArrowCallout">
            <a:avLst>
              <a:gd name="adj1" fmla="val 0"/>
              <a:gd name="adj2" fmla="val 0"/>
              <a:gd name="adj3" fmla="val 20862"/>
              <a:gd name="adj4" fmla="val 80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Factsheet</a:t>
            </a:r>
            <a:endParaRPr lang="en-US" sz="1600" b="1" dirty="0"/>
          </a:p>
        </p:txBody>
      </p:sp>
      <p:sp>
        <p:nvSpPr>
          <p:cNvPr id="7" name="Down Arrow Callout 6"/>
          <p:cNvSpPr/>
          <p:nvPr/>
        </p:nvSpPr>
        <p:spPr>
          <a:xfrm>
            <a:off x="5791200" y="2560320"/>
            <a:ext cx="1813560" cy="2011680"/>
          </a:xfrm>
          <a:prstGeom prst="downArrowCallout">
            <a:avLst>
              <a:gd name="adj1" fmla="val 11091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Training Module Created</a:t>
            </a:r>
            <a:r>
              <a:rPr lang="en-US" sz="1400" dirty="0" smtClean="0"/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95800" y="7620"/>
            <a:ext cx="0" cy="403098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Callout 5"/>
          <p:cNvSpPr/>
          <p:nvPr/>
        </p:nvSpPr>
        <p:spPr>
          <a:xfrm>
            <a:off x="3962400" y="777240"/>
            <a:ext cx="1508760" cy="1143000"/>
          </a:xfrm>
          <a:prstGeom prst="rightArrowCallout">
            <a:avLst>
              <a:gd name="adj1" fmla="val 11207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AWIPS </a:t>
            </a:r>
          </a:p>
          <a:p>
            <a:pPr algn="ctr"/>
            <a:r>
              <a:rPr lang="en-US" sz="1600" b="1" dirty="0" smtClean="0"/>
              <a:t>Insertion</a:t>
            </a:r>
            <a:endParaRPr lang="en-US" sz="1600" b="1" dirty="0"/>
          </a:p>
        </p:txBody>
      </p:sp>
      <p:sp>
        <p:nvSpPr>
          <p:cNvPr id="10" name="Down Arrow Callout 9"/>
          <p:cNvSpPr/>
          <p:nvPr/>
        </p:nvSpPr>
        <p:spPr>
          <a:xfrm>
            <a:off x="5471160" y="777240"/>
            <a:ext cx="2133600" cy="1752600"/>
          </a:xfrm>
          <a:prstGeom prst="downArrowCallout">
            <a:avLst>
              <a:gd name="adj1" fmla="val 8808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Case Studies Created</a:t>
            </a:r>
          </a:p>
          <a:p>
            <a:pPr algn="ctr"/>
            <a:r>
              <a:rPr lang="en-US" sz="1600" b="1" dirty="0" smtClean="0"/>
              <a:t>Saved on Blogs?</a:t>
            </a:r>
            <a:endParaRPr lang="en-US" sz="1600" b="1" dirty="0"/>
          </a:p>
        </p:txBody>
      </p:sp>
      <p:cxnSp>
        <p:nvCxnSpPr>
          <p:cNvPr id="12" name="Curved Connector 11"/>
          <p:cNvCxnSpPr>
            <a:stCxn id="5" idx="2"/>
            <a:endCxn id="7" idx="1"/>
          </p:cNvCxnSpPr>
          <p:nvPr/>
        </p:nvCxnSpPr>
        <p:spPr>
          <a:xfrm rot="16200000" flipH="1">
            <a:off x="3796590" y="1219274"/>
            <a:ext cx="1293645" cy="2695576"/>
          </a:xfrm>
          <a:prstGeom prst="curvedConnector2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657600" y="4876800"/>
            <a:ext cx="19050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User</a:t>
            </a:r>
          </a:p>
          <a:p>
            <a:pPr algn="ctr"/>
            <a:r>
              <a:rPr lang="en-US" b="1" dirty="0" smtClean="0"/>
              <a:t>(Local Champion)</a:t>
            </a:r>
            <a:endParaRPr lang="en-US" b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295400" y="228600"/>
            <a:ext cx="7216096" cy="634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16200000" flipH="1">
            <a:off x="1081430" y="455269"/>
            <a:ext cx="679450" cy="238811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5400000">
            <a:off x="8251146" y="488950"/>
            <a:ext cx="533400" cy="12700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endCxn id="26" idx="0"/>
          </p:cNvCxnSpPr>
          <p:nvPr/>
        </p:nvCxnSpPr>
        <p:spPr>
          <a:xfrm rot="16200000" flipH="1">
            <a:off x="2868412" y="3135112"/>
            <a:ext cx="2956560" cy="526816"/>
          </a:xfrm>
          <a:prstGeom prst="curvedConnector3">
            <a:avLst>
              <a:gd name="adj1" fmla="val 50000"/>
            </a:avLst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eft Arrow Callout 37"/>
          <p:cNvSpPr/>
          <p:nvPr/>
        </p:nvSpPr>
        <p:spPr>
          <a:xfrm>
            <a:off x="5471160" y="4617850"/>
            <a:ext cx="1995914" cy="1257300"/>
          </a:xfrm>
          <a:prstGeom prst="leftArrowCallout">
            <a:avLst>
              <a:gd name="adj1" fmla="val 9953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Short </a:t>
            </a:r>
            <a:r>
              <a:rPr lang="en-US" sz="1600" b="1" dirty="0" err="1" smtClean="0"/>
              <a:t>YouTubes</a:t>
            </a:r>
            <a:endParaRPr lang="en-US" sz="1600" b="1" dirty="0"/>
          </a:p>
        </p:txBody>
      </p:sp>
      <p:sp>
        <p:nvSpPr>
          <p:cNvPr id="2" name="7-Point Star 1"/>
          <p:cNvSpPr/>
          <p:nvPr/>
        </p:nvSpPr>
        <p:spPr>
          <a:xfrm>
            <a:off x="152400" y="507956"/>
            <a:ext cx="1981200" cy="181356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Developer Creates Product</a:t>
            </a:r>
            <a:endParaRPr lang="en-US" sz="1600" b="1" dirty="0"/>
          </a:p>
        </p:txBody>
      </p:sp>
      <p:cxnSp>
        <p:nvCxnSpPr>
          <p:cNvPr id="20" name="Curved Connector 19"/>
          <p:cNvCxnSpPr/>
          <p:nvPr/>
        </p:nvCxnSpPr>
        <p:spPr>
          <a:xfrm rot="16200000" flipH="1">
            <a:off x="2357179" y="2811087"/>
            <a:ext cx="2956560" cy="1174866"/>
          </a:xfrm>
          <a:prstGeom prst="curvedConnector3">
            <a:avLst>
              <a:gd name="adj1" fmla="val 50000"/>
            </a:avLst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077200" y="762000"/>
            <a:ext cx="838200" cy="561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Trainer</a:t>
            </a:r>
          </a:p>
          <a:p>
            <a:pPr algn="ctr"/>
            <a:r>
              <a:rPr lang="en-US" sz="1600" b="1" dirty="0" smtClean="0"/>
              <a:t>and/or</a:t>
            </a:r>
          </a:p>
          <a:p>
            <a:pPr algn="ctr"/>
            <a:r>
              <a:rPr lang="en-US" sz="1600" b="1" dirty="0" smtClean="0"/>
              <a:t>Blogger</a:t>
            </a:r>
          </a:p>
        </p:txBody>
      </p:sp>
      <p:sp>
        <p:nvSpPr>
          <p:cNvPr id="16" name="Left Arrow 15"/>
          <p:cNvSpPr/>
          <p:nvPr/>
        </p:nvSpPr>
        <p:spPr>
          <a:xfrm>
            <a:off x="7604760" y="1074421"/>
            <a:ext cx="472440" cy="2743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7604760" y="3124201"/>
            <a:ext cx="472440" cy="2743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471160" y="6096000"/>
            <a:ext cx="2582497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eft Arrow 30"/>
          <p:cNvSpPr/>
          <p:nvPr/>
        </p:nvSpPr>
        <p:spPr>
          <a:xfrm rot="18815685">
            <a:off x="4863218" y="4281779"/>
            <a:ext cx="1551163" cy="3325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2400" y="3970288"/>
            <a:ext cx="3352800" cy="2308324"/>
          </a:xfrm>
          <a:prstGeom prst="rect">
            <a:avLst/>
          </a:prstGeom>
          <a:noFill/>
          <a:ln w="381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There is a relationship between the Developer (Scientist) and User (Scientist) that is facilitated by the trainer (Scientist)</a:t>
            </a:r>
            <a:endParaRPr lang="en-US" sz="2400" b="1" dirty="0"/>
          </a:p>
        </p:txBody>
      </p:sp>
      <p:cxnSp>
        <p:nvCxnSpPr>
          <p:cNvPr id="29" name="Curved Connector 28"/>
          <p:cNvCxnSpPr>
            <a:stCxn id="5" idx="0"/>
          </p:cNvCxnSpPr>
          <p:nvPr/>
        </p:nvCxnSpPr>
        <p:spPr>
          <a:xfrm rot="5400000" flipH="1" flipV="1">
            <a:off x="3143567" y="187007"/>
            <a:ext cx="542291" cy="638176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Training Resources are available</a:t>
            </a:r>
            <a:r>
              <a:rPr lang="en-US" dirty="0"/>
              <a:t>? </a:t>
            </a:r>
            <a:r>
              <a:rPr lang="en-US" dirty="0" smtClean="0"/>
              <a:t>ABI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59952" cy="4525963"/>
          </a:xfrm>
        </p:spPr>
        <p:txBody>
          <a:bodyPr/>
          <a:lstStyle/>
          <a:p>
            <a:r>
              <a:rPr lang="en-US" b="1" dirty="0" smtClean="0"/>
              <a:t>‘Fact Sheets’ 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A little dry</a:t>
            </a:r>
          </a:p>
          <a:p>
            <a:pPr lvl="1"/>
            <a:r>
              <a:rPr lang="en-US" b="1" dirty="0" smtClean="0"/>
              <a:t>Serve as a good reminder</a:t>
            </a:r>
          </a:p>
          <a:p>
            <a:pPr lvl="1"/>
            <a:r>
              <a:rPr lang="en-US" b="1" dirty="0" smtClean="0"/>
              <a:t>Useful for peer-to-peer</a:t>
            </a:r>
          </a:p>
          <a:p>
            <a:pPr lvl="1"/>
            <a:r>
              <a:rPr lang="en-US" b="1" dirty="0" smtClean="0"/>
              <a:t>Limited examples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592109" cy="4648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Proving Ground/User Readiness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Thank you </a:t>
            </a:r>
            <a:r>
              <a:rPr lang="en-US" b="1" dirty="0" smtClean="0"/>
              <a:t>to people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/>
              <a:t>Also known as:  What is needed to make a coordinated training effort?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Developer </a:t>
            </a:r>
            <a:r>
              <a:rPr lang="en-US" dirty="0" smtClean="0"/>
              <a:t>is available to answer the blogger’s many </a:t>
            </a:r>
            <a:r>
              <a:rPr lang="en-US" dirty="0" err="1" smtClean="0"/>
              <a:t>many</a:t>
            </a:r>
            <a:r>
              <a:rPr lang="en-US" dirty="0" smtClean="0"/>
              <a:t> </a:t>
            </a:r>
            <a:r>
              <a:rPr lang="en-US" dirty="0" err="1" smtClean="0"/>
              <a:t>many</a:t>
            </a:r>
            <a:r>
              <a:rPr lang="en-US" dirty="0" smtClean="0"/>
              <a:t> questions.  (</a:t>
            </a:r>
            <a:r>
              <a:rPr lang="en-US" sz="1600" b="1" dirty="0" smtClean="0">
                <a:solidFill>
                  <a:srgbClr val="FF0000"/>
                </a:solidFill>
              </a:rPr>
              <a:t>Thank you Mike and Corey!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Data flow into AWIPS (1 and 2) is happening so that imagery captured is familiar to forecasters  (</a:t>
            </a:r>
            <a:r>
              <a:rPr lang="en-US" sz="1600" b="1" dirty="0" smtClean="0">
                <a:solidFill>
                  <a:srgbClr val="FF0000"/>
                </a:solidFill>
              </a:rPr>
              <a:t>Thank you Jordan</a:t>
            </a:r>
            <a:r>
              <a:rPr lang="en-US" dirty="0" smtClean="0"/>
              <a:t>)</a:t>
            </a:r>
          </a:p>
          <a:p>
            <a:pPr lvl="1"/>
            <a:r>
              <a:rPr lang="en-US" sz="2200" dirty="0"/>
              <a:t>Anything in AWIPS is far more likely to be used than something you have to go to the web </a:t>
            </a:r>
            <a:r>
              <a:rPr lang="en-US" sz="2200" dirty="0" smtClean="0"/>
              <a:t>for:  Frank </a:t>
            </a:r>
            <a:r>
              <a:rPr lang="en-US" sz="2200" dirty="0" err="1" smtClean="0"/>
              <a:t>Alsheimer</a:t>
            </a:r>
            <a:r>
              <a:rPr lang="en-US" sz="2200" dirty="0" smtClean="0"/>
              <a:t>, 16 June 2015</a:t>
            </a:r>
            <a:endParaRPr lang="en-US" sz="2200" dirty="0" smtClean="0"/>
          </a:p>
          <a:p>
            <a:r>
              <a:rPr lang="en-US" dirty="0" smtClean="0"/>
              <a:t>Thank you to Liaisons!  Great Advocacy.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Proving Ground/User Readiness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25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508B8"/>
              </a:buClr>
              <a:buSzPct val="25000"/>
            </a:pPr>
            <a:r>
              <a:rPr lang="en-US" sz="3200" b="1" dirty="0" smtClean="0">
                <a:solidFill>
                  <a:srgbClr val="244061"/>
                </a:solidFill>
                <a:latin typeface="+mn-lt"/>
                <a:ea typeface="Calibri"/>
                <a:cs typeface="Calibri"/>
                <a:sym typeface="Calibri"/>
              </a:rPr>
              <a:t>Satellite (GOESR) Training Timeline</a:t>
            </a:r>
            <a:br>
              <a:rPr lang="en-US" sz="3200" b="1" dirty="0" smtClean="0">
                <a:solidFill>
                  <a:srgbClr val="244061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n-US" sz="1400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©John </a:t>
            </a:r>
            <a:r>
              <a:rPr lang="en-US" sz="1400" dirty="0" err="1" smtClean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Ogren</a:t>
            </a:r>
            <a:r>
              <a:rPr lang="en-US" sz="1400" dirty="0" smtClean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, OCLO</a:t>
            </a:r>
            <a:endParaRPr lang="en-US" sz="1400" b="1" i="0" u="none" strike="noStrike" cap="none" baseline="0" dirty="0">
              <a:solidFill>
                <a:srgbClr val="24406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12295917"/>
              </p:ext>
            </p:extLst>
          </p:nvPr>
        </p:nvGraphicFramePr>
        <p:xfrm>
          <a:off x="118334" y="1371600"/>
          <a:ext cx="89916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Flowchart: Decision 27"/>
          <p:cNvSpPr/>
          <p:nvPr/>
        </p:nvSpPr>
        <p:spPr bwMode="auto">
          <a:xfrm>
            <a:off x="6172200" y="2256964"/>
            <a:ext cx="533400" cy="228600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sym typeface="Arial"/>
            </a:endParaRPr>
          </a:p>
        </p:txBody>
      </p:sp>
      <p:sp>
        <p:nvSpPr>
          <p:cNvPr id="29" name="Flowchart: Decision 28"/>
          <p:cNvSpPr/>
          <p:nvPr/>
        </p:nvSpPr>
        <p:spPr bwMode="auto">
          <a:xfrm>
            <a:off x="4724400" y="2239216"/>
            <a:ext cx="533400" cy="228600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sym typeface="Arial"/>
            </a:endParaRPr>
          </a:p>
        </p:txBody>
      </p:sp>
      <p:sp>
        <p:nvSpPr>
          <p:cNvPr id="30" name="Flowchart: Decision 29"/>
          <p:cNvSpPr/>
          <p:nvPr/>
        </p:nvSpPr>
        <p:spPr bwMode="auto">
          <a:xfrm>
            <a:off x="3124200" y="2240275"/>
            <a:ext cx="533400" cy="228600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sym typeface="Arial"/>
            </a:endParaRPr>
          </a:p>
        </p:txBody>
      </p:sp>
      <p:sp>
        <p:nvSpPr>
          <p:cNvPr id="31" name="Flowchart: Decision 30"/>
          <p:cNvSpPr/>
          <p:nvPr/>
        </p:nvSpPr>
        <p:spPr bwMode="auto">
          <a:xfrm>
            <a:off x="1752600" y="2236232"/>
            <a:ext cx="533400" cy="228600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425" y="3022789"/>
            <a:ext cx="1495650" cy="190205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sz="1400" b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Arial"/>
                <a:sym typeface="Arial"/>
              </a:rPr>
              <a:t>Basic Remote Sensing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sz="1400" b="1" kern="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Arial"/>
                <a:sym typeface="Arial"/>
              </a:rPr>
              <a:t>Characteristics of Satellites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Pull </a:t>
            </a:r>
            <a:r>
              <a:rPr lang="en-US" sz="1400" b="1" dirty="0">
                <a:solidFill>
                  <a:prstClr val="black"/>
                </a:solidFill>
                <a:cs typeface="Arial"/>
                <a:sym typeface="Arial"/>
              </a:rPr>
              <a:t>together from </a:t>
            </a: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COMET, VISIT, CIMSS</a:t>
            </a:r>
            <a:r>
              <a:rPr lang="en-US" sz="1400" b="1" dirty="0">
                <a:solidFill>
                  <a:prstClr val="black"/>
                </a:solidFill>
                <a:cs typeface="Arial"/>
                <a:sym typeface="Arial"/>
              </a:rPr>
              <a:t>, </a:t>
            </a: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CIRA, SPoRT, WMO Vlab, etc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952065" y="3016101"/>
            <a:ext cx="1400735" cy="201593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NWS Specific development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GOES vs GOES-R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Himawari, MSG &amp; SNPP as examples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Geo vs Polar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Strengths &amp; Weaknesses</a:t>
            </a:r>
            <a:endParaRPr lang="en-US" sz="1000" b="1" dirty="0">
              <a:solidFill>
                <a:prstClr val="black"/>
              </a:solidFill>
              <a:cs typeface="Arial"/>
              <a:sym typeface="Arial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33400" y="1562812"/>
            <a:ext cx="1282552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14400" y="1393535"/>
            <a:ext cx="67358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FY15</a:t>
            </a:r>
            <a:endParaRPr lang="en-US" sz="1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308642" y="1562812"/>
            <a:ext cx="3727115" cy="0"/>
          </a:xfrm>
          <a:prstGeom prst="straightConnector1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935353" y="1393535"/>
            <a:ext cx="146706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FY17 and Beyond</a:t>
            </a:r>
            <a:endParaRPr lang="en-US" sz="1400" b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946127" y="1562812"/>
            <a:ext cx="1550533" cy="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88970" y="1305580"/>
            <a:ext cx="8590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FY16</a:t>
            </a:r>
          </a:p>
          <a:p>
            <a:r>
              <a:rPr lang="en-US" sz="1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Launch</a:t>
            </a:r>
            <a:endParaRPr lang="en-US" sz="14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81400" y="2206823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Application</a:t>
            </a:r>
            <a:endParaRPr lang="en-US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50153" y="2206823"/>
            <a:ext cx="922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Exercise</a:t>
            </a:r>
            <a:endParaRPr lang="en-US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685275" y="2133600"/>
            <a:ext cx="858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Make it </a:t>
            </a:r>
          </a:p>
          <a:p>
            <a:r>
              <a:rPr lang="en-US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Stick</a:t>
            </a:r>
            <a:endParaRPr lang="en-US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429512" y="3016101"/>
            <a:ext cx="1371088" cy="317009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Forecast/ warning process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Phenomena based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Baseline products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Service areas (severe, winter, hydro, tropical, fire, aviation, etc.)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10-15 minute modules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Techniques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prstClr val="black"/>
                </a:solidFill>
                <a:cs typeface="Arial"/>
                <a:sym typeface="Arial"/>
              </a:rPr>
              <a:t>QuickGuides</a:t>
            </a:r>
            <a:endParaRPr lang="en-US" sz="1400" b="1" dirty="0" smtClea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76800" y="3019425"/>
            <a:ext cx="1447800" cy="182357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Simulations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Local training initiatives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“As it occurs” training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  <a:cs typeface="Arial"/>
                <a:sym typeface="Arial"/>
              </a:rPr>
              <a:t>Evolve initial satellite concept of </a:t>
            </a: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operations</a:t>
            </a:r>
            <a:endParaRPr lang="en-US" sz="1000" b="1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01312" y="3016101"/>
            <a:ext cx="2590288" cy="25930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Reference materials in AWIPS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Repeat…practice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Blogs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  <a:cs typeface="Arial"/>
                <a:sym typeface="Arial"/>
              </a:rPr>
              <a:t>Seasonal </a:t>
            </a: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readiness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Peer-to-peer sharing</a:t>
            </a:r>
            <a:endParaRPr lang="en-US" sz="1400" b="1" dirty="0">
              <a:solidFill>
                <a:prstClr val="black"/>
              </a:solidFill>
              <a:cs typeface="Arial"/>
              <a:sym typeface="Arial"/>
            </a:endParaRP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Storm-of-the month webinars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Demonstrated performance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Continuous Learning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Operations to Research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Optimize implementations for operations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Update for evolving science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cs typeface="Arial"/>
                <a:sym typeface="Arial"/>
              </a:rPr>
              <a:t>Put in IDSS and WRN context</a:t>
            </a:r>
            <a:endParaRPr lang="en-US" sz="1000" b="1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9958" y="1371600"/>
            <a:ext cx="72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Data?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92239"/>
            <a:ext cx="1104900" cy="110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247" y="0"/>
            <a:ext cx="1192369" cy="11971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5822117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Keep this arrow in mind</a:t>
            </a:r>
            <a:r>
              <a:rPr lang="en-US" b="1" dirty="0" smtClean="0"/>
              <a:t>:                                     Where </a:t>
            </a:r>
            <a:r>
              <a:rPr lang="en-US" b="1" dirty="0" smtClean="0"/>
              <a:t>do the </a:t>
            </a:r>
            <a:r>
              <a:rPr lang="en-US" b="1" dirty="0"/>
              <a:t>specific components </a:t>
            </a:r>
            <a:r>
              <a:rPr lang="en-US" b="1" dirty="0" smtClean="0"/>
              <a:t>fit?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NOAA Proving Ground/User Readiness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104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267199"/>
          </a:xfrm>
        </p:spPr>
        <p:txBody>
          <a:bodyPr>
            <a:noAutofit/>
          </a:bodyPr>
          <a:lstStyle/>
          <a:p>
            <a:r>
              <a:rPr lang="en-US" sz="2400" dirty="0" smtClean="0"/>
              <a:t>What are the training goals?	</a:t>
            </a:r>
          </a:p>
          <a:p>
            <a:pPr lvl="1"/>
            <a:r>
              <a:rPr lang="en-US" sz="2000" dirty="0" smtClean="0"/>
              <a:t>3-5 different versions of training;  one size does not fit all (audio vs. no audio!)  Telling isn’t Training.</a:t>
            </a:r>
          </a:p>
          <a:p>
            <a:r>
              <a:rPr lang="en-US" sz="2400" dirty="0" smtClean="0"/>
              <a:t>What is expected and what can be demonstrated after the training pieces are absorbed?</a:t>
            </a:r>
          </a:p>
          <a:p>
            <a:r>
              <a:rPr lang="en-US" sz="2400" dirty="0" smtClean="0"/>
              <a:t>Developer must:</a:t>
            </a:r>
          </a:p>
          <a:p>
            <a:pPr lvl="1"/>
            <a:r>
              <a:rPr lang="en-US" sz="2000" dirty="0" smtClean="0"/>
              <a:t>Understand </a:t>
            </a:r>
            <a:r>
              <a:rPr lang="en-US" sz="2000" dirty="0"/>
              <a:t>the Forecast Process (#</a:t>
            </a:r>
            <a:r>
              <a:rPr lang="en-US" sz="2000" dirty="0" err="1"/>
              <a:t>CarvenScott</a:t>
            </a:r>
            <a:r>
              <a:rPr lang="en-US" sz="2000" dirty="0"/>
              <a:t> </a:t>
            </a:r>
            <a:r>
              <a:rPr lang="en-US" sz="2000" dirty="0" smtClean="0"/>
              <a:t>on Monday)</a:t>
            </a:r>
          </a:p>
          <a:p>
            <a:r>
              <a:rPr lang="en-US" sz="2400" dirty="0" smtClean="0"/>
              <a:t>Weather Service should not operationalize the product:  Training should include how to do that (Typically a link to a website that describes it)</a:t>
            </a:r>
          </a:p>
          <a:p>
            <a:r>
              <a:rPr lang="en-US" sz="2400" dirty="0" smtClean="0"/>
              <a:t>MUST HAVE MANAGEMENT BUY-IN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638800"/>
            <a:ext cx="8763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This talk focuses on GOES-R Fog/Low Stratus:  How </a:t>
            </a:r>
            <a:r>
              <a:rPr lang="en-US" sz="2000" b="1" dirty="0" smtClean="0">
                <a:solidFill>
                  <a:srgbClr val="FFFF00"/>
                </a:solidFill>
              </a:rPr>
              <a:t>this is incorporated </a:t>
            </a:r>
            <a:r>
              <a:rPr lang="en-US" sz="2000" b="1" dirty="0">
                <a:solidFill>
                  <a:srgbClr val="FFFF00"/>
                </a:solidFill>
              </a:rPr>
              <a:t>into the forecast process maybe more self-evident than other products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Proving Ground/User Readiness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Training Resources are available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GOES-R IFR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59952" cy="5105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VISITview</a:t>
            </a:r>
            <a:r>
              <a:rPr lang="en-US" dirty="0" smtClean="0"/>
              <a:t> training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First thing done </a:t>
            </a:r>
            <a:r>
              <a:rPr lang="en-US" b="1" dirty="0" smtClean="0"/>
              <a:t>(?)</a:t>
            </a:r>
            <a:endParaRPr lang="en-US" b="1" dirty="0" smtClean="0"/>
          </a:p>
          <a:p>
            <a:pPr lvl="1"/>
            <a:r>
              <a:rPr lang="en-US" b="1" dirty="0" smtClean="0"/>
              <a:t>Describes algorithm, background, gives examples</a:t>
            </a:r>
          </a:p>
          <a:p>
            <a:pPr lvl="1"/>
            <a:r>
              <a:rPr lang="en-US" b="1" dirty="0" smtClean="0"/>
              <a:t>Given via Live </a:t>
            </a:r>
            <a:r>
              <a:rPr lang="en-US" b="1" dirty="0" err="1" smtClean="0"/>
              <a:t>Teletraining</a:t>
            </a:r>
            <a:r>
              <a:rPr lang="en-US" b="1" dirty="0" smtClean="0"/>
              <a:t> or in-person visits</a:t>
            </a:r>
          </a:p>
          <a:p>
            <a:pPr lvl="2"/>
            <a:r>
              <a:rPr lang="en-US" b="1" dirty="0" smtClean="0"/>
              <a:t>Also:  a Recorded version in </a:t>
            </a:r>
            <a:r>
              <a:rPr lang="en-US" b="1" dirty="0" err="1" smtClean="0"/>
              <a:t>Dept</a:t>
            </a:r>
            <a:r>
              <a:rPr lang="en-US" b="1" dirty="0" smtClean="0"/>
              <a:t> of Commerce LMS (Useful for </a:t>
            </a:r>
            <a:r>
              <a:rPr lang="en-US" b="1" dirty="0" smtClean="0"/>
              <a:t>reminders or for midnight shifts)</a:t>
            </a:r>
            <a:endParaRPr lang="en-US" b="1" dirty="0" smtClean="0"/>
          </a:p>
          <a:p>
            <a:pPr lvl="1"/>
            <a:r>
              <a:rPr lang="en-US" b="1" dirty="0" smtClean="0"/>
              <a:t>Requires Java</a:t>
            </a:r>
          </a:p>
          <a:p>
            <a:pPr lvl="1"/>
            <a:r>
              <a:rPr lang="en-US" b="1" dirty="0" smtClean="0"/>
              <a:t>Finite set of examples demonstrate product</a:t>
            </a:r>
          </a:p>
          <a:p>
            <a:pPr lvl="1"/>
            <a:r>
              <a:rPr lang="en-US" b="1" dirty="0" smtClean="0"/>
              <a:t>From the Training Arrow:  Application!</a:t>
            </a:r>
          </a:p>
          <a:p>
            <a:pPr lvl="2"/>
            <a:r>
              <a:rPr lang="en-US" b="1" dirty="0" smtClean="0"/>
              <a:t>Foundational information Re:  BTD is included in training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Proving Ground/User Readiness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Training Resources are available</a:t>
            </a:r>
            <a:r>
              <a:rPr lang="en-US" dirty="0"/>
              <a:t>? GOES-R IFR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191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YouTube Videos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Quick Reminder (10 minutes) of algorithm basics</a:t>
            </a:r>
          </a:p>
          <a:p>
            <a:pPr lvl="1"/>
            <a:r>
              <a:rPr lang="en-US" b="1" dirty="0" smtClean="0"/>
              <a:t>Not many examples for each Region</a:t>
            </a:r>
          </a:p>
          <a:p>
            <a:pPr lvl="1"/>
            <a:r>
              <a:rPr lang="en-US" b="1" dirty="0" smtClean="0"/>
              <a:t>Format works on many </a:t>
            </a:r>
            <a:r>
              <a:rPr lang="en-US" b="1" dirty="0" smtClean="0"/>
              <a:t>platforms</a:t>
            </a:r>
          </a:p>
          <a:p>
            <a:pPr lvl="1"/>
            <a:r>
              <a:rPr lang="en-US" b="1" dirty="0" smtClean="0"/>
              <a:t>Culled from </a:t>
            </a:r>
            <a:r>
              <a:rPr lang="en-US" b="1" dirty="0" err="1" smtClean="0"/>
              <a:t>Visitview</a:t>
            </a:r>
            <a:r>
              <a:rPr lang="en-US" b="1" dirty="0" smtClean="0"/>
              <a:t> Training</a:t>
            </a:r>
            <a:endParaRPr lang="en-US" b="1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0" y="1524000"/>
            <a:ext cx="4241636" cy="46482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Proving Ground/User Readiness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Training Resources are available</a:t>
            </a:r>
            <a:r>
              <a:rPr lang="en-US" dirty="0"/>
              <a:t>? GOES-R IFR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724399" cy="4525963"/>
          </a:xfrm>
        </p:spPr>
        <p:txBody>
          <a:bodyPr/>
          <a:lstStyle/>
          <a:p>
            <a:r>
              <a:rPr lang="en-US" b="1" dirty="0" smtClean="0"/>
              <a:t>‘Fact Sheets’ 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A little dry</a:t>
            </a:r>
          </a:p>
          <a:p>
            <a:pPr lvl="1"/>
            <a:r>
              <a:rPr lang="en-US" b="1" dirty="0" smtClean="0"/>
              <a:t>Serve as a good reminder</a:t>
            </a:r>
          </a:p>
          <a:p>
            <a:pPr lvl="1"/>
            <a:r>
              <a:rPr lang="en-US" b="1" dirty="0" smtClean="0"/>
              <a:t>Useful for peer-to-peer</a:t>
            </a:r>
          </a:p>
          <a:p>
            <a:pPr lvl="1"/>
            <a:r>
              <a:rPr lang="en-US" b="1" dirty="0" smtClean="0"/>
              <a:t>Limited examples</a:t>
            </a:r>
          </a:p>
          <a:p>
            <a:pPr lvl="1"/>
            <a:r>
              <a:rPr lang="en-US" b="1" dirty="0" smtClean="0"/>
              <a:t>Something that could added to AWIPS?</a:t>
            </a:r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600200"/>
            <a:ext cx="3591791" cy="4648200"/>
          </a:xfrm>
          <a:prstGeom prst="rect">
            <a:avLst/>
          </a:prstGeom>
          <a:ln w="41275">
            <a:solidFill>
              <a:srgbClr val="FF000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Proving Ground/User Readiness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Training Resources are available</a:t>
            </a:r>
            <a:r>
              <a:rPr lang="en-US" dirty="0"/>
              <a:t>? GOES-R IFR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1372"/>
            <a:ext cx="44958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Blogs</a:t>
            </a:r>
            <a:endParaRPr lang="en-US" dirty="0"/>
          </a:p>
          <a:p>
            <a:pPr lvl="1"/>
            <a:r>
              <a:rPr lang="en-US" sz="2400" b="1" dirty="0" smtClean="0">
                <a:hlinkClick r:id="rId3"/>
              </a:rPr>
              <a:t>http://fusedfog.ssec.wisc.edu</a:t>
            </a:r>
            <a:endParaRPr lang="en-US" sz="2400" b="1" dirty="0" smtClean="0"/>
          </a:p>
          <a:p>
            <a:pPr lvl="1"/>
            <a:r>
              <a:rPr lang="en-US" sz="2400" b="1" dirty="0" smtClean="0"/>
              <a:t>Current examples given, usually by Noon of the day in question</a:t>
            </a:r>
          </a:p>
          <a:p>
            <a:pPr lvl="1"/>
            <a:r>
              <a:rPr lang="en-US" sz="2400" b="1" dirty="0" smtClean="0"/>
              <a:t>Alerting E-mail sent to affected WFOs</a:t>
            </a:r>
          </a:p>
          <a:p>
            <a:pPr lvl="1"/>
            <a:r>
              <a:rPr lang="en-US" sz="2400" b="1" dirty="0" smtClean="0"/>
              <a:t>‘Constant’ updates on the efficacy of the product</a:t>
            </a:r>
          </a:p>
          <a:p>
            <a:pPr lvl="1"/>
            <a:r>
              <a:rPr lang="en-US" sz="2400" b="1" dirty="0" smtClean="0"/>
              <a:t>Establish dialog between </a:t>
            </a:r>
            <a:r>
              <a:rPr lang="en-US" sz="2400" b="1" dirty="0" smtClean="0"/>
              <a:t>Developers/Bloggers/Users</a:t>
            </a:r>
          </a:p>
          <a:p>
            <a:pPr lvl="1"/>
            <a:r>
              <a:rPr lang="en-US" sz="2400" b="1" dirty="0" smtClean="0"/>
              <a:t>Natural evolution from ‘general’ blogging</a:t>
            </a:r>
          </a:p>
          <a:p>
            <a:pPr lvl="1"/>
            <a:r>
              <a:rPr lang="en-US" sz="2400" b="1" dirty="0" smtClean="0"/>
              <a:t>Link to a series of blogposts from AWIPS?</a:t>
            </a:r>
          </a:p>
          <a:p>
            <a:pPr lvl="1"/>
            <a:r>
              <a:rPr lang="en-US" sz="2400" b="1" dirty="0" smtClean="0"/>
              <a:t>Reach a LOT of people, good advertising (How do we get examples out? )</a:t>
            </a:r>
            <a:endParaRPr lang="en-US" sz="2400" b="1" dirty="0" smtClean="0"/>
          </a:p>
          <a:p>
            <a:pPr lvl="1"/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311171" cy="47244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Proving Ground/User Readiness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A3F9-8F3F-4CC4-A414-7DD38C3665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14" y="1600200"/>
            <a:ext cx="7193498" cy="4991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200"/>
            <a:ext cx="4047269" cy="304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476269" y="952500"/>
            <a:ext cx="1295400" cy="8382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638800" y="1790700"/>
            <a:ext cx="2362200" cy="2857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306169"/>
            <a:ext cx="50291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Look at Weather.gov every morning</a:t>
            </a:r>
          </a:p>
          <a:p>
            <a:r>
              <a:rPr lang="en-US" sz="2400" b="1" dirty="0" smtClean="0"/>
              <a:t>Look at imagery near WFO…</a:t>
            </a:r>
          </a:p>
          <a:p>
            <a:r>
              <a:rPr lang="en-US" sz="2400" b="1" dirty="0" smtClean="0"/>
              <a:t>….does the imagery tell a good story?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31089</TotalTime>
  <Words>1042</Words>
  <Application>Microsoft Office PowerPoint</Application>
  <PresentationFormat>On-screen Show (4:3)</PresentationFormat>
  <Paragraphs>259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Fog and Low Stratus Training Resources:  Blogs, Videos and Facts sheets  (and how they complement each other)</vt:lpstr>
      <vt:lpstr>Thank you to people Also known as:  What is needed to make a coordinated training effort?</vt:lpstr>
      <vt:lpstr>Satellite (GOESR) Training Timeline ©John Ogren, OCLO</vt:lpstr>
      <vt:lpstr>What kind of Training</vt:lpstr>
      <vt:lpstr>What Training Resources are available? GOES-R IFR Probability</vt:lpstr>
      <vt:lpstr>What Training Resources are available? GOES-R IFR Probability</vt:lpstr>
      <vt:lpstr>What Training Resources are available? GOES-R IFR Probability</vt:lpstr>
      <vt:lpstr>What Training Resources are available? GOES-R IFR Probability</vt:lpstr>
      <vt:lpstr>PowerPoint Presentation</vt:lpstr>
      <vt:lpstr>PowerPoint Presentation</vt:lpstr>
      <vt:lpstr>Then, send email to WFOs</vt:lpstr>
      <vt:lpstr>Important:  Dialog with SOOs</vt:lpstr>
      <vt:lpstr>Dialog</vt:lpstr>
      <vt:lpstr>Other Training Resources available?</vt:lpstr>
      <vt:lpstr>Satellite (GOESR) Training Timeline ©John Ogren, OCLO</vt:lpstr>
      <vt:lpstr>PowerPoint Presentation</vt:lpstr>
      <vt:lpstr>What Training Resources are available? ABI Channels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Fog and Low Stratus Training Resources:  Blogs, Videos and Facts sheets (and how they complement each other)</dc:title>
  <dc:creator>Scott Lindstrom</dc:creator>
  <cp:lastModifiedBy>Scott Lindstrom</cp:lastModifiedBy>
  <cp:revision>69</cp:revision>
  <dcterms:created xsi:type="dcterms:W3CDTF">2015-05-19T12:20:18Z</dcterms:created>
  <dcterms:modified xsi:type="dcterms:W3CDTF">2015-06-18T02:35:07Z</dcterms:modified>
</cp:coreProperties>
</file>