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6" r:id="rId1"/>
  </p:sldMasterIdLst>
  <p:notesMasterIdLst>
    <p:notesMasterId r:id="rId17"/>
  </p:notesMasterIdLst>
  <p:sldIdLst>
    <p:sldId id="256" r:id="rId2"/>
    <p:sldId id="331" r:id="rId3"/>
    <p:sldId id="306" r:id="rId4"/>
    <p:sldId id="332" r:id="rId5"/>
    <p:sldId id="307" r:id="rId6"/>
    <p:sldId id="335" r:id="rId7"/>
    <p:sldId id="318" r:id="rId8"/>
    <p:sldId id="333" r:id="rId9"/>
    <p:sldId id="334" r:id="rId10"/>
    <p:sldId id="320" r:id="rId11"/>
    <p:sldId id="323" r:id="rId12"/>
    <p:sldId id="308" r:id="rId13"/>
    <p:sldId id="295" r:id="rId14"/>
    <p:sldId id="316" r:id="rId15"/>
    <p:sldId id="32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5959"/>
    <a:srgbClr val="FEB0B0"/>
    <a:srgbClr val="0000CC"/>
    <a:srgbClr val="00FF00"/>
    <a:srgbClr val="FF00FF"/>
    <a:srgbClr val="C96F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68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7DF34-C4F5-438F-AE02-2236442A001B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A9EEB-B1CE-4731-B5E2-81CBE523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15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BF5CBCF-E3C4-47B5-9B07-F777A133AF6D}" type="datetime1">
              <a:rPr lang="en-US" smtClean="0"/>
              <a:t>5/5/2016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CECAFF6-72A2-4FF5-AAFA-CF95D8A67D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656253-0A7F-4A27-8302-A0D249B13A66}" type="datetime1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ECAFF6-72A2-4FF5-AAFA-CF95D8A67D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4682D4-79F9-4E08-A02F-13409F5CB304}" type="datetime1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ECAFF6-72A2-4FF5-AAFA-CF95D8A67D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75A748-7263-4738-A554-EEED9509FBC3}" type="datetime1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ECAFF6-72A2-4FF5-AAFA-CF95D8A67D3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7D29D0-7B81-449D-BE9D-D6E477809438}" type="datetime1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ECAFF6-72A2-4FF5-AAFA-CF95D8A67D3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70B932-712D-4B56-BF21-1CF48CC81623}" type="datetime1">
              <a:rPr lang="en-US" smtClean="0"/>
              <a:t>5/5/2016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ECAFF6-72A2-4FF5-AAFA-CF95D8A67D3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390C6C-4D00-4E02-B917-3AA08BB4A8C9}" type="datetime1">
              <a:rPr lang="en-US" smtClean="0"/>
              <a:t>5/5/2016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ECAFF6-72A2-4FF5-AAFA-CF95D8A67D3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DD32E9-1B16-4CAB-A190-3E74776CF1CF}" type="datetime1">
              <a:rPr lang="en-US" smtClean="0"/>
              <a:t>5/5/2016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ECAFF6-72A2-4FF5-AAFA-CF95D8A67D3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DB47E8-08B6-4E7F-B988-454217903485}" type="datetime1">
              <a:rPr lang="en-US" smtClean="0"/>
              <a:t>5/5/2016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ECAFF6-72A2-4FF5-AAFA-CF95D8A67D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6F99510-40A9-4599-AA79-D8C3D9CF0C46}" type="datetime1">
              <a:rPr lang="en-US" smtClean="0"/>
              <a:t>5/5/2016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ECAFF6-72A2-4FF5-AAFA-CF95D8A67D3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C57106D-705D-4D57-949F-7ECF2141B4B2}" type="datetime1">
              <a:rPr lang="en-US" smtClean="0"/>
              <a:t>5/5/2016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CECAFF6-72A2-4FF5-AAFA-CF95D8A67D3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1BC263D-FCBC-4FF2-A6C4-3FDAB13A26D2}" type="datetime1">
              <a:rPr lang="en-US" smtClean="0"/>
              <a:t>5/5/2016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CECAFF6-72A2-4FF5-AAFA-CF95D8A67D3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benelsen.com/s/himawari8/2016-03-09-solar-eclipse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GOES-R Simulated Imagery: An Operational Perspective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611607"/>
            <a:ext cx="6019800" cy="119970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NWS Missoula MT</a:t>
            </a:r>
          </a:p>
          <a:p>
            <a:r>
              <a:rPr lang="en-US" dirty="0" smtClean="0"/>
              <a:t>Lance VandenBoogart &amp; Chris Gibson</a:t>
            </a:r>
          </a:p>
          <a:p>
            <a:r>
              <a:rPr lang="en-US" dirty="0" smtClean="0"/>
              <a:t>May 2016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52401"/>
            <a:ext cx="3505200" cy="197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50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AFF6-72A2-4FF5-AAFA-CF95D8A67D33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GOES-R IR </a:t>
            </a:r>
            <a:r>
              <a:rPr lang="en-US" dirty="0"/>
              <a:t>Colortables*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1019174"/>
            <a:ext cx="8305800" cy="53743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1066800"/>
            <a:ext cx="2667000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Default (CIRA)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943600" y="990600"/>
            <a:ext cx="2819398" cy="954107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WindowIR</a:t>
            </a:r>
            <a:r>
              <a:rPr lang="en-US" sz="2800" dirty="0"/>
              <a:t> Cooler Ground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3657600"/>
            <a:ext cx="3048000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IR _11-bit_Color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81800" y="3657600"/>
            <a:ext cx="1981200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 err="1"/>
              <a:t>WindowIR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886200" y="6396335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*shown here applied to current GOES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3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763000" cy="560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AFF6-72A2-4FF5-AAFA-CF95D8A67D33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Current Training Opportunities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229225" y="3344136"/>
            <a:ext cx="3733800" cy="914400"/>
          </a:xfrm>
          <a:prstGeom prst="ellipse">
            <a:avLst/>
          </a:prstGeom>
          <a:noFill/>
          <a:ln w="508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6200" y="4620486"/>
            <a:ext cx="1219200" cy="304800"/>
          </a:xfrm>
          <a:prstGeom prst="ellipse">
            <a:avLst/>
          </a:prstGeom>
          <a:noFill/>
          <a:ln w="508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5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AFF6-72A2-4FF5-AAFA-CF95D8A67D33}" type="slidenum">
              <a:rPr lang="en-US" smtClean="0"/>
              <a:t>12</a:t>
            </a:fld>
            <a:endParaRPr lang="en-US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990600" y="228600"/>
            <a:ext cx="73152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This Is Still “Alpha” Testing</a:t>
            </a:r>
            <a:endParaRPr lang="en-US" sz="4000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Loss of simulated data is common</a:t>
            </a:r>
          </a:p>
          <a:p>
            <a:endParaRPr lang="en-US" dirty="0" smtClean="0"/>
          </a:p>
          <a:p>
            <a:r>
              <a:rPr lang="en-US" dirty="0" smtClean="0"/>
              <a:t>Loss of certain channels is common</a:t>
            </a:r>
          </a:p>
          <a:p>
            <a:endParaRPr lang="en-US" dirty="0" smtClean="0"/>
          </a:p>
          <a:p>
            <a:r>
              <a:rPr lang="en-US" dirty="0" smtClean="0"/>
              <a:t>Data will only be present in one location at a time</a:t>
            </a:r>
          </a:p>
          <a:p>
            <a:pPr lvl="1"/>
            <a:r>
              <a:rPr lang="en-US" dirty="0" smtClean="0"/>
              <a:t>East, West, or Central</a:t>
            </a:r>
          </a:p>
          <a:p>
            <a:endParaRPr lang="en-US" dirty="0"/>
          </a:p>
          <a:p>
            <a:r>
              <a:rPr lang="en-US" dirty="0" smtClean="0"/>
              <a:t>New </a:t>
            </a:r>
            <a:r>
              <a:rPr lang="en-US" dirty="0" err="1" smtClean="0"/>
              <a:t>colortables</a:t>
            </a:r>
            <a:r>
              <a:rPr lang="en-US" dirty="0" smtClean="0"/>
              <a:t> are being added</a:t>
            </a:r>
          </a:p>
          <a:p>
            <a:pPr marL="109728" indent="0">
              <a:buNone/>
            </a:pPr>
            <a:endParaRPr lang="en-US" dirty="0"/>
          </a:p>
          <a:p>
            <a:pPr marL="365760" lvl="2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en-US" sz="2800" dirty="0" smtClean="0"/>
              <a:t>But as </a:t>
            </a:r>
            <a:r>
              <a:rPr lang="en-US" sz="2800" dirty="0"/>
              <a:t>far as AWIPS knows, this is real GOES-R </a:t>
            </a:r>
            <a:r>
              <a:rPr lang="en-US" sz="2800" dirty="0" smtClean="0"/>
              <a:t>data! </a:t>
            </a:r>
            <a:endParaRPr lang="en-US" sz="28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sz="2000" dirty="0" smtClean="0"/>
          </a:p>
        </p:txBody>
      </p:sp>
      <p:pic>
        <p:nvPicPr>
          <p:cNvPr id="6146" name="Picture 2" descr="https://upload.wikimedia.org/wikipedia/en/1/11/Punk%27d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658">
            <a:off x="3495584" y="5607531"/>
            <a:ext cx="1807115" cy="105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12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Take a look at data during free time on shifts</a:t>
            </a:r>
          </a:p>
          <a:p>
            <a:endParaRPr lang="en-US" dirty="0" smtClean="0"/>
          </a:p>
          <a:p>
            <a:r>
              <a:rPr lang="en-US" dirty="0" smtClean="0"/>
              <a:t>Report any oddities you find to Lance</a:t>
            </a:r>
          </a:p>
          <a:p>
            <a:pPr lvl="1"/>
            <a:r>
              <a:rPr lang="en-US" dirty="0" smtClean="0"/>
              <a:t>If I can’t explain them, then I will send the error up the chain, and you may have just helped improve GOES-R!</a:t>
            </a:r>
          </a:p>
          <a:p>
            <a:pPr lvl="1"/>
            <a:endParaRPr lang="en-US" dirty="0"/>
          </a:p>
          <a:p>
            <a:r>
              <a:rPr lang="en-US" dirty="0" smtClean="0"/>
              <a:t>Check out </a:t>
            </a:r>
            <a:r>
              <a:rPr lang="en-US" dirty="0"/>
              <a:t>t</a:t>
            </a:r>
            <a:r>
              <a:rPr lang="en-US" dirty="0" smtClean="0"/>
              <a:t>raining resources on the “Satellite” intranet page</a:t>
            </a:r>
          </a:p>
          <a:p>
            <a:endParaRPr lang="en-US" dirty="0" smtClean="0"/>
          </a:p>
          <a:p>
            <a:r>
              <a:rPr lang="en-US" dirty="0" smtClean="0"/>
              <a:t>Look at IR </a:t>
            </a:r>
            <a:r>
              <a:rPr lang="en-US" dirty="0" err="1" smtClean="0"/>
              <a:t>colortables</a:t>
            </a:r>
            <a:endParaRPr lang="en-US" dirty="0" smtClean="0"/>
          </a:p>
          <a:p>
            <a:pPr lvl="1"/>
            <a:r>
              <a:rPr lang="en-US" dirty="0" smtClean="0"/>
              <a:t>NWS is currently working on determining default IR </a:t>
            </a:r>
            <a:r>
              <a:rPr lang="en-US" dirty="0" err="1" smtClean="0"/>
              <a:t>colortable</a:t>
            </a:r>
            <a:r>
              <a:rPr lang="en-US" dirty="0" smtClean="0"/>
              <a:t>: we can provide input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AFF6-72A2-4FF5-AAFA-CF95D8A67D33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Takeaway: How </a:t>
            </a:r>
            <a:r>
              <a:rPr lang="en-US" sz="3200" dirty="0"/>
              <a:t>Can You Influence Our Next Generation of Satellite Imagery?</a:t>
            </a:r>
          </a:p>
        </p:txBody>
      </p:sp>
      <p:pic>
        <p:nvPicPr>
          <p:cNvPr id="10" name="Picture 9" descr="http://www.clipartbest.com/cliparts/dT6/77G/dT677GLT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847656" cy="78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://www.clipartbest.com/cliparts/dT6/77G/dT677GLT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44" y="1524000"/>
            <a:ext cx="847656" cy="78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www.clipartbest.com/cliparts/dT6/77G/dT677GLT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4" y="4700905"/>
            <a:ext cx="847656" cy="78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57850" y="559331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.</a:t>
            </a:r>
            <a:endParaRPr lang="en-US" dirty="0" smtClean="0"/>
          </a:p>
        </p:txBody>
      </p:sp>
      <p:pic>
        <p:nvPicPr>
          <p:cNvPr id="9" name="Picture 8" descr="http://www.clipartbest.com/cliparts/dT6/77G/dT677GLT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00"/>
            <a:ext cx="847656" cy="78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4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AFF6-72A2-4FF5-AAFA-CF95D8A67D33}" type="slidenum">
              <a:rPr lang="en-US" smtClean="0"/>
              <a:t>14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3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018" t="13919" r="810" b="51996"/>
          <a:stretch/>
        </p:blipFill>
        <p:spPr>
          <a:xfrm>
            <a:off x="228600" y="1066800"/>
            <a:ext cx="8801100" cy="304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AFF6-72A2-4FF5-AAFA-CF95D8A67D33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Post-Launch Timeline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4186535"/>
            <a:ext cx="1828800" cy="46166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 2016</a:t>
            </a:r>
            <a:endParaRPr lang="en-U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2200" y="4186535"/>
            <a:ext cx="1828800" cy="46166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 2017</a:t>
            </a:r>
            <a:endParaRPr lang="en-U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400" y="4110334"/>
            <a:ext cx="1828800" cy="46166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 2017</a:t>
            </a:r>
            <a:endParaRPr lang="en-U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0" y="4110334"/>
            <a:ext cx="1828800" cy="46166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 2017</a:t>
            </a:r>
            <a:endParaRPr lang="en-U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3047999"/>
            <a:ext cx="2438400" cy="1752601"/>
          </a:xfrm>
          <a:prstGeom prst="ellipse">
            <a:avLst/>
          </a:prstGeom>
          <a:noFill/>
          <a:ln w="508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"/>
          <p:cNvSpPr>
            <a:spLocks noGrp="1"/>
          </p:cNvSpPr>
          <p:nvPr>
            <p:ph idx="1"/>
          </p:nvPr>
        </p:nvSpPr>
        <p:spPr>
          <a:xfrm>
            <a:off x="1524000" y="5029200"/>
            <a:ext cx="8229600" cy="1600200"/>
          </a:xfrm>
        </p:spPr>
        <p:txBody>
          <a:bodyPr>
            <a:normAutofit/>
          </a:bodyPr>
          <a:lstStyle/>
          <a:p>
            <a:r>
              <a:rPr lang="en-US" dirty="0" smtClean="0"/>
              <a:t>Yet </a:t>
            </a:r>
            <a:r>
              <a:rPr lang="en-US" dirty="0"/>
              <a:t>to be determined where </a:t>
            </a:r>
            <a:r>
              <a:rPr lang="en-US" dirty="0" smtClean="0"/>
              <a:t>satellite goes</a:t>
            </a:r>
          </a:p>
          <a:p>
            <a:pPr lvl="1"/>
            <a:r>
              <a:rPr lang="en-US" dirty="0" smtClean="0"/>
              <a:t>System checkout in central U.S. position</a:t>
            </a:r>
          </a:p>
          <a:p>
            <a:pPr lvl="1"/>
            <a:r>
              <a:rPr lang="en-US" dirty="0" smtClean="0"/>
              <a:t>East/West decision </a:t>
            </a:r>
            <a:r>
              <a:rPr lang="en-US" dirty="0"/>
              <a:t>made </a:t>
            </a:r>
            <a:r>
              <a:rPr lang="en-US" dirty="0" smtClean="0"/>
              <a:t>Oct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15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blog.timesunion.com/opinion/files/2011/05/0530_WVeconom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30" y="1905000"/>
            <a:ext cx="352847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57912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Steve Sigler, ITO, was our point person for edits to AWIPS </a:t>
            </a:r>
            <a:r>
              <a:rPr lang="en-US" dirty="0" err="1" smtClean="0"/>
              <a:t>pqact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Relatively painless process thanks to Steve &amp; TOWR-S</a:t>
            </a:r>
          </a:p>
          <a:p>
            <a:pPr lvl="1"/>
            <a:r>
              <a:rPr lang="en-US" dirty="0" err="1" smtClean="0"/>
              <a:t>Vlab</a:t>
            </a:r>
            <a:r>
              <a:rPr lang="en-US" dirty="0" smtClean="0"/>
              <a:t> instructions were “easy to follow”</a:t>
            </a:r>
          </a:p>
          <a:p>
            <a:endParaRPr lang="en-US" dirty="0" smtClean="0"/>
          </a:p>
          <a:p>
            <a:r>
              <a:rPr lang="en-US" dirty="0" smtClean="0"/>
              <a:t>Local menu changes reduced the “reset” effect after each new AWIPS build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AFF6-72A2-4FF5-AAFA-CF95D8A67D33}" type="slidenum">
              <a:rPr lang="en-US" smtClean="0"/>
              <a:t>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Setup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83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9600"/>
            <a:ext cx="7753350" cy="620268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AFF6-72A2-4FF5-AAFA-CF95D8A67D33}" type="slidenum">
              <a:rPr lang="en-US" smtClean="0"/>
              <a:t>3</a:t>
            </a:fld>
            <a:endParaRPr lang="en-US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3400" dirty="0" smtClean="0"/>
              <a:t>Where Is GOES-R Simulated Data In D2D?</a:t>
            </a:r>
            <a:endParaRPr lang="en-US" sz="3400" dirty="0"/>
          </a:p>
        </p:txBody>
      </p:sp>
      <p:sp>
        <p:nvSpPr>
          <p:cNvPr id="2" name="TextBox 1"/>
          <p:cNvSpPr txBox="1"/>
          <p:nvPr/>
        </p:nvSpPr>
        <p:spPr>
          <a:xfrm>
            <a:off x="3429000" y="609600"/>
            <a:ext cx="533400" cy="523220"/>
          </a:xfrm>
          <a:prstGeom prst="rect">
            <a:avLst/>
          </a:prstGeom>
          <a:solidFill>
            <a:schemeClr val="tx1">
              <a:alpha val="64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3048000"/>
            <a:ext cx="533400" cy="523220"/>
          </a:xfrm>
          <a:prstGeom prst="rect">
            <a:avLst/>
          </a:prstGeom>
          <a:solidFill>
            <a:schemeClr val="tx1">
              <a:alpha val="64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2)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3351490"/>
            <a:ext cx="533400" cy="523220"/>
          </a:xfrm>
          <a:prstGeom prst="rect">
            <a:avLst/>
          </a:prstGeom>
          <a:solidFill>
            <a:schemeClr val="tx1">
              <a:alpha val="64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3)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4343400"/>
            <a:ext cx="533400" cy="523220"/>
          </a:xfrm>
          <a:prstGeom prst="rect">
            <a:avLst/>
          </a:prstGeom>
          <a:solidFill>
            <a:schemeClr val="tx1">
              <a:alpha val="64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4)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0" y="6019800"/>
            <a:ext cx="533400" cy="523220"/>
          </a:xfrm>
          <a:prstGeom prst="rect">
            <a:avLst/>
          </a:prstGeom>
          <a:solidFill>
            <a:schemeClr val="tx1">
              <a:alpha val="64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5)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22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Investigate WRF-</a:t>
            </a:r>
            <a:r>
              <a:rPr lang="en-US" dirty="0" err="1" smtClean="0"/>
              <a:t>Chem</a:t>
            </a:r>
            <a:r>
              <a:rPr lang="en-US" dirty="0" smtClean="0"/>
              <a:t> handling of moisture</a:t>
            </a:r>
          </a:p>
          <a:p>
            <a:endParaRPr lang="en-US" dirty="0" smtClean="0"/>
          </a:p>
          <a:p>
            <a:r>
              <a:rPr lang="en-US" dirty="0" smtClean="0"/>
              <a:t>Provide input on </a:t>
            </a:r>
            <a:r>
              <a:rPr lang="en-US" dirty="0" err="1" smtClean="0"/>
              <a:t>colortables</a:t>
            </a:r>
            <a:r>
              <a:rPr lang="en-US" dirty="0" smtClean="0"/>
              <a:t>, menu, etc.</a:t>
            </a:r>
          </a:p>
          <a:p>
            <a:endParaRPr lang="en-US" dirty="0" smtClean="0"/>
          </a:p>
          <a:p>
            <a:r>
              <a:rPr lang="en-US" dirty="0" smtClean="0"/>
              <a:t>Not a game changer for forecasting</a:t>
            </a:r>
          </a:p>
          <a:p>
            <a:pPr lvl="1"/>
            <a:r>
              <a:rPr lang="en-US" dirty="0" smtClean="0"/>
              <a:t>Most forecasters don’t look at data apart from sit-down training</a:t>
            </a:r>
          </a:p>
          <a:p>
            <a:pPr lvl="1"/>
            <a:endParaRPr lang="en-US" dirty="0" smtClean="0"/>
          </a:p>
          <a:p>
            <a:r>
              <a:rPr lang="en-US" dirty="0"/>
              <a:t>Primary goal </a:t>
            </a:r>
            <a:r>
              <a:rPr lang="en-US" dirty="0" smtClean="0"/>
              <a:t>has always been </a:t>
            </a:r>
            <a:r>
              <a:rPr lang="en-US" dirty="0"/>
              <a:t>to help those on other end test data flow</a:t>
            </a:r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AFF6-72A2-4FF5-AAFA-CF95D8A67D33}" type="slidenum">
              <a:rPr lang="en-US" smtClean="0"/>
              <a:t>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Use</a:t>
            </a:r>
            <a:endParaRPr lang="en-US" dirty="0"/>
          </a:p>
        </p:txBody>
      </p:sp>
      <p:pic>
        <p:nvPicPr>
          <p:cNvPr id="1026" name="Picture 2" descr="http://vignette4.wikia.nocookie.net/powerlisting/images/9/9d/Pipes.jpg/revision/latest?cb=201407132306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362575"/>
            <a:ext cx="2743200" cy="142875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36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AFF6-72A2-4FF5-AAFA-CF95D8A67D33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71608"/>
            <a:ext cx="8688385" cy="5629192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838200" y="-152400"/>
            <a:ext cx="76962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Cold Front</a:t>
            </a:r>
            <a:endParaRPr lang="en-US" sz="4000" dirty="0"/>
          </a:p>
        </p:txBody>
      </p:sp>
      <p:sp>
        <p:nvSpPr>
          <p:cNvPr id="5" name="Freeform 4"/>
          <p:cNvSpPr/>
          <p:nvPr/>
        </p:nvSpPr>
        <p:spPr>
          <a:xfrm>
            <a:off x="390525" y="1368712"/>
            <a:ext cx="8524875" cy="571500"/>
          </a:xfrm>
          <a:custGeom>
            <a:avLst/>
            <a:gdLst>
              <a:gd name="connsiteX0" fmla="*/ 0 w 9210675"/>
              <a:gd name="connsiteY0" fmla="*/ 876300 h 876300"/>
              <a:gd name="connsiteX1" fmla="*/ 4400550 w 9210675"/>
              <a:gd name="connsiteY1" fmla="*/ 438150 h 876300"/>
              <a:gd name="connsiteX2" fmla="*/ 8524875 w 9210675"/>
              <a:gd name="connsiteY2" fmla="*/ 304800 h 876300"/>
              <a:gd name="connsiteX3" fmla="*/ 9210675 w 9210675"/>
              <a:gd name="connsiteY3" fmla="*/ 0 h 876300"/>
              <a:gd name="connsiteX0" fmla="*/ 0 w 8524875"/>
              <a:gd name="connsiteY0" fmla="*/ 571500 h 571500"/>
              <a:gd name="connsiteX1" fmla="*/ 4400550 w 8524875"/>
              <a:gd name="connsiteY1" fmla="*/ 133350 h 571500"/>
              <a:gd name="connsiteX2" fmla="*/ 8524875 w 8524875"/>
              <a:gd name="connsiteY2" fmla="*/ 0 h 571500"/>
              <a:gd name="connsiteX0" fmla="*/ 0 w 8524875"/>
              <a:gd name="connsiteY0" fmla="*/ 571500 h 571500"/>
              <a:gd name="connsiteX1" fmla="*/ 4400550 w 8524875"/>
              <a:gd name="connsiteY1" fmla="*/ 133350 h 571500"/>
              <a:gd name="connsiteX2" fmla="*/ 8524875 w 8524875"/>
              <a:gd name="connsiteY2" fmla="*/ 0 h 571500"/>
              <a:gd name="connsiteX0" fmla="*/ 0 w 8524875"/>
              <a:gd name="connsiteY0" fmla="*/ 571500 h 571500"/>
              <a:gd name="connsiteX1" fmla="*/ 4400550 w 8524875"/>
              <a:gd name="connsiteY1" fmla="*/ 133350 h 571500"/>
              <a:gd name="connsiteX2" fmla="*/ 8524875 w 8524875"/>
              <a:gd name="connsiteY2" fmla="*/ 0 h 571500"/>
              <a:gd name="connsiteX0" fmla="*/ 0 w 8524875"/>
              <a:gd name="connsiteY0" fmla="*/ 595714 h 595714"/>
              <a:gd name="connsiteX1" fmla="*/ 4400550 w 8524875"/>
              <a:gd name="connsiteY1" fmla="*/ 157564 h 595714"/>
              <a:gd name="connsiteX2" fmla="*/ 8524875 w 8524875"/>
              <a:gd name="connsiteY2" fmla="*/ 24214 h 595714"/>
              <a:gd name="connsiteX0" fmla="*/ 0 w 8524875"/>
              <a:gd name="connsiteY0" fmla="*/ 620600 h 620600"/>
              <a:gd name="connsiteX1" fmla="*/ 4400550 w 8524875"/>
              <a:gd name="connsiteY1" fmla="*/ 182450 h 620600"/>
              <a:gd name="connsiteX2" fmla="*/ 8524875 w 8524875"/>
              <a:gd name="connsiteY2" fmla="*/ 49100 h 620600"/>
              <a:gd name="connsiteX0" fmla="*/ 0 w 8524875"/>
              <a:gd name="connsiteY0" fmla="*/ 572947 h 572947"/>
              <a:gd name="connsiteX1" fmla="*/ 4400550 w 8524875"/>
              <a:gd name="connsiteY1" fmla="*/ 134797 h 572947"/>
              <a:gd name="connsiteX2" fmla="*/ 8524875 w 8524875"/>
              <a:gd name="connsiteY2" fmla="*/ 1447 h 572947"/>
              <a:gd name="connsiteX0" fmla="*/ 0 w 8524875"/>
              <a:gd name="connsiteY0" fmla="*/ 571500 h 571500"/>
              <a:gd name="connsiteX1" fmla="*/ 4400550 w 8524875"/>
              <a:gd name="connsiteY1" fmla="*/ 133350 h 571500"/>
              <a:gd name="connsiteX2" fmla="*/ 8524875 w 8524875"/>
              <a:gd name="connsiteY2" fmla="*/ 0 h 571500"/>
              <a:gd name="connsiteX0" fmla="*/ 0 w 8524875"/>
              <a:gd name="connsiteY0" fmla="*/ 571500 h 571500"/>
              <a:gd name="connsiteX1" fmla="*/ 4400550 w 8524875"/>
              <a:gd name="connsiteY1" fmla="*/ 133350 h 571500"/>
              <a:gd name="connsiteX2" fmla="*/ 8524875 w 8524875"/>
              <a:gd name="connsiteY2" fmla="*/ 0 h 571500"/>
              <a:gd name="connsiteX0" fmla="*/ 0 w 8524875"/>
              <a:gd name="connsiteY0" fmla="*/ 607961 h 607961"/>
              <a:gd name="connsiteX1" fmla="*/ 4400550 w 8524875"/>
              <a:gd name="connsiteY1" fmla="*/ 169811 h 607961"/>
              <a:gd name="connsiteX2" fmla="*/ 8524875 w 8524875"/>
              <a:gd name="connsiteY2" fmla="*/ 36461 h 607961"/>
              <a:gd name="connsiteX0" fmla="*/ 0 w 8524875"/>
              <a:gd name="connsiteY0" fmla="*/ 571500 h 571500"/>
              <a:gd name="connsiteX1" fmla="*/ 4400550 w 8524875"/>
              <a:gd name="connsiteY1" fmla="*/ 133350 h 571500"/>
              <a:gd name="connsiteX2" fmla="*/ 8524875 w 8524875"/>
              <a:gd name="connsiteY2" fmla="*/ 0 h 571500"/>
              <a:gd name="connsiteX0" fmla="*/ 0 w 8524875"/>
              <a:gd name="connsiteY0" fmla="*/ 584781 h 584781"/>
              <a:gd name="connsiteX1" fmla="*/ 4400550 w 8524875"/>
              <a:gd name="connsiteY1" fmla="*/ 146631 h 584781"/>
              <a:gd name="connsiteX2" fmla="*/ 8524875 w 8524875"/>
              <a:gd name="connsiteY2" fmla="*/ 13281 h 584781"/>
              <a:gd name="connsiteX0" fmla="*/ 0 w 8524875"/>
              <a:gd name="connsiteY0" fmla="*/ 584781 h 584781"/>
              <a:gd name="connsiteX1" fmla="*/ 4400550 w 8524875"/>
              <a:gd name="connsiteY1" fmla="*/ 146631 h 584781"/>
              <a:gd name="connsiteX2" fmla="*/ 8524875 w 8524875"/>
              <a:gd name="connsiteY2" fmla="*/ 13281 h 584781"/>
              <a:gd name="connsiteX0" fmla="*/ 0 w 8524875"/>
              <a:gd name="connsiteY0" fmla="*/ 571500 h 571500"/>
              <a:gd name="connsiteX1" fmla="*/ 8524875 w 8524875"/>
              <a:gd name="connsiteY1" fmla="*/ 0 h 571500"/>
              <a:gd name="connsiteX0" fmla="*/ 0 w 8524875"/>
              <a:gd name="connsiteY0" fmla="*/ 571500 h 571500"/>
              <a:gd name="connsiteX1" fmla="*/ 8524875 w 8524875"/>
              <a:gd name="connsiteY1" fmla="*/ 0 h 571500"/>
              <a:gd name="connsiteX0" fmla="*/ 0 w 8524875"/>
              <a:gd name="connsiteY0" fmla="*/ 571500 h 571500"/>
              <a:gd name="connsiteX1" fmla="*/ 8524875 w 8524875"/>
              <a:gd name="connsiteY1" fmla="*/ 0 h 571500"/>
              <a:gd name="connsiteX0" fmla="*/ 0 w 8524875"/>
              <a:gd name="connsiteY0" fmla="*/ 571500 h 571500"/>
              <a:gd name="connsiteX1" fmla="*/ 8524875 w 8524875"/>
              <a:gd name="connsiteY1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24875" h="571500">
                <a:moveTo>
                  <a:pt x="0" y="571500"/>
                </a:moveTo>
                <a:cubicBezTo>
                  <a:pt x="3489325" y="171450"/>
                  <a:pt x="4406900" y="47625"/>
                  <a:pt x="8524875" y="0"/>
                </a:cubicBezTo>
              </a:path>
            </a:pathLst>
          </a:custGeom>
          <a:noFill/>
          <a:ln w="635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10200" y="1531441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WRF-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7400" y="7620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GFS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376612" y="3276600"/>
            <a:ext cx="1819275" cy="1828800"/>
          </a:xfrm>
          <a:custGeom>
            <a:avLst/>
            <a:gdLst>
              <a:gd name="connsiteX0" fmla="*/ 1819275 w 1819275"/>
              <a:gd name="connsiteY0" fmla="*/ 0 h 1828800"/>
              <a:gd name="connsiteX1" fmla="*/ 0 w 1819275"/>
              <a:gd name="connsiteY1" fmla="*/ 1828800 h 1828800"/>
              <a:gd name="connsiteX0" fmla="*/ 1819275 w 1819275"/>
              <a:gd name="connsiteY0" fmla="*/ 0 h 1828800"/>
              <a:gd name="connsiteX1" fmla="*/ 0 w 1819275"/>
              <a:gd name="connsiteY1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19275" h="1828800">
                <a:moveTo>
                  <a:pt x="1819275" y="0"/>
                </a:moveTo>
                <a:cubicBezTo>
                  <a:pt x="1331119" y="1258093"/>
                  <a:pt x="481013" y="1506537"/>
                  <a:pt x="0" y="1828800"/>
                </a:cubicBezTo>
              </a:path>
            </a:pathLst>
          </a:custGeom>
          <a:noFill/>
          <a:ln w="63500" cmpd="sng">
            <a:solidFill>
              <a:srgbClr val="00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rot="6851878">
            <a:off x="5043487" y="3497127"/>
            <a:ext cx="304800" cy="304800"/>
          </a:xfrm>
          <a:prstGeom prst="triangle">
            <a:avLst/>
          </a:prstGeom>
          <a:solidFill>
            <a:srgbClr val="0000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 rot="8194787">
            <a:off x="4623742" y="4127955"/>
            <a:ext cx="304800" cy="304800"/>
          </a:xfrm>
          <a:prstGeom prst="triangle">
            <a:avLst/>
          </a:prstGeom>
          <a:solidFill>
            <a:srgbClr val="0000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 rot="8585882">
            <a:off x="4053822" y="4663422"/>
            <a:ext cx="304800" cy="304800"/>
          </a:xfrm>
          <a:prstGeom prst="triangle">
            <a:avLst/>
          </a:prstGeom>
          <a:solidFill>
            <a:srgbClr val="0000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6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AFF6-72A2-4FF5-AAFA-CF95D8A67D33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-76200"/>
            <a:ext cx="85344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Animation of Cold Front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823912"/>
            <a:ext cx="8039100" cy="521017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0525" y="1368712"/>
            <a:ext cx="8524875" cy="571500"/>
          </a:xfrm>
          <a:custGeom>
            <a:avLst/>
            <a:gdLst>
              <a:gd name="connsiteX0" fmla="*/ 0 w 9210675"/>
              <a:gd name="connsiteY0" fmla="*/ 876300 h 876300"/>
              <a:gd name="connsiteX1" fmla="*/ 4400550 w 9210675"/>
              <a:gd name="connsiteY1" fmla="*/ 438150 h 876300"/>
              <a:gd name="connsiteX2" fmla="*/ 8524875 w 9210675"/>
              <a:gd name="connsiteY2" fmla="*/ 304800 h 876300"/>
              <a:gd name="connsiteX3" fmla="*/ 9210675 w 9210675"/>
              <a:gd name="connsiteY3" fmla="*/ 0 h 876300"/>
              <a:gd name="connsiteX0" fmla="*/ 0 w 8524875"/>
              <a:gd name="connsiteY0" fmla="*/ 571500 h 571500"/>
              <a:gd name="connsiteX1" fmla="*/ 4400550 w 8524875"/>
              <a:gd name="connsiteY1" fmla="*/ 133350 h 571500"/>
              <a:gd name="connsiteX2" fmla="*/ 8524875 w 8524875"/>
              <a:gd name="connsiteY2" fmla="*/ 0 h 571500"/>
              <a:gd name="connsiteX0" fmla="*/ 0 w 8524875"/>
              <a:gd name="connsiteY0" fmla="*/ 571500 h 571500"/>
              <a:gd name="connsiteX1" fmla="*/ 4400550 w 8524875"/>
              <a:gd name="connsiteY1" fmla="*/ 133350 h 571500"/>
              <a:gd name="connsiteX2" fmla="*/ 8524875 w 8524875"/>
              <a:gd name="connsiteY2" fmla="*/ 0 h 571500"/>
              <a:gd name="connsiteX0" fmla="*/ 0 w 8524875"/>
              <a:gd name="connsiteY0" fmla="*/ 571500 h 571500"/>
              <a:gd name="connsiteX1" fmla="*/ 4400550 w 8524875"/>
              <a:gd name="connsiteY1" fmla="*/ 133350 h 571500"/>
              <a:gd name="connsiteX2" fmla="*/ 8524875 w 8524875"/>
              <a:gd name="connsiteY2" fmla="*/ 0 h 571500"/>
              <a:gd name="connsiteX0" fmla="*/ 0 w 8524875"/>
              <a:gd name="connsiteY0" fmla="*/ 595714 h 595714"/>
              <a:gd name="connsiteX1" fmla="*/ 4400550 w 8524875"/>
              <a:gd name="connsiteY1" fmla="*/ 157564 h 595714"/>
              <a:gd name="connsiteX2" fmla="*/ 8524875 w 8524875"/>
              <a:gd name="connsiteY2" fmla="*/ 24214 h 595714"/>
              <a:gd name="connsiteX0" fmla="*/ 0 w 8524875"/>
              <a:gd name="connsiteY0" fmla="*/ 620600 h 620600"/>
              <a:gd name="connsiteX1" fmla="*/ 4400550 w 8524875"/>
              <a:gd name="connsiteY1" fmla="*/ 182450 h 620600"/>
              <a:gd name="connsiteX2" fmla="*/ 8524875 w 8524875"/>
              <a:gd name="connsiteY2" fmla="*/ 49100 h 620600"/>
              <a:gd name="connsiteX0" fmla="*/ 0 w 8524875"/>
              <a:gd name="connsiteY0" fmla="*/ 572947 h 572947"/>
              <a:gd name="connsiteX1" fmla="*/ 4400550 w 8524875"/>
              <a:gd name="connsiteY1" fmla="*/ 134797 h 572947"/>
              <a:gd name="connsiteX2" fmla="*/ 8524875 w 8524875"/>
              <a:gd name="connsiteY2" fmla="*/ 1447 h 572947"/>
              <a:gd name="connsiteX0" fmla="*/ 0 w 8524875"/>
              <a:gd name="connsiteY0" fmla="*/ 571500 h 571500"/>
              <a:gd name="connsiteX1" fmla="*/ 4400550 w 8524875"/>
              <a:gd name="connsiteY1" fmla="*/ 133350 h 571500"/>
              <a:gd name="connsiteX2" fmla="*/ 8524875 w 8524875"/>
              <a:gd name="connsiteY2" fmla="*/ 0 h 571500"/>
              <a:gd name="connsiteX0" fmla="*/ 0 w 8524875"/>
              <a:gd name="connsiteY0" fmla="*/ 571500 h 571500"/>
              <a:gd name="connsiteX1" fmla="*/ 4400550 w 8524875"/>
              <a:gd name="connsiteY1" fmla="*/ 133350 h 571500"/>
              <a:gd name="connsiteX2" fmla="*/ 8524875 w 8524875"/>
              <a:gd name="connsiteY2" fmla="*/ 0 h 571500"/>
              <a:gd name="connsiteX0" fmla="*/ 0 w 8524875"/>
              <a:gd name="connsiteY0" fmla="*/ 607961 h 607961"/>
              <a:gd name="connsiteX1" fmla="*/ 4400550 w 8524875"/>
              <a:gd name="connsiteY1" fmla="*/ 169811 h 607961"/>
              <a:gd name="connsiteX2" fmla="*/ 8524875 w 8524875"/>
              <a:gd name="connsiteY2" fmla="*/ 36461 h 607961"/>
              <a:gd name="connsiteX0" fmla="*/ 0 w 8524875"/>
              <a:gd name="connsiteY0" fmla="*/ 571500 h 571500"/>
              <a:gd name="connsiteX1" fmla="*/ 4400550 w 8524875"/>
              <a:gd name="connsiteY1" fmla="*/ 133350 h 571500"/>
              <a:gd name="connsiteX2" fmla="*/ 8524875 w 8524875"/>
              <a:gd name="connsiteY2" fmla="*/ 0 h 571500"/>
              <a:gd name="connsiteX0" fmla="*/ 0 w 8524875"/>
              <a:gd name="connsiteY0" fmla="*/ 584781 h 584781"/>
              <a:gd name="connsiteX1" fmla="*/ 4400550 w 8524875"/>
              <a:gd name="connsiteY1" fmla="*/ 146631 h 584781"/>
              <a:gd name="connsiteX2" fmla="*/ 8524875 w 8524875"/>
              <a:gd name="connsiteY2" fmla="*/ 13281 h 584781"/>
              <a:gd name="connsiteX0" fmla="*/ 0 w 8524875"/>
              <a:gd name="connsiteY0" fmla="*/ 584781 h 584781"/>
              <a:gd name="connsiteX1" fmla="*/ 4400550 w 8524875"/>
              <a:gd name="connsiteY1" fmla="*/ 146631 h 584781"/>
              <a:gd name="connsiteX2" fmla="*/ 8524875 w 8524875"/>
              <a:gd name="connsiteY2" fmla="*/ 13281 h 584781"/>
              <a:gd name="connsiteX0" fmla="*/ 0 w 8524875"/>
              <a:gd name="connsiteY0" fmla="*/ 571500 h 571500"/>
              <a:gd name="connsiteX1" fmla="*/ 8524875 w 8524875"/>
              <a:gd name="connsiteY1" fmla="*/ 0 h 571500"/>
              <a:gd name="connsiteX0" fmla="*/ 0 w 8524875"/>
              <a:gd name="connsiteY0" fmla="*/ 571500 h 571500"/>
              <a:gd name="connsiteX1" fmla="*/ 8524875 w 8524875"/>
              <a:gd name="connsiteY1" fmla="*/ 0 h 571500"/>
              <a:gd name="connsiteX0" fmla="*/ 0 w 8524875"/>
              <a:gd name="connsiteY0" fmla="*/ 571500 h 571500"/>
              <a:gd name="connsiteX1" fmla="*/ 8524875 w 8524875"/>
              <a:gd name="connsiteY1" fmla="*/ 0 h 571500"/>
              <a:gd name="connsiteX0" fmla="*/ 0 w 8524875"/>
              <a:gd name="connsiteY0" fmla="*/ 571500 h 571500"/>
              <a:gd name="connsiteX1" fmla="*/ 8524875 w 8524875"/>
              <a:gd name="connsiteY1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24875" h="571500">
                <a:moveTo>
                  <a:pt x="0" y="571500"/>
                </a:moveTo>
                <a:cubicBezTo>
                  <a:pt x="3489325" y="171450"/>
                  <a:pt x="4406900" y="47625"/>
                  <a:pt x="8524875" y="0"/>
                </a:cubicBezTo>
              </a:path>
            </a:pathLst>
          </a:custGeom>
          <a:noFill/>
          <a:ln w="635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10200" y="1531441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WRF-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00" y="7620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GFS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862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AFF6-72A2-4FF5-AAFA-CF95D8A67D33}" type="slidenum">
              <a:rPr lang="en-US" smtClean="0"/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GOES-R Simulated vs Current GOES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51647"/>
            <a:ext cx="8458200" cy="547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0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AFF6-72A2-4FF5-AAFA-CF95D8A67D33}" type="slidenum">
              <a:rPr lang="en-US" smtClean="0"/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GOES-R Simulated vs Current GOES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6" b="6250"/>
          <a:stretch/>
        </p:blipFill>
        <p:spPr>
          <a:xfrm>
            <a:off x="228600" y="838198"/>
            <a:ext cx="8763000" cy="5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AFF6-72A2-4FF5-AAFA-CF95D8A67D33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GOES-R IR Colortables*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1"/>
            <a:ext cx="7772398" cy="5029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33800" y="609600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*shown here applied to current GOES data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57400" y="990600"/>
            <a:ext cx="2667000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Default (CIRA)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715002" y="950893"/>
            <a:ext cx="2819398" cy="954107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WindowIR</a:t>
            </a:r>
            <a:r>
              <a:rPr lang="en-US" sz="2800" dirty="0"/>
              <a:t> Cooler Ground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0200" y="3581400"/>
            <a:ext cx="3048000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IR _11-bit_Color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5600" y="3515380"/>
            <a:ext cx="1981200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 err="1"/>
              <a:t>WindowIR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106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4750</TotalTime>
  <Words>380</Words>
  <Application>Microsoft Office PowerPoint</Application>
  <PresentationFormat>On-screen Show (4:3)</PresentationFormat>
  <Paragraphs>95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Concourse</vt:lpstr>
      <vt:lpstr>GOES-R Simulated Imagery: An Operational Perspective</vt:lpstr>
      <vt:lpstr>Initial Setup</vt:lpstr>
      <vt:lpstr>Where Is GOES-R Simulated Data In D2D?</vt:lpstr>
      <vt:lpstr>Operational Use</vt:lpstr>
      <vt:lpstr>Cold Front</vt:lpstr>
      <vt:lpstr>Animation of Cold Front</vt:lpstr>
      <vt:lpstr>GOES-R Simulated vs Current GOES</vt:lpstr>
      <vt:lpstr>GOES-R Simulated vs Current GOES</vt:lpstr>
      <vt:lpstr>GOES-R IR Colortables*</vt:lpstr>
      <vt:lpstr>GOES-R IR Colortables*</vt:lpstr>
      <vt:lpstr>Current Training Opportunities</vt:lpstr>
      <vt:lpstr>This Is Still “Alpha” Testing</vt:lpstr>
      <vt:lpstr>Takeaway: How Can You Influence Our Next Generation of Satellite Imagery?</vt:lpstr>
      <vt:lpstr>Backup Slides</vt:lpstr>
      <vt:lpstr>Post-Launch Timeline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Weather Spotter Training</dc:title>
  <dc:creator>Lance M. Vandenboogart</dc:creator>
  <cp:lastModifiedBy>Lance M. Vandenboogart</cp:lastModifiedBy>
  <cp:revision>140</cp:revision>
  <dcterms:created xsi:type="dcterms:W3CDTF">2015-10-13T13:01:10Z</dcterms:created>
  <dcterms:modified xsi:type="dcterms:W3CDTF">2016-05-05T19:40:38Z</dcterms:modified>
</cp:coreProperties>
</file>