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175200" cy="42976800"/>
  <p:notesSz cx="7010400" cy="9296400"/>
  <p:custDataLst>
    <p:tags r:id="rId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397535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795071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192606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590142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1987677" algn="l" defTabSz="795071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385212" algn="l" defTabSz="795071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2782748" algn="l" defTabSz="795071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180283" algn="l" defTabSz="795071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7962" autoAdjust="0"/>
  </p:normalViewPr>
  <p:slideViewPr>
    <p:cSldViewPr>
      <p:cViewPr>
        <p:scale>
          <a:sx n="33" d="100"/>
          <a:sy n="33" d="100"/>
        </p:scale>
        <p:origin x="-72" y="-72"/>
      </p:cViewPr>
      <p:guideLst>
        <p:guide orient="horz" pos="13536"/>
        <p:guide pos="9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89CD87-5527-49AB-B145-0190D84EB4DB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2825" y="696913"/>
            <a:ext cx="24447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A953D7-9B53-496F-8F1B-D02D46863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7535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5071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92606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90142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87677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85212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82748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80283" algn="l" defTabSz="7950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2825" y="696913"/>
            <a:ext cx="24447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53D7-9B53-496F-8F1B-D02D46863B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4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2850" y="13350308"/>
            <a:ext cx="25649502" cy="92119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5698" y="24352987"/>
            <a:ext cx="21123804" cy="10984026"/>
          </a:xfrm>
        </p:spPr>
        <p:txBody>
          <a:bodyPr/>
          <a:lstStyle>
            <a:lvl1pPr marL="0" indent="0" algn="ctr">
              <a:buNone/>
              <a:defRPr/>
            </a:lvl1pPr>
            <a:lvl2pPr marL="397535" indent="0" algn="ctr">
              <a:buNone/>
              <a:defRPr/>
            </a:lvl2pPr>
            <a:lvl3pPr marL="795071" indent="0" algn="ctr">
              <a:buNone/>
              <a:defRPr/>
            </a:lvl3pPr>
            <a:lvl4pPr marL="1192606" indent="0" algn="ctr">
              <a:buNone/>
              <a:defRPr/>
            </a:lvl4pPr>
            <a:lvl5pPr marL="1590142" indent="0" algn="ctr">
              <a:buNone/>
              <a:defRPr/>
            </a:lvl5pPr>
            <a:lvl6pPr marL="1987677" indent="0" algn="ctr">
              <a:buNone/>
              <a:defRPr/>
            </a:lvl6pPr>
            <a:lvl7pPr marL="2385212" indent="0" algn="ctr">
              <a:buNone/>
              <a:defRPr/>
            </a:lvl7pPr>
            <a:lvl8pPr marL="2782748" indent="0" algn="ctr">
              <a:buNone/>
              <a:defRPr/>
            </a:lvl8pPr>
            <a:lvl9pPr marL="31802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50365-D01A-4E97-8402-8142A8B766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39274-4C4A-429A-AF0D-F23FA73A9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77602" y="1720085"/>
            <a:ext cx="6788547" cy="366707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9052" y="1720085"/>
            <a:ext cx="20228851" cy="366707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F714D-6457-440C-97CB-B6E0A1E02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6933A-2FCB-4EB2-B899-AECE25D4A4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6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2" y="27615952"/>
            <a:ext cx="25649502" cy="8536469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2" y="18214777"/>
            <a:ext cx="25649502" cy="9401175"/>
          </a:xfrm>
        </p:spPr>
        <p:txBody>
          <a:bodyPr anchor="b"/>
          <a:lstStyle>
            <a:lvl1pPr marL="0" indent="0">
              <a:buNone/>
              <a:defRPr sz="1700"/>
            </a:lvl1pPr>
            <a:lvl2pPr marL="397535" indent="0">
              <a:buNone/>
              <a:defRPr sz="1600"/>
            </a:lvl2pPr>
            <a:lvl3pPr marL="795071" indent="0">
              <a:buNone/>
              <a:defRPr sz="1400"/>
            </a:lvl3pPr>
            <a:lvl4pPr marL="1192606" indent="0">
              <a:buNone/>
              <a:defRPr sz="1200"/>
            </a:lvl4pPr>
            <a:lvl5pPr marL="1590142" indent="0">
              <a:buNone/>
              <a:defRPr sz="1200"/>
            </a:lvl5pPr>
            <a:lvl6pPr marL="1987677" indent="0">
              <a:buNone/>
              <a:defRPr sz="1200"/>
            </a:lvl6pPr>
            <a:lvl7pPr marL="2385212" indent="0">
              <a:buNone/>
              <a:defRPr sz="1200"/>
            </a:lvl7pPr>
            <a:lvl8pPr marL="2782748" indent="0">
              <a:buNone/>
              <a:defRPr sz="1200"/>
            </a:lvl8pPr>
            <a:lvl9pPr marL="318028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5DB8B-8597-4A30-8B81-B79076A3E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9051" y="10027387"/>
            <a:ext cx="13508699" cy="283634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57451" y="10027387"/>
            <a:ext cx="13508699" cy="283634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238C7-5A66-43C1-828D-8AC8AD864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7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052" y="1721417"/>
            <a:ext cx="27157098" cy="7162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9052" y="9619683"/>
            <a:ext cx="13332619" cy="400909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535" indent="0">
              <a:buNone/>
              <a:defRPr sz="1700" b="1"/>
            </a:lvl2pPr>
            <a:lvl3pPr marL="795071" indent="0">
              <a:buNone/>
              <a:defRPr sz="1600" b="1"/>
            </a:lvl3pPr>
            <a:lvl4pPr marL="1192606" indent="0">
              <a:buNone/>
              <a:defRPr sz="1400" b="1"/>
            </a:lvl4pPr>
            <a:lvl5pPr marL="1590142" indent="0">
              <a:buNone/>
              <a:defRPr sz="1400" b="1"/>
            </a:lvl5pPr>
            <a:lvl6pPr marL="1987677" indent="0">
              <a:buNone/>
              <a:defRPr sz="1400" b="1"/>
            </a:lvl6pPr>
            <a:lvl7pPr marL="2385212" indent="0">
              <a:buNone/>
              <a:defRPr sz="1400" b="1"/>
            </a:lvl7pPr>
            <a:lvl8pPr marL="2782748" indent="0">
              <a:buNone/>
              <a:defRPr sz="1400" b="1"/>
            </a:lvl8pPr>
            <a:lvl9pPr marL="318028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9052" y="13628773"/>
            <a:ext cx="13332619" cy="2476202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9165" y="9619683"/>
            <a:ext cx="13336985" cy="400909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7535" indent="0">
              <a:buNone/>
              <a:defRPr sz="1700" b="1"/>
            </a:lvl2pPr>
            <a:lvl3pPr marL="795071" indent="0">
              <a:buNone/>
              <a:defRPr sz="1600" b="1"/>
            </a:lvl3pPr>
            <a:lvl4pPr marL="1192606" indent="0">
              <a:buNone/>
              <a:defRPr sz="1400" b="1"/>
            </a:lvl4pPr>
            <a:lvl5pPr marL="1590142" indent="0">
              <a:buNone/>
              <a:defRPr sz="1400" b="1"/>
            </a:lvl5pPr>
            <a:lvl6pPr marL="1987677" indent="0">
              <a:buNone/>
              <a:defRPr sz="1400" b="1"/>
            </a:lvl6pPr>
            <a:lvl7pPr marL="2385212" indent="0">
              <a:buNone/>
              <a:defRPr sz="1400" b="1"/>
            </a:lvl7pPr>
            <a:lvl8pPr marL="2782748" indent="0">
              <a:buNone/>
              <a:defRPr sz="1400" b="1"/>
            </a:lvl8pPr>
            <a:lvl9pPr marL="318028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9165" y="13628773"/>
            <a:ext cx="13336985" cy="24762023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E2735-1D7D-41FE-9C5F-14649B8B45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0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E4AC6-A6A0-49FE-B2CC-485919BDB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E2170-E41E-48A4-971D-91D97ED467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5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052" y="1710758"/>
            <a:ext cx="9927431" cy="728271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374" y="1710758"/>
            <a:ext cx="16868775" cy="3668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9052" y="8993471"/>
            <a:ext cx="9927431" cy="29397325"/>
          </a:xfrm>
        </p:spPr>
        <p:txBody>
          <a:bodyPr/>
          <a:lstStyle>
            <a:lvl1pPr marL="0" indent="0">
              <a:buNone/>
              <a:defRPr sz="1200"/>
            </a:lvl1pPr>
            <a:lvl2pPr marL="397535" indent="0">
              <a:buNone/>
              <a:defRPr sz="1000"/>
            </a:lvl2pPr>
            <a:lvl3pPr marL="795071" indent="0">
              <a:buNone/>
              <a:defRPr sz="900"/>
            </a:lvl3pPr>
            <a:lvl4pPr marL="1192606" indent="0">
              <a:buNone/>
              <a:defRPr sz="800"/>
            </a:lvl4pPr>
            <a:lvl5pPr marL="1590142" indent="0">
              <a:buNone/>
              <a:defRPr sz="800"/>
            </a:lvl5pPr>
            <a:lvl6pPr marL="1987677" indent="0">
              <a:buNone/>
              <a:defRPr sz="800"/>
            </a:lvl6pPr>
            <a:lvl7pPr marL="2385212" indent="0">
              <a:buNone/>
              <a:defRPr sz="800"/>
            </a:lvl7pPr>
            <a:lvl8pPr marL="2782748" indent="0">
              <a:buNone/>
              <a:defRPr sz="800"/>
            </a:lvl8pPr>
            <a:lvl9pPr marL="318028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254DE-A75C-4EB9-AD62-F08127FEA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967" y="30083494"/>
            <a:ext cx="18105702" cy="355208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3967" y="3839879"/>
            <a:ext cx="18105702" cy="25786613"/>
          </a:xfrm>
        </p:spPr>
        <p:txBody>
          <a:bodyPr/>
          <a:lstStyle>
            <a:lvl1pPr marL="0" indent="0">
              <a:buNone/>
              <a:defRPr sz="2800"/>
            </a:lvl1pPr>
            <a:lvl2pPr marL="397535" indent="0">
              <a:buNone/>
              <a:defRPr sz="2400"/>
            </a:lvl2pPr>
            <a:lvl3pPr marL="795071" indent="0">
              <a:buNone/>
              <a:defRPr sz="2100"/>
            </a:lvl3pPr>
            <a:lvl4pPr marL="1192606" indent="0">
              <a:buNone/>
              <a:defRPr sz="1700"/>
            </a:lvl4pPr>
            <a:lvl5pPr marL="1590142" indent="0">
              <a:buNone/>
              <a:defRPr sz="1700"/>
            </a:lvl5pPr>
            <a:lvl6pPr marL="1987677" indent="0">
              <a:buNone/>
              <a:defRPr sz="1700"/>
            </a:lvl6pPr>
            <a:lvl7pPr marL="2385212" indent="0">
              <a:buNone/>
              <a:defRPr sz="1700"/>
            </a:lvl7pPr>
            <a:lvl8pPr marL="2782748" indent="0">
              <a:buNone/>
              <a:defRPr sz="1700"/>
            </a:lvl8pPr>
            <a:lvl9pPr marL="3180283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3967" y="33635582"/>
            <a:ext cx="18105702" cy="5043005"/>
          </a:xfrm>
        </p:spPr>
        <p:txBody>
          <a:bodyPr/>
          <a:lstStyle>
            <a:lvl1pPr marL="0" indent="0">
              <a:buNone/>
              <a:defRPr sz="1200"/>
            </a:lvl1pPr>
            <a:lvl2pPr marL="397535" indent="0">
              <a:buNone/>
              <a:defRPr sz="1000"/>
            </a:lvl2pPr>
            <a:lvl3pPr marL="795071" indent="0">
              <a:buNone/>
              <a:defRPr sz="900"/>
            </a:lvl3pPr>
            <a:lvl4pPr marL="1192606" indent="0">
              <a:buNone/>
              <a:defRPr sz="800"/>
            </a:lvl4pPr>
            <a:lvl5pPr marL="1590142" indent="0">
              <a:buNone/>
              <a:defRPr sz="800"/>
            </a:lvl5pPr>
            <a:lvl6pPr marL="1987677" indent="0">
              <a:buNone/>
              <a:defRPr sz="800"/>
            </a:lvl6pPr>
            <a:lvl7pPr marL="2385212" indent="0">
              <a:buNone/>
              <a:defRPr sz="800"/>
            </a:lvl7pPr>
            <a:lvl8pPr marL="2782748" indent="0">
              <a:buNone/>
              <a:defRPr sz="800"/>
            </a:lvl8pPr>
            <a:lvl9pPr marL="318028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2C28C-04E4-4BFA-8D40-BD6D297CBB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2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052" y="1720085"/>
            <a:ext cx="27157098" cy="716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2600" tIns="121300" rIns="242600" bIns="1213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9052" y="10027387"/>
            <a:ext cx="27157098" cy="2836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2600" tIns="121300" rIns="242600" bIns="121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09052" y="39136921"/>
            <a:ext cx="704029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2600" tIns="121300" rIns="242600" bIns="121300" numCol="1" anchor="t" anchorCtr="0" compatLnSpc="1">
            <a:prstTxWarp prst="textNoShape">
              <a:avLst/>
            </a:prstTxWarp>
          </a:bodyPr>
          <a:lstStyle>
            <a:lvl1pPr defTabSz="2426622">
              <a:defRPr sz="3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10152" y="39136921"/>
            <a:ext cx="955489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2600" tIns="121300" rIns="242600" bIns="121300" numCol="1" anchor="t" anchorCtr="0" compatLnSpc="1">
            <a:prstTxWarp prst="textNoShape">
              <a:avLst/>
            </a:prstTxWarp>
          </a:bodyPr>
          <a:lstStyle>
            <a:lvl1pPr algn="ctr" defTabSz="2426622">
              <a:defRPr sz="3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25852" y="39136921"/>
            <a:ext cx="704029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2600" tIns="121300" rIns="242600" bIns="121300" numCol="1" anchor="t" anchorCtr="0" compatLnSpc="1">
            <a:prstTxWarp prst="textNoShape">
              <a:avLst/>
            </a:prstTxWarp>
          </a:bodyPr>
          <a:lstStyle>
            <a:lvl1pPr algn="r" defTabSz="2426622">
              <a:defRPr sz="3700"/>
            </a:lvl1pPr>
          </a:lstStyle>
          <a:p>
            <a:fld id="{A20A5AB5-3DD3-4B07-A704-D847C7B4D3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2pPr>
      <a:lvl3pPr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3pPr>
      <a:lvl4pPr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4pPr>
      <a:lvl5pPr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5pPr>
      <a:lvl6pPr marL="397535"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6pPr>
      <a:lvl7pPr marL="795071"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7pPr>
      <a:lvl8pPr marL="1192606"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8pPr>
      <a:lvl9pPr marL="1590142" algn="ctr" defTabSz="2426622" rtl="0" fontAlgn="base">
        <a:spcBef>
          <a:spcPct val="0"/>
        </a:spcBef>
        <a:spcAft>
          <a:spcPct val="0"/>
        </a:spcAft>
        <a:defRPr sz="11700">
          <a:solidFill>
            <a:schemeClr val="tx2"/>
          </a:solidFill>
          <a:latin typeface="Arial" charset="0"/>
        </a:defRPr>
      </a:lvl9pPr>
    </p:titleStyle>
    <p:bodyStyle>
      <a:lvl1pPr marL="909639" indent="-909639" algn="l" defTabSz="2426622" rtl="0" fontAlgn="base">
        <a:spcBef>
          <a:spcPct val="20000"/>
        </a:spcBef>
        <a:spcAft>
          <a:spcPct val="0"/>
        </a:spcAft>
        <a:buChar char="•"/>
        <a:defRPr sz="8500">
          <a:solidFill>
            <a:schemeClr val="tx1"/>
          </a:solidFill>
          <a:latin typeface="+mn-lt"/>
          <a:ea typeface="+mn-ea"/>
          <a:cs typeface="+mn-cs"/>
        </a:defRPr>
      </a:lvl1pPr>
      <a:lvl2pPr marL="1971113" indent="-757802" algn="l" defTabSz="2426622" rtl="0" fontAlgn="base">
        <a:spcBef>
          <a:spcPct val="20000"/>
        </a:spcBef>
        <a:spcAft>
          <a:spcPct val="0"/>
        </a:spcAft>
        <a:buChar char="–"/>
        <a:defRPr sz="7400">
          <a:solidFill>
            <a:schemeClr val="tx1"/>
          </a:solidFill>
          <a:latin typeface="+mn-lt"/>
        </a:defRPr>
      </a:lvl2pPr>
      <a:lvl3pPr marL="3032588" indent="-605966" algn="l" defTabSz="2426622" rtl="0" fontAlgn="base">
        <a:spcBef>
          <a:spcPct val="20000"/>
        </a:spcBef>
        <a:spcAft>
          <a:spcPct val="0"/>
        </a:spcAft>
        <a:buChar char="•"/>
        <a:defRPr sz="6300">
          <a:solidFill>
            <a:schemeClr val="tx1"/>
          </a:solidFill>
          <a:latin typeface="+mn-lt"/>
        </a:defRPr>
      </a:lvl3pPr>
      <a:lvl4pPr marL="4245899" indent="-607346" algn="l" defTabSz="2426622" rtl="0" fontAlgn="base">
        <a:spcBef>
          <a:spcPct val="20000"/>
        </a:spcBef>
        <a:spcAft>
          <a:spcPct val="0"/>
        </a:spcAft>
        <a:buChar char="–"/>
        <a:defRPr sz="5300">
          <a:solidFill>
            <a:schemeClr val="tx1"/>
          </a:solidFill>
          <a:latin typeface="+mn-lt"/>
        </a:defRPr>
      </a:lvl4pPr>
      <a:lvl5pPr marL="5457830" indent="-605966" algn="l" defTabSz="2426622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5pPr>
      <a:lvl6pPr marL="5855365" indent="-605966" algn="l" defTabSz="2426622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6pPr>
      <a:lvl7pPr marL="6252901" indent="-605966" algn="l" defTabSz="2426622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7pPr>
      <a:lvl8pPr marL="6650436" indent="-605966" algn="l" defTabSz="2426622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8pPr>
      <a:lvl9pPr marL="7047971" indent="-605966" algn="l" defTabSz="2426622" rtl="0" fontAlgn="base">
        <a:spcBef>
          <a:spcPct val="20000"/>
        </a:spcBef>
        <a:spcAft>
          <a:spcPct val="0"/>
        </a:spcAft>
        <a:buChar char="»"/>
        <a:defRPr sz="5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535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5071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2606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0142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7677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5212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748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0283" algn="l" defTabSz="7950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GIF"/><Relationship Id="rId3" Type="http://schemas.openxmlformats.org/officeDocument/2006/relationships/image" Target="../media/image1.png"/><Relationship Id="rId21" Type="http://schemas.openxmlformats.org/officeDocument/2006/relationships/image" Target="../media/image18.gif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24" Type="http://schemas.openxmlformats.org/officeDocument/2006/relationships/image" Target="../media/image21.GIF"/><Relationship Id="rId5" Type="http://schemas.openxmlformats.org/officeDocument/2006/relationships/image" Target="../media/image2.jpg"/><Relationship Id="rId15" Type="http://schemas.openxmlformats.org/officeDocument/2006/relationships/image" Target="../media/image12.png"/><Relationship Id="rId23" Type="http://schemas.openxmlformats.org/officeDocument/2006/relationships/image" Target="../media/image20.gif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hyperlink" Target="mailto:Lewis.Grasso@noaa.gov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gif"/><Relationship Id="rId27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6400" y="1087211"/>
            <a:ext cx="27311350" cy="104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507" tIns="39754" rIns="79507" bIns="397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300" b="1" dirty="0" smtClean="0">
                <a:latin typeface="Times New Roman" pitchFamily="18" charset="0"/>
              </a:rPr>
              <a:t>GOES-R ABI Synthetic Imagery </a:t>
            </a:r>
            <a:r>
              <a:rPr lang="en-US" sz="6300" b="1" dirty="0">
                <a:latin typeface="Times New Roman" pitchFamily="18" charset="0"/>
              </a:rPr>
              <a:t>at </a:t>
            </a:r>
            <a:r>
              <a:rPr lang="en-US" sz="6300" b="1" dirty="0" smtClean="0">
                <a:latin typeface="Times New Roman" pitchFamily="18" charset="0"/>
              </a:rPr>
              <a:t>3.9 and 2.25 µm</a:t>
            </a:r>
            <a:endParaRPr lang="en-US" sz="6300" b="1" dirty="0"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58800" y="319768"/>
            <a:ext cx="4191000" cy="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507" tIns="39754" rIns="79507" bIns="397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100" b="1" dirty="0" smtClean="0">
                <a:latin typeface="Times New Roman" pitchFamily="18" charset="0"/>
              </a:rPr>
              <a:t>24Feb2015 </a:t>
            </a:r>
            <a:r>
              <a:rPr lang="en-US" sz="3100" b="1" dirty="0">
                <a:latin typeface="Times New Roman" pitchFamily="18" charset="0"/>
              </a:rPr>
              <a:t>Poster </a:t>
            </a:r>
            <a:r>
              <a:rPr lang="en-US" sz="3100" b="1" dirty="0" smtClean="0">
                <a:latin typeface="Times New Roman" pitchFamily="18" charset="0"/>
              </a:rPr>
              <a:t>2</a:t>
            </a:r>
            <a:endParaRPr lang="en-US" sz="3100" b="1" dirty="0">
              <a:latin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77900" y="2494189"/>
            <a:ext cx="28219400" cy="3197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507" tIns="39754" rIns="79507" bIns="39754" anchor="ctr"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772552" y="2657321"/>
            <a:ext cx="11811099" cy="309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507" tIns="39754" rIns="79507" bIns="39754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</a:rPr>
              <a:t>Louie Grasso, </a:t>
            </a:r>
            <a:r>
              <a:rPr lang="en-US" sz="2800" dirty="0" err="1" smtClean="0">
                <a:latin typeface="Times New Roman" pitchFamily="18" charset="0"/>
              </a:rPr>
              <a:t>Yoo-Jeong</a:t>
            </a:r>
            <a:r>
              <a:rPr lang="en-US" sz="2800" dirty="0" smtClean="0">
                <a:latin typeface="Times New Roman" pitchFamily="18" charset="0"/>
              </a:rPr>
              <a:t> Noh</a:t>
            </a:r>
            <a:endParaRPr lang="en-US" sz="2800" b="1" dirty="0">
              <a:latin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</a:rPr>
              <a:t>CIRA/Colorado State University, Fort Collins, CO 80523-1375</a:t>
            </a:r>
          </a:p>
          <a:p>
            <a:pPr algn="ctr"/>
            <a:r>
              <a:rPr lang="en-US" sz="2800" dirty="0">
                <a:latin typeface="Times New Roman" pitchFamily="18" charset="0"/>
              </a:rPr>
              <a:t>Dan Lindsey and Don Hillger</a:t>
            </a:r>
          </a:p>
          <a:p>
            <a:pPr algn="ctr"/>
            <a:r>
              <a:rPr lang="en-US" sz="2800" dirty="0">
                <a:latin typeface="Times New Roman" pitchFamily="18" charset="0"/>
              </a:rPr>
              <a:t>NOAA/NESDIS, </a:t>
            </a:r>
            <a:r>
              <a:rPr lang="en-US" sz="2800" dirty="0" err="1">
                <a:latin typeface="Times New Roman" pitchFamily="18" charset="0"/>
              </a:rPr>
              <a:t>SaTellite</a:t>
            </a:r>
            <a:r>
              <a:rPr lang="en-US" sz="2800" dirty="0">
                <a:latin typeface="Times New Roman" pitchFamily="18" charset="0"/>
              </a:rPr>
              <a:t> Applications and Research (STAR)</a:t>
            </a:r>
          </a:p>
          <a:p>
            <a:pPr algn="ctr"/>
            <a:r>
              <a:rPr lang="en-US" sz="2800" dirty="0">
                <a:latin typeface="Times New Roman" pitchFamily="18" charset="0"/>
              </a:rPr>
              <a:t>Regional And Mesoscale Meteorology Branch (RAMMB)</a:t>
            </a:r>
          </a:p>
          <a:p>
            <a:pPr algn="ctr"/>
            <a:r>
              <a:rPr lang="en-US" sz="2800" dirty="0">
                <a:latin typeface="Times New Roman" pitchFamily="18" charset="0"/>
              </a:rPr>
              <a:t>Fort Collins, CO 80523-1375</a:t>
            </a:r>
          </a:p>
          <a:p>
            <a:pPr algn="ctr"/>
            <a:r>
              <a:rPr lang="en-US" sz="2800" b="1" dirty="0">
                <a:latin typeface="Times New Roman" pitchFamily="18" charset="0"/>
              </a:rPr>
              <a:t>E-mail: </a:t>
            </a:r>
            <a:r>
              <a:rPr lang="en-US" sz="2800" b="1" dirty="0" smtClean="0">
                <a:latin typeface="Times New Roman" pitchFamily="18" charset="0"/>
              </a:rPr>
              <a:t>Lewis.Grasso@colostate.edu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2057" name="Picture 9" descr="noaa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1" y="2586123"/>
            <a:ext cx="3609988" cy="31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977899" y="6232807"/>
            <a:ext cx="13185844" cy="663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507" tIns="39754" rIns="79507" bIns="39754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Introduction</a:t>
            </a:r>
          </a:p>
          <a:p>
            <a:endParaRPr lang="en-US" sz="2400" dirty="0">
              <a:latin typeface="Times New Roman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past several years, synthetic satellite imagery has been produced at the Cooperative Institute for Research in the Atmosphere (CIRA) in collaboration with the NOAA/NESDIS/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Regional and Mesoscale Meteorology Branch. 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imagery serves two primary purposes: 1) to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as proxy data for future sensors such as the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GOES-R Advanced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Imager (ABI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and 2) synthetic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imagery is an excellent visualization tool for high resolution numerical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output,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forecasters to easily and quickly see forecast cloud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locations. 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poster provides examples of synthetic GOES imagery generated from the National Severe Storm Laboratory’s (NSSL) 4-km Weather Research and Forecasting-Advanced Research WRF (WRF-ARW) forecast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model. Imagery is generated with both on Observational Operator that was developed at CIRA and the Community Radiative Transfer Model (CRTM).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smtClean="0">
                <a:latin typeface="Times New Roman" pitchFamily="18" charset="0"/>
                <a:cs typeface="Times New Roman" panose="02020603050405020304" pitchFamily="18" charset="0"/>
              </a:rPr>
              <a:t>Synthetic Imagery Production</a:t>
            </a:r>
            <a:endParaRPr lang="en-US" sz="21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anose="02020603050405020304" pitchFamily="18" charset="0"/>
              </a:rPr>
              <a:t>Output from the 4-km model, including geo-potential height, temperature, water vapor, and microphysical variables such as cloud water and pristine ice are sent to CIRA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anose="02020603050405020304" pitchFamily="18" charset="0"/>
              </a:rPr>
              <a:t>This data is used as input to the CRTM, which then outputs simulated satellite brightness temperatures at various wavelengths/bands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anose="02020603050405020304" pitchFamily="18" charset="0"/>
              </a:rPr>
              <a:t>The brightness temperature fields are converted to various formats to be used by the National Weather Service’s operational display software</a:t>
            </a:r>
            <a:endParaRPr lang="en-US" sz="21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09"/>
          <p:cNvSpPr txBox="1">
            <a:spLocks noChangeArrowheads="1"/>
          </p:cNvSpPr>
          <p:nvPr/>
        </p:nvSpPr>
        <p:spPr bwMode="auto">
          <a:xfrm>
            <a:off x="15678101" y="37490400"/>
            <a:ext cx="12301335" cy="104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507" tIns="39754" rIns="79507" bIns="39754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100" dirty="0">
                <a:latin typeface="Times New Roman" pitchFamily="18" charset="0"/>
              </a:rPr>
              <a:t>Questions?  Send email to  </a:t>
            </a:r>
            <a:r>
              <a:rPr lang="en-US" sz="2100" dirty="0" smtClean="0">
                <a:latin typeface="Times New Roman" pitchFamily="18" charset="0"/>
                <a:hlinkClick r:id="rId4"/>
              </a:rPr>
              <a:t>Lewis.Grasso@colostate.edu</a:t>
            </a:r>
            <a:r>
              <a:rPr lang="en-US" sz="2100" dirty="0" smtClean="0">
                <a:latin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</a:rPr>
              <a:t>. </a:t>
            </a:r>
            <a:r>
              <a:rPr lang="en-US" sz="2100" dirty="0"/>
              <a:t>The views, opinions, and findings in this report are those of the authors, and should not be construed as an official NOAA and or U.S. Government position, policy, or decision.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751" y="2941864"/>
            <a:ext cx="5662590" cy="2391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549" y="13639800"/>
            <a:ext cx="1325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Comparisons between the CRTM (V2.1.3), the CIRA Observational Operator (CIRA-OO), and Observations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April 2014 – 18 Z – based on WRF forecast – Thompson microphysics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5468600"/>
            <a:ext cx="5829300" cy="4114800"/>
          </a:xfrm>
          <a:prstGeom prst="rect">
            <a:avLst/>
          </a:prstGeom>
        </p:spPr>
      </p:pic>
      <p:pic>
        <p:nvPicPr>
          <p:cNvPr id="44" name="Picture 43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468600"/>
            <a:ext cx="5653662" cy="4114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9" y="20116800"/>
            <a:ext cx="5829301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06502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CIRA-OO and CRTM produced very similar output,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compare well with GOES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49922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CIRA-OO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14916090"/>
            <a:ext cx="338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10.35 </a:t>
            </a:r>
            <a:r>
              <a:rPr lang="el-G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ABI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14992290"/>
            <a:ext cx="310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686800" y="19640490"/>
            <a:ext cx="4061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GOES-13 Observations (10.7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96" y="26212800"/>
            <a:ext cx="582850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937200"/>
            <a:ext cx="581089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62200" y="257364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CIRA-OO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67400" y="2573649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3.9 </a:t>
            </a:r>
            <a:r>
              <a:rPr lang="el-G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ABI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67800" y="25736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35289" y="30387848"/>
            <a:ext cx="5013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GOES-13 Observations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(3.9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6400" y="30937200"/>
            <a:ext cx="59588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3.9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band should include an emitted and a solar reflected component  during the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daytime</a:t>
            </a: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CRTM ice cloud has a 3.9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brightness temperature similar to the value at 10.35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showing that it includes no solar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reflection warms the BT by ~50 °C in this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CRTM liquid water cloud has a 3.9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brightness temperature 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colder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the value at 10.35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showing that “solar reflection” is not being handled correctly</a:t>
            </a: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CRTM 3.9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BT about 24 °C colder than observations of liquid water clouds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289000"/>
            <a:ext cx="5829300" cy="41148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276600" y="288036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Ice cloud: -22 °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686300" y="28954511"/>
            <a:ext cx="647700" cy="1489"/>
          </a:xfrm>
          <a:prstGeom prst="straightConnector1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9448799" y="28727400"/>
            <a:ext cx="152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Ice cloud: 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-70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°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28760738"/>
            <a:ext cx="7493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9448800" y="335250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Ice cloud: -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21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°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63" y="33561338"/>
            <a:ext cx="744537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057400" y="29499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Liquid water cloud: 31 °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9718000"/>
            <a:ext cx="7493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29675138"/>
            <a:ext cx="7493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8305800" y="294233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Liquid water cloud: 8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°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05800" y="34213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/>
              </a:rPr>
              <a:t>Liquid water cloud: 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32 </a:t>
            </a:r>
            <a:r>
              <a:rPr lang="en-US" sz="1400" b="1" dirty="0">
                <a:solidFill>
                  <a:srgbClr val="FF0000"/>
                </a:solidFill>
                <a:latin typeface="Calibri"/>
              </a:rPr>
              <a:t>°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C</a:t>
            </a:r>
            <a:endParaRPr lang="en-US" sz="1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63" y="34316988"/>
            <a:ext cx="7445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687800" y="6248400"/>
            <a:ext cx="8788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Comparisons between the CRTM (V2.1.3), the CIRA Observational Operator (CIRA-OO), and Observations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April 2014 – 18 Z – based on WRF forecast – Thompson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microphysics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8458200"/>
            <a:ext cx="583391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200" y="8458200"/>
            <a:ext cx="58242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200" y="12954000"/>
            <a:ext cx="583416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544800" y="13394591"/>
            <a:ext cx="5105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Plotted values are radiances</a:t>
            </a: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Darker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colors correspond to less 2.25 </a:t>
            </a:r>
            <a:r>
              <a:rPr lang="el-G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reflectance</a:t>
            </a: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CRTM has ice cloud reflectance values far too low</a:t>
            </a:r>
          </a:p>
          <a:p>
            <a:pPr marL="174625" lvl="0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water cloud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reflectances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in the ballpark of VIIRS observations for both the CRTM and the CIRA-OO (both a little too large)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830144" y="11277600"/>
            <a:ext cx="207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cloud: 5.5 W/(m^2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00" y="11615737"/>
            <a:ext cx="74930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945600" y="11277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cloud: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W/(m^2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00" y="11582400"/>
            <a:ext cx="7445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1945600" y="15675114"/>
            <a:ext cx="23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cloud: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W/(m^2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063" y="15952787"/>
            <a:ext cx="7445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6992600" y="7924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CIRA-OO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34751" y="7924800"/>
            <a:ext cx="2820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CRTM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584849" y="7905690"/>
            <a:ext cx="342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2.25 </a:t>
            </a:r>
            <a:r>
              <a:rPr lang="el-G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ABI band v/s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VIIRS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0" y="18288000"/>
            <a:ext cx="58293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29201" y="18268890"/>
            <a:ext cx="282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Morrison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0" y="18288000"/>
            <a:ext cx="5829300" cy="411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25351" y="18345090"/>
            <a:ext cx="3811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Morrison P3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0" y="22479000"/>
            <a:ext cx="5829300" cy="41148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059400" y="225360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Thompson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0" y="22479000"/>
            <a:ext cx="5829300" cy="41148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3850600" y="22536090"/>
            <a:ext cx="412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Milbrandt-Yau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602200" y="17811690"/>
            <a:ext cx="871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CIRA-OO 3.9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µm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 29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2014 – 18 Z – based 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WRF-ARW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5" y="26974800"/>
            <a:ext cx="5876925" cy="41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63943" y="26974800"/>
            <a:ext cx="923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26974801"/>
            <a:ext cx="5819776" cy="411479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1945600" y="269748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31118176"/>
            <a:ext cx="5801132" cy="408622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5807375" y="31173003"/>
            <a:ext cx="1109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868" y="31175326"/>
            <a:ext cx="5801132" cy="402907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1945600" y="31242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63875" y="35338405"/>
            <a:ext cx="1204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Red, Green, and Blue that are combined into an RGB image.  These images serve as an example of efforts to generate true-color imagery as part of the AWG IVT project.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09848" y="36940391"/>
            <a:ext cx="11829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References: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Grasso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L., D. T. Lindsey, K-S Lim, A. Clark, D.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Dembek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2014: Evaluation of and Suggested Improvements to the WSM6 Microphysics in WRF-ARW Using Synthetic and Observed GOES-13 Imagery. Mon.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142, No. 10, 3635-3650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Lindsey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T., L. Grasso, J. F.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Dostalek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J.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Kerkmann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2014: Use of the GOES-R Split Window Difference to Diagnose Deepening Low-Level Water Vapor. J.  Appl. Meteor.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53, 2005-2016.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79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79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704</Words>
  <Application>Microsoft Office PowerPoint</Application>
  <PresentationFormat>Custom</PresentationFormat>
  <Paragraphs>71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CIRA/RAMM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CIRA/RAMM</dc:creator>
  <cp:lastModifiedBy>grasso</cp:lastModifiedBy>
  <cp:revision>79</cp:revision>
  <cp:lastPrinted>2013-09-11T17:58:35Z</cp:lastPrinted>
  <dcterms:created xsi:type="dcterms:W3CDTF">2007-09-12T21:16:18Z</dcterms:created>
  <dcterms:modified xsi:type="dcterms:W3CDTF">2015-02-05T17:12:54Z</dcterms:modified>
</cp:coreProperties>
</file>