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notesSlides/notesSlide43.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tiff" ContentType="image/tif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1"/>
    <p:sldMasterId id="2147483885" r:id="rId2"/>
  </p:sldMasterIdLst>
  <p:notesMasterIdLst>
    <p:notesMasterId r:id="rId48"/>
  </p:notesMasterIdLst>
  <p:handoutMasterIdLst>
    <p:handoutMasterId r:id="rId49"/>
  </p:handoutMasterIdLst>
  <p:sldIdLst>
    <p:sldId id="997" r:id="rId3"/>
    <p:sldId id="1024" r:id="rId4"/>
    <p:sldId id="1067" r:id="rId5"/>
    <p:sldId id="1044" r:id="rId6"/>
    <p:sldId id="1043" r:id="rId7"/>
    <p:sldId id="1020" r:id="rId8"/>
    <p:sldId id="1068" r:id="rId9"/>
    <p:sldId id="1048" r:id="rId10"/>
    <p:sldId id="1025" r:id="rId11"/>
    <p:sldId id="1021" r:id="rId12"/>
    <p:sldId id="1022" r:id="rId13"/>
    <p:sldId id="1023" r:id="rId14"/>
    <p:sldId id="1027" r:id="rId15"/>
    <p:sldId id="1026" r:id="rId16"/>
    <p:sldId id="1036" r:id="rId17"/>
    <p:sldId id="1029" r:id="rId18"/>
    <p:sldId id="1030" r:id="rId19"/>
    <p:sldId id="1031" r:id="rId20"/>
    <p:sldId id="1038" r:id="rId21"/>
    <p:sldId id="1049" r:id="rId22"/>
    <p:sldId id="1039" r:id="rId23"/>
    <p:sldId id="1084" r:id="rId24"/>
    <p:sldId id="1052" r:id="rId25"/>
    <p:sldId id="1053" r:id="rId26"/>
    <p:sldId id="907" r:id="rId27"/>
    <p:sldId id="1050" r:id="rId28"/>
    <p:sldId id="1073" r:id="rId29"/>
    <p:sldId id="1085" r:id="rId30"/>
    <p:sldId id="994" r:id="rId31"/>
    <p:sldId id="995" r:id="rId32"/>
    <p:sldId id="1061" r:id="rId33"/>
    <p:sldId id="1074" r:id="rId34"/>
    <p:sldId id="1062" r:id="rId35"/>
    <p:sldId id="1063" r:id="rId36"/>
    <p:sldId id="1077" r:id="rId37"/>
    <p:sldId id="1064" r:id="rId38"/>
    <p:sldId id="1041" r:id="rId39"/>
    <p:sldId id="1069" r:id="rId40"/>
    <p:sldId id="1071" r:id="rId41"/>
    <p:sldId id="1028" r:id="rId42"/>
    <p:sldId id="1060" r:id="rId43"/>
    <p:sldId id="1086" r:id="rId44"/>
    <p:sldId id="1055" r:id="rId45"/>
    <p:sldId id="1088" r:id="rId46"/>
    <p:sldId id="1087" r:id="rId47"/>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FFF"/>
    <a:srgbClr val="FF00FF"/>
    <a:srgbClr val="FF0000"/>
    <a:srgbClr val="FF9900"/>
    <a:srgbClr val="0033CC"/>
    <a:srgbClr val="003399"/>
    <a:srgbClr val="0000FF"/>
    <a:srgbClr val="008000"/>
    <a:srgbClr val="00CC00"/>
    <a:srgbClr val="CC00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86" autoAdjust="0"/>
    <p:restoredTop sz="90725" autoAdjust="0"/>
  </p:normalViewPr>
  <p:slideViewPr>
    <p:cSldViewPr snapToObjects="1">
      <p:cViewPr varScale="1">
        <p:scale>
          <a:sx n="83" d="100"/>
          <a:sy n="83" d="100"/>
        </p:scale>
        <p:origin x="-1752" y="-78"/>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notesViewPr>
    <p:cSldViewPr snapToObjects="1">
      <p:cViewPr varScale="1">
        <p:scale>
          <a:sx n="82" d="100"/>
          <a:sy n="82" d="100"/>
        </p:scale>
        <p:origin x="-2028" y="-90"/>
      </p:cViewPr>
      <p:guideLst>
        <p:guide orient="horz" pos="2904"/>
        <p:guide pos="2184"/>
      </p:guideLst>
    </p:cSldViewPr>
  </p:notesViewPr>
  <p:gridSpacing cx="93633925" cy="9363392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292" cy="460458"/>
          </a:xfrm>
          <a:prstGeom prst="rect">
            <a:avLst/>
          </a:prstGeom>
        </p:spPr>
        <p:txBody>
          <a:bodyPr vert="horz" lIns="90736" tIns="45368" rIns="90736" bIns="45368" rtlCol="0"/>
          <a:lstStyle>
            <a:lvl1pPr algn="l">
              <a:defRPr sz="1200"/>
            </a:lvl1pPr>
          </a:lstStyle>
          <a:p>
            <a:endParaRPr lang="en-US"/>
          </a:p>
        </p:txBody>
      </p:sp>
      <p:sp>
        <p:nvSpPr>
          <p:cNvPr id="3" name="Date Placeholder 2"/>
          <p:cNvSpPr>
            <a:spLocks noGrp="1"/>
          </p:cNvSpPr>
          <p:nvPr>
            <p:ph type="dt" sz="quarter" idx="1"/>
          </p:nvPr>
        </p:nvSpPr>
        <p:spPr>
          <a:xfrm>
            <a:off x="3927335" y="0"/>
            <a:ext cx="3005292" cy="460458"/>
          </a:xfrm>
          <a:prstGeom prst="rect">
            <a:avLst/>
          </a:prstGeom>
        </p:spPr>
        <p:txBody>
          <a:bodyPr vert="horz" lIns="90736" tIns="45368" rIns="90736" bIns="45368" rtlCol="0"/>
          <a:lstStyle>
            <a:lvl1pPr algn="r">
              <a:defRPr sz="1200"/>
            </a:lvl1pPr>
          </a:lstStyle>
          <a:p>
            <a:fld id="{DB475259-E4DD-41CE-A329-567BC91F24DA}" type="datetimeFigureOut">
              <a:rPr lang="en-US" smtClean="0"/>
              <a:pPr/>
              <a:t>5/9/2016</a:t>
            </a:fld>
            <a:endParaRPr lang="en-US"/>
          </a:p>
        </p:txBody>
      </p:sp>
      <p:sp>
        <p:nvSpPr>
          <p:cNvPr id="4" name="Footer Placeholder 3"/>
          <p:cNvSpPr>
            <a:spLocks noGrp="1"/>
          </p:cNvSpPr>
          <p:nvPr>
            <p:ph type="ftr" sz="quarter" idx="2"/>
          </p:nvPr>
        </p:nvSpPr>
        <p:spPr>
          <a:xfrm>
            <a:off x="0" y="8758165"/>
            <a:ext cx="3005292" cy="460458"/>
          </a:xfrm>
          <a:prstGeom prst="rect">
            <a:avLst/>
          </a:prstGeom>
        </p:spPr>
        <p:txBody>
          <a:bodyPr vert="horz" lIns="90736" tIns="45368" rIns="90736" bIns="45368" rtlCol="0" anchor="b"/>
          <a:lstStyle>
            <a:lvl1pPr algn="l">
              <a:defRPr sz="1200"/>
            </a:lvl1pPr>
          </a:lstStyle>
          <a:p>
            <a:endParaRPr lang="en-US"/>
          </a:p>
        </p:txBody>
      </p:sp>
      <p:sp>
        <p:nvSpPr>
          <p:cNvPr id="5" name="Slide Number Placeholder 4"/>
          <p:cNvSpPr>
            <a:spLocks noGrp="1"/>
          </p:cNvSpPr>
          <p:nvPr>
            <p:ph type="sldNum" sz="quarter" idx="3"/>
          </p:nvPr>
        </p:nvSpPr>
        <p:spPr>
          <a:xfrm>
            <a:off x="3927335" y="8758165"/>
            <a:ext cx="3005292" cy="460458"/>
          </a:xfrm>
          <a:prstGeom prst="rect">
            <a:avLst/>
          </a:prstGeom>
        </p:spPr>
        <p:txBody>
          <a:bodyPr vert="horz" lIns="90736" tIns="45368" rIns="90736" bIns="45368" rtlCol="0" anchor="b"/>
          <a:lstStyle>
            <a:lvl1pPr algn="r">
              <a:defRPr sz="1200"/>
            </a:lvl1pPr>
          </a:lstStyle>
          <a:p>
            <a:fld id="{CAFA92CF-FA72-4CBC-9E7D-95629B6FF99B}"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04820" cy="461010"/>
          </a:xfrm>
          <a:prstGeom prst="rect">
            <a:avLst/>
          </a:prstGeom>
        </p:spPr>
        <p:txBody>
          <a:bodyPr vert="horz" lIns="92297" tIns="46148" rIns="92297" bIns="46148" rtlCol="0"/>
          <a:lstStyle>
            <a:lvl1pPr algn="l">
              <a:defRPr sz="1200"/>
            </a:lvl1pPr>
          </a:lstStyle>
          <a:p>
            <a:endParaRPr lang="en-US"/>
          </a:p>
        </p:txBody>
      </p:sp>
      <p:sp>
        <p:nvSpPr>
          <p:cNvPr id="3" name="Date Placeholder 2"/>
          <p:cNvSpPr>
            <a:spLocks noGrp="1"/>
          </p:cNvSpPr>
          <p:nvPr>
            <p:ph type="dt" idx="1"/>
          </p:nvPr>
        </p:nvSpPr>
        <p:spPr>
          <a:xfrm>
            <a:off x="3927776" y="0"/>
            <a:ext cx="3004820" cy="461010"/>
          </a:xfrm>
          <a:prstGeom prst="rect">
            <a:avLst/>
          </a:prstGeom>
        </p:spPr>
        <p:txBody>
          <a:bodyPr vert="horz" lIns="92297" tIns="46148" rIns="92297" bIns="46148" rtlCol="0"/>
          <a:lstStyle>
            <a:lvl1pPr algn="r">
              <a:defRPr sz="1200"/>
            </a:lvl1pPr>
          </a:lstStyle>
          <a:p>
            <a:fld id="{9A4572E2-EFA2-1F45-9D1E-98E89EE3F54C}" type="datetimeFigureOut">
              <a:rPr lang="en-US" smtClean="0"/>
              <a:pPr/>
              <a:t>5/9/2016</a:t>
            </a:fld>
            <a:endParaRPr lang="en-US"/>
          </a:p>
        </p:txBody>
      </p:sp>
      <p:sp>
        <p:nvSpPr>
          <p:cNvPr id="4" name="Slide Image Placeholder 3"/>
          <p:cNvSpPr>
            <a:spLocks noGrp="1" noRot="1" noChangeAspect="1"/>
          </p:cNvSpPr>
          <p:nvPr>
            <p:ph type="sldImg" idx="2"/>
          </p:nvPr>
        </p:nvSpPr>
        <p:spPr>
          <a:xfrm>
            <a:off x="1165225" y="692150"/>
            <a:ext cx="4605338" cy="3455988"/>
          </a:xfrm>
          <a:prstGeom prst="rect">
            <a:avLst/>
          </a:prstGeom>
          <a:noFill/>
          <a:ln w="12700">
            <a:solidFill>
              <a:prstClr val="black"/>
            </a:solidFill>
          </a:ln>
        </p:spPr>
        <p:txBody>
          <a:bodyPr vert="horz" lIns="92297" tIns="46148" rIns="92297" bIns="46148" rtlCol="0" anchor="ctr"/>
          <a:lstStyle/>
          <a:p>
            <a:endParaRPr lang="en-US"/>
          </a:p>
        </p:txBody>
      </p:sp>
      <p:sp>
        <p:nvSpPr>
          <p:cNvPr id="5" name="Notes Placeholder 4"/>
          <p:cNvSpPr>
            <a:spLocks noGrp="1"/>
          </p:cNvSpPr>
          <p:nvPr>
            <p:ph type="body" sz="quarter" idx="3"/>
          </p:nvPr>
        </p:nvSpPr>
        <p:spPr>
          <a:xfrm>
            <a:off x="693420" y="4379596"/>
            <a:ext cx="5547360" cy="4149090"/>
          </a:xfrm>
          <a:prstGeom prst="rect">
            <a:avLst/>
          </a:prstGeom>
        </p:spPr>
        <p:txBody>
          <a:bodyPr vert="horz" lIns="92297" tIns="46148" rIns="92297" bIns="4614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57590"/>
            <a:ext cx="3004820" cy="461010"/>
          </a:xfrm>
          <a:prstGeom prst="rect">
            <a:avLst/>
          </a:prstGeom>
        </p:spPr>
        <p:txBody>
          <a:bodyPr vert="horz" lIns="92297" tIns="46148" rIns="92297" bIns="46148" rtlCol="0" anchor="b"/>
          <a:lstStyle>
            <a:lvl1pPr algn="l">
              <a:defRPr sz="1200"/>
            </a:lvl1pPr>
          </a:lstStyle>
          <a:p>
            <a:endParaRPr lang="en-US"/>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297" tIns="46148" rIns="92297" bIns="46148" rtlCol="0" anchor="b"/>
          <a:lstStyle>
            <a:lvl1pPr algn="r">
              <a:defRPr sz="1200"/>
            </a:lvl1pPr>
          </a:lstStyle>
          <a:p>
            <a:fld id="{98311FDA-E9E1-4142-9549-F617B3998ACE}" type="slidenum">
              <a:rPr lang="en-US" smtClean="0"/>
              <a:pPr/>
              <a:t>‹#›</a:t>
            </a:fld>
            <a:endParaRPr lang="en-US"/>
          </a:p>
        </p:txBody>
      </p:sp>
    </p:spTree>
    <p:extLst>
      <p:ext uri="{BB962C8B-B14F-4D97-AF65-F5344CB8AC3E}">
        <p14:creationId xmlns:p14="http://schemas.microsoft.com/office/powerpoint/2010/main" xmlns="" val="1930141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cocorahs.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ozflux.org.au/links/index.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www.fluxnet.ornl.gov/fluxnet/graphics.cfm"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1</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10</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AWG approach for validating (estimating) performance (accuracy and precision) of L2 algorithms using ABI proxy data and correlative data sources</a:t>
            </a:r>
          </a:p>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11</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Data Interface Changes:</a:t>
            </a:r>
            <a:r>
              <a:rPr lang="en-US" b="1" baseline="0" dirty="0" smtClean="0"/>
              <a:t> </a:t>
            </a:r>
            <a:r>
              <a:rPr lang="en-US" baseline="0" dirty="0" smtClean="0"/>
              <a:t>Those needed for any new ancillary input data needed from the Ground Segment’s Ancillary Data Relay System (ADRS).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Configuration changes:</a:t>
            </a:r>
            <a:r>
              <a:rPr lang="en-US" baseline="0" dirty="0" smtClean="0"/>
              <a:t> Include algorithm specific settings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b="1" u="sng" dirty="0" smtClean="0"/>
          </a:p>
          <a:p>
            <a:r>
              <a:rPr lang="en-US" b="1" u="sng" dirty="0" smtClean="0"/>
              <a:t>Types of Changes Defined by the PRO Team:</a:t>
            </a:r>
          </a:p>
          <a:p>
            <a:endParaRPr lang="en-US" dirty="0" smtClean="0"/>
          </a:p>
          <a:p>
            <a:r>
              <a:rPr lang="en-US" i="0" u="sng" dirty="0" smtClean="0"/>
              <a:t>Non-Science Changes </a:t>
            </a:r>
            <a:r>
              <a:rPr lang="en-US" dirty="0" smtClean="0"/>
              <a:t>– Changes that do not affect the science algorithms.  These go straight to the WR/DCRB process.</a:t>
            </a:r>
          </a:p>
          <a:p>
            <a:endParaRPr lang="en-US" u="sng" dirty="0" smtClean="0"/>
          </a:p>
          <a:p>
            <a:r>
              <a:rPr lang="en-US" u="sng" dirty="0" smtClean="0"/>
              <a:t>Look-up Tables (LUTs) </a:t>
            </a:r>
            <a:r>
              <a:rPr lang="en-US" dirty="0" smtClean="0"/>
              <a:t>– an array that replaces runtime computation with a simpler array indexing operation.  This is used to save processing time when the values are known within sufficient precision.</a:t>
            </a:r>
          </a:p>
          <a:p>
            <a:endParaRPr lang="en-US" dirty="0" smtClean="0"/>
          </a:p>
          <a:p>
            <a:r>
              <a:rPr lang="en-US" u="sng" dirty="0" smtClean="0"/>
              <a:t>Simple Code Changes </a:t>
            </a:r>
            <a:r>
              <a:rPr lang="en-US" dirty="0" smtClean="0"/>
              <a:t>– Any code change that does not affect to I/O, is under 200 lines of code, and is Product Generation (PG) only.</a:t>
            </a:r>
          </a:p>
          <a:p>
            <a:endParaRPr lang="en-US" dirty="0" smtClean="0"/>
          </a:p>
          <a:p>
            <a:r>
              <a:rPr lang="en-US" u="sng" dirty="0" smtClean="0"/>
              <a:t>Complex Code Changes </a:t>
            </a:r>
            <a:r>
              <a:rPr lang="en-US" dirty="0" smtClean="0"/>
              <a:t>– Any code change that does not meet the simple criteria.</a:t>
            </a:r>
          </a:p>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Data Interface Changes:</a:t>
            </a:r>
            <a:r>
              <a:rPr lang="en-US" b="1" baseline="0" dirty="0" smtClean="0"/>
              <a:t> </a:t>
            </a:r>
            <a:r>
              <a:rPr lang="en-US" baseline="0" dirty="0" smtClean="0"/>
              <a:t>Those needed for any new ancillary input data needed from the Ground Segment’s Ancillary Data Relay System (ADRS). </a:t>
            </a:r>
            <a:endParaRPr lang="en-US" dirty="0" smtClean="0"/>
          </a:p>
          <a:p>
            <a:r>
              <a:rPr lang="en-US" dirty="0" smtClean="0"/>
              <a:t>Rain</a:t>
            </a:r>
            <a:r>
              <a:rPr lang="en-US" baseline="0" dirty="0" smtClean="0"/>
              <a:t> Rate: Microwave Data</a:t>
            </a:r>
          </a:p>
          <a:p>
            <a:r>
              <a:rPr lang="en-US" baseline="0" dirty="0" smtClean="0"/>
              <a:t>Hurricane Intensity: Microwave Data</a:t>
            </a:r>
          </a:p>
          <a:p>
            <a:r>
              <a:rPr lang="en-US" baseline="0" dirty="0" smtClean="0"/>
              <a:t>LST: Dynamic Surface Emissivity</a:t>
            </a:r>
          </a:p>
          <a:p>
            <a:r>
              <a:rPr lang="en-US" baseline="0" dirty="0" smtClean="0"/>
              <a:t>Volcanic Ash: Numerous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Configuration changes:</a:t>
            </a:r>
            <a:r>
              <a:rPr lang="en-US" baseline="0" dirty="0" smtClean="0"/>
              <a:t> Include algorithm specific settings or changes to Lookup Tables (LUTs) used by the algorithm.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8311FDA-E9E1-4142-9549-F617B3998AC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Exceptions: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Char char="-"/>
              <a:tabLst/>
              <a:defRPr/>
            </a:pPr>
            <a:r>
              <a:rPr lang="en-US" baseline="0" dirty="0" smtClean="0"/>
              <a:t>  Rain Rate: no parallax correction; no microwave data needed for calibration  (</a:t>
            </a:r>
            <a:r>
              <a:rPr lang="en-US" baseline="0" dirty="0" err="1" smtClean="0"/>
              <a:t>rqmts</a:t>
            </a:r>
            <a:r>
              <a:rPr lang="en-US" baseline="0" dirty="0" smtClean="0"/>
              <a:t> waiver in place, but need to satisfy user needs)</a:t>
            </a:r>
          </a:p>
          <a:p>
            <a:pPr marL="0" marR="0" indent="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Char char="-"/>
              <a:tabLst/>
              <a:defRPr/>
            </a:pPr>
            <a:r>
              <a:rPr lang="en-US" baseline="0" dirty="0" smtClean="0"/>
              <a:t>  Volcanic Ash:  The baseline volcanic ash products will likely meet the specifications, but the specifications are not optimal/sufficient for operational applications. Given the inability of the baseline algorithm to skillfully isolate volcanic ash pixels, the baseline products cannot be used in operational modeling applications. User expectations are tied to the VOLCAT products and services being currently provided.  Users will likely prefer to keep using the experimental VOLCAT products in lieu of the baseline products. </a:t>
            </a:r>
          </a:p>
          <a:p>
            <a:pPr marL="0" marR="0" indent="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SST?</a:t>
            </a:r>
          </a:p>
        </p:txBody>
      </p:sp>
      <p:sp>
        <p:nvSpPr>
          <p:cNvPr id="4" name="Slide Number Placeholder 3"/>
          <p:cNvSpPr>
            <a:spLocks noGrp="1"/>
          </p:cNvSpPr>
          <p:nvPr>
            <p:ph type="sldNum" sz="quarter" idx="10"/>
          </p:nvPr>
        </p:nvSpPr>
        <p:spPr/>
        <p:txBody>
          <a:bodyPr/>
          <a:lstStyle/>
          <a:p>
            <a:fld id="{98311FDA-E9E1-4142-9549-F617B3998AC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Predicted performance</a:t>
            </a:r>
          </a:p>
        </p:txBody>
      </p:sp>
      <p:sp>
        <p:nvSpPr>
          <p:cNvPr id="4" name="Slide Number Placeholder 3"/>
          <p:cNvSpPr>
            <a:spLocks noGrp="1"/>
          </p:cNvSpPr>
          <p:nvPr>
            <p:ph type="sldNum" sz="quarter" idx="10"/>
          </p:nvPr>
        </p:nvSpPr>
        <p:spPr/>
        <p:txBody>
          <a:bodyPr/>
          <a:lstStyle/>
          <a:p>
            <a:fld id="{98311FDA-E9E1-4142-9549-F617B3998AC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15</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6"/>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59">
              <a:defRPr/>
            </a:pPr>
            <a:endParaRPr lang="en-US"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16</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6"/>
            <a:ext cx="6285724" cy="456367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smtClean="0"/>
          </a:p>
          <a:p>
            <a:endParaRPr lang="en-US" dirty="0" smtClean="0"/>
          </a:p>
          <a:p>
            <a:endParaRPr lang="en-US" dirty="0"/>
          </a:p>
        </p:txBody>
      </p:sp>
    </p:spTree>
    <p:extLst>
      <p:ext uri="{BB962C8B-B14F-4D97-AF65-F5344CB8AC3E}">
        <p14:creationId xmlns:p14="http://schemas.microsoft.com/office/powerpoint/2010/main" xmlns="" val="18337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17</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6"/>
            <a:ext cx="6285724" cy="456367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smtClean="0"/>
          </a:p>
          <a:p>
            <a:endParaRPr lang="en-US" dirty="0" smtClean="0"/>
          </a:p>
          <a:p>
            <a:endParaRPr lang="en-US" dirty="0"/>
          </a:p>
        </p:txBody>
      </p:sp>
    </p:spTree>
    <p:extLst>
      <p:ext uri="{BB962C8B-B14F-4D97-AF65-F5344CB8AC3E}">
        <p14:creationId xmlns:p14="http://schemas.microsoft.com/office/powerpoint/2010/main" xmlns="" val="18337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18</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6"/>
            <a:ext cx="6285724" cy="456367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smtClean="0"/>
          </a:p>
          <a:p>
            <a:endParaRPr lang="en-US" dirty="0" smtClean="0"/>
          </a:p>
          <a:p>
            <a:endParaRPr lang="en-US" dirty="0"/>
          </a:p>
        </p:txBody>
      </p:sp>
    </p:spTree>
    <p:extLst>
      <p:ext uri="{BB962C8B-B14F-4D97-AF65-F5344CB8AC3E}">
        <p14:creationId xmlns:p14="http://schemas.microsoft.com/office/powerpoint/2010/main" xmlns="" val="18337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19</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6"/>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smtClean="0"/>
          </a:p>
          <a:p>
            <a:endParaRPr lang="en-US" dirty="0" smtClean="0"/>
          </a:p>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2</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20</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6"/>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smtClean="0"/>
              <a:t>New cloud products referred to in bottom left quadrant:</a:t>
            </a:r>
            <a:br>
              <a:rPr lang="en-US" dirty="0" smtClean="0"/>
            </a:br>
            <a:endParaRPr lang="en-US" dirty="0" smtClean="0"/>
          </a:p>
          <a:p>
            <a:r>
              <a:rPr lang="en-US" dirty="0" smtClean="0"/>
              <a:t>1. cloud base (aka ceiling)</a:t>
            </a:r>
          </a:p>
          <a:p>
            <a:r>
              <a:rPr lang="en-US" dirty="0" smtClean="0"/>
              <a:t>2. modified cloud cover layers</a:t>
            </a:r>
          </a:p>
          <a:p>
            <a:r>
              <a:rPr lang="en-US" dirty="0" smtClean="0"/>
              <a:t>3. the O.E. cost </a:t>
            </a:r>
          </a:p>
          <a:p>
            <a:r>
              <a:rPr lang="en-US" dirty="0" smtClean="0"/>
              <a:t>4. IR optical depth</a:t>
            </a:r>
          </a:p>
          <a:p>
            <a:r>
              <a:rPr lang="en-US" dirty="0" smtClean="0"/>
              <a:t>5 height of lower layer in multilayer situations</a:t>
            </a:r>
          </a:p>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21</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6"/>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smtClean="0"/>
              <a:t>One day from each season for a total of about 27,000 cloudy data points were used for the AHI validation shown.  Validation with H-8/AHI is an ongoing activity.  Also, the AHI results are </a:t>
            </a:r>
            <a:r>
              <a:rPr lang="en-US" b="1" dirty="0" smtClean="0"/>
              <a:t>without</a:t>
            </a:r>
            <a:r>
              <a:rPr lang="en-US" dirty="0" smtClean="0"/>
              <a:t> threshold tuning, which Aviation team is currently working on.</a:t>
            </a:r>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22</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6"/>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23</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6"/>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24</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6"/>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smtClean="0"/>
              <a:t>Super Typhoon </a:t>
            </a:r>
            <a:r>
              <a:rPr lang="en-US" b="1" dirty="0" err="1" smtClean="0"/>
              <a:t>Soudelor</a:t>
            </a:r>
            <a:r>
              <a:rPr lang="en-US" b="1" dirty="0" smtClean="0"/>
              <a:t> (August 5, 2015)</a:t>
            </a:r>
          </a:p>
          <a:p>
            <a:endParaRPr lang="en-US" b="1" dirty="0" smtClean="0"/>
          </a:p>
          <a:p>
            <a:pPr defTabSz="453680">
              <a:defRPr/>
            </a:pPr>
            <a:r>
              <a:rPr lang="en-US" dirty="0" smtClean="0"/>
              <a:t>The first example (first 2 attachments)  demonstrates the increased coverage possible around a tropical cyclone when the </a:t>
            </a:r>
            <a:br>
              <a:rPr lang="en-US" dirty="0" smtClean="0"/>
            </a:br>
            <a:r>
              <a:rPr lang="en-US" dirty="0" smtClean="0"/>
              <a:t>acceleration threshold is increased from 5 m/s to 7.5 m/s. </a:t>
            </a:r>
            <a:r>
              <a:rPr lang="en-US" b="1" dirty="0" smtClean="0">
                <a:solidFill>
                  <a:srgbClr val="FF0000"/>
                </a:solidFill>
              </a:rPr>
              <a:t>These winds were generated using 2.5 minute data at 0.5km</a:t>
            </a:r>
            <a:br>
              <a:rPr lang="en-US" b="1" dirty="0" smtClean="0">
                <a:solidFill>
                  <a:srgbClr val="FF0000"/>
                </a:solidFill>
              </a:rPr>
            </a:br>
            <a:r>
              <a:rPr lang="en-US" b="1" dirty="0" smtClean="0">
                <a:solidFill>
                  <a:srgbClr val="FF0000"/>
                </a:solidFill>
              </a:rPr>
              <a:t>resolution.</a:t>
            </a:r>
          </a:p>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835" eaLnBrk="0" hangingPunct="0">
              <a:defRPr sz="1200">
                <a:solidFill>
                  <a:schemeClr val="tx1"/>
                </a:solidFill>
                <a:latin typeface="Arial" charset="0"/>
              </a:defRPr>
            </a:lvl1pPr>
            <a:lvl2pPr marL="735641" indent="-282939" defTabSz="914835" eaLnBrk="0" hangingPunct="0">
              <a:defRPr sz="1200">
                <a:solidFill>
                  <a:schemeClr val="tx1"/>
                </a:solidFill>
                <a:latin typeface="Arial" charset="0"/>
              </a:defRPr>
            </a:lvl2pPr>
            <a:lvl3pPr marL="1131755" indent="-226353" defTabSz="914835" eaLnBrk="0" hangingPunct="0">
              <a:defRPr sz="1200">
                <a:solidFill>
                  <a:schemeClr val="tx1"/>
                </a:solidFill>
                <a:latin typeface="Arial" charset="0"/>
              </a:defRPr>
            </a:lvl3pPr>
            <a:lvl4pPr marL="1584457" indent="-226353" defTabSz="914835" eaLnBrk="0" hangingPunct="0">
              <a:defRPr sz="1200">
                <a:solidFill>
                  <a:schemeClr val="tx1"/>
                </a:solidFill>
                <a:latin typeface="Arial" charset="0"/>
              </a:defRPr>
            </a:lvl4pPr>
            <a:lvl5pPr marL="2037158" indent="-226353" defTabSz="914835" eaLnBrk="0" hangingPunct="0">
              <a:defRPr sz="1200">
                <a:solidFill>
                  <a:schemeClr val="tx1"/>
                </a:solidFill>
                <a:latin typeface="Arial" charset="0"/>
              </a:defRPr>
            </a:lvl5pPr>
            <a:lvl6pPr marL="2489858" indent="-226353" defTabSz="914835" eaLnBrk="0" fontAlgn="base" hangingPunct="0">
              <a:spcBef>
                <a:spcPct val="0"/>
              </a:spcBef>
              <a:spcAft>
                <a:spcPct val="0"/>
              </a:spcAft>
              <a:defRPr sz="1200">
                <a:solidFill>
                  <a:schemeClr val="tx1"/>
                </a:solidFill>
                <a:latin typeface="Arial" charset="0"/>
              </a:defRPr>
            </a:lvl6pPr>
            <a:lvl7pPr marL="2942561" indent="-226353" defTabSz="914835" eaLnBrk="0" fontAlgn="base" hangingPunct="0">
              <a:spcBef>
                <a:spcPct val="0"/>
              </a:spcBef>
              <a:spcAft>
                <a:spcPct val="0"/>
              </a:spcAft>
              <a:defRPr sz="1200">
                <a:solidFill>
                  <a:schemeClr val="tx1"/>
                </a:solidFill>
                <a:latin typeface="Arial" charset="0"/>
              </a:defRPr>
            </a:lvl7pPr>
            <a:lvl8pPr marL="3395264" indent="-226353" defTabSz="914835" eaLnBrk="0" fontAlgn="base" hangingPunct="0">
              <a:spcBef>
                <a:spcPct val="0"/>
              </a:spcBef>
              <a:spcAft>
                <a:spcPct val="0"/>
              </a:spcAft>
              <a:defRPr sz="1200">
                <a:solidFill>
                  <a:schemeClr val="tx1"/>
                </a:solidFill>
                <a:latin typeface="Arial" charset="0"/>
              </a:defRPr>
            </a:lvl8pPr>
            <a:lvl9pPr marL="3847965" indent="-226353" defTabSz="914835" eaLnBrk="0" fontAlgn="base" hangingPunct="0">
              <a:spcBef>
                <a:spcPct val="0"/>
              </a:spcBef>
              <a:spcAft>
                <a:spcPct val="0"/>
              </a:spcAft>
              <a:defRPr sz="1200">
                <a:solidFill>
                  <a:schemeClr val="tx1"/>
                </a:solidFill>
                <a:latin typeface="Arial" charset="0"/>
              </a:defRPr>
            </a:lvl9pPr>
          </a:lstStyle>
          <a:p>
            <a:pPr eaLnBrk="1" hangingPunct="1"/>
            <a:fld id="{D368402D-EF41-405F-897C-EE81062C0814}" type="slidenum">
              <a:rPr lang="en-US" smtClean="0">
                <a:solidFill>
                  <a:srgbClr val="000000"/>
                </a:solidFill>
              </a:rPr>
              <a:pPr eaLnBrk="1" hangingPunct="1"/>
              <a:t>25</a:t>
            </a:fld>
            <a:endParaRPr lang="en-US" dirty="0" smtClean="0">
              <a:solidFill>
                <a:srgbClr val="000000"/>
              </a:solidFill>
            </a:endParaRPr>
          </a:p>
        </p:txBody>
      </p:sp>
      <p:sp>
        <p:nvSpPr>
          <p:cNvPr id="4099" name="Slide Image Placeholder 1"/>
          <p:cNvSpPr>
            <a:spLocks noGrp="1" noRot="1" noChangeAspect="1" noTextEdit="1"/>
          </p:cNvSpPr>
          <p:nvPr>
            <p:ph type="sldImg"/>
          </p:nvPr>
        </p:nvSpPr>
        <p:spPr>
          <a:xfrm>
            <a:off x="1162050" y="690563"/>
            <a:ext cx="4610100" cy="3457575"/>
          </a:xfrm>
          <a:ln/>
        </p:spPr>
      </p:sp>
      <p:sp>
        <p:nvSpPr>
          <p:cNvPr id="4100" name="Notes Placeholder 2"/>
          <p:cNvSpPr>
            <a:spLocks noGrp="1"/>
          </p:cNvSpPr>
          <p:nvPr>
            <p:ph type="body" idx="1"/>
          </p:nvPr>
        </p:nvSpPr>
        <p:spPr>
          <a:xfrm>
            <a:off x="693897" y="4380022"/>
            <a:ext cx="5546406" cy="414782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Super Typhoon </a:t>
            </a:r>
            <a:r>
              <a:rPr lang="en-US" b="1" dirty="0" err="1" smtClean="0"/>
              <a:t>Soudelor</a:t>
            </a:r>
            <a:r>
              <a:rPr lang="en-US" b="1" dirty="0" smtClean="0"/>
              <a:t> (August 5, 2015)</a:t>
            </a:r>
          </a:p>
        </p:txBody>
      </p:sp>
      <p:sp>
        <p:nvSpPr>
          <p:cNvPr id="4101" name="Slide Number Placeholder 3"/>
          <p:cNvSpPr txBox="1">
            <a:spLocks noGrp="1"/>
          </p:cNvSpPr>
          <p:nvPr/>
        </p:nvSpPr>
        <p:spPr bwMode="auto">
          <a:xfrm>
            <a:off x="3927316" y="8757926"/>
            <a:ext cx="3005694" cy="460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538" tIns="45271" rIns="90538" bIns="45271" anchor="b"/>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r" defTabSz="905403" eaLnBrk="1" fontAlgn="base" hangingPunct="1">
              <a:spcBef>
                <a:spcPct val="0"/>
              </a:spcBef>
              <a:spcAft>
                <a:spcPct val="0"/>
              </a:spcAft>
            </a:pPr>
            <a:fld id="{0189B29E-44AC-4C44-B3D7-D78749E2F2A8}" type="slidenum">
              <a:rPr lang="en-US">
                <a:solidFill>
                  <a:srgbClr val="000000"/>
                </a:solidFill>
              </a:rPr>
              <a:pPr algn="r" defTabSz="905403" eaLnBrk="1" fontAlgn="base" hangingPunct="1">
                <a:spcBef>
                  <a:spcPct val="0"/>
                </a:spcBef>
                <a:spcAft>
                  <a:spcPct val="0"/>
                </a:spcAft>
              </a:pPr>
              <a:t>25</a:t>
            </a:fld>
            <a:endParaRPr lang="en-US" dirty="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26</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6"/>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27</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6"/>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28</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6"/>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smtClean="0"/>
              <a:t>Case is from 24 September 2015 over Sumatra, showing agreement with MODIS and where FDCA located fires that are not in MODIS Collection 6</a:t>
            </a:r>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29</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latin typeface="Arial" pitchFamily="34" charset="0"/>
                <a:ea typeface="ＭＳ Ｐゴシック" pitchFamily="34" charset="-128"/>
              </a:rPr>
              <a:t>CoCoRAHS</a:t>
            </a:r>
            <a:r>
              <a:rPr lang="en-US" dirty="0" smtClean="0">
                <a:latin typeface="Arial" pitchFamily="34" charset="0"/>
                <a:ea typeface="ＭＳ Ｐゴシック" pitchFamily="34" charset="-128"/>
              </a:rPr>
              <a:t> (source of gauge info for HI)</a:t>
            </a:r>
          </a:p>
          <a:p>
            <a:r>
              <a:rPr lang="en-US" dirty="0" smtClean="0">
                <a:hlinkClick r:id="rId3"/>
              </a:rPr>
              <a:t>http://cocorahs.org/</a:t>
            </a:r>
            <a:endParaRPr lang="en-US" dirty="0" smtClean="0"/>
          </a:p>
          <a:p>
            <a:endParaRPr lang="en-US" dirty="0" smtClean="0"/>
          </a:p>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3</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30</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342900" marR="0" lvl="0" indent="-342900" algn="l" defTabSz="914400" rtl="0" eaLnBrk="1" fontAlgn="base" latinLnBrk="0" hangingPunct="1">
              <a:spcBef>
                <a:spcPts val="600"/>
              </a:spcBef>
              <a:spcAft>
                <a:spcPts val="0"/>
              </a:spcAft>
              <a:buClr>
                <a:srgbClr val="FAFD00"/>
              </a:buClr>
              <a:buSzPct val="100000"/>
              <a:buFont typeface="Symbol" charset="2"/>
              <a:buChar char="·"/>
              <a:tabLst/>
              <a:defRPr/>
            </a:pPr>
            <a:r>
              <a:rPr lang="en-US" sz="1200" kern="0" noProof="0" dirty="0" smtClean="0">
                <a:solidFill>
                  <a:srgbClr val="F8F8F8"/>
                </a:solidFill>
                <a:latin typeface="+mn-lt"/>
                <a:ea typeface="ＭＳ Ｐゴシック" pitchFamily="34" charset="-128"/>
                <a:cs typeface="ＭＳ Ｐゴシック" charset="-128"/>
              </a:rPr>
              <a:t>NWS forecasters </a:t>
            </a:r>
            <a:r>
              <a:rPr lang="en-US" sz="1200" kern="0" dirty="0" smtClean="0">
                <a:solidFill>
                  <a:srgbClr val="F8F8F8"/>
                </a:solidFill>
                <a:latin typeface="+mn-lt"/>
                <a:ea typeface="ＭＳ Ｐゴシック" pitchFamily="34" charset="-128"/>
                <a:cs typeface="ＭＳ Ｐゴシック" charset="-128"/>
              </a:rPr>
              <a:t>pointed out occasional</a:t>
            </a:r>
            <a:r>
              <a:rPr lang="en-US" sz="1200" kern="0" noProof="0" dirty="0" smtClean="0">
                <a:solidFill>
                  <a:srgbClr val="F8F8F8"/>
                </a:solidFill>
                <a:latin typeface="+mn-lt"/>
                <a:ea typeface="ＭＳ Ｐゴシック" pitchFamily="34" charset="-128"/>
                <a:cs typeface="ＭＳ Ｐゴシック" charset="-128"/>
              </a:rPr>
              <a:t> unrealistic calibration shifts and “holes” in deep convective areas</a:t>
            </a:r>
          </a:p>
          <a:p>
            <a:pPr marL="342900" marR="0" lvl="0" indent="-342900" algn="l" defTabSz="914400" rtl="0" eaLnBrk="1" fontAlgn="base" latinLnBrk="0" hangingPunct="1">
              <a:spcBef>
                <a:spcPts val="600"/>
              </a:spcBef>
              <a:spcAft>
                <a:spcPts val="0"/>
              </a:spcAft>
              <a:buClr>
                <a:srgbClr val="FAFD00"/>
              </a:buClr>
              <a:buSzPct val="100000"/>
              <a:buFont typeface="Symbol" charset="2"/>
              <a:buChar char="·"/>
              <a:tabLst/>
              <a:defRPr/>
            </a:pPr>
            <a:r>
              <a:rPr kumimoji="0" lang="en-US" sz="1200" b="0" i="0" u="none" strike="noStrike" kern="0" cap="none" spc="0" normalizeH="0" baseline="0" dirty="0" smtClean="0">
                <a:ln>
                  <a:noFill/>
                </a:ln>
                <a:solidFill>
                  <a:srgbClr val="F8F8F8"/>
                </a:solidFill>
                <a:effectLst/>
                <a:uLnTx/>
                <a:uFillTx/>
                <a:latin typeface="+mn-lt"/>
                <a:ea typeface="ＭＳ Ｐゴシック" pitchFamily="34" charset="-128"/>
                <a:cs typeface="ＭＳ Ｐゴシック" charset="-128"/>
              </a:rPr>
              <a:t>Solution:</a:t>
            </a:r>
            <a:r>
              <a:rPr kumimoji="0" lang="en-US" sz="1200" b="0" i="0" u="none" strike="noStrike" kern="0" cap="none" spc="0" normalizeH="0" dirty="0" smtClean="0">
                <a:ln>
                  <a:noFill/>
                </a:ln>
                <a:solidFill>
                  <a:srgbClr val="F8F8F8"/>
                </a:solidFill>
                <a:effectLst/>
                <a:uLnTx/>
                <a:uFillTx/>
                <a:latin typeface="+mn-lt"/>
                <a:ea typeface="ＭＳ Ｐゴシック" pitchFamily="34" charset="-128"/>
                <a:cs typeface="ＭＳ Ｐゴシック" charset="-128"/>
              </a:rPr>
              <a:t> </a:t>
            </a:r>
            <a:r>
              <a:rPr lang="en-US" sz="1200" kern="0" dirty="0" smtClean="0">
                <a:solidFill>
                  <a:srgbClr val="F8F8F8"/>
                </a:solidFill>
                <a:latin typeface="+mn-lt"/>
                <a:ea typeface="ＭＳ Ｐゴシック" pitchFamily="34" charset="-128"/>
                <a:cs typeface="ＭＳ Ｐゴシック" charset="-128"/>
              </a:rPr>
              <a:t>reduced the calibration region size to 15x15º</a:t>
            </a:r>
          </a:p>
          <a:p>
            <a:pPr marL="342900" marR="0" lvl="0" indent="-342900" algn="l" defTabSz="914400" rtl="0" eaLnBrk="1" fontAlgn="base" latinLnBrk="0" hangingPunct="1">
              <a:spcBef>
                <a:spcPts val="600"/>
              </a:spcBef>
              <a:spcAft>
                <a:spcPts val="0"/>
              </a:spcAft>
              <a:buClr>
                <a:srgbClr val="FAFD00"/>
              </a:buClr>
              <a:buSzPct val="100000"/>
              <a:buFont typeface="Symbol" charset="2"/>
              <a:buChar char="·"/>
              <a:tabLst/>
              <a:defRPr/>
            </a:pPr>
            <a:r>
              <a:rPr kumimoji="0" lang="en-US" sz="1200" b="0" i="0" u="none" strike="noStrike" kern="0" cap="none" spc="0" normalizeH="0" baseline="0" noProof="0" dirty="0" smtClean="0">
                <a:ln>
                  <a:noFill/>
                </a:ln>
                <a:solidFill>
                  <a:srgbClr val="F8F8F8"/>
                </a:solidFill>
                <a:effectLst/>
                <a:uLnTx/>
                <a:uFillTx/>
                <a:latin typeface="+mn-lt"/>
                <a:ea typeface="ＭＳ Ｐゴシック" pitchFamily="34" charset="-128"/>
                <a:cs typeface="ＭＳ Ｐゴシック" charset="-128"/>
              </a:rPr>
              <a:t>Result:</a:t>
            </a:r>
            <a:r>
              <a:rPr kumimoji="0" lang="en-US" sz="1200" b="0" i="0" u="none" strike="noStrike" kern="0" cap="none" spc="0" normalizeH="0" noProof="0" dirty="0" smtClean="0">
                <a:ln>
                  <a:noFill/>
                </a:ln>
                <a:solidFill>
                  <a:srgbClr val="F8F8F8"/>
                </a:solidFill>
                <a:effectLst/>
                <a:uLnTx/>
                <a:uFillTx/>
                <a:latin typeface="+mn-lt"/>
                <a:ea typeface="ＭＳ Ｐゴシック" pitchFamily="34" charset="-128"/>
                <a:cs typeface="ＭＳ Ｐゴシック" charset="-128"/>
              </a:rPr>
              <a:t> improved calibration stability and consistency</a:t>
            </a:r>
          </a:p>
          <a:p>
            <a:pPr marL="342900" marR="0" lvl="0" indent="-342900" algn="l" defTabSz="914400" rtl="0" eaLnBrk="1" fontAlgn="base" latinLnBrk="0" hangingPunct="1">
              <a:spcBef>
                <a:spcPts val="600"/>
              </a:spcBef>
              <a:spcAft>
                <a:spcPts val="0"/>
              </a:spcAft>
              <a:buClr>
                <a:srgbClr val="FAFD00"/>
              </a:buClr>
              <a:buSzPct val="100000"/>
              <a:buFont typeface="Symbol" charset="2"/>
              <a:buChar char="·"/>
              <a:tabLst/>
              <a:defRPr/>
            </a:pPr>
            <a:r>
              <a:rPr lang="en-US" sz="1200" kern="0" baseline="0" dirty="0" smtClean="0">
                <a:solidFill>
                  <a:srgbClr val="F8F8F8"/>
                </a:solidFill>
                <a:latin typeface="+mn-lt"/>
                <a:ea typeface="ＭＳ Ｐゴシック" pitchFamily="34" charset="-128"/>
                <a:cs typeface="ＭＳ Ｐゴシック" charset="-128"/>
              </a:rPr>
              <a:t>Also not a “Day 1” issue since V5 uses fixed calibration.</a:t>
            </a:r>
            <a:endParaRPr kumimoji="0" lang="en-US" sz="1200" b="0" i="0" u="none" strike="noStrike" kern="0" cap="none" spc="0" normalizeH="0" baseline="0" noProof="0" dirty="0" smtClean="0">
              <a:ln>
                <a:noFill/>
              </a:ln>
              <a:solidFill>
                <a:srgbClr val="F8F8F8"/>
              </a:solidFill>
              <a:effectLst/>
              <a:uLnTx/>
              <a:uFillTx/>
              <a:latin typeface="+mn-lt"/>
              <a:ea typeface="ＭＳ Ｐゴシック" pitchFamily="34" charset="-128"/>
              <a:cs typeface="ＭＳ Ｐゴシック" charset="-128"/>
            </a:endParaRPr>
          </a:p>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31</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7300"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9"/>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smtClean="0"/>
          </a:p>
          <a:p>
            <a:endParaRPr lang="en-US" dirty="0" smtClean="0"/>
          </a:p>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32</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7300"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9"/>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err="1" smtClean="0"/>
              <a:t>OzFlux</a:t>
            </a:r>
            <a:r>
              <a:rPr lang="en-US" dirty="0" smtClean="0"/>
              <a:t> is a network of micrometeorological flux stations located at various sites within Australia and New Zealand.</a:t>
            </a:r>
          </a:p>
          <a:p>
            <a:r>
              <a:rPr lang="en-US" b="1" dirty="0" err="1" smtClean="0"/>
              <a:t>OzFlux</a:t>
            </a:r>
            <a:r>
              <a:rPr lang="en-US" dirty="0" smtClean="0"/>
              <a:t> is part of a global network (see </a:t>
            </a:r>
            <a:r>
              <a:rPr lang="en-US" dirty="0" smtClean="0">
                <a:hlinkClick r:id="rId3"/>
              </a:rPr>
              <a:t>LINKS</a:t>
            </a:r>
            <a:r>
              <a:rPr lang="en-US" dirty="0" smtClean="0"/>
              <a:t>) of over </a:t>
            </a:r>
            <a:r>
              <a:rPr lang="en-US" dirty="0" smtClean="0">
                <a:hlinkClick r:id="rId4"/>
              </a:rPr>
              <a:t>500 sites</a:t>
            </a:r>
            <a:r>
              <a:rPr lang="en-US" dirty="0" smtClean="0"/>
              <a:t> (as at March 1, 2010) where exchanges of carbon dioxide, water </a:t>
            </a:r>
            <a:r>
              <a:rPr lang="en-US" dirty="0" err="1" smtClean="0"/>
              <a:t>vapour</a:t>
            </a:r>
            <a:r>
              <a:rPr lang="en-US" dirty="0" smtClean="0"/>
              <a:t>, and energy between terrestrial ecosystem and atmosphere are measured continuously over long periods. </a:t>
            </a:r>
          </a:p>
          <a:p>
            <a:endParaRPr lang="en-US" dirty="0" smtClean="0"/>
          </a:p>
          <a:p>
            <a:r>
              <a:rPr lang="en-US" u="sng" dirty="0" smtClean="0"/>
              <a:t>F&amp;PS Specifications:</a:t>
            </a:r>
          </a:p>
          <a:p>
            <a:endParaRPr lang="en-US" dirty="0" smtClean="0"/>
          </a:p>
          <a:p>
            <a:r>
              <a:rPr lang="en-US" dirty="0" smtClean="0"/>
              <a:t>Accuracy:  2.5 K with known emissivity, known atmospheric correction, and 80% channel correlation; 5 K otherwise</a:t>
            </a:r>
          </a:p>
          <a:p>
            <a:endParaRPr lang="en-US" dirty="0" smtClean="0"/>
          </a:p>
          <a:p>
            <a:r>
              <a:rPr lang="en-US" dirty="0" smtClean="0"/>
              <a:t>Precision:  2.3K</a:t>
            </a:r>
          </a:p>
          <a:p>
            <a:endParaRPr lang="en-US" dirty="0" smtClean="0"/>
          </a:p>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33</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6"/>
            <a:ext cx="6285724" cy="456367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xmlns="" val="18337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34</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6"/>
            <a:ext cx="6285724" cy="456367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smtClean="0"/>
          </a:p>
          <a:p>
            <a:endParaRPr lang="en-US" dirty="0"/>
          </a:p>
        </p:txBody>
      </p:sp>
    </p:spTree>
    <p:extLst>
      <p:ext uri="{BB962C8B-B14F-4D97-AF65-F5344CB8AC3E}">
        <p14:creationId xmlns:p14="http://schemas.microsoft.com/office/powerpoint/2010/main" xmlns="" val="183376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35</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6"/>
            <a:ext cx="6285724" cy="456367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smtClean="0"/>
          </a:p>
          <a:p>
            <a:endParaRPr lang="en-US" dirty="0"/>
          </a:p>
        </p:txBody>
      </p:sp>
    </p:spTree>
    <p:extLst>
      <p:ext uri="{BB962C8B-B14F-4D97-AF65-F5344CB8AC3E}">
        <p14:creationId xmlns:p14="http://schemas.microsoft.com/office/powerpoint/2010/main" xmlns="" val="18337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Enhancements to the SST algorithm since 2010</a:t>
            </a:r>
            <a:endParaRPr lang="en-US" dirty="0"/>
          </a:p>
        </p:txBody>
      </p:sp>
      <p:sp>
        <p:nvSpPr>
          <p:cNvPr id="4" name="Slide Number Placeholder 3"/>
          <p:cNvSpPr>
            <a:spLocks noGrp="1"/>
          </p:cNvSpPr>
          <p:nvPr>
            <p:ph type="sldNum" sz="quarter" idx="10"/>
          </p:nvPr>
        </p:nvSpPr>
        <p:spPr/>
        <p:txBody>
          <a:bodyPr/>
          <a:lstStyle/>
          <a:p>
            <a:fld id="{98311FDA-E9E1-4142-9549-F617B3998ACE}"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37</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6"/>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smtClean="0"/>
              <a:t>-The requirements</a:t>
            </a:r>
            <a:r>
              <a:rPr lang="en-US" baseline="0" dirty="0" smtClean="0"/>
              <a:t> for the baseline products do not penalize for false alarms, so the retrieval is performed on all pixels that might be volcanic ash (note that the spectral signature of volcanic ash significantly overlaps with the signature of other surface and cloud features).</a:t>
            </a:r>
          </a:p>
          <a:p>
            <a:r>
              <a:rPr lang="en-US" baseline="0" dirty="0" smtClean="0"/>
              <a:t>-While ash detection confidence flags are provided, it is up to the user to manually extract the ash cloud from the baseline products.</a:t>
            </a:r>
            <a:endParaRPr lang="en-US" dirty="0" smtClean="0"/>
          </a:p>
          <a:p>
            <a:endParaRPr lang="en-US" dirty="0" smtClean="0"/>
          </a:p>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38</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smtClean="0"/>
              <a:t>Volcanic ash, clear-sky mask, SST</a:t>
            </a:r>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39</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4</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98311FDA-E9E1-4142-9549-F617B3998ACE}"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41</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42</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98311FDA-E9E1-4142-9549-F617B3998ACE}"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98311FDA-E9E1-4142-9549-F617B3998ACE}"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45</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5</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smtClean="0"/>
              <a:t>Presented by Matt Seybold</a:t>
            </a:r>
            <a:r>
              <a:rPr lang="en-US" baseline="0" dirty="0" smtClean="0"/>
              <a:t> yesterday.</a:t>
            </a:r>
            <a:endParaRPr lang="en-US" dirty="0" smtClean="0"/>
          </a:p>
          <a:p>
            <a:r>
              <a:rPr lang="en-US" dirty="0" smtClean="0"/>
              <a:t>Matching re-</a:t>
            </a:r>
            <a:r>
              <a:rPr lang="en-US" dirty="0" err="1" smtClean="0"/>
              <a:t>producibility</a:t>
            </a:r>
            <a:r>
              <a:rPr lang="en-US" baseline="0" dirty="0" smtClean="0"/>
              <a:t> requirements, is criteria for turning rows green.</a:t>
            </a:r>
            <a:endParaRPr lang="en-US" dirty="0" smtClean="0"/>
          </a:p>
          <a:p>
            <a:r>
              <a:rPr lang="en-US" dirty="0" smtClean="0"/>
              <a:t>Snow cover runs</a:t>
            </a:r>
            <a:r>
              <a:rPr lang="en-US" baseline="0" dirty="0" smtClean="0"/>
              <a:t> but is degraded, needs </a:t>
            </a:r>
            <a:r>
              <a:rPr lang="en-US" baseline="0" dirty="0" err="1" smtClean="0"/>
              <a:t>albedo</a:t>
            </a:r>
            <a:r>
              <a:rPr lang="en-US" baseline="0" dirty="0" smtClean="0"/>
              <a:t> so we’re adding it to the baseline. Any other </a:t>
            </a:r>
            <a:r>
              <a:rPr lang="en-US" baseline="0" dirty="0" err="1" smtClean="0"/>
              <a:t>alg</a:t>
            </a:r>
            <a:r>
              <a:rPr lang="en-US" baseline="0" dirty="0" smtClean="0"/>
              <a:t> that needs snow cover is using the IMS snow mask, so there are no algorithm implications. </a:t>
            </a:r>
          </a:p>
          <a:p>
            <a:r>
              <a:rPr lang="en-US" baseline="0" dirty="0" smtClean="0"/>
              <a:t>Final WR for winds in work, fix in DO.04.</a:t>
            </a:r>
            <a:endParaRPr lang="en-US" dirty="0" smtClean="0"/>
          </a:p>
        </p:txBody>
      </p:sp>
    </p:spTree>
    <p:extLst>
      <p:ext uri="{BB962C8B-B14F-4D97-AF65-F5344CB8AC3E}">
        <p14:creationId xmlns="" xmlns:p14="http://schemas.microsoft.com/office/powerpoint/2010/main" val="1833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6</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7</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8</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 xmlns:p14="http://schemas.microsoft.com/office/powerpoint/2010/main" val="18337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FA56E8-41D5-C540-A8BA-F7728C402E01}" type="slidenum">
              <a:rPr lang="en-US">
                <a:solidFill>
                  <a:prstClr val="black"/>
                </a:solidFill>
              </a:rPr>
              <a:pPr/>
              <a:t>9</a:t>
            </a:fld>
            <a:endParaRPr lang="en-US">
              <a:solidFill>
                <a:prstClr val="black"/>
              </a:solidFill>
            </a:endParaRPr>
          </a:p>
        </p:txBody>
      </p:sp>
      <p:sp>
        <p:nvSpPr>
          <p:cNvPr id="34817" name="Text Box 1"/>
          <p:cNvSpPr txBox="1">
            <a:spLocks noGrp="1" noRot="1" noChangeAspect="1" noChangeArrowheads="1"/>
          </p:cNvSpPr>
          <p:nvPr>
            <p:ph type="sldImg"/>
          </p:nvPr>
        </p:nvSpPr>
        <p:spPr bwMode="auto">
          <a:xfrm>
            <a:off x="1393825" y="769938"/>
            <a:ext cx="5068888" cy="3802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786518" y="4816595"/>
            <a:ext cx="6285724" cy="456367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Lots of lessons learned</a:t>
            </a:r>
            <a:r>
              <a:rPr lang="en-US" baseline="0" dirty="0" smtClean="0"/>
              <a:t> as AWG teams tested their algorithms with more and more proxy data.</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User feedback plays</a:t>
            </a:r>
            <a:r>
              <a:rPr lang="en-US" baseline="0" dirty="0" smtClean="0"/>
              <a:t> a big role in the iterative process to improve the L2 algorithms.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2008 TAC Guidance: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“Teams meeting accuracy requirements early should be rewarded by continued algorithm enhancements to maximize the information content of the GOES-R instruments.”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2009 TAC Guidance: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“TAC recommends that the product teams be maintained to allow incremental improvements to continue and to allow upgrade to the current GOES algorithms as appropriate, and that a strategy and process needs to be developed to accommodate updates for day one and day two. This will allow for both science improvements and for feedback from users via the Proving Ground or other programs.”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2011 TAC Guidance: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minimum,  improvements to Baseline Products should continue at a research and demonstration level of effort to ensure that important rapid developments (such as recent advance in the volcanic ash detection and quantification ) will be available to the user community, and not be lost due to the five-year freeze during the pass to operations.”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Tree>
    <p:extLst>
      <p:ext uri="{BB962C8B-B14F-4D97-AF65-F5344CB8AC3E}">
        <p14:creationId xmlns="" xmlns:p14="http://schemas.microsoft.com/office/powerpoint/2010/main" val="18337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alpha val="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r>
              <a:rPr lang="en-US" smtClean="0">
                <a:solidFill>
                  <a:prstClr val="white">
                    <a:tint val="75000"/>
                  </a:prstClr>
                </a:solidFill>
              </a:rPr>
              <a:t>NOAA-CMA Bilateral on Satellite Matters </a:t>
            </a: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1026" name="Picture 43" descr="goesr_iosspdt_template1"/>
          <p:cNvPicPr>
            <a:picLocks noChangeAspect="1" noChangeArrowheads="1"/>
          </p:cNvPicPr>
          <p:nvPr/>
        </p:nvPicPr>
        <p:blipFill>
          <a:blip r:embed="rId2">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smtClean="0">
                <a:solidFill>
                  <a:srgbClr val="FFFF00"/>
                </a:solidFill>
                <a:latin typeface="Times New Roman" charset="0"/>
              </a:defRPr>
            </a:lvl1pPr>
          </a:lstStyle>
          <a:p>
            <a:pPr>
              <a:defRPr/>
            </a:pPr>
            <a:endParaRPr lang="en-US"/>
          </a:p>
        </p:txBody>
      </p:sp>
      <p:sp>
        <p:nvSpPr>
          <p:cNvPr id="1029" name="Rectangle 5"/>
          <p:cNvSpPr>
            <a:spLocks noChangeArrowheads="1"/>
          </p:cNvSpPr>
          <p:nvPr/>
        </p:nvSpPr>
        <p:spPr bwMode="auto">
          <a:xfrm>
            <a:off x="0" y="1428750"/>
            <a:ext cx="9132888" cy="74613"/>
          </a:xfrm>
          <a:prstGeom prst="rect">
            <a:avLst/>
          </a:prstGeom>
          <a:gradFill rotWithShape="0">
            <a:gsLst>
              <a:gs pos="0">
                <a:srgbClr val="063DE8"/>
              </a:gs>
              <a:gs pos="50000">
                <a:srgbClr val="063DE8">
                  <a:gamma/>
                  <a:tint val="70196"/>
                  <a:invGamma/>
                </a:srgbClr>
              </a:gs>
              <a:gs pos="100000">
                <a:srgbClr val="063DE8"/>
              </a:gs>
            </a:gsLst>
            <a:lin ang="0" scaled="1"/>
          </a:gradFill>
          <a:ln w="9525">
            <a:noFill/>
            <a:miter lim="800000"/>
            <a:headEnd/>
            <a:tailEnd/>
          </a:ln>
          <a:effectLst/>
        </p:spPr>
        <p:txBody>
          <a:bodyPr wrap="none" anchor="ctr"/>
          <a:lstStyle/>
          <a:p>
            <a:pPr eaLnBrk="0" hangingPunct="0">
              <a:defRPr/>
            </a:pPr>
            <a:endParaRPr lang="en-US" sz="1600" b="1">
              <a:solidFill>
                <a:srgbClr val="FFFF00"/>
              </a:solidFill>
            </a:endParaRPr>
          </a:p>
        </p:txBody>
      </p:sp>
      <p:sp>
        <p:nvSpPr>
          <p:cNvPr id="1030" name="Rectangle 6"/>
          <p:cNvSpPr>
            <a:spLocks noChangeArrowheads="1"/>
          </p:cNvSpPr>
          <p:nvPr/>
        </p:nvSpPr>
        <p:spPr bwMode="auto">
          <a:xfrm>
            <a:off x="0" y="1543050"/>
            <a:ext cx="9132888" cy="38100"/>
          </a:xfrm>
          <a:prstGeom prst="rect">
            <a:avLst/>
          </a:prstGeom>
          <a:solidFill>
            <a:srgbClr val="FFFFFF"/>
          </a:solidFill>
          <a:ln w="9525">
            <a:noFill/>
            <a:miter lim="800000"/>
            <a:headEnd/>
            <a:tailEnd/>
          </a:ln>
          <a:effectLst/>
        </p:spPr>
        <p:txBody>
          <a:bodyPr wrap="none" anchor="ctr"/>
          <a:lstStyle/>
          <a:p>
            <a:pPr eaLnBrk="0" hangingPunct="0">
              <a:defRPr/>
            </a:pPr>
            <a:endParaRPr lang="en-US" sz="1600" b="1">
              <a:solidFill>
                <a:srgbClr val="FFFF00"/>
              </a:solidFill>
            </a:endParaRPr>
          </a:p>
        </p:txBody>
      </p:sp>
      <p:sp>
        <p:nvSpPr>
          <p:cNvPr id="1031" name="Rectangle 7"/>
          <p:cNvSpPr>
            <a:spLocks noGrp="1" noChangeArrowheads="1"/>
          </p:cNvSpPr>
          <p:nvPr>
            <p:ph type="title"/>
          </p:nvPr>
        </p:nvSpPr>
        <p:spPr bwMode="auto">
          <a:xfrm>
            <a:off x="1295400" y="228600"/>
            <a:ext cx="7543800" cy="1143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609600" y="2209800"/>
            <a:ext cx="78486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39" descr="NOAA-NESDIS"/>
          <p:cNvPicPr>
            <a:picLocks noChangeAspect="1" noChangeArrowheads="1"/>
          </p:cNvPicPr>
          <p:nvPr/>
        </p:nvPicPr>
        <p:blipFill>
          <a:blip r:embed="rId3"/>
          <a:srcRect/>
          <a:stretch>
            <a:fillRect/>
          </a:stretch>
        </p:blipFill>
        <p:spPr bwMode="auto">
          <a:xfrm>
            <a:off x="84138" y="133350"/>
            <a:ext cx="1231900" cy="12398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charset="2"/>
        <a:buChar char="·"/>
        <a:defRPr sz="2800">
          <a:solidFill>
            <a:srgbClr val="F8F8F8"/>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charset="-128"/>
        </a:defRPr>
      </a:lvl2pPr>
      <a:lvl3pPr marL="1143000" indent="-228600" algn="l" rtl="0" eaLnBrk="0" fontAlgn="base" hangingPunct="0">
        <a:spcBef>
          <a:spcPct val="20000"/>
        </a:spcBef>
        <a:spcAft>
          <a:spcPct val="0"/>
        </a:spcAft>
        <a:buClr>
          <a:srgbClr val="FF6600"/>
        </a:buClr>
        <a:buSzPct val="100000"/>
        <a:buFont typeface="Times New Roman" charset="0"/>
        <a:buChar char="–"/>
        <a:defRPr sz="2400">
          <a:solidFill>
            <a:srgbClr val="F8F8F8"/>
          </a:solidFill>
          <a:latin typeface="+mn-lt"/>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defTabSz="914400">
              <a:defRPr/>
            </a:pPr>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defTabSz="914400">
              <a:defRPr/>
            </a:pPr>
            <a:r>
              <a:rPr lang="en-US">
                <a:solidFill>
                  <a:prstClr val="white">
                    <a:tint val="75000"/>
                  </a:prstClr>
                </a:solidFill>
              </a:rPr>
              <a:t>NOAA-CMA Bilateral on Satellite Matters </a:t>
            </a: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defTabSz="914400">
              <a:defRPr/>
            </a:pPr>
            <a:fld id="{AB7CDD12-FE8D-4106-B4D7-32F5C435D54A}" type="slidenum">
              <a:rPr lang="en-US">
                <a:solidFill>
                  <a:prstClr val="black"/>
                </a:solidFill>
              </a:rPr>
              <a:pPr defTabSz="914400">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cSld>
  <p:clrMap bg1="dk1" tx1="lt1" bg2="dk2" tx2="lt2" accent1="accent1" accent2="accent2" accent3="accent3" accent4="accent4" accent5="accent5" accent6="accent6" hlink="hlink" folHlink="folHlink"/>
  <p:sldLayoutIdLst>
    <p:sldLayoutId id="2147483886" r:id="rId1"/>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6.gif"/></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2.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4.gif"/></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2.gi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6" name="Rectangle 1026"/>
          <p:cNvSpPr txBox="1">
            <a:spLocks noChangeArrowheads="1"/>
          </p:cNvSpPr>
          <p:nvPr/>
        </p:nvSpPr>
        <p:spPr bwMode="auto">
          <a:xfrm>
            <a:off x="609511" y="45757"/>
            <a:ext cx="7985805" cy="1470025"/>
          </a:xfrm>
          <a:prstGeom prst="rect">
            <a:avLst/>
          </a:prstGeom>
          <a:noFill/>
          <a:ln w="9525">
            <a:noFill/>
            <a:miter lim="800000"/>
            <a:headEnd/>
            <a:tailEnd/>
          </a:ln>
          <a:scene3d>
            <a:camera prst="orthographicFront"/>
            <a:lightRig rig="threePt" dir="t"/>
          </a:scene3d>
          <a:sp3d>
            <a:bevelT h="254000"/>
            <a:bevelB w="292100"/>
          </a:sp3d>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Tahoma" pitchFamily="34" charset="0"/>
                <a:cs typeface="Tahoma" pitchFamily="34" charset="0"/>
              </a:rPr>
              <a:t>GOES-R Level-2 Products: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Tahoma" pitchFamily="34" charset="0"/>
                <a:cs typeface="Tahoma" pitchFamily="34" charset="0"/>
              </a:rPr>
              <a:t>Status, Expectations, and Plans </a:t>
            </a:r>
          </a:p>
        </p:txBody>
      </p:sp>
      <p:sp>
        <p:nvSpPr>
          <p:cNvPr id="27" name="Rectangle 1027"/>
          <p:cNvSpPr txBox="1">
            <a:spLocks noChangeArrowheads="1"/>
          </p:cNvSpPr>
          <p:nvPr/>
        </p:nvSpPr>
        <p:spPr bwMode="auto">
          <a:xfrm>
            <a:off x="731562" y="4526268"/>
            <a:ext cx="7339013" cy="10972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80000"/>
              </a:lnSpc>
              <a:spcBef>
                <a:spcPct val="20000"/>
              </a:spcBef>
              <a:spcAft>
                <a:spcPct val="0"/>
              </a:spcAft>
              <a:buClrTx/>
              <a:buSzTx/>
              <a:tabLst/>
              <a:defRPr/>
            </a:pPr>
            <a:r>
              <a:rPr kumimoji="0" lang="en-US" sz="3200" b="1"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Jaime Daniels </a:t>
            </a:r>
          </a:p>
          <a:p>
            <a:pPr marL="342900" marR="0" lvl="0" indent="-342900" algn="ctr" defTabSz="914400" rtl="0" eaLnBrk="1" fontAlgn="base" latinLnBrk="0" hangingPunct="1">
              <a:lnSpc>
                <a:spcPct val="80000"/>
              </a:lnSpc>
              <a:spcBef>
                <a:spcPct val="20000"/>
              </a:spcBef>
              <a:spcAft>
                <a:spcPct val="0"/>
              </a:spcAft>
              <a:buClrTx/>
              <a:buSzTx/>
              <a:tabLst/>
              <a:defRPr/>
            </a:pPr>
            <a:r>
              <a:rPr lang="en-US" sz="2000" dirty="0" smtClean="0"/>
              <a:t>GOES-R Algorithm Working Group Lead</a:t>
            </a:r>
          </a:p>
          <a:p>
            <a:pPr marL="342900" marR="0" lvl="0" indent="-342900" algn="ctr" defTabSz="914400" rtl="0" eaLnBrk="1" fontAlgn="base" latinLnBrk="0" hangingPunct="1">
              <a:lnSpc>
                <a:spcPct val="80000"/>
              </a:lnSpc>
              <a:spcBef>
                <a:spcPct val="20000"/>
              </a:spcBef>
              <a:spcAft>
                <a:spcPct val="0"/>
              </a:spcAft>
              <a:buClrTx/>
              <a:buSzTx/>
              <a:tabLst/>
              <a:defRPr/>
            </a:pPr>
            <a:r>
              <a:rPr lang="en-US" sz="2000" dirty="0" smtClean="0"/>
              <a:t>NOAA/NESDIS/STAR</a:t>
            </a:r>
            <a:endParaRPr kumimoji="0" lang="en-US" sz="2000" i="0" u="none" strike="noStrike" kern="1200" cap="none" spc="0" normalizeH="0" baseline="0" noProof="0" dirty="0" smtClean="0">
              <a:ln>
                <a:noFill/>
              </a:ln>
              <a:effectLst/>
              <a:uLnTx/>
              <a:uFillTx/>
              <a:latin typeface="+mn-lt"/>
              <a:ea typeface="+mn-ea"/>
              <a:cs typeface="+mn-cs"/>
            </a:endParaRPr>
          </a:p>
          <a:p>
            <a:pPr marL="342900" marR="0" lvl="0" indent="-342900" algn="ctr" defTabSz="914400" rtl="0" eaLnBrk="1" fontAlgn="base" latinLnBrk="0" hangingPunct="1">
              <a:lnSpc>
                <a:spcPct val="80000"/>
              </a:lnSpc>
              <a:spcBef>
                <a:spcPct val="20000"/>
              </a:spcBef>
              <a:spcAft>
                <a:spcPct val="0"/>
              </a:spcAft>
              <a:buClrTx/>
              <a:buSzTx/>
              <a:tabLst/>
              <a:defRPr/>
            </a:pPr>
            <a:r>
              <a:rPr kumimoji="0" lang="en-US" sz="2000" i="0" u="none" strike="noStrike" kern="1200" cap="none" spc="0" normalizeH="0" baseline="0" noProof="0" dirty="0" smtClean="0">
                <a:ln>
                  <a:noFill/>
                </a:ln>
                <a:effectLst/>
                <a:uLnTx/>
                <a:uFillTx/>
                <a:latin typeface="+mn-lt"/>
                <a:ea typeface="+mn-ea"/>
                <a:cs typeface="+mn-cs"/>
              </a:rPr>
              <a:t>May </a:t>
            </a:r>
            <a:r>
              <a:rPr kumimoji="0" lang="en-US" sz="2000" i="0" u="none" strike="noStrike" kern="1200" cap="none" spc="0" normalizeH="0" baseline="0" noProof="0" dirty="0" smtClean="0">
                <a:ln>
                  <a:noFill/>
                </a:ln>
                <a:effectLst/>
                <a:uLnTx/>
                <a:uFillTx/>
                <a:latin typeface="+mn-lt"/>
                <a:ea typeface="+mn-ea"/>
                <a:cs typeface="+mn-cs"/>
              </a:rPr>
              <a:t>10, </a:t>
            </a:r>
            <a:r>
              <a:rPr kumimoji="0" lang="en-US" sz="2000" i="0" u="none" strike="noStrike" kern="1200" cap="none" spc="0" normalizeH="0" baseline="0" noProof="0" dirty="0" smtClean="0">
                <a:ln>
                  <a:noFill/>
                </a:ln>
                <a:effectLst/>
                <a:uLnTx/>
                <a:uFillTx/>
                <a:latin typeface="+mn-lt"/>
                <a:ea typeface="+mn-ea"/>
                <a:cs typeface="+mn-cs"/>
              </a:rPr>
              <a:t>2016</a:t>
            </a:r>
          </a:p>
          <a:p>
            <a:pPr marL="342900" marR="0" lvl="0" indent="-342900" algn="l" defTabSz="914400" rtl="0" eaLnBrk="1" fontAlgn="base" latinLnBrk="0" hangingPunct="1">
              <a:lnSpc>
                <a:spcPct val="80000"/>
              </a:lnSpc>
              <a:spcBef>
                <a:spcPct val="20000"/>
              </a:spcBef>
              <a:spcAft>
                <a:spcPct val="0"/>
              </a:spcAft>
              <a:buClrTx/>
              <a:buSzTx/>
              <a:buFont typeface="Arial" charset="0"/>
              <a:buChar char="•"/>
              <a:tabLst/>
              <a:defRPr/>
            </a:pPr>
            <a:endParaRPr kumimoji="0" lang="en-US" sz="2000" b="1" i="1" u="none" strike="noStrike" kern="1200" cap="none" spc="0" normalizeH="0" baseline="0" noProof="0" dirty="0" smtClean="0">
              <a:ln>
                <a:noFill/>
              </a:ln>
              <a:solidFill>
                <a:srgbClr val="000099"/>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Arial" charset="0"/>
              <a:buChar char="•"/>
              <a:tabLst/>
              <a:defRPr/>
            </a:pPr>
            <a:endParaRPr kumimoji="0" lang="en-US" sz="1800" b="0" i="0" u="none" strike="noStrike" kern="1200" cap="none" spc="0" normalizeH="0" baseline="0" noProof="0" dirty="0" smtClean="0">
              <a:ln>
                <a:noFill/>
              </a:ln>
              <a:solidFill>
                <a:srgbClr val="FFFFFF"/>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Arial" charset="0"/>
              <a:buChar char="•"/>
              <a:tabLst/>
              <a:defRPr/>
            </a:pPr>
            <a:endParaRPr kumimoji="0" lang="en-US" sz="1800" b="0" i="0" u="none" strike="noStrike" kern="1200" cap="none" spc="0" normalizeH="0" baseline="0" noProof="0" dirty="0" smtClean="0">
              <a:ln>
                <a:noFill/>
              </a:ln>
              <a:solidFill>
                <a:srgbClr val="FFFFFF"/>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Arial" charset="0"/>
              <a:buChar char="•"/>
              <a:tabLst/>
              <a:defRPr/>
            </a:pPr>
            <a:endParaRPr kumimoji="0" lang="en-US" sz="9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14" name="Group 13"/>
          <p:cNvGrpSpPr/>
          <p:nvPr/>
        </p:nvGrpSpPr>
        <p:grpSpPr>
          <a:xfrm>
            <a:off x="1645952" y="1600220"/>
            <a:ext cx="5896739" cy="2974545"/>
            <a:chOff x="1554513" y="1874537"/>
            <a:chExt cx="5896739" cy="2974545"/>
          </a:xfrm>
          <a:effectLst>
            <a:outerShdw blurRad="317500" dist="38100" dir="8100000" algn="tr" rotWithShape="0">
              <a:schemeClr val="tx1">
                <a:alpha val="40000"/>
              </a:schemeClr>
            </a:outerShdw>
          </a:effectLst>
        </p:grpSpPr>
        <p:pic>
          <p:nvPicPr>
            <p:cNvPr id="18" name="Picture 3"/>
            <p:cNvPicPr preferRelativeResize="0">
              <a:picLocks noChangeArrowheads="1"/>
            </p:cNvPicPr>
            <p:nvPr/>
          </p:nvPicPr>
          <p:blipFill>
            <a:blip r:embed="rId3">
              <a:lum bright="-1000"/>
            </a:blip>
            <a:srcRect l="29526" t="14114" r="15334" b="11794"/>
            <a:stretch>
              <a:fillRect/>
            </a:stretch>
          </p:blipFill>
          <p:spPr bwMode="auto">
            <a:xfrm>
              <a:off x="3904488" y="1965976"/>
              <a:ext cx="3546764" cy="2883106"/>
            </a:xfrm>
            <a:prstGeom prst="rect">
              <a:avLst/>
            </a:prstGeom>
            <a:noFill/>
            <a:ln w="9525">
              <a:noFill/>
              <a:miter lim="800000"/>
              <a:headEnd/>
              <a:tailEnd/>
            </a:ln>
            <a:effectLst>
              <a:outerShdw blurRad="317500" dist="38100" dir="2700000" algn="tl" rotWithShape="0">
                <a:prstClr val="black">
                  <a:alpha val="40000"/>
                </a:prstClr>
              </a:outerShdw>
            </a:effectLst>
            <a:scene3d>
              <a:camera prst="perspectiveContrastingLeftFacing"/>
              <a:lightRig rig="threePt" dir="t"/>
            </a:scene3d>
          </p:spPr>
        </p:pic>
        <p:grpSp>
          <p:nvGrpSpPr>
            <p:cNvPr id="13" name="Group 12"/>
            <p:cNvGrpSpPr/>
            <p:nvPr/>
          </p:nvGrpSpPr>
          <p:grpSpPr>
            <a:xfrm>
              <a:off x="1554513" y="1874537"/>
              <a:ext cx="3546725" cy="2883090"/>
              <a:chOff x="623414" y="1874537"/>
              <a:chExt cx="3546725" cy="2883090"/>
            </a:xfrm>
          </p:grpSpPr>
          <p:pic>
            <p:nvPicPr>
              <p:cNvPr id="35" name="Picture 3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23414" y="1874537"/>
                <a:ext cx="3546725" cy="2883090"/>
              </a:xfrm>
              <a:prstGeom prst="rect">
                <a:avLst/>
              </a:prstGeom>
              <a:scene3d>
                <a:camera prst="perspectiveContrastingRightFacing">
                  <a:rot lat="623785" lon="18963663" rev="21513211"/>
                </a:camera>
                <a:lightRig rig="threePt" dir="t"/>
              </a:scene3d>
            </p:spPr>
          </p:pic>
          <p:pic>
            <p:nvPicPr>
              <p:cNvPr id="34" name="Picture 3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39077">
                <a:off x="3062687" y="1966850"/>
                <a:ext cx="636361" cy="329184"/>
              </a:xfrm>
              <a:prstGeom prst="rect">
                <a:avLst/>
              </a:prstGeom>
              <a:scene3d>
                <a:camera prst="perspectiveContrastingRightFacing">
                  <a:rot lat="623785" lon="18963663" rev="21513211"/>
                </a:camera>
                <a:lightRig rig="threePt" dir="t"/>
              </a:scene3d>
            </p:spPr>
          </p:pic>
        </p:grpSp>
      </p:grpSp>
      <p:sp>
        <p:nvSpPr>
          <p:cNvPr id="39" name="TextBox 6"/>
          <p:cNvSpPr txBox="1">
            <a:spLocks noChangeArrowheads="1"/>
          </p:cNvSpPr>
          <p:nvPr/>
        </p:nvSpPr>
        <p:spPr bwMode="auto">
          <a:xfrm>
            <a:off x="739134" y="6001105"/>
            <a:ext cx="8953450" cy="353943"/>
          </a:xfrm>
          <a:prstGeom prst="rect">
            <a:avLst/>
          </a:prstGeom>
          <a:noFill/>
          <a:ln w="9525">
            <a:noFill/>
            <a:miter lim="800000"/>
            <a:headEnd/>
            <a:tailEnd/>
          </a:ln>
        </p:spPr>
        <p:txBody>
          <a:bodyPr wrap="square">
            <a:spAutoFit/>
          </a:bodyPr>
          <a:lstStyle/>
          <a:p>
            <a:r>
              <a:rPr lang="en-US" sz="1700" dirty="0">
                <a:solidFill>
                  <a:srgbClr val="FFFF00"/>
                </a:solidFill>
                <a:latin typeface="Tahoma" pitchFamily="34" charset="0"/>
                <a:cs typeface="Tahoma" pitchFamily="34" charset="0"/>
              </a:rPr>
              <a:t>Contributions from </a:t>
            </a:r>
            <a:r>
              <a:rPr lang="en-US" sz="1700" dirty="0" smtClean="0">
                <a:solidFill>
                  <a:srgbClr val="FFFF00"/>
                </a:solidFill>
                <a:latin typeface="Tahoma" pitchFamily="34" charset="0"/>
                <a:cs typeface="Tahoma" pitchFamily="34" charset="0"/>
              </a:rPr>
              <a:t>GOES-R AWG </a:t>
            </a:r>
            <a:r>
              <a:rPr lang="en-US" sz="1700" dirty="0">
                <a:solidFill>
                  <a:srgbClr val="FFFF00"/>
                </a:solidFill>
                <a:latin typeface="Tahoma" pitchFamily="34" charset="0"/>
                <a:cs typeface="Tahoma" pitchFamily="34" charset="0"/>
              </a:rPr>
              <a:t>Team Leads and members </a:t>
            </a:r>
            <a:r>
              <a:rPr lang="en-US" sz="1700" dirty="0" smtClean="0">
                <a:solidFill>
                  <a:srgbClr val="FFFF00"/>
                </a:solidFill>
                <a:latin typeface="Tahoma" pitchFamily="34" charset="0"/>
                <a:cs typeface="Tahoma" pitchFamily="34" charset="0"/>
              </a:rPr>
              <a:t>of the AWG Teams</a:t>
            </a:r>
          </a:p>
        </p:txBody>
      </p:sp>
      <p:sp>
        <p:nvSpPr>
          <p:cNvPr id="40" name="Rectangle 39"/>
          <p:cNvSpPr/>
          <p:nvPr/>
        </p:nvSpPr>
        <p:spPr>
          <a:xfrm>
            <a:off x="190500" y="6446487"/>
            <a:ext cx="8763000" cy="338554"/>
          </a:xfrm>
          <a:prstGeom prst="rect">
            <a:avLst/>
          </a:prstGeom>
        </p:spPr>
        <p:txBody>
          <a:bodyPr wrap="square">
            <a:spAutoFit/>
          </a:bodyPr>
          <a:lstStyle/>
          <a:p>
            <a:pPr algn="ctr"/>
            <a:r>
              <a:rPr lang="en-US" sz="1600" dirty="0" smtClean="0"/>
              <a:t>NOAA Satellite Proving Ground/User Readiness Meeting, Norman, OK</a:t>
            </a:r>
            <a:endParaRPr lang="en-US" sz="1600" dirty="0"/>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17317" y="1051585"/>
            <a:ext cx="9144000" cy="5785193"/>
          </a:xfrm>
          <a:prstGeom prst="rect">
            <a:avLst/>
          </a:prstGeom>
          <a:solidFill>
            <a:srgbClr val="000066"/>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lstStyle/>
          <a:p>
            <a:pPr defTabSz="914400" fontAlgn="base">
              <a:spcBef>
                <a:spcPct val="0"/>
              </a:spcBef>
              <a:spcAft>
                <a:spcPct val="0"/>
              </a:spcAft>
              <a:defRPr/>
            </a:pPr>
            <a:endParaRPr lang="en-US" sz="1600" b="1">
              <a:solidFill>
                <a:srgbClr val="000000"/>
              </a:solidFill>
              <a:cs typeface="Arial" charset="0"/>
            </a:endParaRPr>
          </a:p>
        </p:txBody>
      </p:sp>
      <p:sp>
        <p:nvSpPr>
          <p:cNvPr id="13" name="Title 1"/>
          <p:cNvSpPr>
            <a:spLocks noGrp="1"/>
          </p:cNvSpPr>
          <p:nvPr>
            <p:ph type="title"/>
          </p:nvPr>
        </p:nvSpPr>
        <p:spPr>
          <a:xfrm>
            <a:off x="1562100" y="299111"/>
            <a:ext cx="6019800" cy="752475"/>
          </a:xfrm>
        </p:spPr>
        <p:txBody>
          <a:bodyPr/>
          <a:lstStyle/>
          <a:p>
            <a:r>
              <a:rPr lang="en-US" sz="3200" b="1" dirty="0" smtClean="0">
                <a:solidFill>
                  <a:schemeClr val="tx1"/>
                </a:solidFill>
                <a:effectLst>
                  <a:outerShdw blurRad="38100" dist="38100" dir="2700000" algn="tl">
                    <a:srgbClr val="000000">
                      <a:alpha val="43137"/>
                    </a:srgbClr>
                  </a:outerShdw>
                </a:effectLst>
              </a:rPr>
              <a:t>Assessing and Characterizing L2 Product Performance</a:t>
            </a:r>
            <a:r>
              <a:rPr lang="en-US" sz="3200" dirty="0" smtClean="0">
                <a:solidFill>
                  <a:schemeClr val="tx1"/>
                </a:solidFill>
              </a:rPr>
              <a:t/>
            </a:r>
            <a:br>
              <a:rPr lang="en-US" sz="3200" dirty="0" smtClean="0">
                <a:solidFill>
                  <a:schemeClr val="tx1"/>
                </a:solidFill>
              </a:rPr>
            </a:br>
            <a:endParaRPr lang="en-US" sz="3200" dirty="0" smtClean="0">
              <a:solidFill>
                <a:schemeClr val="tx1"/>
              </a:solidFill>
            </a:endParaRPr>
          </a:p>
        </p:txBody>
      </p:sp>
      <p:grpSp>
        <p:nvGrpSpPr>
          <p:cNvPr id="18" name="Group 5"/>
          <p:cNvGrpSpPr>
            <a:grpSpLocks/>
          </p:cNvGrpSpPr>
          <p:nvPr/>
        </p:nvGrpSpPr>
        <p:grpSpPr bwMode="auto">
          <a:xfrm>
            <a:off x="57150" y="1508781"/>
            <a:ext cx="8994638" cy="3869779"/>
            <a:chOff x="57150" y="1592263"/>
            <a:chExt cx="8994638" cy="3869779"/>
          </a:xfrm>
        </p:grpSpPr>
        <p:sp>
          <p:nvSpPr>
            <p:cNvPr id="19" name="Text Box 1027"/>
            <p:cNvSpPr txBox="1">
              <a:spLocks noChangeArrowheads="1"/>
            </p:cNvSpPr>
            <p:nvPr/>
          </p:nvSpPr>
          <p:spPr bwMode="auto">
            <a:xfrm>
              <a:off x="1079500" y="2606675"/>
              <a:ext cx="1908175" cy="1474788"/>
            </a:xfrm>
            <a:prstGeom prst="rect">
              <a:avLst/>
            </a:prstGeom>
            <a:gradFill rotWithShape="1">
              <a:gsLst>
                <a:gs pos="0">
                  <a:srgbClr val="FFFFCC"/>
                </a:gs>
                <a:gs pos="100000">
                  <a:srgbClr val="FFFFFF"/>
                </a:gs>
              </a:gsLst>
              <a:lin ang="5400000" scaled="1"/>
            </a:gradFill>
            <a:ln w="9525">
              <a:noFill/>
              <a:miter lim="800000"/>
              <a:headEnd/>
              <a:tailEnd/>
            </a:ln>
          </p:spPr>
          <p:txBody>
            <a:bodyPr>
              <a:spAutoFit/>
            </a:bodyPr>
            <a:lstStyle/>
            <a:p>
              <a:pPr>
                <a:spcBef>
                  <a:spcPct val="50000"/>
                </a:spcBef>
                <a:defRPr/>
              </a:pPr>
              <a:r>
                <a:rPr lang="en-US" sz="1400" dirty="0">
                  <a:solidFill>
                    <a:srgbClr val="000000"/>
                  </a:solidFill>
                  <a:cs typeface="Arial" charset="0"/>
                </a:rPr>
                <a:t>Seasonal conditions represented</a:t>
              </a:r>
            </a:p>
            <a:p>
              <a:pPr>
                <a:spcBef>
                  <a:spcPct val="50000"/>
                </a:spcBef>
                <a:defRPr/>
              </a:pPr>
              <a:r>
                <a:rPr lang="en-US" sz="1400" dirty="0">
                  <a:solidFill>
                    <a:srgbClr val="000000"/>
                  </a:solidFill>
                  <a:cs typeface="Arial" charset="0"/>
                </a:rPr>
                <a:t>Wide variety of atmospheric and surface conditions are represented</a:t>
              </a:r>
            </a:p>
          </p:txBody>
        </p:sp>
        <p:pic>
          <p:nvPicPr>
            <p:cNvPr id="20" name="Picture 1028" descr="seasons2"/>
            <p:cNvPicPr>
              <a:picLocks noChangeAspect="1" noChangeArrowheads="1"/>
            </p:cNvPicPr>
            <p:nvPr/>
          </p:nvPicPr>
          <p:blipFill>
            <a:blip r:embed="rId3"/>
            <a:srcRect/>
            <a:stretch>
              <a:fillRect/>
            </a:stretch>
          </p:blipFill>
          <p:spPr bwMode="auto">
            <a:xfrm>
              <a:off x="1584325" y="1592263"/>
              <a:ext cx="1066800" cy="785812"/>
            </a:xfrm>
            <a:prstGeom prst="rect">
              <a:avLst/>
            </a:prstGeom>
            <a:noFill/>
            <a:ln w="9525">
              <a:noFill/>
              <a:miter lim="800000"/>
              <a:headEnd/>
              <a:tailEnd/>
            </a:ln>
          </p:spPr>
        </p:pic>
        <p:pic>
          <p:nvPicPr>
            <p:cNvPr id="21" name="Picture 1029" descr="Terminator_columbia-image"/>
            <p:cNvPicPr>
              <a:picLocks noChangeAspect="1" noChangeArrowheads="1"/>
            </p:cNvPicPr>
            <p:nvPr/>
          </p:nvPicPr>
          <p:blipFill>
            <a:blip r:embed="rId4"/>
            <a:srcRect/>
            <a:stretch>
              <a:fillRect/>
            </a:stretch>
          </p:blipFill>
          <p:spPr bwMode="auto">
            <a:xfrm>
              <a:off x="71438" y="2673350"/>
              <a:ext cx="877887" cy="877888"/>
            </a:xfrm>
            <a:prstGeom prst="rect">
              <a:avLst/>
            </a:prstGeom>
            <a:noFill/>
            <a:ln w="9525">
              <a:noFill/>
              <a:miter lim="800000"/>
              <a:headEnd/>
              <a:tailEnd/>
            </a:ln>
          </p:spPr>
        </p:pic>
        <p:pic>
          <p:nvPicPr>
            <p:cNvPr id="22" name="Picture 1030" descr="surface_type1"/>
            <p:cNvPicPr>
              <a:picLocks noChangeAspect="1" noChangeArrowheads="1"/>
            </p:cNvPicPr>
            <p:nvPr/>
          </p:nvPicPr>
          <p:blipFill>
            <a:blip r:embed="rId5"/>
            <a:srcRect/>
            <a:stretch>
              <a:fillRect/>
            </a:stretch>
          </p:blipFill>
          <p:spPr bwMode="auto">
            <a:xfrm>
              <a:off x="3095625" y="1844675"/>
              <a:ext cx="858838" cy="927100"/>
            </a:xfrm>
            <a:prstGeom prst="rect">
              <a:avLst/>
            </a:prstGeom>
            <a:noFill/>
            <a:ln w="9525">
              <a:noFill/>
              <a:miter lim="800000"/>
              <a:headEnd/>
              <a:tailEnd/>
            </a:ln>
          </p:spPr>
        </p:pic>
        <p:pic>
          <p:nvPicPr>
            <p:cNvPr id="23" name="Picture 1031" descr="surface_type4"/>
            <p:cNvPicPr>
              <a:picLocks noChangeAspect="1" noChangeArrowheads="1"/>
            </p:cNvPicPr>
            <p:nvPr/>
          </p:nvPicPr>
          <p:blipFill>
            <a:blip r:embed="rId6"/>
            <a:srcRect/>
            <a:stretch>
              <a:fillRect/>
            </a:stretch>
          </p:blipFill>
          <p:spPr bwMode="auto">
            <a:xfrm>
              <a:off x="57150" y="3860800"/>
              <a:ext cx="973138" cy="577850"/>
            </a:xfrm>
            <a:prstGeom prst="rect">
              <a:avLst/>
            </a:prstGeom>
            <a:noFill/>
            <a:ln w="9525">
              <a:noFill/>
              <a:miter lim="800000"/>
              <a:headEnd/>
              <a:tailEnd/>
            </a:ln>
          </p:spPr>
        </p:pic>
        <p:pic>
          <p:nvPicPr>
            <p:cNvPr id="24" name="Picture 1032" descr="TPW_1"/>
            <p:cNvPicPr>
              <a:picLocks noChangeAspect="1" noChangeArrowheads="1"/>
            </p:cNvPicPr>
            <p:nvPr/>
          </p:nvPicPr>
          <p:blipFill>
            <a:blip r:embed="rId7"/>
            <a:srcRect/>
            <a:stretch>
              <a:fillRect/>
            </a:stretch>
          </p:blipFill>
          <p:spPr bwMode="auto">
            <a:xfrm>
              <a:off x="3132138" y="3068638"/>
              <a:ext cx="773112" cy="773112"/>
            </a:xfrm>
            <a:prstGeom prst="rect">
              <a:avLst/>
            </a:prstGeom>
            <a:noFill/>
            <a:ln w="9525">
              <a:noFill/>
              <a:miter lim="800000"/>
              <a:headEnd/>
              <a:tailEnd/>
            </a:ln>
          </p:spPr>
        </p:pic>
        <p:pic>
          <p:nvPicPr>
            <p:cNvPr id="25" name="Picture 1033" descr="TPW_2"/>
            <p:cNvPicPr>
              <a:picLocks noChangeAspect="1" noChangeArrowheads="1"/>
            </p:cNvPicPr>
            <p:nvPr/>
          </p:nvPicPr>
          <p:blipFill>
            <a:blip r:embed="rId8"/>
            <a:srcRect/>
            <a:stretch>
              <a:fillRect/>
            </a:stretch>
          </p:blipFill>
          <p:spPr bwMode="auto">
            <a:xfrm>
              <a:off x="1925638" y="4445000"/>
              <a:ext cx="990600" cy="747713"/>
            </a:xfrm>
            <a:prstGeom prst="rect">
              <a:avLst/>
            </a:prstGeom>
            <a:noFill/>
            <a:ln w="9525">
              <a:noFill/>
              <a:miter lim="800000"/>
              <a:headEnd/>
              <a:tailEnd/>
            </a:ln>
          </p:spPr>
        </p:pic>
        <p:pic>
          <p:nvPicPr>
            <p:cNvPr id="26" name="Picture 1034" descr="MSG"/>
            <p:cNvPicPr>
              <a:picLocks noChangeAspect="1" noChangeArrowheads="1"/>
            </p:cNvPicPr>
            <p:nvPr/>
          </p:nvPicPr>
          <p:blipFill>
            <a:blip r:embed="rId9"/>
            <a:srcRect/>
            <a:stretch>
              <a:fillRect/>
            </a:stretch>
          </p:blipFill>
          <p:spPr bwMode="auto">
            <a:xfrm>
              <a:off x="431800" y="1630363"/>
              <a:ext cx="742950" cy="827087"/>
            </a:xfrm>
            <a:prstGeom prst="rect">
              <a:avLst/>
            </a:prstGeom>
            <a:noFill/>
            <a:ln w="9525">
              <a:noFill/>
              <a:miter lim="800000"/>
              <a:headEnd/>
              <a:tailEnd/>
            </a:ln>
          </p:spPr>
        </p:pic>
        <p:pic>
          <p:nvPicPr>
            <p:cNvPr id="27" name="Picture 1035" descr="GOES-13_visible"/>
            <p:cNvPicPr>
              <a:picLocks noChangeAspect="1" noChangeArrowheads="1"/>
            </p:cNvPicPr>
            <p:nvPr/>
          </p:nvPicPr>
          <p:blipFill>
            <a:blip r:embed="rId10"/>
            <a:srcRect/>
            <a:stretch>
              <a:fillRect/>
            </a:stretch>
          </p:blipFill>
          <p:spPr bwMode="auto">
            <a:xfrm>
              <a:off x="3024188" y="4076700"/>
              <a:ext cx="900112" cy="779463"/>
            </a:xfrm>
            <a:prstGeom prst="rect">
              <a:avLst/>
            </a:prstGeom>
            <a:noFill/>
            <a:ln w="9525">
              <a:noFill/>
              <a:miter lim="800000"/>
              <a:headEnd/>
              <a:tailEnd/>
            </a:ln>
          </p:spPr>
        </p:pic>
        <p:pic>
          <p:nvPicPr>
            <p:cNvPr id="28" name="Picture 1036" descr="AOD_200806101515_US"/>
            <p:cNvPicPr>
              <a:picLocks noChangeAspect="1" noChangeArrowheads="1"/>
            </p:cNvPicPr>
            <p:nvPr/>
          </p:nvPicPr>
          <p:blipFill>
            <a:blip r:embed="rId11"/>
            <a:srcRect/>
            <a:stretch>
              <a:fillRect/>
            </a:stretch>
          </p:blipFill>
          <p:spPr bwMode="auto">
            <a:xfrm>
              <a:off x="798513" y="4368800"/>
              <a:ext cx="1001712" cy="752475"/>
            </a:xfrm>
            <a:prstGeom prst="rect">
              <a:avLst/>
            </a:prstGeom>
            <a:noFill/>
            <a:ln w="9525">
              <a:noFill/>
              <a:miter lim="800000"/>
              <a:headEnd/>
              <a:tailEnd/>
            </a:ln>
          </p:spPr>
        </p:pic>
        <p:sp>
          <p:nvSpPr>
            <p:cNvPr id="29" name="Text Box 1038"/>
            <p:cNvSpPr txBox="1">
              <a:spLocks noChangeArrowheads="1"/>
            </p:cNvSpPr>
            <p:nvPr/>
          </p:nvSpPr>
          <p:spPr bwMode="auto">
            <a:xfrm>
              <a:off x="6570908" y="2207305"/>
              <a:ext cx="2480880" cy="3254737"/>
            </a:xfrm>
            <a:prstGeom prst="rect">
              <a:avLst/>
            </a:prstGeom>
            <a:gradFill rotWithShape="1">
              <a:gsLst>
                <a:gs pos="0">
                  <a:srgbClr val="FFFF99"/>
                </a:gs>
                <a:gs pos="100000">
                  <a:srgbClr val="FFCC00"/>
                </a:gs>
              </a:gsLst>
              <a:lin ang="5400000" scaled="1"/>
            </a:gradFill>
            <a:ln w="9525">
              <a:noFill/>
              <a:miter lim="800000"/>
              <a:headEnd/>
              <a:tailEnd/>
            </a:ln>
            <a:effectLst/>
          </p:spPr>
          <p:txBody>
            <a:bodyPr wrap="square">
              <a:spAutoFit/>
            </a:bodyPr>
            <a:lstStyle/>
            <a:p>
              <a:pPr>
                <a:buClr>
                  <a:srgbClr val="000066"/>
                </a:buClr>
                <a:buSzPct val="150000"/>
                <a:buFont typeface="Wingdings" pitchFamily="2" charset="2"/>
                <a:buChar char="ü"/>
                <a:defRPr/>
              </a:pPr>
              <a:r>
                <a:rPr lang="en-US" sz="1600" b="1" dirty="0">
                  <a:solidFill>
                    <a:srgbClr val="000000"/>
                  </a:solidFill>
                  <a:cs typeface="Arial" charset="0"/>
                </a:rPr>
                <a:t>  </a:t>
              </a:r>
              <a:r>
                <a:rPr lang="en-US" dirty="0">
                  <a:solidFill>
                    <a:srgbClr val="000000"/>
                  </a:solidFill>
                  <a:cs typeface="Arial" charset="0"/>
                </a:rPr>
                <a:t>Compute estimates </a:t>
              </a:r>
            </a:p>
            <a:p>
              <a:pPr>
                <a:buClr>
                  <a:srgbClr val="000066"/>
                </a:buClr>
                <a:buSzPct val="150000"/>
                <a:defRPr/>
              </a:pPr>
              <a:r>
                <a:rPr lang="en-US" dirty="0">
                  <a:solidFill>
                    <a:srgbClr val="000000"/>
                  </a:solidFill>
                  <a:cs typeface="Arial" charset="0"/>
                </a:rPr>
                <a:t>      of </a:t>
              </a:r>
              <a:r>
                <a:rPr lang="en-US" dirty="0" smtClean="0">
                  <a:solidFill>
                    <a:srgbClr val="000000"/>
                  </a:solidFill>
                  <a:cs typeface="Arial" charset="0"/>
                </a:rPr>
                <a:t>product </a:t>
              </a:r>
              <a:endParaRPr lang="en-US" dirty="0">
                <a:solidFill>
                  <a:srgbClr val="000000"/>
                </a:solidFill>
                <a:cs typeface="Arial" charset="0"/>
              </a:endParaRPr>
            </a:p>
            <a:p>
              <a:pPr>
                <a:buClr>
                  <a:srgbClr val="000066"/>
                </a:buClr>
                <a:buSzPct val="150000"/>
                <a:defRPr/>
              </a:pPr>
              <a:r>
                <a:rPr lang="en-US" dirty="0">
                  <a:solidFill>
                    <a:srgbClr val="000000"/>
                  </a:solidFill>
                  <a:cs typeface="Arial" charset="0"/>
                </a:rPr>
                <a:t>      </a:t>
              </a:r>
              <a:r>
                <a:rPr lang="en-US" dirty="0" smtClean="0">
                  <a:solidFill>
                    <a:srgbClr val="000000"/>
                  </a:solidFill>
                  <a:cs typeface="Arial" charset="0"/>
                </a:rPr>
                <a:t>performance</a:t>
              </a:r>
            </a:p>
            <a:p>
              <a:pPr>
                <a:buClr>
                  <a:srgbClr val="000066"/>
                </a:buClr>
                <a:buSzPct val="150000"/>
                <a:defRPr/>
              </a:pPr>
              <a:endParaRPr lang="en-US" sz="1100" dirty="0">
                <a:solidFill>
                  <a:srgbClr val="000000"/>
                </a:solidFill>
                <a:cs typeface="Arial" charset="0"/>
              </a:endParaRPr>
            </a:p>
            <a:p>
              <a:pPr>
                <a:spcBef>
                  <a:spcPct val="50000"/>
                </a:spcBef>
                <a:buClr>
                  <a:srgbClr val="000066"/>
                </a:buClr>
                <a:buSzPct val="150000"/>
                <a:buFont typeface="Wingdings" pitchFamily="2" charset="2"/>
                <a:buChar char="ü"/>
                <a:defRPr/>
              </a:pPr>
              <a:r>
                <a:rPr lang="en-US" dirty="0" smtClean="0">
                  <a:solidFill>
                    <a:srgbClr val="000000"/>
                  </a:solidFill>
                  <a:cs typeface="Arial" charset="0"/>
                </a:rPr>
                <a:t> </a:t>
              </a:r>
              <a:r>
                <a:rPr lang="en-US" dirty="0">
                  <a:solidFill>
                    <a:srgbClr val="000000"/>
                  </a:solidFill>
                  <a:cs typeface="Arial" charset="0"/>
                </a:rPr>
                <a:t>Characterize </a:t>
              </a:r>
              <a:r>
                <a:rPr lang="en-US" dirty="0" smtClean="0">
                  <a:solidFill>
                    <a:srgbClr val="000000"/>
                  </a:solidFill>
                  <a:cs typeface="Arial" charset="0"/>
                </a:rPr>
                <a:t>errors</a:t>
              </a:r>
            </a:p>
            <a:p>
              <a:pPr>
                <a:spcBef>
                  <a:spcPct val="50000"/>
                </a:spcBef>
                <a:buClr>
                  <a:srgbClr val="000066"/>
                </a:buClr>
                <a:buSzPct val="150000"/>
                <a:buFont typeface="Wingdings" pitchFamily="2" charset="2"/>
                <a:buChar char="ü"/>
                <a:defRPr/>
              </a:pPr>
              <a:endParaRPr lang="en-US" sz="1100" dirty="0" smtClean="0">
                <a:solidFill>
                  <a:srgbClr val="000000"/>
                </a:solidFill>
                <a:cs typeface="Arial" charset="0"/>
              </a:endParaRPr>
            </a:p>
            <a:p>
              <a:pPr>
                <a:spcBef>
                  <a:spcPct val="50000"/>
                </a:spcBef>
                <a:buClr>
                  <a:srgbClr val="000066"/>
                </a:buClr>
                <a:buSzPct val="150000"/>
                <a:buFont typeface="Wingdings" pitchFamily="2" charset="2"/>
                <a:buChar char="ü"/>
                <a:defRPr/>
              </a:pPr>
              <a:r>
                <a:rPr lang="en-US" dirty="0" smtClean="0">
                  <a:solidFill>
                    <a:srgbClr val="000000"/>
                  </a:solidFill>
                  <a:cs typeface="Arial" charset="0"/>
                </a:rPr>
                <a:t> Improve algorithm</a:t>
              </a:r>
              <a:endParaRPr lang="en-US" dirty="0">
                <a:solidFill>
                  <a:srgbClr val="000000"/>
                </a:solidFill>
                <a:cs typeface="Arial" charset="0"/>
              </a:endParaRPr>
            </a:p>
            <a:p>
              <a:pPr>
                <a:spcBef>
                  <a:spcPct val="50000"/>
                </a:spcBef>
                <a:buClr>
                  <a:srgbClr val="000066"/>
                </a:buClr>
                <a:buSzPct val="150000"/>
                <a:defRPr/>
              </a:pPr>
              <a:endParaRPr lang="en-US" dirty="0">
                <a:solidFill>
                  <a:srgbClr val="000000"/>
                </a:solidFill>
                <a:cs typeface="Arial" charset="0"/>
              </a:endParaRPr>
            </a:p>
            <a:p>
              <a:pPr>
                <a:buClr>
                  <a:srgbClr val="000066"/>
                </a:buClr>
                <a:buSzPct val="150000"/>
                <a:buFont typeface="Wingdings" pitchFamily="2" charset="2"/>
                <a:buChar char="ü"/>
                <a:defRPr/>
              </a:pPr>
              <a:r>
                <a:rPr lang="en-US" dirty="0">
                  <a:solidFill>
                    <a:srgbClr val="000000"/>
                  </a:solidFill>
                  <a:cs typeface="Arial" charset="0"/>
                </a:rPr>
                <a:t> Goal: Products meet </a:t>
              </a:r>
            </a:p>
            <a:p>
              <a:pPr>
                <a:buClr>
                  <a:srgbClr val="000066"/>
                </a:buClr>
                <a:buSzPct val="150000"/>
                <a:defRPr/>
              </a:pPr>
              <a:r>
                <a:rPr lang="en-US" dirty="0">
                  <a:solidFill>
                    <a:srgbClr val="000000"/>
                  </a:solidFill>
                  <a:cs typeface="Arial" charset="0"/>
                </a:rPr>
                <a:t>      </a:t>
              </a:r>
              <a:r>
                <a:rPr lang="en-US" dirty="0" smtClean="0">
                  <a:solidFill>
                    <a:srgbClr val="000000"/>
                  </a:solidFill>
                  <a:cs typeface="Arial" charset="0"/>
                </a:rPr>
                <a:t>          user </a:t>
              </a:r>
              <a:r>
                <a:rPr lang="en-US" dirty="0">
                  <a:solidFill>
                    <a:srgbClr val="000000"/>
                  </a:solidFill>
                  <a:cs typeface="Arial" charset="0"/>
                </a:rPr>
                <a:t>needs </a:t>
              </a:r>
            </a:p>
          </p:txBody>
        </p:sp>
        <p:grpSp>
          <p:nvGrpSpPr>
            <p:cNvPr id="30" name="Group 1048"/>
            <p:cNvGrpSpPr>
              <a:grpSpLocks/>
            </p:cNvGrpSpPr>
            <p:nvPr/>
          </p:nvGrpSpPr>
          <p:grpSpPr bwMode="auto">
            <a:xfrm>
              <a:off x="4260850" y="2581276"/>
              <a:ext cx="2124075" cy="1741488"/>
              <a:chOff x="2585" y="1626"/>
              <a:chExt cx="1338" cy="1097"/>
            </a:xfrm>
          </p:grpSpPr>
          <p:sp>
            <p:nvSpPr>
              <p:cNvPr id="31" name="AutoShape 1037"/>
              <p:cNvSpPr>
                <a:spLocks noChangeArrowheads="1"/>
              </p:cNvSpPr>
              <p:nvPr/>
            </p:nvSpPr>
            <p:spPr bwMode="auto">
              <a:xfrm>
                <a:off x="2585" y="1870"/>
                <a:ext cx="1338" cy="52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4 w 21600"/>
                  <a:gd name="T13" fmla="*/ 5421 h 21600"/>
                  <a:gd name="T14" fmla="*/ 18904 w 21600"/>
                  <a:gd name="T15" fmla="*/ 1622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000000"/>
                  </a:solidFill>
                  <a:cs typeface="Arial" charset="0"/>
                </a:endParaRPr>
              </a:p>
            </p:txBody>
          </p:sp>
          <p:sp>
            <p:nvSpPr>
              <p:cNvPr id="32" name="Text Box 1040"/>
              <p:cNvSpPr txBox="1">
                <a:spLocks noChangeArrowheads="1"/>
              </p:cNvSpPr>
              <p:nvPr/>
            </p:nvSpPr>
            <p:spPr bwMode="auto">
              <a:xfrm>
                <a:off x="2676" y="1626"/>
                <a:ext cx="839" cy="310"/>
              </a:xfrm>
              <a:prstGeom prst="rect">
                <a:avLst/>
              </a:prstGeom>
              <a:solidFill>
                <a:srgbClr val="FFFFFF"/>
              </a:solidFill>
              <a:ln w="9525">
                <a:noFill/>
                <a:miter lim="800000"/>
                <a:headEnd/>
                <a:tailEnd/>
              </a:ln>
            </p:spPr>
            <p:txBody>
              <a:bodyPr>
                <a:spAutoFit/>
              </a:bodyPr>
              <a:lstStyle/>
              <a:p>
                <a:pPr>
                  <a:spcBef>
                    <a:spcPct val="50000"/>
                  </a:spcBef>
                  <a:defRPr/>
                </a:pPr>
                <a:r>
                  <a:rPr lang="en-US" sz="1200" b="1" dirty="0">
                    <a:solidFill>
                      <a:srgbClr val="FF0000"/>
                    </a:solidFill>
                    <a:cs typeface="Arial" charset="0"/>
                  </a:rPr>
                  <a:t>Level 2 Product Generation</a:t>
                </a:r>
                <a:r>
                  <a:rPr lang="en-US" sz="1400" b="1" dirty="0">
                    <a:solidFill>
                      <a:srgbClr val="FF0000"/>
                    </a:solidFill>
                    <a:cs typeface="Arial" charset="0"/>
                  </a:rPr>
                  <a:t> </a:t>
                </a:r>
              </a:p>
            </p:txBody>
          </p:sp>
          <p:sp>
            <p:nvSpPr>
              <p:cNvPr id="33" name="Text Box 1041"/>
              <p:cNvSpPr txBox="1">
                <a:spLocks noChangeArrowheads="1"/>
              </p:cNvSpPr>
              <p:nvPr/>
            </p:nvSpPr>
            <p:spPr bwMode="auto">
              <a:xfrm>
                <a:off x="2700" y="2316"/>
                <a:ext cx="839" cy="407"/>
              </a:xfrm>
              <a:prstGeom prst="rect">
                <a:avLst/>
              </a:prstGeom>
              <a:solidFill>
                <a:srgbClr val="FFFFFF"/>
              </a:solidFill>
              <a:ln w="9525">
                <a:noFill/>
                <a:miter lim="800000"/>
                <a:headEnd/>
                <a:tailEnd/>
              </a:ln>
            </p:spPr>
            <p:txBody>
              <a:bodyPr>
                <a:spAutoFit/>
              </a:bodyPr>
              <a:lstStyle/>
              <a:p>
                <a:pPr>
                  <a:spcBef>
                    <a:spcPct val="50000"/>
                  </a:spcBef>
                  <a:defRPr/>
                </a:pPr>
                <a:r>
                  <a:rPr lang="en-US" sz="1200" b="1" dirty="0">
                    <a:solidFill>
                      <a:srgbClr val="FF0000"/>
                    </a:solidFill>
                    <a:cs typeface="Arial" charset="0"/>
                  </a:rPr>
                  <a:t>Validate with Reference/ Ground Truth </a:t>
                </a:r>
              </a:p>
            </p:txBody>
          </p:sp>
          <p:sp>
            <p:nvSpPr>
              <p:cNvPr id="34" name="AutoShape 1043"/>
              <p:cNvSpPr>
                <a:spLocks noChangeArrowheads="1"/>
              </p:cNvSpPr>
              <p:nvPr/>
            </p:nvSpPr>
            <p:spPr bwMode="auto">
              <a:xfrm>
                <a:off x="3061" y="2001"/>
                <a:ext cx="726" cy="272"/>
              </a:xfrm>
              <a:prstGeom prst="rightArrow">
                <a:avLst>
                  <a:gd name="adj1" fmla="val 50000"/>
                  <a:gd name="adj2" fmla="val 66728"/>
                </a:avLst>
              </a:prstGeom>
              <a:solidFill>
                <a:srgbClr val="FFFFFF"/>
              </a:solidFill>
              <a:ln w="9525">
                <a:noFill/>
                <a:miter lim="800000"/>
                <a:headEnd/>
                <a:tailEnd/>
              </a:ln>
            </p:spPr>
            <p:txBody>
              <a:bodyPr wrap="none" anchor="ctr"/>
              <a:lstStyle/>
              <a:p>
                <a:pPr>
                  <a:defRPr/>
                </a:pPr>
                <a:endParaRPr lang="en-US">
                  <a:solidFill>
                    <a:srgbClr val="000000"/>
                  </a:solidFill>
                  <a:cs typeface="Arial" charset="0"/>
                </a:endParaRPr>
              </a:p>
            </p:txBody>
          </p:sp>
        </p:grpSp>
      </p:grpSp>
      <p:grpSp>
        <p:nvGrpSpPr>
          <p:cNvPr id="35" name="Group 23"/>
          <p:cNvGrpSpPr>
            <a:grpSpLocks/>
          </p:cNvGrpSpPr>
          <p:nvPr/>
        </p:nvGrpSpPr>
        <p:grpSpPr bwMode="auto">
          <a:xfrm>
            <a:off x="3913188" y="1684643"/>
            <a:ext cx="2500312" cy="2841625"/>
            <a:chOff x="3913188" y="1736451"/>
            <a:chExt cx="2500312" cy="2841899"/>
          </a:xfrm>
        </p:grpSpPr>
        <p:grpSp>
          <p:nvGrpSpPr>
            <p:cNvPr id="36" name="Group 1049"/>
            <p:cNvGrpSpPr>
              <a:grpSpLocks/>
            </p:cNvGrpSpPr>
            <p:nvPr/>
          </p:nvGrpSpPr>
          <p:grpSpPr bwMode="auto">
            <a:xfrm>
              <a:off x="3913188" y="2238375"/>
              <a:ext cx="2500312" cy="2339975"/>
              <a:chOff x="2425" y="1389"/>
              <a:chExt cx="1615" cy="1474"/>
            </a:xfrm>
          </p:grpSpPr>
          <p:sp>
            <p:nvSpPr>
              <p:cNvPr id="38" name="Oval 1045"/>
              <p:cNvSpPr>
                <a:spLocks noChangeArrowheads="1"/>
              </p:cNvSpPr>
              <p:nvPr/>
            </p:nvSpPr>
            <p:spPr bwMode="auto">
              <a:xfrm>
                <a:off x="2425" y="1389"/>
                <a:ext cx="1615" cy="1474"/>
              </a:xfrm>
              <a:prstGeom prst="ellipse">
                <a:avLst/>
              </a:prstGeom>
              <a:noFill/>
              <a:ln w="28575">
                <a:solidFill>
                  <a:srgbClr val="FFFFFF"/>
                </a:solidFill>
                <a:prstDash val="dash"/>
                <a:round/>
                <a:headEnd/>
                <a:tailEnd/>
              </a:ln>
            </p:spPr>
            <p:txBody>
              <a:bodyPr wrap="none" anchor="ctr"/>
              <a:lstStyle/>
              <a:p>
                <a:pPr>
                  <a:defRPr/>
                </a:pPr>
                <a:endParaRPr lang="en-US">
                  <a:solidFill>
                    <a:srgbClr val="000000"/>
                  </a:solidFill>
                  <a:cs typeface="Arial" charset="0"/>
                </a:endParaRPr>
              </a:p>
            </p:txBody>
          </p:sp>
          <p:sp>
            <p:nvSpPr>
              <p:cNvPr id="39" name="Line 1046"/>
              <p:cNvSpPr>
                <a:spLocks noChangeShapeType="1"/>
              </p:cNvSpPr>
              <p:nvPr/>
            </p:nvSpPr>
            <p:spPr bwMode="auto">
              <a:xfrm>
                <a:off x="3107" y="1389"/>
                <a:ext cx="272" cy="0"/>
              </a:xfrm>
              <a:prstGeom prst="line">
                <a:avLst/>
              </a:prstGeom>
              <a:noFill/>
              <a:ln w="57150">
                <a:solidFill>
                  <a:srgbClr val="FFFFFF"/>
                </a:solidFill>
                <a:round/>
                <a:headEnd/>
                <a:tailEnd type="triangle" w="med" len="med"/>
              </a:ln>
            </p:spPr>
            <p:txBody>
              <a:bodyPr/>
              <a:lstStyle/>
              <a:p>
                <a:pPr>
                  <a:defRPr/>
                </a:pPr>
                <a:endParaRPr lang="en-US">
                  <a:solidFill>
                    <a:srgbClr val="000000"/>
                  </a:solidFill>
                  <a:cs typeface="Arial" charset="0"/>
                </a:endParaRPr>
              </a:p>
            </p:txBody>
          </p:sp>
          <p:sp>
            <p:nvSpPr>
              <p:cNvPr id="40" name="Line 1047"/>
              <p:cNvSpPr>
                <a:spLocks noChangeShapeType="1"/>
              </p:cNvSpPr>
              <p:nvPr/>
            </p:nvSpPr>
            <p:spPr bwMode="auto">
              <a:xfrm flipH="1">
                <a:off x="3062" y="2863"/>
                <a:ext cx="249" cy="0"/>
              </a:xfrm>
              <a:prstGeom prst="line">
                <a:avLst/>
              </a:prstGeom>
              <a:noFill/>
              <a:ln w="57150">
                <a:solidFill>
                  <a:srgbClr val="FFFFFF"/>
                </a:solidFill>
                <a:round/>
                <a:headEnd/>
                <a:tailEnd type="triangle" w="med" len="med"/>
              </a:ln>
            </p:spPr>
            <p:txBody>
              <a:bodyPr/>
              <a:lstStyle/>
              <a:p>
                <a:pPr>
                  <a:defRPr/>
                </a:pPr>
                <a:endParaRPr lang="en-US">
                  <a:solidFill>
                    <a:srgbClr val="000000"/>
                  </a:solidFill>
                  <a:cs typeface="Arial" charset="0"/>
                </a:endParaRPr>
              </a:p>
            </p:txBody>
          </p:sp>
        </p:grpSp>
        <p:sp>
          <p:nvSpPr>
            <p:cNvPr id="37" name="Text Box 1050"/>
            <p:cNvSpPr txBox="1">
              <a:spLocks noChangeArrowheads="1"/>
            </p:cNvSpPr>
            <p:nvPr/>
          </p:nvSpPr>
          <p:spPr bwMode="auto">
            <a:xfrm>
              <a:off x="4365625" y="1736451"/>
              <a:ext cx="1771650" cy="369924"/>
            </a:xfrm>
            <a:prstGeom prst="rect">
              <a:avLst/>
            </a:prstGeom>
            <a:noFill/>
            <a:ln w="9525">
              <a:noFill/>
              <a:miter lim="800000"/>
              <a:headEnd/>
              <a:tailEnd/>
            </a:ln>
          </p:spPr>
          <p:txBody>
            <a:bodyPr>
              <a:spAutoFit/>
            </a:bodyPr>
            <a:lstStyle/>
            <a:p>
              <a:pPr algn="ctr">
                <a:spcBef>
                  <a:spcPct val="50000"/>
                </a:spcBef>
                <a:defRPr/>
              </a:pPr>
              <a:r>
                <a:rPr lang="en-US" b="1" dirty="0">
                  <a:solidFill>
                    <a:srgbClr val="FFFF00"/>
                  </a:solidFill>
                  <a:cs typeface="Arial" charset="0"/>
                </a:rPr>
                <a:t>L2+ Algorithm </a:t>
              </a:r>
            </a:p>
          </p:txBody>
        </p:sp>
      </p:grpSp>
      <p:sp>
        <p:nvSpPr>
          <p:cNvPr id="42" name="Text Box 1036"/>
          <p:cNvSpPr txBox="1">
            <a:spLocks noChangeArrowheads="1"/>
          </p:cNvSpPr>
          <p:nvPr/>
        </p:nvSpPr>
        <p:spPr bwMode="auto">
          <a:xfrm>
            <a:off x="77015" y="5806414"/>
            <a:ext cx="8974773" cy="646331"/>
          </a:xfrm>
          <a:prstGeom prst="rect">
            <a:avLst/>
          </a:prstGeom>
          <a:solidFill>
            <a:schemeClr val="tx1">
              <a:alpha val="85000"/>
            </a:schemeClr>
          </a:solidFill>
          <a:ln w="9525">
            <a:noFill/>
            <a:miter lim="800000"/>
            <a:headEnd/>
            <a:tailEnd/>
          </a:ln>
          <a:scene3d>
            <a:camera prst="orthographicFront"/>
            <a:lightRig rig="threePt" dir="t"/>
          </a:scene3d>
          <a:sp3d>
            <a:bevelT/>
          </a:sp3d>
        </p:spPr>
        <p:txBody>
          <a:bodyPr>
            <a:spAutoFit/>
          </a:bodyPr>
          <a:lstStyle/>
          <a:p>
            <a:pPr algn="ctr">
              <a:spcBef>
                <a:spcPct val="50000"/>
              </a:spcBef>
              <a:defRPr/>
            </a:pPr>
            <a:r>
              <a:rPr lang="en-US" b="1" dirty="0">
                <a:solidFill>
                  <a:srgbClr val="CC0099"/>
                </a:solidFill>
                <a:cs typeface="Arial" charset="0"/>
              </a:rPr>
              <a:t>Approach for validating </a:t>
            </a:r>
            <a:r>
              <a:rPr lang="en-US" b="1" dirty="0" smtClean="0">
                <a:solidFill>
                  <a:srgbClr val="CC0099"/>
                </a:solidFill>
                <a:cs typeface="Arial" charset="0"/>
              </a:rPr>
              <a:t>&amp; characterizing the performance </a:t>
            </a:r>
            <a:r>
              <a:rPr lang="en-US" b="1" dirty="0">
                <a:solidFill>
                  <a:srgbClr val="CC0099"/>
                </a:solidFill>
                <a:cs typeface="Arial" charset="0"/>
              </a:rPr>
              <a:t>(accuracy and precision) of L2 products derived from ABI L1b data and correlative data sources…</a:t>
            </a:r>
          </a:p>
        </p:txBody>
      </p:sp>
      <p:sp>
        <p:nvSpPr>
          <p:cNvPr id="43" name="Text Box 1050"/>
          <p:cNvSpPr txBox="1">
            <a:spLocks noChangeArrowheads="1"/>
          </p:cNvSpPr>
          <p:nvPr/>
        </p:nvSpPr>
        <p:spPr bwMode="auto">
          <a:xfrm>
            <a:off x="3905891" y="4617707"/>
            <a:ext cx="2677767" cy="646331"/>
          </a:xfrm>
          <a:prstGeom prst="rect">
            <a:avLst/>
          </a:prstGeom>
          <a:noFill/>
          <a:ln w="9525">
            <a:noFill/>
            <a:miter lim="800000"/>
            <a:headEnd/>
            <a:tailEnd/>
          </a:ln>
        </p:spPr>
        <p:txBody>
          <a:bodyPr wrap="square">
            <a:spAutoFit/>
          </a:bodyPr>
          <a:lstStyle/>
          <a:p>
            <a:pPr algn="ctr">
              <a:spcBef>
                <a:spcPct val="50000"/>
              </a:spcBef>
              <a:defRPr/>
            </a:pPr>
            <a:r>
              <a:rPr lang="en-US" b="1" dirty="0" smtClean="0">
                <a:solidFill>
                  <a:srgbClr val="FFFF00"/>
                </a:solidFill>
                <a:cs typeface="Arial" charset="0"/>
              </a:rPr>
              <a:t>Validate &amp;  Characterize L2 Product  Performance</a:t>
            </a:r>
            <a:endParaRPr lang="en-US" b="1" dirty="0">
              <a:solidFill>
                <a:srgbClr val="FFFF00"/>
              </a:solidFill>
              <a:cs typeface="Arial" charset="0"/>
            </a:endParaRPr>
          </a:p>
        </p:txBody>
      </p:sp>
      <p:sp>
        <p:nvSpPr>
          <p:cNvPr id="44"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10</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lide Number Placeholder 3"/>
          <p:cNvSpPr>
            <a:spLocks noGrp="1"/>
          </p:cNvSpPr>
          <p:nvPr>
            <p:ph type="sldNum" sz="quarter" idx="4294967295"/>
          </p:nvPr>
        </p:nvSpPr>
        <p:spPr>
          <a:xfrm>
            <a:off x="8153463" y="6485469"/>
            <a:ext cx="905933" cy="303741"/>
          </a:xfrm>
          <a:prstGeom prst="rect">
            <a:avLst/>
          </a:prstGeom>
        </p:spPr>
        <p:txBody>
          <a:bodyPr/>
          <a:lstStyle/>
          <a:p>
            <a:pPr>
              <a:defRPr/>
            </a:pPr>
            <a:r>
              <a:rPr lang="en-US" dirty="0" smtClean="0">
                <a:solidFill>
                  <a:srgbClr val="000000"/>
                </a:solidFill>
              </a:rPr>
              <a:t>      </a:t>
            </a:r>
            <a:fld id="{D2ECD224-1A74-47C7-937F-D2AF1EDE567F}" type="slidenum">
              <a:rPr lang="en-US" smtClean="0">
                <a:solidFill>
                  <a:srgbClr val="000000"/>
                </a:solidFill>
              </a:rPr>
              <a:pPr>
                <a:defRPr/>
              </a:pPr>
              <a:t>11</a:t>
            </a:fld>
            <a:endParaRPr lang="en-US" dirty="0">
              <a:solidFill>
                <a:srgbClr val="000000"/>
              </a:solidFill>
            </a:endParaRPr>
          </a:p>
        </p:txBody>
      </p:sp>
      <p:graphicFrame>
        <p:nvGraphicFramePr>
          <p:cNvPr id="36" name="Content Placeholder 7"/>
          <p:cNvGraphicFramePr>
            <a:graphicFrameLocks noGrp="1"/>
          </p:cNvGraphicFramePr>
          <p:nvPr>
            <p:ph idx="1"/>
          </p:nvPr>
        </p:nvGraphicFramePr>
        <p:xfrm>
          <a:off x="457245" y="1234464"/>
          <a:ext cx="8191908" cy="5059680"/>
        </p:xfrm>
        <a:graphic>
          <a:graphicData uri="http://schemas.openxmlformats.org/drawingml/2006/table">
            <a:tbl>
              <a:tblPr firstRow="1" bandRow="1">
                <a:tableStyleId>{5C22544A-7EE6-4342-B048-85BDC9FD1C3A}</a:tableStyleId>
              </a:tblPr>
              <a:tblGrid>
                <a:gridCol w="3017487"/>
                <a:gridCol w="1371585"/>
                <a:gridCol w="2065496"/>
                <a:gridCol w="1737340"/>
              </a:tblGrid>
              <a:tr h="370840">
                <a:tc>
                  <a:txBody>
                    <a:bodyPr/>
                    <a:lstStyle/>
                    <a:p>
                      <a:pPr algn="ctr"/>
                      <a:r>
                        <a:rPr lang="en-US" sz="2000" dirty="0" smtClean="0">
                          <a:effectLst>
                            <a:outerShdw blurRad="38100" dist="38100" dir="2700000" algn="tl">
                              <a:srgbClr val="000000">
                                <a:alpha val="43137"/>
                              </a:srgbClr>
                            </a:outerShdw>
                          </a:effectLst>
                        </a:rPr>
                        <a:t>L2 Product </a:t>
                      </a:r>
                    </a:p>
                  </a:txBody>
                  <a:tcPr anchor="ctr"/>
                </a:tc>
                <a:tc>
                  <a:txBody>
                    <a:bodyPr/>
                    <a:lstStyle/>
                    <a:p>
                      <a:pPr algn="ctr"/>
                      <a:r>
                        <a:rPr lang="en-US" sz="2000" dirty="0" smtClean="0">
                          <a:effectLst>
                            <a:outerShdw blurRad="38100" dist="38100" dir="2700000" algn="tl">
                              <a:srgbClr val="000000">
                                <a:alpha val="43137"/>
                              </a:srgbClr>
                            </a:outerShdw>
                          </a:effectLst>
                        </a:rPr>
                        <a:t>Algorithm Deltas?</a:t>
                      </a:r>
                      <a:endParaRPr lang="en-US" sz="2000" dirty="0">
                        <a:effectLst>
                          <a:outerShdw blurRad="38100" dist="38100" dir="2700000" algn="tl">
                            <a:srgbClr val="000000">
                              <a:alpha val="43137"/>
                            </a:srgbClr>
                          </a:outerShdw>
                        </a:effectLst>
                      </a:endParaRPr>
                    </a:p>
                  </a:txBody>
                  <a:tcPr anchor="ctr"/>
                </a:tc>
                <a:tc>
                  <a:txBody>
                    <a:bodyPr/>
                    <a:lstStyle/>
                    <a:p>
                      <a:pPr algn="ctr"/>
                      <a:r>
                        <a:rPr lang="en-US" sz="2000" dirty="0" smtClean="0">
                          <a:effectLst>
                            <a:outerShdw blurRad="38100" dist="38100" dir="2700000" algn="tl">
                              <a:srgbClr val="000000">
                                <a:alpha val="43137"/>
                              </a:srgbClr>
                            </a:outerShdw>
                          </a:effectLst>
                        </a:rPr>
                        <a:t>Change</a:t>
                      </a:r>
                      <a:r>
                        <a:rPr lang="en-US" sz="2000" baseline="0" dirty="0" smtClean="0">
                          <a:effectLst>
                            <a:outerShdw blurRad="38100" dist="38100" dir="2700000" algn="tl">
                              <a:srgbClr val="000000">
                                <a:alpha val="43137"/>
                              </a:srgbClr>
                            </a:outerShdw>
                          </a:effectLst>
                        </a:rPr>
                        <a:t> Type(s)</a:t>
                      </a:r>
                      <a:endParaRPr lang="en-US" sz="2000" dirty="0">
                        <a:effectLst>
                          <a:outerShdw blurRad="38100" dist="38100" dir="2700000" algn="tl">
                            <a:srgbClr val="000000">
                              <a:alpha val="43137"/>
                            </a:srgbClr>
                          </a:outerShdw>
                        </a:effectLst>
                      </a:endParaRPr>
                    </a:p>
                  </a:txBody>
                  <a:tcPr anchor="ctr"/>
                </a:tc>
                <a:tc>
                  <a:txBody>
                    <a:bodyPr/>
                    <a:lstStyle/>
                    <a:p>
                      <a:pPr algn="ctr"/>
                      <a:r>
                        <a:rPr lang="en-US" sz="2000" dirty="0" smtClean="0">
                          <a:effectLst>
                            <a:outerShdw blurRad="38100" dist="38100" dir="2700000" algn="tl">
                              <a:srgbClr val="000000">
                                <a:alpha val="43137"/>
                              </a:srgbClr>
                            </a:outerShdw>
                          </a:effectLst>
                        </a:rPr>
                        <a:t>Data Interface Changes?</a:t>
                      </a:r>
                      <a:endParaRPr lang="en-US" sz="2000" dirty="0">
                        <a:effectLst>
                          <a:outerShdw blurRad="38100" dist="38100" dir="2700000" algn="tl">
                            <a:srgbClr val="000000">
                              <a:alpha val="43137"/>
                            </a:srgbClr>
                          </a:outerShdw>
                        </a:effectLst>
                      </a:endParaRPr>
                    </a:p>
                  </a:txBody>
                  <a:tcPr anchor="ctr"/>
                </a:tc>
              </a:tr>
              <a:tr h="217185">
                <a:tc>
                  <a:txBody>
                    <a:bodyPr/>
                    <a:lstStyle/>
                    <a:p>
                      <a:r>
                        <a:rPr lang="en-US" sz="1400" b="1" dirty="0" smtClean="0">
                          <a:solidFill>
                            <a:srgbClr val="0000FF"/>
                          </a:solidFill>
                        </a:rPr>
                        <a:t>Aerosol</a:t>
                      </a:r>
                      <a:r>
                        <a:rPr lang="en-US" sz="1400" b="1" baseline="0" dirty="0" smtClean="0">
                          <a:solidFill>
                            <a:srgbClr val="0000FF"/>
                          </a:solidFill>
                        </a:rPr>
                        <a:t> Detection</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T</a:t>
                      </a:r>
                      <a:endParaRPr lang="en-US" sz="1600" b="1" dirty="0"/>
                    </a:p>
                  </a:txBody>
                  <a:tcPr anchor="ctr"/>
                </a:tc>
                <a:tc>
                  <a:txBody>
                    <a:bodyPr/>
                    <a:lstStyle/>
                    <a:p>
                      <a:pPr algn="ctr"/>
                      <a:r>
                        <a:rPr lang="en-US" sz="1600" b="1" dirty="0" smtClean="0"/>
                        <a:t>N</a:t>
                      </a:r>
                      <a:endParaRPr lang="en-US" sz="1600" b="1" dirty="0"/>
                    </a:p>
                  </a:txBody>
                  <a:tcPr anchor="ctr"/>
                </a:tc>
              </a:tr>
              <a:tr h="278141">
                <a:tc>
                  <a:txBody>
                    <a:bodyPr/>
                    <a:lstStyle/>
                    <a:p>
                      <a:r>
                        <a:rPr lang="en-US" sz="1400" b="1" dirty="0" smtClean="0">
                          <a:solidFill>
                            <a:srgbClr val="0000FF"/>
                          </a:solidFill>
                        </a:rPr>
                        <a:t>Aerosol</a:t>
                      </a:r>
                      <a:r>
                        <a:rPr lang="en-US" sz="1400" b="1" baseline="0" dirty="0" smtClean="0">
                          <a:solidFill>
                            <a:srgbClr val="0000FF"/>
                          </a:solidFill>
                        </a:rPr>
                        <a:t> Optical Depth </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I, L</a:t>
                      </a:r>
                      <a:endParaRPr lang="en-US" sz="1600" b="1" dirty="0"/>
                    </a:p>
                  </a:txBody>
                  <a:tcPr anchor="ctr"/>
                </a:tc>
                <a:tc>
                  <a:txBody>
                    <a:bodyPr/>
                    <a:lstStyle/>
                    <a:p>
                      <a:pPr algn="ctr"/>
                      <a:r>
                        <a:rPr lang="en-US" sz="1600" b="1" dirty="0" smtClean="0"/>
                        <a:t>N</a:t>
                      </a:r>
                      <a:endParaRPr lang="en-US" sz="1600" b="1" dirty="0"/>
                    </a:p>
                  </a:txBody>
                  <a:tcPr anchor="ctr"/>
                </a:tc>
              </a:tr>
              <a:tr h="247658">
                <a:tc>
                  <a:txBody>
                    <a:bodyPr/>
                    <a:lstStyle/>
                    <a:p>
                      <a:r>
                        <a:rPr lang="en-US" sz="1400" b="1" dirty="0" smtClean="0">
                          <a:solidFill>
                            <a:srgbClr val="0000FF"/>
                          </a:solidFill>
                        </a:rPr>
                        <a:t>Clear</a:t>
                      </a:r>
                      <a:r>
                        <a:rPr lang="en-US" sz="1400" b="1" baseline="0" dirty="0" smtClean="0">
                          <a:solidFill>
                            <a:srgbClr val="0000FF"/>
                          </a:solidFill>
                        </a:rPr>
                        <a:t> </a:t>
                      </a:r>
                      <a:r>
                        <a:rPr lang="en-US" sz="1400" b="1" dirty="0" smtClean="0">
                          <a:solidFill>
                            <a:srgbClr val="0000FF"/>
                          </a:solidFill>
                        </a:rPr>
                        <a:t>Sky</a:t>
                      </a:r>
                      <a:r>
                        <a:rPr lang="en-US" sz="1400" b="1" baseline="0" dirty="0" smtClean="0">
                          <a:solidFill>
                            <a:srgbClr val="0000FF"/>
                          </a:solidFill>
                        </a:rPr>
                        <a:t> Mask</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T (baseline), M (new)</a:t>
                      </a:r>
                      <a:endParaRPr lang="en-US" sz="1600" b="1" dirty="0"/>
                    </a:p>
                  </a:txBody>
                  <a:tcPr anchor="ctr"/>
                </a:tc>
                <a:tc>
                  <a:txBody>
                    <a:bodyPr/>
                    <a:lstStyle/>
                    <a:p>
                      <a:pPr algn="ctr"/>
                      <a:r>
                        <a:rPr lang="en-US" sz="1600" b="1" dirty="0" smtClean="0"/>
                        <a:t>N</a:t>
                      </a:r>
                      <a:endParaRPr lang="en-US" sz="1600" b="1" dirty="0"/>
                    </a:p>
                  </a:txBody>
                  <a:tcPr anchor="ctr"/>
                </a:tc>
              </a:tr>
              <a:tr h="217175">
                <a:tc>
                  <a:txBody>
                    <a:bodyPr/>
                    <a:lstStyle/>
                    <a:p>
                      <a:r>
                        <a:rPr lang="en-US" sz="1400" b="1" dirty="0" smtClean="0">
                          <a:solidFill>
                            <a:srgbClr val="0000FF"/>
                          </a:solidFill>
                        </a:rPr>
                        <a:t>Cloud</a:t>
                      </a:r>
                      <a:r>
                        <a:rPr lang="en-US" sz="1400" b="1" baseline="0" dirty="0" smtClean="0">
                          <a:solidFill>
                            <a:srgbClr val="0000FF"/>
                          </a:solidFill>
                        </a:rPr>
                        <a:t> and Moisture Imagery </a:t>
                      </a:r>
                      <a:r>
                        <a:rPr lang="en-US" sz="1400" b="1" i="1" baseline="0" dirty="0" smtClean="0">
                          <a:solidFill>
                            <a:srgbClr val="0000FF"/>
                          </a:solidFill>
                        </a:rPr>
                        <a:t>(KPP)</a:t>
                      </a:r>
                      <a:endParaRPr lang="en-US" sz="1400" b="1" i="1" dirty="0">
                        <a:solidFill>
                          <a:srgbClr val="0000FF"/>
                        </a:solidFill>
                      </a:endParaRPr>
                    </a:p>
                  </a:txBody>
                  <a:tcPr anchor="ctr"/>
                </a:tc>
                <a:tc>
                  <a:txBody>
                    <a:bodyPr/>
                    <a:lstStyle/>
                    <a:p>
                      <a:pPr algn="ctr"/>
                      <a:r>
                        <a:rPr lang="en-US" sz="1600" b="1" dirty="0" smtClean="0"/>
                        <a:t>N</a:t>
                      </a:r>
                      <a:endParaRPr lang="en-US" sz="1600" b="1" dirty="0"/>
                    </a:p>
                  </a:txBody>
                  <a:tcPr anchor="ctr"/>
                </a:tc>
                <a:tc>
                  <a:txBody>
                    <a:bodyPr/>
                    <a:lstStyle/>
                    <a:p>
                      <a:pPr algn="ctr"/>
                      <a:r>
                        <a:rPr lang="en-US" sz="1600" b="1" dirty="0" smtClean="0"/>
                        <a:t>--- </a:t>
                      </a:r>
                      <a:endParaRPr lang="en-US" sz="1600" b="1" dirty="0"/>
                    </a:p>
                  </a:txBody>
                  <a:tcPr anchor="ctr"/>
                </a:tc>
                <a:tc>
                  <a:txBody>
                    <a:bodyPr/>
                    <a:lstStyle/>
                    <a:p>
                      <a:pPr algn="ctr"/>
                      <a:r>
                        <a:rPr lang="en-US" sz="1600" b="1" dirty="0" smtClean="0"/>
                        <a:t>---</a:t>
                      </a:r>
                      <a:endParaRPr lang="en-US" sz="1600" b="1" dirty="0"/>
                    </a:p>
                  </a:txBody>
                  <a:tcPr anchor="ctr"/>
                </a:tc>
              </a:tr>
              <a:tr h="278131">
                <a:tc>
                  <a:txBody>
                    <a:bodyPr/>
                    <a:lstStyle/>
                    <a:p>
                      <a:r>
                        <a:rPr lang="en-US" sz="1400" b="1" dirty="0" smtClean="0">
                          <a:solidFill>
                            <a:srgbClr val="0000FF"/>
                          </a:solidFill>
                        </a:rPr>
                        <a:t>Cloud</a:t>
                      </a:r>
                      <a:r>
                        <a:rPr lang="en-US" sz="1400" b="1" baseline="0" dirty="0" smtClean="0">
                          <a:solidFill>
                            <a:srgbClr val="0000FF"/>
                          </a:solidFill>
                        </a:rPr>
                        <a:t> Optical Depth</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L,T</a:t>
                      </a:r>
                      <a:endParaRPr lang="en-US" sz="1600" b="1" dirty="0"/>
                    </a:p>
                  </a:txBody>
                  <a:tcPr anchor="ctr"/>
                </a:tc>
                <a:tc>
                  <a:txBody>
                    <a:bodyPr/>
                    <a:lstStyle/>
                    <a:p>
                      <a:pPr algn="ctr"/>
                      <a:r>
                        <a:rPr lang="en-US" sz="1600" b="1" dirty="0" smtClean="0"/>
                        <a:t>---</a:t>
                      </a:r>
                      <a:endParaRPr lang="en-US" sz="1600" b="1" dirty="0"/>
                    </a:p>
                  </a:txBody>
                  <a:tcPr anchor="ctr"/>
                </a:tc>
              </a:tr>
              <a:tr h="304773">
                <a:tc>
                  <a:txBody>
                    <a:bodyPr/>
                    <a:lstStyle/>
                    <a:p>
                      <a:r>
                        <a:rPr lang="en-US" sz="1400" b="1" dirty="0" smtClean="0">
                          <a:solidFill>
                            <a:srgbClr val="0000FF"/>
                          </a:solidFill>
                        </a:rPr>
                        <a:t>Cloud Particle Size Distribution</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L,T</a:t>
                      </a:r>
                      <a:endParaRPr lang="en-US" sz="1600" b="1" dirty="0"/>
                    </a:p>
                  </a:txBody>
                  <a:tcPr anchor="ctr"/>
                </a:tc>
                <a:tc>
                  <a:txBody>
                    <a:bodyPr/>
                    <a:lstStyle/>
                    <a:p>
                      <a:pPr algn="ctr"/>
                      <a:r>
                        <a:rPr lang="en-US" sz="1600" b="1" dirty="0" smtClean="0"/>
                        <a:t>---</a:t>
                      </a:r>
                      <a:endParaRPr lang="en-US" sz="1600" b="1" dirty="0"/>
                    </a:p>
                  </a:txBody>
                  <a:tcPr anchor="ctr"/>
                </a:tc>
              </a:tr>
              <a:tr h="308604">
                <a:tc>
                  <a:txBody>
                    <a:bodyPr/>
                    <a:lstStyle/>
                    <a:p>
                      <a:r>
                        <a:rPr lang="en-US" sz="1400" b="1" dirty="0" smtClean="0">
                          <a:solidFill>
                            <a:srgbClr val="0000FF"/>
                          </a:solidFill>
                        </a:rPr>
                        <a:t>Cloud Top Height</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I,T</a:t>
                      </a:r>
                      <a:endParaRPr lang="en-US" sz="1600" b="1" dirty="0"/>
                    </a:p>
                  </a:txBody>
                  <a:tcPr anchor="ctr"/>
                </a:tc>
                <a:tc>
                  <a:txBody>
                    <a:bodyPr/>
                    <a:lstStyle/>
                    <a:p>
                      <a:pPr algn="ctr"/>
                      <a:r>
                        <a:rPr lang="en-US" sz="1600" b="1" dirty="0" smtClean="0"/>
                        <a:t>N</a:t>
                      </a:r>
                      <a:endParaRPr lang="en-US" sz="1600" b="1" dirty="0"/>
                    </a:p>
                  </a:txBody>
                  <a:tcPr anchor="ctr"/>
                </a:tc>
              </a:tr>
              <a:tr h="182878">
                <a:tc>
                  <a:txBody>
                    <a:bodyPr/>
                    <a:lstStyle/>
                    <a:p>
                      <a:r>
                        <a:rPr lang="en-US" sz="1400" b="1" dirty="0" smtClean="0">
                          <a:solidFill>
                            <a:srgbClr val="0000FF"/>
                          </a:solidFill>
                        </a:rPr>
                        <a:t>Cloud Top Phase</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T</a:t>
                      </a:r>
                      <a:endParaRPr lang="en-US" sz="1600" b="1" dirty="0"/>
                    </a:p>
                  </a:txBody>
                  <a:tcPr anchor="ctr"/>
                </a:tc>
                <a:tc>
                  <a:txBody>
                    <a:bodyPr/>
                    <a:lstStyle/>
                    <a:p>
                      <a:pPr algn="ctr"/>
                      <a:r>
                        <a:rPr lang="en-US" sz="1600" b="1" dirty="0" smtClean="0"/>
                        <a:t>N</a:t>
                      </a:r>
                      <a:endParaRPr lang="en-US" sz="1600" b="1" dirty="0"/>
                    </a:p>
                  </a:txBody>
                  <a:tcPr anchor="ctr"/>
                </a:tc>
              </a:tr>
              <a:tr h="243834">
                <a:tc>
                  <a:txBody>
                    <a:bodyPr/>
                    <a:lstStyle/>
                    <a:p>
                      <a:r>
                        <a:rPr lang="en-US" sz="1400" b="1" dirty="0" smtClean="0">
                          <a:solidFill>
                            <a:srgbClr val="0000FF"/>
                          </a:solidFill>
                        </a:rPr>
                        <a:t>Cloud Top Pressure</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I,T</a:t>
                      </a:r>
                      <a:endParaRPr lang="en-US" sz="1600" b="1" dirty="0"/>
                    </a:p>
                  </a:txBody>
                  <a:tcPr anchor="ctr"/>
                </a:tc>
                <a:tc>
                  <a:txBody>
                    <a:bodyPr/>
                    <a:lstStyle/>
                    <a:p>
                      <a:pPr algn="ctr"/>
                      <a:r>
                        <a:rPr lang="en-US" sz="1600" b="1" dirty="0" smtClean="0"/>
                        <a:t>N</a:t>
                      </a:r>
                      <a:endParaRPr lang="en-US" sz="1600" b="1" dirty="0"/>
                    </a:p>
                  </a:txBody>
                  <a:tcPr anchor="ctr"/>
                </a:tc>
              </a:tr>
              <a:tr h="213351">
                <a:tc>
                  <a:txBody>
                    <a:bodyPr/>
                    <a:lstStyle/>
                    <a:p>
                      <a:r>
                        <a:rPr lang="en-US" sz="1400" b="1" dirty="0" smtClean="0">
                          <a:solidFill>
                            <a:srgbClr val="0000FF"/>
                          </a:solidFill>
                        </a:rPr>
                        <a:t>Cloud Top Temperature</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I,T</a:t>
                      </a:r>
                      <a:endParaRPr lang="en-US" sz="1600" b="1" dirty="0"/>
                    </a:p>
                  </a:txBody>
                  <a:tcPr anchor="ctr"/>
                </a:tc>
                <a:tc>
                  <a:txBody>
                    <a:bodyPr/>
                    <a:lstStyle/>
                    <a:p>
                      <a:pPr algn="ctr"/>
                      <a:r>
                        <a:rPr lang="en-US" sz="1600" b="1" dirty="0" smtClean="0"/>
                        <a:t>N</a:t>
                      </a:r>
                      <a:endParaRPr lang="en-US" sz="1600" b="1" dirty="0"/>
                    </a:p>
                  </a:txBody>
                  <a:tcPr anchor="ctr"/>
                </a:tc>
              </a:tr>
              <a:tr h="182868">
                <a:tc>
                  <a:txBody>
                    <a:bodyPr/>
                    <a:lstStyle/>
                    <a:p>
                      <a:r>
                        <a:rPr lang="en-US" sz="1400" b="1" dirty="0" smtClean="0">
                          <a:solidFill>
                            <a:srgbClr val="0000FF"/>
                          </a:solidFill>
                        </a:rPr>
                        <a:t>Derived Motion Winds</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I, C, T</a:t>
                      </a:r>
                      <a:endParaRPr lang="en-US" sz="1600" b="1" dirty="0"/>
                    </a:p>
                  </a:txBody>
                  <a:tcPr anchor="ctr"/>
                </a:tc>
                <a:tc>
                  <a:txBody>
                    <a:bodyPr/>
                    <a:lstStyle/>
                    <a:p>
                      <a:pPr algn="ctr"/>
                      <a:r>
                        <a:rPr lang="en-US" sz="1600" b="1" dirty="0" smtClean="0"/>
                        <a:t>N</a:t>
                      </a:r>
                      <a:endParaRPr lang="en-US" sz="1600" b="1" dirty="0"/>
                    </a:p>
                  </a:txBody>
                  <a:tcPr anchor="ctr"/>
                </a:tc>
              </a:tr>
              <a:tr h="0">
                <a:tc>
                  <a:txBody>
                    <a:bodyPr/>
                    <a:lstStyle/>
                    <a:p>
                      <a:r>
                        <a:rPr lang="en-US" sz="1400" b="1" dirty="0" smtClean="0">
                          <a:solidFill>
                            <a:srgbClr val="0000FF"/>
                          </a:solidFill>
                        </a:rPr>
                        <a:t>Derived Stability Parameters</a:t>
                      </a:r>
                      <a:endParaRPr lang="en-US" sz="1400" b="1" dirty="0">
                        <a:solidFill>
                          <a:srgbClr val="0000FF"/>
                        </a:solidFill>
                      </a:endParaRPr>
                    </a:p>
                  </a:txBody>
                  <a:tcPr anchor="ctr"/>
                </a:tc>
                <a:tc>
                  <a:txBody>
                    <a:bodyPr/>
                    <a:lstStyle/>
                    <a:p>
                      <a:pPr algn="ctr"/>
                      <a:r>
                        <a:rPr lang="en-US" sz="1600" b="1" dirty="0" smtClean="0"/>
                        <a:t>N</a:t>
                      </a:r>
                      <a:endParaRPr lang="en-US" sz="1600" b="1" dirty="0"/>
                    </a:p>
                  </a:txBody>
                  <a:tcPr anchor="ctr"/>
                </a:tc>
                <a:tc>
                  <a:txBody>
                    <a:bodyPr/>
                    <a:lstStyle/>
                    <a:p>
                      <a:pPr algn="ctr"/>
                      <a:r>
                        <a:rPr lang="en-US" sz="1600" b="1" dirty="0" smtClean="0"/>
                        <a:t>---</a:t>
                      </a:r>
                      <a:endParaRPr lang="en-US" sz="1600" b="1" dirty="0"/>
                    </a:p>
                  </a:txBody>
                  <a:tcPr anchor="ctr"/>
                </a:tc>
                <a:tc>
                  <a:txBody>
                    <a:bodyPr/>
                    <a:lstStyle/>
                    <a:p>
                      <a:pPr algn="ctr"/>
                      <a:r>
                        <a:rPr lang="en-US" sz="1600" b="1" dirty="0" smtClean="0"/>
                        <a:t>---</a:t>
                      </a:r>
                      <a:endParaRPr lang="en-US" sz="1600" b="1" dirty="0"/>
                    </a:p>
                  </a:txBody>
                  <a:tcPr anchor="ctr"/>
                </a:tc>
              </a:tr>
              <a:tr h="0">
                <a:tc>
                  <a:txBody>
                    <a:bodyPr/>
                    <a:lstStyle/>
                    <a:p>
                      <a:r>
                        <a:rPr lang="en-US" sz="1400" b="1" dirty="0" smtClean="0">
                          <a:solidFill>
                            <a:srgbClr val="0000FF"/>
                          </a:solidFill>
                        </a:rPr>
                        <a:t>Downward Shortwave Radiation:</a:t>
                      </a:r>
                      <a:r>
                        <a:rPr lang="en-US" sz="1400" b="1" baseline="0" dirty="0" smtClean="0">
                          <a:solidFill>
                            <a:srgbClr val="0000FF"/>
                          </a:solidFill>
                        </a:rPr>
                        <a:t> SFC</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L</a:t>
                      </a:r>
                      <a:endParaRPr lang="en-US" sz="1600" b="1" dirty="0"/>
                    </a:p>
                  </a:txBody>
                  <a:tcPr anchor="ctr"/>
                </a:tc>
                <a:tc>
                  <a:txBody>
                    <a:bodyPr/>
                    <a:lstStyle/>
                    <a:p>
                      <a:pPr algn="ctr"/>
                      <a:r>
                        <a:rPr lang="en-US" sz="1600" b="1" dirty="0" smtClean="0"/>
                        <a:t>N</a:t>
                      </a:r>
                      <a:endParaRPr lang="en-US" sz="1600" b="1" dirty="0"/>
                    </a:p>
                  </a:txBody>
                  <a:tcPr anchor="ctr"/>
                </a:tc>
              </a:tr>
            </a:tbl>
          </a:graphicData>
        </a:graphic>
      </p:graphicFrame>
      <p:sp>
        <p:nvSpPr>
          <p:cNvPr id="44" name="Title 1"/>
          <p:cNvSpPr>
            <a:spLocks noGrp="1"/>
          </p:cNvSpPr>
          <p:nvPr>
            <p:ph type="title"/>
          </p:nvPr>
        </p:nvSpPr>
        <p:spPr>
          <a:xfrm>
            <a:off x="989693" y="148218"/>
            <a:ext cx="6873303" cy="752475"/>
          </a:xfrm>
        </p:spPr>
        <p:txBody>
          <a:bodyPr/>
          <a:lstStyle/>
          <a:p>
            <a:r>
              <a:rPr lang="en-US" sz="2400" dirty="0" smtClean="0">
                <a:solidFill>
                  <a:srgbClr val="0000FF"/>
                </a:solidFill>
                <a:effectLst>
                  <a:outerShdw blurRad="38100" dist="38100" dir="2700000" algn="tl">
                    <a:srgbClr val="000000">
                      <a:alpha val="43137"/>
                    </a:srgbClr>
                  </a:outerShdw>
                </a:effectLst>
              </a:rPr>
              <a:t> </a:t>
            </a:r>
            <a:r>
              <a:rPr lang="en-US" sz="3200" b="1" dirty="0" smtClean="0">
                <a:solidFill>
                  <a:schemeClr val="tx1"/>
                </a:solidFill>
                <a:effectLst>
                  <a:outerShdw blurRad="38100" dist="38100" dir="2700000" algn="tl">
                    <a:srgbClr val="000000">
                      <a:alpha val="43137"/>
                    </a:srgbClr>
                  </a:outerShdw>
                </a:effectLst>
              </a:rPr>
              <a:t>Deltas to the Baseline Versions </a:t>
            </a:r>
            <a:br>
              <a:rPr lang="en-US" sz="3200" b="1" dirty="0" smtClean="0">
                <a:solidFill>
                  <a:schemeClr val="tx1"/>
                </a:solidFill>
                <a:effectLst>
                  <a:outerShdw blurRad="38100" dist="38100" dir="2700000" algn="tl">
                    <a:srgbClr val="000000">
                      <a:alpha val="43137"/>
                    </a:srgbClr>
                  </a:outerShdw>
                </a:effectLst>
              </a:rPr>
            </a:br>
            <a:r>
              <a:rPr lang="en-US" sz="3200" b="1" dirty="0" smtClean="0">
                <a:solidFill>
                  <a:schemeClr val="tx1"/>
                </a:solidFill>
                <a:effectLst>
                  <a:outerShdw blurRad="38100" dist="38100" dir="2700000" algn="tl">
                    <a:srgbClr val="000000">
                      <a:alpha val="43137"/>
                    </a:srgbClr>
                  </a:outerShdw>
                </a:effectLst>
              </a:rPr>
              <a:t>of the L2 Product Algorithms</a:t>
            </a:r>
            <a:endParaRPr lang="en-US" sz="2800" b="1" dirty="0">
              <a:solidFill>
                <a:schemeClr val="tx1"/>
              </a:solidFill>
              <a:effectLst>
                <a:outerShdw blurRad="38100" dist="38100" dir="2700000" algn="tl">
                  <a:srgbClr val="000000">
                    <a:alpha val="43137"/>
                  </a:srgbClr>
                </a:outerShdw>
              </a:effectLst>
            </a:endParaRPr>
          </a:p>
        </p:txBody>
      </p:sp>
      <p:sp>
        <p:nvSpPr>
          <p:cNvPr id="6" name="TextBox 5"/>
          <p:cNvSpPr txBox="1"/>
          <p:nvPr/>
        </p:nvSpPr>
        <p:spPr>
          <a:xfrm>
            <a:off x="235904" y="6355048"/>
            <a:ext cx="8908096" cy="369332"/>
          </a:xfrm>
          <a:prstGeom prst="rect">
            <a:avLst/>
          </a:prstGeom>
          <a:noFill/>
        </p:spPr>
        <p:txBody>
          <a:bodyPr wrap="square" rtlCol="0">
            <a:spAutoFit/>
          </a:bodyPr>
          <a:lstStyle/>
          <a:p>
            <a:r>
              <a:rPr lang="en-US" b="1" u="sng" dirty="0" smtClean="0">
                <a:solidFill>
                  <a:srgbClr val="FFFF00"/>
                </a:solidFill>
              </a:rPr>
              <a:t>Change Types:</a:t>
            </a:r>
            <a:r>
              <a:rPr lang="en-US" b="1" dirty="0" smtClean="0">
                <a:solidFill>
                  <a:srgbClr val="FFFF00"/>
                </a:solidFill>
              </a:rPr>
              <a:t>    </a:t>
            </a:r>
            <a:r>
              <a:rPr lang="en-US" dirty="0" smtClean="0">
                <a:solidFill>
                  <a:srgbClr val="FFFF00"/>
                </a:solidFill>
              </a:rPr>
              <a:t>Incremental (I)    Major (M)     Look-up Table (L)   Threshold (T)    </a:t>
            </a:r>
            <a:r>
              <a:rPr lang="en-US" dirty="0" err="1" smtClean="0">
                <a:solidFill>
                  <a:srgbClr val="FFFF00"/>
                </a:solidFill>
              </a:rPr>
              <a:t>Config</a:t>
            </a:r>
            <a:r>
              <a:rPr lang="en-US" dirty="0" smtClean="0">
                <a:solidFill>
                  <a:srgbClr val="FFFF00"/>
                </a:solidFill>
              </a:rPr>
              <a:t> (C)</a:t>
            </a:r>
            <a:endParaRPr lang="en-US" dirty="0">
              <a:solidFill>
                <a:srgbClr val="FFFF00"/>
              </a:solidFill>
            </a:endParaRPr>
          </a:p>
        </p:txBody>
      </p:sp>
      <p:sp>
        <p:nvSpPr>
          <p:cNvPr id="7" name="Rectangle 3"/>
          <p:cNvSpPr>
            <a:spLocks noChangeArrowheads="1"/>
          </p:cNvSpPr>
          <p:nvPr/>
        </p:nvSpPr>
        <p:spPr bwMode="auto">
          <a:xfrm>
            <a:off x="8750886"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11</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CF5EF8-31B4-4F78-B46E-860652303D3D}" type="slidenum">
              <a:rPr lang="en-US" smtClean="0">
                <a:solidFill>
                  <a:prstClr val="black"/>
                </a:solidFill>
              </a:rPr>
              <a:pPr>
                <a:defRPr/>
              </a:pPr>
              <a:t>12</a:t>
            </a:fld>
            <a:endParaRPr lang="en-US" dirty="0">
              <a:solidFill>
                <a:prstClr val="black"/>
              </a:solidFill>
            </a:endParaRPr>
          </a:p>
        </p:txBody>
      </p:sp>
      <p:sp>
        <p:nvSpPr>
          <p:cNvPr id="5" name="Slide Number Placeholder 3"/>
          <p:cNvSpPr txBox="1">
            <a:spLocks/>
          </p:cNvSpPr>
          <p:nvPr/>
        </p:nvSpPr>
        <p:spPr>
          <a:xfrm>
            <a:off x="8153463" y="6485469"/>
            <a:ext cx="905933" cy="303741"/>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ea typeface="+mn-ea"/>
                <a:cs typeface="+mn-cs"/>
              </a:rPr>
              <a:t>      </a:t>
            </a:r>
            <a:fld id="{D2ECD224-1A74-47C7-937F-D2AF1EDE567F}" type="slidenum">
              <a:rPr kumimoji="0" lang="en-US" sz="1200" b="0" i="0" u="none" strike="noStrike" kern="1200" cap="none" spc="0" normalizeH="0" baseline="0" noProof="0" smtClean="0">
                <a:ln>
                  <a:noFill/>
                </a:ln>
                <a:solidFill>
                  <a:srgbClr val="000000"/>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mn-lt"/>
              <a:ea typeface="+mn-ea"/>
              <a:cs typeface="+mn-cs"/>
            </a:endParaRPr>
          </a:p>
        </p:txBody>
      </p:sp>
      <p:graphicFrame>
        <p:nvGraphicFramePr>
          <p:cNvPr id="6" name="Content Placeholder 7"/>
          <p:cNvGraphicFramePr>
            <a:graphicFrameLocks noGrp="1"/>
          </p:cNvGraphicFramePr>
          <p:nvPr>
            <p:ph idx="1"/>
          </p:nvPr>
        </p:nvGraphicFramePr>
        <p:xfrm>
          <a:off x="457245" y="1417342"/>
          <a:ext cx="8191908" cy="4724400"/>
        </p:xfrm>
        <a:graphic>
          <a:graphicData uri="http://schemas.openxmlformats.org/drawingml/2006/table">
            <a:tbl>
              <a:tblPr firstRow="1" bandRow="1">
                <a:tableStyleId>{5C22544A-7EE6-4342-B048-85BDC9FD1C3A}</a:tableStyleId>
              </a:tblPr>
              <a:tblGrid>
                <a:gridCol w="3017487"/>
                <a:gridCol w="1280146"/>
                <a:gridCol w="2156935"/>
                <a:gridCol w="1737340"/>
              </a:tblGrid>
              <a:tr h="370840">
                <a:tc>
                  <a:txBody>
                    <a:bodyPr/>
                    <a:lstStyle/>
                    <a:p>
                      <a:pPr algn="ctr"/>
                      <a:r>
                        <a:rPr lang="en-US" sz="2000" dirty="0" smtClean="0">
                          <a:effectLst>
                            <a:outerShdw blurRad="38100" dist="38100" dir="2700000" algn="tl">
                              <a:srgbClr val="000000">
                                <a:alpha val="43137"/>
                              </a:srgbClr>
                            </a:outerShdw>
                          </a:effectLst>
                        </a:rPr>
                        <a:t>L2 Product </a:t>
                      </a:r>
                    </a:p>
                  </a:txBody>
                  <a:tcPr anchor="ctr"/>
                </a:tc>
                <a:tc>
                  <a:txBody>
                    <a:bodyPr/>
                    <a:lstStyle/>
                    <a:p>
                      <a:pPr algn="ctr"/>
                      <a:r>
                        <a:rPr lang="en-US" sz="2000" dirty="0" smtClean="0">
                          <a:effectLst>
                            <a:outerShdw blurRad="38100" dist="38100" dir="2700000" algn="tl">
                              <a:srgbClr val="000000">
                                <a:alpha val="43137"/>
                              </a:srgbClr>
                            </a:outerShdw>
                          </a:effectLst>
                        </a:rPr>
                        <a:t>Algorithm Deltas?</a:t>
                      </a:r>
                      <a:endParaRPr lang="en-US" sz="2000" dirty="0">
                        <a:effectLst>
                          <a:outerShdw blurRad="38100" dist="38100" dir="2700000" algn="tl">
                            <a:srgbClr val="000000">
                              <a:alpha val="43137"/>
                            </a:srgbClr>
                          </a:outerShdw>
                        </a:effectLst>
                      </a:endParaRPr>
                    </a:p>
                  </a:txBody>
                  <a:tcPr anchor="ctr"/>
                </a:tc>
                <a:tc>
                  <a:txBody>
                    <a:bodyPr/>
                    <a:lstStyle/>
                    <a:p>
                      <a:pPr algn="ctr"/>
                      <a:r>
                        <a:rPr lang="en-US" sz="2000" dirty="0" smtClean="0">
                          <a:effectLst>
                            <a:outerShdw blurRad="38100" dist="38100" dir="2700000" algn="tl">
                              <a:srgbClr val="000000">
                                <a:alpha val="43137"/>
                              </a:srgbClr>
                            </a:outerShdw>
                          </a:effectLst>
                        </a:rPr>
                        <a:t>Change</a:t>
                      </a:r>
                      <a:r>
                        <a:rPr lang="en-US" sz="2000" baseline="0" dirty="0" smtClean="0">
                          <a:effectLst>
                            <a:outerShdw blurRad="38100" dist="38100" dir="2700000" algn="tl">
                              <a:srgbClr val="000000">
                                <a:alpha val="43137"/>
                              </a:srgbClr>
                            </a:outerShdw>
                          </a:effectLst>
                        </a:rPr>
                        <a:t> Type(s)</a:t>
                      </a:r>
                      <a:endParaRPr lang="en-US" sz="2000" dirty="0">
                        <a:effectLst>
                          <a:outerShdw blurRad="38100" dist="38100" dir="2700000" algn="tl">
                            <a:srgbClr val="000000">
                              <a:alpha val="43137"/>
                            </a:srgbClr>
                          </a:outerShdw>
                        </a:effectLst>
                      </a:endParaRPr>
                    </a:p>
                  </a:txBody>
                  <a:tcPr anchor="ctr"/>
                </a:tc>
                <a:tc>
                  <a:txBody>
                    <a:bodyPr/>
                    <a:lstStyle/>
                    <a:p>
                      <a:pPr algn="ctr"/>
                      <a:r>
                        <a:rPr lang="en-US" sz="2000" dirty="0" smtClean="0">
                          <a:effectLst>
                            <a:outerShdw blurRad="38100" dist="38100" dir="2700000" algn="tl">
                              <a:srgbClr val="000000">
                                <a:alpha val="43137"/>
                              </a:srgbClr>
                            </a:outerShdw>
                          </a:effectLst>
                        </a:rPr>
                        <a:t>Data Interface Changes?</a:t>
                      </a:r>
                      <a:endParaRPr lang="en-US" sz="2000" dirty="0">
                        <a:effectLst>
                          <a:outerShdw blurRad="38100" dist="38100" dir="2700000" algn="tl">
                            <a:srgbClr val="000000">
                              <a:alpha val="43137"/>
                            </a:srgbClr>
                          </a:outerShdw>
                        </a:effectLst>
                      </a:endParaRPr>
                    </a:p>
                  </a:txBody>
                  <a:tcPr anchor="ctr"/>
                </a:tc>
              </a:tr>
              <a:tr h="2171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FF"/>
                          </a:solidFill>
                        </a:rPr>
                        <a:t>Fire/Hot Spot Characterization</a:t>
                      </a: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T,L</a:t>
                      </a:r>
                      <a:endParaRPr lang="en-US" sz="1600" b="1" dirty="0"/>
                    </a:p>
                  </a:txBody>
                  <a:tcPr anchor="ctr"/>
                </a:tc>
                <a:tc>
                  <a:txBody>
                    <a:bodyPr/>
                    <a:lstStyle/>
                    <a:p>
                      <a:pPr algn="ctr"/>
                      <a:r>
                        <a:rPr lang="en-US" sz="1600" b="1" dirty="0" smtClean="0"/>
                        <a:t>N</a:t>
                      </a:r>
                      <a:endParaRPr lang="en-US" sz="1600" b="1" dirty="0"/>
                    </a:p>
                  </a:txBody>
                  <a:tcPr anchor="ctr"/>
                </a:tc>
              </a:tr>
              <a:tr h="217185">
                <a:tc>
                  <a:txBody>
                    <a:bodyPr/>
                    <a:lstStyle/>
                    <a:p>
                      <a:r>
                        <a:rPr lang="en-US" sz="1400" b="1" dirty="0" smtClean="0">
                          <a:solidFill>
                            <a:srgbClr val="0000FF"/>
                          </a:solidFill>
                        </a:rPr>
                        <a:t>Hurricane Intensity Estimation</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I, T</a:t>
                      </a:r>
                      <a:endParaRPr lang="en-US" sz="1600" b="1" dirty="0"/>
                    </a:p>
                  </a:txBody>
                  <a:tcPr anchor="ctr"/>
                </a:tc>
                <a:tc>
                  <a:txBody>
                    <a:bodyPr/>
                    <a:lstStyle/>
                    <a:p>
                      <a:pPr algn="ctr"/>
                      <a:r>
                        <a:rPr lang="en-US" sz="1600" b="1" dirty="0" smtClean="0"/>
                        <a:t>Y</a:t>
                      </a:r>
                      <a:endParaRPr lang="en-US" sz="1600" b="1" dirty="0"/>
                    </a:p>
                  </a:txBody>
                  <a:tcPr anchor="ctr"/>
                </a:tc>
              </a:tr>
              <a:tr h="278141">
                <a:tc>
                  <a:txBody>
                    <a:bodyPr/>
                    <a:lstStyle/>
                    <a:p>
                      <a:r>
                        <a:rPr lang="en-US" sz="1400" b="1" dirty="0" smtClean="0">
                          <a:solidFill>
                            <a:srgbClr val="0000FF"/>
                          </a:solidFill>
                        </a:rPr>
                        <a:t>Land Surface Temperature (Skin)</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I, L</a:t>
                      </a:r>
                      <a:endParaRPr lang="en-US" sz="1600" b="1" dirty="0"/>
                    </a:p>
                  </a:txBody>
                  <a:tcPr anchor="ctr"/>
                </a:tc>
                <a:tc>
                  <a:txBody>
                    <a:bodyPr/>
                    <a:lstStyle/>
                    <a:p>
                      <a:pPr algn="ctr"/>
                      <a:r>
                        <a:rPr lang="en-US" sz="1600" b="1" dirty="0" smtClean="0"/>
                        <a:t>Y</a:t>
                      </a:r>
                      <a:endParaRPr lang="en-US" sz="1600" b="1" dirty="0"/>
                    </a:p>
                  </a:txBody>
                  <a:tcPr anchor="ctr"/>
                </a:tc>
              </a:tr>
              <a:tr h="247658">
                <a:tc>
                  <a:txBody>
                    <a:bodyPr/>
                    <a:lstStyle/>
                    <a:p>
                      <a:r>
                        <a:rPr lang="en-US" sz="1400" b="1" dirty="0" smtClean="0">
                          <a:solidFill>
                            <a:srgbClr val="0000FF"/>
                          </a:solidFill>
                        </a:rPr>
                        <a:t>Legacy Vertical Moisture</a:t>
                      </a:r>
                      <a:r>
                        <a:rPr lang="en-US" sz="1400" b="1" baseline="0" dirty="0" smtClean="0">
                          <a:solidFill>
                            <a:srgbClr val="0000FF"/>
                          </a:solidFill>
                        </a:rPr>
                        <a:t> Profile</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T</a:t>
                      </a:r>
                      <a:endParaRPr lang="en-US" sz="1600" b="1" dirty="0"/>
                    </a:p>
                  </a:txBody>
                  <a:tcPr anchor="ctr"/>
                </a:tc>
                <a:tc>
                  <a:txBody>
                    <a:bodyPr/>
                    <a:lstStyle/>
                    <a:p>
                      <a:pPr algn="ctr"/>
                      <a:r>
                        <a:rPr lang="en-US" sz="1600" b="1" dirty="0" smtClean="0"/>
                        <a:t>N</a:t>
                      </a:r>
                      <a:endParaRPr lang="en-US" sz="1600" b="1" dirty="0"/>
                    </a:p>
                  </a:txBody>
                  <a:tcPr anchor="ctr"/>
                </a:tc>
              </a:tr>
              <a:tr h="217175">
                <a:tc>
                  <a:txBody>
                    <a:bodyPr/>
                    <a:lstStyle/>
                    <a:p>
                      <a:r>
                        <a:rPr lang="en-US" sz="1400" b="1" dirty="0" smtClean="0">
                          <a:solidFill>
                            <a:srgbClr val="0000FF"/>
                          </a:solidFill>
                        </a:rPr>
                        <a:t>Legacy Vertical temperature Profile</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T</a:t>
                      </a:r>
                      <a:endParaRPr lang="en-US" sz="1600" b="1" dirty="0"/>
                    </a:p>
                  </a:txBody>
                  <a:tcPr anchor="ctr"/>
                </a:tc>
                <a:tc>
                  <a:txBody>
                    <a:bodyPr/>
                    <a:lstStyle/>
                    <a:p>
                      <a:pPr algn="ctr"/>
                      <a:r>
                        <a:rPr lang="en-US" sz="1600" b="1" dirty="0" smtClean="0"/>
                        <a:t>N</a:t>
                      </a:r>
                      <a:endParaRPr lang="en-US" sz="1600" b="1" dirty="0"/>
                    </a:p>
                  </a:txBody>
                  <a:tcPr anchor="ctr"/>
                </a:tc>
              </a:tr>
              <a:tr h="278131">
                <a:tc>
                  <a:txBody>
                    <a:bodyPr/>
                    <a:lstStyle/>
                    <a:p>
                      <a:r>
                        <a:rPr lang="en-US" sz="1400" b="1" dirty="0" smtClean="0">
                          <a:solidFill>
                            <a:srgbClr val="0000FF"/>
                          </a:solidFill>
                        </a:rPr>
                        <a:t>Radiances</a:t>
                      </a:r>
                      <a:endParaRPr lang="en-US" sz="1400" b="1" dirty="0">
                        <a:solidFill>
                          <a:srgbClr val="0000FF"/>
                        </a:solidFill>
                      </a:endParaRPr>
                    </a:p>
                  </a:txBody>
                  <a:tcPr anchor="ctr"/>
                </a:tc>
                <a:tc>
                  <a:txBody>
                    <a:bodyPr/>
                    <a:lstStyle/>
                    <a:p>
                      <a:pPr algn="ctr"/>
                      <a:r>
                        <a:rPr lang="en-US" sz="1600" b="1" dirty="0" smtClean="0"/>
                        <a:t>N</a:t>
                      </a:r>
                      <a:endParaRPr lang="en-US" sz="1600" b="1" dirty="0"/>
                    </a:p>
                  </a:txBody>
                  <a:tcPr anchor="ctr"/>
                </a:tc>
                <a:tc>
                  <a:txBody>
                    <a:bodyPr/>
                    <a:lstStyle/>
                    <a:p>
                      <a:pPr algn="ctr"/>
                      <a:r>
                        <a:rPr lang="en-US" sz="1600" b="1" dirty="0" smtClean="0"/>
                        <a:t>---</a:t>
                      </a:r>
                      <a:endParaRPr lang="en-US" sz="1600" b="1" dirty="0"/>
                    </a:p>
                  </a:txBody>
                  <a:tcPr anchor="ctr"/>
                </a:tc>
                <a:tc>
                  <a:txBody>
                    <a:bodyPr/>
                    <a:lstStyle/>
                    <a:p>
                      <a:pPr algn="ctr"/>
                      <a:r>
                        <a:rPr lang="en-US" sz="1600" b="1" dirty="0" smtClean="0"/>
                        <a:t>---</a:t>
                      </a:r>
                      <a:endParaRPr lang="en-US" sz="1600" b="1" dirty="0"/>
                    </a:p>
                  </a:txBody>
                  <a:tcPr anchor="ctr"/>
                </a:tc>
              </a:tr>
              <a:tr h="304773">
                <a:tc>
                  <a:txBody>
                    <a:bodyPr/>
                    <a:lstStyle/>
                    <a:p>
                      <a:r>
                        <a:rPr lang="en-US" sz="1400" b="1" dirty="0" smtClean="0">
                          <a:solidFill>
                            <a:srgbClr val="0000FF"/>
                          </a:solidFill>
                        </a:rPr>
                        <a:t>Rainfall</a:t>
                      </a:r>
                      <a:r>
                        <a:rPr lang="en-US" sz="1400" b="1" baseline="0" dirty="0" smtClean="0">
                          <a:solidFill>
                            <a:srgbClr val="0000FF"/>
                          </a:solidFill>
                        </a:rPr>
                        <a:t> Rate/QPE</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I</a:t>
                      </a:r>
                      <a:endParaRPr lang="en-US" sz="1600" b="1" dirty="0"/>
                    </a:p>
                  </a:txBody>
                  <a:tcPr anchor="ctr"/>
                </a:tc>
                <a:tc>
                  <a:txBody>
                    <a:bodyPr/>
                    <a:lstStyle/>
                    <a:p>
                      <a:pPr algn="ctr"/>
                      <a:r>
                        <a:rPr lang="en-US" sz="1600" b="1" dirty="0" smtClean="0"/>
                        <a:t>Y</a:t>
                      </a:r>
                      <a:endParaRPr lang="en-US" sz="1600" b="1" dirty="0"/>
                    </a:p>
                  </a:txBody>
                  <a:tcPr anchor="ctr"/>
                </a:tc>
              </a:tr>
              <a:tr h="308604">
                <a:tc>
                  <a:txBody>
                    <a:bodyPr/>
                    <a:lstStyle/>
                    <a:p>
                      <a:r>
                        <a:rPr lang="en-US" sz="1400" b="1" dirty="0" smtClean="0">
                          <a:solidFill>
                            <a:srgbClr val="0000FF"/>
                          </a:solidFill>
                        </a:rPr>
                        <a:t>Reflected Shortwave Radiation: TOA</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L</a:t>
                      </a:r>
                      <a:endParaRPr lang="en-US" sz="1600" b="1" dirty="0"/>
                    </a:p>
                  </a:txBody>
                  <a:tcPr anchor="ctr"/>
                </a:tc>
                <a:tc>
                  <a:txBody>
                    <a:bodyPr/>
                    <a:lstStyle/>
                    <a:p>
                      <a:pPr algn="ctr"/>
                      <a:r>
                        <a:rPr lang="en-US" sz="1600" b="1" dirty="0" smtClean="0"/>
                        <a:t>N</a:t>
                      </a:r>
                      <a:endParaRPr lang="en-US" sz="1600" b="1" dirty="0"/>
                    </a:p>
                  </a:txBody>
                  <a:tcPr anchor="ctr"/>
                </a:tc>
              </a:tr>
              <a:tr h="182878">
                <a:tc>
                  <a:txBody>
                    <a:bodyPr/>
                    <a:lstStyle/>
                    <a:p>
                      <a:r>
                        <a:rPr lang="en-US" sz="1400" b="1" dirty="0" smtClean="0">
                          <a:solidFill>
                            <a:srgbClr val="0000FF"/>
                          </a:solidFill>
                        </a:rPr>
                        <a:t>Sea Surface Temperature</a:t>
                      </a:r>
                      <a:r>
                        <a:rPr lang="en-US" sz="1400" b="1" baseline="0" dirty="0" smtClean="0">
                          <a:solidFill>
                            <a:srgbClr val="0000FF"/>
                          </a:solidFill>
                        </a:rPr>
                        <a:t> (Skin)</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I,T</a:t>
                      </a:r>
                      <a:r>
                        <a:rPr lang="en-US" sz="1600" b="1" baseline="0" dirty="0" smtClean="0"/>
                        <a:t> (Baseline), </a:t>
                      </a:r>
                      <a:r>
                        <a:rPr lang="en-US" sz="1600" b="1" dirty="0" smtClean="0"/>
                        <a:t>M (new)</a:t>
                      </a:r>
                      <a:endParaRPr lang="en-US" sz="1600" b="1" dirty="0"/>
                    </a:p>
                  </a:txBody>
                  <a:tcPr anchor="ctr"/>
                </a:tc>
                <a:tc>
                  <a:txBody>
                    <a:bodyPr/>
                    <a:lstStyle/>
                    <a:p>
                      <a:pPr algn="ctr"/>
                      <a:r>
                        <a:rPr lang="en-US" sz="1600" b="1" dirty="0" smtClean="0"/>
                        <a:t>N</a:t>
                      </a:r>
                      <a:endParaRPr lang="en-US" sz="1600" b="1" dirty="0"/>
                    </a:p>
                  </a:txBody>
                  <a:tcPr anchor="ctr"/>
                </a:tc>
              </a:tr>
              <a:tr h="243834">
                <a:tc>
                  <a:txBody>
                    <a:bodyPr/>
                    <a:lstStyle/>
                    <a:p>
                      <a:r>
                        <a:rPr lang="en-US" sz="1400" b="1" dirty="0" smtClean="0">
                          <a:solidFill>
                            <a:srgbClr val="0000FF"/>
                          </a:solidFill>
                        </a:rPr>
                        <a:t>Snow Cover</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L</a:t>
                      </a:r>
                      <a:endParaRPr lang="en-US" sz="1600" b="1" dirty="0"/>
                    </a:p>
                  </a:txBody>
                  <a:tcPr anchor="ctr"/>
                </a:tc>
                <a:tc>
                  <a:txBody>
                    <a:bodyPr/>
                    <a:lstStyle/>
                    <a:p>
                      <a:pPr algn="ctr"/>
                      <a:r>
                        <a:rPr lang="en-US" sz="1600" b="1" dirty="0" smtClean="0"/>
                        <a:t>Y</a:t>
                      </a:r>
                      <a:endParaRPr lang="en-US" sz="1600" b="1" dirty="0"/>
                    </a:p>
                  </a:txBody>
                  <a:tcPr anchor="ctr"/>
                </a:tc>
              </a:tr>
              <a:tr h="213351">
                <a:tc>
                  <a:txBody>
                    <a:bodyPr/>
                    <a:lstStyle/>
                    <a:p>
                      <a:r>
                        <a:rPr lang="en-US" sz="1400" b="1" dirty="0" smtClean="0">
                          <a:solidFill>
                            <a:srgbClr val="0000FF"/>
                          </a:solidFill>
                        </a:rPr>
                        <a:t>Total </a:t>
                      </a:r>
                      <a:r>
                        <a:rPr lang="en-US" sz="1400" b="1" dirty="0" err="1" smtClean="0">
                          <a:solidFill>
                            <a:srgbClr val="0000FF"/>
                          </a:solidFill>
                        </a:rPr>
                        <a:t>Precipitable</a:t>
                      </a:r>
                      <a:r>
                        <a:rPr lang="en-US" sz="1400" b="1" dirty="0" smtClean="0">
                          <a:solidFill>
                            <a:srgbClr val="0000FF"/>
                          </a:solidFill>
                        </a:rPr>
                        <a:t> Water</a:t>
                      </a:r>
                      <a:endParaRPr lang="en-US" sz="1400" b="1" dirty="0">
                        <a:solidFill>
                          <a:srgbClr val="0000FF"/>
                        </a:solidFill>
                      </a:endParaRPr>
                    </a:p>
                  </a:txBody>
                  <a:tcPr anchor="ctr"/>
                </a:tc>
                <a:tc>
                  <a:txBody>
                    <a:bodyPr/>
                    <a:lstStyle/>
                    <a:p>
                      <a:pPr algn="ctr"/>
                      <a:r>
                        <a:rPr lang="en-US" sz="1600" b="1" dirty="0" smtClean="0"/>
                        <a:t>N</a:t>
                      </a:r>
                      <a:endParaRPr lang="en-US" sz="1600" b="1" dirty="0"/>
                    </a:p>
                  </a:txBody>
                  <a:tcPr anchor="ctr"/>
                </a:tc>
                <a:tc>
                  <a:txBody>
                    <a:bodyPr/>
                    <a:lstStyle/>
                    <a:p>
                      <a:pPr algn="ctr"/>
                      <a:r>
                        <a:rPr lang="en-US" sz="1600" b="1" dirty="0" smtClean="0"/>
                        <a:t>---</a:t>
                      </a:r>
                      <a:endParaRPr lang="en-US" sz="1600" b="1" dirty="0"/>
                    </a:p>
                  </a:txBody>
                  <a:tcPr anchor="ctr"/>
                </a:tc>
                <a:tc>
                  <a:txBody>
                    <a:bodyPr/>
                    <a:lstStyle/>
                    <a:p>
                      <a:pPr algn="ctr"/>
                      <a:r>
                        <a:rPr lang="en-US" sz="1600" b="1" dirty="0" smtClean="0"/>
                        <a:t>---</a:t>
                      </a:r>
                      <a:endParaRPr lang="en-US" sz="1600" b="1" dirty="0"/>
                    </a:p>
                  </a:txBody>
                  <a:tcPr anchor="ctr"/>
                </a:tc>
              </a:tr>
              <a:tr h="182868">
                <a:tc>
                  <a:txBody>
                    <a:bodyPr/>
                    <a:lstStyle/>
                    <a:p>
                      <a:r>
                        <a:rPr lang="en-US" sz="1400" b="1" dirty="0" smtClean="0">
                          <a:solidFill>
                            <a:srgbClr val="0000FF"/>
                          </a:solidFill>
                        </a:rPr>
                        <a:t>Volcanic Ash:</a:t>
                      </a:r>
                      <a:r>
                        <a:rPr lang="en-US" sz="1400" b="1" baseline="0" dirty="0" smtClean="0">
                          <a:solidFill>
                            <a:srgbClr val="0000FF"/>
                          </a:solidFill>
                        </a:rPr>
                        <a:t> Detection and Height</a:t>
                      </a:r>
                      <a:endParaRPr lang="en-US" sz="1400" b="1" dirty="0">
                        <a:solidFill>
                          <a:srgbClr val="0000FF"/>
                        </a:solidFill>
                      </a:endParaRPr>
                    </a:p>
                  </a:txBody>
                  <a:tcPr anchor="ctr"/>
                </a:tc>
                <a:tc>
                  <a:txBody>
                    <a:bodyPr/>
                    <a:lstStyle/>
                    <a:p>
                      <a:pPr algn="ctr"/>
                      <a:r>
                        <a:rPr lang="en-US" sz="1600" b="1" dirty="0" smtClean="0"/>
                        <a:t>Y</a:t>
                      </a:r>
                      <a:endParaRPr lang="en-US" sz="1600" b="1" dirty="0"/>
                    </a:p>
                  </a:txBody>
                  <a:tcPr anchor="ctr"/>
                </a:tc>
                <a:tc>
                  <a:txBody>
                    <a:bodyPr/>
                    <a:lstStyle/>
                    <a:p>
                      <a:pPr algn="ctr"/>
                      <a:r>
                        <a:rPr lang="en-US" sz="1600" b="1" dirty="0" smtClean="0"/>
                        <a:t>M (new)</a:t>
                      </a:r>
                      <a:endParaRPr lang="en-US" sz="1600" b="1" dirty="0"/>
                    </a:p>
                  </a:txBody>
                  <a:tcPr anchor="ctr"/>
                </a:tc>
                <a:tc>
                  <a:txBody>
                    <a:bodyPr/>
                    <a:lstStyle/>
                    <a:p>
                      <a:pPr algn="ctr"/>
                      <a:r>
                        <a:rPr lang="en-US" sz="1600" b="1" dirty="0" smtClean="0"/>
                        <a:t>Y</a:t>
                      </a:r>
                      <a:endParaRPr lang="en-US" sz="1600" b="1" dirty="0"/>
                    </a:p>
                  </a:txBody>
                  <a:tcPr anchor="ctr"/>
                </a:tc>
              </a:tr>
            </a:tbl>
          </a:graphicData>
        </a:graphic>
      </p:graphicFrame>
      <p:sp>
        <p:nvSpPr>
          <p:cNvPr id="10" name="Title 1"/>
          <p:cNvSpPr>
            <a:spLocks noGrp="1"/>
          </p:cNvSpPr>
          <p:nvPr>
            <p:ph type="title"/>
          </p:nvPr>
        </p:nvSpPr>
        <p:spPr>
          <a:xfrm>
            <a:off x="989693" y="207672"/>
            <a:ext cx="6873303" cy="752475"/>
          </a:xfrm>
        </p:spPr>
        <p:txBody>
          <a:bodyPr/>
          <a:lstStyle/>
          <a:p>
            <a:r>
              <a:rPr lang="en-US" sz="2400" dirty="0" smtClean="0">
                <a:solidFill>
                  <a:srgbClr val="0000FF"/>
                </a:solidFill>
                <a:effectLst>
                  <a:outerShdw blurRad="38100" dist="38100" dir="2700000" algn="tl">
                    <a:srgbClr val="000000">
                      <a:alpha val="43137"/>
                    </a:srgbClr>
                  </a:outerShdw>
                </a:effectLst>
              </a:rPr>
              <a:t> </a:t>
            </a:r>
            <a:r>
              <a:rPr lang="en-US" sz="3200" b="1" dirty="0" smtClean="0">
                <a:solidFill>
                  <a:schemeClr val="tx1"/>
                </a:solidFill>
                <a:effectLst>
                  <a:outerShdw blurRad="38100" dist="38100" dir="2700000" algn="tl">
                    <a:srgbClr val="000000">
                      <a:alpha val="43137"/>
                    </a:srgbClr>
                  </a:outerShdw>
                </a:effectLst>
              </a:rPr>
              <a:t>Deltas to the Baseline Versions </a:t>
            </a:r>
            <a:br>
              <a:rPr lang="en-US" sz="3200" b="1" dirty="0" smtClean="0">
                <a:solidFill>
                  <a:schemeClr val="tx1"/>
                </a:solidFill>
                <a:effectLst>
                  <a:outerShdw blurRad="38100" dist="38100" dir="2700000" algn="tl">
                    <a:srgbClr val="000000">
                      <a:alpha val="43137"/>
                    </a:srgbClr>
                  </a:outerShdw>
                </a:effectLst>
              </a:rPr>
            </a:br>
            <a:r>
              <a:rPr lang="en-US" sz="3200" b="1" dirty="0" smtClean="0">
                <a:solidFill>
                  <a:schemeClr val="tx1"/>
                </a:solidFill>
                <a:effectLst>
                  <a:outerShdw blurRad="38100" dist="38100" dir="2700000" algn="tl">
                    <a:srgbClr val="000000">
                      <a:alpha val="43137"/>
                    </a:srgbClr>
                  </a:outerShdw>
                </a:effectLst>
              </a:rPr>
              <a:t>of the L2 Product Algorithms</a:t>
            </a:r>
            <a:endParaRPr lang="en-US" sz="3200" b="1" dirty="0">
              <a:solidFill>
                <a:schemeClr val="tx1"/>
              </a:solidFill>
              <a:effectLst>
                <a:outerShdw blurRad="38100" dist="38100" dir="2700000" algn="tl">
                  <a:srgbClr val="000000">
                    <a:alpha val="43137"/>
                  </a:srgbClr>
                </a:outerShdw>
              </a:effectLst>
            </a:endParaRPr>
          </a:p>
        </p:txBody>
      </p:sp>
      <p:sp>
        <p:nvSpPr>
          <p:cNvPr id="7" name="TextBox 6"/>
          <p:cNvSpPr txBox="1"/>
          <p:nvPr/>
        </p:nvSpPr>
        <p:spPr>
          <a:xfrm>
            <a:off x="235904" y="6355048"/>
            <a:ext cx="8908096" cy="369332"/>
          </a:xfrm>
          <a:prstGeom prst="rect">
            <a:avLst/>
          </a:prstGeom>
          <a:noFill/>
        </p:spPr>
        <p:txBody>
          <a:bodyPr wrap="square" rtlCol="0">
            <a:spAutoFit/>
          </a:bodyPr>
          <a:lstStyle/>
          <a:p>
            <a:r>
              <a:rPr lang="en-US" b="1" u="sng" dirty="0" smtClean="0">
                <a:solidFill>
                  <a:srgbClr val="FFFF00"/>
                </a:solidFill>
              </a:rPr>
              <a:t>Change Types:</a:t>
            </a:r>
            <a:r>
              <a:rPr lang="en-US" b="1" dirty="0" smtClean="0">
                <a:solidFill>
                  <a:srgbClr val="FFFF00"/>
                </a:solidFill>
              </a:rPr>
              <a:t>    </a:t>
            </a:r>
            <a:r>
              <a:rPr lang="en-US" dirty="0" smtClean="0">
                <a:solidFill>
                  <a:srgbClr val="FFFF00"/>
                </a:solidFill>
              </a:rPr>
              <a:t>Incremental (I)    Major (M)     Look-up Table (L)   Threshold (T)    </a:t>
            </a:r>
            <a:r>
              <a:rPr lang="en-US" dirty="0" err="1" smtClean="0">
                <a:solidFill>
                  <a:srgbClr val="FFFF00"/>
                </a:solidFill>
              </a:rPr>
              <a:t>Config</a:t>
            </a:r>
            <a:r>
              <a:rPr lang="en-US" dirty="0" smtClean="0">
                <a:solidFill>
                  <a:srgbClr val="FFFF00"/>
                </a:solidFill>
              </a:rPr>
              <a:t> (C)</a:t>
            </a:r>
            <a:endParaRPr lang="en-US" dirty="0">
              <a:solidFill>
                <a:srgbClr val="FFFF00"/>
              </a:solidFill>
            </a:endParaRPr>
          </a:p>
        </p:txBody>
      </p:sp>
      <p:sp>
        <p:nvSpPr>
          <p:cNvPr id="8" name="Rectangle 3"/>
          <p:cNvSpPr>
            <a:spLocks noChangeArrowheads="1"/>
          </p:cNvSpPr>
          <p:nvPr/>
        </p:nvSpPr>
        <p:spPr bwMode="auto">
          <a:xfrm>
            <a:off x="8750886"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12</a:t>
            </a:fld>
            <a:endParaRPr lang="en-US" dirty="0">
              <a:solidFill>
                <a:srgbClr val="FFC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417342"/>
            <a:ext cx="8229600" cy="5303462"/>
          </a:xfrm>
        </p:spPr>
        <p:txBody>
          <a:bodyPr>
            <a:normAutofit fontScale="77500" lnSpcReduction="20000"/>
          </a:bodyPr>
          <a:lstStyle/>
          <a:p>
            <a:r>
              <a:rPr lang="en-US" dirty="0" smtClean="0"/>
              <a:t>No need to panic!</a:t>
            </a:r>
          </a:p>
          <a:p>
            <a:endParaRPr lang="en-US" dirty="0" smtClean="0"/>
          </a:p>
          <a:p>
            <a:r>
              <a:rPr lang="en-US" dirty="0" smtClean="0"/>
              <a:t>The baseline L2 product algorithms are good - A lot of time and effort went into their development</a:t>
            </a:r>
          </a:p>
          <a:p>
            <a:endParaRPr lang="en-US" dirty="0" smtClean="0"/>
          </a:p>
          <a:p>
            <a:r>
              <a:rPr lang="en-US" dirty="0" smtClean="0"/>
              <a:t>Overall, they will perform fine (meet predicted performance) and meet user needs and expectations – one exception</a:t>
            </a:r>
          </a:p>
          <a:p>
            <a:endParaRPr lang="en-US" dirty="0" smtClean="0"/>
          </a:p>
          <a:p>
            <a:r>
              <a:rPr lang="en-US" dirty="0" smtClean="0"/>
              <a:t>The updated versions should produce better results – they’ve had the benefit of additional time and testing with more and more proxy data and user input in some cases </a:t>
            </a:r>
          </a:p>
          <a:p>
            <a:endParaRPr lang="en-US" dirty="0" smtClean="0"/>
          </a:p>
          <a:p>
            <a:r>
              <a:rPr lang="en-US" dirty="0" smtClean="0"/>
              <a:t>The updates WILL find their way into the ground system</a:t>
            </a:r>
          </a:p>
          <a:p>
            <a:endParaRPr lang="en-US" dirty="0"/>
          </a:p>
        </p:txBody>
      </p:sp>
      <p:sp>
        <p:nvSpPr>
          <p:cNvPr id="13" name="Title 1"/>
          <p:cNvSpPr>
            <a:spLocks noGrp="1"/>
          </p:cNvSpPr>
          <p:nvPr>
            <p:ph type="title"/>
          </p:nvPr>
        </p:nvSpPr>
        <p:spPr>
          <a:xfrm>
            <a:off x="989693" y="137196"/>
            <a:ext cx="6873303" cy="752475"/>
          </a:xfrm>
        </p:spPr>
        <p:txBody>
          <a:bodyPr/>
          <a:lstStyle/>
          <a:p>
            <a:r>
              <a:rPr lang="en-US" sz="2400" dirty="0" smtClean="0">
                <a:solidFill>
                  <a:srgbClr val="0000FF"/>
                </a:solidFill>
                <a:effectLst>
                  <a:outerShdw blurRad="38100" dist="38100" dir="2700000" algn="tl">
                    <a:srgbClr val="000000">
                      <a:alpha val="43137"/>
                    </a:srgbClr>
                  </a:outerShdw>
                </a:effectLst>
              </a:rPr>
              <a:t> </a:t>
            </a:r>
            <a:r>
              <a:rPr lang="en-US" b="1" dirty="0" smtClean="0">
                <a:solidFill>
                  <a:schemeClr val="tx1"/>
                </a:solidFill>
                <a:effectLst>
                  <a:outerShdw blurRad="38100" dist="38100" dir="2700000" algn="tl">
                    <a:srgbClr val="000000">
                      <a:alpha val="43137"/>
                    </a:srgbClr>
                  </a:outerShdw>
                </a:effectLst>
              </a:rPr>
              <a:t>Now What???!!!</a:t>
            </a:r>
            <a:endParaRPr lang="en-US" b="1" dirty="0">
              <a:solidFill>
                <a:schemeClr val="tx1"/>
              </a:solidFill>
              <a:effectLst>
                <a:outerShdw blurRad="38100" dist="38100" dir="2700000" algn="tl">
                  <a:srgbClr val="000000">
                    <a:alpha val="43137"/>
                  </a:srgbClr>
                </a:outerShdw>
              </a:effectLst>
            </a:endParaRPr>
          </a:p>
        </p:txBody>
      </p:sp>
      <p:sp>
        <p:nvSpPr>
          <p:cNvPr id="4"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13</a:t>
            </a:fld>
            <a:endParaRPr lang="en-US" dirty="0">
              <a:solidFill>
                <a:srgbClr val="FFC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234464"/>
            <a:ext cx="8229600" cy="4663389"/>
          </a:xfrm>
        </p:spPr>
        <p:txBody>
          <a:bodyPr>
            <a:normAutofit fontScale="85000" lnSpcReduction="20000"/>
          </a:bodyPr>
          <a:lstStyle/>
          <a:p>
            <a:r>
              <a:rPr lang="en-US" dirty="0" smtClean="0"/>
              <a:t>Will the products derived using the baseline algorithms meet predicted performance after launch? </a:t>
            </a:r>
          </a:p>
          <a:p>
            <a:pPr>
              <a:buNone/>
            </a:pPr>
            <a:endParaRPr lang="en-US" dirty="0" smtClean="0"/>
          </a:p>
          <a:p>
            <a:r>
              <a:rPr lang="en-US" dirty="0" smtClean="0"/>
              <a:t>Can user needs be met with the baseline algorithms until they can be updated?</a:t>
            </a:r>
          </a:p>
          <a:p>
            <a:endParaRPr lang="en-US" dirty="0" smtClean="0"/>
          </a:p>
          <a:p>
            <a:r>
              <a:rPr lang="en-US" dirty="0" smtClean="0"/>
              <a:t>What are the deltas (beyond the baseline) in each of the product algorithms?  How important is each delta? </a:t>
            </a:r>
          </a:p>
          <a:p>
            <a:endParaRPr lang="en-US" dirty="0" smtClean="0"/>
          </a:p>
          <a:p>
            <a:r>
              <a:rPr lang="en-US" dirty="0" smtClean="0"/>
              <a:t>What is the expected product performance (</a:t>
            </a:r>
            <a:r>
              <a:rPr lang="en-US" dirty="0" err="1" smtClean="0"/>
              <a:t>ie</a:t>
            </a:r>
            <a:r>
              <a:rPr lang="en-US" dirty="0" smtClean="0"/>
              <a:t>., accuracy &amp; precision) of the baseline versus updated versions of the algorithm?</a:t>
            </a:r>
          </a:p>
        </p:txBody>
      </p:sp>
      <p:sp>
        <p:nvSpPr>
          <p:cNvPr id="13" name="Title 1"/>
          <p:cNvSpPr>
            <a:spLocks noGrp="1"/>
          </p:cNvSpPr>
          <p:nvPr>
            <p:ph type="title"/>
          </p:nvPr>
        </p:nvSpPr>
        <p:spPr>
          <a:xfrm>
            <a:off x="1081940" y="24794"/>
            <a:ext cx="6873303" cy="752475"/>
          </a:xfrm>
        </p:spPr>
        <p:txBody>
          <a:bodyPr/>
          <a:lstStyle/>
          <a:p>
            <a:r>
              <a:rPr lang="en-US" sz="2400" dirty="0" smtClean="0">
                <a:solidFill>
                  <a:srgbClr val="0000FF"/>
                </a:solidFill>
                <a:effectLst>
                  <a:outerShdw blurRad="38100" dist="38100" dir="2700000" algn="tl">
                    <a:srgbClr val="000000">
                      <a:alpha val="43137"/>
                    </a:srgbClr>
                  </a:outerShdw>
                </a:effectLst>
              </a:rPr>
              <a:t> </a:t>
            </a:r>
            <a:r>
              <a:rPr lang="en-US" b="1" dirty="0" smtClean="0">
                <a:solidFill>
                  <a:schemeClr val="tx1"/>
                </a:solidFill>
                <a:effectLst>
                  <a:outerShdw blurRad="38100" dist="38100" dir="2700000" algn="tl">
                    <a:srgbClr val="000000">
                      <a:alpha val="43137"/>
                    </a:srgbClr>
                  </a:outerShdw>
                </a:effectLst>
              </a:rPr>
              <a:t>Some Obvious Questions</a:t>
            </a:r>
            <a:endParaRPr lang="en-US" b="1" dirty="0">
              <a:solidFill>
                <a:schemeClr val="tx1"/>
              </a:solidFill>
              <a:effectLst>
                <a:outerShdw blurRad="38100" dist="38100" dir="2700000" algn="tl">
                  <a:srgbClr val="000000">
                    <a:alpha val="43137"/>
                  </a:srgbClr>
                </a:outerShdw>
              </a:effectLst>
            </a:endParaRPr>
          </a:p>
        </p:txBody>
      </p:sp>
      <p:sp>
        <p:nvSpPr>
          <p:cNvPr id="4"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14</a:t>
            </a:fld>
            <a:endParaRPr lang="en-US" dirty="0">
              <a:solidFill>
                <a:srgbClr val="FFC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7071996" y="6400800"/>
            <a:ext cx="1828800" cy="365125"/>
          </a:xfrm>
          <a:prstGeom prst="rect">
            <a:avLst/>
          </a:prstGeom>
        </p:spPr>
        <p:txBody>
          <a:bodyPr/>
          <a:lstStyle/>
          <a:p>
            <a:fld id="{97FA8124-9865-F141-9E48-75D99BBAEFD0}" type="slidenum">
              <a:rPr lang="en-US">
                <a:solidFill>
                  <a:prstClr val="black"/>
                </a:solidFill>
              </a:rPr>
              <a:pPr/>
              <a:t>15</a:t>
            </a:fld>
            <a:endParaRPr lang="en-US" dirty="0">
              <a:solidFill>
                <a:prstClr val="black"/>
              </a:solidFill>
            </a:endParaRPr>
          </a:p>
        </p:txBody>
      </p:sp>
      <p:sp>
        <p:nvSpPr>
          <p:cNvPr id="25" name="TextBox 24"/>
          <p:cNvSpPr txBox="1"/>
          <p:nvPr/>
        </p:nvSpPr>
        <p:spPr>
          <a:xfrm>
            <a:off x="548684" y="713926"/>
            <a:ext cx="3380284" cy="246221"/>
          </a:xfrm>
          <a:prstGeom prst="rect">
            <a:avLst/>
          </a:prstGeom>
          <a:noFill/>
        </p:spPr>
        <p:txBody>
          <a:bodyPr wrap="none" lIns="0" tIns="0" rIns="0" bIns="0" rtlCol="0">
            <a:spAutoFit/>
          </a:bodyPr>
          <a:lstStyle/>
          <a:p>
            <a:r>
              <a:rPr lang="en-US" sz="1600" b="1" i="1" u="sng" dirty="0">
                <a:solidFill>
                  <a:srgbClr val="FFC000"/>
                </a:solidFill>
                <a:effectLst>
                  <a:outerShdw blurRad="38100" dist="38100" dir="2700000" algn="tl">
                    <a:srgbClr val="000000">
                      <a:alpha val="43137"/>
                    </a:srgbClr>
                  </a:outerShdw>
                </a:effectLst>
              </a:rPr>
              <a:t>Description of</a:t>
            </a:r>
            <a:r>
              <a:rPr lang="en-US" sz="1600" b="1" i="1" dirty="0">
                <a:solidFill>
                  <a:srgbClr val="FFC000"/>
                </a:solidFill>
                <a:effectLst>
                  <a:outerShdw blurRad="38100" dist="38100" dir="2700000" algn="tl">
                    <a:srgbClr val="000000">
                      <a:alpha val="43137"/>
                    </a:srgbClr>
                  </a:outerShdw>
                </a:effectLst>
              </a:rPr>
              <a:t> Algorithm Enhancements</a:t>
            </a:r>
          </a:p>
        </p:txBody>
      </p:sp>
      <p:cxnSp>
        <p:nvCxnSpPr>
          <p:cNvPr id="28" name="Straight Connector 27"/>
          <p:cNvCxnSpPr/>
          <p:nvPr/>
        </p:nvCxnSpPr>
        <p:spPr>
          <a:xfrm>
            <a:off x="4534694" y="594391"/>
            <a:ext cx="0" cy="62513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6957" y="3703317"/>
            <a:ext cx="87031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37756" y="685830"/>
            <a:ext cx="3700757"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Baseline</a:t>
            </a:r>
            <a:r>
              <a:rPr lang="en-US" sz="1600" b="1" i="1" dirty="0">
                <a:solidFill>
                  <a:srgbClr val="FFC000"/>
                </a:solidFill>
                <a:effectLst>
                  <a:outerShdw blurRad="38100" dist="38100" dir="2700000" algn="tl">
                    <a:srgbClr val="000000">
                      <a:alpha val="43137"/>
                    </a:srgbClr>
                  </a:outerShdw>
                </a:effectLst>
              </a:rPr>
              <a:t> Algorithm</a:t>
            </a:r>
          </a:p>
        </p:txBody>
      </p:sp>
      <p:sp>
        <p:nvSpPr>
          <p:cNvPr id="33" name="TextBox 32"/>
          <p:cNvSpPr txBox="1"/>
          <p:nvPr/>
        </p:nvSpPr>
        <p:spPr>
          <a:xfrm>
            <a:off x="457245" y="3885811"/>
            <a:ext cx="3396443" cy="246221"/>
          </a:xfrm>
          <a:prstGeom prst="rect">
            <a:avLst/>
          </a:prstGeom>
          <a:noFill/>
        </p:spPr>
        <p:txBody>
          <a:bodyPr wrap="none" lIns="0" tIns="0" rIns="0" bIns="0" rtlCol="0">
            <a:spAutoFit/>
          </a:bodyPr>
          <a:lstStyle/>
          <a:p>
            <a:r>
              <a:rPr lang="en-US" sz="1600" b="1" i="1" u="sng" dirty="0">
                <a:solidFill>
                  <a:srgbClr val="FFC000"/>
                </a:solidFill>
                <a:effectLst>
                  <a:outerShdw blurRad="38100" dist="38100" dir="2700000" algn="tl">
                    <a:srgbClr val="000000">
                      <a:alpha val="43137"/>
                    </a:srgbClr>
                  </a:outerShdw>
                </a:effectLst>
              </a:rPr>
              <a:t>Importance of</a:t>
            </a:r>
            <a:r>
              <a:rPr lang="en-US" sz="1600" b="1" i="1" dirty="0">
                <a:solidFill>
                  <a:srgbClr val="FFC000"/>
                </a:solidFill>
                <a:effectLst>
                  <a:outerShdw blurRad="38100" dist="38100" dir="2700000" algn="tl">
                    <a:srgbClr val="000000">
                      <a:alpha val="43137"/>
                    </a:srgbClr>
                  </a:outerShdw>
                </a:effectLst>
              </a:rPr>
              <a:t> Algorithm Enhancements</a:t>
            </a:r>
          </a:p>
        </p:txBody>
      </p:sp>
      <p:sp>
        <p:nvSpPr>
          <p:cNvPr id="37" name="TextBox 36"/>
          <p:cNvSpPr txBox="1"/>
          <p:nvPr/>
        </p:nvSpPr>
        <p:spPr>
          <a:xfrm>
            <a:off x="4963172" y="3731413"/>
            <a:ext cx="3723583"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Updated</a:t>
            </a:r>
            <a:r>
              <a:rPr lang="en-US" sz="1600" b="1" i="1" dirty="0">
                <a:solidFill>
                  <a:srgbClr val="FFC000"/>
                </a:solidFill>
                <a:effectLst>
                  <a:outerShdw blurRad="38100" dist="38100" dir="2700000" algn="tl">
                    <a:srgbClr val="000000">
                      <a:alpha val="43137"/>
                    </a:srgbClr>
                  </a:outerShdw>
                </a:effectLst>
              </a:rPr>
              <a:t> Algorithm</a:t>
            </a:r>
          </a:p>
        </p:txBody>
      </p:sp>
      <p:sp>
        <p:nvSpPr>
          <p:cNvPr id="20" name="TextBox 19"/>
          <p:cNvSpPr txBox="1"/>
          <p:nvPr/>
        </p:nvSpPr>
        <p:spPr>
          <a:xfrm>
            <a:off x="280364" y="1143025"/>
            <a:ext cx="4108758" cy="1446550"/>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dirty="0" smtClean="0">
                <a:solidFill>
                  <a:prstClr val="white"/>
                </a:solidFill>
              </a:rPr>
              <a:t>Internal tests: turned off internal snow/ice detection over land which sometimes </a:t>
            </a:r>
            <a:r>
              <a:rPr lang="en-US" sz="1600" dirty="0" err="1" smtClean="0">
                <a:solidFill>
                  <a:prstClr val="white"/>
                </a:solidFill>
              </a:rPr>
              <a:t>mis</a:t>
            </a:r>
            <a:r>
              <a:rPr lang="en-US" sz="1600" dirty="0" smtClean="0">
                <a:solidFill>
                  <a:prstClr val="white"/>
                </a:solidFill>
              </a:rPr>
              <a:t>-identifies heavy smoke/smog as snow.</a:t>
            </a:r>
            <a:endParaRPr lang="en-US" sz="1600" dirty="0">
              <a:solidFill>
                <a:prstClr val="white"/>
              </a:solidFill>
            </a:endParaRPr>
          </a:p>
          <a:p>
            <a:pPr marL="171450" indent="-171450">
              <a:buClr>
                <a:prstClr val="white"/>
              </a:buClr>
              <a:buSzPct val="125000"/>
            </a:pPr>
            <a:endParaRPr lang="en-US" sz="1600" dirty="0">
              <a:solidFill>
                <a:prstClr val="white"/>
              </a:solidFill>
            </a:endParaRPr>
          </a:p>
          <a:p>
            <a:pPr marL="171450" indent="-171450"/>
            <a:endParaRPr lang="en-US" sz="1600" dirty="0">
              <a:solidFill>
                <a:prstClr val="white"/>
              </a:solidFill>
            </a:endParaRPr>
          </a:p>
          <a:p>
            <a:pPr marL="628650" lvl="1" indent="-171450">
              <a:buFont typeface="Arial" panose="020B0604020202020204" pitchFamily="34" charset="0"/>
              <a:buChar char="•"/>
            </a:pPr>
            <a:endParaRPr lang="en-US" sz="1400" dirty="0">
              <a:solidFill>
                <a:prstClr val="black"/>
              </a:solidFill>
            </a:endParaRPr>
          </a:p>
        </p:txBody>
      </p:sp>
      <p:sp>
        <p:nvSpPr>
          <p:cNvPr id="12" name="Title 11"/>
          <p:cNvSpPr>
            <a:spLocks noGrp="1"/>
          </p:cNvSpPr>
          <p:nvPr>
            <p:ph type="title"/>
          </p:nvPr>
        </p:nvSpPr>
        <p:spPr>
          <a:xfrm>
            <a:off x="914440" y="-228559"/>
            <a:ext cx="7086600" cy="914390"/>
          </a:xfrm>
        </p:spPr>
        <p:txBody>
          <a:bodyPr/>
          <a:lstStyle/>
          <a:p>
            <a:r>
              <a:rPr lang="en-US" b="1" dirty="0" smtClean="0">
                <a:solidFill>
                  <a:schemeClr val="tx1"/>
                </a:solidFill>
                <a:effectLst>
                  <a:outerShdw blurRad="38100" dist="38100" dir="2700000" algn="tl">
                    <a:srgbClr val="000000">
                      <a:alpha val="43137"/>
                    </a:srgbClr>
                  </a:outerShdw>
                </a:effectLst>
              </a:rPr>
              <a:t>Aerosol Detection</a:t>
            </a:r>
            <a:endParaRPr lang="en-US" b="1" dirty="0">
              <a:solidFill>
                <a:schemeClr val="tx1"/>
              </a:solidFill>
              <a:effectLst>
                <a:outerShdw blurRad="38100" dist="38100" dir="2700000" algn="tl">
                  <a:srgbClr val="000000">
                    <a:alpha val="43137"/>
                  </a:srgbClr>
                </a:outerShdw>
              </a:effectLst>
            </a:endParaRPr>
          </a:p>
        </p:txBody>
      </p:sp>
      <p:sp>
        <p:nvSpPr>
          <p:cNvPr id="15" name="TextBox 14"/>
          <p:cNvSpPr txBox="1"/>
          <p:nvPr/>
        </p:nvSpPr>
        <p:spPr>
          <a:xfrm>
            <a:off x="4963172" y="6537926"/>
            <a:ext cx="2631041" cy="307777"/>
          </a:xfrm>
          <a:prstGeom prst="rect">
            <a:avLst/>
          </a:prstGeom>
          <a:noFill/>
        </p:spPr>
        <p:txBody>
          <a:bodyPr wrap="none" rtlCol="0">
            <a:spAutoFit/>
          </a:bodyPr>
          <a:lstStyle/>
          <a:p>
            <a:pPr defTabSz="457200"/>
            <a:r>
              <a:rPr lang="en-US" sz="1400" b="1" dirty="0" smtClean="0">
                <a:solidFill>
                  <a:srgbClr val="FFFFFF"/>
                </a:solidFill>
              </a:rPr>
              <a:t>Smog over China January 2, 2016</a:t>
            </a:r>
            <a:endParaRPr lang="en-US" sz="1400" b="1" dirty="0">
              <a:solidFill>
                <a:srgbClr val="FFFFFF"/>
              </a:solidFill>
            </a:endParaRPr>
          </a:p>
        </p:txBody>
      </p:sp>
      <p:sp>
        <p:nvSpPr>
          <p:cNvPr id="16" name="Rectangle 15"/>
          <p:cNvSpPr/>
          <p:nvPr/>
        </p:nvSpPr>
        <p:spPr>
          <a:xfrm>
            <a:off x="146957" y="594391"/>
            <a:ext cx="8703129" cy="6251312"/>
          </a:xfrm>
          <a:prstGeom prst="rect">
            <a:avLst/>
          </a:prstGeom>
          <a:no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TextBox 18"/>
          <p:cNvSpPr txBox="1"/>
          <p:nvPr/>
        </p:nvSpPr>
        <p:spPr>
          <a:xfrm>
            <a:off x="280364" y="4205082"/>
            <a:ext cx="4108758" cy="707886"/>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dirty="0" smtClean="0">
                <a:solidFill>
                  <a:prstClr val="white"/>
                </a:solidFill>
              </a:rPr>
              <a:t>Improves accuracy of smoke/smog detection</a:t>
            </a:r>
            <a:endParaRPr lang="en-US" sz="1600" dirty="0">
              <a:solidFill>
                <a:prstClr val="white"/>
              </a:solidFill>
            </a:endParaRPr>
          </a:p>
          <a:p>
            <a:pPr marL="171450" indent="-171450"/>
            <a:endParaRPr lang="en-US" sz="1600" dirty="0">
              <a:solidFill>
                <a:prstClr val="white"/>
              </a:solidFill>
            </a:endParaRPr>
          </a:p>
          <a:p>
            <a:pPr marL="628650" lvl="1" indent="-171450">
              <a:buFont typeface="Arial" panose="020B0604020202020204" pitchFamily="34" charset="0"/>
              <a:buChar char="•"/>
            </a:pPr>
            <a:endParaRPr lang="en-US" sz="1400" dirty="0">
              <a:solidFill>
                <a:prstClr val="black"/>
              </a:solidFill>
            </a:endParaRPr>
          </a:p>
        </p:txBody>
      </p:sp>
      <p:sp>
        <p:nvSpPr>
          <p:cNvPr id="17" name="Rectangle 3"/>
          <p:cNvSpPr txBox="1">
            <a:spLocks noChangeArrowheads="1"/>
          </p:cNvSpPr>
          <p:nvPr/>
        </p:nvSpPr>
        <p:spPr bwMode="auto">
          <a:xfrm>
            <a:off x="5133313" y="1143025"/>
            <a:ext cx="3505200" cy="381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7938" indent="-7938" algn="ctr" defTabSz="917575" eaLnBrk="0" fontAlgn="base" hangingPunct="0">
              <a:spcBef>
                <a:spcPct val="10000"/>
              </a:spcBef>
              <a:spcAft>
                <a:spcPct val="10000"/>
              </a:spcAft>
              <a:buClr>
                <a:srgbClr val="FAFD00"/>
              </a:buClr>
              <a:buSzPct val="100000"/>
              <a:defRPr/>
            </a:pPr>
            <a:r>
              <a:rPr lang="en-US" b="1" kern="0" dirty="0">
                <a:solidFill>
                  <a:prstClr val="black"/>
                </a:solidFill>
                <a:ea typeface="ＭＳ Ｐゴシック" charset="-128"/>
                <a:cs typeface="ＭＳ Ｐゴシック" charset="-128"/>
              </a:rPr>
              <a:t>No RH Correction</a:t>
            </a:r>
          </a:p>
        </p:txBody>
      </p:sp>
      <p:sp>
        <p:nvSpPr>
          <p:cNvPr id="18" name="Rectangle 3"/>
          <p:cNvSpPr txBox="1">
            <a:spLocks noChangeArrowheads="1"/>
          </p:cNvSpPr>
          <p:nvPr/>
        </p:nvSpPr>
        <p:spPr bwMode="auto">
          <a:xfrm>
            <a:off x="5212073" y="4069073"/>
            <a:ext cx="3581400" cy="381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7938" indent="-7938" algn="ctr" defTabSz="917575" eaLnBrk="0" fontAlgn="base" hangingPunct="0">
              <a:spcBef>
                <a:spcPct val="10000"/>
              </a:spcBef>
              <a:spcAft>
                <a:spcPct val="10000"/>
              </a:spcAft>
              <a:buClr>
                <a:srgbClr val="FAFD00"/>
              </a:buClr>
              <a:buSzPct val="100000"/>
              <a:defRPr/>
            </a:pPr>
            <a:r>
              <a:rPr lang="en-US" b="1" kern="0" dirty="0">
                <a:solidFill>
                  <a:prstClr val="black"/>
                </a:solidFill>
                <a:ea typeface="ＭＳ Ｐゴシック" charset="-128"/>
                <a:cs typeface="ＭＳ Ｐゴシック" charset="-128"/>
              </a:rPr>
              <a:t>With RH Correction</a:t>
            </a:r>
          </a:p>
        </p:txBody>
      </p:sp>
      <p:pic>
        <p:nvPicPr>
          <p:cNvPr id="1026" name="Picture 2" descr="C:\Users\pciren\AppData\Local\Temp\1\scp47169\data\data288\pciren\GOESR_AIT\abi_smoke_dust\visual_code_new\JPSS_RR_ENTERPRISE\A2016002.t0455.smokdust_flag_IRVIS_old.png"/>
          <p:cNvPicPr>
            <a:picLocks noChangeAspect="1" noChangeArrowheads="1"/>
          </p:cNvPicPr>
          <p:nvPr/>
        </p:nvPicPr>
        <p:blipFill>
          <a:blip r:embed="rId3" cstate="print"/>
          <a:srcRect/>
          <a:stretch>
            <a:fillRect/>
          </a:stretch>
        </p:blipFill>
        <p:spPr bwMode="auto">
          <a:xfrm>
            <a:off x="4534694" y="4069073"/>
            <a:ext cx="4315392" cy="2468853"/>
          </a:xfrm>
          <a:prstGeom prst="rect">
            <a:avLst/>
          </a:prstGeom>
          <a:noFill/>
        </p:spPr>
      </p:pic>
      <p:pic>
        <p:nvPicPr>
          <p:cNvPr id="1027" name="Picture 3" descr="C:\Users\pciren\AppData\Local\Temp\1\scp41315\data\data288\pciren\GOESR_AIT\abi_smoke_dust\visual_code_new\JPSS_RR_ENTERPRISE\A2016002.t0455.smokdust_flag_IRVIS.png"/>
          <p:cNvPicPr>
            <a:picLocks noChangeAspect="1" noChangeArrowheads="1"/>
          </p:cNvPicPr>
          <p:nvPr/>
        </p:nvPicPr>
        <p:blipFill>
          <a:blip r:embed="rId4" cstate="print"/>
          <a:srcRect/>
          <a:stretch>
            <a:fillRect/>
          </a:stretch>
        </p:blipFill>
        <p:spPr bwMode="auto">
          <a:xfrm>
            <a:off x="4757787" y="1143025"/>
            <a:ext cx="3928968" cy="2357381"/>
          </a:xfrm>
          <a:prstGeom prst="rect">
            <a:avLst/>
          </a:prstGeom>
          <a:noFill/>
        </p:spPr>
      </p:pic>
      <p:sp>
        <p:nvSpPr>
          <p:cNvPr id="26" name="Rectangle 25"/>
          <p:cNvSpPr/>
          <p:nvPr/>
        </p:nvSpPr>
        <p:spPr>
          <a:xfrm>
            <a:off x="6774287" y="6130344"/>
            <a:ext cx="566671" cy="11591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493358" y="6130344"/>
            <a:ext cx="566671" cy="115910"/>
          </a:xfrm>
          <a:prstGeom prst="rect">
            <a:avLst/>
          </a:prstGeom>
          <a:solidFill>
            <a:srgbClr val="E82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653724" y="6246254"/>
            <a:ext cx="2452659" cy="307777"/>
          </a:xfrm>
          <a:prstGeom prst="rect">
            <a:avLst/>
          </a:prstGeom>
          <a:noFill/>
        </p:spPr>
        <p:txBody>
          <a:bodyPr wrap="none" rtlCol="0">
            <a:spAutoFit/>
          </a:bodyPr>
          <a:lstStyle/>
          <a:p>
            <a:r>
              <a:rPr lang="en-US" sz="1400" b="1" dirty="0" smtClean="0">
                <a:solidFill>
                  <a:schemeClr val="bg1"/>
                </a:solidFill>
              </a:rPr>
              <a:t>Smoke/Haze      Thick          thin</a:t>
            </a:r>
            <a:endParaRPr lang="en-US" sz="1400" b="1" dirty="0">
              <a:solidFill>
                <a:schemeClr val="bg1"/>
              </a:solidFill>
            </a:endParaRPr>
          </a:p>
        </p:txBody>
      </p:sp>
      <p:sp>
        <p:nvSpPr>
          <p:cNvPr id="21" name="Rectangle 3"/>
          <p:cNvSpPr>
            <a:spLocks noChangeArrowheads="1"/>
          </p:cNvSpPr>
          <p:nvPr/>
        </p:nvSpPr>
        <p:spPr bwMode="auto">
          <a:xfrm>
            <a:off x="8503877"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15</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8181313" y="6480578"/>
            <a:ext cx="914400" cy="365125"/>
          </a:xfrm>
          <a:prstGeom prst="rect">
            <a:avLst/>
          </a:prstGeom>
        </p:spPr>
        <p:txBody>
          <a:bodyPr/>
          <a:lstStyle/>
          <a:p>
            <a:fld id="{97FA8124-9865-F141-9E48-75D99BBAEFD0}" type="slidenum">
              <a:rPr lang="en-US">
                <a:solidFill>
                  <a:prstClr val="black"/>
                </a:solidFill>
              </a:rPr>
              <a:pPr/>
              <a:t>16</a:t>
            </a:fld>
            <a:endParaRPr lang="en-US" dirty="0">
              <a:solidFill>
                <a:prstClr val="black"/>
              </a:solidFill>
            </a:endParaRPr>
          </a:p>
        </p:txBody>
      </p:sp>
      <p:sp>
        <p:nvSpPr>
          <p:cNvPr id="25" name="TextBox 24"/>
          <p:cNvSpPr txBox="1"/>
          <p:nvPr/>
        </p:nvSpPr>
        <p:spPr>
          <a:xfrm>
            <a:off x="548684" y="713926"/>
            <a:ext cx="3380284"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Description of Algorithm Enhancements</a:t>
            </a:r>
          </a:p>
        </p:txBody>
      </p:sp>
      <p:cxnSp>
        <p:nvCxnSpPr>
          <p:cNvPr id="28" name="Straight Connector 27"/>
          <p:cNvCxnSpPr/>
          <p:nvPr/>
        </p:nvCxnSpPr>
        <p:spPr>
          <a:xfrm>
            <a:off x="4534694" y="594391"/>
            <a:ext cx="0" cy="62513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6957" y="3703317"/>
            <a:ext cx="87031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37756" y="622487"/>
            <a:ext cx="3700757"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Baseline</a:t>
            </a:r>
            <a:r>
              <a:rPr lang="en-US" sz="1600" b="1" i="1" dirty="0">
                <a:solidFill>
                  <a:srgbClr val="FFC000"/>
                </a:solidFill>
                <a:effectLst>
                  <a:outerShdw blurRad="38100" dist="38100" dir="2700000" algn="tl">
                    <a:srgbClr val="000000">
                      <a:alpha val="43137"/>
                    </a:srgbClr>
                  </a:outerShdw>
                </a:effectLst>
              </a:rPr>
              <a:t> Algorithm</a:t>
            </a:r>
          </a:p>
        </p:txBody>
      </p:sp>
      <p:sp>
        <p:nvSpPr>
          <p:cNvPr id="33" name="TextBox 32"/>
          <p:cNvSpPr txBox="1"/>
          <p:nvPr/>
        </p:nvSpPr>
        <p:spPr>
          <a:xfrm>
            <a:off x="457245" y="3885811"/>
            <a:ext cx="3396443"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Importance of Algorithm Enhancements</a:t>
            </a:r>
          </a:p>
        </p:txBody>
      </p:sp>
      <p:sp>
        <p:nvSpPr>
          <p:cNvPr id="37" name="TextBox 36"/>
          <p:cNvSpPr txBox="1"/>
          <p:nvPr/>
        </p:nvSpPr>
        <p:spPr>
          <a:xfrm>
            <a:off x="4963172" y="3731413"/>
            <a:ext cx="3723583"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Updated</a:t>
            </a:r>
            <a:r>
              <a:rPr lang="en-US" sz="1600" b="1" i="1" dirty="0">
                <a:solidFill>
                  <a:srgbClr val="FFC000"/>
                </a:solidFill>
                <a:effectLst>
                  <a:outerShdw blurRad="38100" dist="38100" dir="2700000" algn="tl">
                    <a:srgbClr val="000000">
                      <a:alpha val="43137"/>
                    </a:srgbClr>
                  </a:outerShdw>
                </a:effectLst>
              </a:rPr>
              <a:t> Algorithm</a:t>
            </a:r>
          </a:p>
        </p:txBody>
      </p:sp>
      <p:sp>
        <p:nvSpPr>
          <p:cNvPr id="20" name="TextBox 19"/>
          <p:cNvSpPr txBox="1"/>
          <p:nvPr/>
        </p:nvSpPr>
        <p:spPr>
          <a:xfrm>
            <a:off x="280364" y="1143025"/>
            <a:ext cx="4108758" cy="2431435"/>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dirty="0" smtClean="0">
                <a:solidFill>
                  <a:prstClr val="white"/>
                </a:solidFill>
              </a:rPr>
              <a:t>Baseline algorithm assumes input cloud and snow/ice masks are optimal for AOD retrieval.</a:t>
            </a:r>
          </a:p>
          <a:p>
            <a:pPr marL="171450" indent="-171450">
              <a:buClr>
                <a:prstClr val="white"/>
              </a:buClr>
              <a:buSzPct val="125000"/>
              <a:buFont typeface="Arial" panose="020B0604020202020204" pitchFamily="34" charset="0"/>
              <a:buChar char="•"/>
            </a:pPr>
            <a:endParaRPr lang="en-US" sz="1600" dirty="0" smtClean="0">
              <a:solidFill>
                <a:prstClr val="white"/>
              </a:solidFill>
            </a:endParaRPr>
          </a:p>
          <a:p>
            <a:pPr marL="171450" indent="-171450">
              <a:buClr>
                <a:prstClr val="white"/>
              </a:buClr>
              <a:buSzPct val="125000"/>
              <a:buFont typeface="Arial" panose="020B0604020202020204" pitchFamily="34" charset="0"/>
              <a:buChar char="•"/>
            </a:pPr>
            <a:r>
              <a:rPr lang="en-US" sz="1600" dirty="0" smtClean="0">
                <a:solidFill>
                  <a:prstClr val="white"/>
                </a:solidFill>
              </a:rPr>
              <a:t>Validation of AOD from AHI however indicates over-estimation.</a:t>
            </a:r>
          </a:p>
          <a:p>
            <a:pPr marL="171450" indent="-171450">
              <a:buClr>
                <a:prstClr val="white"/>
              </a:buClr>
              <a:buSzPct val="125000"/>
              <a:buFont typeface="Arial" panose="020B0604020202020204" pitchFamily="34" charset="0"/>
              <a:buChar char="•"/>
            </a:pPr>
            <a:endParaRPr lang="en-US" sz="1600" dirty="0">
              <a:solidFill>
                <a:prstClr val="white"/>
              </a:solidFill>
            </a:endParaRPr>
          </a:p>
          <a:p>
            <a:pPr marL="171450" indent="-171450">
              <a:buClr>
                <a:prstClr val="white"/>
              </a:buClr>
              <a:buSzPct val="125000"/>
              <a:buFont typeface="Arial" panose="020B0604020202020204" pitchFamily="34" charset="0"/>
              <a:buChar char="•"/>
            </a:pPr>
            <a:r>
              <a:rPr lang="en-US" sz="1600" dirty="0" smtClean="0">
                <a:solidFill>
                  <a:prstClr val="white"/>
                </a:solidFill>
              </a:rPr>
              <a:t>Developed internal checks for cloud and snow/ice to remove potential cloud and snow/ice contamination</a:t>
            </a:r>
            <a:endParaRPr lang="en-US" sz="1600" dirty="0">
              <a:solidFill>
                <a:prstClr val="white"/>
              </a:solidFill>
            </a:endParaRPr>
          </a:p>
          <a:p>
            <a:pPr marL="628650" lvl="1" indent="-171450">
              <a:buFont typeface="Arial" panose="020B0604020202020204" pitchFamily="34" charset="0"/>
              <a:buChar char="•"/>
            </a:pPr>
            <a:endParaRPr lang="en-US" sz="1400" dirty="0">
              <a:solidFill>
                <a:prstClr val="black"/>
              </a:solidFill>
            </a:endParaRPr>
          </a:p>
        </p:txBody>
      </p:sp>
      <p:sp>
        <p:nvSpPr>
          <p:cNvPr id="12" name="Title 11"/>
          <p:cNvSpPr>
            <a:spLocks noGrp="1"/>
          </p:cNvSpPr>
          <p:nvPr>
            <p:ph type="title"/>
          </p:nvPr>
        </p:nvSpPr>
        <p:spPr>
          <a:xfrm>
            <a:off x="914440" y="-228559"/>
            <a:ext cx="7086600" cy="914390"/>
          </a:xfrm>
        </p:spPr>
        <p:txBody>
          <a:bodyPr/>
          <a:lstStyle/>
          <a:p>
            <a:r>
              <a:rPr lang="en-US" b="1" dirty="0" smtClean="0">
                <a:solidFill>
                  <a:schemeClr val="tx1"/>
                </a:solidFill>
                <a:effectLst>
                  <a:outerShdw blurRad="38100" dist="38100" dir="2700000" algn="tl">
                    <a:srgbClr val="000000">
                      <a:alpha val="43137"/>
                    </a:srgbClr>
                  </a:outerShdw>
                </a:effectLst>
              </a:rPr>
              <a:t>Aerosol Optical Depth</a:t>
            </a:r>
            <a:endParaRPr lang="en-US" b="1" dirty="0">
              <a:solidFill>
                <a:schemeClr val="tx1"/>
              </a:solidFill>
              <a:effectLst>
                <a:outerShdw blurRad="38100" dist="38100" dir="2700000" algn="tl">
                  <a:srgbClr val="000000">
                    <a:alpha val="43137"/>
                  </a:srgbClr>
                </a:outerShdw>
              </a:effectLst>
            </a:endParaRPr>
          </a:p>
        </p:txBody>
      </p:sp>
      <p:sp>
        <p:nvSpPr>
          <p:cNvPr id="16" name="Rectangle 15"/>
          <p:cNvSpPr/>
          <p:nvPr/>
        </p:nvSpPr>
        <p:spPr>
          <a:xfrm>
            <a:off x="146957" y="594391"/>
            <a:ext cx="8703129" cy="6251312"/>
          </a:xfrm>
          <a:prstGeom prst="rect">
            <a:avLst/>
          </a:prstGeom>
          <a:no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TextBox 18"/>
          <p:cNvSpPr txBox="1"/>
          <p:nvPr/>
        </p:nvSpPr>
        <p:spPr>
          <a:xfrm>
            <a:off x="280364" y="4205082"/>
            <a:ext cx="4108758" cy="2185214"/>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dirty="0" smtClean="0">
                <a:solidFill>
                  <a:prstClr val="white"/>
                </a:solidFill>
              </a:rPr>
              <a:t>Improved accuracy and precision when compared with AERONET ground measurements</a:t>
            </a:r>
          </a:p>
          <a:p>
            <a:pPr marL="171450" indent="-171450">
              <a:buClr>
                <a:prstClr val="white"/>
              </a:buClr>
              <a:buSzPct val="125000"/>
              <a:buFont typeface="Arial" panose="020B0604020202020204" pitchFamily="34" charset="0"/>
              <a:buChar char="•"/>
            </a:pPr>
            <a:endParaRPr lang="en-US" sz="1600" dirty="0" smtClean="0">
              <a:solidFill>
                <a:prstClr val="white"/>
              </a:solidFill>
            </a:endParaRPr>
          </a:p>
          <a:p>
            <a:pPr marL="171450" indent="-171450">
              <a:buClr>
                <a:prstClr val="white"/>
              </a:buClr>
              <a:buSzPct val="125000"/>
              <a:buFont typeface="Arial" panose="020B0604020202020204" pitchFamily="34" charset="0"/>
              <a:buChar char="•"/>
            </a:pPr>
            <a:r>
              <a:rPr lang="en-US" sz="1600" dirty="0" smtClean="0">
                <a:solidFill>
                  <a:prstClr val="white"/>
                </a:solidFill>
              </a:rPr>
              <a:t>AOD retrievals using AHI full disk data every 30-mins during daytime for 01/20/2016 – 02/23/2016</a:t>
            </a:r>
            <a:endParaRPr lang="en-US" sz="1600" dirty="0">
              <a:solidFill>
                <a:prstClr val="white"/>
              </a:solidFill>
            </a:endParaRPr>
          </a:p>
          <a:p>
            <a:pPr marL="171450" indent="-171450"/>
            <a:endParaRPr lang="en-US" sz="1600" dirty="0">
              <a:solidFill>
                <a:prstClr val="white"/>
              </a:solidFill>
            </a:endParaRPr>
          </a:p>
          <a:p>
            <a:pPr marL="628650" lvl="1" indent="-171450">
              <a:buFont typeface="Arial" panose="020B0604020202020204" pitchFamily="34" charset="0"/>
              <a:buChar char="•"/>
            </a:pPr>
            <a:endParaRPr lang="en-US" sz="1400" dirty="0">
              <a:solidFill>
                <a:prstClr val="black"/>
              </a:solidFill>
            </a:endParaRPr>
          </a:p>
        </p:txBody>
      </p:sp>
      <p:sp>
        <p:nvSpPr>
          <p:cNvPr id="21" name="TextBox 20"/>
          <p:cNvSpPr txBox="1"/>
          <p:nvPr/>
        </p:nvSpPr>
        <p:spPr>
          <a:xfrm>
            <a:off x="201445" y="6553200"/>
            <a:ext cx="3273287" cy="276999"/>
          </a:xfrm>
          <a:prstGeom prst="rect">
            <a:avLst/>
          </a:prstGeom>
          <a:noFill/>
        </p:spPr>
        <p:txBody>
          <a:bodyPr wrap="square" rtlCol="0">
            <a:spAutoFit/>
          </a:bodyPr>
          <a:lstStyle/>
          <a:p>
            <a:pPr defTabSz="457200"/>
            <a:r>
              <a:rPr lang="en-US" sz="1200" b="1" i="1" dirty="0" smtClean="0">
                <a:solidFill>
                  <a:srgbClr val="FFFF00"/>
                </a:solidFill>
              </a:rPr>
              <a:t>Istvan Laszlo (NESDIS/STAR) &amp; Mi Zhou (IMSG)</a:t>
            </a:r>
            <a:endParaRPr lang="en-US" sz="1200" b="1" i="1" dirty="0">
              <a:solidFill>
                <a:srgbClr val="FFFF00"/>
              </a:solidFill>
            </a:endParaRPr>
          </a:p>
        </p:txBody>
      </p:sp>
      <p:pic>
        <p:nvPicPr>
          <p:cNvPr id="48" name="Picture 47" descr="TS.png"/>
          <p:cNvPicPr>
            <a:picLocks noChangeAspect="1"/>
          </p:cNvPicPr>
          <p:nvPr/>
        </p:nvPicPr>
        <p:blipFill>
          <a:blip r:embed="rId3" cstate="print"/>
          <a:stretch>
            <a:fillRect/>
          </a:stretch>
        </p:blipFill>
        <p:spPr>
          <a:xfrm>
            <a:off x="4776737" y="922002"/>
            <a:ext cx="3910017" cy="2740845"/>
          </a:xfrm>
          <a:prstGeom prst="rect">
            <a:avLst/>
          </a:prstGeom>
        </p:spPr>
      </p:pic>
      <p:pic>
        <p:nvPicPr>
          <p:cNvPr id="49" name="Picture 48" descr="TS_internal.png"/>
          <p:cNvPicPr>
            <a:picLocks noChangeAspect="1"/>
          </p:cNvPicPr>
          <p:nvPr/>
        </p:nvPicPr>
        <p:blipFill>
          <a:blip r:embed="rId4" cstate="print"/>
          <a:stretch>
            <a:fillRect/>
          </a:stretch>
        </p:blipFill>
        <p:spPr>
          <a:xfrm>
            <a:off x="4776737" y="3977634"/>
            <a:ext cx="3910018" cy="2745332"/>
          </a:xfrm>
          <a:prstGeom prst="rect">
            <a:avLst/>
          </a:prstGeom>
        </p:spPr>
      </p:pic>
      <p:sp>
        <p:nvSpPr>
          <p:cNvPr id="50" name="TextBox 49"/>
          <p:cNvSpPr txBox="1"/>
          <p:nvPr/>
        </p:nvSpPr>
        <p:spPr>
          <a:xfrm>
            <a:off x="6793524" y="1143025"/>
            <a:ext cx="1893232" cy="369332"/>
          </a:xfrm>
          <a:prstGeom prst="rect">
            <a:avLst/>
          </a:prstGeom>
          <a:solidFill>
            <a:srgbClr val="FF9933"/>
          </a:solidFill>
        </p:spPr>
        <p:txBody>
          <a:bodyPr wrap="square" rtlCol="0">
            <a:spAutoFit/>
          </a:bodyPr>
          <a:lstStyle/>
          <a:p>
            <a:r>
              <a:rPr lang="en-US" dirty="0" smtClean="0"/>
              <a:t>No internal tests</a:t>
            </a:r>
            <a:endParaRPr lang="en-US" dirty="0"/>
          </a:p>
        </p:txBody>
      </p:sp>
      <p:sp>
        <p:nvSpPr>
          <p:cNvPr id="51" name="TextBox 50"/>
          <p:cNvSpPr txBox="1"/>
          <p:nvPr/>
        </p:nvSpPr>
        <p:spPr>
          <a:xfrm>
            <a:off x="6672105" y="4232512"/>
            <a:ext cx="2014651" cy="369332"/>
          </a:xfrm>
          <a:prstGeom prst="rect">
            <a:avLst/>
          </a:prstGeom>
          <a:solidFill>
            <a:srgbClr val="FF9933"/>
          </a:solidFill>
        </p:spPr>
        <p:txBody>
          <a:bodyPr wrap="square" rtlCol="0">
            <a:spAutoFit/>
          </a:bodyPr>
          <a:lstStyle/>
          <a:p>
            <a:r>
              <a:rPr lang="en-US" dirty="0" smtClean="0"/>
              <a:t>With internal tests</a:t>
            </a:r>
            <a:endParaRPr lang="en-US" dirty="0"/>
          </a:p>
        </p:txBody>
      </p:sp>
      <p:sp>
        <p:nvSpPr>
          <p:cNvPr id="22" name="Rectangle 21"/>
          <p:cNvSpPr/>
          <p:nvPr/>
        </p:nvSpPr>
        <p:spPr>
          <a:xfrm>
            <a:off x="5870864" y="2847109"/>
            <a:ext cx="1288472" cy="290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Large bias</a:t>
            </a:r>
            <a:endParaRPr lang="en-US" dirty="0"/>
          </a:p>
        </p:txBody>
      </p:sp>
      <p:sp>
        <p:nvSpPr>
          <p:cNvPr id="23" name="Rectangle 22"/>
          <p:cNvSpPr/>
          <p:nvPr/>
        </p:nvSpPr>
        <p:spPr>
          <a:xfrm>
            <a:off x="5870864" y="5943600"/>
            <a:ext cx="1672936" cy="290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Reduced bias</a:t>
            </a:r>
            <a:endParaRPr lang="en-US" dirty="0"/>
          </a:p>
        </p:txBody>
      </p:sp>
      <p:sp>
        <p:nvSpPr>
          <p:cNvPr id="24" name="Rectangle 3"/>
          <p:cNvSpPr>
            <a:spLocks noChangeArrowheads="1"/>
          </p:cNvSpPr>
          <p:nvPr/>
        </p:nvSpPr>
        <p:spPr bwMode="auto">
          <a:xfrm>
            <a:off x="8412438"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16</a:t>
            </a:fld>
            <a:endParaRPr lang="en-US" dirty="0">
              <a:solidFill>
                <a:srgbClr val="FFC000"/>
              </a:solidFill>
            </a:endParaRPr>
          </a:p>
        </p:txBody>
      </p:sp>
    </p:spTree>
    <p:extLst>
      <p:ext uri="{BB962C8B-B14F-4D97-AF65-F5344CB8AC3E}">
        <p14:creationId xmlns:p14="http://schemas.microsoft.com/office/powerpoint/2010/main" xmlns=""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1"/>
          <p:cNvSpPr>
            <a:spLocks noGrp="1"/>
          </p:cNvSpPr>
          <p:nvPr>
            <p:ph type="title"/>
          </p:nvPr>
        </p:nvSpPr>
        <p:spPr>
          <a:xfrm>
            <a:off x="914440" y="-228559"/>
            <a:ext cx="7086600" cy="914390"/>
          </a:xfrm>
        </p:spPr>
        <p:txBody>
          <a:bodyPr/>
          <a:lstStyle/>
          <a:p>
            <a:r>
              <a:rPr lang="en-US" b="1" dirty="0" smtClean="0">
                <a:solidFill>
                  <a:schemeClr val="tx1"/>
                </a:solidFill>
                <a:effectLst>
                  <a:outerShdw blurRad="38100" dist="38100" dir="2700000" algn="tl">
                    <a:srgbClr val="000000">
                      <a:alpha val="43137"/>
                    </a:srgbClr>
                  </a:outerShdw>
                </a:effectLst>
              </a:rPr>
              <a:t>AOD Image</a:t>
            </a:r>
            <a:endParaRPr lang="en-US" b="1" dirty="0">
              <a:solidFill>
                <a:schemeClr val="tx1"/>
              </a:solidFill>
              <a:effectLst>
                <a:outerShdw blurRad="38100" dist="38100" dir="2700000" algn="tl">
                  <a:srgbClr val="000000">
                    <a:alpha val="43137"/>
                  </a:srgbClr>
                </a:outerShdw>
              </a:effectLst>
            </a:endParaRPr>
          </a:p>
        </p:txBody>
      </p:sp>
      <p:sp>
        <p:nvSpPr>
          <p:cNvPr id="24" name="TextBox 23"/>
          <p:cNvSpPr txBox="1"/>
          <p:nvPr/>
        </p:nvSpPr>
        <p:spPr>
          <a:xfrm>
            <a:off x="5536640" y="765300"/>
            <a:ext cx="3048000" cy="369332"/>
          </a:xfrm>
          <a:prstGeom prst="rect">
            <a:avLst/>
          </a:prstGeom>
          <a:noFill/>
        </p:spPr>
        <p:txBody>
          <a:bodyPr wrap="square" rtlCol="0">
            <a:spAutoFit/>
          </a:bodyPr>
          <a:lstStyle/>
          <a:p>
            <a:pPr marL="228600" indent="-228600" defTabSz="5434013">
              <a:spcBef>
                <a:spcPts val="1075"/>
              </a:spcBef>
            </a:pPr>
            <a:r>
              <a:rPr lang="en-US" dirty="0" smtClean="0">
                <a:solidFill>
                  <a:schemeClr val="bg2">
                    <a:lumMod val="20000"/>
                    <a:lumOff val="80000"/>
                  </a:schemeClr>
                </a:solidFill>
                <a:latin typeface="Arial Black" pitchFamily="34" charset="0"/>
              </a:rPr>
              <a:t>Updated AOD</a:t>
            </a:r>
            <a:endParaRPr lang="en-US" dirty="0">
              <a:solidFill>
                <a:schemeClr val="bg2">
                  <a:lumMod val="20000"/>
                  <a:lumOff val="80000"/>
                </a:schemeClr>
              </a:solidFill>
              <a:latin typeface="Arial Black" pitchFamily="34" charset="0"/>
            </a:endParaRPr>
          </a:p>
        </p:txBody>
      </p:sp>
      <p:sp>
        <p:nvSpPr>
          <p:cNvPr id="26" name="TextBox 25"/>
          <p:cNvSpPr txBox="1"/>
          <p:nvPr/>
        </p:nvSpPr>
        <p:spPr>
          <a:xfrm>
            <a:off x="1193240" y="765300"/>
            <a:ext cx="3048000" cy="369332"/>
          </a:xfrm>
          <a:prstGeom prst="rect">
            <a:avLst/>
          </a:prstGeom>
          <a:noFill/>
        </p:spPr>
        <p:txBody>
          <a:bodyPr wrap="square" rtlCol="0">
            <a:spAutoFit/>
          </a:bodyPr>
          <a:lstStyle/>
          <a:p>
            <a:pPr marL="228600" indent="-228600" defTabSz="5434013">
              <a:spcBef>
                <a:spcPts val="1075"/>
              </a:spcBef>
            </a:pPr>
            <a:r>
              <a:rPr lang="en-US" dirty="0" smtClean="0">
                <a:solidFill>
                  <a:schemeClr val="bg2">
                    <a:lumMod val="20000"/>
                    <a:lumOff val="80000"/>
                  </a:schemeClr>
                </a:solidFill>
                <a:latin typeface="Arial Black" pitchFamily="34" charset="0"/>
              </a:rPr>
              <a:t>Baseline AOD</a:t>
            </a:r>
            <a:endParaRPr lang="en-US" dirty="0">
              <a:solidFill>
                <a:schemeClr val="bg2">
                  <a:lumMod val="20000"/>
                  <a:lumOff val="80000"/>
                </a:schemeClr>
              </a:solidFill>
              <a:latin typeface="Arial Black" pitchFamily="34" charset="0"/>
            </a:endParaRPr>
          </a:p>
        </p:txBody>
      </p:sp>
      <p:sp>
        <p:nvSpPr>
          <p:cNvPr id="32" name="Rectangle 4"/>
          <p:cNvSpPr txBox="1">
            <a:spLocks noChangeArrowheads="1"/>
          </p:cNvSpPr>
          <p:nvPr/>
        </p:nvSpPr>
        <p:spPr>
          <a:xfrm>
            <a:off x="76200" y="5733421"/>
            <a:ext cx="9067800" cy="1031616"/>
          </a:xfrm>
          <a:prstGeom prst="rect">
            <a:avLst/>
          </a:prstGeom>
          <a:noFill/>
        </p:spPr>
        <p:txBody>
          <a:bodyPr>
            <a:noAutofit/>
          </a:bodyPr>
          <a:lstStyle/>
          <a:p>
            <a:pPr marL="342900" lvl="0" indent="-342900" eaLnBrk="0" fontAlgn="base" hangingPunct="0">
              <a:spcBef>
                <a:spcPts val="600"/>
              </a:spcBef>
              <a:spcAft>
                <a:spcPct val="0"/>
              </a:spcAft>
              <a:buFont typeface="Wingdings" pitchFamily="2" charset="2"/>
              <a:buChar char="§"/>
            </a:pPr>
            <a:r>
              <a:rPr kumimoji="0" lang="en-US" b="0" i="0" u="none" strike="noStrike" kern="0" cap="none" spc="0" normalizeH="0" baseline="0" noProof="0" dirty="0" smtClean="0">
                <a:ln>
                  <a:noFill/>
                </a:ln>
                <a:effectLst/>
                <a:uLnTx/>
                <a:uFillTx/>
                <a:latin typeface="Calibri" pitchFamily="34" charset="0"/>
                <a:ea typeface="+mn-ea"/>
                <a:cs typeface="+mn-cs"/>
              </a:rPr>
              <a:t>Example</a:t>
            </a:r>
            <a:r>
              <a:rPr kumimoji="0" lang="en-US" b="0" i="0" u="none" strike="noStrike" kern="0" cap="none" spc="0" normalizeH="0" noProof="0" dirty="0" smtClean="0">
                <a:ln>
                  <a:noFill/>
                </a:ln>
                <a:effectLst/>
                <a:uLnTx/>
                <a:uFillTx/>
                <a:latin typeface="Calibri" pitchFamily="34" charset="0"/>
                <a:ea typeface="+mn-ea"/>
                <a:cs typeface="+mn-cs"/>
              </a:rPr>
              <a:t> </a:t>
            </a:r>
            <a:r>
              <a:rPr kumimoji="0" lang="en-US" b="0" i="0" u="none" strike="noStrike" kern="0" cap="none" spc="0" normalizeH="0" baseline="0" noProof="0" dirty="0" smtClean="0">
                <a:ln>
                  <a:noFill/>
                </a:ln>
                <a:effectLst/>
                <a:uLnTx/>
                <a:uFillTx/>
                <a:latin typeface="Calibri" pitchFamily="34" charset="0"/>
                <a:ea typeface="+mn-ea"/>
                <a:cs typeface="+mn-cs"/>
              </a:rPr>
              <a:t>data:</a:t>
            </a:r>
            <a:r>
              <a:rPr kumimoji="0" lang="en-US" b="0" i="0" u="none" strike="noStrike" kern="0" cap="none" spc="0" normalizeH="0" noProof="0" dirty="0" smtClean="0">
                <a:ln>
                  <a:noFill/>
                </a:ln>
                <a:effectLst/>
                <a:uLnTx/>
                <a:uFillTx/>
                <a:latin typeface="Calibri" pitchFamily="34" charset="0"/>
                <a:ea typeface="+mn-ea"/>
                <a:cs typeface="+mn-cs"/>
              </a:rPr>
              <a:t> AHI full disk for day 20160201 at UTC 0300.</a:t>
            </a:r>
            <a:endParaRPr kumimoji="0" lang="en-US" b="0" i="0" u="none" strike="noStrike" kern="0" cap="none" spc="0" normalizeH="0" baseline="0" noProof="0" dirty="0" smtClean="0">
              <a:ln>
                <a:noFill/>
              </a:ln>
              <a:effectLst/>
              <a:uLnTx/>
              <a:uFillTx/>
              <a:latin typeface="Calibri" pitchFamily="34" charset="0"/>
              <a:ea typeface="+mn-ea"/>
              <a:cs typeface="+mn-cs"/>
            </a:endParaRPr>
          </a:p>
        </p:txBody>
      </p:sp>
      <p:sp>
        <p:nvSpPr>
          <p:cNvPr id="8" name="TextBox 7"/>
          <p:cNvSpPr txBox="1"/>
          <p:nvPr/>
        </p:nvSpPr>
        <p:spPr>
          <a:xfrm>
            <a:off x="201445" y="6553200"/>
            <a:ext cx="3273287" cy="276999"/>
          </a:xfrm>
          <a:prstGeom prst="rect">
            <a:avLst/>
          </a:prstGeom>
          <a:noFill/>
        </p:spPr>
        <p:txBody>
          <a:bodyPr wrap="square" rtlCol="0">
            <a:spAutoFit/>
          </a:bodyPr>
          <a:lstStyle/>
          <a:p>
            <a:pPr defTabSz="457200"/>
            <a:r>
              <a:rPr lang="en-US" sz="1200" b="1" i="1" dirty="0" smtClean="0">
                <a:solidFill>
                  <a:srgbClr val="FFFF00"/>
                </a:solidFill>
              </a:rPr>
              <a:t>Istvan Laszlo (NESDIS/STAR) &amp; Mi Zhou (IMSG)</a:t>
            </a:r>
            <a:endParaRPr lang="en-US" sz="1200" b="1" i="1" dirty="0">
              <a:solidFill>
                <a:srgbClr val="FFFF00"/>
              </a:solidFill>
            </a:endParaRPr>
          </a:p>
        </p:txBody>
      </p:sp>
      <p:pic>
        <p:nvPicPr>
          <p:cNvPr id="9" name="Picture 8" descr="aod_baseline.png"/>
          <p:cNvPicPr>
            <a:picLocks noChangeAspect="1"/>
          </p:cNvPicPr>
          <p:nvPr/>
        </p:nvPicPr>
        <p:blipFill>
          <a:blip r:embed="rId3" cstate="print"/>
          <a:stretch>
            <a:fillRect/>
          </a:stretch>
        </p:blipFill>
        <p:spPr>
          <a:xfrm>
            <a:off x="3463" y="1142120"/>
            <a:ext cx="4583813" cy="4583813"/>
          </a:xfrm>
          <a:prstGeom prst="rect">
            <a:avLst/>
          </a:prstGeom>
        </p:spPr>
      </p:pic>
      <p:pic>
        <p:nvPicPr>
          <p:cNvPr id="10" name="Picture 9" descr="aod_updated.png"/>
          <p:cNvPicPr>
            <a:picLocks noChangeAspect="1"/>
          </p:cNvPicPr>
          <p:nvPr/>
        </p:nvPicPr>
        <p:blipFill>
          <a:blip r:embed="rId4" cstate="print"/>
          <a:stretch>
            <a:fillRect/>
          </a:stretch>
        </p:blipFill>
        <p:spPr>
          <a:xfrm>
            <a:off x="4560187" y="1142120"/>
            <a:ext cx="4583813" cy="4583813"/>
          </a:xfrm>
          <a:prstGeom prst="rect">
            <a:avLst/>
          </a:prstGeom>
        </p:spPr>
      </p:pic>
      <p:sp>
        <p:nvSpPr>
          <p:cNvPr id="11"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17</a:t>
            </a:fld>
            <a:endParaRPr lang="en-US" dirty="0">
              <a:solidFill>
                <a:srgbClr val="FFC000"/>
              </a:solidFill>
            </a:endParaRPr>
          </a:p>
        </p:txBody>
      </p:sp>
    </p:spTree>
    <p:extLst>
      <p:ext uri="{BB962C8B-B14F-4D97-AF65-F5344CB8AC3E}">
        <p14:creationId xmlns:p14="http://schemas.microsoft.com/office/powerpoint/2010/main" xmlns=""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1"/>
          <p:cNvSpPr>
            <a:spLocks noGrp="1"/>
          </p:cNvSpPr>
          <p:nvPr>
            <p:ph type="title"/>
          </p:nvPr>
        </p:nvSpPr>
        <p:spPr>
          <a:xfrm>
            <a:off x="914440" y="52785"/>
            <a:ext cx="7086600" cy="914390"/>
          </a:xfrm>
        </p:spPr>
        <p:txBody>
          <a:bodyPr/>
          <a:lstStyle/>
          <a:p>
            <a:r>
              <a:rPr lang="en-US" b="1" dirty="0" smtClean="0">
                <a:solidFill>
                  <a:schemeClr val="tx1"/>
                </a:solidFill>
                <a:effectLst>
                  <a:outerShdw blurRad="38100" dist="38100" dir="2700000" algn="tl">
                    <a:srgbClr val="000000">
                      <a:alpha val="43137"/>
                    </a:srgbClr>
                  </a:outerShdw>
                </a:effectLst>
              </a:rPr>
              <a:t>AOD Validation</a:t>
            </a:r>
          </a:p>
        </p:txBody>
      </p:sp>
      <p:sp>
        <p:nvSpPr>
          <p:cNvPr id="24" name="TextBox 23"/>
          <p:cNvSpPr txBox="1"/>
          <p:nvPr/>
        </p:nvSpPr>
        <p:spPr>
          <a:xfrm>
            <a:off x="3182804" y="3165292"/>
            <a:ext cx="3048000" cy="369332"/>
          </a:xfrm>
          <a:prstGeom prst="rect">
            <a:avLst/>
          </a:prstGeom>
          <a:noFill/>
        </p:spPr>
        <p:txBody>
          <a:bodyPr wrap="square" rtlCol="0">
            <a:spAutoFit/>
          </a:bodyPr>
          <a:lstStyle/>
          <a:p>
            <a:pPr marL="228600" indent="-228600" defTabSz="5434013">
              <a:spcBef>
                <a:spcPts val="1075"/>
              </a:spcBef>
            </a:pPr>
            <a:r>
              <a:rPr lang="en-US" dirty="0" smtClean="0">
                <a:solidFill>
                  <a:schemeClr val="bg2">
                    <a:lumMod val="20000"/>
                    <a:lumOff val="80000"/>
                  </a:schemeClr>
                </a:solidFill>
                <a:latin typeface="Arial Black" pitchFamily="34" charset="0"/>
              </a:rPr>
              <a:t>Updated AOD</a:t>
            </a:r>
            <a:endParaRPr lang="en-US" dirty="0">
              <a:solidFill>
                <a:schemeClr val="bg2">
                  <a:lumMod val="20000"/>
                  <a:lumOff val="80000"/>
                </a:schemeClr>
              </a:solidFill>
              <a:latin typeface="Arial Black" pitchFamily="34" charset="0"/>
            </a:endParaRPr>
          </a:p>
        </p:txBody>
      </p:sp>
      <p:sp>
        <p:nvSpPr>
          <p:cNvPr id="26" name="TextBox 25"/>
          <p:cNvSpPr txBox="1"/>
          <p:nvPr/>
        </p:nvSpPr>
        <p:spPr>
          <a:xfrm>
            <a:off x="3132564" y="1022752"/>
            <a:ext cx="3048000" cy="369332"/>
          </a:xfrm>
          <a:prstGeom prst="rect">
            <a:avLst/>
          </a:prstGeom>
          <a:noFill/>
        </p:spPr>
        <p:txBody>
          <a:bodyPr wrap="square" rtlCol="0">
            <a:spAutoFit/>
          </a:bodyPr>
          <a:lstStyle/>
          <a:p>
            <a:pPr marL="228600" indent="-228600" defTabSz="5434013">
              <a:spcBef>
                <a:spcPts val="1075"/>
              </a:spcBef>
            </a:pPr>
            <a:r>
              <a:rPr lang="en-US" dirty="0" smtClean="0">
                <a:solidFill>
                  <a:schemeClr val="bg2">
                    <a:lumMod val="20000"/>
                    <a:lumOff val="80000"/>
                  </a:schemeClr>
                </a:solidFill>
                <a:latin typeface="Arial Black" pitchFamily="34" charset="0"/>
              </a:rPr>
              <a:t>Baseline AOD</a:t>
            </a:r>
            <a:endParaRPr lang="en-US" dirty="0">
              <a:solidFill>
                <a:schemeClr val="bg2">
                  <a:lumMod val="20000"/>
                  <a:lumOff val="80000"/>
                </a:schemeClr>
              </a:solidFill>
              <a:latin typeface="Arial Black" pitchFamily="34" charset="0"/>
            </a:endParaRPr>
          </a:p>
        </p:txBody>
      </p:sp>
      <p:graphicFrame>
        <p:nvGraphicFramePr>
          <p:cNvPr id="8" name="Group 2"/>
          <p:cNvGraphicFramePr>
            <a:graphicFrameLocks noGrp="1"/>
          </p:cNvGraphicFramePr>
          <p:nvPr/>
        </p:nvGraphicFramePr>
        <p:xfrm>
          <a:off x="46056" y="1382672"/>
          <a:ext cx="9067800" cy="1524000"/>
        </p:xfrm>
        <a:graphic>
          <a:graphicData uri="http://schemas.openxmlformats.org/drawingml/2006/table">
            <a:tbl>
              <a:tblPr/>
              <a:tblGrid>
                <a:gridCol w="977900"/>
                <a:gridCol w="897792"/>
                <a:gridCol w="1143733"/>
                <a:gridCol w="1095375"/>
                <a:gridCol w="1038225"/>
                <a:gridCol w="660400"/>
                <a:gridCol w="1120775"/>
                <a:gridCol w="1066800"/>
                <a:gridCol w="1066800"/>
              </a:tblGrid>
              <a:tr h="1619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Range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Land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Water</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AOD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Accuracy</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Precision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 of points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AOD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Accuracy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Precision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 of points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161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Low</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&lt;0.04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-0.02 (</a:t>
                      </a:r>
                      <a:r>
                        <a:rPr kumimoji="0" lang="en-US" sz="1400" b="0" i="0" u="none" strike="noStrike" cap="none" normalizeH="0" baseline="0" dirty="0" smtClean="0">
                          <a:ln>
                            <a:noFill/>
                          </a:ln>
                          <a:solidFill>
                            <a:srgbClr val="FF0000"/>
                          </a:solidFill>
                          <a:effectLst/>
                          <a:latin typeface="Calibri" pitchFamily="34" charset="0"/>
                          <a:ea typeface="Times New Roman" charset="0"/>
                          <a:cs typeface="Arial" charset="0"/>
                        </a:rPr>
                        <a:t>0.06</a:t>
                      </a: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0.20 (</a:t>
                      </a:r>
                      <a:r>
                        <a:rPr kumimoji="0" lang="en-US" sz="1400" b="0" i="0" u="none" strike="noStrike" cap="none" normalizeH="0" baseline="0" dirty="0" smtClean="0">
                          <a:ln>
                            <a:noFill/>
                          </a:ln>
                          <a:solidFill>
                            <a:srgbClr val="FF0000"/>
                          </a:solidFill>
                          <a:effectLst/>
                          <a:latin typeface="Calibri" pitchFamily="34" charset="0"/>
                          <a:ea typeface="Times New Roman" charset="0"/>
                          <a:cs typeface="Arial" charset="0"/>
                        </a:rPr>
                        <a:t>0.13</a:t>
                      </a: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203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&lt;0.4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0.05 (</a:t>
                      </a:r>
                      <a:r>
                        <a:rPr kumimoji="0" lang="en-US" sz="1400" b="0" i="0" u="none" strike="noStrike" cap="none" normalizeH="0" baseline="0" dirty="0" smtClean="0">
                          <a:ln>
                            <a:noFill/>
                          </a:ln>
                          <a:solidFill>
                            <a:srgbClr val="FF0000"/>
                          </a:solidFill>
                          <a:effectLst/>
                          <a:latin typeface="Calibri" pitchFamily="34" charset="0"/>
                          <a:ea typeface="Times New Roman" charset="0"/>
                          <a:cs typeface="Arial" charset="0"/>
                        </a:rPr>
                        <a:t>0.02</a:t>
                      </a: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0.08 (</a:t>
                      </a:r>
                      <a:r>
                        <a:rPr kumimoji="0" lang="en-US" sz="1400" b="0" i="0" u="none" strike="noStrike" cap="none" normalizeH="0" baseline="0" dirty="0" smtClean="0">
                          <a:ln>
                            <a:noFill/>
                          </a:ln>
                          <a:solidFill>
                            <a:srgbClr val="FF0000"/>
                          </a:solidFill>
                          <a:effectLst/>
                          <a:latin typeface="Calibri" pitchFamily="34" charset="0"/>
                          <a:ea typeface="Times New Roman" charset="0"/>
                          <a:cs typeface="Arial" charset="0"/>
                        </a:rPr>
                        <a:t>0.15</a:t>
                      </a: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667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61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Medium</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0.04 - 0.8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0.07 (</a:t>
                      </a:r>
                      <a:r>
                        <a:rPr kumimoji="0" lang="en-US" sz="1400" b="0" i="0" u="none" strike="noStrike" cap="none" normalizeH="0" baseline="0" dirty="0" smtClean="0">
                          <a:ln>
                            <a:noFill/>
                          </a:ln>
                          <a:solidFill>
                            <a:srgbClr val="FF0000"/>
                          </a:solidFill>
                          <a:effectLst/>
                          <a:latin typeface="Calibri" pitchFamily="34" charset="0"/>
                          <a:ea typeface="Times New Roman" charset="0"/>
                          <a:cs typeface="Arial" charset="0"/>
                        </a:rPr>
                        <a:t>0.04</a:t>
                      </a: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0.35 (</a:t>
                      </a:r>
                      <a:r>
                        <a:rPr kumimoji="0" lang="en-US" sz="1400" b="0" i="0" u="none" strike="noStrike" cap="none" normalizeH="0" baseline="0" dirty="0" smtClean="0">
                          <a:ln>
                            <a:noFill/>
                          </a:ln>
                          <a:solidFill>
                            <a:srgbClr val="FF0000"/>
                          </a:solidFill>
                          <a:effectLst/>
                          <a:latin typeface="Calibri" pitchFamily="34" charset="0"/>
                          <a:ea typeface="Times New Roman" charset="0"/>
                          <a:cs typeface="Arial" charset="0"/>
                        </a:rPr>
                        <a:t>0.25</a:t>
                      </a: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5712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161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High</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&gt; 0.8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rPr>
                        <a:t>0.007 (</a:t>
                      </a:r>
                      <a:r>
                        <a:rPr kumimoji="0" lang="en-US" sz="1400" b="0" i="0" u="none" strike="noStrike" cap="none" normalizeH="0" baseline="0" dirty="0" smtClean="0">
                          <a:ln>
                            <a:noFill/>
                          </a:ln>
                          <a:solidFill>
                            <a:srgbClr val="FF0000"/>
                          </a:solidFill>
                          <a:effectLst/>
                          <a:latin typeface="Calibri" pitchFamily="34" charset="0"/>
                        </a:rPr>
                        <a:t>0.12</a:t>
                      </a:r>
                      <a:r>
                        <a:rPr kumimoji="0" lang="en-US" sz="1400" b="0" i="0" u="none" strike="noStrike" cap="none" normalizeH="0" baseline="0" dirty="0" smtClean="0">
                          <a:ln>
                            <a:noFill/>
                          </a:ln>
                          <a:solidFill>
                            <a:schemeClr val="bg1"/>
                          </a:solidFill>
                          <a:effectLst/>
                          <a:latin typeface="Calibri"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rPr>
                        <a:t>0.38 (</a:t>
                      </a:r>
                      <a:r>
                        <a:rPr kumimoji="0" lang="en-US" sz="1400" b="0" i="0" u="none" strike="noStrike" cap="none" normalizeH="0" baseline="0" dirty="0" smtClean="0">
                          <a:ln>
                            <a:noFill/>
                          </a:ln>
                          <a:solidFill>
                            <a:srgbClr val="FF0000"/>
                          </a:solidFill>
                          <a:effectLst/>
                          <a:latin typeface="Calibri" pitchFamily="34" charset="0"/>
                        </a:rPr>
                        <a:t>0.35</a:t>
                      </a:r>
                      <a:r>
                        <a:rPr kumimoji="0" lang="en-US" sz="1400" b="0" i="0" u="none" strike="noStrike" cap="none" normalizeH="0" baseline="0" dirty="0" smtClean="0">
                          <a:ln>
                            <a:noFill/>
                          </a:ln>
                          <a:solidFill>
                            <a:schemeClr val="bg1"/>
                          </a:solidFill>
                          <a:effectLst/>
                          <a:latin typeface="Calibri"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182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&gt;0.4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rPr>
                        <a:t>0.02 (</a:t>
                      </a:r>
                      <a:r>
                        <a:rPr kumimoji="0" lang="en-US" sz="1400" b="0" i="0" u="none" strike="noStrike" cap="none" normalizeH="0" baseline="0" dirty="0" smtClean="0">
                          <a:ln>
                            <a:noFill/>
                          </a:ln>
                          <a:solidFill>
                            <a:srgbClr val="FF0000"/>
                          </a:solidFill>
                          <a:effectLst/>
                          <a:latin typeface="Calibri" pitchFamily="34" charset="0"/>
                        </a:rPr>
                        <a:t>0.10</a:t>
                      </a:r>
                      <a:r>
                        <a:rPr kumimoji="0" lang="en-US" sz="1400" b="0" i="0" u="none" strike="noStrike" cap="none" normalizeH="0" baseline="0" dirty="0" smtClean="0">
                          <a:ln>
                            <a:noFill/>
                          </a:ln>
                          <a:solidFill>
                            <a:schemeClr val="bg1"/>
                          </a:solidFill>
                          <a:effectLst/>
                          <a:latin typeface="Calibri"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rPr>
                        <a:t>0.20 (</a:t>
                      </a:r>
                      <a:r>
                        <a:rPr kumimoji="0" lang="en-US" sz="1400" b="0" i="0" u="none" strike="noStrike" cap="none" normalizeH="0" baseline="0" dirty="0" smtClean="0">
                          <a:ln>
                            <a:noFill/>
                          </a:ln>
                          <a:solidFill>
                            <a:srgbClr val="FF0000"/>
                          </a:solidFill>
                          <a:effectLst/>
                          <a:latin typeface="Calibri" pitchFamily="34" charset="0"/>
                        </a:rPr>
                        <a:t>0.23</a:t>
                      </a:r>
                      <a:r>
                        <a:rPr kumimoji="0" lang="en-US" sz="1400" b="0" i="0" u="none" strike="noStrike" cap="none" normalizeH="0" baseline="0" dirty="0" smtClean="0">
                          <a:ln>
                            <a:noFill/>
                          </a:ln>
                          <a:solidFill>
                            <a:schemeClr val="bg1"/>
                          </a:solidFill>
                          <a:effectLst/>
                          <a:latin typeface="Calibri"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18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graphicFrame>
        <p:nvGraphicFramePr>
          <p:cNvPr id="9" name="Group 2"/>
          <p:cNvGraphicFramePr>
            <a:graphicFrameLocks noGrp="1"/>
          </p:cNvGraphicFramePr>
          <p:nvPr/>
        </p:nvGraphicFramePr>
        <p:xfrm>
          <a:off x="47736" y="3494432"/>
          <a:ext cx="9067800" cy="1524000"/>
        </p:xfrm>
        <a:graphic>
          <a:graphicData uri="http://schemas.openxmlformats.org/drawingml/2006/table">
            <a:tbl>
              <a:tblPr/>
              <a:tblGrid>
                <a:gridCol w="977900"/>
                <a:gridCol w="897792"/>
                <a:gridCol w="1143733"/>
                <a:gridCol w="1095375"/>
                <a:gridCol w="1038225"/>
                <a:gridCol w="660400"/>
                <a:gridCol w="1120775"/>
                <a:gridCol w="1066800"/>
                <a:gridCol w="1066800"/>
              </a:tblGrid>
              <a:tr h="1619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Range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Land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Water</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AOD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Accuracy</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Precision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 of points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AOD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Accuracy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Precision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 of points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161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Low</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&lt;0.04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0.03 (</a:t>
                      </a:r>
                      <a:r>
                        <a:rPr kumimoji="0" lang="en-US" sz="1400" b="0" i="0" u="none" strike="noStrike" cap="none" normalizeH="0" baseline="0" dirty="0" smtClean="0">
                          <a:ln>
                            <a:noFill/>
                          </a:ln>
                          <a:solidFill>
                            <a:srgbClr val="FF0000"/>
                          </a:solidFill>
                          <a:effectLst/>
                          <a:latin typeface="Calibri" pitchFamily="34" charset="0"/>
                          <a:ea typeface="Times New Roman" charset="0"/>
                          <a:cs typeface="Arial" charset="0"/>
                        </a:rPr>
                        <a:t>0.06</a:t>
                      </a: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0.07 (</a:t>
                      </a:r>
                      <a:r>
                        <a:rPr kumimoji="0" lang="en-US" sz="1400" b="0" i="0" u="none" strike="noStrike" cap="none" normalizeH="0" baseline="0" dirty="0" smtClean="0">
                          <a:ln>
                            <a:noFill/>
                          </a:ln>
                          <a:solidFill>
                            <a:srgbClr val="FF0000"/>
                          </a:solidFill>
                          <a:effectLst/>
                          <a:latin typeface="Calibri" pitchFamily="34" charset="0"/>
                          <a:ea typeface="Times New Roman" charset="0"/>
                          <a:cs typeface="Arial" charset="0"/>
                        </a:rPr>
                        <a:t>0.13</a:t>
                      </a: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162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&lt;0.4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0.03 (</a:t>
                      </a:r>
                      <a:r>
                        <a:rPr kumimoji="0" lang="en-US" sz="1400" b="0" i="0" u="none" strike="noStrike" cap="none" normalizeH="0" baseline="0" dirty="0" smtClean="0">
                          <a:ln>
                            <a:noFill/>
                          </a:ln>
                          <a:solidFill>
                            <a:srgbClr val="FF0000"/>
                          </a:solidFill>
                          <a:effectLst/>
                          <a:latin typeface="Calibri" pitchFamily="34" charset="0"/>
                          <a:ea typeface="Times New Roman" charset="0"/>
                          <a:cs typeface="Arial" charset="0"/>
                        </a:rPr>
                        <a:t>0.02</a:t>
                      </a: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0.05 (</a:t>
                      </a:r>
                      <a:r>
                        <a:rPr kumimoji="0" lang="en-US" sz="1400" b="0" i="0" u="none" strike="noStrike" cap="none" normalizeH="0" baseline="0" dirty="0" smtClean="0">
                          <a:ln>
                            <a:noFill/>
                          </a:ln>
                          <a:solidFill>
                            <a:srgbClr val="FF0000"/>
                          </a:solidFill>
                          <a:effectLst/>
                          <a:latin typeface="Calibri" pitchFamily="34" charset="0"/>
                          <a:ea typeface="Times New Roman" charset="0"/>
                          <a:cs typeface="Arial" charset="0"/>
                        </a:rPr>
                        <a:t>0.15</a:t>
                      </a: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643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61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Medium</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Calibri" pitchFamily="34" charset="0"/>
                          <a:ea typeface="SimSun" pitchFamily="2" charset="-122"/>
                          <a:cs typeface="Arial" charset="0"/>
                        </a:rPr>
                        <a:t>0.04 - 0.8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0.00 (</a:t>
                      </a:r>
                      <a:r>
                        <a:rPr kumimoji="0" lang="en-US" sz="1400" b="0" i="0" u="none" strike="noStrike" cap="none" normalizeH="0" baseline="0" dirty="0" smtClean="0">
                          <a:ln>
                            <a:noFill/>
                          </a:ln>
                          <a:solidFill>
                            <a:srgbClr val="FF0000"/>
                          </a:solidFill>
                          <a:effectLst/>
                          <a:latin typeface="Calibri" pitchFamily="34" charset="0"/>
                          <a:ea typeface="Times New Roman" charset="0"/>
                          <a:cs typeface="Arial" charset="0"/>
                        </a:rPr>
                        <a:t>0.04</a:t>
                      </a: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0.16 (</a:t>
                      </a:r>
                      <a:r>
                        <a:rPr kumimoji="0" lang="en-US" sz="1400" b="0" i="0" u="none" strike="noStrike" cap="none" normalizeH="0" baseline="0" dirty="0" smtClean="0">
                          <a:ln>
                            <a:noFill/>
                          </a:ln>
                          <a:solidFill>
                            <a:srgbClr val="FF0000"/>
                          </a:solidFill>
                          <a:effectLst/>
                          <a:latin typeface="Calibri" pitchFamily="34" charset="0"/>
                          <a:ea typeface="Times New Roman" charset="0"/>
                          <a:cs typeface="Arial" charset="0"/>
                        </a:rPr>
                        <a:t>0.25</a:t>
                      </a: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5165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161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High</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&gt; 0.8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rPr>
                        <a:t>-0.05 (</a:t>
                      </a:r>
                      <a:r>
                        <a:rPr kumimoji="0" lang="en-US" sz="1400" b="0" i="0" u="none" strike="noStrike" cap="none" normalizeH="0" baseline="0" dirty="0" smtClean="0">
                          <a:ln>
                            <a:noFill/>
                          </a:ln>
                          <a:solidFill>
                            <a:srgbClr val="FF0000"/>
                          </a:solidFill>
                          <a:effectLst/>
                          <a:latin typeface="Calibri" pitchFamily="34" charset="0"/>
                        </a:rPr>
                        <a:t>0.12</a:t>
                      </a:r>
                      <a:r>
                        <a:rPr kumimoji="0" lang="en-US" sz="1400" b="0" i="0" u="none" strike="noStrike" cap="none" normalizeH="0" baseline="0" dirty="0" smtClean="0">
                          <a:ln>
                            <a:noFill/>
                          </a:ln>
                          <a:solidFill>
                            <a:schemeClr val="bg1"/>
                          </a:solidFill>
                          <a:effectLst/>
                          <a:latin typeface="Calibri"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rPr>
                        <a:t>0.34 (</a:t>
                      </a:r>
                      <a:r>
                        <a:rPr kumimoji="0" lang="en-US" sz="1400" b="0" i="0" u="none" strike="noStrike" cap="none" normalizeH="0" baseline="0" dirty="0" smtClean="0">
                          <a:ln>
                            <a:noFill/>
                          </a:ln>
                          <a:solidFill>
                            <a:srgbClr val="FF0000"/>
                          </a:solidFill>
                          <a:effectLst/>
                          <a:latin typeface="Calibri" pitchFamily="34" charset="0"/>
                        </a:rPr>
                        <a:t>0.35</a:t>
                      </a:r>
                      <a:r>
                        <a:rPr kumimoji="0" lang="en-US" sz="1400" b="0" i="0" u="none" strike="noStrike" cap="none" normalizeH="0" baseline="0" dirty="0" smtClean="0">
                          <a:ln>
                            <a:noFill/>
                          </a:ln>
                          <a:solidFill>
                            <a:schemeClr val="bg1"/>
                          </a:solidFill>
                          <a:effectLst/>
                          <a:latin typeface="Calibri"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171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SimSun" pitchFamily="2" charset="-122"/>
                          <a:cs typeface="Arial" charset="0"/>
                        </a:rPr>
                        <a:t>&gt;0.4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rPr>
                        <a:t>-0.02 (</a:t>
                      </a:r>
                      <a:r>
                        <a:rPr kumimoji="0" lang="en-US" sz="1400" b="0" i="0" u="none" strike="noStrike" cap="none" normalizeH="0" baseline="0" dirty="0" smtClean="0">
                          <a:ln>
                            <a:noFill/>
                          </a:ln>
                          <a:solidFill>
                            <a:srgbClr val="FF0000"/>
                          </a:solidFill>
                          <a:effectLst/>
                          <a:latin typeface="Calibri" pitchFamily="34" charset="0"/>
                        </a:rPr>
                        <a:t>0.10</a:t>
                      </a:r>
                      <a:r>
                        <a:rPr kumimoji="0" lang="en-US" sz="1400" b="0" i="0" u="none" strike="noStrike" cap="none" normalizeH="0" baseline="0" dirty="0" smtClean="0">
                          <a:ln>
                            <a:noFill/>
                          </a:ln>
                          <a:solidFill>
                            <a:schemeClr val="bg1"/>
                          </a:solidFill>
                          <a:effectLst/>
                          <a:latin typeface="Calibri"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rPr>
                        <a:t>0.11 (</a:t>
                      </a:r>
                      <a:r>
                        <a:rPr kumimoji="0" lang="en-US" sz="1400" b="0" i="0" u="none" strike="noStrike" cap="none" normalizeH="0" baseline="0" dirty="0" smtClean="0">
                          <a:ln>
                            <a:noFill/>
                          </a:ln>
                          <a:solidFill>
                            <a:srgbClr val="FF0000"/>
                          </a:solidFill>
                          <a:effectLst/>
                          <a:latin typeface="Calibri" pitchFamily="34" charset="0"/>
                        </a:rPr>
                        <a:t>0.23</a:t>
                      </a:r>
                      <a:r>
                        <a:rPr kumimoji="0" lang="en-US" sz="1400" b="0" i="0" u="none" strike="noStrike" cap="none" normalizeH="0" baseline="0" dirty="0" smtClean="0">
                          <a:ln>
                            <a:noFill/>
                          </a:ln>
                          <a:solidFill>
                            <a:schemeClr val="bg1"/>
                          </a:solidFill>
                          <a:effectLst/>
                          <a:latin typeface="Calibri"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Calibri" pitchFamily="34" charset="0"/>
                          <a:ea typeface="Times New Roman" charset="0"/>
                          <a:cs typeface="Arial" charset="0"/>
                        </a:rPr>
                        <a:t>16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10" name="Rectangle 9"/>
          <p:cNvSpPr/>
          <p:nvPr/>
        </p:nvSpPr>
        <p:spPr>
          <a:xfrm>
            <a:off x="183338" y="5226637"/>
            <a:ext cx="8503461" cy="1200329"/>
          </a:xfrm>
          <a:prstGeom prst="rect">
            <a:avLst/>
          </a:prstGeom>
        </p:spPr>
        <p:txBody>
          <a:bodyPr wrap="square">
            <a:spAutoFit/>
          </a:bodyPr>
          <a:lstStyle/>
          <a:p>
            <a:pPr marL="234950" indent="-234950" eaLnBrk="0" hangingPunct="0">
              <a:buFont typeface="Arial" pitchFamily="34" charset="0"/>
              <a:buChar char="•"/>
            </a:pPr>
            <a:r>
              <a:rPr lang="en-US" dirty="0" smtClean="0">
                <a:latin typeface="Calibri" pitchFamily="34" charset="0"/>
              </a:rPr>
              <a:t>AHI full disk data every 30-mins during daytime for 01/20/2016 – 02/23/2016;</a:t>
            </a:r>
          </a:p>
          <a:p>
            <a:pPr marL="234950" indent="-234950" eaLnBrk="0" hangingPunct="0">
              <a:buFont typeface="Arial" pitchFamily="34" charset="0"/>
              <a:buChar char="•"/>
            </a:pPr>
            <a:r>
              <a:rPr lang="en-US" dirty="0" smtClean="0">
                <a:latin typeface="Calibri" pitchFamily="34" charset="0"/>
              </a:rPr>
              <a:t>Accuracy and precision of AOD product for different AOD range over land and water;</a:t>
            </a:r>
          </a:p>
          <a:p>
            <a:pPr marL="234950" indent="-234950" eaLnBrk="0" hangingPunct="0">
              <a:buFont typeface="Arial" pitchFamily="34" charset="0"/>
              <a:buChar char="•"/>
            </a:pPr>
            <a:r>
              <a:rPr lang="en-US" b="1" dirty="0" smtClean="0">
                <a:solidFill>
                  <a:srgbClr val="FF0000"/>
                </a:solidFill>
                <a:latin typeface="Calibri" pitchFamily="34" charset="0"/>
              </a:rPr>
              <a:t>Numbers in red are F&amp;PS requirements.</a:t>
            </a:r>
          </a:p>
          <a:p>
            <a:pPr marL="234950" indent="-234950" eaLnBrk="0" hangingPunct="0">
              <a:buFont typeface="Arial" pitchFamily="34" charset="0"/>
              <a:buChar char="•"/>
            </a:pPr>
            <a:r>
              <a:rPr lang="en-US" dirty="0" smtClean="0">
                <a:solidFill>
                  <a:srgbClr val="FFFF00"/>
                </a:solidFill>
                <a:latin typeface="Calibri" pitchFamily="34" charset="0"/>
              </a:rPr>
              <a:t>Except for accuracy over ocean, </a:t>
            </a:r>
            <a:r>
              <a:rPr lang="en-US" b="1" dirty="0" smtClean="0">
                <a:solidFill>
                  <a:srgbClr val="FFFF00"/>
                </a:solidFill>
                <a:latin typeface="Calibri" pitchFamily="34" charset="0"/>
              </a:rPr>
              <a:t>updated retrievals meet requirements</a:t>
            </a:r>
            <a:r>
              <a:rPr lang="en-US" dirty="0" smtClean="0">
                <a:solidFill>
                  <a:srgbClr val="FFFF00"/>
                </a:solidFill>
                <a:latin typeface="Calibri" pitchFamily="34" charset="0"/>
              </a:rPr>
              <a:t>. </a:t>
            </a:r>
          </a:p>
        </p:txBody>
      </p:sp>
      <p:sp>
        <p:nvSpPr>
          <p:cNvPr id="11" name="TextBox 10"/>
          <p:cNvSpPr txBox="1"/>
          <p:nvPr/>
        </p:nvSpPr>
        <p:spPr>
          <a:xfrm>
            <a:off x="201445" y="6553200"/>
            <a:ext cx="3273287" cy="276999"/>
          </a:xfrm>
          <a:prstGeom prst="rect">
            <a:avLst/>
          </a:prstGeom>
          <a:noFill/>
        </p:spPr>
        <p:txBody>
          <a:bodyPr wrap="square" rtlCol="0">
            <a:spAutoFit/>
          </a:bodyPr>
          <a:lstStyle/>
          <a:p>
            <a:pPr defTabSz="457200"/>
            <a:r>
              <a:rPr lang="en-US" sz="1200" b="1" i="1" dirty="0" smtClean="0">
                <a:solidFill>
                  <a:srgbClr val="FFFF00"/>
                </a:solidFill>
              </a:rPr>
              <a:t>Istvan Laszlo (NESDIS/STAR) &amp; Mi Zhou (IMSG)</a:t>
            </a:r>
            <a:endParaRPr lang="en-US" sz="1200" b="1" i="1" dirty="0">
              <a:solidFill>
                <a:srgbClr val="FFFF00"/>
              </a:solidFill>
            </a:endParaRPr>
          </a:p>
        </p:txBody>
      </p:sp>
      <p:sp>
        <p:nvSpPr>
          <p:cNvPr id="12"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18</a:t>
            </a:fld>
            <a:endParaRPr lang="en-US" dirty="0">
              <a:solidFill>
                <a:srgbClr val="FFC000"/>
              </a:solidFill>
            </a:endParaRPr>
          </a:p>
        </p:txBody>
      </p:sp>
    </p:spTree>
    <p:extLst>
      <p:ext uri="{BB962C8B-B14F-4D97-AF65-F5344CB8AC3E}">
        <p14:creationId xmlns:p14="http://schemas.microsoft.com/office/powerpoint/2010/main" xmlns=""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7071996" y="6400800"/>
            <a:ext cx="1828800" cy="365125"/>
          </a:xfrm>
          <a:prstGeom prst="rect">
            <a:avLst/>
          </a:prstGeom>
        </p:spPr>
        <p:txBody>
          <a:bodyPr/>
          <a:lstStyle/>
          <a:p>
            <a:fld id="{97FA8124-9865-F141-9E48-75D99BBAEFD0}" type="slidenum">
              <a:rPr lang="en-US">
                <a:solidFill>
                  <a:prstClr val="black"/>
                </a:solidFill>
              </a:rPr>
              <a:pPr/>
              <a:t>19</a:t>
            </a:fld>
            <a:endParaRPr lang="en-US" dirty="0">
              <a:solidFill>
                <a:prstClr val="black"/>
              </a:solidFill>
            </a:endParaRPr>
          </a:p>
        </p:txBody>
      </p:sp>
      <p:sp>
        <p:nvSpPr>
          <p:cNvPr id="25" name="TextBox 24"/>
          <p:cNvSpPr txBox="1"/>
          <p:nvPr/>
        </p:nvSpPr>
        <p:spPr>
          <a:xfrm>
            <a:off x="548684" y="713926"/>
            <a:ext cx="3380284" cy="246221"/>
          </a:xfrm>
          <a:prstGeom prst="rect">
            <a:avLst/>
          </a:prstGeom>
          <a:noFill/>
        </p:spPr>
        <p:txBody>
          <a:bodyPr wrap="none" lIns="0" tIns="0" rIns="0" bIns="0" rtlCol="0">
            <a:spAutoFit/>
          </a:bodyPr>
          <a:lstStyle/>
          <a:p>
            <a:r>
              <a:rPr lang="en-US" sz="1600" b="1" i="1" u="sng" dirty="0">
                <a:solidFill>
                  <a:srgbClr val="FFC000"/>
                </a:solidFill>
                <a:effectLst>
                  <a:outerShdw blurRad="38100" dist="38100" dir="2700000" algn="tl">
                    <a:srgbClr val="000000">
                      <a:alpha val="43137"/>
                    </a:srgbClr>
                  </a:outerShdw>
                </a:effectLst>
              </a:rPr>
              <a:t>Description of </a:t>
            </a:r>
            <a:r>
              <a:rPr lang="en-US" sz="1600" b="1" i="1" dirty="0">
                <a:solidFill>
                  <a:srgbClr val="FFC000"/>
                </a:solidFill>
                <a:effectLst>
                  <a:outerShdw blurRad="38100" dist="38100" dir="2700000" algn="tl">
                    <a:srgbClr val="000000">
                      <a:alpha val="43137"/>
                    </a:srgbClr>
                  </a:outerShdw>
                </a:effectLst>
              </a:rPr>
              <a:t>Algorithm Enhancements</a:t>
            </a:r>
          </a:p>
        </p:txBody>
      </p:sp>
      <p:cxnSp>
        <p:nvCxnSpPr>
          <p:cNvPr id="28" name="Straight Connector 27"/>
          <p:cNvCxnSpPr/>
          <p:nvPr/>
        </p:nvCxnSpPr>
        <p:spPr>
          <a:xfrm>
            <a:off x="4534694" y="594391"/>
            <a:ext cx="0" cy="62513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6957" y="3703317"/>
            <a:ext cx="87031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37756" y="622487"/>
            <a:ext cx="3700757"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Baseline</a:t>
            </a:r>
            <a:r>
              <a:rPr lang="en-US" sz="1600" b="1" i="1" dirty="0">
                <a:solidFill>
                  <a:srgbClr val="FFC000"/>
                </a:solidFill>
                <a:effectLst>
                  <a:outerShdw blurRad="38100" dist="38100" dir="2700000" algn="tl">
                    <a:srgbClr val="000000">
                      <a:alpha val="43137"/>
                    </a:srgbClr>
                  </a:outerShdw>
                </a:effectLst>
              </a:rPr>
              <a:t> Algorithm</a:t>
            </a:r>
          </a:p>
        </p:txBody>
      </p:sp>
      <p:sp>
        <p:nvSpPr>
          <p:cNvPr id="33" name="TextBox 32"/>
          <p:cNvSpPr txBox="1"/>
          <p:nvPr/>
        </p:nvSpPr>
        <p:spPr>
          <a:xfrm>
            <a:off x="457245" y="3885811"/>
            <a:ext cx="3396443" cy="246221"/>
          </a:xfrm>
          <a:prstGeom prst="rect">
            <a:avLst/>
          </a:prstGeom>
          <a:noFill/>
        </p:spPr>
        <p:txBody>
          <a:bodyPr wrap="none" lIns="0" tIns="0" rIns="0" bIns="0" rtlCol="0">
            <a:spAutoFit/>
          </a:bodyPr>
          <a:lstStyle/>
          <a:p>
            <a:r>
              <a:rPr lang="en-US" sz="1600" b="1" i="1" u="sng" dirty="0">
                <a:solidFill>
                  <a:srgbClr val="FFC000"/>
                </a:solidFill>
                <a:effectLst>
                  <a:outerShdw blurRad="38100" dist="38100" dir="2700000" algn="tl">
                    <a:srgbClr val="000000">
                      <a:alpha val="43137"/>
                    </a:srgbClr>
                  </a:outerShdw>
                </a:effectLst>
              </a:rPr>
              <a:t>Importance of </a:t>
            </a:r>
            <a:r>
              <a:rPr lang="en-US" sz="1600" b="1" i="1" dirty="0">
                <a:solidFill>
                  <a:srgbClr val="FFC000"/>
                </a:solidFill>
                <a:effectLst>
                  <a:outerShdw blurRad="38100" dist="38100" dir="2700000" algn="tl">
                    <a:srgbClr val="000000">
                      <a:alpha val="43137"/>
                    </a:srgbClr>
                  </a:outerShdw>
                </a:effectLst>
              </a:rPr>
              <a:t>Algorithm Enhancements</a:t>
            </a:r>
          </a:p>
        </p:txBody>
      </p:sp>
      <p:sp>
        <p:nvSpPr>
          <p:cNvPr id="37" name="TextBox 36"/>
          <p:cNvSpPr txBox="1"/>
          <p:nvPr/>
        </p:nvSpPr>
        <p:spPr>
          <a:xfrm>
            <a:off x="4963172" y="3731413"/>
            <a:ext cx="3723583"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Updated</a:t>
            </a:r>
            <a:r>
              <a:rPr lang="en-US" sz="1600" b="1" i="1" dirty="0">
                <a:solidFill>
                  <a:srgbClr val="FFC000"/>
                </a:solidFill>
                <a:effectLst>
                  <a:outerShdw blurRad="38100" dist="38100" dir="2700000" algn="tl">
                    <a:srgbClr val="000000">
                      <a:alpha val="43137"/>
                    </a:srgbClr>
                  </a:outerShdw>
                </a:effectLst>
              </a:rPr>
              <a:t> Algorithm</a:t>
            </a:r>
          </a:p>
        </p:txBody>
      </p:sp>
      <p:sp>
        <p:nvSpPr>
          <p:cNvPr id="20" name="TextBox 19"/>
          <p:cNvSpPr txBox="1"/>
          <p:nvPr/>
        </p:nvSpPr>
        <p:spPr>
          <a:xfrm>
            <a:off x="280364" y="1143025"/>
            <a:ext cx="4108758" cy="1692771"/>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dirty="0" smtClean="0">
                <a:solidFill>
                  <a:prstClr val="white"/>
                </a:solidFill>
              </a:rPr>
              <a:t>Replaced sequential decision tree logic with a naïve Bayesian methodology.</a:t>
            </a:r>
            <a:endParaRPr lang="en-US" sz="1600" dirty="0">
              <a:solidFill>
                <a:prstClr val="white"/>
              </a:solidFill>
            </a:endParaRPr>
          </a:p>
          <a:p>
            <a:pPr marL="171450" indent="-171450">
              <a:buClr>
                <a:prstClr val="white"/>
              </a:buClr>
              <a:buSzPct val="125000"/>
              <a:buFont typeface="Arial" panose="020B0604020202020204" pitchFamily="34" charset="0"/>
              <a:buChar char="•"/>
            </a:pPr>
            <a:endParaRPr lang="en-US" sz="1600" dirty="0">
              <a:solidFill>
                <a:prstClr val="white"/>
              </a:solidFill>
            </a:endParaRPr>
          </a:p>
          <a:p>
            <a:pPr marL="171450" indent="-171450">
              <a:buClr>
                <a:prstClr val="white"/>
              </a:buClr>
              <a:buSzPct val="125000"/>
              <a:buFont typeface="Arial" panose="020B0604020202020204" pitchFamily="34" charset="0"/>
              <a:buChar char="•"/>
            </a:pPr>
            <a:r>
              <a:rPr lang="en-US" sz="1600" dirty="0" smtClean="0">
                <a:solidFill>
                  <a:prstClr val="white"/>
                </a:solidFill>
              </a:rPr>
              <a:t>Based on user feedback, we added a cloud probability value and other informative flags missing from the baseline.</a:t>
            </a:r>
            <a:endParaRPr lang="en-US" sz="1600" dirty="0">
              <a:solidFill>
                <a:prstClr val="white"/>
              </a:solidFill>
            </a:endParaRPr>
          </a:p>
          <a:p>
            <a:pPr marL="628650" lvl="1" indent="-171450">
              <a:buFont typeface="Arial" panose="020B0604020202020204" pitchFamily="34" charset="0"/>
              <a:buChar char="•"/>
            </a:pPr>
            <a:endParaRPr lang="en-US" sz="1400" dirty="0">
              <a:solidFill>
                <a:prstClr val="black"/>
              </a:solidFill>
            </a:endParaRPr>
          </a:p>
        </p:txBody>
      </p:sp>
      <p:sp>
        <p:nvSpPr>
          <p:cNvPr id="12" name="Title 11"/>
          <p:cNvSpPr>
            <a:spLocks noGrp="1"/>
          </p:cNvSpPr>
          <p:nvPr>
            <p:ph type="title"/>
          </p:nvPr>
        </p:nvSpPr>
        <p:spPr>
          <a:xfrm>
            <a:off x="914440" y="-228559"/>
            <a:ext cx="7086600" cy="914390"/>
          </a:xfrm>
        </p:spPr>
        <p:txBody>
          <a:bodyPr/>
          <a:lstStyle/>
          <a:p>
            <a:r>
              <a:rPr lang="en-US" b="1" dirty="0" smtClean="0">
                <a:solidFill>
                  <a:schemeClr val="tx1"/>
                </a:solidFill>
                <a:effectLst>
                  <a:outerShdw blurRad="38100" dist="38100" dir="2700000" algn="tl">
                    <a:srgbClr val="000000">
                      <a:alpha val="43137"/>
                    </a:srgbClr>
                  </a:outerShdw>
                </a:effectLst>
              </a:rPr>
              <a:t>Cloud Mask</a:t>
            </a:r>
            <a:endParaRPr lang="en-US" b="1" dirty="0">
              <a:solidFill>
                <a:schemeClr val="tx1"/>
              </a:solidFill>
              <a:effectLst>
                <a:outerShdw blurRad="38100" dist="38100" dir="2700000" algn="tl">
                  <a:srgbClr val="000000">
                    <a:alpha val="43137"/>
                  </a:srgbClr>
                </a:outerShdw>
              </a:effectLst>
            </a:endParaRPr>
          </a:p>
        </p:txBody>
      </p:sp>
      <p:sp>
        <p:nvSpPr>
          <p:cNvPr id="15" name="TextBox 14"/>
          <p:cNvSpPr txBox="1"/>
          <p:nvPr/>
        </p:nvSpPr>
        <p:spPr>
          <a:xfrm>
            <a:off x="4963172" y="6537926"/>
            <a:ext cx="3452035" cy="307777"/>
          </a:xfrm>
          <a:prstGeom prst="rect">
            <a:avLst/>
          </a:prstGeom>
          <a:noFill/>
        </p:spPr>
        <p:txBody>
          <a:bodyPr wrap="none" rtlCol="0">
            <a:spAutoFit/>
          </a:bodyPr>
          <a:lstStyle/>
          <a:p>
            <a:pPr defTabSz="457200"/>
            <a:r>
              <a:rPr lang="en-US" sz="1400" b="1" dirty="0" smtClean="0">
                <a:solidFill>
                  <a:srgbClr val="FFFFFF"/>
                </a:solidFill>
              </a:rPr>
              <a:t>AHI and CALIPSO data from August 10, 2015</a:t>
            </a:r>
            <a:endParaRPr lang="en-US" sz="1400" b="1" dirty="0">
              <a:solidFill>
                <a:srgbClr val="FFFFFF"/>
              </a:solidFill>
            </a:endParaRPr>
          </a:p>
        </p:txBody>
      </p:sp>
      <p:sp>
        <p:nvSpPr>
          <p:cNvPr id="16" name="Rectangle 15"/>
          <p:cNvSpPr/>
          <p:nvPr/>
        </p:nvSpPr>
        <p:spPr>
          <a:xfrm>
            <a:off x="146957" y="594391"/>
            <a:ext cx="8703129" cy="6251312"/>
          </a:xfrm>
          <a:prstGeom prst="rect">
            <a:avLst/>
          </a:prstGeom>
          <a:no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TextBox 18"/>
          <p:cNvSpPr txBox="1"/>
          <p:nvPr/>
        </p:nvSpPr>
        <p:spPr>
          <a:xfrm>
            <a:off x="280364" y="4205082"/>
            <a:ext cx="4108758" cy="1938992"/>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dirty="0" smtClean="0">
                <a:solidFill>
                  <a:prstClr val="white"/>
                </a:solidFill>
              </a:rPr>
              <a:t>Having a cloud probability value  </a:t>
            </a:r>
            <a:r>
              <a:rPr lang="en-US" sz="1600" dirty="0">
                <a:solidFill>
                  <a:prstClr val="white"/>
                </a:solidFill>
              </a:rPr>
              <a:t>allows users to easily adjust their cloud detection for their specific applications</a:t>
            </a:r>
            <a:r>
              <a:rPr lang="en-US" sz="1600" dirty="0" smtClean="0">
                <a:solidFill>
                  <a:prstClr val="white"/>
                </a:solidFill>
              </a:rPr>
              <a:t>.</a:t>
            </a:r>
          </a:p>
          <a:p>
            <a:pPr marL="171450" indent="-171450">
              <a:buClr>
                <a:prstClr val="white"/>
              </a:buClr>
              <a:buSzPct val="125000"/>
              <a:buFont typeface="Arial" panose="020B0604020202020204" pitchFamily="34" charset="0"/>
              <a:buChar char="•"/>
            </a:pPr>
            <a:endParaRPr lang="en-US" sz="1600" dirty="0">
              <a:solidFill>
                <a:prstClr val="white"/>
              </a:solidFill>
            </a:endParaRPr>
          </a:p>
          <a:p>
            <a:pPr marL="171450" indent="-171450">
              <a:buClr>
                <a:prstClr val="white"/>
              </a:buClr>
              <a:buSzPct val="125000"/>
              <a:buFont typeface="Arial" panose="020B0604020202020204" pitchFamily="34" charset="0"/>
              <a:buChar char="•"/>
            </a:pPr>
            <a:r>
              <a:rPr lang="en-US" sz="1600" dirty="0" smtClean="0">
                <a:solidFill>
                  <a:prstClr val="white"/>
                </a:solidFill>
              </a:rPr>
              <a:t>The new logic is more robust and it is easier to use this code for geo and polar orbiting sensors. </a:t>
            </a:r>
            <a:endParaRPr lang="en-US" sz="1600" dirty="0">
              <a:solidFill>
                <a:prstClr val="white"/>
              </a:solidFill>
            </a:endParaRPr>
          </a:p>
          <a:p>
            <a:pPr marL="628650" lvl="1" indent="-171450">
              <a:buFont typeface="Arial" panose="020B0604020202020204" pitchFamily="34" charset="0"/>
              <a:buChar char="•"/>
            </a:pPr>
            <a:endParaRPr lang="en-US" sz="1400" dirty="0">
              <a:solidFill>
                <a:prstClr val="black"/>
              </a:solidFill>
            </a:endParaRPr>
          </a:p>
        </p:txBody>
      </p:sp>
      <p:sp>
        <p:nvSpPr>
          <p:cNvPr id="21" name="TextBox 20"/>
          <p:cNvSpPr txBox="1"/>
          <p:nvPr/>
        </p:nvSpPr>
        <p:spPr>
          <a:xfrm>
            <a:off x="201445" y="6553200"/>
            <a:ext cx="3273287" cy="276999"/>
          </a:xfrm>
          <a:prstGeom prst="rect">
            <a:avLst/>
          </a:prstGeom>
          <a:noFill/>
        </p:spPr>
        <p:txBody>
          <a:bodyPr wrap="square" rtlCol="0">
            <a:spAutoFit/>
          </a:bodyPr>
          <a:lstStyle/>
          <a:p>
            <a:pPr defTabSz="457200"/>
            <a:r>
              <a:rPr lang="en-US" sz="1200" b="1" i="1" dirty="0" smtClean="0">
                <a:solidFill>
                  <a:srgbClr val="FFFF00"/>
                </a:solidFill>
              </a:rPr>
              <a:t>Andrew Heidinger (NESDIS/STAR</a:t>
            </a:r>
            <a:r>
              <a:rPr lang="en-US" sz="1200" b="1" i="1" dirty="0">
                <a:solidFill>
                  <a:srgbClr val="FFFF00"/>
                </a:solidFill>
              </a:rPr>
              <a:t>)</a:t>
            </a:r>
          </a:p>
        </p:txBody>
      </p:sp>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78193" y="960147"/>
            <a:ext cx="2560320" cy="2560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78193" y="3992880"/>
            <a:ext cx="2560320" cy="2560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20126" y="1029904"/>
            <a:ext cx="1260909" cy="2031325"/>
          </a:xfrm>
          <a:prstGeom prst="rect">
            <a:avLst/>
          </a:prstGeom>
          <a:noFill/>
        </p:spPr>
        <p:txBody>
          <a:bodyPr wrap="square" rtlCol="0">
            <a:spAutoFit/>
          </a:bodyPr>
          <a:lstStyle/>
          <a:p>
            <a:r>
              <a:rPr lang="en-US" dirty="0" smtClean="0"/>
              <a:t>CALIPSO validation for one day of AHI.</a:t>
            </a:r>
          </a:p>
          <a:p>
            <a:endParaRPr lang="en-US" dirty="0"/>
          </a:p>
          <a:p>
            <a:r>
              <a:rPr lang="en-US" dirty="0" smtClean="0"/>
              <a:t>Hit Rate = 1  = perfect</a:t>
            </a:r>
            <a:endParaRPr lang="en-US" dirty="0"/>
          </a:p>
        </p:txBody>
      </p:sp>
      <p:sp>
        <p:nvSpPr>
          <p:cNvPr id="3" name="TextBox 2"/>
          <p:cNvSpPr txBox="1"/>
          <p:nvPr/>
        </p:nvSpPr>
        <p:spPr>
          <a:xfrm>
            <a:off x="4620126" y="4283242"/>
            <a:ext cx="1116530" cy="1477328"/>
          </a:xfrm>
          <a:prstGeom prst="rect">
            <a:avLst/>
          </a:prstGeom>
          <a:noFill/>
        </p:spPr>
        <p:txBody>
          <a:bodyPr wrap="square" rtlCol="0">
            <a:spAutoFit/>
          </a:bodyPr>
          <a:lstStyle/>
          <a:p>
            <a:r>
              <a:rPr lang="en-US" dirty="0" smtClean="0"/>
              <a:t>Mean Hit Rate jumped from 0.77 to 0.86</a:t>
            </a:r>
            <a:endParaRPr lang="en-US" dirty="0"/>
          </a:p>
        </p:txBody>
      </p:sp>
      <p:sp>
        <p:nvSpPr>
          <p:cNvPr id="22" name="Rectangle 3"/>
          <p:cNvSpPr>
            <a:spLocks noChangeArrowheads="1"/>
          </p:cNvSpPr>
          <p:nvPr/>
        </p:nvSpPr>
        <p:spPr bwMode="auto">
          <a:xfrm>
            <a:off x="8503877"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19</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200" y="1371910"/>
            <a:ext cx="8229600" cy="4891699"/>
          </a:xfrm>
        </p:spPr>
        <p:txBody>
          <a:bodyPr/>
          <a:lstStyle/>
          <a:p>
            <a:r>
              <a:rPr lang="en-US" sz="2800" dirty="0" smtClean="0"/>
              <a:t>Review and status of the Baseline Level-2 Products</a:t>
            </a:r>
          </a:p>
          <a:p>
            <a:pPr>
              <a:buNone/>
            </a:pPr>
            <a:endParaRPr lang="en-US" sz="2800" dirty="0" smtClean="0"/>
          </a:p>
          <a:p>
            <a:r>
              <a:rPr lang="en-US" sz="2800" dirty="0" smtClean="0"/>
              <a:t>Evolution of the Level-2 Product Algorithms Beyond the Baseline</a:t>
            </a:r>
          </a:p>
          <a:p>
            <a:endParaRPr lang="en-US" sz="2800" dirty="0" smtClean="0"/>
          </a:p>
          <a:p>
            <a:r>
              <a:rPr lang="en-US" sz="2800" dirty="0" smtClean="0"/>
              <a:t>Path </a:t>
            </a:r>
            <a:r>
              <a:rPr lang="en-US" sz="2800" dirty="0" smtClean="0"/>
              <a:t>forward </a:t>
            </a:r>
          </a:p>
          <a:p>
            <a:pPr>
              <a:buNone/>
            </a:pPr>
            <a:endParaRPr lang="en-US" sz="2800" dirty="0" smtClean="0"/>
          </a:p>
          <a:p>
            <a:endParaRPr lang="en-US" sz="2800" dirty="0" smtClean="0"/>
          </a:p>
          <a:p>
            <a:endParaRPr lang="en-US" dirty="0"/>
          </a:p>
        </p:txBody>
      </p:sp>
      <p:sp>
        <p:nvSpPr>
          <p:cNvPr id="15" name="Title 1"/>
          <p:cNvSpPr>
            <a:spLocks noGrp="1"/>
          </p:cNvSpPr>
          <p:nvPr>
            <p:ph type="title"/>
          </p:nvPr>
        </p:nvSpPr>
        <p:spPr>
          <a:xfrm>
            <a:off x="1089212" y="-91414"/>
            <a:ext cx="7086600" cy="1143000"/>
          </a:xfrm>
        </p:spPr>
        <p:txBody>
          <a:bodyPr/>
          <a:lstStyle/>
          <a:p>
            <a:r>
              <a:rPr lang="en-US" sz="4000" b="1" dirty="0" smtClean="0">
                <a:solidFill>
                  <a:schemeClr val="tx1"/>
                </a:solidFill>
                <a:effectLst>
                  <a:outerShdw blurRad="38100" dist="38100" dir="2700000" algn="tl">
                    <a:srgbClr val="000000">
                      <a:alpha val="43137"/>
                    </a:srgbClr>
                  </a:outerShdw>
                </a:effectLst>
              </a:rPr>
              <a:t>Outline</a:t>
            </a:r>
            <a:endParaRPr lang="en-US" sz="4000" b="1" dirty="0">
              <a:solidFill>
                <a:schemeClr val="tx1"/>
              </a:solidFill>
              <a:effectLst>
                <a:outerShdw blurRad="38100" dist="38100" dir="2700000" algn="tl">
                  <a:srgbClr val="000000">
                    <a:alpha val="43137"/>
                  </a:srgbClr>
                </a:outerShdw>
              </a:effectLst>
            </a:endParaRPr>
          </a:p>
        </p:txBody>
      </p:sp>
      <p:sp>
        <p:nvSpPr>
          <p:cNvPr id="4"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2</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7071996" y="6400800"/>
            <a:ext cx="1828800" cy="365125"/>
          </a:xfrm>
          <a:prstGeom prst="rect">
            <a:avLst/>
          </a:prstGeom>
        </p:spPr>
        <p:txBody>
          <a:bodyPr/>
          <a:lstStyle/>
          <a:p>
            <a:fld id="{97FA8124-9865-F141-9E48-75D99BBAEFD0}" type="slidenum">
              <a:rPr lang="en-US">
                <a:solidFill>
                  <a:prstClr val="black"/>
                </a:solidFill>
              </a:rPr>
              <a:pPr/>
              <a:t>20</a:t>
            </a:fld>
            <a:endParaRPr lang="en-US" dirty="0">
              <a:solidFill>
                <a:prstClr val="black"/>
              </a:solidFill>
            </a:endParaRPr>
          </a:p>
        </p:txBody>
      </p:sp>
      <p:sp>
        <p:nvSpPr>
          <p:cNvPr id="25" name="TextBox 24"/>
          <p:cNvSpPr txBox="1"/>
          <p:nvPr/>
        </p:nvSpPr>
        <p:spPr>
          <a:xfrm>
            <a:off x="548684" y="713926"/>
            <a:ext cx="3380284"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Description of Algorithm Enhancements</a:t>
            </a:r>
          </a:p>
        </p:txBody>
      </p:sp>
      <p:cxnSp>
        <p:nvCxnSpPr>
          <p:cNvPr id="28" name="Straight Connector 27"/>
          <p:cNvCxnSpPr/>
          <p:nvPr/>
        </p:nvCxnSpPr>
        <p:spPr>
          <a:xfrm>
            <a:off x="4534694" y="594391"/>
            <a:ext cx="0" cy="62513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6957" y="3703317"/>
            <a:ext cx="87031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37756" y="685830"/>
            <a:ext cx="3700757"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Baseline</a:t>
            </a:r>
            <a:r>
              <a:rPr lang="en-US" sz="1600" b="1" i="1" dirty="0">
                <a:solidFill>
                  <a:srgbClr val="FFC000"/>
                </a:solidFill>
                <a:effectLst>
                  <a:outerShdw blurRad="38100" dist="38100" dir="2700000" algn="tl">
                    <a:srgbClr val="000000">
                      <a:alpha val="43137"/>
                    </a:srgbClr>
                  </a:outerShdw>
                </a:effectLst>
              </a:rPr>
              <a:t> Algorithm</a:t>
            </a:r>
          </a:p>
        </p:txBody>
      </p:sp>
      <p:sp>
        <p:nvSpPr>
          <p:cNvPr id="33" name="TextBox 32"/>
          <p:cNvSpPr txBox="1"/>
          <p:nvPr/>
        </p:nvSpPr>
        <p:spPr>
          <a:xfrm>
            <a:off x="457245" y="3885811"/>
            <a:ext cx="3396443"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Importance of Algorithm Enhancements</a:t>
            </a:r>
          </a:p>
        </p:txBody>
      </p:sp>
      <p:sp>
        <p:nvSpPr>
          <p:cNvPr id="37" name="TextBox 36"/>
          <p:cNvSpPr txBox="1"/>
          <p:nvPr/>
        </p:nvSpPr>
        <p:spPr>
          <a:xfrm>
            <a:off x="4963172" y="3731413"/>
            <a:ext cx="3723583"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Updated</a:t>
            </a:r>
            <a:r>
              <a:rPr lang="en-US" sz="1600" b="1" i="1" dirty="0">
                <a:solidFill>
                  <a:srgbClr val="FFC000"/>
                </a:solidFill>
                <a:effectLst>
                  <a:outerShdw blurRad="38100" dist="38100" dir="2700000" algn="tl">
                    <a:srgbClr val="000000">
                      <a:alpha val="43137"/>
                    </a:srgbClr>
                  </a:outerShdw>
                </a:effectLst>
              </a:rPr>
              <a:t> Algorithm</a:t>
            </a:r>
          </a:p>
        </p:txBody>
      </p:sp>
      <p:sp>
        <p:nvSpPr>
          <p:cNvPr id="20" name="TextBox 19"/>
          <p:cNvSpPr txBox="1"/>
          <p:nvPr/>
        </p:nvSpPr>
        <p:spPr>
          <a:xfrm>
            <a:off x="280364" y="1008671"/>
            <a:ext cx="4108758" cy="2462213"/>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dirty="0" smtClean="0"/>
              <a:t>Updated  algorithm is a gradual evolution of baseline. Changes driven by NWS/AWC and AMV Team interactions.</a:t>
            </a:r>
          </a:p>
          <a:p>
            <a:pPr marL="171450" indent="-171450">
              <a:buClr>
                <a:prstClr val="white"/>
              </a:buClr>
              <a:buSzPct val="125000"/>
              <a:buFont typeface="Arial" panose="020B0604020202020204" pitchFamily="34" charset="0"/>
              <a:buChar char="•"/>
            </a:pPr>
            <a:r>
              <a:rPr lang="en-US" sz="1600" dirty="0" smtClean="0"/>
              <a:t>We have added “modes” to allow same code to support other channel sets and other sensors.</a:t>
            </a:r>
          </a:p>
          <a:p>
            <a:pPr marL="171450" indent="-171450">
              <a:buClr>
                <a:prstClr val="white"/>
              </a:buClr>
              <a:buSzPct val="125000"/>
              <a:buFont typeface="Arial" panose="020B0604020202020204" pitchFamily="34" charset="0"/>
              <a:buChar char="•"/>
            </a:pPr>
            <a:r>
              <a:rPr lang="en-US" sz="1600" dirty="0" smtClean="0"/>
              <a:t>We have advanced our spatial processing to improve performance of height near cloud edges.</a:t>
            </a:r>
          </a:p>
          <a:p>
            <a:pPr marL="171450" indent="-171450">
              <a:buClr>
                <a:prstClr val="white"/>
              </a:buClr>
              <a:buSzPct val="125000"/>
              <a:buFont typeface="Arial" panose="020B0604020202020204" pitchFamily="34" charset="0"/>
              <a:buChar char="•"/>
            </a:pPr>
            <a:r>
              <a:rPr lang="en-US" sz="1600" dirty="0" smtClean="0"/>
              <a:t>Added other </a:t>
            </a:r>
            <a:r>
              <a:rPr lang="en-US" sz="1600" dirty="0" smtClean="0"/>
              <a:t>products/diagnostics </a:t>
            </a:r>
            <a:r>
              <a:rPr lang="en-US" sz="1600" dirty="0" smtClean="0"/>
              <a:t>– like </a:t>
            </a:r>
            <a:r>
              <a:rPr lang="en-US" sz="1600" dirty="0" smtClean="0"/>
              <a:t>IR </a:t>
            </a:r>
            <a:r>
              <a:rPr lang="en-US" sz="1600" dirty="0" smtClean="0"/>
              <a:t>optical </a:t>
            </a:r>
            <a:r>
              <a:rPr lang="en-US" sz="1600" dirty="0" smtClean="0"/>
              <a:t>depth</a:t>
            </a:r>
            <a:r>
              <a:rPr lang="en-US" sz="1400" dirty="0" smtClean="0"/>
              <a:t>.</a:t>
            </a:r>
            <a:endParaRPr lang="en-US" sz="1600" dirty="0"/>
          </a:p>
        </p:txBody>
      </p:sp>
      <p:sp>
        <p:nvSpPr>
          <p:cNvPr id="12" name="Title 11"/>
          <p:cNvSpPr>
            <a:spLocks noGrp="1"/>
          </p:cNvSpPr>
          <p:nvPr>
            <p:ph type="title"/>
          </p:nvPr>
        </p:nvSpPr>
        <p:spPr>
          <a:xfrm>
            <a:off x="914440" y="-228559"/>
            <a:ext cx="7086600" cy="914390"/>
          </a:xfrm>
        </p:spPr>
        <p:txBody>
          <a:bodyPr/>
          <a:lstStyle/>
          <a:p>
            <a:r>
              <a:rPr lang="en-US" b="1" dirty="0" smtClean="0">
                <a:solidFill>
                  <a:schemeClr val="tx1"/>
                </a:solidFill>
                <a:effectLst>
                  <a:outerShdw blurRad="38100" dist="38100" dir="2700000" algn="tl">
                    <a:srgbClr val="000000">
                      <a:alpha val="43137"/>
                    </a:srgbClr>
                  </a:outerShdw>
                </a:effectLst>
              </a:rPr>
              <a:t>Cloud Height</a:t>
            </a:r>
            <a:endParaRPr lang="en-US" b="1" dirty="0">
              <a:solidFill>
                <a:schemeClr val="tx1"/>
              </a:solidFill>
              <a:effectLst>
                <a:outerShdw blurRad="38100" dist="38100" dir="2700000" algn="tl">
                  <a:srgbClr val="000000">
                    <a:alpha val="43137"/>
                  </a:srgbClr>
                </a:outerShdw>
              </a:effectLst>
            </a:endParaRPr>
          </a:p>
        </p:txBody>
      </p:sp>
      <p:sp>
        <p:nvSpPr>
          <p:cNvPr id="16" name="Rectangle 15"/>
          <p:cNvSpPr/>
          <p:nvPr/>
        </p:nvSpPr>
        <p:spPr>
          <a:xfrm>
            <a:off x="146957" y="594391"/>
            <a:ext cx="8703129" cy="6251312"/>
          </a:xfrm>
          <a:prstGeom prst="rect">
            <a:avLst/>
          </a:prstGeom>
          <a:no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TextBox 18"/>
          <p:cNvSpPr txBox="1"/>
          <p:nvPr/>
        </p:nvSpPr>
        <p:spPr>
          <a:xfrm>
            <a:off x="280364" y="4205082"/>
            <a:ext cx="4108758" cy="1723549"/>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dirty="0" smtClean="0">
                <a:solidFill>
                  <a:prstClr val="white"/>
                </a:solidFill>
              </a:rPr>
              <a:t>Code can run consistently on GOES-R and VIIRS.</a:t>
            </a:r>
          </a:p>
          <a:p>
            <a:pPr marL="171450" indent="-171450">
              <a:buClr>
                <a:prstClr val="white"/>
              </a:buClr>
              <a:buSzPct val="125000"/>
              <a:buFont typeface="Arial" panose="020B0604020202020204" pitchFamily="34" charset="0"/>
              <a:buChar char="•"/>
            </a:pPr>
            <a:r>
              <a:rPr lang="en-US" sz="1600" dirty="0" smtClean="0">
                <a:solidFill>
                  <a:prstClr val="white"/>
                </a:solidFill>
              </a:rPr>
              <a:t>New products are geared to Aviation.</a:t>
            </a:r>
          </a:p>
          <a:p>
            <a:pPr marL="171450" indent="-171450">
              <a:buClr>
                <a:prstClr val="white"/>
              </a:buClr>
              <a:buSzPct val="125000"/>
              <a:buFont typeface="Arial" panose="020B0604020202020204" pitchFamily="34" charset="0"/>
              <a:buChar char="•"/>
            </a:pPr>
            <a:r>
              <a:rPr lang="en-US" sz="1600" dirty="0" smtClean="0">
                <a:solidFill>
                  <a:prstClr val="white"/>
                </a:solidFill>
              </a:rPr>
              <a:t>Improved cloud edge performance helps AMV quality.</a:t>
            </a:r>
          </a:p>
          <a:p>
            <a:pPr marL="171450" indent="-171450">
              <a:buClr>
                <a:prstClr val="white"/>
              </a:buClr>
              <a:buSzPct val="125000"/>
              <a:buFont typeface="Arial" panose="020B0604020202020204" pitchFamily="34" charset="0"/>
              <a:buChar char="•"/>
            </a:pPr>
            <a:r>
              <a:rPr lang="en-US" sz="1600" dirty="0" smtClean="0">
                <a:solidFill>
                  <a:prstClr val="white"/>
                </a:solidFill>
              </a:rPr>
              <a:t>Diagnostics help AMV application to better filter the data.</a:t>
            </a:r>
          </a:p>
          <a:p>
            <a:pPr marL="171450" indent="-171450">
              <a:buClr>
                <a:prstClr val="white"/>
              </a:buClr>
              <a:buSzPct val="125000"/>
              <a:buFont typeface="Arial" panose="020B0604020202020204" pitchFamily="34" charset="0"/>
              <a:buChar char="•"/>
            </a:pPr>
            <a:r>
              <a:rPr lang="en-US" sz="1600" dirty="0" smtClean="0">
                <a:solidFill>
                  <a:prstClr val="white"/>
                </a:solidFill>
              </a:rPr>
              <a:t>Mean global metrics are similar to Baseline.</a:t>
            </a:r>
          </a:p>
        </p:txBody>
      </p:sp>
      <p:sp>
        <p:nvSpPr>
          <p:cNvPr id="21" name="TextBox 20"/>
          <p:cNvSpPr txBox="1"/>
          <p:nvPr/>
        </p:nvSpPr>
        <p:spPr>
          <a:xfrm>
            <a:off x="201445" y="6553200"/>
            <a:ext cx="3273287" cy="276999"/>
          </a:xfrm>
          <a:prstGeom prst="rect">
            <a:avLst/>
          </a:prstGeom>
          <a:noFill/>
        </p:spPr>
        <p:txBody>
          <a:bodyPr wrap="square" rtlCol="0">
            <a:spAutoFit/>
          </a:bodyPr>
          <a:lstStyle/>
          <a:p>
            <a:pPr defTabSz="457200"/>
            <a:r>
              <a:rPr lang="en-US" sz="1200" b="1" i="1" dirty="0" smtClean="0">
                <a:solidFill>
                  <a:srgbClr val="FFFF00"/>
                </a:solidFill>
              </a:rPr>
              <a:t>Andrew Heidinger (NESDIS/STAR</a:t>
            </a:r>
            <a:r>
              <a:rPr lang="en-US" sz="1200" b="1" i="1" dirty="0">
                <a:solidFill>
                  <a:srgbClr val="FFFF00"/>
                </a:solidFill>
              </a:rPr>
              <a:t>)</a:t>
            </a:r>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68256" y="4398745"/>
            <a:ext cx="4114800" cy="13235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68256" y="1808827"/>
            <a:ext cx="4114800" cy="13235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37756" y="2239778"/>
            <a:ext cx="1725280" cy="461665"/>
          </a:xfrm>
          <a:prstGeom prst="rect">
            <a:avLst/>
          </a:prstGeom>
          <a:noFill/>
        </p:spPr>
        <p:txBody>
          <a:bodyPr wrap="square" rtlCol="0">
            <a:spAutoFit/>
          </a:bodyPr>
          <a:lstStyle/>
          <a:p>
            <a:r>
              <a:rPr lang="en-US" sz="1200" dirty="0" smtClean="0">
                <a:solidFill>
                  <a:schemeClr val="bg1"/>
                </a:solidFill>
              </a:rPr>
              <a:t>Baseline with no spatial processing</a:t>
            </a:r>
            <a:endParaRPr lang="en-US" sz="1200" dirty="0">
              <a:solidFill>
                <a:schemeClr val="bg1"/>
              </a:solidFill>
            </a:endParaRPr>
          </a:p>
        </p:txBody>
      </p:sp>
      <p:sp>
        <p:nvSpPr>
          <p:cNvPr id="27" name="TextBox 26"/>
          <p:cNvSpPr txBox="1"/>
          <p:nvPr/>
        </p:nvSpPr>
        <p:spPr>
          <a:xfrm>
            <a:off x="5934483" y="2695826"/>
            <a:ext cx="884881" cy="276999"/>
          </a:xfrm>
          <a:prstGeom prst="rect">
            <a:avLst/>
          </a:prstGeom>
          <a:noFill/>
        </p:spPr>
        <p:txBody>
          <a:bodyPr wrap="square" rtlCol="0">
            <a:spAutoFit/>
          </a:bodyPr>
          <a:lstStyle/>
          <a:p>
            <a:r>
              <a:rPr lang="en-US" sz="1200" dirty="0" smtClean="0">
                <a:solidFill>
                  <a:schemeClr val="bg1"/>
                </a:solidFill>
              </a:rPr>
              <a:t>cloud edge</a:t>
            </a:r>
            <a:endParaRPr lang="en-US" sz="1200" dirty="0">
              <a:solidFill>
                <a:schemeClr val="bg1"/>
              </a:solidFill>
            </a:endParaRPr>
          </a:p>
        </p:txBody>
      </p:sp>
      <p:cxnSp>
        <p:nvCxnSpPr>
          <p:cNvPr id="4" name="Straight Arrow Connector 3"/>
          <p:cNvCxnSpPr>
            <a:stCxn id="27" idx="3"/>
          </p:cNvCxnSpPr>
          <p:nvPr/>
        </p:nvCxnSpPr>
        <p:spPr>
          <a:xfrm flipV="1">
            <a:off x="6819364" y="2377441"/>
            <a:ext cx="252632" cy="4568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11408" y="4645030"/>
            <a:ext cx="1413751" cy="830997"/>
          </a:xfrm>
          <a:prstGeom prst="rect">
            <a:avLst/>
          </a:prstGeom>
          <a:noFill/>
        </p:spPr>
        <p:txBody>
          <a:bodyPr wrap="square" rtlCol="0">
            <a:spAutoFit/>
          </a:bodyPr>
          <a:lstStyle/>
          <a:p>
            <a:r>
              <a:rPr lang="en-US" sz="1200" dirty="0" smtClean="0">
                <a:solidFill>
                  <a:schemeClr val="bg1"/>
                </a:solidFill>
              </a:rPr>
              <a:t>Enterprise with spatial processing and diagnostic filtering</a:t>
            </a:r>
            <a:endParaRPr lang="en-US" sz="1200" dirty="0">
              <a:solidFill>
                <a:schemeClr val="bg1"/>
              </a:solidFill>
            </a:endParaRPr>
          </a:p>
        </p:txBody>
      </p:sp>
      <p:sp>
        <p:nvSpPr>
          <p:cNvPr id="31" name="TextBox 30"/>
          <p:cNvSpPr txBox="1"/>
          <p:nvPr/>
        </p:nvSpPr>
        <p:spPr>
          <a:xfrm>
            <a:off x="5972516" y="5343403"/>
            <a:ext cx="884881" cy="276999"/>
          </a:xfrm>
          <a:prstGeom prst="rect">
            <a:avLst/>
          </a:prstGeom>
          <a:noFill/>
        </p:spPr>
        <p:txBody>
          <a:bodyPr wrap="square" rtlCol="0">
            <a:spAutoFit/>
          </a:bodyPr>
          <a:lstStyle/>
          <a:p>
            <a:r>
              <a:rPr lang="en-US" sz="1200" dirty="0" smtClean="0">
                <a:solidFill>
                  <a:schemeClr val="bg1"/>
                </a:solidFill>
              </a:rPr>
              <a:t>cloud edge</a:t>
            </a:r>
            <a:endParaRPr lang="en-US" sz="1200" dirty="0">
              <a:solidFill>
                <a:schemeClr val="bg1"/>
              </a:solidFill>
            </a:endParaRPr>
          </a:p>
        </p:txBody>
      </p:sp>
      <p:cxnSp>
        <p:nvCxnSpPr>
          <p:cNvPr id="32" name="Straight Arrow Connector 31"/>
          <p:cNvCxnSpPr>
            <a:stCxn id="31" idx="3"/>
          </p:cNvCxnSpPr>
          <p:nvPr/>
        </p:nvCxnSpPr>
        <p:spPr>
          <a:xfrm flipV="1">
            <a:off x="6857397" y="5025018"/>
            <a:ext cx="252632" cy="4568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4668255" y="1178377"/>
            <a:ext cx="4127605" cy="584775"/>
          </a:xfrm>
          <a:prstGeom prst="rect">
            <a:avLst/>
          </a:prstGeom>
        </p:spPr>
        <p:txBody>
          <a:bodyPr wrap="none">
            <a:spAutoFit/>
          </a:bodyPr>
          <a:lstStyle/>
          <a:p>
            <a:pPr defTabSz="457200"/>
            <a:r>
              <a:rPr lang="en-US" sz="1600" b="1" dirty="0" smtClean="0">
                <a:solidFill>
                  <a:prstClr val="white"/>
                </a:solidFill>
              </a:rPr>
              <a:t>CALIPSO matchups with Cloud Height Product.</a:t>
            </a:r>
          </a:p>
          <a:p>
            <a:pPr defTabSz="457200"/>
            <a:r>
              <a:rPr lang="en-US" sz="1600" b="1" dirty="0" smtClean="0">
                <a:solidFill>
                  <a:prstClr val="white"/>
                </a:solidFill>
              </a:rPr>
              <a:t>CALIPSO cloud boundaries are grey regions.</a:t>
            </a:r>
            <a:endParaRPr lang="en-US" sz="1600" b="1" dirty="0">
              <a:solidFill>
                <a:prstClr val="white"/>
              </a:solidFill>
            </a:endParaRPr>
          </a:p>
        </p:txBody>
      </p:sp>
      <p:sp>
        <p:nvSpPr>
          <p:cNvPr id="23" name="Rectangle 3"/>
          <p:cNvSpPr>
            <a:spLocks noChangeArrowheads="1"/>
          </p:cNvSpPr>
          <p:nvPr/>
        </p:nvSpPr>
        <p:spPr bwMode="auto">
          <a:xfrm>
            <a:off x="8503877"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20</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914440" y="-228559"/>
            <a:ext cx="7086600" cy="914390"/>
          </a:xfrm>
        </p:spPr>
        <p:txBody>
          <a:bodyPr/>
          <a:lstStyle/>
          <a:p>
            <a:r>
              <a:rPr lang="en-US" b="1" dirty="0" smtClean="0">
                <a:solidFill>
                  <a:schemeClr val="tx1"/>
                </a:solidFill>
                <a:effectLst>
                  <a:outerShdw blurRad="38100" dist="38100" dir="2700000" algn="tl">
                    <a:srgbClr val="000000">
                      <a:alpha val="43137"/>
                    </a:srgbClr>
                  </a:outerShdw>
                </a:effectLst>
              </a:rPr>
              <a:t>Cloud Phase</a:t>
            </a:r>
            <a:endParaRPr lang="en-US" b="1" dirty="0">
              <a:solidFill>
                <a:schemeClr val="tx1"/>
              </a:solidFill>
              <a:effectLst>
                <a:outerShdw blurRad="38100" dist="38100" dir="2700000" algn="tl">
                  <a:srgbClr val="000000">
                    <a:alpha val="43137"/>
                  </a:srgbClr>
                </a:outerShdw>
              </a:effectLst>
            </a:endParaRPr>
          </a:p>
        </p:txBody>
      </p:sp>
      <p:pic>
        <p:nvPicPr>
          <p:cNvPr id="24" name="Picture 23" descr="h8_ctype_loop.gi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14440" y="594391"/>
            <a:ext cx="7223731" cy="4148125"/>
          </a:xfrm>
          <a:prstGeom prst="rect">
            <a:avLst/>
          </a:prstGeom>
        </p:spPr>
      </p:pic>
      <p:sp>
        <p:nvSpPr>
          <p:cNvPr id="26" name="TextBox 25"/>
          <p:cNvSpPr txBox="1"/>
          <p:nvPr/>
        </p:nvSpPr>
        <p:spPr>
          <a:xfrm>
            <a:off x="640123" y="5706929"/>
            <a:ext cx="7896696" cy="830997"/>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1600" dirty="0" smtClean="0">
                <a:solidFill>
                  <a:prstClr val="black"/>
                </a:solidFill>
              </a:rPr>
              <a:t>The baseline GOES-R cloud top phase product comfortably meets the 80% accuracy specification when applied to SEVIRI and AHI, without invoking the optical depth qualifier.  Therefore, no major changes are expected for ABI.</a:t>
            </a:r>
            <a:endParaRPr lang="en-US" sz="1600" dirty="0">
              <a:solidFill>
                <a:prstClr val="black"/>
              </a:solidFill>
            </a:endParaRPr>
          </a:p>
        </p:txBody>
      </p:sp>
      <p:graphicFrame>
        <p:nvGraphicFramePr>
          <p:cNvPr id="35" name="Table 34"/>
          <p:cNvGraphicFramePr>
            <a:graphicFrameLocks noGrp="1"/>
          </p:cNvGraphicFramePr>
          <p:nvPr>
            <p:extLst>
              <p:ext uri="{D42A27DB-BD31-4B8C-83A1-F6EECF244321}">
                <p14:modId xmlns="" xmlns:p14="http://schemas.microsoft.com/office/powerpoint/2010/main" val="1360275334"/>
              </p:ext>
            </p:extLst>
          </p:nvPr>
        </p:nvGraphicFramePr>
        <p:xfrm>
          <a:off x="1188757" y="4861537"/>
          <a:ext cx="6400730" cy="670560"/>
        </p:xfrm>
        <a:graphic>
          <a:graphicData uri="http://schemas.openxmlformats.org/drawingml/2006/table">
            <a:tbl>
              <a:tblPr firstRow="1" bandRow="1">
                <a:tableStyleId>{93296810-A885-4BE3-A3E7-6D5BEEA58F35}</a:tableStyleId>
              </a:tblPr>
              <a:tblGrid>
                <a:gridCol w="3108927"/>
                <a:gridCol w="1737341"/>
                <a:gridCol w="1554462"/>
              </a:tblGrid>
              <a:tr h="251821">
                <a:tc>
                  <a:txBody>
                    <a:bodyPr/>
                    <a:lstStyle/>
                    <a:p>
                      <a:pPr algn="ctr"/>
                      <a:r>
                        <a:rPr lang="en-US" sz="1600" dirty="0" smtClean="0">
                          <a:effectLst>
                            <a:outerShdw blurRad="38100" dist="38100" dir="2700000" algn="tl">
                              <a:srgbClr val="000000">
                                <a:alpha val="43137"/>
                              </a:srgbClr>
                            </a:outerShdw>
                          </a:effectLst>
                        </a:rPr>
                        <a:t>SPEC</a:t>
                      </a:r>
                      <a:endParaRPr lang="en-US" sz="1600" dirty="0">
                        <a:effectLst>
                          <a:outerShdw blurRad="38100" dist="38100" dir="2700000" algn="tl">
                            <a:srgbClr val="000000">
                              <a:alpha val="43137"/>
                            </a:srgbClr>
                          </a:outerShdw>
                        </a:effectLst>
                      </a:endParaRPr>
                    </a:p>
                  </a:txBody>
                  <a:tcPr/>
                </a:tc>
                <a:tc>
                  <a:txBody>
                    <a:bodyPr/>
                    <a:lstStyle/>
                    <a:p>
                      <a:pPr algn="ctr"/>
                      <a:r>
                        <a:rPr lang="en-US" sz="1600" dirty="0" smtClean="0">
                          <a:effectLst>
                            <a:outerShdw blurRad="38100" dist="38100" dir="2700000" algn="tl">
                              <a:srgbClr val="000000">
                                <a:alpha val="43137"/>
                              </a:srgbClr>
                            </a:outerShdw>
                          </a:effectLst>
                        </a:rPr>
                        <a:t>SEVIRI Accuracy</a:t>
                      </a:r>
                      <a:endParaRPr lang="en-US" sz="1600" dirty="0">
                        <a:effectLst>
                          <a:outerShdw blurRad="38100" dist="38100" dir="2700000" algn="tl">
                            <a:srgbClr val="000000">
                              <a:alpha val="43137"/>
                            </a:srgbClr>
                          </a:outerShdw>
                        </a:effectLst>
                      </a:endParaRPr>
                    </a:p>
                  </a:txBody>
                  <a:tcPr/>
                </a:tc>
                <a:tc>
                  <a:txBody>
                    <a:bodyPr/>
                    <a:lstStyle/>
                    <a:p>
                      <a:pPr algn="ctr"/>
                      <a:r>
                        <a:rPr lang="en-US" sz="1600" dirty="0" smtClean="0">
                          <a:effectLst>
                            <a:outerShdw blurRad="38100" dist="38100" dir="2700000" algn="tl">
                              <a:srgbClr val="000000">
                                <a:alpha val="43137"/>
                              </a:srgbClr>
                            </a:outerShdw>
                          </a:effectLst>
                        </a:rPr>
                        <a:t>AHI Accuracy</a:t>
                      </a:r>
                      <a:endParaRPr lang="en-US" sz="1600" dirty="0">
                        <a:effectLst>
                          <a:outerShdw blurRad="38100" dist="38100" dir="2700000" algn="tl">
                            <a:srgbClr val="000000">
                              <a:alpha val="43137"/>
                            </a:srgbClr>
                          </a:outerShdw>
                        </a:effectLst>
                      </a:endParaRPr>
                    </a:p>
                  </a:txBody>
                  <a:tcPr/>
                </a:tc>
              </a:tr>
              <a:tr h="251821">
                <a:tc>
                  <a:txBody>
                    <a:bodyPr/>
                    <a:lstStyle/>
                    <a:p>
                      <a:pPr algn="ctr"/>
                      <a:r>
                        <a:rPr lang="en-US" sz="1600" b="1" dirty="0" smtClean="0">
                          <a:solidFill>
                            <a:srgbClr val="FF0000"/>
                          </a:solidFill>
                        </a:rPr>
                        <a:t>80% Correct Classification</a:t>
                      </a:r>
                      <a:endParaRPr lang="en-US" sz="1600" b="1" dirty="0">
                        <a:solidFill>
                          <a:srgbClr val="FF0000"/>
                        </a:solidFill>
                      </a:endParaRPr>
                    </a:p>
                  </a:txBody>
                  <a:tcPr/>
                </a:tc>
                <a:tc>
                  <a:txBody>
                    <a:bodyPr/>
                    <a:lstStyle/>
                    <a:p>
                      <a:pPr algn="ctr"/>
                      <a:r>
                        <a:rPr lang="en-US" sz="1600" dirty="0" smtClean="0"/>
                        <a:t>87.78%</a:t>
                      </a:r>
                      <a:endParaRPr lang="en-US" sz="1600" dirty="0"/>
                    </a:p>
                  </a:txBody>
                  <a:tcPr/>
                </a:tc>
                <a:tc>
                  <a:txBody>
                    <a:bodyPr/>
                    <a:lstStyle/>
                    <a:p>
                      <a:pPr algn="ctr"/>
                      <a:r>
                        <a:rPr lang="en-US" sz="1600" dirty="0" smtClean="0"/>
                        <a:t>88.18%</a:t>
                      </a:r>
                      <a:endParaRPr lang="en-US" sz="1600" dirty="0"/>
                    </a:p>
                  </a:txBody>
                  <a:tcPr/>
                </a:tc>
              </a:tr>
            </a:tbl>
          </a:graphicData>
        </a:graphic>
      </p:graphicFrame>
      <p:sp>
        <p:nvSpPr>
          <p:cNvPr id="36" name="TextBox 35"/>
          <p:cNvSpPr txBox="1"/>
          <p:nvPr/>
        </p:nvSpPr>
        <p:spPr>
          <a:xfrm>
            <a:off x="201445" y="6553200"/>
            <a:ext cx="3273287" cy="276999"/>
          </a:xfrm>
          <a:prstGeom prst="rect">
            <a:avLst/>
          </a:prstGeom>
          <a:noFill/>
        </p:spPr>
        <p:txBody>
          <a:bodyPr wrap="square" rtlCol="0">
            <a:spAutoFit/>
          </a:bodyPr>
          <a:lstStyle/>
          <a:p>
            <a:pPr defTabSz="457200"/>
            <a:r>
              <a:rPr lang="en-US" sz="1200" b="1" i="1" dirty="0" smtClean="0">
                <a:solidFill>
                  <a:srgbClr val="FFFF00"/>
                </a:solidFill>
              </a:rPr>
              <a:t>Mike Pavolonis (</a:t>
            </a:r>
            <a:r>
              <a:rPr lang="en-US" sz="1200" b="1" i="1" dirty="0">
                <a:solidFill>
                  <a:srgbClr val="FFFF00"/>
                </a:solidFill>
              </a:rPr>
              <a:t>NESDIS/STAR)</a:t>
            </a:r>
          </a:p>
        </p:txBody>
      </p:sp>
      <p:sp>
        <p:nvSpPr>
          <p:cNvPr id="7"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21</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
            <a:ext cx="8229600" cy="762001"/>
          </a:xfrm>
        </p:spPr>
        <p:txBody>
          <a:bodyPr>
            <a:noAutofit/>
          </a:bodyPr>
          <a:lstStyle/>
          <a:p>
            <a:r>
              <a:rPr lang="en-US" sz="2400" b="1" dirty="0" smtClean="0">
                <a:solidFill>
                  <a:schemeClr val="tx1"/>
                </a:solidFill>
              </a:rPr>
              <a:t>Validation of H-8/AHI Cloud Products as Determined </a:t>
            </a:r>
            <a:br>
              <a:rPr lang="en-US" sz="2400" b="1" dirty="0" smtClean="0">
                <a:solidFill>
                  <a:schemeClr val="tx1"/>
                </a:solidFill>
              </a:rPr>
            </a:br>
            <a:r>
              <a:rPr lang="en-US" sz="2400" b="1" dirty="0" smtClean="0">
                <a:solidFill>
                  <a:schemeClr val="tx1"/>
                </a:solidFill>
              </a:rPr>
              <a:t>from CALIPSO/CALIOP 5km Cloud Layer Product  </a:t>
            </a:r>
            <a:endParaRPr lang="en-US" sz="2400" b="1" dirty="0">
              <a:solidFill>
                <a:schemeClr val="tx1"/>
              </a:solidFill>
            </a:endParaRPr>
          </a:p>
        </p:txBody>
      </p:sp>
      <p:graphicFrame>
        <p:nvGraphicFramePr>
          <p:cNvPr id="9" name="Content Placeholder 3"/>
          <p:cNvGraphicFramePr>
            <a:graphicFrameLocks noGrp="1"/>
          </p:cNvGraphicFramePr>
          <p:nvPr>
            <p:ph idx="1"/>
            <p:extLst>
              <p:ext uri="{D42A27DB-BD31-4B8C-83A1-F6EECF244321}">
                <p14:modId xmlns:p14="http://schemas.microsoft.com/office/powerpoint/2010/main" xmlns="" val="2403223321"/>
              </p:ext>
            </p:extLst>
          </p:nvPr>
        </p:nvGraphicFramePr>
        <p:xfrm>
          <a:off x="91489" y="1031243"/>
          <a:ext cx="8915400" cy="2123440"/>
        </p:xfrm>
        <a:graphic>
          <a:graphicData uri="http://schemas.openxmlformats.org/drawingml/2006/table">
            <a:tbl>
              <a:tblPr firstRow="1" bandRow="1">
                <a:tableStyleId>{5C22544A-7EE6-4342-B048-85BDC9FD1C3A}</a:tableStyleId>
              </a:tblPr>
              <a:tblGrid>
                <a:gridCol w="1828780"/>
                <a:gridCol w="822951"/>
                <a:gridCol w="1645902"/>
                <a:gridCol w="1661592"/>
                <a:gridCol w="1595370"/>
                <a:gridCol w="1360805"/>
              </a:tblGrid>
              <a:tr h="370840">
                <a:tc>
                  <a:txBody>
                    <a:bodyPr/>
                    <a:lstStyle/>
                    <a:p>
                      <a:endParaRPr lang="en-US" dirty="0"/>
                    </a:p>
                  </a:txBody>
                  <a:tcPr/>
                </a:tc>
                <a:tc>
                  <a:txBody>
                    <a:bodyPr/>
                    <a:lstStyle/>
                    <a:p>
                      <a:r>
                        <a:rPr lang="en-US" sz="1800" dirty="0" smtClean="0">
                          <a:effectLst>
                            <a:outerShdw blurRad="38100" dist="38100" dir="2700000" algn="tl">
                              <a:srgbClr val="000000">
                                <a:alpha val="43137"/>
                              </a:srgbClr>
                            </a:outerShdw>
                          </a:effectLst>
                        </a:rPr>
                        <a:t>SPEC</a:t>
                      </a:r>
                      <a:endParaRPr lang="en-US" sz="1800" dirty="0">
                        <a:effectLst>
                          <a:outerShdw blurRad="38100" dist="38100" dir="2700000" algn="tl">
                            <a:srgbClr val="000000">
                              <a:alpha val="43137"/>
                            </a:srgbClr>
                          </a:outerShdw>
                        </a:effectLst>
                      </a:endParaRPr>
                    </a:p>
                  </a:txBody>
                  <a:tcPr anchor="ctr"/>
                </a:tc>
                <a:tc>
                  <a:txBody>
                    <a:bodyPr/>
                    <a:lstStyle/>
                    <a:p>
                      <a:pPr algn="ctr"/>
                      <a:r>
                        <a:rPr lang="en-US" sz="1800" dirty="0" smtClean="0">
                          <a:effectLst>
                            <a:outerShdw blurRad="38100" dist="38100" dir="2700000" algn="tl">
                              <a:srgbClr val="000000">
                                <a:alpha val="43137"/>
                              </a:srgbClr>
                            </a:outerShdw>
                          </a:effectLst>
                        </a:rPr>
                        <a:t>With</a:t>
                      </a:r>
                      <a:r>
                        <a:rPr lang="en-US" sz="1800" baseline="0" dirty="0" smtClean="0">
                          <a:effectLst>
                            <a:outerShdw blurRad="38100" dist="38100" dir="2700000" algn="tl">
                              <a:srgbClr val="000000">
                                <a:alpha val="43137"/>
                              </a:srgbClr>
                            </a:outerShdw>
                          </a:effectLst>
                        </a:rPr>
                        <a:t> Qualifiers </a:t>
                      </a:r>
                      <a:r>
                        <a:rPr lang="en-US" sz="1800" baseline="0" dirty="0" smtClean="0">
                          <a:solidFill>
                            <a:srgbClr val="FFFF00"/>
                          </a:solidFill>
                          <a:effectLst>
                            <a:outerShdw blurRad="38100" dist="38100" dir="2700000" algn="tl">
                              <a:srgbClr val="000000">
                                <a:alpha val="43137"/>
                              </a:srgbClr>
                            </a:outerShdw>
                          </a:effectLst>
                        </a:rPr>
                        <a:t>Baseline</a:t>
                      </a:r>
                      <a:endParaRPr lang="en-US" sz="1200" dirty="0">
                        <a:solidFill>
                          <a:srgbClr val="FFFF00"/>
                        </a:solidFill>
                        <a:effectLst>
                          <a:outerShdw blurRad="38100" dist="38100" dir="2700000" algn="tl">
                            <a:srgbClr val="000000">
                              <a:alpha val="43137"/>
                            </a:srgbClr>
                          </a:outerShdw>
                        </a:effectLs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outerShdw blurRad="38100" dist="38100" dir="2700000" algn="tl">
                              <a:srgbClr val="000000">
                                <a:alpha val="43137"/>
                              </a:srgbClr>
                            </a:outerShdw>
                          </a:effectLst>
                        </a:rPr>
                        <a:t>With</a:t>
                      </a:r>
                      <a:r>
                        <a:rPr lang="en-US" baseline="0" dirty="0" smtClean="0">
                          <a:effectLst>
                            <a:outerShdw blurRad="38100" dist="38100" dir="2700000" algn="tl">
                              <a:srgbClr val="000000">
                                <a:alpha val="43137"/>
                              </a:srgbClr>
                            </a:outerShdw>
                          </a:effectLst>
                        </a:rPr>
                        <a:t> Qualifiers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mn-lt"/>
                          <a:ea typeface="+mn-ea"/>
                          <a:cs typeface="+mn-cs"/>
                        </a:rPr>
                        <a:t>Updated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outerShdw blurRad="38100" dist="38100" dir="2700000" algn="tl">
                              <a:srgbClr val="000000">
                                <a:alpha val="43137"/>
                              </a:srgbClr>
                            </a:outerShdw>
                          </a:effectLst>
                        </a:rPr>
                        <a:t>Phase</a:t>
                      </a:r>
                      <a:r>
                        <a:rPr lang="en-US" baseline="0" dirty="0" smtClean="0">
                          <a:effectLst>
                            <a:outerShdw blurRad="38100" dist="38100" dir="2700000" algn="tl">
                              <a:srgbClr val="000000">
                                <a:alpha val="43137"/>
                              </a:srgbClr>
                            </a:outerShdw>
                          </a:effectLst>
                        </a:rPr>
                        <a:t> Agree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Baseline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mn-ea"/>
                          <a:cs typeface="+mn-cs"/>
                        </a:rPr>
                        <a:t>Phase Agree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mn-lt"/>
                          <a:ea typeface="+mn-ea"/>
                          <a:cs typeface="+mn-cs"/>
                        </a:rPr>
                        <a:t>Updated</a:t>
                      </a:r>
                    </a:p>
                  </a:txBody>
                  <a:tcPr anchor="ctr"/>
                </a:tc>
              </a:tr>
              <a:tr h="370840">
                <a:tc>
                  <a:txBody>
                    <a:bodyPr/>
                    <a:lstStyle/>
                    <a:p>
                      <a:r>
                        <a:rPr lang="en-US" sz="1700" b="1" dirty="0" smtClean="0"/>
                        <a:t>Mask PC (%)</a:t>
                      </a:r>
                      <a:endParaRPr lang="en-US" sz="1700" b="1" dirty="0"/>
                    </a:p>
                  </a:txBody>
                  <a:tcPr/>
                </a:tc>
                <a:tc>
                  <a:txBody>
                    <a:bodyPr/>
                    <a:lstStyle/>
                    <a:p>
                      <a:pPr algn="ctr"/>
                      <a:r>
                        <a:rPr lang="en-US" sz="1700" b="1" dirty="0" smtClean="0">
                          <a:solidFill>
                            <a:srgbClr val="FF0000"/>
                          </a:solidFill>
                        </a:rPr>
                        <a:t>87</a:t>
                      </a:r>
                      <a:endParaRPr lang="en-US" sz="1700" b="1" dirty="0">
                        <a:solidFill>
                          <a:srgbClr val="FF0000"/>
                        </a:solidFill>
                      </a:endParaRPr>
                    </a:p>
                  </a:txBody>
                  <a:tcPr/>
                </a:tc>
                <a:tc>
                  <a:txBody>
                    <a:bodyPr/>
                    <a:lstStyle/>
                    <a:p>
                      <a:pPr algn="ctr"/>
                      <a:r>
                        <a:rPr lang="en-US" sz="1700" dirty="0" smtClean="0"/>
                        <a:t>87</a:t>
                      </a:r>
                      <a:endParaRPr lang="en-US" sz="1700" dirty="0"/>
                    </a:p>
                  </a:txBody>
                  <a:tcPr/>
                </a:tc>
                <a:tc>
                  <a:txBody>
                    <a:bodyPr/>
                    <a:lstStyle/>
                    <a:p>
                      <a:pPr algn="ctr"/>
                      <a:r>
                        <a:rPr lang="en-US" sz="1700" dirty="0" smtClean="0"/>
                        <a:t>88</a:t>
                      </a:r>
                      <a:endParaRPr lang="en-US" sz="1700" dirty="0"/>
                    </a:p>
                  </a:txBody>
                  <a:tcPr/>
                </a:tc>
                <a:tc>
                  <a:txBody>
                    <a:bodyPr/>
                    <a:lstStyle/>
                    <a:p>
                      <a:pPr algn="ctr"/>
                      <a:r>
                        <a:rPr lang="en-US" sz="1700" dirty="0" smtClean="0"/>
                        <a:t>N/A</a:t>
                      </a:r>
                      <a:endParaRPr lang="en-US" sz="1700" dirty="0"/>
                    </a:p>
                  </a:txBody>
                  <a:tcPr/>
                </a:tc>
                <a:tc>
                  <a:txBody>
                    <a:bodyPr/>
                    <a:lstStyle/>
                    <a:p>
                      <a:pPr algn="ctr"/>
                      <a:r>
                        <a:rPr lang="en-US" sz="1700" dirty="0" smtClean="0"/>
                        <a:t>N/A</a:t>
                      </a:r>
                      <a:endParaRPr lang="en-US" sz="1700" dirty="0"/>
                    </a:p>
                  </a:txBody>
                  <a:tcPr/>
                </a:tc>
              </a:tr>
              <a:tr h="370840">
                <a:tc>
                  <a:txBody>
                    <a:bodyPr/>
                    <a:lstStyle/>
                    <a:p>
                      <a:r>
                        <a:rPr lang="en-US" sz="1700" b="1" dirty="0" smtClean="0"/>
                        <a:t>Phase Hit Rate (%)</a:t>
                      </a:r>
                      <a:endParaRPr lang="en-US" sz="1700" b="1" dirty="0"/>
                    </a:p>
                  </a:txBody>
                  <a:tcPr/>
                </a:tc>
                <a:tc>
                  <a:txBody>
                    <a:bodyPr/>
                    <a:lstStyle/>
                    <a:p>
                      <a:pPr algn="ctr"/>
                      <a:r>
                        <a:rPr lang="en-US" sz="1700" b="1" dirty="0" smtClean="0">
                          <a:solidFill>
                            <a:srgbClr val="FF0000"/>
                          </a:solidFill>
                        </a:rPr>
                        <a:t>80</a:t>
                      </a:r>
                      <a:endParaRPr lang="en-US" sz="1700" b="1" dirty="0">
                        <a:solidFill>
                          <a:srgbClr val="FF0000"/>
                        </a:solidFill>
                      </a:endParaRPr>
                    </a:p>
                  </a:txBody>
                  <a:tcPr/>
                </a:tc>
                <a:tc>
                  <a:txBody>
                    <a:bodyPr/>
                    <a:lstStyle/>
                    <a:p>
                      <a:pPr algn="ctr"/>
                      <a:r>
                        <a:rPr lang="en-US" sz="1700" dirty="0" smtClean="0"/>
                        <a:t>87</a:t>
                      </a:r>
                      <a:endParaRPr lang="en-US" sz="1700" dirty="0"/>
                    </a:p>
                  </a:txBody>
                  <a:tcPr/>
                </a:tc>
                <a:tc>
                  <a:txBody>
                    <a:bodyPr/>
                    <a:lstStyle/>
                    <a:p>
                      <a:pPr algn="ctr"/>
                      <a:r>
                        <a:rPr lang="en-US" sz="1700" baseline="0" dirty="0" smtClean="0"/>
                        <a:t> 86</a:t>
                      </a:r>
                      <a:endParaRPr lang="en-US" sz="1700" dirty="0"/>
                    </a:p>
                  </a:txBody>
                  <a:tcPr/>
                </a:tc>
                <a:tc>
                  <a:txBody>
                    <a:bodyPr/>
                    <a:lstStyle/>
                    <a:p>
                      <a:pPr algn="ctr"/>
                      <a:r>
                        <a:rPr lang="en-US" sz="1700" dirty="0" smtClean="0"/>
                        <a:t>N/A</a:t>
                      </a:r>
                      <a:endParaRPr lang="en-US" sz="1700" dirty="0"/>
                    </a:p>
                  </a:txBody>
                  <a:tcPr/>
                </a:tc>
                <a:tc>
                  <a:txBody>
                    <a:bodyPr/>
                    <a:lstStyle/>
                    <a:p>
                      <a:pPr algn="ctr"/>
                      <a:r>
                        <a:rPr lang="en-US" sz="1700" dirty="0" smtClean="0"/>
                        <a:t>N/A</a:t>
                      </a:r>
                      <a:endParaRPr lang="en-US" sz="1700" dirty="0"/>
                    </a:p>
                  </a:txBody>
                  <a:tcPr/>
                </a:tc>
              </a:tr>
              <a:tr h="370840">
                <a:tc>
                  <a:txBody>
                    <a:bodyPr/>
                    <a:lstStyle/>
                    <a:p>
                      <a:r>
                        <a:rPr lang="en-US" sz="1700" b="1" dirty="0" smtClean="0"/>
                        <a:t>Height Bias (km)</a:t>
                      </a:r>
                      <a:endParaRPr lang="en-US" sz="1700" b="1" dirty="0"/>
                    </a:p>
                  </a:txBody>
                  <a:tcPr/>
                </a:tc>
                <a:tc>
                  <a:txBody>
                    <a:bodyPr/>
                    <a:lstStyle/>
                    <a:p>
                      <a:pPr algn="ctr"/>
                      <a:r>
                        <a:rPr lang="en-US" sz="1700" b="1" dirty="0" smtClean="0">
                          <a:solidFill>
                            <a:srgbClr val="FF0000"/>
                          </a:solidFill>
                        </a:rPr>
                        <a:t>+/- 0.5</a:t>
                      </a:r>
                      <a:endParaRPr lang="en-US" sz="1700" b="1" dirty="0">
                        <a:solidFill>
                          <a:srgbClr val="FF0000"/>
                        </a:solidFill>
                      </a:endParaRPr>
                    </a:p>
                  </a:txBody>
                  <a:tcPr/>
                </a:tc>
                <a:tc>
                  <a:txBody>
                    <a:bodyPr/>
                    <a:lstStyle/>
                    <a:p>
                      <a:pPr algn="ctr"/>
                      <a:r>
                        <a:rPr lang="en-US" sz="1700" dirty="0" smtClean="0"/>
                        <a:t>-0.86*</a:t>
                      </a:r>
                      <a:endParaRPr lang="en-US" sz="1700" dirty="0"/>
                    </a:p>
                  </a:txBody>
                  <a:tcPr/>
                </a:tc>
                <a:tc>
                  <a:txBody>
                    <a:bodyPr/>
                    <a:lstStyle/>
                    <a:p>
                      <a:pPr algn="ctr"/>
                      <a:r>
                        <a:rPr lang="en-US" sz="1700" dirty="0" smtClean="0"/>
                        <a:t> -0.72*</a:t>
                      </a:r>
                      <a:endParaRPr lang="en-US" sz="1700" dirty="0"/>
                    </a:p>
                  </a:txBody>
                  <a:tcPr/>
                </a:tc>
                <a:tc>
                  <a:txBody>
                    <a:bodyPr/>
                    <a:lstStyle/>
                    <a:p>
                      <a:pPr algn="ctr"/>
                      <a:r>
                        <a:rPr lang="en-US" sz="1700" dirty="0" smtClean="0"/>
                        <a:t>-0.67*</a:t>
                      </a:r>
                      <a:endParaRPr lang="en-US" sz="1700" dirty="0"/>
                    </a:p>
                  </a:txBody>
                  <a:tcPr/>
                </a:tc>
                <a:tc>
                  <a:txBody>
                    <a:bodyPr/>
                    <a:lstStyle/>
                    <a:p>
                      <a:pPr algn="ctr"/>
                      <a:r>
                        <a:rPr lang="en-US" sz="1700" dirty="0" smtClean="0"/>
                        <a:t>-0.58*</a:t>
                      </a:r>
                      <a:endParaRPr lang="en-US" sz="1700" dirty="0"/>
                    </a:p>
                  </a:txBody>
                  <a:tcPr/>
                </a:tc>
              </a:tr>
              <a:tr h="370840">
                <a:tc>
                  <a:txBody>
                    <a:bodyPr/>
                    <a:lstStyle/>
                    <a:p>
                      <a:r>
                        <a:rPr lang="en-US" sz="1700" b="1" dirty="0" smtClean="0"/>
                        <a:t>CTT Bias (K)</a:t>
                      </a:r>
                      <a:endParaRPr lang="en-US" sz="1700" b="1" dirty="0"/>
                    </a:p>
                  </a:txBody>
                  <a:tcPr/>
                </a:tc>
                <a:tc>
                  <a:txBody>
                    <a:bodyPr/>
                    <a:lstStyle/>
                    <a:p>
                      <a:pPr algn="ctr"/>
                      <a:r>
                        <a:rPr lang="en-US" sz="1700" b="1" dirty="0" smtClean="0">
                          <a:solidFill>
                            <a:srgbClr val="FF0000"/>
                          </a:solidFill>
                        </a:rPr>
                        <a:t>+/- 3K</a:t>
                      </a:r>
                      <a:endParaRPr lang="en-US" sz="1700" b="1" dirty="0">
                        <a:solidFill>
                          <a:srgbClr val="FF0000"/>
                        </a:solidFill>
                      </a:endParaRPr>
                    </a:p>
                  </a:txBody>
                  <a:tcPr/>
                </a:tc>
                <a:tc>
                  <a:txBody>
                    <a:bodyPr/>
                    <a:lstStyle/>
                    <a:p>
                      <a:pPr algn="ctr"/>
                      <a:r>
                        <a:rPr lang="en-US" sz="1700" dirty="0" smtClean="0"/>
                        <a:t>6.20*</a:t>
                      </a:r>
                      <a:endParaRPr lang="en-US" sz="1700" dirty="0"/>
                    </a:p>
                  </a:txBody>
                  <a:tcPr/>
                </a:tc>
                <a:tc>
                  <a:txBody>
                    <a:bodyPr/>
                    <a:lstStyle/>
                    <a:p>
                      <a:pPr algn="ctr"/>
                      <a:r>
                        <a:rPr lang="en-US" sz="1700" dirty="0" smtClean="0"/>
                        <a:t>5.0*</a:t>
                      </a:r>
                      <a:endParaRPr lang="en-US" sz="1700" dirty="0"/>
                    </a:p>
                  </a:txBody>
                  <a:tcPr/>
                </a:tc>
                <a:tc>
                  <a:txBody>
                    <a:bodyPr/>
                    <a:lstStyle/>
                    <a:p>
                      <a:pPr algn="ctr"/>
                      <a:r>
                        <a:rPr lang="en-US" sz="1700" dirty="0" smtClean="0"/>
                        <a:t>5.1*</a:t>
                      </a:r>
                      <a:endParaRPr lang="en-US" sz="1700" dirty="0"/>
                    </a:p>
                  </a:txBody>
                  <a:tcPr/>
                </a:tc>
                <a:tc>
                  <a:txBody>
                    <a:bodyPr/>
                    <a:lstStyle/>
                    <a:p>
                      <a:pPr algn="ctr"/>
                      <a:r>
                        <a:rPr lang="en-US" sz="1700" dirty="0" smtClean="0"/>
                        <a:t>4.2*</a:t>
                      </a:r>
                      <a:endParaRPr lang="en-US" sz="1700" dirty="0"/>
                    </a:p>
                  </a:txBody>
                  <a:tcPr/>
                </a:tc>
              </a:tr>
            </a:tbl>
          </a:graphicData>
        </a:graphic>
      </p:graphicFrame>
      <p:sp>
        <p:nvSpPr>
          <p:cNvPr id="10" name="TextBox 9"/>
          <p:cNvSpPr txBox="1"/>
          <p:nvPr/>
        </p:nvSpPr>
        <p:spPr>
          <a:xfrm>
            <a:off x="551873" y="3403969"/>
            <a:ext cx="7839582" cy="2585323"/>
          </a:xfrm>
          <a:prstGeom prst="rect">
            <a:avLst/>
          </a:prstGeom>
          <a:noFill/>
        </p:spPr>
        <p:txBody>
          <a:bodyPr wrap="none" rtlCol="0">
            <a:spAutoFit/>
          </a:bodyPr>
          <a:lstStyle/>
          <a:p>
            <a:pPr defTabSz="914400"/>
            <a:r>
              <a:rPr lang="en-US" b="1" dirty="0" smtClean="0">
                <a:solidFill>
                  <a:srgbClr val="FFFF00"/>
                </a:solidFill>
              </a:rPr>
              <a:t>Performance Definitions</a:t>
            </a:r>
          </a:p>
          <a:p>
            <a:pPr marL="285750" indent="-285750" defTabSz="914400">
              <a:buFont typeface="Arial" panose="020B0604020202020204" pitchFamily="34" charset="0"/>
              <a:buChar char="•"/>
            </a:pPr>
            <a:r>
              <a:rPr lang="en-US" dirty="0" smtClean="0">
                <a:solidFill>
                  <a:srgbClr val="FFFF00"/>
                </a:solidFill>
              </a:rPr>
              <a:t>Mask: Proportional Correct (Number Cloudy and Clear Correct / Total Number)</a:t>
            </a:r>
          </a:p>
          <a:p>
            <a:pPr marL="285750" indent="-285750" defTabSz="914400">
              <a:buFont typeface="Arial" panose="020B0604020202020204" pitchFamily="34" charset="0"/>
              <a:buChar char="•"/>
            </a:pPr>
            <a:r>
              <a:rPr lang="en-US" dirty="0" smtClean="0">
                <a:solidFill>
                  <a:srgbClr val="FFFF00"/>
                </a:solidFill>
              </a:rPr>
              <a:t>Phase: Hit Rate (Number Ice and Water </a:t>
            </a:r>
            <a:r>
              <a:rPr lang="en-US" dirty="0">
                <a:solidFill>
                  <a:srgbClr val="FFFF00"/>
                </a:solidFill>
              </a:rPr>
              <a:t>C</a:t>
            </a:r>
            <a:r>
              <a:rPr lang="en-US" dirty="0" smtClean="0">
                <a:solidFill>
                  <a:srgbClr val="FFFF00"/>
                </a:solidFill>
              </a:rPr>
              <a:t>orrect / Total Number of Clouds)</a:t>
            </a:r>
          </a:p>
          <a:p>
            <a:pPr marL="285750" indent="-285750" defTabSz="914400">
              <a:buFont typeface="Arial" panose="020B0604020202020204" pitchFamily="34" charset="0"/>
              <a:buChar char="•"/>
            </a:pPr>
            <a:r>
              <a:rPr lang="en-US" dirty="0" smtClean="0">
                <a:solidFill>
                  <a:srgbClr val="FFFF00"/>
                </a:solidFill>
              </a:rPr>
              <a:t>Height: Bias and Standard Deviation of Difference with CALIPSO/CALIOP</a:t>
            </a:r>
          </a:p>
          <a:p>
            <a:pPr marL="285750" indent="-285750" defTabSz="914400">
              <a:buFont typeface="Arial" panose="020B0604020202020204" pitchFamily="34" charset="0"/>
              <a:buChar char="•"/>
            </a:pPr>
            <a:endParaRPr lang="en-US" dirty="0" smtClean="0">
              <a:solidFill>
                <a:srgbClr val="FFFF00"/>
              </a:solidFill>
            </a:endParaRPr>
          </a:p>
          <a:p>
            <a:pPr defTabSz="914400"/>
            <a:r>
              <a:rPr lang="en-US" b="1" dirty="0" smtClean="0">
                <a:solidFill>
                  <a:srgbClr val="FFFF00"/>
                </a:solidFill>
              </a:rPr>
              <a:t>Qualifiers:</a:t>
            </a:r>
          </a:p>
          <a:p>
            <a:pPr marL="285750" indent="-285750" defTabSz="914400">
              <a:buFont typeface="Arial" panose="020B0604020202020204" pitchFamily="34" charset="0"/>
              <a:buChar char="•"/>
            </a:pPr>
            <a:r>
              <a:rPr lang="en-US" dirty="0" smtClean="0">
                <a:solidFill>
                  <a:srgbClr val="FFFF00"/>
                </a:solidFill>
              </a:rPr>
              <a:t>Mask: sensor zenith angle &lt; 70</a:t>
            </a:r>
          </a:p>
          <a:p>
            <a:pPr marL="285750" indent="-285750" defTabSz="914400">
              <a:buFont typeface="Arial" panose="020B0604020202020204" pitchFamily="34" charset="0"/>
              <a:buChar char="•"/>
            </a:pPr>
            <a:r>
              <a:rPr lang="en-US" dirty="0" smtClean="0">
                <a:solidFill>
                  <a:srgbClr val="FFFF00"/>
                </a:solidFill>
              </a:rPr>
              <a:t>Phase: sensor zenith angle &lt; 65 and cloud optical depth &gt; 1</a:t>
            </a:r>
          </a:p>
          <a:p>
            <a:pPr marL="285750" indent="-285750" defTabSz="914400">
              <a:buFont typeface="Arial" panose="020B0604020202020204" pitchFamily="34" charset="0"/>
              <a:buChar char="•"/>
            </a:pPr>
            <a:r>
              <a:rPr lang="en-US" dirty="0" smtClean="0">
                <a:solidFill>
                  <a:srgbClr val="FFFF00"/>
                </a:solidFill>
              </a:rPr>
              <a:t>Height &amp; Temperature</a:t>
            </a:r>
            <a:r>
              <a:rPr lang="en-US" dirty="0">
                <a:solidFill>
                  <a:srgbClr val="FFFF00"/>
                </a:solidFill>
              </a:rPr>
              <a:t>: sensor zenith angle &lt; 65 and cloud optical depth &gt; </a:t>
            </a:r>
            <a:r>
              <a:rPr lang="en-US" dirty="0" smtClean="0">
                <a:solidFill>
                  <a:srgbClr val="FFFF00"/>
                </a:solidFill>
              </a:rPr>
              <a:t>1</a:t>
            </a:r>
            <a:endParaRPr lang="en-US" dirty="0">
              <a:solidFill>
                <a:srgbClr val="FFFF00"/>
              </a:solidFill>
            </a:endParaRPr>
          </a:p>
        </p:txBody>
      </p:sp>
      <p:sp>
        <p:nvSpPr>
          <p:cNvPr id="11" name="TextBox 10"/>
          <p:cNvSpPr txBox="1"/>
          <p:nvPr/>
        </p:nvSpPr>
        <p:spPr>
          <a:xfrm>
            <a:off x="556355" y="6077860"/>
            <a:ext cx="7696200" cy="738664"/>
          </a:xfrm>
          <a:prstGeom prst="rect">
            <a:avLst/>
          </a:prstGeom>
          <a:noFill/>
        </p:spPr>
        <p:txBody>
          <a:bodyPr wrap="square" rtlCol="0">
            <a:spAutoFit/>
          </a:bodyPr>
          <a:lstStyle/>
          <a:p>
            <a:pPr defTabSz="914400"/>
            <a:r>
              <a:rPr lang="en-US" sz="1400" i="1" dirty="0" smtClean="0"/>
              <a:t>*The 5km CALIPSO/CALIOP product is very sensitive to thin cloud that is nearly invisible with ABI.  If we removed very tenuous cirrus at cloud top, we would agree better.  But CALIPSO is all we have for quantitative independent validation.  Compared to MODIS, we have almost no bias.</a:t>
            </a:r>
            <a:endParaRPr lang="en-US" sz="1400" i="1" dirty="0"/>
          </a:p>
        </p:txBody>
      </p:sp>
      <p:sp>
        <p:nvSpPr>
          <p:cNvPr id="6"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22</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7071996" y="6400800"/>
            <a:ext cx="1828800" cy="365125"/>
          </a:xfrm>
          <a:prstGeom prst="rect">
            <a:avLst/>
          </a:prstGeom>
        </p:spPr>
        <p:txBody>
          <a:bodyPr/>
          <a:lstStyle/>
          <a:p>
            <a:fld id="{97FA8124-9865-F141-9E48-75D99BBAEFD0}" type="slidenum">
              <a:rPr lang="en-US">
                <a:solidFill>
                  <a:prstClr val="black"/>
                </a:solidFill>
              </a:rPr>
              <a:pPr/>
              <a:t>23</a:t>
            </a:fld>
            <a:endParaRPr lang="en-US" dirty="0">
              <a:solidFill>
                <a:prstClr val="black"/>
              </a:solidFill>
            </a:endParaRPr>
          </a:p>
        </p:txBody>
      </p:sp>
      <p:sp>
        <p:nvSpPr>
          <p:cNvPr id="25" name="TextBox 24"/>
          <p:cNvSpPr txBox="1"/>
          <p:nvPr/>
        </p:nvSpPr>
        <p:spPr>
          <a:xfrm>
            <a:off x="548684" y="713926"/>
            <a:ext cx="3380284"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Description of Algorithm Enhancements</a:t>
            </a:r>
          </a:p>
        </p:txBody>
      </p:sp>
      <p:cxnSp>
        <p:nvCxnSpPr>
          <p:cNvPr id="28" name="Straight Connector 27"/>
          <p:cNvCxnSpPr/>
          <p:nvPr/>
        </p:nvCxnSpPr>
        <p:spPr>
          <a:xfrm>
            <a:off x="4534694" y="594391"/>
            <a:ext cx="0" cy="62513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6957" y="3703317"/>
            <a:ext cx="87031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37756" y="622487"/>
            <a:ext cx="3700757"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Baseline</a:t>
            </a:r>
            <a:r>
              <a:rPr lang="en-US" sz="1600" b="1" i="1" dirty="0">
                <a:solidFill>
                  <a:srgbClr val="FFC000"/>
                </a:solidFill>
                <a:effectLst>
                  <a:outerShdw blurRad="38100" dist="38100" dir="2700000" algn="tl">
                    <a:srgbClr val="000000">
                      <a:alpha val="43137"/>
                    </a:srgbClr>
                  </a:outerShdw>
                </a:effectLst>
              </a:rPr>
              <a:t> Algorithm</a:t>
            </a:r>
          </a:p>
        </p:txBody>
      </p:sp>
      <p:sp>
        <p:nvSpPr>
          <p:cNvPr id="33" name="TextBox 32"/>
          <p:cNvSpPr txBox="1"/>
          <p:nvPr/>
        </p:nvSpPr>
        <p:spPr>
          <a:xfrm>
            <a:off x="457245" y="3885811"/>
            <a:ext cx="3396443"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Importance of Algorithm Enhancements</a:t>
            </a:r>
          </a:p>
        </p:txBody>
      </p:sp>
      <p:sp>
        <p:nvSpPr>
          <p:cNvPr id="37" name="TextBox 36"/>
          <p:cNvSpPr txBox="1"/>
          <p:nvPr/>
        </p:nvSpPr>
        <p:spPr>
          <a:xfrm>
            <a:off x="4963172" y="3703317"/>
            <a:ext cx="3723583"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Updated</a:t>
            </a:r>
            <a:r>
              <a:rPr lang="en-US" sz="1600" b="1" i="1" dirty="0">
                <a:solidFill>
                  <a:srgbClr val="FFC000"/>
                </a:solidFill>
                <a:effectLst>
                  <a:outerShdw blurRad="38100" dist="38100" dir="2700000" algn="tl">
                    <a:srgbClr val="000000">
                      <a:alpha val="43137"/>
                    </a:srgbClr>
                  </a:outerShdw>
                </a:effectLst>
              </a:rPr>
              <a:t> Algorithm</a:t>
            </a:r>
          </a:p>
        </p:txBody>
      </p:sp>
      <p:sp>
        <p:nvSpPr>
          <p:cNvPr id="20" name="TextBox 19"/>
          <p:cNvSpPr txBox="1"/>
          <p:nvPr/>
        </p:nvSpPr>
        <p:spPr>
          <a:xfrm>
            <a:off x="280364" y="1008671"/>
            <a:ext cx="4108758" cy="2708434"/>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dirty="0" smtClean="0"/>
              <a:t>Take advantage of updated cloud heights, OVERLAP cloud type designation, and estimated cloud emissivity for DMW height assignments</a:t>
            </a:r>
          </a:p>
          <a:p>
            <a:pPr marL="171450" indent="-171450">
              <a:buClr>
                <a:prstClr val="white"/>
              </a:buClr>
              <a:buSzPct val="125000"/>
              <a:buFont typeface="Arial" panose="020B0604020202020204" pitchFamily="34" charset="0"/>
              <a:buChar char="•"/>
            </a:pPr>
            <a:endParaRPr lang="en-US" sz="1600" dirty="0" smtClean="0"/>
          </a:p>
          <a:p>
            <a:pPr marL="171450" indent="-171450">
              <a:buClr>
                <a:prstClr val="white"/>
              </a:buClr>
              <a:buSzPct val="125000"/>
              <a:buFont typeface="Arial" panose="020B0604020202020204" pitchFamily="34" charset="0"/>
              <a:buChar char="•"/>
            </a:pPr>
            <a:r>
              <a:rPr lang="en-US" sz="1600" dirty="0" smtClean="0"/>
              <a:t>Optimize </a:t>
            </a:r>
            <a:r>
              <a:rPr lang="en-US" sz="1600" dirty="0" smtClean="0"/>
              <a:t>use of temporal imagery </a:t>
            </a:r>
          </a:p>
          <a:p>
            <a:pPr marL="171450" indent="-171450">
              <a:buClr>
                <a:prstClr val="white"/>
              </a:buClr>
              <a:buSzPct val="125000"/>
              <a:buFont typeface="Arial" panose="020B0604020202020204" pitchFamily="34" charset="0"/>
              <a:buChar char="•"/>
            </a:pPr>
            <a:endParaRPr lang="en-US" sz="1600" dirty="0" smtClean="0"/>
          </a:p>
          <a:p>
            <a:pPr marL="171450" indent="-171450">
              <a:buClr>
                <a:prstClr val="white"/>
              </a:buClr>
              <a:buSzPct val="125000"/>
              <a:buFont typeface="Arial" panose="020B0604020202020204" pitchFamily="34" charset="0"/>
              <a:buChar char="•"/>
            </a:pPr>
            <a:r>
              <a:rPr lang="en-US" sz="1600" dirty="0" smtClean="0"/>
              <a:t>Optimize </a:t>
            </a:r>
            <a:r>
              <a:rPr lang="en-US" sz="1600" dirty="0" smtClean="0"/>
              <a:t>sizes of target and search scene </a:t>
            </a:r>
          </a:p>
          <a:p>
            <a:pPr marL="171450" indent="-171450">
              <a:buClr>
                <a:prstClr val="white"/>
              </a:buClr>
              <a:buSzPct val="125000"/>
              <a:buFont typeface="Arial" panose="020B0604020202020204" pitchFamily="34" charset="0"/>
              <a:buChar char="•"/>
            </a:pPr>
            <a:endParaRPr lang="en-US" sz="1600" dirty="0" smtClean="0"/>
          </a:p>
          <a:p>
            <a:pPr marL="171450" indent="-171450">
              <a:buClr>
                <a:prstClr val="white"/>
              </a:buClr>
              <a:buSzPct val="125000"/>
              <a:buFont typeface="Arial" panose="020B0604020202020204" pitchFamily="34" charset="0"/>
              <a:buChar char="•"/>
            </a:pPr>
            <a:r>
              <a:rPr lang="en-US" sz="1600" dirty="0" smtClean="0"/>
              <a:t>Optimize </a:t>
            </a:r>
            <a:r>
              <a:rPr lang="en-US" sz="1600" dirty="0" smtClean="0"/>
              <a:t>DMW QC thresholds </a:t>
            </a:r>
          </a:p>
          <a:p>
            <a:pPr marL="171450" indent="-171450">
              <a:buClr>
                <a:prstClr val="white"/>
              </a:buClr>
              <a:buSzPct val="125000"/>
              <a:buFont typeface="Arial" panose="020B0604020202020204" pitchFamily="34" charset="0"/>
              <a:buChar char="•"/>
            </a:pPr>
            <a:endParaRPr lang="en-US" sz="1600" dirty="0"/>
          </a:p>
        </p:txBody>
      </p:sp>
      <p:sp>
        <p:nvSpPr>
          <p:cNvPr id="12" name="Title 11"/>
          <p:cNvSpPr>
            <a:spLocks noGrp="1"/>
          </p:cNvSpPr>
          <p:nvPr>
            <p:ph type="title"/>
          </p:nvPr>
        </p:nvSpPr>
        <p:spPr>
          <a:xfrm>
            <a:off x="914440" y="-228559"/>
            <a:ext cx="7086600" cy="914390"/>
          </a:xfrm>
        </p:spPr>
        <p:txBody>
          <a:bodyPr/>
          <a:lstStyle/>
          <a:p>
            <a:r>
              <a:rPr lang="en-US" b="1" dirty="0" smtClean="0">
                <a:solidFill>
                  <a:schemeClr val="tx1"/>
                </a:solidFill>
                <a:effectLst>
                  <a:outerShdw blurRad="38100" dist="38100" dir="2700000" algn="tl">
                    <a:srgbClr val="000000">
                      <a:alpha val="43137"/>
                    </a:srgbClr>
                  </a:outerShdw>
                </a:effectLst>
              </a:rPr>
              <a:t>Derived Motion Winds</a:t>
            </a:r>
            <a:endParaRPr lang="en-US" b="1" dirty="0">
              <a:solidFill>
                <a:schemeClr val="tx1"/>
              </a:solidFill>
              <a:effectLst>
                <a:outerShdw blurRad="38100" dist="38100" dir="2700000" algn="tl">
                  <a:srgbClr val="000000">
                    <a:alpha val="43137"/>
                  </a:srgbClr>
                </a:outerShdw>
              </a:effectLst>
            </a:endParaRPr>
          </a:p>
        </p:txBody>
      </p:sp>
      <p:sp>
        <p:nvSpPr>
          <p:cNvPr id="16" name="Rectangle 15"/>
          <p:cNvSpPr/>
          <p:nvPr/>
        </p:nvSpPr>
        <p:spPr>
          <a:xfrm>
            <a:off x="146957" y="594391"/>
            <a:ext cx="8703129" cy="6251312"/>
          </a:xfrm>
          <a:prstGeom prst="rect">
            <a:avLst/>
          </a:prstGeom>
          <a:no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TextBox 18"/>
          <p:cNvSpPr txBox="1"/>
          <p:nvPr/>
        </p:nvSpPr>
        <p:spPr>
          <a:xfrm>
            <a:off x="280364" y="4205082"/>
            <a:ext cx="4108758" cy="1969770"/>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dirty="0" smtClean="0">
                <a:solidFill>
                  <a:prstClr val="white"/>
                </a:solidFill>
              </a:rPr>
              <a:t>Improved DMW height assignments </a:t>
            </a:r>
            <a:r>
              <a:rPr lang="en-US" sz="1600" dirty="0" smtClean="0">
                <a:solidFill>
                  <a:prstClr val="white"/>
                </a:solidFill>
              </a:rPr>
              <a:t>leading to improved product</a:t>
            </a:r>
            <a:endParaRPr lang="en-US" sz="1600" dirty="0" smtClean="0">
              <a:solidFill>
                <a:prstClr val="white"/>
              </a:solidFill>
            </a:endParaRPr>
          </a:p>
          <a:p>
            <a:pPr marL="171450" indent="-171450">
              <a:buClr>
                <a:prstClr val="white"/>
              </a:buClr>
              <a:buSzPct val="125000"/>
              <a:buFont typeface="Arial" panose="020B0604020202020204" pitchFamily="34" charset="0"/>
              <a:buChar char="•"/>
            </a:pPr>
            <a:r>
              <a:rPr lang="en-US" sz="1600" dirty="0" smtClean="0"/>
              <a:t>Improved </a:t>
            </a:r>
            <a:r>
              <a:rPr lang="en-US" sz="1600" dirty="0" smtClean="0"/>
              <a:t>geographic coverage of the winds product</a:t>
            </a:r>
          </a:p>
          <a:p>
            <a:pPr marL="171450" indent="-171450">
              <a:buClr>
                <a:prstClr val="white"/>
              </a:buClr>
              <a:buSzPct val="125000"/>
              <a:buFont typeface="Arial" panose="020B0604020202020204" pitchFamily="34" charset="0"/>
              <a:buChar char="•"/>
            </a:pPr>
            <a:r>
              <a:rPr lang="en-US" sz="1600" dirty="0" smtClean="0">
                <a:solidFill>
                  <a:prstClr val="white"/>
                </a:solidFill>
              </a:rPr>
              <a:t>Improved </a:t>
            </a:r>
            <a:r>
              <a:rPr lang="en-US" sz="1600" dirty="0" smtClean="0">
                <a:solidFill>
                  <a:prstClr val="white"/>
                </a:solidFill>
              </a:rPr>
              <a:t>wind analyses and improved NWP forecasts</a:t>
            </a:r>
          </a:p>
          <a:p>
            <a:pPr marL="171450" indent="-171450">
              <a:buClr>
                <a:prstClr val="white"/>
              </a:buClr>
              <a:buSzPct val="125000"/>
              <a:buFont typeface="Arial" panose="020B0604020202020204" pitchFamily="34" charset="0"/>
              <a:buChar char="•"/>
            </a:pPr>
            <a:r>
              <a:rPr lang="en-US" sz="1600" dirty="0" smtClean="0">
                <a:solidFill>
                  <a:prstClr val="white"/>
                </a:solidFill>
              </a:rPr>
              <a:t>Improved utilization and impact of DMW product in the end-to-end forecast </a:t>
            </a:r>
            <a:r>
              <a:rPr lang="en-US" sz="1600" dirty="0" smtClean="0">
                <a:solidFill>
                  <a:prstClr val="white"/>
                </a:solidFill>
              </a:rPr>
              <a:t>process</a:t>
            </a:r>
            <a:endParaRPr lang="en-US" sz="1600" dirty="0" smtClean="0">
              <a:solidFill>
                <a:prstClr val="white"/>
              </a:solidFill>
            </a:endParaRPr>
          </a:p>
        </p:txBody>
      </p:sp>
      <p:sp>
        <p:nvSpPr>
          <p:cNvPr id="21" name="TextBox 20"/>
          <p:cNvSpPr txBox="1"/>
          <p:nvPr/>
        </p:nvSpPr>
        <p:spPr>
          <a:xfrm>
            <a:off x="201445" y="6553200"/>
            <a:ext cx="3273287" cy="276999"/>
          </a:xfrm>
          <a:prstGeom prst="rect">
            <a:avLst/>
          </a:prstGeom>
          <a:noFill/>
        </p:spPr>
        <p:txBody>
          <a:bodyPr wrap="square" rtlCol="0">
            <a:spAutoFit/>
          </a:bodyPr>
          <a:lstStyle/>
          <a:p>
            <a:pPr defTabSz="457200"/>
            <a:r>
              <a:rPr lang="en-US" sz="1200" b="1" i="1" dirty="0" smtClean="0">
                <a:solidFill>
                  <a:srgbClr val="FFFF00"/>
                </a:solidFill>
              </a:rPr>
              <a:t>Jaime Daniels (NESDIS/STAR</a:t>
            </a:r>
            <a:r>
              <a:rPr lang="en-US" sz="1200" b="1" i="1" dirty="0">
                <a:solidFill>
                  <a:srgbClr val="FFFF00"/>
                </a:solidFill>
              </a:rPr>
              <a:t>)</a:t>
            </a:r>
          </a:p>
        </p:txBody>
      </p:sp>
      <p:cxnSp>
        <p:nvCxnSpPr>
          <p:cNvPr id="4" name="Straight Arrow Connector 3"/>
          <p:cNvCxnSpPr/>
          <p:nvPr/>
        </p:nvCxnSpPr>
        <p:spPr>
          <a:xfrm flipV="1">
            <a:off x="6819364" y="2377441"/>
            <a:ext cx="252632" cy="4568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972516" y="5343403"/>
            <a:ext cx="884881" cy="276999"/>
          </a:xfrm>
          <a:prstGeom prst="rect">
            <a:avLst/>
          </a:prstGeom>
          <a:noFill/>
        </p:spPr>
        <p:txBody>
          <a:bodyPr wrap="square" rtlCol="0">
            <a:spAutoFit/>
          </a:bodyPr>
          <a:lstStyle/>
          <a:p>
            <a:r>
              <a:rPr lang="en-US" sz="1200" dirty="0" smtClean="0">
                <a:solidFill>
                  <a:schemeClr val="bg1"/>
                </a:solidFill>
              </a:rPr>
              <a:t>cloud edge</a:t>
            </a:r>
            <a:endParaRPr lang="en-US" sz="1200" dirty="0">
              <a:solidFill>
                <a:schemeClr val="bg1"/>
              </a:solidFill>
            </a:endParaRPr>
          </a:p>
        </p:txBody>
      </p:sp>
      <p:sp>
        <p:nvSpPr>
          <p:cNvPr id="2050" name="AutoShape 2" descr="imap://jaime%2Edaniels@mail.nems.noaa.gov:993/fetch%3EUID%3E/INBOX%3E115917?part=1.3&amp;type=image/png&amp;filename=Sandy_Latest_Visible.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imap://jaime%2Edaniels@mail.nems.noaa.gov:993/fetch%3EUID%3E/INBOX%3E115917?part=1.3&amp;type=image/png&amp;filename=Sandy_Latest_Visible.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 name="Picture 17" descr="Sandy_Baseline_Visible.PNG"/>
          <p:cNvPicPr>
            <a:picLocks noChangeAspect="1"/>
          </p:cNvPicPr>
          <p:nvPr/>
        </p:nvPicPr>
        <p:blipFill>
          <a:blip r:embed="rId3">
            <a:lum bright="-15000"/>
          </a:blip>
          <a:stretch>
            <a:fillRect/>
          </a:stretch>
        </p:blipFill>
        <p:spPr>
          <a:xfrm>
            <a:off x="5191693" y="868708"/>
            <a:ext cx="3037867" cy="2751064"/>
          </a:xfrm>
          <a:prstGeom prst="rect">
            <a:avLst/>
          </a:prstGeom>
        </p:spPr>
      </p:pic>
      <p:grpSp>
        <p:nvGrpSpPr>
          <p:cNvPr id="27" name="Group 26"/>
          <p:cNvGrpSpPr/>
          <p:nvPr/>
        </p:nvGrpSpPr>
        <p:grpSpPr>
          <a:xfrm>
            <a:off x="5191693" y="804471"/>
            <a:ext cx="2854989" cy="2799664"/>
            <a:chOff x="5191693" y="804471"/>
            <a:chExt cx="2854989" cy="2799664"/>
          </a:xfrm>
        </p:grpSpPr>
        <p:sp>
          <p:nvSpPr>
            <p:cNvPr id="22" name="Text Box 6"/>
            <p:cNvSpPr txBox="1">
              <a:spLocks noChangeArrowheads="1"/>
            </p:cNvSpPr>
            <p:nvPr/>
          </p:nvSpPr>
          <p:spPr bwMode="auto">
            <a:xfrm>
              <a:off x="5191693" y="3357914"/>
              <a:ext cx="1307775" cy="246221"/>
            </a:xfrm>
            <a:prstGeom prst="rect">
              <a:avLst/>
            </a:prstGeom>
            <a:solidFill>
              <a:srgbClr val="000000"/>
            </a:solidFill>
            <a:ln w="9525">
              <a:noFill/>
              <a:miter lim="800000"/>
              <a:headEnd/>
              <a:tailEnd/>
            </a:ln>
            <a:effectLst/>
          </p:spPr>
          <p:txBody>
            <a:bodyPr>
              <a:spAutoFit/>
            </a:bodyPr>
            <a:lstStyle/>
            <a:p>
              <a:pPr defTabSz="914400">
                <a:spcBef>
                  <a:spcPct val="50000"/>
                </a:spcBef>
                <a:defRPr/>
              </a:pPr>
              <a:r>
                <a:rPr lang="en-US" sz="1000" kern="0" dirty="0">
                  <a:solidFill>
                    <a:srgbClr val="FFFF00"/>
                  </a:solidFill>
                  <a:latin typeface="Comic Sans MS" pitchFamily="66" charset="0"/>
                  <a:ea typeface="ＭＳ Ｐゴシック" pitchFamily="34" charset="-128"/>
                </a:rPr>
                <a:t>Low-Level &gt;700 mb </a:t>
              </a:r>
            </a:p>
          </p:txBody>
        </p:sp>
        <p:sp>
          <p:nvSpPr>
            <p:cNvPr id="23" name="TextBox 22"/>
            <p:cNvSpPr txBox="1"/>
            <p:nvPr/>
          </p:nvSpPr>
          <p:spPr>
            <a:xfrm>
              <a:off x="5394951" y="1051586"/>
              <a:ext cx="2651731" cy="523220"/>
            </a:xfrm>
            <a:prstGeom prst="rect">
              <a:avLst/>
            </a:prstGeom>
            <a:noFill/>
          </p:spPr>
          <p:txBody>
            <a:bodyPr wrap="square" rtlCol="0">
              <a:spAutoFit/>
            </a:bodyPr>
            <a:lstStyle/>
            <a:p>
              <a:r>
                <a:rPr lang="en-US" sz="1400" b="1" dirty="0" smtClean="0">
                  <a:solidFill>
                    <a:srgbClr val="CC0099"/>
                  </a:solidFill>
                </a:rPr>
                <a:t>Low Level Winds  Derived from GOES-14 SRSOR Visible Imagery</a:t>
              </a:r>
              <a:endParaRPr lang="en-US" sz="1400" b="1" dirty="0">
                <a:solidFill>
                  <a:srgbClr val="CC0099"/>
                </a:solidFill>
              </a:endParaRPr>
            </a:p>
          </p:txBody>
        </p:sp>
        <p:sp>
          <p:nvSpPr>
            <p:cNvPr id="24" name="TextBox 23"/>
            <p:cNvSpPr txBox="1"/>
            <p:nvPr/>
          </p:nvSpPr>
          <p:spPr>
            <a:xfrm>
              <a:off x="5212073" y="804471"/>
              <a:ext cx="2028524" cy="338554"/>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rPr>
                <a:t>Hurricane Sandy</a:t>
              </a:r>
              <a:endParaRPr lang="en-US" sz="1600" b="1" dirty="0">
                <a:effectLst>
                  <a:outerShdw blurRad="38100" dist="38100" dir="2700000" algn="tl">
                    <a:srgbClr val="000000">
                      <a:alpha val="43137"/>
                    </a:srgbClr>
                  </a:outerShdw>
                </a:effectLst>
              </a:endParaRPr>
            </a:p>
          </p:txBody>
        </p:sp>
      </p:grpSp>
      <p:pic>
        <p:nvPicPr>
          <p:cNvPr id="26" name="Picture 25" descr="Sandy_Latest_Visible.PNG"/>
          <p:cNvPicPr preferRelativeResize="0">
            <a:picLocks/>
          </p:cNvPicPr>
          <p:nvPr/>
        </p:nvPicPr>
        <p:blipFill>
          <a:blip r:embed="rId4">
            <a:lum bright="-15000"/>
          </a:blip>
          <a:stretch>
            <a:fillRect/>
          </a:stretch>
        </p:blipFill>
        <p:spPr>
          <a:xfrm>
            <a:off x="5193752" y="3977634"/>
            <a:ext cx="3035808" cy="2752344"/>
          </a:xfrm>
          <a:prstGeom prst="rect">
            <a:avLst/>
          </a:prstGeom>
        </p:spPr>
      </p:pic>
      <p:grpSp>
        <p:nvGrpSpPr>
          <p:cNvPr id="32" name="Group 31"/>
          <p:cNvGrpSpPr/>
          <p:nvPr/>
        </p:nvGrpSpPr>
        <p:grpSpPr>
          <a:xfrm>
            <a:off x="5191693" y="3921140"/>
            <a:ext cx="2854989" cy="2799664"/>
            <a:chOff x="5191693" y="804471"/>
            <a:chExt cx="2854989" cy="2799664"/>
          </a:xfrm>
        </p:grpSpPr>
        <p:sp>
          <p:nvSpPr>
            <p:cNvPr id="34" name="Text Box 6"/>
            <p:cNvSpPr txBox="1">
              <a:spLocks noChangeArrowheads="1"/>
            </p:cNvSpPr>
            <p:nvPr/>
          </p:nvSpPr>
          <p:spPr bwMode="auto">
            <a:xfrm>
              <a:off x="5191693" y="3357914"/>
              <a:ext cx="1307775" cy="246221"/>
            </a:xfrm>
            <a:prstGeom prst="rect">
              <a:avLst/>
            </a:prstGeom>
            <a:solidFill>
              <a:srgbClr val="000000"/>
            </a:solidFill>
            <a:ln w="9525">
              <a:noFill/>
              <a:miter lim="800000"/>
              <a:headEnd/>
              <a:tailEnd/>
            </a:ln>
            <a:effectLst/>
          </p:spPr>
          <p:txBody>
            <a:bodyPr>
              <a:spAutoFit/>
            </a:bodyPr>
            <a:lstStyle/>
            <a:p>
              <a:pPr defTabSz="914400">
                <a:spcBef>
                  <a:spcPct val="50000"/>
                </a:spcBef>
                <a:defRPr/>
              </a:pPr>
              <a:r>
                <a:rPr lang="en-US" sz="1000" kern="0" dirty="0">
                  <a:solidFill>
                    <a:srgbClr val="FFFF00"/>
                  </a:solidFill>
                  <a:latin typeface="Comic Sans MS" pitchFamily="66" charset="0"/>
                  <a:ea typeface="ＭＳ Ｐゴシック" pitchFamily="34" charset="-128"/>
                </a:rPr>
                <a:t>Low-Level &gt;700 mb </a:t>
              </a:r>
            </a:p>
          </p:txBody>
        </p:sp>
        <p:sp>
          <p:nvSpPr>
            <p:cNvPr id="35" name="TextBox 34"/>
            <p:cNvSpPr txBox="1"/>
            <p:nvPr/>
          </p:nvSpPr>
          <p:spPr>
            <a:xfrm>
              <a:off x="5394951" y="1051586"/>
              <a:ext cx="2651731" cy="523220"/>
            </a:xfrm>
            <a:prstGeom prst="rect">
              <a:avLst/>
            </a:prstGeom>
            <a:noFill/>
          </p:spPr>
          <p:txBody>
            <a:bodyPr wrap="square" rtlCol="0">
              <a:spAutoFit/>
            </a:bodyPr>
            <a:lstStyle/>
            <a:p>
              <a:r>
                <a:rPr lang="en-US" sz="1400" b="1" dirty="0" smtClean="0">
                  <a:solidFill>
                    <a:srgbClr val="CC0099"/>
                  </a:solidFill>
                </a:rPr>
                <a:t>Low Level Winds  Derived from GOES-14 SRSOR Visible Imagery</a:t>
              </a:r>
              <a:endParaRPr lang="en-US" sz="1400" b="1" dirty="0">
                <a:solidFill>
                  <a:srgbClr val="CC0099"/>
                </a:solidFill>
              </a:endParaRPr>
            </a:p>
          </p:txBody>
        </p:sp>
        <p:sp>
          <p:nvSpPr>
            <p:cNvPr id="36" name="TextBox 35"/>
            <p:cNvSpPr txBox="1"/>
            <p:nvPr/>
          </p:nvSpPr>
          <p:spPr>
            <a:xfrm>
              <a:off x="5212073" y="804471"/>
              <a:ext cx="2028524" cy="338554"/>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rPr>
                <a:t>Hurricane Sandy</a:t>
              </a:r>
              <a:endParaRPr lang="en-US" sz="1600" b="1" dirty="0">
                <a:effectLst>
                  <a:outerShdw blurRad="38100" dist="38100" dir="2700000" algn="tl">
                    <a:srgbClr val="000000">
                      <a:alpha val="43137"/>
                    </a:srgbClr>
                  </a:outerShdw>
                </a:effectLst>
              </a:endParaRPr>
            </a:p>
          </p:txBody>
        </p:sp>
      </p:grpSp>
      <p:sp>
        <p:nvSpPr>
          <p:cNvPr id="38" name="Rectangle 3"/>
          <p:cNvSpPr>
            <a:spLocks noChangeArrowheads="1"/>
          </p:cNvSpPr>
          <p:nvPr/>
        </p:nvSpPr>
        <p:spPr bwMode="auto">
          <a:xfrm>
            <a:off x="8503877"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23</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7071996" y="6400800"/>
            <a:ext cx="1828800" cy="365125"/>
          </a:xfrm>
          <a:prstGeom prst="rect">
            <a:avLst/>
          </a:prstGeom>
        </p:spPr>
        <p:txBody>
          <a:bodyPr/>
          <a:lstStyle/>
          <a:p>
            <a:fld id="{97FA8124-9865-F141-9E48-75D99BBAEFD0}" type="slidenum">
              <a:rPr lang="en-US">
                <a:solidFill>
                  <a:prstClr val="black"/>
                </a:solidFill>
              </a:rPr>
              <a:pPr/>
              <a:t>24</a:t>
            </a:fld>
            <a:endParaRPr lang="en-US" dirty="0">
              <a:solidFill>
                <a:prstClr val="black"/>
              </a:solidFill>
            </a:endParaRPr>
          </a:p>
        </p:txBody>
      </p:sp>
      <p:sp>
        <p:nvSpPr>
          <p:cNvPr id="25" name="TextBox 24"/>
          <p:cNvSpPr txBox="1"/>
          <p:nvPr/>
        </p:nvSpPr>
        <p:spPr>
          <a:xfrm>
            <a:off x="548684" y="713926"/>
            <a:ext cx="3380284"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Description of Algorithm Enhancements</a:t>
            </a:r>
          </a:p>
        </p:txBody>
      </p:sp>
      <p:cxnSp>
        <p:nvCxnSpPr>
          <p:cNvPr id="28" name="Straight Connector 27"/>
          <p:cNvCxnSpPr/>
          <p:nvPr/>
        </p:nvCxnSpPr>
        <p:spPr>
          <a:xfrm>
            <a:off x="4534694" y="594391"/>
            <a:ext cx="0" cy="62513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6957" y="3703317"/>
            <a:ext cx="87031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37756" y="622487"/>
            <a:ext cx="3700757"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Baseline</a:t>
            </a:r>
            <a:r>
              <a:rPr lang="en-US" sz="1600" b="1" i="1" dirty="0">
                <a:solidFill>
                  <a:srgbClr val="FFC000"/>
                </a:solidFill>
                <a:effectLst>
                  <a:outerShdw blurRad="38100" dist="38100" dir="2700000" algn="tl">
                    <a:srgbClr val="000000">
                      <a:alpha val="43137"/>
                    </a:srgbClr>
                  </a:outerShdw>
                </a:effectLst>
              </a:rPr>
              <a:t> Algorithm</a:t>
            </a:r>
          </a:p>
        </p:txBody>
      </p:sp>
      <p:sp>
        <p:nvSpPr>
          <p:cNvPr id="33" name="TextBox 32"/>
          <p:cNvSpPr txBox="1"/>
          <p:nvPr/>
        </p:nvSpPr>
        <p:spPr>
          <a:xfrm>
            <a:off x="457245" y="3885811"/>
            <a:ext cx="3396443"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Importance of Algorithm Enhancements</a:t>
            </a:r>
          </a:p>
        </p:txBody>
      </p:sp>
      <p:sp>
        <p:nvSpPr>
          <p:cNvPr id="37" name="TextBox 36"/>
          <p:cNvSpPr txBox="1"/>
          <p:nvPr/>
        </p:nvSpPr>
        <p:spPr>
          <a:xfrm>
            <a:off x="4963172" y="3703317"/>
            <a:ext cx="3723583"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Updated</a:t>
            </a:r>
            <a:r>
              <a:rPr lang="en-US" sz="1600" b="1" i="1" dirty="0">
                <a:solidFill>
                  <a:srgbClr val="FFC000"/>
                </a:solidFill>
                <a:effectLst>
                  <a:outerShdw blurRad="38100" dist="38100" dir="2700000" algn="tl">
                    <a:srgbClr val="000000">
                      <a:alpha val="43137"/>
                    </a:srgbClr>
                  </a:outerShdw>
                </a:effectLst>
              </a:rPr>
              <a:t> Algorithm</a:t>
            </a:r>
          </a:p>
        </p:txBody>
      </p:sp>
      <p:sp>
        <p:nvSpPr>
          <p:cNvPr id="20" name="TextBox 19"/>
          <p:cNvSpPr txBox="1"/>
          <p:nvPr/>
        </p:nvSpPr>
        <p:spPr>
          <a:xfrm>
            <a:off x="280364" y="1008671"/>
            <a:ext cx="4108758" cy="1969770"/>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dirty="0" smtClean="0"/>
              <a:t>Take advantage of updated cloud heights, OVERLAP cloud type designation, and estimated cloud emissivity for DMW height assignments</a:t>
            </a:r>
          </a:p>
          <a:p>
            <a:pPr marL="171450" indent="-171450">
              <a:buClr>
                <a:prstClr val="white"/>
              </a:buClr>
              <a:buSzPct val="125000"/>
              <a:buFont typeface="Arial" panose="020B0604020202020204" pitchFamily="34" charset="0"/>
              <a:buChar char="•"/>
            </a:pPr>
            <a:r>
              <a:rPr lang="en-US" sz="1600" dirty="0" smtClean="0"/>
              <a:t>Optimize use of temporal imagery </a:t>
            </a:r>
          </a:p>
          <a:p>
            <a:pPr marL="171450" indent="-171450">
              <a:buClr>
                <a:prstClr val="white"/>
              </a:buClr>
              <a:buSzPct val="125000"/>
              <a:buFont typeface="Arial" panose="020B0604020202020204" pitchFamily="34" charset="0"/>
              <a:buChar char="•"/>
            </a:pPr>
            <a:r>
              <a:rPr lang="en-US" sz="1600" dirty="0" smtClean="0"/>
              <a:t>Optimize sizes of target and search scene </a:t>
            </a:r>
          </a:p>
          <a:p>
            <a:pPr marL="171450" indent="-171450">
              <a:buClr>
                <a:prstClr val="white"/>
              </a:buClr>
              <a:buSzPct val="125000"/>
              <a:buFont typeface="Arial" panose="020B0604020202020204" pitchFamily="34" charset="0"/>
              <a:buChar char="•"/>
            </a:pPr>
            <a:r>
              <a:rPr lang="en-US" sz="1600" dirty="0" smtClean="0"/>
              <a:t>Optimize DMW QC thresholds </a:t>
            </a:r>
          </a:p>
          <a:p>
            <a:pPr marL="171450" indent="-171450">
              <a:buClr>
                <a:prstClr val="white"/>
              </a:buClr>
              <a:buSzPct val="125000"/>
              <a:buFont typeface="Arial" panose="020B0604020202020204" pitchFamily="34" charset="0"/>
              <a:buChar char="•"/>
            </a:pPr>
            <a:endParaRPr lang="en-US" sz="1600" dirty="0"/>
          </a:p>
        </p:txBody>
      </p:sp>
      <p:sp>
        <p:nvSpPr>
          <p:cNvPr id="12" name="Title 11"/>
          <p:cNvSpPr>
            <a:spLocks noGrp="1"/>
          </p:cNvSpPr>
          <p:nvPr>
            <p:ph type="title"/>
          </p:nvPr>
        </p:nvSpPr>
        <p:spPr>
          <a:xfrm>
            <a:off x="914440" y="-228559"/>
            <a:ext cx="7086600" cy="914390"/>
          </a:xfrm>
        </p:spPr>
        <p:txBody>
          <a:bodyPr/>
          <a:lstStyle/>
          <a:p>
            <a:r>
              <a:rPr lang="en-US" b="1" dirty="0" smtClean="0">
                <a:solidFill>
                  <a:schemeClr val="tx1"/>
                </a:solidFill>
                <a:effectLst>
                  <a:outerShdw blurRad="38100" dist="38100" dir="2700000" algn="tl">
                    <a:srgbClr val="000000">
                      <a:alpha val="43137"/>
                    </a:srgbClr>
                  </a:outerShdw>
                </a:effectLst>
              </a:rPr>
              <a:t>Derived Motion Winds</a:t>
            </a:r>
            <a:endParaRPr lang="en-US" b="1" dirty="0">
              <a:solidFill>
                <a:schemeClr val="tx1"/>
              </a:solidFill>
              <a:effectLst>
                <a:outerShdw blurRad="38100" dist="38100" dir="2700000" algn="tl">
                  <a:srgbClr val="000000">
                    <a:alpha val="43137"/>
                  </a:srgbClr>
                </a:outerShdw>
              </a:effectLst>
            </a:endParaRPr>
          </a:p>
        </p:txBody>
      </p:sp>
      <p:sp>
        <p:nvSpPr>
          <p:cNvPr id="16" name="Rectangle 15"/>
          <p:cNvSpPr/>
          <p:nvPr/>
        </p:nvSpPr>
        <p:spPr>
          <a:xfrm>
            <a:off x="146957" y="594391"/>
            <a:ext cx="8703129" cy="6251312"/>
          </a:xfrm>
          <a:prstGeom prst="rect">
            <a:avLst/>
          </a:prstGeom>
          <a:no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1" name="TextBox 20"/>
          <p:cNvSpPr txBox="1"/>
          <p:nvPr/>
        </p:nvSpPr>
        <p:spPr>
          <a:xfrm>
            <a:off x="201445" y="6553200"/>
            <a:ext cx="3273287" cy="276999"/>
          </a:xfrm>
          <a:prstGeom prst="rect">
            <a:avLst/>
          </a:prstGeom>
          <a:noFill/>
        </p:spPr>
        <p:txBody>
          <a:bodyPr wrap="square" rtlCol="0">
            <a:spAutoFit/>
          </a:bodyPr>
          <a:lstStyle/>
          <a:p>
            <a:pPr defTabSz="457200"/>
            <a:r>
              <a:rPr lang="en-US" sz="1200" b="1" i="1" dirty="0" smtClean="0">
                <a:solidFill>
                  <a:srgbClr val="FFFF00"/>
                </a:solidFill>
              </a:rPr>
              <a:t>Jaime Daniels (NESDIS/STAR</a:t>
            </a:r>
            <a:r>
              <a:rPr lang="en-US" sz="1200" b="1" i="1" dirty="0">
                <a:solidFill>
                  <a:srgbClr val="FFFF00"/>
                </a:solidFill>
              </a:rPr>
              <a:t>)</a:t>
            </a:r>
          </a:p>
        </p:txBody>
      </p:sp>
      <p:cxnSp>
        <p:nvCxnSpPr>
          <p:cNvPr id="4" name="Straight Arrow Connector 3"/>
          <p:cNvCxnSpPr/>
          <p:nvPr/>
        </p:nvCxnSpPr>
        <p:spPr>
          <a:xfrm flipV="1">
            <a:off x="6819364" y="2377441"/>
            <a:ext cx="252632" cy="4568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972516" y="5343403"/>
            <a:ext cx="884881" cy="276999"/>
          </a:xfrm>
          <a:prstGeom prst="rect">
            <a:avLst/>
          </a:prstGeom>
          <a:noFill/>
        </p:spPr>
        <p:txBody>
          <a:bodyPr wrap="square" rtlCol="0">
            <a:spAutoFit/>
          </a:bodyPr>
          <a:lstStyle/>
          <a:p>
            <a:r>
              <a:rPr lang="en-US" sz="1200" dirty="0" smtClean="0">
                <a:solidFill>
                  <a:schemeClr val="bg1"/>
                </a:solidFill>
              </a:rPr>
              <a:t>cloud edge</a:t>
            </a:r>
            <a:endParaRPr lang="en-US" sz="1200" dirty="0">
              <a:solidFill>
                <a:schemeClr val="bg1"/>
              </a:solidFill>
            </a:endParaRPr>
          </a:p>
        </p:txBody>
      </p:sp>
      <p:sp>
        <p:nvSpPr>
          <p:cNvPr id="2050" name="AutoShape 2" descr="imap://jaime%2Edaniels@mail.nems.noaa.gov:993/fetch%3EUID%3E/INBOX%3E115917?part=1.3&amp;type=image/png&amp;filename=Sandy_Latest_Visible.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imap://jaime%2Edaniels@mail.nems.noaa.gov:993/fetch%3EUID%3E/INBOX%3E115917?part=1.3&amp;type=image/png&amp;filename=Sandy_Latest_Visible.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8" name="Picture 37" descr="Baseline_H-8_Vis.gif"/>
          <p:cNvPicPr>
            <a:picLocks noChangeAspect="1"/>
          </p:cNvPicPr>
          <p:nvPr/>
        </p:nvPicPr>
        <p:blipFill>
          <a:blip r:embed="rId3"/>
          <a:stretch>
            <a:fillRect/>
          </a:stretch>
        </p:blipFill>
        <p:spPr>
          <a:xfrm>
            <a:off x="4945810" y="917232"/>
            <a:ext cx="3649506" cy="2694646"/>
          </a:xfrm>
          <a:prstGeom prst="rect">
            <a:avLst/>
          </a:prstGeom>
        </p:spPr>
      </p:pic>
      <p:pic>
        <p:nvPicPr>
          <p:cNvPr id="39" name="Picture 38" descr="Updated_H-8_Vis.gif"/>
          <p:cNvPicPr preferRelativeResize="0">
            <a:picLocks/>
          </p:cNvPicPr>
          <p:nvPr/>
        </p:nvPicPr>
        <p:blipFill>
          <a:blip r:embed="rId4"/>
          <a:stretch>
            <a:fillRect/>
          </a:stretch>
        </p:blipFill>
        <p:spPr>
          <a:xfrm>
            <a:off x="4937756" y="3977634"/>
            <a:ext cx="3648456" cy="2697480"/>
          </a:xfrm>
          <a:prstGeom prst="rect">
            <a:avLst/>
          </a:prstGeom>
        </p:spPr>
      </p:pic>
      <p:sp>
        <p:nvSpPr>
          <p:cNvPr id="40" name="TextBox 39"/>
          <p:cNvSpPr txBox="1"/>
          <p:nvPr/>
        </p:nvSpPr>
        <p:spPr>
          <a:xfrm>
            <a:off x="5394951" y="894122"/>
            <a:ext cx="2651731" cy="523220"/>
          </a:xfrm>
          <a:prstGeom prst="rect">
            <a:avLst/>
          </a:prstGeom>
          <a:noFill/>
        </p:spPr>
        <p:txBody>
          <a:bodyPr wrap="square" rtlCol="0">
            <a:spAutoFit/>
          </a:bodyPr>
          <a:lstStyle/>
          <a:p>
            <a:r>
              <a:rPr lang="en-US" sz="1400" b="1" dirty="0" smtClean="0">
                <a:effectLst>
                  <a:outerShdw blurRad="38100" dist="38100" dir="2700000" algn="tl">
                    <a:srgbClr val="000000">
                      <a:alpha val="43137"/>
                    </a:srgbClr>
                  </a:outerShdw>
                </a:effectLst>
              </a:rPr>
              <a:t>Low Level Winds  Derived from  H-8/AHI 0.5km Visible Imagery</a:t>
            </a:r>
            <a:endParaRPr lang="en-US" sz="1400" b="1" dirty="0">
              <a:effectLst>
                <a:outerShdw blurRad="38100" dist="38100" dir="2700000" algn="tl">
                  <a:srgbClr val="000000">
                    <a:alpha val="43137"/>
                  </a:srgbClr>
                </a:outerShdw>
              </a:effectLst>
            </a:endParaRPr>
          </a:p>
        </p:txBody>
      </p:sp>
      <p:sp>
        <p:nvSpPr>
          <p:cNvPr id="41" name="TextBox 40"/>
          <p:cNvSpPr txBox="1"/>
          <p:nvPr/>
        </p:nvSpPr>
        <p:spPr>
          <a:xfrm>
            <a:off x="7071996" y="3365657"/>
            <a:ext cx="1778090" cy="246221"/>
          </a:xfrm>
          <a:prstGeom prst="rect">
            <a:avLst/>
          </a:prstGeom>
          <a:noFill/>
        </p:spPr>
        <p:txBody>
          <a:bodyPr wrap="square" rtlCol="0">
            <a:spAutoFit/>
          </a:bodyPr>
          <a:lstStyle/>
          <a:p>
            <a:r>
              <a:rPr lang="en-US" sz="1000" b="1" dirty="0" smtClean="0"/>
              <a:t>Super Typhoon </a:t>
            </a:r>
            <a:r>
              <a:rPr lang="en-US" sz="1000" b="1" dirty="0" err="1" smtClean="0"/>
              <a:t>Soudelor</a:t>
            </a:r>
            <a:endParaRPr lang="en-US" sz="1000" b="1" dirty="0"/>
          </a:p>
        </p:txBody>
      </p:sp>
      <p:sp>
        <p:nvSpPr>
          <p:cNvPr id="42" name="TextBox 41"/>
          <p:cNvSpPr txBox="1"/>
          <p:nvPr/>
        </p:nvSpPr>
        <p:spPr>
          <a:xfrm>
            <a:off x="7040853" y="6566022"/>
            <a:ext cx="1778090" cy="246221"/>
          </a:xfrm>
          <a:prstGeom prst="rect">
            <a:avLst/>
          </a:prstGeom>
          <a:noFill/>
        </p:spPr>
        <p:txBody>
          <a:bodyPr wrap="square" rtlCol="0">
            <a:spAutoFit/>
          </a:bodyPr>
          <a:lstStyle/>
          <a:p>
            <a:r>
              <a:rPr lang="en-US" sz="1000" b="1" dirty="0" smtClean="0"/>
              <a:t>Super Typhoon </a:t>
            </a:r>
            <a:r>
              <a:rPr lang="en-US" sz="1000" b="1" dirty="0" err="1" smtClean="0"/>
              <a:t>Soudelor</a:t>
            </a:r>
            <a:endParaRPr lang="en-US" sz="1000" b="1" dirty="0"/>
          </a:p>
        </p:txBody>
      </p:sp>
      <p:sp>
        <p:nvSpPr>
          <p:cNvPr id="23" name="TextBox 22"/>
          <p:cNvSpPr txBox="1"/>
          <p:nvPr/>
        </p:nvSpPr>
        <p:spPr>
          <a:xfrm>
            <a:off x="280364" y="4205082"/>
            <a:ext cx="4108758" cy="1969770"/>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dirty="0" smtClean="0">
                <a:solidFill>
                  <a:prstClr val="white"/>
                </a:solidFill>
              </a:rPr>
              <a:t>Improved DMW height assignments </a:t>
            </a:r>
            <a:r>
              <a:rPr lang="en-US" sz="1600" dirty="0" smtClean="0">
                <a:solidFill>
                  <a:prstClr val="white"/>
                </a:solidFill>
              </a:rPr>
              <a:t>leading to improved product</a:t>
            </a:r>
            <a:endParaRPr lang="en-US" sz="1600" dirty="0" smtClean="0">
              <a:solidFill>
                <a:prstClr val="white"/>
              </a:solidFill>
            </a:endParaRPr>
          </a:p>
          <a:p>
            <a:pPr marL="171450" indent="-171450">
              <a:buClr>
                <a:prstClr val="white"/>
              </a:buClr>
              <a:buSzPct val="125000"/>
              <a:buFont typeface="Arial" panose="020B0604020202020204" pitchFamily="34" charset="0"/>
              <a:buChar char="•"/>
            </a:pPr>
            <a:r>
              <a:rPr lang="en-US" sz="1600" dirty="0" smtClean="0"/>
              <a:t>Improved </a:t>
            </a:r>
            <a:r>
              <a:rPr lang="en-US" sz="1600" dirty="0" smtClean="0"/>
              <a:t>geographic coverage of the winds product</a:t>
            </a:r>
          </a:p>
          <a:p>
            <a:pPr marL="171450" indent="-171450">
              <a:buClr>
                <a:prstClr val="white"/>
              </a:buClr>
              <a:buSzPct val="125000"/>
              <a:buFont typeface="Arial" panose="020B0604020202020204" pitchFamily="34" charset="0"/>
              <a:buChar char="•"/>
            </a:pPr>
            <a:r>
              <a:rPr lang="en-US" sz="1600" dirty="0" smtClean="0">
                <a:solidFill>
                  <a:prstClr val="white"/>
                </a:solidFill>
              </a:rPr>
              <a:t>Improved </a:t>
            </a:r>
            <a:r>
              <a:rPr lang="en-US" sz="1600" dirty="0" smtClean="0">
                <a:solidFill>
                  <a:prstClr val="white"/>
                </a:solidFill>
              </a:rPr>
              <a:t>wind analyses and improved NWP forecasts</a:t>
            </a:r>
          </a:p>
          <a:p>
            <a:pPr marL="171450" indent="-171450">
              <a:buClr>
                <a:prstClr val="white"/>
              </a:buClr>
              <a:buSzPct val="125000"/>
              <a:buFont typeface="Arial" panose="020B0604020202020204" pitchFamily="34" charset="0"/>
              <a:buChar char="•"/>
            </a:pPr>
            <a:r>
              <a:rPr lang="en-US" sz="1600" dirty="0" smtClean="0">
                <a:solidFill>
                  <a:prstClr val="white"/>
                </a:solidFill>
              </a:rPr>
              <a:t>Improved utilization and impact of DMW product in the end-to-end forecast </a:t>
            </a:r>
            <a:r>
              <a:rPr lang="en-US" sz="1600" dirty="0" smtClean="0">
                <a:solidFill>
                  <a:prstClr val="white"/>
                </a:solidFill>
              </a:rPr>
              <a:t>process</a:t>
            </a:r>
            <a:endParaRPr lang="en-US" sz="1600" dirty="0" smtClean="0">
              <a:solidFill>
                <a:prstClr val="white"/>
              </a:solidFill>
            </a:endParaRPr>
          </a:p>
        </p:txBody>
      </p:sp>
      <p:sp>
        <p:nvSpPr>
          <p:cNvPr id="24" name="Rectangle 3"/>
          <p:cNvSpPr>
            <a:spLocks noChangeArrowheads="1"/>
          </p:cNvSpPr>
          <p:nvPr/>
        </p:nvSpPr>
        <p:spPr bwMode="auto">
          <a:xfrm>
            <a:off x="8503877" y="6446487"/>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24</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053775" y="-169070"/>
            <a:ext cx="7086600" cy="764795"/>
          </a:xfrm>
        </p:spPr>
        <p:txBody>
          <a:bodyPr/>
          <a:lstStyle/>
          <a:p>
            <a:pPr eaLnBrk="1" hangingPunct="1">
              <a:defRPr/>
            </a:pPr>
            <a:r>
              <a:rPr lang="en-US" sz="2400" b="1" dirty="0" err="1" smtClean="0">
                <a:solidFill>
                  <a:schemeClr val="tx1"/>
                </a:solidFill>
                <a:effectLst>
                  <a:outerShdw blurRad="38100" dist="38100" dir="2700000" algn="tl">
                    <a:srgbClr val="000000">
                      <a:alpha val="43137"/>
                    </a:srgbClr>
                  </a:outerShdw>
                </a:effectLst>
              </a:rPr>
              <a:t>Himawari</a:t>
            </a:r>
            <a:r>
              <a:rPr lang="en-US" sz="2400" b="1" dirty="0" smtClean="0">
                <a:solidFill>
                  <a:schemeClr val="tx1"/>
                </a:solidFill>
                <a:effectLst>
                  <a:outerShdw blurRad="38100" dist="38100" dir="2700000" algn="tl">
                    <a:srgbClr val="000000">
                      <a:alpha val="43137"/>
                    </a:srgbClr>
                  </a:outerShdw>
                </a:effectLst>
              </a:rPr>
              <a:t>-8/AHI Winds</a:t>
            </a:r>
          </a:p>
        </p:txBody>
      </p:sp>
      <p:pic>
        <p:nvPicPr>
          <p:cNvPr id="28" name="Content Placeholder 7" descr="Himawari_vis_wvct_winds_80_100.PNG"/>
          <p:cNvPicPr>
            <a:picLocks noGrp="1" noChangeAspect="1"/>
          </p:cNvPicPr>
          <p:nvPr>
            <p:ph sz="half" idx="4294967295"/>
          </p:nvPr>
        </p:nvPicPr>
        <p:blipFill>
          <a:blip r:embed="rId3"/>
          <a:stretch>
            <a:fillRect/>
          </a:stretch>
        </p:blipFill>
        <p:spPr>
          <a:xfrm>
            <a:off x="1280196" y="502952"/>
            <a:ext cx="6623125" cy="5382419"/>
          </a:xfrm>
          <a:prstGeom prst="rect">
            <a:avLst/>
          </a:prstGeom>
          <a:effectLst>
            <a:outerShdw blurRad="317500" dist="38100" dir="8100000" algn="tr" rotWithShape="0">
              <a:schemeClr val="tx1">
                <a:alpha val="40000"/>
              </a:schemeClr>
            </a:outerShdw>
          </a:effectLst>
        </p:spPr>
      </p:pic>
      <p:sp>
        <p:nvSpPr>
          <p:cNvPr id="29" name="TextBox 28"/>
          <p:cNvSpPr txBox="1"/>
          <p:nvPr/>
        </p:nvSpPr>
        <p:spPr>
          <a:xfrm>
            <a:off x="642422" y="6074473"/>
            <a:ext cx="7861455" cy="646331"/>
          </a:xfrm>
          <a:prstGeom prst="rect">
            <a:avLst/>
          </a:prstGeom>
          <a:noFill/>
          <a:ln>
            <a:solidFill>
              <a:schemeClr val="tx1"/>
            </a:solidFill>
          </a:ln>
        </p:spPr>
        <p:txBody>
          <a:bodyPr wrap="square" rtlCol="0">
            <a:spAutoFit/>
          </a:bodyPr>
          <a:lstStyle/>
          <a:p>
            <a:pPr algn="ctr"/>
            <a:r>
              <a:rPr lang="en-US" b="1" dirty="0" smtClean="0"/>
              <a:t>Nice example of the complimentary coverage provided by the visible (generated using full res 0.5km imagery) and the WV cloud top winds.</a:t>
            </a:r>
            <a:endParaRPr lang="en-US" b="1" dirty="0"/>
          </a:p>
        </p:txBody>
      </p:sp>
      <p:sp>
        <p:nvSpPr>
          <p:cNvPr id="5" name="Rectangle 4"/>
          <p:cNvSpPr/>
          <p:nvPr/>
        </p:nvSpPr>
        <p:spPr>
          <a:xfrm>
            <a:off x="1342960" y="411513"/>
            <a:ext cx="3307316" cy="400110"/>
          </a:xfrm>
          <a:prstGeom prst="rect">
            <a:avLst/>
          </a:prstGeom>
        </p:spPr>
        <p:txBody>
          <a:bodyPr wrap="none">
            <a:spAutoFit/>
          </a:bodyPr>
          <a:lstStyle/>
          <a:p>
            <a:r>
              <a:rPr lang="en-US" sz="2000" b="1" dirty="0" smtClean="0">
                <a:latin typeface="Comic Sans MS" pitchFamily="66" charset="0"/>
              </a:rPr>
              <a:t>Super Typhoon </a:t>
            </a:r>
            <a:r>
              <a:rPr lang="en-US" sz="2000" b="1" dirty="0" err="1" smtClean="0">
                <a:latin typeface="Comic Sans MS" pitchFamily="66" charset="0"/>
              </a:rPr>
              <a:t>Soudelor</a:t>
            </a:r>
            <a:r>
              <a:rPr lang="en-US" sz="2000" b="1" dirty="0" smtClean="0">
                <a:latin typeface="Comic Sans MS" pitchFamily="66" charset="0"/>
              </a:rPr>
              <a:t> </a:t>
            </a:r>
            <a:endParaRPr lang="en-US" sz="2000" b="1" dirty="0">
              <a:latin typeface="Comic Sans MS" pitchFamily="66" charset="0"/>
            </a:endParaRPr>
          </a:p>
        </p:txBody>
      </p:sp>
      <p:sp>
        <p:nvSpPr>
          <p:cNvPr id="6"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25</a:t>
            </a:fld>
            <a:endParaRPr lang="en-US" dirty="0">
              <a:solidFill>
                <a:srgbClr val="FFC000"/>
              </a:solidFill>
            </a:endParaRPr>
          </a:p>
        </p:txBody>
      </p:sp>
    </p:spTree>
    <p:extLst>
      <p:ext uri="{BB962C8B-B14F-4D97-AF65-F5344CB8AC3E}">
        <p14:creationId xmlns="" xmlns:p14="http://schemas.microsoft.com/office/powerpoint/2010/main" val="29796039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1"/>
          <p:cNvSpPr>
            <a:spLocks noGrp="1"/>
          </p:cNvSpPr>
          <p:nvPr>
            <p:ph type="sldNum" sz="quarter" idx="12"/>
          </p:nvPr>
        </p:nvSpPr>
        <p:spPr>
          <a:xfrm>
            <a:off x="6553200" y="6248400"/>
            <a:ext cx="1905000" cy="457200"/>
          </a:xfrm>
        </p:spPr>
        <p:txBody>
          <a:bodyPr/>
          <a:lstStyle/>
          <a:p>
            <a:pPr>
              <a:defRPr/>
            </a:pPr>
            <a:fld id="{C73C1362-A45E-4E62-9777-795285D2FC36}" type="slidenum">
              <a:rPr lang="en-US" smtClean="0">
                <a:latin typeface="Times New Roman" pitchFamily="18" charset="0"/>
                <a:ea typeface="ＭＳ Ｐゴシック" pitchFamily="34" charset="-128"/>
              </a:rPr>
              <a:pPr>
                <a:defRPr/>
              </a:pPr>
              <a:t>26</a:t>
            </a:fld>
            <a:endParaRPr lang="en-US" smtClean="0">
              <a:latin typeface="Times New Roman" pitchFamily="18" charset="0"/>
              <a:ea typeface="ＭＳ Ｐゴシック" pitchFamily="34" charset="-128"/>
            </a:endParaRPr>
          </a:p>
        </p:txBody>
      </p:sp>
      <p:graphicFrame>
        <p:nvGraphicFramePr>
          <p:cNvPr id="26" name="Table 25"/>
          <p:cNvGraphicFramePr>
            <a:graphicFrameLocks noGrp="1"/>
          </p:cNvGraphicFramePr>
          <p:nvPr/>
        </p:nvGraphicFramePr>
        <p:xfrm>
          <a:off x="2209800" y="594391"/>
          <a:ext cx="6360375" cy="6239600"/>
        </p:xfrm>
        <a:graphic>
          <a:graphicData uri="http://schemas.openxmlformats.org/drawingml/2006/table">
            <a:tbl>
              <a:tblPr firstRow="1" firstCol="1" bandRow="1">
                <a:tableStyleId>{5C22544A-7EE6-4342-B048-85BDC9FD1C3A}</a:tableStyleId>
              </a:tblPr>
              <a:tblGrid>
                <a:gridCol w="1973244"/>
                <a:gridCol w="2215325"/>
                <a:gridCol w="2171806"/>
              </a:tblGrid>
              <a:tr h="351079">
                <a:tc rowSpan="2">
                  <a:txBody>
                    <a:bodyPr/>
                    <a:lstStyle/>
                    <a:p>
                      <a:pPr marL="0" marR="0" algn="ctr">
                        <a:lnSpc>
                          <a:spcPct val="115000"/>
                        </a:lnSpc>
                        <a:spcBef>
                          <a:spcPts val="0"/>
                        </a:spcBef>
                        <a:spcAft>
                          <a:spcPts val="0"/>
                        </a:spcAft>
                      </a:pPr>
                      <a:r>
                        <a:rPr lang="en-US" sz="1800" dirty="0">
                          <a:solidFill>
                            <a:srgbClr val="FFFF00"/>
                          </a:solidFill>
                          <a:effectLst>
                            <a:outerShdw blurRad="38100" dist="38100" dir="2700000" algn="tl">
                              <a:srgbClr val="000000">
                                <a:alpha val="43137"/>
                              </a:srgbClr>
                            </a:outerShdw>
                          </a:effectLst>
                        </a:rPr>
                        <a:t>All Levels</a:t>
                      </a:r>
                    </a:p>
                    <a:p>
                      <a:pPr marL="0" marR="0" algn="ctr">
                        <a:lnSpc>
                          <a:spcPct val="115000"/>
                        </a:lnSpc>
                        <a:spcBef>
                          <a:spcPts val="0"/>
                        </a:spcBef>
                        <a:spcAft>
                          <a:spcPts val="0"/>
                        </a:spcAft>
                      </a:pPr>
                      <a:r>
                        <a:rPr lang="en-US" sz="1400" dirty="0">
                          <a:solidFill>
                            <a:srgbClr val="FFFF00"/>
                          </a:solidFill>
                          <a:effectLst>
                            <a:outerShdw blurRad="38100" dist="38100" dir="2700000" algn="tl">
                              <a:srgbClr val="000000">
                                <a:alpha val="43137"/>
                              </a:srgbClr>
                            </a:outerShdw>
                          </a:effectLst>
                        </a:rPr>
                        <a:t>(100-1000 </a:t>
                      </a:r>
                      <a:r>
                        <a:rPr lang="en-US" sz="1400" dirty="0" err="1">
                          <a:solidFill>
                            <a:srgbClr val="FFFF00"/>
                          </a:solidFill>
                          <a:effectLst>
                            <a:outerShdw blurRad="38100" dist="38100" dir="2700000" algn="tl">
                              <a:srgbClr val="000000">
                                <a:alpha val="43137"/>
                              </a:srgbClr>
                            </a:outerShdw>
                          </a:effectLst>
                        </a:rPr>
                        <a:t>hPa</a:t>
                      </a:r>
                      <a:r>
                        <a:rPr lang="en-US" sz="1400" dirty="0">
                          <a:solidFill>
                            <a:srgbClr val="FFFF00"/>
                          </a:solidFill>
                          <a:effectLst>
                            <a:outerShdw blurRad="38100" dist="38100" dir="2700000" algn="tl">
                              <a:srgbClr val="000000">
                                <a:alpha val="43137"/>
                              </a:srgbClr>
                            </a:outerShdw>
                          </a:effectLst>
                        </a:rPr>
                        <a:t>)</a:t>
                      </a:r>
                      <a:endParaRPr lang="en-US" sz="1400" dirty="0">
                        <a:solidFill>
                          <a:srgbClr val="FFFF00"/>
                        </a:solidFill>
                        <a:effectLst>
                          <a:outerShdw blurRad="38100" dist="38100" dir="2700000" algn="tl">
                            <a:srgbClr val="000000">
                              <a:alpha val="43137"/>
                            </a:srgbClr>
                          </a:outerShdw>
                        </a:effectLst>
                        <a:latin typeface="Times New Roman"/>
                        <a:ea typeface="Times New Roman"/>
                      </a:endParaRPr>
                    </a:p>
                  </a:txBody>
                  <a:tcPr marL="44726" marR="44726" marT="0" marB="0" anchor="ctr" anchorCtr="1"/>
                </a:tc>
                <a:tc gridSpan="2">
                  <a:txBody>
                    <a:bodyPr/>
                    <a:lstStyle/>
                    <a:p>
                      <a:pPr algn="ctr"/>
                      <a:endParaRPr lang="en-US" sz="1700" dirty="0"/>
                    </a:p>
                  </a:txBody>
                  <a:tcPr marL="44726" marR="44726" marT="0" marB="0"/>
                </a:tc>
                <a:tc hMerge="1">
                  <a:txBody>
                    <a:bodyPr/>
                    <a:lstStyle/>
                    <a:p>
                      <a:endParaRPr lang="en-US"/>
                    </a:p>
                  </a:txBody>
                  <a:tcPr/>
                </a:tc>
              </a:tr>
              <a:tr h="253044">
                <a:tc vMerge="1">
                  <a:txBody>
                    <a:bodyPr/>
                    <a:lstStyle/>
                    <a:p>
                      <a:endParaRPr lang="en-US"/>
                    </a:p>
                  </a:txBody>
                  <a:tcPr/>
                </a:tc>
                <a:tc>
                  <a:txBody>
                    <a:bodyPr/>
                    <a:lstStyle/>
                    <a:p>
                      <a:pPr marL="0" marR="0" algn="ctr">
                        <a:lnSpc>
                          <a:spcPct val="115000"/>
                        </a:lnSpc>
                        <a:spcBef>
                          <a:spcPts val="0"/>
                        </a:spcBef>
                        <a:spcAft>
                          <a:spcPts val="0"/>
                        </a:spcAft>
                      </a:pPr>
                      <a:r>
                        <a:rPr lang="en-US" sz="1600" b="1" dirty="0" smtClean="0">
                          <a:solidFill>
                            <a:srgbClr val="0000FF"/>
                          </a:solidFill>
                          <a:effectLst/>
                        </a:rPr>
                        <a:t>BASELINE  </a:t>
                      </a:r>
                      <a:endParaRPr lang="en-US" sz="1600" b="1" dirty="0">
                        <a:solidFill>
                          <a:srgbClr val="0000FF"/>
                        </a:solidFill>
                        <a:effectLst/>
                        <a:latin typeface="Arial Black" pitchFamily="34" charset="0"/>
                        <a:ea typeface="Times New Roman"/>
                      </a:endParaRPr>
                    </a:p>
                  </a:txBody>
                  <a:tcPr marL="44726" marR="44726" marT="0" marB="0" anchor="ctr" anchorCtr="1"/>
                </a:tc>
                <a:tc>
                  <a:txBody>
                    <a:bodyPr/>
                    <a:lstStyle/>
                    <a:p>
                      <a:pPr marL="0" marR="0" algn="ctr">
                        <a:lnSpc>
                          <a:spcPct val="115000"/>
                        </a:lnSpc>
                        <a:spcBef>
                          <a:spcPts val="0"/>
                        </a:spcBef>
                        <a:spcAft>
                          <a:spcPts val="0"/>
                        </a:spcAft>
                      </a:pPr>
                      <a:r>
                        <a:rPr lang="en-US" sz="1600" b="1" dirty="0" smtClean="0">
                          <a:solidFill>
                            <a:srgbClr val="0000FF"/>
                          </a:solidFill>
                          <a:effectLst/>
                        </a:rPr>
                        <a:t>UPDATED </a:t>
                      </a:r>
                      <a:endParaRPr lang="en-US" sz="1600" b="1" dirty="0">
                        <a:solidFill>
                          <a:srgbClr val="0000FF"/>
                        </a:solidFill>
                        <a:effectLst/>
                        <a:latin typeface="Times New Roman"/>
                        <a:ea typeface="Times New Roman"/>
                      </a:endParaRPr>
                    </a:p>
                  </a:txBody>
                  <a:tcPr marL="44726" marR="44726" marT="0" marB="0" anchor="ctr" anchorCtr="1"/>
                </a:tc>
              </a:tr>
              <a:tr h="164553">
                <a:tc>
                  <a:txBody>
                    <a:bodyPr/>
                    <a:lstStyle/>
                    <a:p>
                      <a:pPr marL="0" marR="0">
                        <a:lnSpc>
                          <a:spcPct val="115000"/>
                        </a:lnSpc>
                        <a:spcBef>
                          <a:spcPts val="0"/>
                        </a:spcBef>
                        <a:spcAft>
                          <a:spcPts val="0"/>
                        </a:spcAft>
                      </a:pPr>
                      <a:r>
                        <a:rPr lang="en-US" sz="1100" dirty="0" smtClean="0">
                          <a:effectLst/>
                        </a:rPr>
                        <a:t>Accuracy  (m/s)</a:t>
                      </a:r>
                      <a:endParaRPr lang="en-US" sz="1100" i="1" dirty="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400" b="1" dirty="0" smtClean="0">
                          <a:solidFill>
                            <a:srgbClr val="008000"/>
                          </a:solidFill>
                          <a:effectLst/>
                        </a:rPr>
                        <a:t>5.56</a:t>
                      </a:r>
                      <a:endParaRPr lang="en-US" sz="1400" b="1" dirty="0">
                        <a:solidFill>
                          <a:srgbClr val="008000"/>
                        </a:solidFill>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400" b="1" dirty="0" smtClean="0">
                          <a:solidFill>
                            <a:srgbClr val="008000"/>
                          </a:solidFill>
                          <a:effectLst/>
                        </a:rPr>
                        <a:t>5.31</a:t>
                      </a:r>
                      <a:endParaRPr lang="en-US" sz="1400" b="1" dirty="0">
                        <a:solidFill>
                          <a:srgbClr val="008000"/>
                        </a:solidFill>
                        <a:effectLst/>
                        <a:latin typeface="+mn-lt"/>
                        <a:ea typeface="Times New Roman"/>
                      </a:endParaRPr>
                    </a:p>
                  </a:txBody>
                  <a:tcPr marL="44726" marR="44726" marT="0" marB="0"/>
                </a:tc>
              </a:tr>
              <a:tr h="16455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100" dirty="0" smtClean="0">
                          <a:effectLst/>
                        </a:rPr>
                        <a:t>Precision  (m/s)</a:t>
                      </a:r>
                      <a:endParaRPr lang="en-US" sz="1100" i="1" dirty="0" smtClean="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400" b="1" dirty="0" smtClean="0">
                          <a:solidFill>
                            <a:srgbClr val="FF0000"/>
                          </a:solidFill>
                          <a:effectLst/>
                        </a:rPr>
                        <a:t>4.21</a:t>
                      </a:r>
                      <a:endParaRPr lang="en-US" sz="1400" b="1" dirty="0">
                        <a:solidFill>
                          <a:srgbClr val="FF0000"/>
                        </a:solidFill>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400" b="1" dirty="0" smtClean="0">
                          <a:solidFill>
                            <a:srgbClr val="008000"/>
                          </a:solidFill>
                          <a:effectLst/>
                        </a:rPr>
                        <a:t>3.94</a:t>
                      </a:r>
                      <a:endParaRPr lang="en-US" sz="1400" b="1" dirty="0">
                        <a:solidFill>
                          <a:srgbClr val="008000"/>
                        </a:solidFill>
                        <a:effectLst/>
                        <a:latin typeface="+mn-lt"/>
                        <a:ea typeface="Times New Roman"/>
                      </a:endParaRPr>
                    </a:p>
                  </a:txBody>
                  <a:tcPr marL="44726" marR="44726" marT="0" marB="0"/>
                </a:tc>
              </a:tr>
              <a:tr h="16455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a:effectLst/>
                        </a:rPr>
                        <a:t>Speed </a:t>
                      </a:r>
                      <a:r>
                        <a:rPr lang="en-US" sz="900" dirty="0" smtClean="0">
                          <a:effectLst/>
                        </a:rPr>
                        <a:t>bias (m/s)</a:t>
                      </a:r>
                      <a:endParaRPr lang="en-US" sz="900" i="1" dirty="0" smtClean="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-0.93</a:t>
                      </a:r>
                      <a:endParaRPr lang="en-US" sz="1050" b="0" dirty="0">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-0.48</a:t>
                      </a:r>
                      <a:endParaRPr lang="en-US" sz="1050" b="0" dirty="0">
                        <a:effectLst/>
                        <a:latin typeface="+mn-lt"/>
                        <a:ea typeface="Times New Roman"/>
                      </a:endParaRPr>
                    </a:p>
                  </a:txBody>
                  <a:tcPr marL="44726" marR="44726" marT="0" marB="0"/>
                </a:tc>
              </a:tr>
              <a:tr h="16455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smtClean="0">
                          <a:effectLst/>
                        </a:rPr>
                        <a:t>Speed  (m/s)</a:t>
                      </a:r>
                      <a:endParaRPr lang="en-US" sz="900" i="1" dirty="0" smtClean="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18.15</a:t>
                      </a:r>
                      <a:endParaRPr lang="en-US" sz="1050" b="0" dirty="0">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18.08</a:t>
                      </a:r>
                      <a:endParaRPr lang="en-US" sz="1050" b="0" dirty="0">
                        <a:effectLst/>
                        <a:latin typeface="+mn-lt"/>
                        <a:ea typeface="Times New Roman"/>
                      </a:endParaRPr>
                    </a:p>
                  </a:txBody>
                  <a:tcPr marL="44726" marR="44726" marT="0" marB="0"/>
                </a:tc>
              </a:tr>
              <a:tr h="16455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smtClean="0">
                          <a:effectLst/>
                        </a:rPr>
                        <a:t>Pressure </a:t>
                      </a:r>
                      <a:endParaRPr lang="en-US" sz="900" i="1" dirty="0" smtClean="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391</a:t>
                      </a:r>
                      <a:endParaRPr lang="en-US" sz="1050" b="0" dirty="0">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397</a:t>
                      </a:r>
                      <a:endParaRPr lang="en-US" sz="1050" b="0" dirty="0">
                        <a:effectLst/>
                        <a:latin typeface="+mn-lt"/>
                        <a:ea typeface="Times New Roman"/>
                      </a:endParaRPr>
                    </a:p>
                  </a:txBody>
                  <a:tcPr marL="44726" marR="44726" marT="0" marB="0"/>
                </a:tc>
              </a:tr>
              <a:tr h="164553">
                <a:tc>
                  <a:txBody>
                    <a:bodyPr/>
                    <a:lstStyle/>
                    <a:p>
                      <a:pPr marL="0" marR="0">
                        <a:lnSpc>
                          <a:spcPct val="115000"/>
                        </a:lnSpc>
                        <a:spcBef>
                          <a:spcPts val="0"/>
                        </a:spcBef>
                        <a:spcAft>
                          <a:spcPts val="0"/>
                        </a:spcAft>
                      </a:pPr>
                      <a:r>
                        <a:rPr lang="en-US" sz="900" dirty="0">
                          <a:effectLst/>
                        </a:rPr>
                        <a:t>Sample</a:t>
                      </a:r>
                      <a:endParaRPr lang="en-US" sz="900" dirty="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24619</a:t>
                      </a:r>
                      <a:endParaRPr lang="en-US" sz="1050" b="0" dirty="0">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24619</a:t>
                      </a:r>
                      <a:endParaRPr lang="en-US" sz="1050" b="0" dirty="0">
                        <a:effectLst/>
                        <a:latin typeface="+mn-lt"/>
                        <a:ea typeface="Times New Roman"/>
                      </a:endParaRPr>
                    </a:p>
                  </a:txBody>
                  <a:tcPr marL="44726" marR="44726" marT="0" marB="0"/>
                </a:tc>
              </a:tr>
              <a:tr h="446698">
                <a:tc>
                  <a:txBody>
                    <a:bodyPr/>
                    <a:lstStyle/>
                    <a:p>
                      <a:pPr marL="0" marR="0" algn="l">
                        <a:lnSpc>
                          <a:spcPct val="115000"/>
                        </a:lnSpc>
                        <a:spcBef>
                          <a:spcPts val="0"/>
                        </a:spcBef>
                        <a:spcAft>
                          <a:spcPts val="0"/>
                        </a:spcAft>
                      </a:pPr>
                      <a:r>
                        <a:rPr lang="en-US" sz="1600" dirty="0">
                          <a:solidFill>
                            <a:srgbClr val="FFFF00"/>
                          </a:solidFill>
                          <a:effectLst>
                            <a:outerShdw blurRad="38100" dist="38100" dir="2700000" algn="tl">
                              <a:srgbClr val="000000">
                                <a:alpha val="43137"/>
                              </a:srgbClr>
                            </a:outerShdw>
                          </a:effectLst>
                        </a:rPr>
                        <a:t>High </a:t>
                      </a:r>
                      <a:r>
                        <a:rPr lang="en-US" sz="1600" dirty="0" smtClean="0">
                          <a:solidFill>
                            <a:srgbClr val="FFFF00"/>
                          </a:solidFill>
                          <a:effectLst>
                            <a:outerShdw blurRad="38100" dist="38100" dir="2700000" algn="tl">
                              <a:srgbClr val="000000">
                                <a:alpha val="43137"/>
                              </a:srgbClr>
                            </a:outerShdw>
                          </a:effectLst>
                        </a:rPr>
                        <a:t>Level   </a:t>
                      </a:r>
                      <a:r>
                        <a:rPr lang="en-US" sz="1200" dirty="0" smtClean="0">
                          <a:solidFill>
                            <a:srgbClr val="FFFF00"/>
                          </a:solidFill>
                          <a:effectLst>
                            <a:outerShdw blurRad="38100" dist="38100" dir="2700000" algn="tl">
                              <a:srgbClr val="000000">
                                <a:alpha val="43137"/>
                              </a:srgbClr>
                            </a:outerShdw>
                          </a:effectLst>
                        </a:rPr>
                        <a:t>(100-400 </a:t>
                      </a:r>
                      <a:r>
                        <a:rPr lang="en-US" sz="1200" dirty="0" err="1">
                          <a:solidFill>
                            <a:srgbClr val="FFFF00"/>
                          </a:solidFill>
                          <a:effectLst>
                            <a:outerShdw blurRad="38100" dist="38100" dir="2700000" algn="tl">
                              <a:srgbClr val="000000">
                                <a:alpha val="43137"/>
                              </a:srgbClr>
                            </a:outerShdw>
                          </a:effectLst>
                        </a:rPr>
                        <a:t>hPa</a:t>
                      </a:r>
                      <a:r>
                        <a:rPr lang="en-US" sz="1200" dirty="0">
                          <a:solidFill>
                            <a:srgbClr val="FFFF00"/>
                          </a:solidFill>
                          <a:effectLst>
                            <a:outerShdw blurRad="38100" dist="38100" dir="2700000" algn="tl">
                              <a:srgbClr val="000000">
                                <a:alpha val="43137"/>
                              </a:srgbClr>
                            </a:outerShdw>
                          </a:effectLst>
                        </a:rPr>
                        <a:t>)</a:t>
                      </a:r>
                      <a:endParaRPr lang="en-US" sz="1200" i="1" dirty="0">
                        <a:solidFill>
                          <a:srgbClr val="FFFF00"/>
                        </a:solidFill>
                        <a:effectLst>
                          <a:outerShdw blurRad="38100" dist="38100" dir="2700000" algn="tl">
                            <a:srgbClr val="000000">
                              <a:alpha val="43137"/>
                            </a:srgbClr>
                          </a:outerShdw>
                        </a:effectLst>
                        <a:latin typeface="Times New Roman"/>
                        <a:ea typeface="Times New Roman"/>
                      </a:endParaRPr>
                    </a:p>
                  </a:txBody>
                  <a:tcPr marL="44726" marR="44726" marT="0" marB="0" anchor="ctr"/>
                </a:tc>
                <a:tc>
                  <a:txBody>
                    <a:bodyPr/>
                    <a:lstStyle/>
                    <a:p>
                      <a:pPr marL="0" marR="0" algn="ctr">
                        <a:lnSpc>
                          <a:spcPct val="115000"/>
                        </a:lnSpc>
                        <a:spcBef>
                          <a:spcPts val="0"/>
                        </a:spcBef>
                        <a:spcAft>
                          <a:spcPts val="0"/>
                        </a:spcAft>
                      </a:pPr>
                      <a:endParaRPr lang="en-US" sz="900" b="1" dirty="0">
                        <a:effectLst/>
                        <a:latin typeface="Times New Roman"/>
                        <a:ea typeface="Times New Roman"/>
                      </a:endParaRPr>
                    </a:p>
                  </a:txBody>
                  <a:tcPr marL="44726" marR="44726" marT="0" marB="0" anchor="ctr" anchorCtr="1"/>
                </a:tc>
                <a:tc>
                  <a:txBody>
                    <a:bodyPr/>
                    <a:lstStyle/>
                    <a:p>
                      <a:pPr marL="0" marR="0" algn="ctr">
                        <a:lnSpc>
                          <a:spcPct val="115000"/>
                        </a:lnSpc>
                        <a:spcBef>
                          <a:spcPts val="0"/>
                        </a:spcBef>
                        <a:spcAft>
                          <a:spcPts val="0"/>
                        </a:spcAft>
                      </a:pPr>
                      <a:endParaRPr lang="en-US" sz="900" b="1" dirty="0">
                        <a:effectLst/>
                        <a:latin typeface="Times New Roman"/>
                        <a:ea typeface="Times New Roman"/>
                      </a:endParaRPr>
                    </a:p>
                  </a:txBody>
                  <a:tcPr marL="44726" marR="44726" marT="0" marB="0" anchor="ctr" anchorCtr="1"/>
                </a:tc>
              </a:tr>
              <a:tr h="164553">
                <a:tc>
                  <a:txBody>
                    <a:bodyPr/>
                    <a:lstStyle/>
                    <a:p>
                      <a:pPr marL="0" marR="0">
                        <a:lnSpc>
                          <a:spcPct val="115000"/>
                        </a:lnSpc>
                        <a:spcBef>
                          <a:spcPts val="0"/>
                        </a:spcBef>
                        <a:spcAft>
                          <a:spcPts val="0"/>
                        </a:spcAft>
                      </a:pPr>
                      <a:r>
                        <a:rPr lang="en-US" sz="900" dirty="0" smtClean="0">
                          <a:effectLst/>
                        </a:rPr>
                        <a:t>Accuracy  (m/s)</a:t>
                      </a:r>
                      <a:endParaRPr lang="en-US" sz="900" i="1" dirty="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6.24</a:t>
                      </a:r>
                      <a:endParaRPr lang="en-US" sz="1050" b="1" dirty="0">
                        <a:solidFill>
                          <a:schemeClr val="accent2"/>
                        </a:solidFill>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5.85</a:t>
                      </a:r>
                      <a:endParaRPr lang="en-US" sz="1050" b="1" dirty="0">
                        <a:solidFill>
                          <a:schemeClr val="accent2"/>
                        </a:solidFill>
                        <a:effectLst/>
                        <a:latin typeface="+mn-lt"/>
                        <a:ea typeface="Times New Roman"/>
                      </a:endParaRPr>
                    </a:p>
                  </a:txBody>
                  <a:tcPr marL="44726" marR="44726" marT="0" marB="0"/>
                </a:tc>
              </a:tr>
              <a:tr h="16455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smtClean="0">
                          <a:effectLst/>
                        </a:rPr>
                        <a:t>Precision  (m/s)</a:t>
                      </a:r>
                      <a:endParaRPr lang="en-US" sz="900" i="1" dirty="0" smtClean="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4.46</a:t>
                      </a:r>
                      <a:endParaRPr lang="en-US" sz="1050" b="1" dirty="0">
                        <a:solidFill>
                          <a:srgbClr val="FF0000"/>
                        </a:solidFill>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4.17</a:t>
                      </a:r>
                      <a:endParaRPr lang="en-US" sz="1050" b="1" dirty="0">
                        <a:solidFill>
                          <a:schemeClr val="accent2"/>
                        </a:solidFill>
                        <a:effectLst/>
                        <a:latin typeface="+mn-lt"/>
                        <a:ea typeface="Times New Roman"/>
                      </a:endParaRPr>
                    </a:p>
                  </a:txBody>
                  <a:tcPr marL="44726" marR="44726" marT="0" marB="0"/>
                </a:tc>
              </a:tr>
              <a:tr h="15984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a:solidFill>
                            <a:srgbClr val="FF9900"/>
                          </a:solidFill>
                          <a:effectLst>
                            <a:outerShdw blurRad="38100" dist="38100" dir="2700000" algn="tl">
                              <a:srgbClr val="000000">
                                <a:alpha val="43137"/>
                              </a:srgbClr>
                            </a:outerShdw>
                          </a:effectLst>
                        </a:rPr>
                        <a:t>Speed </a:t>
                      </a:r>
                      <a:r>
                        <a:rPr lang="en-US" sz="1400" dirty="0" smtClean="0">
                          <a:solidFill>
                            <a:srgbClr val="FF9900"/>
                          </a:solidFill>
                          <a:effectLst>
                            <a:outerShdw blurRad="38100" dist="38100" dir="2700000" algn="tl">
                              <a:srgbClr val="000000">
                                <a:alpha val="43137"/>
                              </a:srgbClr>
                            </a:outerShdw>
                          </a:effectLst>
                        </a:rPr>
                        <a:t>bias (m/s)</a:t>
                      </a:r>
                      <a:endParaRPr lang="en-US" sz="1400" i="1" dirty="0" smtClean="0">
                        <a:solidFill>
                          <a:srgbClr val="FF9900"/>
                        </a:solidFill>
                        <a:effectLst>
                          <a:outerShdw blurRad="38100" dist="38100" dir="2700000" algn="tl">
                            <a:srgbClr val="000000">
                              <a:alpha val="43137"/>
                            </a:srgbClr>
                          </a:outerShdw>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400" b="1" dirty="0" smtClean="0">
                          <a:effectLst/>
                        </a:rPr>
                        <a:t>-1.30</a:t>
                      </a:r>
                      <a:endParaRPr lang="en-US" sz="1400" b="1" dirty="0">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400" b="1" dirty="0" smtClean="0">
                          <a:effectLst/>
                        </a:rPr>
                        <a:t>-0.46</a:t>
                      </a:r>
                      <a:endParaRPr lang="en-US" sz="1400" b="1" dirty="0">
                        <a:effectLst/>
                        <a:latin typeface="+mn-lt"/>
                        <a:ea typeface="Times New Roman"/>
                      </a:endParaRPr>
                    </a:p>
                  </a:txBody>
                  <a:tcPr marL="44726" marR="44726" marT="0" marB="0"/>
                </a:tc>
              </a:tr>
              <a:tr h="16455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smtClean="0">
                          <a:effectLst/>
                        </a:rPr>
                        <a:t>Speed  (m/s)</a:t>
                      </a:r>
                      <a:endParaRPr lang="en-US" sz="900" i="1" dirty="0" smtClean="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21.91</a:t>
                      </a:r>
                      <a:endParaRPr lang="en-US" sz="1050" b="0" dirty="0">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21.84</a:t>
                      </a:r>
                      <a:endParaRPr lang="en-US" sz="1050" b="0" dirty="0">
                        <a:effectLst/>
                        <a:latin typeface="+mn-lt"/>
                        <a:ea typeface="Times New Roman"/>
                      </a:endParaRPr>
                    </a:p>
                  </a:txBody>
                  <a:tcPr marL="44726" marR="44726" marT="0" marB="0"/>
                </a:tc>
              </a:tr>
              <a:tr h="16455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smtClean="0">
                          <a:effectLst/>
                        </a:rPr>
                        <a:t>Pressure (</a:t>
                      </a:r>
                      <a:r>
                        <a:rPr lang="en-US" sz="900" dirty="0" err="1" smtClean="0">
                          <a:effectLst/>
                        </a:rPr>
                        <a:t>mb</a:t>
                      </a:r>
                      <a:r>
                        <a:rPr lang="en-US" sz="900" dirty="0" smtClean="0">
                          <a:effectLst/>
                        </a:rPr>
                        <a:t>) </a:t>
                      </a:r>
                      <a:endParaRPr lang="en-US" sz="900" i="1" dirty="0" smtClean="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268</a:t>
                      </a:r>
                      <a:endParaRPr lang="en-US" sz="1050" b="0" dirty="0">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285</a:t>
                      </a:r>
                      <a:endParaRPr lang="en-US" sz="1050" b="0" dirty="0">
                        <a:effectLst/>
                        <a:latin typeface="+mn-lt"/>
                        <a:ea typeface="Times New Roman"/>
                      </a:endParaRPr>
                    </a:p>
                  </a:txBody>
                  <a:tcPr marL="44726" marR="44726" marT="0" marB="0"/>
                </a:tc>
              </a:tr>
              <a:tr h="164553">
                <a:tc>
                  <a:txBody>
                    <a:bodyPr/>
                    <a:lstStyle/>
                    <a:p>
                      <a:pPr marL="0" marR="0">
                        <a:lnSpc>
                          <a:spcPct val="115000"/>
                        </a:lnSpc>
                        <a:spcBef>
                          <a:spcPts val="0"/>
                        </a:spcBef>
                        <a:spcAft>
                          <a:spcPts val="0"/>
                        </a:spcAft>
                      </a:pPr>
                      <a:r>
                        <a:rPr lang="en-US" sz="900" dirty="0">
                          <a:effectLst/>
                        </a:rPr>
                        <a:t>Sample</a:t>
                      </a:r>
                      <a:endParaRPr lang="en-US" sz="900" dirty="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15996</a:t>
                      </a:r>
                      <a:endParaRPr lang="en-US" sz="1050" b="0" dirty="0">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15996</a:t>
                      </a:r>
                      <a:endParaRPr lang="en-US" sz="1050" b="0" dirty="0">
                        <a:effectLst/>
                        <a:latin typeface="+mn-lt"/>
                        <a:ea typeface="Times New Roman"/>
                      </a:endParaRPr>
                    </a:p>
                  </a:txBody>
                  <a:tcPr marL="44726" marR="44726" marT="0" marB="0"/>
                </a:tc>
              </a:tr>
              <a:tr h="272970">
                <a:tc>
                  <a:txBody>
                    <a:bodyPr/>
                    <a:lstStyle/>
                    <a:p>
                      <a:pPr marL="0" marR="0" algn="l">
                        <a:lnSpc>
                          <a:spcPct val="115000"/>
                        </a:lnSpc>
                        <a:spcBef>
                          <a:spcPts val="0"/>
                        </a:spcBef>
                        <a:spcAft>
                          <a:spcPts val="0"/>
                        </a:spcAft>
                      </a:pPr>
                      <a:r>
                        <a:rPr lang="en-US" sz="1600" dirty="0">
                          <a:solidFill>
                            <a:srgbClr val="FFFF00"/>
                          </a:solidFill>
                          <a:effectLst>
                            <a:outerShdw blurRad="38100" dist="38100" dir="2700000" algn="tl">
                              <a:srgbClr val="000000">
                                <a:alpha val="43137"/>
                              </a:srgbClr>
                            </a:outerShdw>
                          </a:effectLst>
                        </a:rPr>
                        <a:t>Mid </a:t>
                      </a:r>
                      <a:r>
                        <a:rPr lang="en-US" sz="1600" dirty="0" smtClean="0">
                          <a:solidFill>
                            <a:srgbClr val="FFFF00"/>
                          </a:solidFill>
                          <a:effectLst>
                            <a:outerShdw blurRad="38100" dist="38100" dir="2700000" algn="tl">
                              <a:srgbClr val="000000">
                                <a:alpha val="43137"/>
                              </a:srgbClr>
                            </a:outerShdw>
                          </a:effectLst>
                        </a:rPr>
                        <a:t>Level  </a:t>
                      </a:r>
                      <a:r>
                        <a:rPr lang="en-US" sz="1200" dirty="0" smtClean="0">
                          <a:solidFill>
                            <a:srgbClr val="FFFF00"/>
                          </a:solidFill>
                          <a:effectLst>
                            <a:outerShdw blurRad="38100" dist="38100" dir="2700000" algn="tl">
                              <a:srgbClr val="000000">
                                <a:alpha val="43137"/>
                              </a:srgbClr>
                            </a:outerShdw>
                          </a:effectLst>
                        </a:rPr>
                        <a:t>(400-700 </a:t>
                      </a:r>
                      <a:r>
                        <a:rPr lang="en-US" sz="1200" dirty="0" err="1">
                          <a:solidFill>
                            <a:srgbClr val="FFFF00"/>
                          </a:solidFill>
                          <a:effectLst>
                            <a:outerShdw blurRad="38100" dist="38100" dir="2700000" algn="tl">
                              <a:srgbClr val="000000">
                                <a:alpha val="43137"/>
                              </a:srgbClr>
                            </a:outerShdw>
                          </a:effectLst>
                        </a:rPr>
                        <a:t>hPa</a:t>
                      </a:r>
                      <a:r>
                        <a:rPr lang="en-US" sz="1200" dirty="0">
                          <a:solidFill>
                            <a:srgbClr val="FFFF00"/>
                          </a:solidFill>
                          <a:effectLst>
                            <a:outerShdw blurRad="38100" dist="38100" dir="2700000" algn="tl">
                              <a:srgbClr val="000000">
                                <a:alpha val="43137"/>
                              </a:srgbClr>
                            </a:outerShdw>
                          </a:effectLst>
                        </a:rPr>
                        <a:t>)  </a:t>
                      </a:r>
                      <a:endParaRPr lang="en-US" sz="1200" i="1" dirty="0">
                        <a:solidFill>
                          <a:srgbClr val="FFFF00"/>
                        </a:solidFill>
                        <a:effectLst>
                          <a:outerShdw blurRad="38100" dist="38100" dir="2700000" algn="tl">
                            <a:srgbClr val="000000">
                              <a:alpha val="43137"/>
                            </a:srgbClr>
                          </a:outerShdw>
                        </a:effectLst>
                        <a:latin typeface="Times New Roman"/>
                        <a:ea typeface="Times New Roman"/>
                      </a:endParaRPr>
                    </a:p>
                  </a:txBody>
                  <a:tcPr marL="44726" marR="44726" marT="0" marB="0" anchor="ctr"/>
                </a:tc>
                <a:tc>
                  <a:txBody>
                    <a:bodyPr/>
                    <a:lstStyle/>
                    <a:p>
                      <a:pPr marL="0" marR="0" algn="ctr">
                        <a:lnSpc>
                          <a:spcPct val="115000"/>
                        </a:lnSpc>
                        <a:spcBef>
                          <a:spcPts val="0"/>
                        </a:spcBef>
                        <a:spcAft>
                          <a:spcPts val="0"/>
                        </a:spcAft>
                      </a:pPr>
                      <a:endParaRPr lang="en-US" sz="900" b="1" dirty="0">
                        <a:effectLst/>
                        <a:latin typeface="Times New Roman"/>
                        <a:ea typeface="Times New Roman"/>
                      </a:endParaRPr>
                    </a:p>
                  </a:txBody>
                  <a:tcPr marL="44726" marR="44726" marT="0" marB="0" anchor="ctr" anchorCtr="1"/>
                </a:tc>
                <a:tc>
                  <a:txBody>
                    <a:bodyPr/>
                    <a:lstStyle/>
                    <a:p>
                      <a:pPr marL="0" marR="0" algn="ctr">
                        <a:lnSpc>
                          <a:spcPct val="115000"/>
                        </a:lnSpc>
                        <a:spcBef>
                          <a:spcPts val="0"/>
                        </a:spcBef>
                        <a:spcAft>
                          <a:spcPts val="0"/>
                        </a:spcAft>
                      </a:pPr>
                      <a:endParaRPr lang="en-US" sz="900" b="1" dirty="0">
                        <a:effectLst/>
                        <a:latin typeface="Times New Roman"/>
                        <a:ea typeface="Times New Roman"/>
                      </a:endParaRPr>
                    </a:p>
                  </a:txBody>
                  <a:tcPr marL="44726" marR="44726" marT="0" marB="0" anchor="ctr" anchorCtr="1"/>
                </a:tc>
              </a:tr>
              <a:tr h="164553">
                <a:tc>
                  <a:txBody>
                    <a:bodyPr/>
                    <a:lstStyle/>
                    <a:p>
                      <a:pPr marL="0" marR="0">
                        <a:lnSpc>
                          <a:spcPct val="115000"/>
                        </a:lnSpc>
                        <a:spcBef>
                          <a:spcPts val="0"/>
                        </a:spcBef>
                        <a:spcAft>
                          <a:spcPts val="0"/>
                        </a:spcAft>
                      </a:pPr>
                      <a:r>
                        <a:rPr lang="en-US" sz="900" dirty="0" smtClean="0">
                          <a:effectLst/>
                        </a:rPr>
                        <a:t>Accuracy  (m/s)</a:t>
                      </a:r>
                      <a:endParaRPr lang="en-US" sz="900" i="1" dirty="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4.49</a:t>
                      </a:r>
                      <a:endParaRPr lang="en-US" sz="1050" b="1" dirty="0">
                        <a:solidFill>
                          <a:schemeClr val="accent2"/>
                        </a:solidFill>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4.51</a:t>
                      </a:r>
                      <a:endParaRPr lang="en-US" sz="1050" b="1" dirty="0">
                        <a:solidFill>
                          <a:schemeClr val="accent2"/>
                        </a:solidFill>
                        <a:effectLst/>
                        <a:latin typeface="+mn-lt"/>
                        <a:ea typeface="Times New Roman"/>
                      </a:endParaRPr>
                    </a:p>
                  </a:txBody>
                  <a:tcPr marL="44726" marR="44726" marT="0" marB="0"/>
                </a:tc>
              </a:tr>
              <a:tr h="16455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smtClean="0">
                          <a:effectLst/>
                        </a:rPr>
                        <a:t>Precision  (m/s)</a:t>
                      </a:r>
                      <a:endParaRPr lang="en-US" sz="900" i="1" dirty="0" smtClean="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3.53</a:t>
                      </a:r>
                      <a:endParaRPr lang="en-US" sz="1050" b="1" dirty="0">
                        <a:solidFill>
                          <a:schemeClr val="accent2"/>
                        </a:solidFill>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3.44</a:t>
                      </a:r>
                      <a:endParaRPr lang="en-US" sz="1050" b="1" dirty="0">
                        <a:solidFill>
                          <a:schemeClr val="accent2"/>
                        </a:solidFill>
                        <a:effectLst/>
                        <a:latin typeface="+mn-lt"/>
                        <a:ea typeface="Times New Roman"/>
                      </a:endParaRPr>
                    </a:p>
                  </a:txBody>
                  <a:tcPr marL="44726" marR="44726" marT="0" marB="0"/>
                </a:tc>
              </a:tr>
              <a:tr h="16455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a:effectLst/>
                        </a:rPr>
                        <a:t>Speed </a:t>
                      </a:r>
                      <a:r>
                        <a:rPr lang="en-US" sz="900" dirty="0" smtClean="0">
                          <a:effectLst/>
                        </a:rPr>
                        <a:t>bias (m/s)</a:t>
                      </a:r>
                      <a:endParaRPr lang="en-US" sz="900" i="1" dirty="0" smtClean="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-0.26</a:t>
                      </a:r>
                      <a:endParaRPr lang="en-US" sz="1050" b="0" dirty="0">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-0.67</a:t>
                      </a:r>
                      <a:endParaRPr lang="en-US" sz="1050" b="0" dirty="0">
                        <a:effectLst/>
                        <a:latin typeface="+mn-lt"/>
                        <a:ea typeface="Times New Roman"/>
                      </a:endParaRPr>
                    </a:p>
                  </a:txBody>
                  <a:tcPr marL="44726" marR="44726" marT="0" marB="0"/>
                </a:tc>
              </a:tr>
              <a:tr h="16455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smtClean="0">
                          <a:effectLst/>
                        </a:rPr>
                        <a:t>Speed  (m/s)</a:t>
                      </a:r>
                      <a:endParaRPr lang="en-US" sz="900" i="1" dirty="0" smtClean="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12.31</a:t>
                      </a:r>
                      <a:endParaRPr lang="en-US" sz="1050" b="0" dirty="0">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12.21</a:t>
                      </a:r>
                      <a:endParaRPr lang="en-US" sz="1050" b="0" dirty="0">
                        <a:effectLst/>
                        <a:latin typeface="+mn-lt"/>
                        <a:ea typeface="Times New Roman"/>
                      </a:endParaRPr>
                    </a:p>
                  </a:txBody>
                  <a:tcPr marL="44726" marR="44726" marT="0" marB="0"/>
                </a:tc>
              </a:tr>
              <a:tr h="16455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smtClean="0">
                          <a:effectLst/>
                        </a:rPr>
                        <a:t>Pressure </a:t>
                      </a:r>
                      <a:endParaRPr lang="en-US" sz="900" i="1" dirty="0" smtClean="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550</a:t>
                      </a:r>
                      <a:endParaRPr lang="en-US" sz="1050" b="0" dirty="0">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527</a:t>
                      </a:r>
                      <a:endParaRPr lang="en-US" sz="1050" b="0" dirty="0">
                        <a:effectLst/>
                        <a:latin typeface="+mn-lt"/>
                        <a:ea typeface="Times New Roman"/>
                      </a:endParaRPr>
                    </a:p>
                  </a:txBody>
                  <a:tcPr marL="44726" marR="44726" marT="0" marB="0"/>
                </a:tc>
              </a:tr>
              <a:tr h="164553">
                <a:tc>
                  <a:txBody>
                    <a:bodyPr/>
                    <a:lstStyle/>
                    <a:p>
                      <a:pPr marL="0" marR="0">
                        <a:lnSpc>
                          <a:spcPct val="115000"/>
                        </a:lnSpc>
                        <a:spcBef>
                          <a:spcPts val="0"/>
                        </a:spcBef>
                        <a:spcAft>
                          <a:spcPts val="0"/>
                        </a:spcAft>
                      </a:pPr>
                      <a:r>
                        <a:rPr lang="en-US" sz="900" dirty="0">
                          <a:effectLst/>
                        </a:rPr>
                        <a:t>Sample</a:t>
                      </a:r>
                      <a:endParaRPr lang="en-US" sz="900" dirty="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6246</a:t>
                      </a:r>
                      <a:endParaRPr lang="en-US" sz="1050" b="0" dirty="0">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6246</a:t>
                      </a:r>
                      <a:endParaRPr lang="en-US" sz="1050" b="0" dirty="0">
                        <a:effectLst/>
                        <a:latin typeface="+mn-lt"/>
                        <a:ea typeface="Times New Roman"/>
                      </a:endParaRPr>
                    </a:p>
                  </a:txBody>
                  <a:tcPr marL="44726" marR="44726" marT="0" marB="0"/>
                </a:tc>
              </a:tr>
              <a:tr h="272971">
                <a:tc>
                  <a:txBody>
                    <a:bodyPr/>
                    <a:lstStyle/>
                    <a:p>
                      <a:pPr marL="0" marR="0" algn="l">
                        <a:lnSpc>
                          <a:spcPct val="115000"/>
                        </a:lnSpc>
                        <a:spcBef>
                          <a:spcPts val="0"/>
                        </a:spcBef>
                        <a:spcAft>
                          <a:spcPts val="0"/>
                        </a:spcAft>
                      </a:pPr>
                      <a:r>
                        <a:rPr lang="en-US" sz="1600" dirty="0">
                          <a:solidFill>
                            <a:srgbClr val="FFFF00"/>
                          </a:solidFill>
                          <a:effectLst>
                            <a:outerShdw blurRad="38100" dist="38100" dir="2700000" algn="tl">
                              <a:srgbClr val="000000">
                                <a:alpha val="43137"/>
                              </a:srgbClr>
                            </a:outerShdw>
                          </a:effectLst>
                        </a:rPr>
                        <a:t>Low </a:t>
                      </a:r>
                      <a:r>
                        <a:rPr lang="en-US" sz="1600" dirty="0" smtClean="0">
                          <a:solidFill>
                            <a:srgbClr val="FFFF00"/>
                          </a:solidFill>
                          <a:effectLst>
                            <a:outerShdw blurRad="38100" dist="38100" dir="2700000" algn="tl">
                              <a:srgbClr val="000000">
                                <a:alpha val="43137"/>
                              </a:srgbClr>
                            </a:outerShdw>
                          </a:effectLst>
                        </a:rPr>
                        <a:t>Level  </a:t>
                      </a:r>
                      <a:r>
                        <a:rPr lang="en-US" sz="1200" dirty="0" smtClean="0">
                          <a:solidFill>
                            <a:srgbClr val="FFFF00"/>
                          </a:solidFill>
                          <a:effectLst>
                            <a:outerShdw blurRad="38100" dist="38100" dir="2700000" algn="tl">
                              <a:srgbClr val="000000">
                                <a:alpha val="43137"/>
                              </a:srgbClr>
                            </a:outerShdw>
                          </a:effectLst>
                        </a:rPr>
                        <a:t>(700-1000 </a:t>
                      </a:r>
                      <a:r>
                        <a:rPr lang="en-US" sz="1200" dirty="0" err="1">
                          <a:solidFill>
                            <a:srgbClr val="FFFF00"/>
                          </a:solidFill>
                          <a:effectLst>
                            <a:outerShdw blurRad="38100" dist="38100" dir="2700000" algn="tl">
                              <a:srgbClr val="000000">
                                <a:alpha val="43137"/>
                              </a:srgbClr>
                            </a:outerShdw>
                          </a:effectLst>
                        </a:rPr>
                        <a:t>hPa</a:t>
                      </a:r>
                      <a:r>
                        <a:rPr lang="en-US" sz="1200" dirty="0">
                          <a:solidFill>
                            <a:srgbClr val="FFFF00"/>
                          </a:solidFill>
                          <a:effectLst>
                            <a:outerShdw blurRad="38100" dist="38100" dir="2700000" algn="tl">
                              <a:srgbClr val="000000">
                                <a:alpha val="43137"/>
                              </a:srgbClr>
                            </a:outerShdw>
                          </a:effectLst>
                        </a:rPr>
                        <a:t>)  </a:t>
                      </a:r>
                      <a:endParaRPr lang="en-US" sz="1200" dirty="0">
                        <a:solidFill>
                          <a:srgbClr val="FFFF00"/>
                        </a:solidFill>
                        <a:effectLst>
                          <a:outerShdw blurRad="38100" dist="38100" dir="2700000" algn="tl">
                            <a:srgbClr val="000000">
                              <a:alpha val="43137"/>
                            </a:srgbClr>
                          </a:outerShdw>
                        </a:effectLst>
                        <a:latin typeface="Times New Roman"/>
                        <a:ea typeface="Times New Roman"/>
                      </a:endParaRPr>
                    </a:p>
                  </a:txBody>
                  <a:tcPr marL="44726" marR="44726" marT="0" marB="0" anchor="ctr"/>
                </a:tc>
                <a:tc>
                  <a:txBody>
                    <a:bodyPr/>
                    <a:lstStyle/>
                    <a:p>
                      <a:pPr marL="0" marR="0" algn="ctr">
                        <a:lnSpc>
                          <a:spcPct val="115000"/>
                        </a:lnSpc>
                        <a:spcBef>
                          <a:spcPts val="0"/>
                        </a:spcBef>
                        <a:spcAft>
                          <a:spcPts val="0"/>
                        </a:spcAft>
                      </a:pPr>
                      <a:endParaRPr lang="en-US" sz="900" b="1" dirty="0">
                        <a:effectLst/>
                        <a:latin typeface="Times New Roman"/>
                        <a:ea typeface="Times New Roman"/>
                      </a:endParaRPr>
                    </a:p>
                  </a:txBody>
                  <a:tcPr marL="44726" marR="44726" marT="0" marB="0" anchor="ctr" anchorCtr="1"/>
                </a:tc>
                <a:tc>
                  <a:txBody>
                    <a:bodyPr/>
                    <a:lstStyle/>
                    <a:p>
                      <a:pPr marL="0" marR="0" algn="ctr">
                        <a:lnSpc>
                          <a:spcPct val="115000"/>
                        </a:lnSpc>
                        <a:spcBef>
                          <a:spcPts val="0"/>
                        </a:spcBef>
                        <a:spcAft>
                          <a:spcPts val="0"/>
                        </a:spcAft>
                      </a:pPr>
                      <a:endParaRPr lang="en-US" sz="900" b="1" dirty="0">
                        <a:effectLst/>
                        <a:latin typeface="Times New Roman"/>
                        <a:ea typeface="Times New Roman"/>
                      </a:endParaRPr>
                    </a:p>
                  </a:txBody>
                  <a:tcPr marL="44726" marR="44726" marT="0" marB="0" anchor="ctr" anchorCtr="1"/>
                </a:tc>
              </a:tr>
              <a:tr h="164553">
                <a:tc>
                  <a:txBody>
                    <a:bodyPr/>
                    <a:lstStyle/>
                    <a:p>
                      <a:pPr marL="0" marR="0">
                        <a:lnSpc>
                          <a:spcPct val="115000"/>
                        </a:lnSpc>
                        <a:spcBef>
                          <a:spcPts val="0"/>
                        </a:spcBef>
                        <a:spcAft>
                          <a:spcPts val="0"/>
                        </a:spcAft>
                      </a:pPr>
                      <a:r>
                        <a:rPr lang="en-US" sz="900" dirty="0" smtClean="0">
                          <a:effectLst/>
                        </a:rPr>
                        <a:t>Accuracy  (m/s)</a:t>
                      </a:r>
                      <a:endParaRPr lang="en-US" sz="900" i="1" dirty="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3.73</a:t>
                      </a:r>
                      <a:endParaRPr lang="en-US" sz="1050" b="1" dirty="0">
                        <a:solidFill>
                          <a:srgbClr val="00B050"/>
                        </a:solidFill>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3.80</a:t>
                      </a:r>
                      <a:endParaRPr lang="en-US" sz="1050" b="1" dirty="0">
                        <a:solidFill>
                          <a:srgbClr val="00B050"/>
                        </a:solidFill>
                        <a:effectLst/>
                        <a:latin typeface="+mn-lt"/>
                        <a:ea typeface="Times New Roman"/>
                      </a:endParaRPr>
                    </a:p>
                  </a:txBody>
                  <a:tcPr marL="44726" marR="44726" marT="0" marB="0"/>
                </a:tc>
              </a:tr>
              <a:tr h="16455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smtClean="0">
                          <a:effectLst/>
                        </a:rPr>
                        <a:t>Precision  (m/s)</a:t>
                      </a:r>
                      <a:endParaRPr lang="en-US" sz="900" i="1" dirty="0" smtClean="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2.64</a:t>
                      </a:r>
                      <a:endParaRPr lang="en-US" sz="1050" b="1" dirty="0">
                        <a:solidFill>
                          <a:srgbClr val="00B050"/>
                        </a:solidFill>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2.52</a:t>
                      </a:r>
                      <a:endParaRPr lang="en-US" sz="1050" b="1" dirty="0">
                        <a:solidFill>
                          <a:srgbClr val="00B050"/>
                        </a:solidFill>
                        <a:effectLst/>
                        <a:latin typeface="+mn-lt"/>
                        <a:ea typeface="Times New Roman"/>
                      </a:endParaRPr>
                    </a:p>
                  </a:txBody>
                  <a:tcPr marL="44726" marR="44726" marT="0" marB="0"/>
                </a:tc>
              </a:tr>
              <a:tr h="16455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a:effectLst/>
                        </a:rPr>
                        <a:t>Speed </a:t>
                      </a:r>
                      <a:r>
                        <a:rPr lang="en-US" sz="900" dirty="0" smtClean="0">
                          <a:effectLst/>
                        </a:rPr>
                        <a:t>bias (m/s)</a:t>
                      </a:r>
                      <a:endParaRPr lang="en-US" sz="900" i="1" dirty="0" smtClean="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-0.15</a:t>
                      </a:r>
                      <a:endParaRPr lang="en-US" sz="1050" b="0" dirty="0">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-0.13</a:t>
                      </a:r>
                      <a:endParaRPr lang="en-US" sz="1050" b="0" dirty="0">
                        <a:effectLst/>
                        <a:latin typeface="+mn-lt"/>
                        <a:ea typeface="Times New Roman"/>
                      </a:endParaRPr>
                    </a:p>
                  </a:txBody>
                  <a:tcPr marL="44726" marR="44726" marT="0" marB="0"/>
                </a:tc>
              </a:tr>
              <a:tr h="16455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smtClean="0">
                          <a:effectLst/>
                        </a:rPr>
                        <a:t>Speed  (m/s)</a:t>
                      </a:r>
                      <a:endParaRPr lang="en-US" sz="900" i="1" dirty="0" smtClean="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8.24</a:t>
                      </a:r>
                      <a:endParaRPr lang="en-US" sz="1050" b="0" dirty="0">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8.16</a:t>
                      </a:r>
                      <a:endParaRPr lang="en-US" sz="1050" b="0" dirty="0">
                        <a:effectLst/>
                        <a:latin typeface="+mn-lt"/>
                        <a:ea typeface="Times New Roman"/>
                      </a:endParaRPr>
                    </a:p>
                  </a:txBody>
                  <a:tcPr marL="44726" marR="44726" marT="0" marB="0"/>
                </a:tc>
              </a:tr>
              <a:tr h="16455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900" dirty="0" smtClean="0">
                          <a:effectLst/>
                        </a:rPr>
                        <a:t>Pressure </a:t>
                      </a:r>
                      <a:endParaRPr lang="en-US" sz="900" i="1" dirty="0" smtClean="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799</a:t>
                      </a:r>
                      <a:endParaRPr lang="en-US" sz="1050" b="0" dirty="0">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809</a:t>
                      </a:r>
                      <a:endParaRPr lang="en-US" sz="1050" b="0" dirty="0">
                        <a:effectLst/>
                        <a:latin typeface="+mn-lt"/>
                        <a:ea typeface="Times New Roman"/>
                      </a:endParaRPr>
                    </a:p>
                  </a:txBody>
                  <a:tcPr marL="44726" marR="44726" marT="0" marB="0"/>
                </a:tc>
              </a:tr>
              <a:tr h="164553">
                <a:tc>
                  <a:txBody>
                    <a:bodyPr/>
                    <a:lstStyle/>
                    <a:p>
                      <a:pPr marL="0" marR="0">
                        <a:lnSpc>
                          <a:spcPct val="115000"/>
                        </a:lnSpc>
                        <a:spcBef>
                          <a:spcPts val="0"/>
                        </a:spcBef>
                        <a:spcAft>
                          <a:spcPts val="0"/>
                        </a:spcAft>
                      </a:pPr>
                      <a:r>
                        <a:rPr lang="en-US" sz="900" dirty="0">
                          <a:effectLst/>
                        </a:rPr>
                        <a:t>Sample</a:t>
                      </a:r>
                      <a:endParaRPr lang="en-US" sz="900" dirty="0">
                        <a:solidFill>
                          <a:schemeClr val="tx1"/>
                        </a:solidFill>
                        <a:effectLst/>
                        <a:latin typeface="Times New Roman"/>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2377</a:t>
                      </a:r>
                      <a:endParaRPr lang="en-US" sz="1050" b="0" dirty="0">
                        <a:effectLst/>
                        <a:latin typeface="+mn-lt"/>
                        <a:ea typeface="Times New Roman"/>
                      </a:endParaRPr>
                    </a:p>
                  </a:txBody>
                  <a:tcPr marL="44726" marR="44726" marT="0" marB="0"/>
                </a:tc>
                <a:tc>
                  <a:txBody>
                    <a:bodyPr/>
                    <a:lstStyle/>
                    <a:p>
                      <a:pPr marL="0" marR="0" algn="ctr">
                        <a:lnSpc>
                          <a:spcPct val="115000"/>
                        </a:lnSpc>
                        <a:spcBef>
                          <a:spcPts val="0"/>
                        </a:spcBef>
                        <a:spcAft>
                          <a:spcPts val="0"/>
                        </a:spcAft>
                      </a:pPr>
                      <a:r>
                        <a:rPr lang="en-US" sz="1050" dirty="0" smtClean="0">
                          <a:effectLst/>
                        </a:rPr>
                        <a:t>2377</a:t>
                      </a:r>
                      <a:endParaRPr lang="en-US" sz="1050" b="0" dirty="0">
                        <a:effectLst/>
                        <a:latin typeface="+mn-lt"/>
                        <a:ea typeface="Times New Roman"/>
                      </a:endParaRPr>
                    </a:p>
                  </a:txBody>
                  <a:tcPr marL="44726" marR="44726" marT="0" marB="0"/>
                </a:tc>
              </a:tr>
            </a:tbl>
          </a:graphicData>
        </a:graphic>
      </p:graphicFrame>
      <p:graphicFrame>
        <p:nvGraphicFramePr>
          <p:cNvPr id="35" name="Table 34"/>
          <p:cNvGraphicFramePr>
            <a:graphicFrameLocks noGrp="1"/>
          </p:cNvGraphicFramePr>
          <p:nvPr/>
        </p:nvGraphicFramePr>
        <p:xfrm>
          <a:off x="76200" y="5638800"/>
          <a:ext cx="2048494" cy="925830"/>
        </p:xfrm>
        <a:graphic>
          <a:graphicData uri="http://schemas.openxmlformats.org/drawingml/2006/table">
            <a:tbl>
              <a:tblPr/>
              <a:tblGrid>
                <a:gridCol w="1295400"/>
                <a:gridCol w="753094"/>
              </a:tblGrid>
              <a:tr h="4629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ea typeface="ＭＳ Ｐゴシック" charset="-128"/>
                        </a:rPr>
                        <a:t>Measurement Accuracy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128"/>
                        </a:rPr>
                        <a:t>7.5 m/s</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8F8"/>
                    </a:solidFill>
                  </a:tcPr>
                </a:tc>
              </a:tr>
              <a:tr h="4629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ea typeface="ＭＳ Ｐゴシック" charset="-128"/>
                        </a:rPr>
                        <a:t>Measurement Precision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128"/>
                        </a:rPr>
                        <a:t>4.2 m/s</a:t>
                      </a: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8F8"/>
                    </a:solidFill>
                  </a:tcPr>
                </a:tc>
              </a:tr>
            </a:tbl>
          </a:graphicData>
        </a:graphic>
      </p:graphicFrame>
      <p:sp>
        <p:nvSpPr>
          <p:cNvPr id="36" name="Rectangle 35"/>
          <p:cNvSpPr/>
          <p:nvPr/>
        </p:nvSpPr>
        <p:spPr>
          <a:xfrm>
            <a:off x="0" y="5300663"/>
            <a:ext cx="1633538" cy="338137"/>
          </a:xfrm>
          <a:prstGeom prst="rect">
            <a:avLst/>
          </a:prstGeom>
        </p:spPr>
        <p:txBody>
          <a:bodyPr wrap="none">
            <a:spAutoFit/>
          </a:bodyPr>
          <a:lstStyle/>
          <a:p>
            <a:pPr defTabSz="914400" fontAlgn="base">
              <a:spcBef>
                <a:spcPct val="0"/>
              </a:spcBef>
              <a:spcAft>
                <a:spcPct val="0"/>
              </a:spcAft>
              <a:defRPr/>
            </a:pPr>
            <a:r>
              <a:rPr lang="en-US" sz="1600" b="1" u="sng" dirty="0">
                <a:solidFill>
                  <a:srgbClr val="FFFF00"/>
                </a:solidFill>
                <a:ea typeface="ＭＳ Ｐゴシック" pitchFamily="34" charset="-128"/>
              </a:rPr>
              <a:t>Specifications</a:t>
            </a:r>
            <a:r>
              <a:rPr lang="en-US" sz="1600" u="sng" dirty="0">
                <a:solidFill>
                  <a:srgbClr val="FFFF00"/>
                </a:solidFill>
                <a:ea typeface="ＭＳ Ｐゴシック" pitchFamily="34" charset="-128"/>
              </a:rPr>
              <a:t>:</a:t>
            </a:r>
          </a:p>
        </p:txBody>
      </p:sp>
      <p:sp>
        <p:nvSpPr>
          <p:cNvPr id="39" name="TextBox 9"/>
          <p:cNvSpPr txBox="1">
            <a:spLocks noChangeArrowheads="1"/>
          </p:cNvSpPr>
          <p:nvPr/>
        </p:nvSpPr>
        <p:spPr bwMode="auto">
          <a:xfrm>
            <a:off x="0" y="1025661"/>
            <a:ext cx="2209800" cy="2616101"/>
          </a:xfrm>
          <a:prstGeom prst="rect">
            <a:avLst/>
          </a:prstGeom>
          <a:noFill/>
          <a:ln w="9525">
            <a:noFill/>
            <a:miter lim="800000"/>
            <a:headEnd/>
            <a:tailEnd/>
          </a:ln>
        </p:spPr>
        <p:txBody>
          <a:bodyPr>
            <a:spAutoFit/>
          </a:bodyPr>
          <a:lstStyle/>
          <a:p>
            <a:pPr defTabSz="914400" fontAlgn="base">
              <a:spcBef>
                <a:spcPct val="0"/>
              </a:spcBef>
              <a:spcAft>
                <a:spcPct val="0"/>
              </a:spcAft>
            </a:pPr>
            <a:r>
              <a:rPr lang="en-US" sz="1400" b="1" dirty="0" smtClean="0">
                <a:solidFill>
                  <a:srgbClr val="FFFF00"/>
                </a:solidFill>
                <a:ea typeface="ＭＳ Ｐゴシック" pitchFamily="34" charset="-128"/>
              </a:rPr>
              <a:t>Winds derived from  tracking clouds using</a:t>
            </a:r>
          </a:p>
          <a:p>
            <a:pPr defTabSz="914400" fontAlgn="base">
              <a:spcBef>
                <a:spcPct val="0"/>
              </a:spcBef>
              <a:spcAft>
                <a:spcPct val="0"/>
              </a:spcAft>
            </a:pPr>
            <a:r>
              <a:rPr lang="en-US" sz="1400" b="1" dirty="0" smtClean="0">
                <a:solidFill>
                  <a:srgbClr val="FFFF00"/>
                </a:solidFill>
                <a:ea typeface="ＭＳ Ｐゴシック" pitchFamily="34" charset="-128"/>
              </a:rPr>
              <a:t>Band 14 </a:t>
            </a:r>
            <a:r>
              <a:rPr lang="en-US" sz="1400" b="1" i="1" dirty="0" smtClean="0">
                <a:solidFill>
                  <a:srgbClr val="FFFF00"/>
                </a:solidFill>
                <a:ea typeface="ＭＳ Ｐゴシック" pitchFamily="34" charset="-128"/>
              </a:rPr>
              <a:t>(11um) </a:t>
            </a:r>
            <a:r>
              <a:rPr lang="en-US" sz="1400" b="1" dirty="0" smtClean="0">
                <a:solidFill>
                  <a:srgbClr val="FFFF00"/>
                </a:solidFill>
                <a:ea typeface="ＭＳ Ｐゴシック" pitchFamily="34" charset="-128"/>
              </a:rPr>
              <a:t>FD imagery</a:t>
            </a:r>
            <a:endParaRPr lang="en-US" sz="1200" b="1" dirty="0" smtClean="0">
              <a:solidFill>
                <a:srgbClr val="FFFF00"/>
              </a:solidFill>
              <a:ea typeface="ＭＳ Ｐゴシック" pitchFamily="34" charset="-128"/>
            </a:endParaRPr>
          </a:p>
          <a:p>
            <a:pPr defTabSz="914400" fontAlgn="base">
              <a:spcBef>
                <a:spcPct val="0"/>
              </a:spcBef>
              <a:spcAft>
                <a:spcPct val="0"/>
              </a:spcAft>
            </a:pPr>
            <a:endParaRPr lang="en-US" sz="1200" b="1" dirty="0" smtClean="0">
              <a:solidFill>
                <a:srgbClr val="FFFFFF"/>
              </a:solidFill>
              <a:ea typeface="ＭＳ Ｐゴシック" pitchFamily="34" charset="-128"/>
            </a:endParaRPr>
          </a:p>
          <a:p>
            <a:pPr defTabSz="914400" fontAlgn="base">
              <a:spcBef>
                <a:spcPct val="0"/>
              </a:spcBef>
              <a:spcAft>
                <a:spcPct val="0"/>
              </a:spcAft>
            </a:pPr>
            <a:endParaRPr lang="en-US" sz="1200" b="1" dirty="0" smtClean="0">
              <a:solidFill>
                <a:srgbClr val="FFFFFF"/>
              </a:solidFill>
              <a:ea typeface="ＭＳ Ｐゴシック" pitchFamily="34" charset="-128"/>
            </a:endParaRPr>
          </a:p>
          <a:p>
            <a:pPr defTabSz="914400" fontAlgn="base">
              <a:spcBef>
                <a:spcPct val="0"/>
              </a:spcBef>
              <a:spcAft>
                <a:spcPct val="0"/>
              </a:spcAft>
            </a:pPr>
            <a:r>
              <a:rPr lang="en-US" sz="1200" b="1" dirty="0" smtClean="0">
                <a:solidFill>
                  <a:srgbClr val="FFFFFF"/>
                </a:solidFill>
                <a:ea typeface="ＭＳ Ｐゴシック" pitchFamily="34" charset="-128"/>
              </a:rPr>
              <a:t>DMWs derived from each algorithm version are done for the exact same target scenes</a:t>
            </a:r>
          </a:p>
          <a:p>
            <a:pPr defTabSz="914400" fontAlgn="base">
              <a:spcBef>
                <a:spcPct val="0"/>
              </a:spcBef>
              <a:spcAft>
                <a:spcPct val="0"/>
              </a:spcAft>
            </a:pPr>
            <a:endParaRPr lang="en-US" sz="1200" b="1" dirty="0" smtClean="0">
              <a:solidFill>
                <a:srgbClr val="FFFFFF"/>
              </a:solidFill>
              <a:ea typeface="ＭＳ Ｐゴシック" pitchFamily="34" charset="-128"/>
            </a:endParaRPr>
          </a:p>
          <a:p>
            <a:pPr defTabSz="914400" fontAlgn="base">
              <a:spcBef>
                <a:spcPct val="0"/>
              </a:spcBef>
              <a:spcAft>
                <a:spcPct val="0"/>
              </a:spcAft>
            </a:pPr>
            <a:r>
              <a:rPr lang="en-US" sz="1200" b="1" dirty="0" smtClean="0">
                <a:solidFill>
                  <a:srgbClr val="FFFFFF"/>
                </a:solidFill>
                <a:ea typeface="ＭＳ Ｐゴシック" pitchFamily="34" charset="-128"/>
              </a:rPr>
              <a:t>The resulting  DMWs are then validated against collocated </a:t>
            </a:r>
            <a:r>
              <a:rPr lang="en-US" sz="1200" b="1" dirty="0" err="1" smtClean="0">
                <a:solidFill>
                  <a:srgbClr val="FFFFFF"/>
                </a:solidFill>
                <a:ea typeface="ＭＳ Ｐゴシック" pitchFamily="34" charset="-128"/>
              </a:rPr>
              <a:t>radiosonde</a:t>
            </a:r>
            <a:r>
              <a:rPr lang="en-US" sz="1200" b="1" dirty="0" smtClean="0">
                <a:solidFill>
                  <a:srgbClr val="FFFFFF"/>
                </a:solidFill>
                <a:ea typeface="ＭＳ Ｐゴシック" pitchFamily="34" charset="-128"/>
              </a:rPr>
              <a:t> winds</a:t>
            </a:r>
            <a:endParaRPr lang="en-US" sz="1200" dirty="0">
              <a:solidFill>
                <a:srgbClr val="FFFFFF"/>
              </a:solidFill>
              <a:ea typeface="ＭＳ Ｐゴシック" pitchFamily="34" charset="-128"/>
            </a:endParaRPr>
          </a:p>
        </p:txBody>
      </p:sp>
      <p:sp>
        <p:nvSpPr>
          <p:cNvPr id="40" name="TextBox 39"/>
          <p:cNvSpPr txBox="1"/>
          <p:nvPr/>
        </p:nvSpPr>
        <p:spPr>
          <a:xfrm>
            <a:off x="4480561" y="594391"/>
            <a:ext cx="3791166" cy="338554"/>
          </a:xfrm>
          <a:prstGeom prst="rect">
            <a:avLst/>
          </a:prstGeom>
          <a:noFill/>
        </p:spPr>
        <p:txBody>
          <a:bodyPr wrap="none" rtlCol="0">
            <a:spAutoFit/>
          </a:bodyPr>
          <a:lstStyle/>
          <a:p>
            <a:pPr defTabSz="914400" fontAlgn="base">
              <a:spcBef>
                <a:spcPct val="0"/>
              </a:spcBef>
              <a:spcAft>
                <a:spcPct val="0"/>
              </a:spcAft>
            </a:pPr>
            <a:r>
              <a:rPr lang="en-US" sz="1600" b="1" dirty="0" smtClean="0">
                <a:solidFill>
                  <a:schemeClr val="bg1"/>
                </a:solidFill>
                <a:effectLst>
                  <a:outerShdw blurRad="38100" dist="38100" dir="2700000" algn="tl">
                    <a:srgbClr val="000000">
                      <a:alpha val="43137"/>
                    </a:srgbClr>
                  </a:outerShdw>
                </a:effectLst>
                <a:ea typeface="ＭＳ Ｐゴシック" pitchFamily="34" charset="-128"/>
              </a:rPr>
              <a:t>September 22, 2015 – September 30, 2015</a:t>
            </a:r>
            <a:endParaRPr lang="en-US" sz="1600" b="1" dirty="0">
              <a:solidFill>
                <a:schemeClr val="bg1"/>
              </a:solidFill>
              <a:effectLst>
                <a:outerShdw blurRad="38100" dist="38100" dir="2700000" algn="tl">
                  <a:srgbClr val="000000">
                    <a:alpha val="43137"/>
                  </a:srgbClr>
                </a:outerShdw>
              </a:effectLst>
              <a:ea typeface="ＭＳ Ｐゴシック" pitchFamily="34" charset="-128"/>
            </a:endParaRPr>
          </a:p>
        </p:txBody>
      </p:sp>
      <p:sp>
        <p:nvSpPr>
          <p:cNvPr id="41" name="Rectangle 40"/>
          <p:cNvSpPr/>
          <p:nvPr/>
        </p:nvSpPr>
        <p:spPr bwMode="auto">
          <a:xfrm>
            <a:off x="2199900" y="1234464"/>
            <a:ext cx="6360375" cy="1226372"/>
          </a:xfrm>
          <a:prstGeom prst="rect">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2" name="Oval 41"/>
          <p:cNvSpPr/>
          <p:nvPr/>
        </p:nvSpPr>
        <p:spPr>
          <a:xfrm>
            <a:off x="6949414" y="3246122"/>
            <a:ext cx="1005829" cy="27431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846317" y="3246122"/>
            <a:ext cx="1005829" cy="27431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a:stCxn id="42" idx="2"/>
            <a:endCxn id="43" idx="6"/>
          </p:cNvCxnSpPr>
          <p:nvPr/>
        </p:nvCxnSpPr>
        <p:spPr>
          <a:xfrm flipH="1">
            <a:off x="5852146" y="3383281"/>
            <a:ext cx="1097268" cy="0"/>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486370" y="3794756"/>
            <a:ext cx="1828800" cy="977191"/>
          </a:xfrm>
          <a:prstGeom prst="rect">
            <a:avLst/>
          </a:prstGeom>
          <a:solidFill>
            <a:schemeClr val="accent1">
              <a:alpha val="43000"/>
            </a:schemeClr>
          </a:solidFill>
        </p:spPr>
        <p:txBody>
          <a:bodyPr wrap="square" rtlCol="0">
            <a:spAutoFit/>
          </a:bodyPr>
          <a:lstStyle/>
          <a:p>
            <a:pPr algn="ctr"/>
            <a:r>
              <a:rPr lang="en-US" sz="1150" b="1" dirty="0" smtClean="0">
                <a:solidFill>
                  <a:srgbClr val="0000FF"/>
                </a:solidFill>
              </a:rPr>
              <a:t>This reduction in speed bias is due almost entirely to improved cloud heights </a:t>
            </a:r>
          </a:p>
          <a:p>
            <a:pPr algn="ctr"/>
            <a:endParaRPr lang="en-US" sz="1150" b="1" dirty="0" smtClean="0">
              <a:solidFill>
                <a:srgbClr val="0000FF"/>
              </a:solidFill>
            </a:endParaRPr>
          </a:p>
          <a:p>
            <a:pPr algn="ctr"/>
            <a:r>
              <a:rPr lang="en-US" sz="1150" b="1" dirty="0" smtClean="0">
                <a:solidFill>
                  <a:srgbClr val="002060"/>
                </a:solidFill>
              </a:rPr>
              <a:t>Very important for NWP</a:t>
            </a:r>
            <a:endParaRPr lang="en-US" sz="1150" b="1" dirty="0">
              <a:solidFill>
                <a:srgbClr val="002060"/>
              </a:solidFill>
            </a:endParaRPr>
          </a:p>
        </p:txBody>
      </p:sp>
      <p:cxnSp>
        <p:nvCxnSpPr>
          <p:cNvPr id="51" name="Straight Connector 50"/>
          <p:cNvCxnSpPr/>
          <p:nvPr/>
        </p:nvCxnSpPr>
        <p:spPr>
          <a:xfrm>
            <a:off x="6309322" y="3429000"/>
            <a:ext cx="91448" cy="320036"/>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54" name="Title 11"/>
          <p:cNvSpPr>
            <a:spLocks noGrp="1"/>
          </p:cNvSpPr>
          <p:nvPr>
            <p:ph type="title"/>
          </p:nvPr>
        </p:nvSpPr>
        <p:spPr>
          <a:xfrm>
            <a:off x="1051521" y="-137121"/>
            <a:ext cx="7086600" cy="914390"/>
          </a:xfrm>
        </p:spPr>
        <p:txBody>
          <a:bodyPr/>
          <a:lstStyle/>
          <a:p>
            <a:r>
              <a:rPr lang="en-US" sz="2800" b="1" dirty="0" smtClean="0">
                <a:solidFill>
                  <a:schemeClr val="tx1"/>
                </a:solidFill>
                <a:effectLst>
                  <a:outerShdw blurRad="38100" dist="38100" dir="2700000" algn="tl">
                    <a:srgbClr val="000000">
                      <a:alpha val="43137"/>
                    </a:srgbClr>
                  </a:outerShdw>
                </a:effectLst>
              </a:rPr>
              <a:t>Himawari-8 Winds vs. </a:t>
            </a:r>
            <a:r>
              <a:rPr lang="en-US" sz="2800" b="1" dirty="0" err="1" smtClean="0">
                <a:solidFill>
                  <a:schemeClr val="tx1"/>
                </a:solidFill>
                <a:effectLst>
                  <a:outerShdw blurRad="38100" dist="38100" dir="2700000" algn="tl">
                    <a:srgbClr val="000000">
                      <a:alpha val="43137"/>
                    </a:srgbClr>
                  </a:outerShdw>
                </a:effectLst>
              </a:rPr>
              <a:t>Radiosonde</a:t>
            </a:r>
            <a:r>
              <a:rPr lang="en-US" sz="2800" b="1" dirty="0" smtClean="0">
                <a:solidFill>
                  <a:schemeClr val="tx1"/>
                </a:solidFill>
                <a:effectLst>
                  <a:outerShdw blurRad="38100" dist="38100" dir="2700000" algn="tl">
                    <a:srgbClr val="000000">
                      <a:alpha val="43137"/>
                    </a:srgbClr>
                  </a:outerShdw>
                </a:effectLst>
              </a:rPr>
              <a:t> Winds</a:t>
            </a:r>
            <a:endParaRPr lang="en-US" sz="2800" b="1" dirty="0">
              <a:solidFill>
                <a:schemeClr val="tx1"/>
              </a:solidFill>
              <a:effectLst>
                <a:outerShdw blurRad="38100" dist="38100" dir="2700000" algn="tl">
                  <a:srgbClr val="000000">
                    <a:alpha val="43137"/>
                  </a:srgbClr>
                </a:outerShdw>
              </a:effectLst>
            </a:endParaRPr>
          </a:p>
        </p:txBody>
      </p:sp>
      <p:sp>
        <p:nvSpPr>
          <p:cNvPr id="15"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26</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914440" y="-137121"/>
            <a:ext cx="7086600" cy="914390"/>
          </a:xfrm>
        </p:spPr>
        <p:txBody>
          <a:bodyPr/>
          <a:lstStyle/>
          <a:p>
            <a:r>
              <a:rPr lang="en-US" b="1" dirty="0" smtClean="0">
                <a:solidFill>
                  <a:schemeClr val="tx1"/>
                </a:solidFill>
                <a:effectLst>
                  <a:outerShdw blurRad="38100" dist="38100" dir="2700000" algn="tl">
                    <a:srgbClr val="000000">
                      <a:alpha val="43137"/>
                    </a:srgbClr>
                  </a:outerShdw>
                </a:effectLst>
              </a:rPr>
              <a:t>Total </a:t>
            </a:r>
            <a:r>
              <a:rPr lang="en-US" b="1" dirty="0" err="1" smtClean="0">
                <a:solidFill>
                  <a:schemeClr val="tx1"/>
                </a:solidFill>
                <a:effectLst>
                  <a:outerShdw blurRad="38100" dist="38100" dir="2700000" algn="tl">
                    <a:srgbClr val="000000">
                      <a:alpha val="43137"/>
                    </a:srgbClr>
                  </a:outerShdw>
                </a:effectLst>
              </a:rPr>
              <a:t>Precipitable</a:t>
            </a:r>
            <a:r>
              <a:rPr lang="en-US" b="1" dirty="0" smtClean="0">
                <a:solidFill>
                  <a:schemeClr val="tx1"/>
                </a:solidFill>
                <a:effectLst>
                  <a:outerShdw blurRad="38100" dist="38100" dir="2700000" algn="tl">
                    <a:srgbClr val="000000">
                      <a:alpha val="43137"/>
                    </a:srgbClr>
                  </a:outerShdw>
                </a:effectLst>
              </a:rPr>
              <a:t> Water</a:t>
            </a:r>
            <a:endParaRPr lang="en-US" b="1" dirty="0">
              <a:solidFill>
                <a:schemeClr val="tx1"/>
              </a:solidFill>
              <a:effectLst>
                <a:outerShdw blurRad="38100" dist="38100" dir="2700000" algn="tl">
                  <a:srgbClr val="000000">
                    <a:alpha val="43137"/>
                  </a:srgbClr>
                </a:outerShdw>
              </a:effectLst>
            </a:endParaRPr>
          </a:p>
        </p:txBody>
      </p:sp>
      <p:sp>
        <p:nvSpPr>
          <p:cNvPr id="26" name="TextBox 25"/>
          <p:cNvSpPr txBox="1"/>
          <p:nvPr/>
        </p:nvSpPr>
        <p:spPr>
          <a:xfrm>
            <a:off x="640123" y="5623536"/>
            <a:ext cx="7896696" cy="584775"/>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1600" dirty="0" smtClean="0">
                <a:solidFill>
                  <a:prstClr val="black"/>
                </a:solidFill>
              </a:rPr>
              <a:t>No major changes to the </a:t>
            </a:r>
            <a:r>
              <a:rPr lang="en-US" sz="1600" dirty="0" smtClean="0">
                <a:solidFill>
                  <a:prstClr val="black"/>
                </a:solidFill>
              </a:rPr>
              <a:t>retrieval algorithm. </a:t>
            </a:r>
            <a:r>
              <a:rPr lang="en-US" sz="1600" dirty="0" smtClean="0">
                <a:solidFill>
                  <a:prstClr val="black"/>
                </a:solidFill>
              </a:rPr>
              <a:t>The </a:t>
            </a:r>
            <a:r>
              <a:rPr lang="en-US" sz="1600" dirty="0" smtClean="0">
                <a:solidFill>
                  <a:prstClr val="black"/>
                </a:solidFill>
              </a:rPr>
              <a:t>baseline GOES-R TPW product comfortably meets the F&amp;PS </a:t>
            </a:r>
            <a:r>
              <a:rPr lang="en-US" sz="1600" dirty="0" smtClean="0">
                <a:solidFill>
                  <a:prstClr val="black"/>
                </a:solidFill>
              </a:rPr>
              <a:t>predicted performance </a:t>
            </a:r>
            <a:r>
              <a:rPr lang="en-US" sz="1600" dirty="0" smtClean="0">
                <a:solidFill>
                  <a:prstClr val="black"/>
                </a:solidFill>
              </a:rPr>
              <a:t>when applied to H-8/AHI</a:t>
            </a:r>
            <a:r>
              <a:rPr lang="en-US" sz="1600" dirty="0" smtClean="0">
                <a:solidFill>
                  <a:prstClr val="black"/>
                </a:solidFill>
              </a:rPr>
              <a:t>.</a:t>
            </a:r>
            <a:endParaRPr lang="en-US" sz="1600" dirty="0">
              <a:solidFill>
                <a:prstClr val="black"/>
              </a:solidFill>
            </a:endParaRPr>
          </a:p>
        </p:txBody>
      </p:sp>
      <p:sp>
        <p:nvSpPr>
          <p:cNvPr id="36" name="TextBox 35"/>
          <p:cNvSpPr txBox="1"/>
          <p:nvPr/>
        </p:nvSpPr>
        <p:spPr>
          <a:xfrm>
            <a:off x="201445" y="6553200"/>
            <a:ext cx="3273287" cy="276999"/>
          </a:xfrm>
          <a:prstGeom prst="rect">
            <a:avLst/>
          </a:prstGeom>
          <a:noFill/>
        </p:spPr>
        <p:txBody>
          <a:bodyPr wrap="square" rtlCol="0">
            <a:spAutoFit/>
          </a:bodyPr>
          <a:lstStyle/>
          <a:p>
            <a:pPr defTabSz="457200"/>
            <a:r>
              <a:rPr lang="en-US" sz="1200" b="1" i="1" dirty="0" smtClean="0">
                <a:solidFill>
                  <a:srgbClr val="FFFF00"/>
                </a:solidFill>
              </a:rPr>
              <a:t>Tim </a:t>
            </a:r>
            <a:r>
              <a:rPr lang="en-US" sz="1200" b="1" i="1" dirty="0" err="1" smtClean="0">
                <a:solidFill>
                  <a:srgbClr val="FFFF00"/>
                </a:solidFill>
              </a:rPr>
              <a:t>Schmit</a:t>
            </a:r>
            <a:r>
              <a:rPr lang="en-US" sz="1200" b="1" i="1" dirty="0" smtClean="0">
                <a:solidFill>
                  <a:srgbClr val="FFFF00"/>
                </a:solidFill>
              </a:rPr>
              <a:t> (</a:t>
            </a:r>
            <a:r>
              <a:rPr lang="en-US" sz="1200" b="1" i="1" dirty="0">
                <a:solidFill>
                  <a:srgbClr val="FFFF00"/>
                </a:solidFill>
              </a:rPr>
              <a:t>NESDIS/STAR)</a:t>
            </a:r>
          </a:p>
        </p:txBody>
      </p:sp>
      <p:grpSp>
        <p:nvGrpSpPr>
          <p:cNvPr id="13" name="Group 12"/>
          <p:cNvGrpSpPr/>
          <p:nvPr/>
        </p:nvGrpSpPr>
        <p:grpSpPr>
          <a:xfrm>
            <a:off x="254751" y="877839"/>
            <a:ext cx="4339445" cy="3779777"/>
            <a:chOff x="0" y="685831"/>
            <a:chExt cx="5265420" cy="4602727"/>
          </a:xfrm>
          <a:effectLst>
            <a:outerShdw blurRad="317500" dist="38100" dir="8100000" algn="tr" rotWithShape="0">
              <a:schemeClr val="tx1">
                <a:alpha val="40000"/>
              </a:schemeClr>
            </a:outerShdw>
          </a:effectLst>
        </p:grpSpPr>
        <p:sp>
          <p:nvSpPr>
            <p:cNvPr id="11" name="Rectangle 10"/>
            <p:cNvSpPr/>
            <p:nvPr/>
          </p:nvSpPr>
          <p:spPr>
            <a:xfrm>
              <a:off x="0" y="5074589"/>
              <a:ext cx="5265420" cy="1831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xmlns="" val="0"/>
                </a:ext>
              </a:extLst>
            </a:blip>
            <a:srcRect l="4102" r="5916"/>
            <a:stretch/>
          </p:blipFill>
          <p:spPr>
            <a:xfrm>
              <a:off x="0" y="685831"/>
              <a:ext cx="5265420" cy="4388758"/>
            </a:xfrm>
            <a:prstGeom prst="rect">
              <a:avLst/>
            </a:prstGeom>
          </p:spPr>
        </p:pic>
        <p:sp>
          <p:nvSpPr>
            <p:cNvPr id="9" name="TextBox 8"/>
            <p:cNvSpPr txBox="1"/>
            <p:nvPr/>
          </p:nvSpPr>
          <p:spPr>
            <a:xfrm>
              <a:off x="1949549" y="4980781"/>
              <a:ext cx="976549" cy="307777"/>
            </a:xfrm>
            <a:prstGeom prst="rect">
              <a:avLst/>
            </a:prstGeom>
            <a:noFill/>
          </p:spPr>
          <p:txBody>
            <a:bodyPr wrap="none" rtlCol="0">
              <a:spAutoFit/>
            </a:bodyPr>
            <a:lstStyle/>
            <a:p>
              <a:r>
                <a:rPr lang="en-US" sz="1400" b="1" dirty="0" smtClean="0">
                  <a:solidFill>
                    <a:schemeClr val="bg1"/>
                  </a:solidFill>
                </a:rPr>
                <a:t>TPW (mm)</a:t>
              </a:r>
              <a:endParaRPr lang="en-US" sz="1400" b="1" dirty="0">
                <a:solidFill>
                  <a:schemeClr val="bg1"/>
                </a:solidFill>
              </a:endParaRPr>
            </a:p>
          </p:txBody>
        </p:sp>
        <p:sp>
          <p:nvSpPr>
            <p:cNvPr id="10" name="TextBox 9"/>
            <p:cNvSpPr txBox="1"/>
            <p:nvPr/>
          </p:nvSpPr>
          <p:spPr>
            <a:xfrm>
              <a:off x="4023366" y="4980781"/>
              <a:ext cx="1106393" cy="276999"/>
            </a:xfrm>
            <a:prstGeom prst="rect">
              <a:avLst/>
            </a:prstGeom>
            <a:noFill/>
          </p:spPr>
          <p:txBody>
            <a:bodyPr wrap="none" rtlCol="0">
              <a:spAutoFit/>
            </a:bodyPr>
            <a:lstStyle/>
            <a:p>
              <a:pPr algn="r"/>
              <a:r>
                <a:rPr lang="en-US" sz="1200" b="1" dirty="0" smtClean="0">
                  <a:solidFill>
                    <a:schemeClr val="bg1"/>
                  </a:solidFill>
                </a:rPr>
                <a:t>11 </a:t>
              </a:r>
              <a:r>
                <a:rPr lang="en-US" sz="1200" b="1" dirty="0" smtClean="0">
                  <a:solidFill>
                    <a:schemeClr val="bg1"/>
                  </a:solidFill>
                  <a:latin typeface="Arial"/>
                  <a:cs typeface="Arial"/>
                </a:rPr>
                <a:t>µm BT (K)</a:t>
              </a:r>
              <a:endParaRPr lang="en-US" sz="1200" b="1" dirty="0">
                <a:solidFill>
                  <a:schemeClr val="bg1"/>
                </a:solidFill>
              </a:endParaRPr>
            </a:p>
          </p:txBody>
        </p:sp>
      </p:grpSp>
      <p:pic>
        <p:nvPicPr>
          <p:cNvPr id="14" name="Picture 13"/>
          <p:cNvPicPr>
            <a:picLocks noChangeAspect="1"/>
          </p:cNvPicPr>
          <p:nvPr/>
        </p:nvPicPr>
        <p:blipFill rotWithShape="1">
          <a:blip r:embed="rId4" cstate="print">
            <a:extLst>
              <a:ext uri="{28A0092B-C50C-407E-A947-70E740481C1C}">
                <a14:useLocalDpi xmlns:a14="http://schemas.microsoft.com/office/drawing/2010/main" xmlns="" val="0"/>
              </a:ext>
            </a:extLst>
          </a:blip>
          <a:srcRect l="5446" t="1429" r="4549" b="230"/>
          <a:stretch/>
        </p:blipFill>
        <p:spPr>
          <a:xfrm>
            <a:off x="4937756" y="960147"/>
            <a:ext cx="3793859" cy="3108926"/>
          </a:xfrm>
          <a:prstGeom prst="rect">
            <a:avLst/>
          </a:prstGeom>
        </p:spPr>
      </p:pic>
      <p:graphicFrame>
        <p:nvGraphicFramePr>
          <p:cNvPr id="15" name="Table 14"/>
          <p:cNvGraphicFramePr>
            <a:graphicFrameLocks noGrp="1"/>
          </p:cNvGraphicFramePr>
          <p:nvPr>
            <p:extLst>
              <p:ext uri="{D42A27DB-BD31-4B8C-83A1-F6EECF244321}">
                <p14:modId xmlns="" xmlns:p14="http://schemas.microsoft.com/office/powerpoint/2010/main" val="1360275334"/>
              </p:ext>
            </p:extLst>
          </p:nvPr>
        </p:nvGraphicFramePr>
        <p:xfrm>
          <a:off x="4868513" y="4251951"/>
          <a:ext cx="3909681" cy="670560"/>
        </p:xfrm>
        <a:graphic>
          <a:graphicData uri="http://schemas.openxmlformats.org/drawingml/2006/table">
            <a:tbl>
              <a:tblPr firstRow="1" bandRow="1">
                <a:tableStyleId>{93296810-A885-4BE3-A3E7-6D5BEEA58F35}</a:tableStyleId>
              </a:tblPr>
              <a:tblGrid>
                <a:gridCol w="1990889"/>
                <a:gridCol w="1918792"/>
              </a:tblGrid>
              <a:tr h="251821">
                <a:tc>
                  <a:txBody>
                    <a:bodyPr/>
                    <a:lstStyle/>
                    <a:p>
                      <a:pPr algn="ctr"/>
                      <a:r>
                        <a:rPr lang="en-US" sz="1600" dirty="0" smtClean="0"/>
                        <a:t>AHI  Accuracy (mm)</a:t>
                      </a:r>
                      <a:endParaRPr lang="en-US" sz="1600" dirty="0"/>
                    </a:p>
                  </a:txBody>
                  <a:tcPr/>
                </a:tc>
                <a:tc>
                  <a:txBody>
                    <a:bodyPr/>
                    <a:lstStyle/>
                    <a:p>
                      <a:pPr algn="ctr"/>
                      <a:r>
                        <a:rPr lang="en-US" sz="1600" dirty="0" smtClean="0"/>
                        <a:t>AHI Precision (mm)</a:t>
                      </a:r>
                      <a:endParaRPr lang="en-US" sz="1600" dirty="0"/>
                    </a:p>
                  </a:txBody>
                  <a:tcPr/>
                </a:tc>
              </a:tr>
              <a:tr h="251821">
                <a:tc>
                  <a:txBody>
                    <a:bodyPr/>
                    <a:lstStyle/>
                    <a:p>
                      <a:pPr algn="ctr"/>
                      <a:r>
                        <a:rPr lang="en-US" sz="1600" b="1" dirty="0" smtClean="0"/>
                        <a:t>-0.64 </a:t>
                      </a:r>
                      <a:r>
                        <a:rPr lang="en-US" sz="1600" b="1" dirty="0" smtClean="0">
                          <a:solidFill>
                            <a:srgbClr val="FF0000"/>
                          </a:solidFill>
                        </a:rPr>
                        <a:t>(1)</a:t>
                      </a:r>
                      <a:r>
                        <a:rPr lang="en-US" sz="1600" b="1" baseline="0" dirty="0" smtClean="0"/>
                        <a:t> </a:t>
                      </a:r>
                      <a:endParaRPr lang="en-US" sz="1600" b="1" dirty="0"/>
                    </a:p>
                  </a:txBody>
                  <a:tcPr/>
                </a:tc>
                <a:tc>
                  <a:txBody>
                    <a:bodyPr/>
                    <a:lstStyle/>
                    <a:p>
                      <a:pPr algn="ctr"/>
                      <a:r>
                        <a:rPr lang="en-US" sz="1600" b="1" dirty="0" smtClean="0"/>
                        <a:t>2.3 </a:t>
                      </a:r>
                      <a:r>
                        <a:rPr lang="en-US" sz="1600" b="1" dirty="0" smtClean="0">
                          <a:solidFill>
                            <a:srgbClr val="FF0000"/>
                          </a:solidFill>
                        </a:rPr>
                        <a:t>(3)</a:t>
                      </a:r>
                      <a:endParaRPr lang="en-US" sz="1600" b="1" dirty="0">
                        <a:solidFill>
                          <a:srgbClr val="FF0000"/>
                        </a:solidFill>
                      </a:endParaRPr>
                    </a:p>
                  </a:txBody>
                  <a:tcPr/>
                </a:tc>
              </a:tr>
            </a:tbl>
          </a:graphicData>
        </a:graphic>
      </p:graphicFrame>
      <p:sp>
        <p:nvSpPr>
          <p:cNvPr id="16" name="TextBox 15"/>
          <p:cNvSpPr txBox="1"/>
          <p:nvPr/>
        </p:nvSpPr>
        <p:spPr>
          <a:xfrm>
            <a:off x="5577829" y="4983463"/>
            <a:ext cx="2651731" cy="369332"/>
          </a:xfrm>
          <a:prstGeom prst="rect">
            <a:avLst/>
          </a:prstGeom>
          <a:solidFill>
            <a:schemeClr val="tx1">
              <a:alpha val="69000"/>
            </a:schemeClr>
          </a:solidFill>
        </p:spPr>
        <p:txBody>
          <a:bodyPr wrap="square" rtlCol="0">
            <a:spAutoFit/>
          </a:bodyPr>
          <a:lstStyle/>
          <a:p>
            <a:r>
              <a:rPr lang="en-US" dirty="0" smtClean="0">
                <a:solidFill>
                  <a:srgbClr val="FF0000"/>
                </a:solidFill>
              </a:rPr>
              <a:t>F&amp;PS Specifications in red          </a:t>
            </a:r>
            <a:endParaRPr lang="en-US" dirty="0">
              <a:solidFill>
                <a:srgbClr val="FF0000"/>
              </a:solidFill>
            </a:endParaRPr>
          </a:p>
        </p:txBody>
      </p:sp>
      <p:sp>
        <p:nvSpPr>
          <p:cNvPr id="17"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27</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914440" y="-137121"/>
            <a:ext cx="7086600" cy="914390"/>
          </a:xfrm>
        </p:spPr>
        <p:txBody>
          <a:bodyPr/>
          <a:lstStyle/>
          <a:p>
            <a:r>
              <a:rPr lang="en-US" b="1" dirty="0" smtClean="0">
                <a:solidFill>
                  <a:schemeClr val="tx1"/>
                </a:solidFill>
                <a:effectLst>
                  <a:outerShdw blurRad="38100" dist="38100" dir="2700000" algn="tl">
                    <a:srgbClr val="000000">
                      <a:alpha val="43137"/>
                    </a:srgbClr>
                  </a:outerShdw>
                </a:effectLst>
              </a:rPr>
              <a:t>Fire</a:t>
            </a:r>
            <a:endParaRPr lang="en-US" b="1" dirty="0">
              <a:solidFill>
                <a:schemeClr val="tx1"/>
              </a:solidFill>
              <a:effectLst>
                <a:outerShdw blurRad="38100" dist="38100" dir="2700000" algn="tl">
                  <a:srgbClr val="000000">
                    <a:alpha val="43137"/>
                  </a:srgbClr>
                </a:outerShdw>
              </a:effectLst>
            </a:endParaRPr>
          </a:p>
        </p:txBody>
      </p:sp>
      <p:pic>
        <p:nvPicPr>
          <p:cNvPr id="17" name="Content Placeholder 3"/>
          <p:cNvPicPr>
            <a:picLocks noChangeAspect="1"/>
          </p:cNvPicPr>
          <p:nvPr/>
        </p:nvPicPr>
        <p:blipFill>
          <a:blip r:embed="rId3"/>
          <a:stretch>
            <a:fillRect/>
          </a:stretch>
        </p:blipFill>
        <p:spPr bwMode="auto">
          <a:xfrm>
            <a:off x="4252231" y="1371890"/>
            <a:ext cx="4525963" cy="4525963"/>
          </a:xfrm>
          <a:prstGeom prst="rect">
            <a:avLst/>
          </a:prstGeom>
          <a:noFill/>
          <a:ln w="9525">
            <a:noFill/>
            <a:miter lim="800000"/>
            <a:headEnd/>
            <a:tailEnd/>
          </a:ln>
          <a:effectLst>
            <a:outerShdw blurRad="317500" dist="38100" dir="8100000" algn="tr" rotWithShape="0">
              <a:schemeClr val="tx1">
                <a:alpha val="40000"/>
              </a:schemeClr>
            </a:outerShdw>
          </a:effectLst>
        </p:spPr>
      </p:pic>
      <p:sp>
        <p:nvSpPr>
          <p:cNvPr id="18" name="Content Placeholder 17"/>
          <p:cNvSpPr>
            <a:spLocks noGrp="1"/>
          </p:cNvSpPr>
          <p:nvPr>
            <p:ph idx="1"/>
          </p:nvPr>
        </p:nvSpPr>
        <p:spPr>
          <a:xfrm>
            <a:off x="274368" y="1097593"/>
            <a:ext cx="3657560" cy="4891699"/>
          </a:xfrm>
          <a:ln w="12700">
            <a:solidFill>
              <a:schemeClr val="tx1"/>
            </a:solidFill>
          </a:ln>
        </p:spPr>
        <p:txBody>
          <a:bodyPr/>
          <a:lstStyle/>
          <a:p>
            <a:pPr>
              <a:buNone/>
            </a:pPr>
            <a:r>
              <a:rPr lang="en-US" sz="2400" dirty="0" smtClean="0"/>
              <a:t>Case showing :</a:t>
            </a:r>
          </a:p>
          <a:p>
            <a:r>
              <a:rPr lang="en-US" sz="2000" dirty="0" smtClean="0"/>
              <a:t>Agreement  between MODIS and GOES-R  fire algorithm detects </a:t>
            </a:r>
          </a:p>
          <a:p>
            <a:pPr>
              <a:buNone/>
            </a:pPr>
            <a:endParaRPr lang="en-US" sz="2000" dirty="0" smtClean="0"/>
          </a:p>
          <a:p>
            <a:pPr>
              <a:buNone/>
            </a:pPr>
            <a:r>
              <a:rPr lang="en-US" sz="2000" dirty="0" smtClean="0"/>
              <a:t>MODIS  Fire Detects: </a:t>
            </a:r>
          </a:p>
          <a:p>
            <a:pPr>
              <a:buFont typeface="Arial" pitchFamily="34" charset="0"/>
              <a:buChar char="•"/>
            </a:pPr>
            <a:r>
              <a:rPr lang="en-US" sz="2000" dirty="0" smtClean="0">
                <a:solidFill>
                  <a:srgbClr val="FF0000"/>
                </a:solidFill>
              </a:rPr>
              <a:t>Red polygons</a:t>
            </a:r>
          </a:p>
          <a:p>
            <a:endParaRPr lang="en-US" sz="2000" dirty="0" smtClean="0"/>
          </a:p>
          <a:p>
            <a:pPr>
              <a:buNone/>
            </a:pPr>
            <a:r>
              <a:rPr lang="en-US" sz="2000" dirty="0" smtClean="0"/>
              <a:t>GOES-R Fire Algorithm FDCA</a:t>
            </a:r>
            <a:r>
              <a:rPr lang="en-US" sz="2000" dirty="0" smtClean="0"/>
              <a:t>:</a:t>
            </a:r>
          </a:p>
          <a:p>
            <a:r>
              <a:rPr lang="en-US" sz="2000" dirty="0" smtClean="0">
                <a:solidFill>
                  <a:srgbClr val="FF0000"/>
                </a:solidFill>
              </a:rPr>
              <a:t>Red – processed fire</a:t>
            </a:r>
          </a:p>
          <a:p>
            <a:r>
              <a:rPr lang="en-US" sz="2000" dirty="0" smtClean="0">
                <a:solidFill>
                  <a:srgbClr val="FF00FF"/>
                </a:solidFill>
              </a:rPr>
              <a:t>Magenta – Cloud-covered fire</a:t>
            </a:r>
          </a:p>
          <a:p>
            <a:r>
              <a:rPr lang="en-US" sz="2000" dirty="0" smtClean="0">
                <a:solidFill>
                  <a:srgbClr val="00FFFF"/>
                </a:solidFill>
              </a:rPr>
              <a:t>Cyan – Medium probability </a:t>
            </a:r>
            <a:r>
              <a:rPr lang="en-US" sz="2000" dirty="0" smtClean="0">
                <a:solidFill>
                  <a:srgbClr val="00FFFF"/>
                </a:solidFill>
              </a:rPr>
              <a:t>fire</a:t>
            </a:r>
            <a:endParaRPr lang="en-US" sz="2400" dirty="0"/>
          </a:p>
        </p:txBody>
      </p:sp>
      <p:sp>
        <p:nvSpPr>
          <p:cNvPr id="19" name="Rectangle 18"/>
          <p:cNvSpPr/>
          <p:nvPr/>
        </p:nvSpPr>
        <p:spPr>
          <a:xfrm>
            <a:off x="4754878" y="685830"/>
            <a:ext cx="3383243" cy="646331"/>
          </a:xfrm>
          <a:prstGeom prst="rect">
            <a:avLst/>
          </a:prstGeom>
        </p:spPr>
        <p:txBody>
          <a:bodyPr wrap="square">
            <a:spAutoFit/>
          </a:bodyPr>
          <a:lstStyle/>
          <a:p>
            <a:r>
              <a:rPr lang="en-US" b="1" dirty="0" smtClean="0">
                <a:solidFill>
                  <a:srgbClr val="FFFF00"/>
                </a:solidFill>
              </a:rPr>
              <a:t>Fire Detections over Sumatra</a:t>
            </a:r>
            <a:br>
              <a:rPr lang="en-US" b="1" dirty="0" smtClean="0">
                <a:solidFill>
                  <a:srgbClr val="FFFF00"/>
                </a:solidFill>
              </a:rPr>
            </a:br>
            <a:r>
              <a:rPr lang="en-US" b="1" dirty="0" smtClean="0">
                <a:solidFill>
                  <a:srgbClr val="FFFF00"/>
                </a:solidFill>
              </a:rPr>
              <a:t>3:15 UTC on 24 September 2015</a:t>
            </a:r>
            <a:endParaRPr lang="en-US" b="1" dirty="0">
              <a:solidFill>
                <a:srgbClr val="FFFF00"/>
              </a:solidFill>
            </a:endParaRPr>
          </a:p>
        </p:txBody>
      </p:sp>
      <p:sp>
        <p:nvSpPr>
          <p:cNvPr id="7" name="TextBox 6"/>
          <p:cNvSpPr txBox="1"/>
          <p:nvPr/>
        </p:nvSpPr>
        <p:spPr>
          <a:xfrm>
            <a:off x="640123" y="6172170"/>
            <a:ext cx="7896696" cy="584775"/>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1600" dirty="0" smtClean="0">
                <a:solidFill>
                  <a:prstClr val="black"/>
                </a:solidFill>
              </a:rPr>
              <a:t>No </a:t>
            </a:r>
            <a:r>
              <a:rPr lang="en-US" sz="1600" dirty="0" smtClean="0">
                <a:solidFill>
                  <a:prstClr val="black"/>
                </a:solidFill>
              </a:rPr>
              <a:t>changes to the fire product algorithm other than updated thresholds and updated LUT. Fire products </a:t>
            </a:r>
            <a:r>
              <a:rPr lang="en-US" sz="1600" dirty="0" smtClean="0">
                <a:solidFill>
                  <a:prstClr val="black"/>
                </a:solidFill>
              </a:rPr>
              <a:t>expected to meet predicted performance.</a:t>
            </a:r>
            <a:endParaRPr lang="en-US" sz="1600" dirty="0">
              <a:solidFill>
                <a:prstClr val="black"/>
              </a:solidFill>
            </a:endParaRPr>
          </a:p>
        </p:txBody>
      </p:sp>
      <p:sp>
        <p:nvSpPr>
          <p:cNvPr id="9"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28</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7071996" y="6400800"/>
            <a:ext cx="1828800" cy="365125"/>
          </a:xfrm>
          <a:prstGeom prst="rect">
            <a:avLst/>
          </a:prstGeom>
        </p:spPr>
        <p:txBody>
          <a:bodyPr/>
          <a:lstStyle/>
          <a:p>
            <a:fld id="{97FA8124-9865-F141-9E48-75D99BBAEFD0}" type="slidenum">
              <a:rPr lang="en-US" smtClean="0">
                <a:solidFill>
                  <a:prstClr val="black"/>
                </a:solidFill>
              </a:rPr>
              <a:pPr/>
              <a:t>29</a:t>
            </a:fld>
            <a:endParaRPr lang="en-US" dirty="0">
              <a:solidFill>
                <a:prstClr val="black"/>
              </a:solidFill>
            </a:endParaRPr>
          </a:p>
        </p:txBody>
      </p:sp>
      <p:sp>
        <p:nvSpPr>
          <p:cNvPr id="25" name="TextBox 24"/>
          <p:cNvSpPr txBox="1"/>
          <p:nvPr/>
        </p:nvSpPr>
        <p:spPr>
          <a:xfrm>
            <a:off x="548684" y="713926"/>
            <a:ext cx="3380284" cy="246221"/>
          </a:xfrm>
          <a:prstGeom prst="rect">
            <a:avLst/>
          </a:prstGeom>
          <a:noFill/>
        </p:spPr>
        <p:txBody>
          <a:bodyPr wrap="none" lIns="0" tIns="0" rIns="0" bIns="0" rtlCol="0">
            <a:spAutoFit/>
          </a:bodyPr>
          <a:lstStyle/>
          <a:p>
            <a:pPr defTabSz="914400"/>
            <a:r>
              <a:rPr lang="en-US" sz="1600" b="1" i="1" u="sng" dirty="0" smtClean="0">
                <a:solidFill>
                  <a:srgbClr val="FFC000"/>
                </a:solidFill>
                <a:effectLst>
                  <a:outerShdw blurRad="38100" dist="38100" dir="2700000" algn="tl">
                    <a:srgbClr val="000000">
                      <a:alpha val="43137"/>
                    </a:srgbClr>
                  </a:outerShdw>
                </a:effectLst>
              </a:rPr>
              <a:t>Description of </a:t>
            </a:r>
            <a:r>
              <a:rPr lang="en-US" sz="1600" b="1" i="1" dirty="0" smtClean="0">
                <a:solidFill>
                  <a:srgbClr val="FFC000"/>
                </a:solidFill>
                <a:effectLst>
                  <a:outerShdw blurRad="38100" dist="38100" dir="2700000" algn="tl">
                    <a:srgbClr val="000000">
                      <a:alpha val="43137"/>
                    </a:srgbClr>
                  </a:outerShdw>
                </a:effectLst>
              </a:rPr>
              <a:t>Algorithm Enhancements</a:t>
            </a:r>
          </a:p>
        </p:txBody>
      </p:sp>
      <p:cxnSp>
        <p:nvCxnSpPr>
          <p:cNvPr id="28" name="Straight Connector 27"/>
          <p:cNvCxnSpPr/>
          <p:nvPr/>
        </p:nvCxnSpPr>
        <p:spPr>
          <a:xfrm>
            <a:off x="4534694" y="594391"/>
            <a:ext cx="0" cy="62513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6957" y="3703317"/>
            <a:ext cx="87031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37756" y="685830"/>
            <a:ext cx="3700757" cy="246221"/>
          </a:xfrm>
          <a:prstGeom prst="rect">
            <a:avLst/>
          </a:prstGeom>
          <a:noFill/>
        </p:spPr>
        <p:txBody>
          <a:bodyPr wrap="none" lIns="0" tIns="0" rIns="0" bIns="0" rtlCol="0">
            <a:spAutoFit/>
          </a:bodyPr>
          <a:lstStyle/>
          <a:p>
            <a:pPr defTabSz="914400"/>
            <a:r>
              <a:rPr lang="en-US" sz="1600" b="1" i="1" dirty="0" smtClean="0">
                <a:solidFill>
                  <a:srgbClr val="FFC000"/>
                </a:solidFill>
                <a:effectLst>
                  <a:outerShdw blurRad="38100" dist="38100" dir="2700000" algn="tl">
                    <a:srgbClr val="000000">
                      <a:alpha val="43137"/>
                    </a:srgbClr>
                  </a:outerShdw>
                </a:effectLst>
              </a:rPr>
              <a:t>Product Generated with </a:t>
            </a:r>
            <a:r>
              <a:rPr lang="en-US" sz="1600" b="1" i="1" u="sng" dirty="0" smtClean="0">
                <a:solidFill>
                  <a:srgbClr val="FFC000"/>
                </a:solidFill>
                <a:effectLst>
                  <a:outerShdw blurRad="38100" dist="38100" dir="2700000" algn="tl">
                    <a:srgbClr val="000000">
                      <a:alpha val="43137"/>
                    </a:srgbClr>
                  </a:outerShdw>
                </a:effectLst>
              </a:rPr>
              <a:t>Baseline</a:t>
            </a:r>
            <a:r>
              <a:rPr lang="en-US" sz="1600" b="1" i="1" dirty="0" smtClean="0">
                <a:solidFill>
                  <a:srgbClr val="FFC000"/>
                </a:solidFill>
                <a:effectLst>
                  <a:outerShdw blurRad="38100" dist="38100" dir="2700000" algn="tl">
                    <a:srgbClr val="000000">
                      <a:alpha val="43137"/>
                    </a:srgbClr>
                  </a:outerShdw>
                </a:effectLst>
              </a:rPr>
              <a:t> Algorithm</a:t>
            </a:r>
          </a:p>
        </p:txBody>
      </p:sp>
      <p:sp>
        <p:nvSpPr>
          <p:cNvPr id="33" name="TextBox 32"/>
          <p:cNvSpPr txBox="1"/>
          <p:nvPr/>
        </p:nvSpPr>
        <p:spPr>
          <a:xfrm>
            <a:off x="457245" y="3885811"/>
            <a:ext cx="3396443" cy="246221"/>
          </a:xfrm>
          <a:prstGeom prst="rect">
            <a:avLst/>
          </a:prstGeom>
          <a:noFill/>
        </p:spPr>
        <p:txBody>
          <a:bodyPr wrap="none" lIns="0" tIns="0" rIns="0" bIns="0" rtlCol="0">
            <a:spAutoFit/>
          </a:bodyPr>
          <a:lstStyle/>
          <a:p>
            <a:pPr defTabSz="914400"/>
            <a:r>
              <a:rPr lang="en-US" sz="1600" b="1" i="1" u="sng" dirty="0" smtClean="0">
                <a:solidFill>
                  <a:srgbClr val="FFC000"/>
                </a:solidFill>
                <a:effectLst>
                  <a:outerShdw blurRad="38100" dist="38100" dir="2700000" algn="tl">
                    <a:srgbClr val="000000">
                      <a:alpha val="43137"/>
                    </a:srgbClr>
                  </a:outerShdw>
                </a:effectLst>
              </a:rPr>
              <a:t>Importance of </a:t>
            </a:r>
            <a:r>
              <a:rPr lang="en-US" sz="1600" b="1" i="1" dirty="0" smtClean="0">
                <a:solidFill>
                  <a:srgbClr val="FFC000"/>
                </a:solidFill>
                <a:effectLst>
                  <a:outerShdw blurRad="38100" dist="38100" dir="2700000" algn="tl">
                    <a:srgbClr val="000000">
                      <a:alpha val="43137"/>
                    </a:srgbClr>
                  </a:outerShdw>
                </a:effectLst>
              </a:rPr>
              <a:t>Algorithm Enhancements</a:t>
            </a:r>
          </a:p>
        </p:txBody>
      </p:sp>
      <p:sp>
        <p:nvSpPr>
          <p:cNvPr id="37" name="TextBox 36"/>
          <p:cNvSpPr txBox="1"/>
          <p:nvPr/>
        </p:nvSpPr>
        <p:spPr>
          <a:xfrm>
            <a:off x="4963172" y="3731413"/>
            <a:ext cx="3723583" cy="246221"/>
          </a:xfrm>
          <a:prstGeom prst="rect">
            <a:avLst/>
          </a:prstGeom>
          <a:noFill/>
        </p:spPr>
        <p:txBody>
          <a:bodyPr wrap="none" lIns="0" tIns="0" rIns="0" bIns="0" rtlCol="0">
            <a:spAutoFit/>
          </a:bodyPr>
          <a:lstStyle/>
          <a:p>
            <a:pPr defTabSz="914400"/>
            <a:r>
              <a:rPr lang="en-US" sz="1600" b="1" i="1" dirty="0" smtClean="0">
                <a:solidFill>
                  <a:srgbClr val="FFC000"/>
                </a:solidFill>
                <a:effectLst>
                  <a:outerShdw blurRad="38100" dist="38100" dir="2700000" algn="tl">
                    <a:srgbClr val="000000">
                      <a:alpha val="43137"/>
                    </a:srgbClr>
                  </a:outerShdw>
                </a:effectLst>
              </a:rPr>
              <a:t>Product Generated with </a:t>
            </a:r>
            <a:r>
              <a:rPr lang="en-US" sz="1600" b="1" i="1" u="sng" dirty="0" smtClean="0">
                <a:solidFill>
                  <a:srgbClr val="FFC000"/>
                </a:solidFill>
                <a:effectLst>
                  <a:outerShdw blurRad="38100" dist="38100" dir="2700000" algn="tl">
                    <a:srgbClr val="000000">
                      <a:alpha val="43137"/>
                    </a:srgbClr>
                  </a:outerShdw>
                </a:effectLst>
              </a:rPr>
              <a:t>Updated</a:t>
            </a:r>
            <a:r>
              <a:rPr lang="en-US" sz="1600" b="1" i="1" dirty="0" smtClean="0">
                <a:solidFill>
                  <a:srgbClr val="FFC000"/>
                </a:solidFill>
                <a:effectLst>
                  <a:outerShdw blurRad="38100" dist="38100" dir="2700000" algn="tl">
                    <a:srgbClr val="000000">
                      <a:alpha val="43137"/>
                    </a:srgbClr>
                  </a:outerShdw>
                </a:effectLst>
              </a:rPr>
              <a:t> Algorithm</a:t>
            </a:r>
          </a:p>
        </p:txBody>
      </p:sp>
      <p:sp>
        <p:nvSpPr>
          <p:cNvPr id="20" name="TextBox 19"/>
          <p:cNvSpPr txBox="1"/>
          <p:nvPr/>
        </p:nvSpPr>
        <p:spPr>
          <a:xfrm>
            <a:off x="280364" y="1143025"/>
            <a:ext cx="4108758" cy="1692771"/>
          </a:xfrm>
          <a:prstGeom prst="rect">
            <a:avLst/>
          </a:prstGeom>
          <a:noFill/>
        </p:spPr>
        <p:txBody>
          <a:bodyPr wrap="square" lIns="0" tIns="0" rIns="0" bIns="0" rtlCol="0">
            <a:spAutoFit/>
          </a:bodyPr>
          <a:lstStyle/>
          <a:p>
            <a:pPr marL="171450" indent="-171450" defTabSz="914400">
              <a:buClr>
                <a:schemeClr val="tx1"/>
              </a:buClr>
              <a:buSzPct val="125000"/>
              <a:buFont typeface="Arial" panose="020B0604020202020204" pitchFamily="34" charset="0"/>
              <a:buChar char="•"/>
            </a:pPr>
            <a:r>
              <a:rPr lang="en-US" sz="1600" dirty="0" smtClean="0"/>
              <a:t>NWS forecaster feedback and validation indicated spurious excessive rain in dry regions</a:t>
            </a:r>
          </a:p>
          <a:p>
            <a:pPr marL="171450" indent="-171450" defTabSz="914400">
              <a:buClr>
                <a:schemeClr val="tx1"/>
              </a:buClr>
              <a:buSzPct val="125000"/>
              <a:buFont typeface="Arial" panose="020B0604020202020204" pitchFamily="34" charset="0"/>
              <a:buChar char="•"/>
            </a:pPr>
            <a:endParaRPr lang="en-US" sz="1600" dirty="0" smtClean="0"/>
          </a:p>
          <a:p>
            <a:pPr marL="171450" indent="-171450" defTabSz="914400">
              <a:buClr>
                <a:schemeClr val="tx1"/>
              </a:buClr>
              <a:buSzPct val="125000"/>
              <a:buFont typeface="Arial" panose="020B0604020202020204" pitchFamily="34" charset="0"/>
              <a:buChar char="•"/>
            </a:pPr>
            <a:r>
              <a:rPr lang="en-US" sz="1600" dirty="0" smtClean="0"/>
              <a:t>Developed a correction for sub-cloud rainfall evaporation based on low-level GFS model RHA</a:t>
            </a:r>
          </a:p>
          <a:p>
            <a:pPr marL="171450" indent="-171450" defTabSz="914400"/>
            <a:endParaRPr lang="en-US" sz="1600" dirty="0"/>
          </a:p>
          <a:p>
            <a:pPr marL="628650" lvl="1" indent="-171450" defTabSz="914400">
              <a:buFont typeface="Arial" panose="020B0604020202020204" pitchFamily="34" charset="0"/>
              <a:buChar char="•"/>
            </a:pPr>
            <a:endParaRPr lang="en-US" sz="1400" dirty="0" smtClean="0">
              <a:solidFill>
                <a:prstClr val="black"/>
              </a:solidFill>
            </a:endParaRPr>
          </a:p>
        </p:txBody>
      </p:sp>
      <p:sp>
        <p:nvSpPr>
          <p:cNvPr id="12" name="Title 11"/>
          <p:cNvSpPr>
            <a:spLocks noGrp="1"/>
          </p:cNvSpPr>
          <p:nvPr>
            <p:ph type="title"/>
          </p:nvPr>
        </p:nvSpPr>
        <p:spPr>
          <a:xfrm>
            <a:off x="914440" y="-228559"/>
            <a:ext cx="7086600" cy="914390"/>
          </a:xfrm>
        </p:spPr>
        <p:txBody>
          <a:bodyPr/>
          <a:lstStyle/>
          <a:p>
            <a:r>
              <a:rPr lang="en-US" b="1" dirty="0" smtClean="0">
                <a:solidFill>
                  <a:schemeClr val="tx1"/>
                </a:solidFill>
                <a:effectLst>
                  <a:outerShdw blurRad="38100" dist="38100" dir="2700000" algn="tl">
                    <a:srgbClr val="000000">
                      <a:alpha val="43137"/>
                    </a:srgbClr>
                  </a:outerShdw>
                </a:effectLst>
              </a:rPr>
              <a:t>Rainfall Rate</a:t>
            </a:r>
            <a:endParaRPr lang="en-US" b="1" dirty="0">
              <a:solidFill>
                <a:schemeClr val="tx1"/>
              </a:solidFill>
              <a:effectLst>
                <a:outerShdw blurRad="38100" dist="38100" dir="2700000" algn="tl">
                  <a:srgbClr val="000000">
                    <a:alpha val="43137"/>
                  </a:srgbClr>
                </a:outerShdw>
              </a:effectLst>
            </a:endParaRPr>
          </a:p>
        </p:txBody>
      </p:sp>
      <p:pic>
        <p:nvPicPr>
          <p:cNvPr id="13" name="Picture 12" descr="scamprR201429417.09.gif"/>
          <p:cNvPicPr preferRelativeResize="0">
            <a:picLocks/>
          </p:cNvPicPr>
          <p:nvPr/>
        </p:nvPicPr>
        <p:blipFill>
          <a:blip r:embed="rId3"/>
          <a:stretch>
            <a:fillRect/>
          </a:stretch>
        </p:blipFill>
        <p:spPr>
          <a:xfrm>
            <a:off x="5120634" y="1088134"/>
            <a:ext cx="3264408" cy="2523744"/>
          </a:xfrm>
          <a:prstGeom prst="rect">
            <a:avLst/>
          </a:prstGeom>
        </p:spPr>
      </p:pic>
      <p:pic>
        <p:nvPicPr>
          <p:cNvPr id="14" name="Picture 13" descr="scamprH201429417.09.gif"/>
          <p:cNvPicPr>
            <a:picLocks noChangeAspect="1"/>
          </p:cNvPicPr>
          <p:nvPr/>
        </p:nvPicPr>
        <p:blipFill>
          <a:blip r:embed="rId4"/>
          <a:stretch>
            <a:fillRect/>
          </a:stretch>
        </p:blipFill>
        <p:spPr>
          <a:xfrm>
            <a:off x="5120634" y="4014570"/>
            <a:ext cx="3265520" cy="2523356"/>
          </a:xfrm>
          <a:prstGeom prst="rect">
            <a:avLst/>
          </a:prstGeom>
        </p:spPr>
      </p:pic>
      <p:sp>
        <p:nvSpPr>
          <p:cNvPr id="15" name="TextBox 14"/>
          <p:cNvSpPr txBox="1"/>
          <p:nvPr/>
        </p:nvSpPr>
        <p:spPr>
          <a:xfrm>
            <a:off x="4963172" y="6537926"/>
            <a:ext cx="3552960" cy="307777"/>
          </a:xfrm>
          <a:prstGeom prst="rect">
            <a:avLst/>
          </a:prstGeom>
          <a:noFill/>
        </p:spPr>
        <p:txBody>
          <a:bodyPr wrap="none" rtlCol="0">
            <a:spAutoFit/>
          </a:bodyPr>
          <a:lstStyle/>
          <a:p>
            <a:r>
              <a:rPr lang="en-US" sz="1400" b="1" dirty="0" smtClean="0">
                <a:solidFill>
                  <a:srgbClr val="FFFFFF"/>
                </a:solidFill>
              </a:rPr>
              <a:t>4-day Rainfall for TS Ana, 17-21 October 2014</a:t>
            </a:r>
            <a:endParaRPr lang="en-US" sz="1400" b="1" dirty="0">
              <a:solidFill>
                <a:srgbClr val="FFFFFF"/>
              </a:solidFill>
            </a:endParaRPr>
          </a:p>
        </p:txBody>
      </p:sp>
      <p:sp>
        <p:nvSpPr>
          <p:cNvPr id="16" name="Rectangle 15"/>
          <p:cNvSpPr/>
          <p:nvPr/>
        </p:nvSpPr>
        <p:spPr>
          <a:xfrm>
            <a:off x="146957" y="594391"/>
            <a:ext cx="8703129" cy="6251312"/>
          </a:xfrm>
          <a:prstGeom prst="rect">
            <a:avLst/>
          </a:prstGeom>
          <a:no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80364" y="4205082"/>
            <a:ext cx="4108758" cy="707886"/>
          </a:xfrm>
          <a:prstGeom prst="rect">
            <a:avLst/>
          </a:prstGeom>
          <a:noFill/>
        </p:spPr>
        <p:txBody>
          <a:bodyPr wrap="square" lIns="0" tIns="0" rIns="0" bIns="0" rtlCol="0">
            <a:spAutoFit/>
          </a:bodyPr>
          <a:lstStyle/>
          <a:p>
            <a:pPr marL="171450" indent="-171450" defTabSz="914400">
              <a:buClr>
                <a:schemeClr val="tx1"/>
              </a:buClr>
              <a:buSzPct val="125000"/>
              <a:buFont typeface="Arial" panose="020B0604020202020204" pitchFamily="34" charset="0"/>
              <a:buChar char="•"/>
            </a:pPr>
            <a:r>
              <a:rPr lang="en-US" sz="1600" dirty="0" smtClean="0"/>
              <a:t>Reduces false alarms and wet bias</a:t>
            </a:r>
          </a:p>
          <a:p>
            <a:pPr marL="171450" indent="-171450" defTabSz="914400"/>
            <a:endParaRPr lang="en-US" sz="1600" dirty="0"/>
          </a:p>
          <a:p>
            <a:pPr marL="628650" lvl="1" indent="-171450" defTabSz="914400">
              <a:buFont typeface="Arial" panose="020B0604020202020204" pitchFamily="34" charset="0"/>
              <a:buChar char="•"/>
            </a:pPr>
            <a:endParaRPr lang="en-US" sz="1400" dirty="0" smtClean="0">
              <a:solidFill>
                <a:prstClr val="black"/>
              </a:solidFill>
            </a:endParaRPr>
          </a:p>
        </p:txBody>
      </p:sp>
      <p:sp>
        <p:nvSpPr>
          <p:cNvPr id="17" name="Rectangle 3"/>
          <p:cNvSpPr txBox="1">
            <a:spLocks noChangeArrowheads="1"/>
          </p:cNvSpPr>
          <p:nvPr/>
        </p:nvSpPr>
        <p:spPr bwMode="auto">
          <a:xfrm>
            <a:off x="5133313" y="1143025"/>
            <a:ext cx="3505200" cy="381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7938" marR="0" lvl="0" indent="-7938" algn="ctr" defTabSz="917575" rtl="0" eaLnBrk="0" fontAlgn="base" latinLnBrk="0" hangingPunct="0">
              <a:lnSpc>
                <a:spcPct val="100000"/>
              </a:lnSpc>
              <a:spcBef>
                <a:spcPct val="10000"/>
              </a:spcBef>
              <a:spcAft>
                <a:spcPct val="10000"/>
              </a:spcAft>
              <a:buClr>
                <a:srgbClr val="FAFD00"/>
              </a:buClr>
              <a:buSzPct val="100000"/>
              <a:tabLst/>
              <a:defRPr/>
            </a:pPr>
            <a:r>
              <a:rPr kumimoji="0" lang="en-US" b="1"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No RH Correction</a:t>
            </a:r>
          </a:p>
        </p:txBody>
      </p:sp>
      <p:sp>
        <p:nvSpPr>
          <p:cNvPr id="18" name="Rectangle 3"/>
          <p:cNvSpPr txBox="1">
            <a:spLocks noChangeArrowheads="1"/>
          </p:cNvSpPr>
          <p:nvPr/>
        </p:nvSpPr>
        <p:spPr bwMode="auto">
          <a:xfrm>
            <a:off x="5212073" y="4069073"/>
            <a:ext cx="3581400" cy="381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7938" marR="0" lvl="0" indent="-7938" algn="ctr" defTabSz="917575" rtl="0" eaLnBrk="0" fontAlgn="base" latinLnBrk="0" hangingPunct="0">
              <a:lnSpc>
                <a:spcPct val="100000"/>
              </a:lnSpc>
              <a:spcBef>
                <a:spcPct val="10000"/>
              </a:spcBef>
              <a:spcAft>
                <a:spcPct val="10000"/>
              </a:spcAft>
              <a:buClr>
                <a:srgbClr val="FAFD00"/>
              </a:buClr>
              <a:buSzPct val="100000"/>
              <a:tabLst/>
              <a:defRPr/>
            </a:pPr>
            <a:r>
              <a:rPr kumimoji="0" lang="en-US" b="1"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With RH Correction</a:t>
            </a:r>
          </a:p>
        </p:txBody>
      </p:sp>
      <p:sp>
        <p:nvSpPr>
          <p:cNvPr id="21" name="TextBox 20"/>
          <p:cNvSpPr txBox="1"/>
          <p:nvPr/>
        </p:nvSpPr>
        <p:spPr>
          <a:xfrm>
            <a:off x="201445" y="6553200"/>
            <a:ext cx="3273287" cy="276999"/>
          </a:xfrm>
          <a:prstGeom prst="rect">
            <a:avLst/>
          </a:prstGeom>
          <a:noFill/>
        </p:spPr>
        <p:txBody>
          <a:bodyPr wrap="square" rtlCol="0">
            <a:spAutoFit/>
          </a:bodyPr>
          <a:lstStyle/>
          <a:p>
            <a:r>
              <a:rPr lang="en-US" sz="1200" b="1" i="1" dirty="0" smtClean="0">
                <a:solidFill>
                  <a:srgbClr val="FFFF00"/>
                </a:solidFill>
              </a:rPr>
              <a:t>Bob </a:t>
            </a:r>
            <a:r>
              <a:rPr lang="en-US" sz="1200" b="1" i="1" dirty="0" err="1" smtClean="0">
                <a:solidFill>
                  <a:srgbClr val="FFFF00"/>
                </a:solidFill>
              </a:rPr>
              <a:t>Kuligowski</a:t>
            </a:r>
            <a:r>
              <a:rPr lang="en-US" sz="1200" b="1" i="1" dirty="0" smtClean="0">
                <a:solidFill>
                  <a:srgbClr val="FFFF00"/>
                </a:solidFill>
              </a:rPr>
              <a:t> (NESDIS/STAR)</a:t>
            </a:r>
          </a:p>
        </p:txBody>
      </p:sp>
      <p:sp>
        <p:nvSpPr>
          <p:cNvPr id="22" name="Rectangle 3"/>
          <p:cNvSpPr>
            <a:spLocks noChangeArrowheads="1"/>
          </p:cNvSpPr>
          <p:nvPr/>
        </p:nvSpPr>
        <p:spPr bwMode="auto">
          <a:xfrm>
            <a:off x="8503877"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29</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200" y="1371910"/>
            <a:ext cx="8229600" cy="4891699"/>
          </a:xfrm>
        </p:spPr>
        <p:txBody>
          <a:bodyPr/>
          <a:lstStyle/>
          <a:p>
            <a:r>
              <a:rPr lang="en-US" sz="2800" dirty="0" smtClean="0">
                <a:solidFill>
                  <a:srgbClr val="FFFF00"/>
                </a:solidFill>
              </a:rPr>
              <a:t>Review and status of the Baseline Level-2 Products</a:t>
            </a:r>
          </a:p>
          <a:p>
            <a:pPr>
              <a:buNone/>
            </a:pPr>
            <a:endParaRPr lang="en-US" sz="2800" dirty="0" smtClean="0"/>
          </a:p>
          <a:p>
            <a:r>
              <a:rPr lang="en-US" sz="2800" dirty="0" smtClean="0"/>
              <a:t>Evolution of the Level-2 Product Algorithms Beyond the Baseline</a:t>
            </a:r>
          </a:p>
          <a:p>
            <a:endParaRPr lang="en-US" sz="2800" dirty="0" smtClean="0"/>
          </a:p>
          <a:p>
            <a:r>
              <a:rPr lang="en-US" sz="2800" dirty="0" smtClean="0"/>
              <a:t>Path </a:t>
            </a:r>
            <a:r>
              <a:rPr lang="en-US" sz="2800" dirty="0" smtClean="0"/>
              <a:t>forward </a:t>
            </a:r>
          </a:p>
          <a:p>
            <a:pPr>
              <a:buNone/>
            </a:pPr>
            <a:endParaRPr lang="en-US" sz="2800" dirty="0" smtClean="0"/>
          </a:p>
          <a:p>
            <a:endParaRPr lang="en-US" sz="2800" dirty="0" smtClean="0"/>
          </a:p>
          <a:p>
            <a:endParaRPr lang="en-US" dirty="0"/>
          </a:p>
        </p:txBody>
      </p:sp>
      <p:sp>
        <p:nvSpPr>
          <p:cNvPr id="15" name="Title 1"/>
          <p:cNvSpPr>
            <a:spLocks noGrp="1"/>
          </p:cNvSpPr>
          <p:nvPr>
            <p:ph type="title"/>
          </p:nvPr>
        </p:nvSpPr>
        <p:spPr>
          <a:xfrm>
            <a:off x="1089212" y="-91414"/>
            <a:ext cx="7086600" cy="1143000"/>
          </a:xfrm>
        </p:spPr>
        <p:txBody>
          <a:bodyPr/>
          <a:lstStyle/>
          <a:p>
            <a:r>
              <a:rPr lang="en-US" sz="4000" b="1" dirty="0" smtClean="0">
                <a:solidFill>
                  <a:schemeClr val="tx1"/>
                </a:solidFill>
                <a:effectLst>
                  <a:outerShdw blurRad="38100" dist="38100" dir="2700000" algn="tl">
                    <a:srgbClr val="000000">
                      <a:alpha val="43137"/>
                    </a:srgbClr>
                  </a:outerShdw>
                </a:effectLst>
              </a:rPr>
              <a:t>Outline</a:t>
            </a:r>
            <a:endParaRPr lang="en-US" sz="4000" b="1" dirty="0">
              <a:solidFill>
                <a:schemeClr val="tx1"/>
              </a:solidFill>
              <a:effectLst>
                <a:outerShdw blurRad="38100" dist="38100" dir="2700000" algn="tl">
                  <a:srgbClr val="000000">
                    <a:alpha val="43137"/>
                  </a:srgbClr>
                </a:outerShdw>
              </a:effectLst>
            </a:endParaRPr>
          </a:p>
        </p:txBody>
      </p:sp>
      <p:sp>
        <p:nvSpPr>
          <p:cNvPr id="4"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3</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7071996" y="6400800"/>
            <a:ext cx="1828800" cy="365125"/>
          </a:xfrm>
          <a:prstGeom prst="rect">
            <a:avLst/>
          </a:prstGeom>
        </p:spPr>
        <p:txBody>
          <a:bodyPr/>
          <a:lstStyle/>
          <a:p>
            <a:fld id="{97FA8124-9865-F141-9E48-75D99BBAEFD0}" type="slidenum">
              <a:rPr lang="en-US" smtClean="0">
                <a:solidFill>
                  <a:prstClr val="black"/>
                </a:solidFill>
              </a:rPr>
              <a:pPr/>
              <a:t>30</a:t>
            </a:fld>
            <a:endParaRPr lang="en-US" dirty="0">
              <a:solidFill>
                <a:prstClr val="black"/>
              </a:solidFill>
            </a:endParaRPr>
          </a:p>
        </p:txBody>
      </p:sp>
      <p:sp>
        <p:nvSpPr>
          <p:cNvPr id="25" name="TextBox 24"/>
          <p:cNvSpPr txBox="1"/>
          <p:nvPr/>
        </p:nvSpPr>
        <p:spPr>
          <a:xfrm>
            <a:off x="548684" y="713926"/>
            <a:ext cx="3380284" cy="246221"/>
          </a:xfrm>
          <a:prstGeom prst="rect">
            <a:avLst/>
          </a:prstGeom>
          <a:noFill/>
        </p:spPr>
        <p:txBody>
          <a:bodyPr wrap="none" lIns="0" tIns="0" rIns="0" bIns="0" rtlCol="0">
            <a:spAutoFit/>
          </a:bodyPr>
          <a:lstStyle/>
          <a:p>
            <a:pPr defTabSz="914400"/>
            <a:r>
              <a:rPr lang="en-US" sz="1600" b="1" i="1" dirty="0" smtClean="0">
                <a:solidFill>
                  <a:srgbClr val="FFC000"/>
                </a:solidFill>
                <a:effectLst>
                  <a:outerShdw blurRad="38100" dist="38100" dir="2700000" algn="tl">
                    <a:srgbClr val="000000">
                      <a:alpha val="43137"/>
                    </a:srgbClr>
                  </a:outerShdw>
                </a:effectLst>
              </a:rPr>
              <a:t>Description of Algorithm Enhancements</a:t>
            </a:r>
          </a:p>
        </p:txBody>
      </p:sp>
      <p:cxnSp>
        <p:nvCxnSpPr>
          <p:cNvPr id="28" name="Straight Connector 27"/>
          <p:cNvCxnSpPr/>
          <p:nvPr/>
        </p:nvCxnSpPr>
        <p:spPr>
          <a:xfrm>
            <a:off x="4534694" y="594391"/>
            <a:ext cx="0" cy="62513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6957" y="3703317"/>
            <a:ext cx="87031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37756" y="685830"/>
            <a:ext cx="3700757" cy="246221"/>
          </a:xfrm>
          <a:prstGeom prst="rect">
            <a:avLst/>
          </a:prstGeom>
          <a:noFill/>
        </p:spPr>
        <p:txBody>
          <a:bodyPr wrap="none" lIns="0" tIns="0" rIns="0" bIns="0" rtlCol="0">
            <a:spAutoFit/>
          </a:bodyPr>
          <a:lstStyle/>
          <a:p>
            <a:pPr defTabSz="914400"/>
            <a:r>
              <a:rPr lang="en-US" sz="1600" b="1" i="1" dirty="0" smtClean="0">
                <a:solidFill>
                  <a:srgbClr val="FFC000"/>
                </a:solidFill>
                <a:effectLst>
                  <a:outerShdw blurRad="38100" dist="38100" dir="2700000" algn="tl">
                    <a:srgbClr val="000000">
                      <a:alpha val="43137"/>
                    </a:srgbClr>
                  </a:outerShdw>
                </a:effectLst>
              </a:rPr>
              <a:t>Product Generated with </a:t>
            </a:r>
            <a:r>
              <a:rPr lang="en-US" sz="1600" b="1" i="1" u="sng" dirty="0" smtClean="0">
                <a:solidFill>
                  <a:srgbClr val="FFC000"/>
                </a:solidFill>
                <a:effectLst>
                  <a:outerShdw blurRad="38100" dist="38100" dir="2700000" algn="tl">
                    <a:srgbClr val="000000">
                      <a:alpha val="43137"/>
                    </a:srgbClr>
                  </a:outerShdw>
                </a:effectLst>
              </a:rPr>
              <a:t>Baseline</a:t>
            </a:r>
            <a:r>
              <a:rPr lang="en-US" sz="1600" b="1" i="1" dirty="0" smtClean="0">
                <a:solidFill>
                  <a:srgbClr val="FFC000"/>
                </a:solidFill>
                <a:effectLst>
                  <a:outerShdw blurRad="38100" dist="38100" dir="2700000" algn="tl">
                    <a:srgbClr val="000000">
                      <a:alpha val="43137"/>
                    </a:srgbClr>
                  </a:outerShdw>
                </a:effectLst>
              </a:rPr>
              <a:t> Algorithm</a:t>
            </a:r>
          </a:p>
        </p:txBody>
      </p:sp>
      <p:sp>
        <p:nvSpPr>
          <p:cNvPr id="33" name="TextBox 32"/>
          <p:cNvSpPr txBox="1"/>
          <p:nvPr/>
        </p:nvSpPr>
        <p:spPr>
          <a:xfrm>
            <a:off x="457245" y="3885811"/>
            <a:ext cx="3396443" cy="246221"/>
          </a:xfrm>
          <a:prstGeom prst="rect">
            <a:avLst/>
          </a:prstGeom>
          <a:noFill/>
        </p:spPr>
        <p:txBody>
          <a:bodyPr wrap="none" lIns="0" tIns="0" rIns="0" bIns="0" rtlCol="0">
            <a:spAutoFit/>
          </a:bodyPr>
          <a:lstStyle/>
          <a:p>
            <a:pPr defTabSz="914400"/>
            <a:r>
              <a:rPr lang="en-US" sz="1600" b="1" i="1" dirty="0" smtClean="0">
                <a:solidFill>
                  <a:srgbClr val="FFC000"/>
                </a:solidFill>
                <a:effectLst>
                  <a:outerShdw blurRad="38100" dist="38100" dir="2700000" algn="tl">
                    <a:srgbClr val="000000">
                      <a:alpha val="43137"/>
                    </a:srgbClr>
                  </a:outerShdw>
                </a:effectLst>
              </a:rPr>
              <a:t>Importance of Algorithm Enhancements</a:t>
            </a:r>
          </a:p>
        </p:txBody>
      </p:sp>
      <p:sp>
        <p:nvSpPr>
          <p:cNvPr id="37" name="TextBox 36"/>
          <p:cNvSpPr txBox="1"/>
          <p:nvPr/>
        </p:nvSpPr>
        <p:spPr>
          <a:xfrm>
            <a:off x="4963172" y="3731413"/>
            <a:ext cx="3723583" cy="246221"/>
          </a:xfrm>
          <a:prstGeom prst="rect">
            <a:avLst/>
          </a:prstGeom>
          <a:noFill/>
        </p:spPr>
        <p:txBody>
          <a:bodyPr wrap="none" lIns="0" tIns="0" rIns="0" bIns="0" rtlCol="0">
            <a:spAutoFit/>
          </a:bodyPr>
          <a:lstStyle/>
          <a:p>
            <a:pPr defTabSz="914400"/>
            <a:r>
              <a:rPr lang="en-US" sz="1600" b="1" i="1" dirty="0" smtClean="0">
                <a:solidFill>
                  <a:srgbClr val="FFC000"/>
                </a:solidFill>
                <a:effectLst>
                  <a:outerShdw blurRad="38100" dist="38100" dir="2700000" algn="tl">
                    <a:srgbClr val="000000">
                      <a:alpha val="43137"/>
                    </a:srgbClr>
                  </a:outerShdw>
                </a:effectLst>
              </a:rPr>
              <a:t>Product Generated with </a:t>
            </a:r>
            <a:r>
              <a:rPr lang="en-US" sz="1600" b="1" i="1" u="sng" dirty="0" smtClean="0">
                <a:solidFill>
                  <a:srgbClr val="FFC000"/>
                </a:solidFill>
                <a:effectLst>
                  <a:outerShdw blurRad="38100" dist="38100" dir="2700000" algn="tl">
                    <a:srgbClr val="000000">
                      <a:alpha val="43137"/>
                    </a:srgbClr>
                  </a:outerShdw>
                </a:effectLst>
              </a:rPr>
              <a:t>Updated</a:t>
            </a:r>
            <a:r>
              <a:rPr lang="en-US" sz="1600" b="1" i="1" dirty="0" smtClean="0">
                <a:solidFill>
                  <a:srgbClr val="FFC000"/>
                </a:solidFill>
                <a:effectLst>
                  <a:outerShdw blurRad="38100" dist="38100" dir="2700000" algn="tl">
                    <a:srgbClr val="000000">
                      <a:alpha val="43137"/>
                    </a:srgbClr>
                  </a:outerShdw>
                </a:effectLst>
              </a:rPr>
              <a:t> Algorithm</a:t>
            </a:r>
          </a:p>
        </p:txBody>
      </p:sp>
      <p:sp>
        <p:nvSpPr>
          <p:cNvPr id="20" name="TextBox 19"/>
          <p:cNvSpPr txBox="1"/>
          <p:nvPr/>
        </p:nvSpPr>
        <p:spPr>
          <a:xfrm>
            <a:off x="280364" y="1143025"/>
            <a:ext cx="4108758" cy="1692771"/>
          </a:xfrm>
          <a:prstGeom prst="rect">
            <a:avLst/>
          </a:prstGeom>
          <a:noFill/>
        </p:spPr>
        <p:txBody>
          <a:bodyPr wrap="square" lIns="0" tIns="0" rIns="0" bIns="0" rtlCol="0">
            <a:spAutoFit/>
          </a:bodyPr>
          <a:lstStyle/>
          <a:p>
            <a:pPr marL="171450" indent="-171450" defTabSz="914400">
              <a:buClr>
                <a:schemeClr val="tx1"/>
              </a:buClr>
              <a:buSzPct val="125000"/>
              <a:buFont typeface="Arial" panose="020B0604020202020204" pitchFamily="34" charset="0"/>
              <a:buChar char="•"/>
            </a:pPr>
            <a:r>
              <a:rPr lang="en-US" sz="1600" dirty="0" smtClean="0">
                <a:solidFill>
                  <a:srgbClr val="FFFF00"/>
                </a:solidFill>
              </a:rPr>
              <a:t>NWS forecasters pointed out occasional unrealistic calibration shifts and “holes” in deep convective areas</a:t>
            </a:r>
          </a:p>
          <a:p>
            <a:pPr marL="171450" indent="-171450" defTabSz="914400">
              <a:buClr>
                <a:schemeClr val="tx1"/>
              </a:buClr>
              <a:buSzPct val="125000"/>
              <a:buFont typeface="Arial" panose="020B0604020202020204" pitchFamily="34" charset="0"/>
              <a:buChar char="•"/>
            </a:pPr>
            <a:endParaRPr lang="en-US" sz="1600" dirty="0" smtClean="0">
              <a:solidFill>
                <a:srgbClr val="FFFF00"/>
              </a:solidFill>
            </a:endParaRPr>
          </a:p>
          <a:p>
            <a:pPr marL="171450" indent="-171450" defTabSz="914400">
              <a:buClr>
                <a:schemeClr val="tx1"/>
              </a:buClr>
              <a:buSzPct val="125000"/>
              <a:buFont typeface="Arial" panose="020B0604020202020204" pitchFamily="34" charset="0"/>
              <a:buChar char="•"/>
            </a:pPr>
            <a:r>
              <a:rPr lang="en-US" sz="1600" dirty="0" smtClean="0">
                <a:solidFill>
                  <a:srgbClr val="FFFF00"/>
                </a:solidFill>
              </a:rPr>
              <a:t>Reduced the calibration region size to 15x15º</a:t>
            </a:r>
          </a:p>
          <a:p>
            <a:pPr marL="171450" indent="-171450" defTabSz="914400"/>
            <a:endParaRPr lang="en-US" sz="1600" dirty="0"/>
          </a:p>
          <a:p>
            <a:pPr marL="628650" lvl="1" indent="-171450" defTabSz="914400">
              <a:buFont typeface="Arial" panose="020B0604020202020204" pitchFamily="34" charset="0"/>
              <a:buChar char="•"/>
            </a:pPr>
            <a:endParaRPr lang="en-US" sz="1400" dirty="0" smtClean="0">
              <a:solidFill>
                <a:prstClr val="black"/>
              </a:solidFill>
            </a:endParaRPr>
          </a:p>
        </p:txBody>
      </p:sp>
      <p:sp>
        <p:nvSpPr>
          <p:cNvPr id="12" name="Title 11"/>
          <p:cNvSpPr>
            <a:spLocks noGrp="1"/>
          </p:cNvSpPr>
          <p:nvPr>
            <p:ph type="title"/>
          </p:nvPr>
        </p:nvSpPr>
        <p:spPr>
          <a:xfrm>
            <a:off x="914440" y="-228559"/>
            <a:ext cx="7086600" cy="914390"/>
          </a:xfrm>
        </p:spPr>
        <p:txBody>
          <a:bodyPr/>
          <a:lstStyle/>
          <a:p>
            <a:r>
              <a:rPr lang="en-US" b="1" dirty="0" smtClean="0">
                <a:solidFill>
                  <a:schemeClr val="tx1"/>
                </a:solidFill>
                <a:effectLst>
                  <a:outerShdw blurRad="38100" dist="38100" dir="2700000" algn="tl">
                    <a:srgbClr val="000000">
                      <a:alpha val="43137"/>
                    </a:srgbClr>
                  </a:outerShdw>
                </a:effectLst>
              </a:rPr>
              <a:t>Rainfall Rate</a:t>
            </a:r>
            <a:endParaRPr lang="en-US" b="1" dirty="0">
              <a:solidFill>
                <a:schemeClr val="tx1"/>
              </a:solidFill>
              <a:effectLst>
                <a:outerShdw blurRad="38100" dist="38100" dir="2700000" algn="tl">
                  <a:srgbClr val="000000">
                    <a:alpha val="43137"/>
                  </a:srgbClr>
                </a:outerShdw>
              </a:effectLst>
            </a:endParaRPr>
          </a:p>
        </p:txBody>
      </p:sp>
      <p:sp>
        <p:nvSpPr>
          <p:cNvPr id="16" name="Rectangle 15"/>
          <p:cNvSpPr/>
          <p:nvPr/>
        </p:nvSpPr>
        <p:spPr>
          <a:xfrm>
            <a:off x="146957" y="594391"/>
            <a:ext cx="8703129" cy="6251312"/>
          </a:xfrm>
          <a:prstGeom prst="rect">
            <a:avLst/>
          </a:prstGeom>
          <a:no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80364" y="4205082"/>
            <a:ext cx="4108758" cy="954107"/>
          </a:xfrm>
          <a:prstGeom prst="rect">
            <a:avLst/>
          </a:prstGeom>
          <a:noFill/>
        </p:spPr>
        <p:txBody>
          <a:bodyPr wrap="square" lIns="0" tIns="0" rIns="0" bIns="0" rtlCol="0">
            <a:spAutoFit/>
          </a:bodyPr>
          <a:lstStyle/>
          <a:p>
            <a:pPr marL="171450" indent="-171450" defTabSz="914400">
              <a:buClr>
                <a:schemeClr val="tx1"/>
              </a:buClr>
              <a:buSzPct val="125000"/>
              <a:buFont typeface="Arial" panose="020B0604020202020204" pitchFamily="34" charset="0"/>
              <a:buChar char="•"/>
            </a:pPr>
            <a:r>
              <a:rPr lang="en-US" sz="1600" dirty="0" smtClean="0"/>
              <a:t>Improves the calibration stability and consistency that leads to an improved product</a:t>
            </a:r>
          </a:p>
          <a:p>
            <a:pPr marL="171450" indent="-171450" defTabSz="914400"/>
            <a:endParaRPr lang="en-US" sz="1600" dirty="0"/>
          </a:p>
          <a:p>
            <a:pPr marL="628650" lvl="1" indent="-171450" defTabSz="914400">
              <a:buFont typeface="Arial" panose="020B0604020202020204" pitchFamily="34" charset="0"/>
              <a:buChar char="•"/>
            </a:pPr>
            <a:endParaRPr lang="en-US" sz="1400" dirty="0" smtClean="0">
              <a:solidFill>
                <a:prstClr val="black"/>
              </a:solidFill>
            </a:endParaRPr>
          </a:p>
        </p:txBody>
      </p:sp>
      <p:sp>
        <p:nvSpPr>
          <p:cNvPr id="21" name="TextBox 20"/>
          <p:cNvSpPr txBox="1"/>
          <p:nvPr/>
        </p:nvSpPr>
        <p:spPr>
          <a:xfrm>
            <a:off x="201445" y="6553200"/>
            <a:ext cx="3273287" cy="276999"/>
          </a:xfrm>
          <a:prstGeom prst="rect">
            <a:avLst/>
          </a:prstGeom>
          <a:noFill/>
        </p:spPr>
        <p:txBody>
          <a:bodyPr wrap="square" rtlCol="0">
            <a:spAutoFit/>
          </a:bodyPr>
          <a:lstStyle/>
          <a:p>
            <a:r>
              <a:rPr lang="en-US" sz="1200" b="1" i="1" dirty="0" smtClean="0">
                <a:solidFill>
                  <a:srgbClr val="FFFF00"/>
                </a:solidFill>
              </a:rPr>
              <a:t>Bob </a:t>
            </a:r>
            <a:r>
              <a:rPr lang="en-US" sz="1200" b="1" i="1" dirty="0" err="1" smtClean="0">
                <a:solidFill>
                  <a:srgbClr val="FFFF00"/>
                </a:solidFill>
              </a:rPr>
              <a:t>Kuligowski</a:t>
            </a:r>
            <a:r>
              <a:rPr lang="en-US" sz="1200" b="1" i="1" dirty="0" smtClean="0">
                <a:solidFill>
                  <a:srgbClr val="FFFF00"/>
                </a:solidFill>
              </a:rPr>
              <a:t> (NESDIS/STAR)</a:t>
            </a:r>
          </a:p>
        </p:txBody>
      </p:sp>
      <p:pic>
        <p:nvPicPr>
          <p:cNvPr id="22" name="Picture 21" descr="Ana_loop_ctrl.gif"/>
          <p:cNvPicPr preferRelativeResize="0">
            <a:picLocks/>
          </p:cNvPicPr>
          <p:nvPr/>
        </p:nvPicPr>
        <p:blipFill>
          <a:blip r:embed="rId3"/>
          <a:stretch>
            <a:fillRect/>
          </a:stretch>
        </p:blipFill>
        <p:spPr>
          <a:xfrm>
            <a:off x="5056591" y="996695"/>
            <a:ext cx="3264408" cy="2523744"/>
          </a:xfrm>
          <a:prstGeom prst="rect">
            <a:avLst/>
          </a:prstGeom>
        </p:spPr>
      </p:pic>
      <p:pic>
        <p:nvPicPr>
          <p:cNvPr id="23" name="Picture 22" descr="Ana_loop_new.gif"/>
          <p:cNvPicPr preferRelativeResize="0">
            <a:picLocks/>
          </p:cNvPicPr>
          <p:nvPr/>
        </p:nvPicPr>
        <p:blipFill>
          <a:blip r:embed="rId4"/>
          <a:stretch>
            <a:fillRect/>
          </a:stretch>
        </p:blipFill>
        <p:spPr>
          <a:xfrm>
            <a:off x="5054977" y="4014182"/>
            <a:ext cx="3266022" cy="2523744"/>
          </a:xfrm>
          <a:prstGeom prst="rect">
            <a:avLst/>
          </a:prstGeom>
        </p:spPr>
      </p:pic>
      <p:sp>
        <p:nvSpPr>
          <p:cNvPr id="24" name="Rectangle 23"/>
          <p:cNvSpPr/>
          <p:nvPr/>
        </p:nvSpPr>
        <p:spPr>
          <a:xfrm>
            <a:off x="4937756" y="6537926"/>
            <a:ext cx="3729932" cy="338554"/>
          </a:xfrm>
          <a:prstGeom prst="rect">
            <a:avLst/>
          </a:prstGeom>
        </p:spPr>
        <p:txBody>
          <a:bodyPr wrap="none">
            <a:spAutoFit/>
          </a:bodyPr>
          <a:lstStyle/>
          <a:p>
            <a:r>
              <a:rPr lang="en-US" sz="1600" b="1" dirty="0" smtClean="0"/>
              <a:t>Rain rates for TS Ana, 15-20 October 2014</a:t>
            </a:r>
            <a:endParaRPr lang="en-US" sz="1600" b="1" dirty="0"/>
          </a:p>
        </p:txBody>
      </p:sp>
      <p:sp>
        <p:nvSpPr>
          <p:cNvPr id="17"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30</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7071996" y="6400800"/>
            <a:ext cx="1828800" cy="365125"/>
          </a:xfrm>
          <a:prstGeom prst="rect">
            <a:avLst/>
          </a:prstGeom>
        </p:spPr>
        <p:txBody>
          <a:bodyPr/>
          <a:lstStyle/>
          <a:p>
            <a:fld id="{97FA8124-9865-F141-9E48-75D99BBAEFD0}" type="slidenum">
              <a:rPr lang="en-US">
                <a:solidFill>
                  <a:prstClr val="black"/>
                </a:solidFill>
              </a:rPr>
              <a:pPr/>
              <a:t>31</a:t>
            </a:fld>
            <a:endParaRPr lang="en-US" dirty="0">
              <a:solidFill>
                <a:prstClr val="black"/>
              </a:solidFill>
            </a:endParaRPr>
          </a:p>
        </p:txBody>
      </p:sp>
      <p:sp>
        <p:nvSpPr>
          <p:cNvPr id="25" name="TextBox 24"/>
          <p:cNvSpPr txBox="1"/>
          <p:nvPr/>
        </p:nvSpPr>
        <p:spPr>
          <a:xfrm>
            <a:off x="548684" y="713926"/>
            <a:ext cx="3380284" cy="246221"/>
          </a:xfrm>
          <a:prstGeom prst="rect">
            <a:avLst/>
          </a:prstGeom>
          <a:noFill/>
        </p:spPr>
        <p:txBody>
          <a:bodyPr wrap="none" lIns="0" tIns="0" rIns="0" bIns="0" rtlCol="0">
            <a:spAutoFit/>
          </a:bodyPr>
          <a:lstStyle/>
          <a:p>
            <a:r>
              <a:rPr lang="en-US" sz="1600" b="1" i="1" u="sng" dirty="0">
                <a:solidFill>
                  <a:srgbClr val="FFC000"/>
                </a:solidFill>
                <a:effectLst>
                  <a:outerShdw blurRad="38100" dist="38100" dir="2700000" algn="tl">
                    <a:srgbClr val="000000">
                      <a:alpha val="43137"/>
                    </a:srgbClr>
                  </a:outerShdw>
                </a:effectLst>
              </a:rPr>
              <a:t>Description of </a:t>
            </a:r>
            <a:r>
              <a:rPr lang="en-US" sz="1600" b="1" i="1" dirty="0">
                <a:solidFill>
                  <a:srgbClr val="FFC000"/>
                </a:solidFill>
                <a:effectLst>
                  <a:outerShdw blurRad="38100" dist="38100" dir="2700000" algn="tl">
                    <a:srgbClr val="000000">
                      <a:alpha val="43137"/>
                    </a:srgbClr>
                  </a:outerShdw>
                </a:effectLst>
              </a:rPr>
              <a:t>Algorithm Enhancements</a:t>
            </a:r>
          </a:p>
        </p:txBody>
      </p:sp>
      <p:cxnSp>
        <p:nvCxnSpPr>
          <p:cNvPr id="28" name="Straight Connector 27"/>
          <p:cNvCxnSpPr/>
          <p:nvPr/>
        </p:nvCxnSpPr>
        <p:spPr>
          <a:xfrm>
            <a:off x="4534694" y="594391"/>
            <a:ext cx="0" cy="62513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6957" y="3703317"/>
            <a:ext cx="87031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37756" y="685830"/>
            <a:ext cx="3700757"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Baseline</a:t>
            </a:r>
            <a:r>
              <a:rPr lang="en-US" sz="1600" b="1" i="1" dirty="0">
                <a:solidFill>
                  <a:srgbClr val="FFC000"/>
                </a:solidFill>
                <a:effectLst>
                  <a:outerShdw blurRad="38100" dist="38100" dir="2700000" algn="tl">
                    <a:srgbClr val="000000">
                      <a:alpha val="43137"/>
                    </a:srgbClr>
                  </a:outerShdw>
                </a:effectLst>
              </a:rPr>
              <a:t> Algorithm</a:t>
            </a:r>
          </a:p>
        </p:txBody>
      </p:sp>
      <p:sp>
        <p:nvSpPr>
          <p:cNvPr id="33" name="TextBox 32"/>
          <p:cNvSpPr txBox="1"/>
          <p:nvPr/>
        </p:nvSpPr>
        <p:spPr>
          <a:xfrm>
            <a:off x="457245" y="3885811"/>
            <a:ext cx="3396443" cy="246221"/>
          </a:xfrm>
          <a:prstGeom prst="rect">
            <a:avLst/>
          </a:prstGeom>
          <a:noFill/>
        </p:spPr>
        <p:txBody>
          <a:bodyPr wrap="none" lIns="0" tIns="0" rIns="0" bIns="0" rtlCol="0">
            <a:spAutoFit/>
          </a:bodyPr>
          <a:lstStyle/>
          <a:p>
            <a:r>
              <a:rPr lang="en-US" sz="1600" b="1" i="1" u="sng" dirty="0">
                <a:solidFill>
                  <a:srgbClr val="FFC000"/>
                </a:solidFill>
                <a:effectLst>
                  <a:outerShdw blurRad="38100" dist="38100" dir="2700000" algn="tl">
                    <a:srgbClr val="000000">
                      <a:alpha val="43137"/>
                    </a:srgbClr>
                  </a:outerShdw>
                </a:effectLst>
              </a:rPr>
              <a:t>Importance of </a:t>
            </a:r>
            <a:r>
              <a:rPr lang="en-US" sz="1600" b="1" i="1" dirty="0">
                <a:solidFill>
                  <a:srgbClr val="FFC000"/>
                </a:solidFill>
                <a:effectLst>
                  <a:outerShdw blurRad="38100" dist="38100" dir="2700000" algn="tl">
                    <a:srgbClr val="000000">
                      <a:alpha val="43137"/>
                    </a:srgbClr>
                  </a:outerShdw>
                </a:effectLst>
              </a:rPr>
              <a:t>Algorithm Enhancements</a:t>
            </a:r>
          </a:p>
        </p:txBody>
      </p:sp>
      <p:sp>
        <p:nvSpPr>
          <p:cNvPr id="37" name="TextBox 36"/>
          <p:cNvSpPr txBox="1"/>
          <p:nvPr/>
        </p:nvSpPr>
        <p:spPr>
          <a:xfrm>
            <a:off x="4963172" y="3731413"/>
            <a:ext cx="3723583"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Updated</a:t>
            </a:r>
            <a:r>
              <a:rPr lang="en-US" sz="1600" b="1" i="1" dirty="0">
                <a:solidFill>
                  <a:srgbClr val="FFC000"/>
                </a:solidFill>
                <a:effectLst>
                  <a:outerShdw blurRad="38100" dist="38100" dir="2700000" algn="tl">
                    <a:srgbClr val="000000">
                      <a:alpha val="43137"/>
                    </a:srgbClr>
                  </a:outerShdw>
                </a:effectLst>
              </a:rPr>
              <a:t> Algorithm</a:t>
            </a:r>
          </a:p>
        </p:txBody>
      </p:sp>
      <p:sp>
        <p:nvSpPr>
          <p:cNvPr id="20" name="TextBox 19"/>
          <p:cNvSpPr txBox="1"/>
          <p:nvPr/>
        </p:nvSpPr>
        <p:spPr>
          <a:xfrm>
            <a:off x="280364" y="1099065"/>
            <a:ext cx="4108758" cy="2677656"/>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dirty="0" smtClean="0">
                <a:solidFill>
                  <a:prstClr val="white"/>
                </a:solidFill>
              </a:rPr>
              <a:t>Large discrepancy between the ABI LSTs (VIIRS data used as proxy) and MODIS LSTs is observed.  </a:t>
            </a:r>
          </a:p>
          <a:p>
            <a:pPr marL="171450" indent="-171450">
              <a:buClr>
                <a:prstClr val="white"/>
              </a:buClr>
              <a:buSzPct val="125000"/>
              <a:buFont typeface="Arial" panose="020B0604020202020204" pitchFamily="34" charset="0"/>
              <a:buChar char="•"/>
            </a:pPr>
            <a:r>
              <a:rPr lang="en-US" sz="1600" dirty="0" smtClean="0">
                <a:solidFill>
                  <a:prstClr val="white"/>
                </a:solidFill>
              </a:rPr>
              <a:t>Improvement </a:t>
            </a:r>
          </a:p>
          <a:p>
            <a:pPr marL="628650" lvl="1" indent="-171450">
              <a:buClr>
                <a:prstClr val="white"/>
              </a:buClr>
              <a:buSzPct val="125000"/>
              <a:buFont typeface="Courier New" pitchFamily="49" charset="0"/>
              <a:buChar char="o"/>
            </a:pPr>
            <a:r>
              <a:rPr lang="en-US" sz="1600" dirty="0" smtClean="0">
                <a:solidFill>
                  <a:prstClr val="white"/>
                </a:solidFill>
              </a:rPr>
              <a:t>Emissivity difference in addition to the mean emissivity of the thermal channels is added in the algorithm</a:t>
            </a:r>
          </a:p>
          <a:p>
            <a:pPr marL="628650" lvl="1" indent="-171450">
              <a:buClr>
                <a:prstClr val="white"/>
              </a:buClr>
              <a:buSzPct val="125000"/>
              <a:buFont typeface="Courier New" pitchFamily="49" charset="0"/>
              <a:buChar char="o"/>
            </a:pPr>
            <a:r>
              <a:rPr lang="en-US" sz="1600" dirty="0" smtClean="0">
                <a:solidFill>
                  <a:prstClr val="white"/>
                </a:solidFill>
              </a:rPr>
              <a:t>Algorithm coefficients are further stratified for different view angles and water vapor contents</a:t>
            </a:r>
            <a:endParaRPr lang="en-US" sz="1600" dirty="0">
              <a:solidFill>
                <a:prstClr val="white"/>
              </a:solidFill>
            </a:endParaRPr>
          </a:p>
          <a:p>
            <a:pPr marL="628650" lvl="1" indent="-171450">
              <a:buFont typeface="Arial" panose="020B0604020202020204" pitchFamily="34" charset="0"/>
              <a:buChar char="•"/>
            </a:pPr>
            <a:endParaRPr lang="en-US" sz="1400" dirty="0">
              <a:solidFill>
                <a:prstClr val="black"/>
              </a:solidFill>
            </a:endParaRPr>
          </a:p>
        </p:txBody>
      </p:sp>
      <p:sp>
        <p:nvSpPr>
          <p:cNvPr id="12" name="Title 11"/>
          <p:cNvSpPr>
            <a:spLocks noGrp="1"/>
          </p:cNvSpPr>
          <p:nvPr>
            <p:ph type="title"/>
          </p:nvPr>
        </p:nvSpPr>
        <p:spPr>
          <a:xfrm>
            <a:off x="914440" y="-228559"/>
            <a:ext cx="7086600" cy="914390"/>
          </a:xfrm>
        </p:spPr>
        <p:txBody>
          <a:bodyPr/>
          <a:lstStyle/>
          <a:p>
            <a:r>
              <a:rPr lang="en-US" b="1" dirty="0" smtClean="0">
                <a:solidFill>
                  <a:schemeClr val="tx1"/>
                </a:solidFill>
                <a:effectLst>
                  <a:outerShdw blurRad="38100" dist="38100" dir="2700000" algn="tl">
                    <a:srgbClr val="000000">
                      <a:alpha val="43137"/>
                    </a:srgbClr>
                  </a:outerShdw>
                </a:effectLst>
              </a:rPr>
              <a:t>Land Surface Temperature</a:t>
            </a:r>
            <a:endParaRPr lang="en-US" b="1" dirty="0">
              <a:solidFill>
                <a:schemeClr val="tx1"/>
              </a:solidFill>
              <a:effectLst>
                <a:outerShdw blurRad="38100" dist="38100" dir="2700000" algn="tl">
                  <a:srgbClr val="000000">
                    <a:alpha val="43137"/>
                  </a:srgbClr>
                </a:outerShdw>
              </a:effectLst>
            </a:endParaRPr>
          </a:p>
        </p:txBody>
      </p:sp>
      <p:pic>
        <p:nvPicPr>
          <p:cNvPr id="13" name="Picture 12" descr="scamprR201429417.09.gif"/>
          <p:cNvPicPr preferRelativeResize="0">
            <a:picLocks/>
          </p:cNvPicPr>
          <p:nvPr/>
        </p:nvPicPr>
        <p:blipFill>
          <a:blip r:embed="rId3" cstate="print"/>
          <a:stretch>
            <a:fillRect/>
          </a:stretch>
        </p:blipFill>
        <p:spPr>
          <a:xfrm>
            <a:off x="5120634" y="1161390"/>
            <a:ext cx="3264408" cy="2176272"/>
          </a:xfrm>
          <a:prstGeom prst="rect">
            <a:avLst/>
          </a:prstGeom>
        </p:spPr>
      </p:pic>
      <p:pic>
        <p:nvPicPr>
          <p:cNvPr id="14" name="Picture 13" descr="scamprH201429417.09.gif"/>
          <p:cNvPicPr>
            <a:picLocks noChangeAspect="1"/>
          </p:cNvPicPr>
          <p:nvPr/>
        </p:nvPicPr>
        <p:blipFill>
          <a:blip r:embed="rId4" cstate="print"/>
          <a:stretch>
            <a:fillRect/>
          </a:stretch>
        </p:blipFill>
        <p:spPr>
          <a:xfrm>
            <a:off x="5120634" y="4108613"/>
            <a:ext cx="3265520" cy="2177013"/>
          </a:xfrm>
          <a:prstGeom prst="rect">
            <a:avLst/>
          </a:prstGeom>
        </p:spPr>
      </p:pic>
      <p:sp>
        <p:nvSpPr>
          <p:cNvPr id="15" name="TextBox 14"/>
          <p:cNvSpPr txBox="1"/>
          <p:nvPr/>
        </p:nvSpPr>
        <p:spPr>
          <a:xfrm>
            <a:off x="4747846" y="6285626"/>
            <a:ext cx="4152950" cy="461665"/>
          </a:xfrm>
          <a:prstGeom prst="rect">
            <a:avLst/>
          </a:prstGeom>
          <a:noFill/>
        </p:spPr>
        <p:txBody>
          <a:bodyPr wrap="square" rtlCol="0">
            <a:spAutoFit/>
          </a:bodyPr>
          <a:lstStyle/>
          <a:p>
            <a:pPr defTabSz="457200"/>
            <a:r>
              <a:rPr lang="en-US" sz="1200" b="1" dirty="0" smtClean="0">
                <a:solidFill>
                  <a:srgbClr val="FFFFFF"/>
                </a:solidFill>
              </a:rPr>
              <a:t>Note: the LST difference is significantly reduced, but still too large in Australia region; further investigation is ongoing.</a:t>
            </a:r>
            <a:endParaRPr lang="en-US" sz="1200" b="1" dirty="0">
              <a:solidFill>
                <a:srgbClr val="FFFFFF"/>
              </a:solidFill>
            </a:endParaRPr>
          </a:p>
        </p:txBody>
      </p:sp>
      <p:sp>
        <p:nvSpPr>
          <p:cNvPr id="16" name="Rectangle 15"/>
          <p:cNvSpPr/>
          <p:nvPr/>
        </p:nvSpPr>
        <p:spPr>
          <a:xfrm>
            <a:off x="146957" y="594391"/>
            <a:ext cx="8703129" cy="6171534"/>
          </a:xfrm>
          <a:prstGeom prst="rect">
            <a:avLst/>
          </a:prstGeom>
          <a:no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TextBox 18"/>
          <p:cNvSpPr txBox="1"/>
          <p:nvPr/>
        </p:nvSpPr>
        <p:spPr>
          <a:xfrm>
            <a:off x="280364" y="4249042"/>
            <a:ext cx="4108758" cy="1446550"/>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dirty="0" smtClean="0">
                <a:solidFill>
                  <a:prstClr val="white"/>
                </a:solidFill>
              </a:rPr>
              <a:t>Significant improvement of the product uncertainty</a:t>
            </a:r>
          </a:p>
          <a:p>
            <a:pPr marL="171450" indent="-171450">
              <a:buClr>
                <a:prstClr val="white"/>
              </a:buClr>
              <a:buSzPct val="125000"/>
              <a:buFont typeface="Arial" panose="020B0604020202020204" pitchFamily="34" charset="0"/>
              <a:buChar char="•"/>
            </a:pPr>
            <a:r>
              <a:rPr lang="en-US" sz="1600" dirty="0" smtClean="0">
                <a:solidFill>
                  <a:prstClr val="white"/>
                </a:solidFill>
              </a:rPr>
              <a:t>To be consistent to updated the VIIRS LST algorithm</a:t>
            </a:r>
            <a:endParaRPr lang="en-US" sz="1600" dirty="0">
              <a:solidFill>
                <a:prstClr val="white"/>
              </a:solidFill>
            </a:endParaRPr>
          </a:p>
          <a:p>
            <a:pPr marL="171450" indent="-171450"/>
            <a:endParaRPr lang="en-US" sz="1600" dirty="0">
              <a:solidFill>
                <a:prstClr val="white"/>
              </a:solidFill>
            </a:endParaRPr>
          </a:p>
          <a:p>
            <a:pPr marL="628650" lvl="1" indent="-171450">
              <a:buFont typeface="Arial" panose="020B0604020202020204" pitchFamily="34" charset="0"/>
              <a:buChar char="•"/>
            </a:pPr>
            <a:endParaRPr lang="en-US" sz="1400" dirty="0">
              <a:solidFill>
                <a:prstClr val="black"/>
              </a:solidFill>
            </a:endParaRPr>
          </a:p>
        </p:txBody>
      </p:sp>
      <p:sp>
        <p:nvSpPr>
          <p:cNvPr id="17" name="Rectangle 3"/>
          <p:cNvSpPr txBox="1">
            <a:spLocks noChangeArrowheads="1"/>
          </p:cNvSpPr>
          <p:nvPr/>
        </p:nvSpPr>
        <p:spPr bwMode="auto">
          <a:xfrm>
            <a:off x="5010739" y="1092785"/>
            <a:ext cx="3505200" cy="381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7938" indent="-7938" algn="ctr" defTabSz="917575" eaLnBrk="0" fontAlgn="base" hangingPunct="0">
              <a:spcBef>
                <a:spcPct val="10000"/>
              </a:spcBef>
              <a:spcAft>
                <a:spcPct val="10000"/>
              </a:spcAft>
              <a:buClr>
                <a:srgbClr val="FAFD00"/>
              </a:buClr>
              <a:buSzPct val="100000"/>
              <a:defRPr/>
            </a:pPr>
            <a:r>
              <a:rPr lang="en-US" b="1" kern="0" dirty="0" smtClean="0">
                <a:solidFill>
                  <a:prstClr val="black"/>
                </a:solidFill>
                <a:ea typeface="ＭＳ Ｐゴシック" charset="-128"/>
                <a:cs typeface="ＭＳ Ｐゴシック" charset="-128"/>
              </a:rPr>
              <a:t>LST difference (ABI – MODIS) </a:t>
            </a:r>
            <a:endParaRPr lang="en-US" b="1" kern="0" dirty="0">
              <a:solidFill>
                <a:prstClr val="black"/>
              </a:solidFill>
              <a:ea typeface="ＭＳ Ｐゴシック" charset="-128"/>
              <a:cs typeface="ＭＳ Ｐゴシック" charset="-128"/>
            </a:endParaRPr>
          </a:p>
        </p:txBody>
      </p:sp>
      <p:sp>
        <p:nvSpPr>
          <p:cNvPr id="18" name="Rectangle 3"/>
          <p:cNvSpPr txBox="1">
            <a:spLocks noChangeArrowheads="1"/>
          </p:cNvSpPr>
          <p:nvPr/>
        </p:nvSpPr>
        <p:spPr bwMode="auto">
          <a:xfrm>
            <a:off x="4960873" y="4099217"/>
            <a:ext cx="3581400" cy="381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7938" indent="-7938" algn="ctr" defTabSz="917575" eaLnBrk="0" fontAlgn="base" hangingPunct="0">
              <a:spcBef>
                <a:spcPct val="10000"/>
              </a:spcBef>
              <a:spcAft>
                <a:spcPct val="10000"/>
              </a:spcAft>
              <a:buClr>
                <a:srgbClr val="FAFD00"/>
              </a:buClr>
              <a:buSzPct val="100000"/>
              <a:defRPr/>
            </a:pPr>
            <a:r>
              <a:rPr lang="en-US" b="1" kern="0" dirty="0" smtClean="0">
                <a:solidFill>
                  <a:prstClr val="black"/>
                </a:solidFill>
                <a:ea typeface="ＭＳ Ｐゴシック" charset="-128"/>
                <a:cs typeface="ＭＳ Ｐゴシック" charset="-128"/>
              </a:rPr>
              <a:t>LST difference (ABI – MODIS) </a:t>
            </a:r>
            <a:endParaRPr lang="en-US" b="1" kern="0" dirty="0">
              <a:solidFill>
                <a:prstClr val="black"/>
              </a:solidFill>
              <a:ea typeface="ＭＳ Ｐゴシック" charset="-128"/>
              <a:cs typeface="ＭＳ Ｐゴシック" charset="-128"/>
            </a:endParaRPr>
          </a:p>
        </p:txBody>
      </p:sp>
      <p:sp>
        <p:nvSpPr>
          <p:cNvPr id="21" name="TextBox 20"/>
          <p:cNvSpPr txBox="1"/>
          <p:nvPr/>
        </p:nvSpPr>
        <p:spPr>
          <a:xfrm>
            <a:off x="182928" y="6446487"/>
            <a:ext cx="3273287" cy="276999"/>
          </a:xfrm>
          <a:prstGeom prst="rect">
            <a:avLst/>
          </a:prstGeom>
          <a:noFill/>
        </p:spPr>
        <p:txBody>
          <a:bodyPr wrap="square" rtlCol="0">
            <a:spAutoFit/>
          </a:bodyPr>
          <a:lstStyle/>
          <a:p>
            <a:pPr defTabSz="457200"/>
            <a:r>
              <a:rPr lang="en-US" sz="1200" b="1" i="1" dirty="0" err="1" smtClean="0">
                <a:solidFill>
                  <a:srgbClr val="FFFF00"/>
                </a:solidFill>
              </a:rPr>
              <a:t>Yunyue</a:t>
            </a:r>
            <a:r>
              <a:rPr lang="en-US" sz="1200" b="1" i="1" dirty="0" smtClean="0">
                <a:solidFill>
                  <a:srgbClr val="FFFF00"/>
                </a:solidFill>
              </a:rPr>
              <a:t> Yu (NESDIS/STAR</a:t>
            </a:r>
            <a:r>
              <a:rPr lang="en-US" sz="1200" b="1" i="1" dirty="0">
                <a:solidFill>
                  <a:srgbClr val="FFFF00"/>
                </a:solidFill>
              </a:rPr>
              <a:t>)</a:t>
            </a:r>
          </a:p>
        </p:txBody>
      </p:sp>
      <p:cxnSp>
        <p:nvCxnSpPr>
          <p:cNvPr id="27" name="Straight Arrow Connector 26"/>
          <p:cNvCxnSpPr/>
          <p:nvPr/>
        </p:nvCxnSpPr>
        <p:spPr>
          <a:xfrm>
            <a:off x="4139919" y="1271918"/>
            <a:ext cx="2120202" cy="86838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139919" y="1271918"/>
            <a:ext cx="3245617" cy="47649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31</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91389" y="-45682"/>
            <a:ext cx="9144000" cy="922730"/>
          </a:xfrm>
        </p:spPr>
        <p:txBody>
          <a:bodyPr>
            <a:normAutofit/>
          </a:bodyPr>
          <a:lstStyle/>
          <a:p>
            <a:r>
              <a:rPr lang="en-US" sz="2900" b="1" dirty="0" smtClean="0">
                <a:solidFill>
                  <a:schemeClr val="tx1"/>
                </a:solidFill>
              </a:rPr>
              <a:t>H-8/AHI LST Validation: </a:t>
            </a:r>
            <a:r>
              <a:rPr lang="en-US" sz="2900" b="1" dirty="0" err="1" smtClean="0">
                <a:solidFill>
                  <a:schemeClr val="tx1"/>
                </a:solidFill>
              </a:rPr>
              <a:t>OzFlux</a:t>
            </a:r>
            <a:r>
              <a:rPr lang="en-US" sz="2900" b="1" dirty="0" smtClean="0">
                <a:solidFill>
                  <a:schemeClr val="tx1"/>
                </a:solidFill>
              </a:rPr>
              <a:t> Sites</a:t>
            </a:r>
            <a:endParaRPr lang="en-US" sz="2900" b="1" dirty="0">
              <a:solidFill>
                <a:schemeClr val="tx1"/>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23366" y="960147"/>
            <a:ext cx="4389072" cy="4389072"/>
          </a:xfrm>
          <a:prstGeom prst="rect">
            <a:avLst/>
          </a:prstGeom>
        </p:spPr>
      </p:pic>
      <p:sp>
        <p:nvSpPr>
          <p:cNvPr id="6" name="TextBox 5"/>
          <p:cNvSpPr txBox="1"/>
          <p:nvPr/>
        </p:nvSpPr>
        <p:spPr>
          <a:xfrm>
            <a:off x="4663439" y="1600220"/>
            <a:ext cx="1280146" cy="461665"/>
          </a:xfrm>
          <a:prstGeom prst="rect">
            <a:avLst/>
          </a:prstGeom>
          <a:noFill/>
        </p:spPr>
        <p:txBody>
          <a:bodyPr wrap="square" rtlCol="0">
            <a:spAutoFit/>
          </a:bodyPr>
          <a:lstStyle/>
          <a:p>
            <a:r>
              <a:rPr lang="en-US" sz="1200" b="1" dirty="0" smtClean="0">
                <a:solidFill>
                  <a:srgbClr val="FF0000"/>
                </a:solidFill>
              </a:rPr>
              <a:t>Daytime</a:t>
            </a:r>
          </a:p>
          <a:p>
            <a:r>
              <a:rPr lang="en-US" sz="1200" b="1" dirty="0" smtClean="0">
                <a:solidFill>
                  <a:srgbClr val="0033CC"/>
                </a:solidFill>
              </a:rPr>
              <a:t>Nighttime</a:t>
            </a:r>
            <a:endParaRPr lang="en-US" sz="1200" b="1" dirty="0">
              <a:solidFill>
                <a:srgbClr val="0033CC"/>
              </a:solidFill>
            </a:endParaRPr>
          </a:p>
        </p:txBody>
      </p:sp>
      <p:sp>
        <p:nvSpPr>
          <p:cNvPr id="7" name="Content Placeholder 6"/>
          <p:cNvSpPr>
            <a:spLocks noGrp="1"/>
          </p:cNvSpPr>
          <p:nvPr>
            <p:ph idx="1"/>
          </p:nvPr>
        </p:nvSpPr>
        <p:spPr>
          <a:xfrm>
            <a:off x="193040" y="1051586"/>
            <a:ext cx="3556009" cy="4449763"/>
          </a:xfrm>
        </p:spPr>
        <p:txBody>
          <a:bodyPr/>
          <a:lstStyle/>
          <a:p>
            <a:r>
              <a:rPr lang="en-US" sz="2500" dirty="0" smtClean="0"/>
              <a:t>Validation done over nine sites in Australia and New Zealand</a:t>
            </a:r>
          </a:p>
          <a:p>
            <a:endParaRPr lang="en-US" sz="2500" dirty="0" smtClean="0"/>
          </a:p>
          <a:p>
            <a:r>
              <a:rPr lang="en-US" sz="2500" dirty="0" smtClean="0"/>
              <a:t>April – July 2015</a:t>
            </a:r>
          </a:p>
        </p:txBody>
      </p:sp>
      <p:graphicFrame>
        <p:nvGraphicFramePr>
          <p:cNvPr id="8" name="Table 7"/>
          <p:cNvGraphicFramePr>
            <a:graphicFrameLocks noGrp="1"/>
          </p:cNvGraphicFramePr>
          <p:nvPr>
            <p:extLst>
              <p:ext uri="{D42A27DB-BD31-4B8C-83A1-F6EECF244321}">
                <p14:modId xmlns="" xmlns:p14="http://schemas.microsoft.com/office/powerpoint/2010/main" val="1360275334"/>
              </p:ext>
            </p:extLst>
          </p:nvPr>
        </p:nvGraphicFramePr>
        <p:xfrm>
          <a:off x="4319879" y="5440658"/>
          <a:ext cx="3909681" cy="670560"/>
        </p:xfrm>
        <a:graphic>
          <a:graphicData uri="http://schemas.openxmlformats.org/drawingml/2006/table">
            <a:tbl>
              <a:tblPr firstRow="1" bandRow="1">
                <a:tableStyleId>{93296810-A885-4BE3-A3E7-6D5BEEA58F35}</a:tableStyleId>
              </a:tblPr>
              <a:tblGrid>
                <a:gridCol w="1990889"/>
                <a:gridCol w="1918792"/>
              </a:tblGrid>
              <a:tr h="251821">
                <a:tc>
                  <a:txBody>
                    <a:bodyPr/>
                    <a:lstStyle/>
                    <a:p>
                      <a:pPr algn="ctr"/>
                      <a:r>
                        <a:rPr lang="en-US" sz="1600" dirty="0" smtClean="0"/>
                        <a:t>AHI  Accuracy (K)</a:t>
                      </a:r>
                      <a:endParaRPr lang="en-US" sz="1600" dirty="0"/>
                    </a:p>
                  </a:txBody>
                  <a:tcPr/>
                </a:tc>
                <a:tc>
                  <a:txBody>
                    <a:bodyPr/>
                    <a:lstStyle/>
                    <a:p>
                      <a:pPr algn="ctr"/>
                      <a:r>
                        <a:rPr lang="en-US" sz="1600" dirty="0" smtClean="0"/>
                        <a:t>AHI Precision (K)</a:t>
                      </a:r>
                      <a:endParaRPr lang="en-US" sz="1600" dirty="0"/>
                    </a:p>
                  </a:txBody>
                  <a:tcPr/>
                </a:tc>
              </a:tr>
              <a:tr h="251821">
                <a:tc>
                  <a:txBody>
                    <a:bodyPr/>
                    <a:lstStyle/>
                    <a:p>
                      <a:pPr algn="ctr"/>
                      <a:r>
                        <a:rPr lang="en-US" sz="1600" b="1" dirty="0" smtClean="0"/>
                        <a:t>0.82 </a:t>
                      </a:r>
                      <a:r>
                        <a:rPr lang="en-US" sz="1600" b="1" dirty="0" smtClean="0">
                          <a:solidFill>
                            <a:srgbClr val="FF0000"/>
                          </a:solidFill>
                        </a:rPr>
                        <a:t>(2.5)</a:t>
                      </a:r>
                      <a:r>
                        <a:rPr lang="en-US" sz="1600" b="1" baseline="0" dirty="0" smtClean="0"/>
                        <a:t> </a:t>
                      </a:r>
                      <a:endParaRPr lang="en-US" sz="1600" b="1" dirty="0"/>
                    </a:p>
                  </a:txBody>
                  <a:tcPr/>
                </a:tc>
                <a:tc>
                  <a:txBody>
                    <a:bodyPr/>
                    <a:lstStyle/>
                    <a:p>
                      <a:pPr algn="ctr"/>
                      <a:r>
                        <a:rPr lang="en-US" sz="1600" b="1" dirty="0" smtClean="0"/>
                        <a:t>2.5 </a:t>
                      </a:r>
                      <a:r>
                        <a:rPr lang="en-US" sz="1600" b="1" dirty="0" smtClean="0">
                          <a:solidFill>
                            <a:srgbClr val="FF0000"/>
                          </a:solidFill>
                        </a:rPr>
                        <a:t>(2.3)</a:t>
                      </a:r>
                      <a:endParaRPr lang="en-US" sz="1600" b="1" dirty="0">
                        <a:solidFill>
                          <a:srgbClr val="FF0000"/>
                        </a:solidFill>
                      </a:endParaRPr>
                    </a:p>
                  </a:txBody>
                  <a:tcPr/>
                </a:tc>
              </a:tr>
            </a:tbl>
          </a:graphicData>
        </a:graphic>
      </p:graphicFrame>
      <p:sp>
        <p:nvSpPr>
          <p:cNvPr id="9" name="TextBox 8"/>
          <p:cNvSpPr txBox="1"/>
          <p:nvPr/>
        </p:nvSpPr>
        <p:spPr>
          <a:xfrm>
            <a:off x="5029195" y="6263609"/>
            <a:ext cx="2651731" cy="369332"/>
          </a:xfrm>
          <a:prstGeom prst="rect">
            <a:avLst/>
          </a:prstGeom>
          <a:solidFill>
            <a:schemeClr val="tx1">
              <a:alpha val="69000"/>
            </a:schemeClr>
          </a:solidFill>
        </p:spPr>
        <p:txBody>
          <a:bodyPr wrap="square" rtlCol="0">
            <a:spAutoFit/>
          </a:bodyPr>
          <a:lstStyle/>
          <a:p>
            <a:r>
              <a:rPr lang="en-US" dirty="0" smtClean="0">
                <a:solidFill>
                  <a:srgbClr val="FF0000"/>
                </a:solidFill>
              </a:rPr>
              <a:t>F&amp;PS Specifications in red          </a:t>
            </a:r>
            <a:endParaRPr lang="en-US" dirty="0">
              <a:solidFill>
                <a:srgbClr val="FF0000"/>
              </a:solidFill>
            </a:endParaRPr>
          </a:p>
        </p:txBody>
      </p:sp>
      <p:sp>
        <p:nvSpPr>
          <p:cNvPr id="10"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32</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7071996" y="6400800"/>
            <a:ext cx="1828800" cy="365125"/>
          </a:xfrm>
          <a:prstGeom prst="rect">
            <a:avLst/>
          </a:prstGeom>
        </p:spPr>
        <p:txBody>
          <a:bodyPr/>
          <a:lstStyle/>
          <a:p>
            <a:fld id="{97FA8124-9865-F141-9E48-75D99BBAEFD0}" type="slidenum">
              <a:rPr lang="en-US">
                <a:solidFill>
                  <a:prstClr val="black"/>
                </a:solidFill>
              </a:rPr>
              <a:pPr/>
              <a:t>33</a:t>
            </a:fld>
            <a:endParaRPr lang="en-US" dirty="0">
              <a:solidFill>
                <a:prstClr val="black"/>
              </a:solidFill>
            </a:endParaRPr>
          </a:p>
        </p:txBody>
      </p:sp>
      <p:sp>
        <p:nvSpPr>
          <p:cNvPr id="25" name="TextBox 24"/>
          <p:cNvSpPr txBox="1"/>
          <p:nvPr/>
        </p:nvSpPr>
        <p:spPr>
          <a:xfrm>
            <a:off x="548684" y="713926"/>
            <a:ext cx="3380284"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Description of Algorithm Enhancements</a:t>
            </a:r>
          </a:p>
        </p:txBody>
      </p:sp>
      <p:cxnSp>
        <p:nvCxnSpPr>
          <p:cNvPr id="28" name="Straight Connector 27"/>
          <p:cNvCxnSpPr/>
          <p:nvPr/>
        </p:nvCxnSpPr>
        <p:spPr>
          <a:xfrm>
            <a:off x="4534694" y="594391"/>
            <a:ext cx="0" cy="62513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6957" y="3703317"/>
            <a:ext cx="87031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37756" y="685830"/>
            <a:ext cx="3700757"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Baseline</a:t>
            </a:r>
            <a:r>
              <a:rPr lang="en-US" sz="1600" b="1" i="1" dirty="0">
                <a:solidFill>
                  <a:srgbClr val="FFC000"/>
                </a:solidFill>
                <a:effectLst>
                  <a:outerShdw blurRad="38100" dist="38100" dir="2700000" algn="tl">
                    <a:srgbClr val="000000">
                      <a:alpha val="43137"/>
                    </a:srgbClr>
                  </a:outerShdw>
                </a:effectLst>
              </a:rPr>
              <a:t> Algorithm</a:t>
            </a:r>
          </a:p>
        </p:txBody>
      </p:sp>
      <p:sp>
        <p:nvSpPr>
          <p:cNvPr id="33" name="TextBox 32"/>
          <p:cNvSpPr txBox="1"/>
          <p:nvPr/>
        </p:nvSpPr>
        <p:spPr>
          <a:xfrm>
            <a:off x="457245" y="3885811"/>
            <a:ext cx="3396443"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Importance of Algorithm Enhancements</a:t>
            </a:r>
          </a:p>
        </p:txBody>
      </p:sp>
      <p:sp>
        <p:nvSpPr>
          <p:cNvPr id="37" name="TextBox 36"/>
          <p:cNvSpPr txBox="1"/>
          <p:nvPr/>
        </p:nvSpPr>
        <p:spPr>
          <a:xfrm>
            <a:off x="4963172" y="3731413"/>
            <a:ext cx="3723583"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Updated</a:t>
            </a:r>
            <a:r>
              <a:rPr lang="en-US" sz="1600" b="1" i="1" dirty="0">
                <a:solidFill>
                  <a:srgbClr val="FFC000"/>
                </a:solidFill>
                <a:effectLst>
                  <a:outerShdw blurRad="38100" dist="38100" dir="2700000" algn="tl">
                    <a:srgbClr val="000000">
                      <a:alpha val="43137"/>
                    </a:srgbClr>
                  </a:outerShdw>
                </a:effectLst>
              </a:rPr>
              <a:t> Algorithm</a:t>
            </a:r>
          </a:p>
        </p:txBody>
      </p:sp>
      <p:sp>
        <p:nvSpPr>
          <p:cNvPr id="20" name="TextBox 19"/>
          <p:cNvSpPr txBox="1"/>
          <p:nvPr/>
        </p:nvSpPr>
        <p:spPr>
          <a:xfrm>
            <a:off x="280364" y="1143025"/>
            <a:ext cx="4108758" cy="2677656"/>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b="1" dirty="0" smtClean="0"/>
              <a:t>HIE intensities would artificially ‘plateau’ during a central dense overcast in IR, even though convective structure of the TC vortex underneath was evolving/improving</a:t>
            </a:r>
            <a:endParaRPr lang="en-US" sz="1600" b="1" dirty="0"/>
          </a:p>
          <a:p>
            <a:pPr marL="171450" indent="-171450">
              <a:buClr>
                <a:prstClr val="white"/>
              </a:buClr>
              <a:buSzPct val="125000"/>
              <a:buFont typeface="Arial" panose="020B0604020202020204" pitchFamily="34" charset="0"/>
              <a:buChar char="•"/>
            </a:pPr>
            <a:endParaRPr lang="en-US" sz="1600" b="1" dirty="0"/>
          </a:p>
          <a:p>
            <a:pPr marL="171450" indent="-171450">
              <a:buClr>
                <a:prstClr val="white"/>
              </a:buClr>
              <a:buSzPct val="125000"/>
              <a:buFont typeface="Arial" panose="020B0604020202020204" pitchFamily="34" charset="0"/>
              <a:buChar char="•"/>
            </a:pPr>
            <a:r>
              <a:rPr lang="en-US" sz="1600" b="1" dirty="0" smtClean="0"/>
              <a:t>Introduced LEO microwave data into the algorithm along with new logic to better determine when and how to use it to improve intensity estimates</a:t>
            </a:r>
            <a:endParaRPr lang="en-US" sz="1600" b="1" dirty="0"/>
          </a:p>
          <a:p>
            <a:pPr marL="171450" indent="-171450"/>
            <a:endParaRPr lang="en-US" sz="1600" dirty="0">
              <a:solidFill>
                <a:prstClr val="white"/>
              </a:solidFill>
            </a:endParaRPr>
          </a:p>
          <a:p>
            <a:pPr marL="628650" lvl="1" indent="-171450">
              <a:buFont typeface="Arial" panose="020B0604020202020204" pitchFamily="34" charset="0"/>
              <a:buChar char="•"/>
            </a:pPr>
            <a:endParaRPr lang="en-US" sz="1400" dirty="0">
              <a:solidFill>
                <a:prstClr val="black"/>
              </a:solidFill>
            </a:endParaRPr>
          </a:p>
        </p:txBody>
      </p:sp>
      <p:sp>
        <p:nvSpPr>
          <p:cNvPr id="12" name="Title 11"/>
          <p:cNvSpPr>
            <a:spLocks noGrp="1"/>
          </p:cNvSpPr>
          <p:nvPr>
            <p:ph type="title"/>
          </p:nvPr>
        </p:nvSpPr>
        <p:spPr>
          <a:xfrm>
            <a:off x="914440" y="-228559"/>
            <a:ext cx="7086600" cy="914390"/>
          </a:xfrm>
        </p:spPr>
        <p:txBody>
          <a:bodyPr/>
          <a:lstStyle/>
          <a:p>
            <a:r>
              <a:rPr lang="en-US" b="1" dirty="0" smtClean="0">
                <a:solidFill>
                  <a:schemeClr val="tx1"/>
                </a:solidFill>
                <a:effectLst>
                  <a:outerShdw blurRad="38100" dist="38100" dir="2700000" algn="tl">
                    <a:srgbClr val="000000">
                      <a:alpha val="43137"/>
                    </a:srgbClr>
                  </a:outerShdw>
                </a:effectLst>
              </a:rPr>
              <a:t>Hurricane Intensity Estimates</a:t>
            </a:r>
            <a:endParaRPr lang="en-US" b="1" dirty="0">
              <a:solidFill>
                <a:schemeClr val="tx1"/>
              </a:solidFill>
              <a:effectLst>
                <a:outerShdw blurRad="38100" dist="38100" dir="2700000" algn="tl">
                  <a:srgbClr val="000000">
                    <a:alpha val="43137"/>
                  </a:srgbClr>
                </a:outerShdw>
              </a:effectLst>
            </a:endParaRPr>
          </a:p>
        </p:txBody>
      </p:sp>
      <p:sp>
        <p:nvSpPr>
          <p:cNvPr id="16" name="Rectangle 15"/>
          <p:cNvSpPr/>
          <p:nvPr/>
        </p:nvSpPr>
        <p:spPr>
          <a:xfrm>
            <a:off x="146957" y="594391"/>
            <a:ext cx="8703129" cy="6251312"/>
          </a:xfrm>
          <a:prstGeom prst="rect">
            <a:avLst/>
          </a:prstGeom>
          <a:no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TextBox 18"/>
          <p:cNvSpPr txBox="1"/>
          <p:nvPr/>
        </p:nvSpPr>
        <p:spPr>
          <a:xfrm>
            <a:off x="351692" y="4271583"/>
            <a:ext cx="4037430" cy="2431435"/>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b="1" dirty="0" smtClean="0">
                <a:solidFill>
                  <a:prstClr val="white"/>
                </a:solidFill>
              </a:rPr>
              <a:t>Significant improvement in the ability of the algorithm to provide intensity estimates during the formation and rapid intensification stages of a TC</a:t>
            </a:r>
          </a:p>
          <a:p>
            <a:pPr marL="171450" indent="-171450">
              <a:buClr>
                <a:prstClr val="white"/>
              </a:buClr>
              <a:buSzPct val="125000"/>
              <a:buFont typeface="Arial" panose="020B0604020202020204" pitchFamily="34" charset="0"/>
              <a:buChar char="•"/>
            </a:pPr>
            <a:endParaRPr lang="en-US" sz="1600" b="1" dirty="0">
              <a:solidFill>
                <a:prstClr val="white"/>
              </a:solidFill>
            </a:endParaRPr>
          </a:p>
          <a:p>
            <a:pPr marL="171450" indent="-171450">
              <a:buClr>
                <a:prstClr val="white"/>
              </a:buClr>
              <a:buSzPct val="125000"/>
              <a:buFont typeface="Arial" panose="020B0604020202020204" pitchFamily="34" charset="0"/>
              <a:buChar char="•"/>
            </a:pPr>
            <a:r>
              <a:rPr lang="en-US" sz="1600" b="1" dirty="0" smtClean="0">
                <a:solidFill>
                  <a:prstClr val="white"/>
                </a:solidFill>
              </a:rPr>
              <a:t>Ameliorated the need for an outside algorithm to determine the MW organization scores; now all done internally within the algorithm </a:t>
            </a:r>
            <a:endParaRPr lang="en-US" sz="1600" b="1" dirty="0">
              <a:solidFill>
                <a:prstClr val="white"/>
              </a:solidFill>
            </a:endParaRPr>
          </a:p>
          <a:p>
            <a:pPr marL="628650" lvl="1" indent="-171450">
              <a:buFont typeface="Arial" panose="020B0604020202020204" pitchFamily="34" charset="0"/>
              <a:buChar char="•"/>
            </a:pPr>
            <a:endParaRPr lang="en-US" sz="1400" dirty="0">
              <a:solidFill>
                <a:prstClr val="black"/>
              </a:solidFill>
            </a:endParaRPr>
          </a:p>
        </p:txBody>
      </p:sp>
      <p:sp>
        <p:nvSpPr>
          <p:cNvPr id="21" name="TextBox 20"/>
          <p:cNvSpPr txBox="1"/>
          <p:nvPr/>
        </p:nvSpPr>
        <p:spPr>
          <a:xfrm>
            <a:off x="201445" y="6553200"/>
            <a:ext cx="3273287" cy="276999"/>
          </a:xfrm>
          <a:prstGeom prst="rect">
            <a:avLst/>
          </a:prstGeom>
          <a:noFill/>
        </p:spPr>
        <p:txBody>
          <a:bodyPr wrap="square" rtlCol="0">
            <a:spAutoFit/>
          </a:bodyPr>
          <a:lstStyle/>
          <a:p>
            <a:pPr defTabSz="457200"/>
            <a:r>
              <a:rPr lang="en-US" sz="1200" b="1" i="1" dirty="0" smtClean="0">
                <a:solidFill>
                  <a:srgbClr val="FFFF00"/>
                </a:solidFill>
              </a:rPr>
              <a:t>Chris </a:t>
            </a:r>
            <a:r>
              <a:rPr lang="en-US" sz="1200" b="1" i="1" dirty="0" err="1" smtClean="0">
                <a:solidFill>
                  <a:srgbClr val="FFFF00"/>
                </a:solidFill>
              </a:rPr>
              <a:t>Velden</a:t>
            </a:r>
            <a:r>
              <a:rPr lang="en-US" sz="1200" b="1" i="1" dirty="0" smtClean="0">
                <a:solidFill>
                  <a:srgbClr val="FFFF00"/>
                </a:solidFill>
              </a:rPr>
              <a:t>/Tim Olander (CIMSS)</a:t>
            </a:r>
            <a:endParaRPr lang="en-US" sz="1200" b="1" i="1" dirty="0">
              <a:solidFill>
                <a:srgbClr val="FFFF00"/>
              </a:solidFill>
            </a:endParaRPr>
          </a:p>
        </p:txBody>
      </p:sp>
      <p:sp>
        <p:nvSpPr>
          <p:cNvPr id="24" name="Rectangle 23"/>
          <p:cNvSpPr/>
          <p:nvPr/>
        </p:nvSpPr>
        <p:spPr>
          <a:xfrm>
            <a:off x="4937756" y="6537926"/>
            <a:ext cx="3887796" cy="338554"/>
          </a:xfrm>
          <a:prstGeom prst="rect">
            <a:avLst/>
          </a:prstGeom>
        </p:spPr>
        <p:txBody>
          <a:bodyPr wrap="none">
            <a:spAutoFit/>
          </a:bodyPr>
          <a:lstStyle/>
          <a:p>
            <a:pPr defTabSz="457200"/>
            <a:r>
              <a:rPr lang="en-US" sz="1600" b="1" dirty="0" smtClean="0">
                <a:solidFill>
                  <a:prstClr val="white"/>
                </a:solidFill>
              </a:rPr>
              <a:t>Intensity estimates for Typhoon Nuri (2008)</a:t>
            </a:r>
            <a:endParaRPr lang="en-US" sz="1600" b="1" dirty="0">
              <a:solidFill>
                <a:prstClr val="white"/>
              </a:solidFill>
            </a:endParaRPr>
          </a:p>
        </p:txBody>
      </p:sp>
      <p:pic>
        <p:nvPicPr>
          <p:cNvPr id="18" name="Picture 17"/>
          <p:cNvPicPr>
            <a:picLocks noChangeAspect="1"/>
          </p:cNvPicPr>
          <p:nvPr/>
        </p:nvPicPr>
        <p:blipFill>
          <a:blip r:embed="rId3"/>
          <a:stretch>
            <a:fillRect/>
          </a:stretch>
        </p:blipFill>
        <p:spPr>
          <a:xfrm>
            <a:off x="4752870" y="932050"/>
            <a:ext cx="3933885" cy="2685357"/>
          </a:xfrm>
          <a:prstGeom prst="rect">
            <a:avLst/>
          </a:prstGeom>
        </p:spPr>
      </p:pic>
      <p:grpSp>
        <p:nvGrpSpPr>
          <p:cNvPr id="2" name="Group 26"/>
          <p:cNvGrpSpPr/>
          <p:nvPr/>
        </p:nvGrpSpPr>
        <p:grpSpPr>
          <a:xfrm>
            <a:off x="4752870" y="4008920"/>
            <a:ext cx="3947327" cy="2529005"/>
            <a:chOff x="523009" y="304797"/>
            <a:chExt cx="8458200" cy="6325818"/>
          </a:xfrm>
        </p:grpSpPr>
        <p:pic>
          <p:nvPicPr>
            <p:cNvPr id="31" name="Picture 30"/>
            <p:cNvPicPr>
              <a:picLocks noChangeAspect="1"/>
            </p:cNvPicPr>
            <p:nvPr/>
          </p:nvPicPr>
          <p:blipFill>
            <a:blip r:embed="rId3"/>
            <a:stretch>
              <a:fillRect/>
            </a:stretch>
          </p:blipFill>
          <p:spPr>
            <a:xfrm>
              <a:off x="523009" y="304797"/>
              <a:ext cx="8458200" cy="6325818"/>
            </a:xfrm>
            <a:prstGeom prst="rect">
              <a:avLst/>
            </a:prstGeom>
          </p:spPr>
        </p:pic>
        <p:sp>
          <p:nvSpPr>
            <p:cNvPr id="32" name="Oval 31"/>
            <p:cNvSpPr/>
            <p:nvPr/>
          </p:nvSpPr>
          <p:spPr>
            <a:xfrm>
              <a:off x="2628382" y="2416986"/>
              <a:ext cx="2491200" cy="196045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endParaRPr>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35419" y="1839400"/>
            <a:ext cx="1133475" cy="7932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35" name="Straight Arrow Connector 34"/>
          <p:cNvCxnSpPr/>
          <p:nvPr/>
        </p:nvCxnSpPr>
        <p:spPr>
          <a:xfrm flipH="1">
            <a:off x="6443901" y="1585741"/>
            <a:ext cx="188011" cy="4498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518062" y="1262576"/>
            <a:ext cx="1107867" cy="646331"/>
          </a:xfrm>
          <a:prstGeom prst="rect">
            <a:avLst/>
          </a:prstGeom>
          <a:noFill/>
        </p:spPr>
        <p:txBody>
          <a:bodyPr wrap="none" rtlCol="0">
            <a:spAutoFit/>
          </a:bodyPr>
          <a:lstStyle/>
          <a:p>
            <a:r>
              <a:rPr lang="en-US" b="1" dirty="0" smtClean="0">
                <a:solidFill>
                  <a:srgbClr val="0000FF"/>
                </a:solidFill>
              </a:rPr>
              <a:t>Intensity </a:t>
            </a:r>
          </a:p>
          <a:p>
            <a:r>
              <a:rPr lang="en-US" b="1" dirty="0" smtClean="0">
                <a:solidFill>
                  <a:srgbClr val="0000FF"/>
                </a:solidFill>
              </a:rPr>
              <a:t>“plateau”</a:t>
            </a:r>
            <a:endParaRPr lang="en-US" b="1" dirty="0">
              <a:solidFill>
                <a:srgbClr val="0000FF"/>
              </a:solidFill>
            </a:endParaRPr>
          </a:p>
        </p:txBody>
      </p:sp>
      <p:sp>
        <p:nvSpPr>
          <p:cNvPr id="5" name="TextBox 4"/>
          <p:cNvSpPr txBox="1"/>
          <p:nvPr/>
        </p:nvSpPr>
        <p:spPr>
          <a:xfrm>
            <a:off x="6631912" y="4350937"/>
            <a:ext cx="1006814" cy="584775"/>
          </a:xfrm>
          <a:prstGeom prst="rect">
            <a:avLst/>
          </a:prstGeom>
          <a:noFill/>
        </p:spPr>
        <p:txBody>
          <a:bodyPr wrap="none" rtlCol="0">
            <a:spAutoFit/>
          </a:bodyPr>
          <a:lstStyle/>
          <a:p>
            <a:r>
              <a:rPr lang="en-US" sz="1600" b="1" dirty="0" smtClean="0">
                <a:solidFill>
                  <a:srgbClr val="00B050"/>
                </a:solidFill>
              </a:rPr>
              <a:t>Improved</a:t>
            </a:r>
          </a:p>
          <a:p>
            <a:r>
              <a:rPr lang="en-US" sz="1600" b="1" dirty="0" smtClean="0">
                <a:solidFill>
                  <a:srgbClr val="00B050"/>
                </a:solidFill>
              </a:rPr>
              <a:t>estimates</a:t>
            </a:r>
            <a:endParaRPr lang="en-US" sz="1600" b="1" dirty="0">
              <a:solidFill>
                <a:srgbClr val="00B050"/>
              </a:solidFill>
            </a:endParaRPr>
          </a:p>
        </p:txBody>
      </p:sp>
      <p:cxnSp>
        <p:nvCxnSpPr>
          <p:cNvPr id="38" name="Straight Arrow Connector 37"/>
          <p:cNvCxnSpPr/>
          <p:nvPr/>
        </p:nvCxnSpPr>
        <p:spPr>
          <a:xfrm flipH="1">
            <a:off x="6466928" y="4681237"/>
            <a:ext cx="228600" cy="5728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17054" y="2477360"/>
            <a:ext cx="1443344" cy="738664"/>
          </a:xfrm>
          <a:prstGeom prst="rect">
            <a:avLst/>
          </a:prstGeom>
          <a:noFill/>
        </p:spPr>
        <p:txBody>
          <a:bodyPr wrap="none" rtlCol="0">
            <a:spAutoFit/>
          </a:bodyPr>
          <a:lstStyle/>
          <a:p>
            <a:r>
              <a:rPr lang="en-US" sz="1400" b="1" dirty="0" smtClean="0">
                <a:solidFill>
                  <a:srgbClr val="0000FF"/>
                </a:solidFill>
              </a:rPr>
              <a:t>-- Baseline HIE</a:t>
            </a:r>
          </a:p>
          <a:p>
            <a:r>
              <a:rPr lang="en-US" sz="1400" b="1" dirty="0" smtClean="0">
                <a:solidFill>
                  <a:srgbClr val="008000"/>
                </a:solidFill>
              </a:rPr>
              <a:t>-- Latest ADT/HIE</a:t>
            </a:r>
          </a:p>
          <a:p>
            <a:r>
              <a:rPr lang="en-US" sz="1400" b="1" dirty="0" smtClean="0">
                <a:solidFill>
                  <a:srgbClr val="FF0000"/>
                </a:solidFill>
              </a:rPr>
              <a:t>-- Best Track</a:t>
            </a:r>
            <a:endParaRPr lang="en-US" sz="1400" b="1" dirty="0">
              <a:solidFill>
                <a:srgbClr val="FF0000"/>
              </a:solidFill>
            </a:endParaRPr>
          </a:p>
        </p:txBody>
      </p:sp>
      <p:sp>
        <p:nvSpPr>
          <p:cNvPr id="39" name="TextBox 38"/>
          <p:cNvSpPr txBox="1"/>
          <p:nvPr/>
        </p:nvSpPr>
        <p:spPr>
          <a:xfrm>
            <a:off x="6917054" y="5459602"/>
            <a:ext cx="1443344" cy="738664"/>
          </a:xfrm>
          <a:prstGeom prst="rect">
            <a:avLst/>
          </a:prstGeom>
          <a:noFill/>
        </p:spPr>
        <p:txBody>
          <a:bodyPr wrap="none" rtlCol="0">
            <a:spAutoFit/>
          </a:bodyPr>
          <a:lstStyle/>
          <a:p>
            <a:r>
              <a:rPr lang="en-US" sz="1400" b="1" dirty="0" smtClean="0">
                <a:solidFill>
                  <a:srgbClr val="0000FF"/>
                </a:solidFill>
              </a:rPr>
              <a:t>-- Baseline HIE</a:t>
            </a:r>
          </a:p>
          <a:p>
            <a:r>
              <a:rPr lang="en-US" sz="1400" b="1" dirty="0" smtClean="0">
                <a:solidFill>
                  <a:srgbClr val="008000"/>
                </a:solidFill>
              </a:rPr>
              <a:t>-- Latest ADT/HIE</a:t>
            </a:r>
          </a:p>
          <a:p>
            <a:r>
              <a:rPr lang="en-US" sz="1400" b="1" dirty="0" smtClean="0">
                <a:solidFill>
                  <a:srgbClr val="FF0000"/>
                </a:solidFill>
              </a:rPr>
              <a:t>-- Best Track</a:t>
            </a:r>
            <a:endParaRPr lang="en-US" sz="1400" b="1" dirty="0">
              <a:solidFill>
                <a:srgbClr val="FF0000"/>
              </a:solidFill>
            </a:endParaRPr>
          </a:p>
        </p:txBody>
      </p:sp>
      <p:sp>
        <p:nvSpPr>
          <p:cNvPr id="26"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33</a:t>
            </a:fld>
            <a:endParaRPr lang="en-US" dirty="0">
              <a:solidFill>
                <a:srgbClr val="FFC000"/>
              </a:solidFill>
            </a:endParaRPr>
          </a:p>
        </p:txBody>
      </p:sp>
    </p:spTree>
    <p:extLst>
      <p:ext uri="{BB962C8B-B14F-4D97-AF65-F5344CB8AC3E}">
        <p14:creationId xmlns:p14="http://schemas.microsoft.com/office/powerpoint/2010/main" xmlns=""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7071996" y="6400800"/>
            <a:ext cx="1828800" cy="365125"/>
          </a:xfrm>
          <a:prstGeom prst="rect">
            <a:avLst/>
          </a:prstGeom>
        </p:spPr>
        <p:txBody>
          <a:bodyPr/>
          <a:lstStyle/>
          <a:p>
            <a:fld id="{97FA8124-9865-F141-9E48-75D99BBAEFD0}" type="slidenum">
              <a:rPr lang="en-US">
                <a:solidFill>
                  <a:prstClr val="black"/>
                </a:solidFill>
              </a:rPr>
              <a:pPr/>
              <a:t>34</a:t>
            </a:fld>
            <a:endParaRPr lang="en-US" dirty="0">
              <a:solidFill>
                <a:prstClr val="black"/>
              </a:solidFill>
            </a:endParaRPr>
          </a:p>
        </p:txBody>
      </p:sp>
      <p:sp>
        <p:nvSpPr>
          <p:cNvPr id="25" name="TextBox 24"/>
          <p:cNvSpPr txBox="1"/>
          <p:nvPr/>
        </p:nvSpPr>
        <p:spPr>
          <a:xfrm>
            <a:off x="548684" y="713926"/>
            <a:ext cx="3380284" cy="246221"/>
          </a:xfrm>
          <a:prstGeom prst="rect">
            <a:avLst/>
          </a:prstGeom>
          <a:noFill/>
        </p:spPr>
        <p:txBody>
          <a:bodyPr wrap="none" lIns="0" tIns="0" rIns="0" bIns="0" rtlCol="0">
            <a:spAutoFit/>
          </a:bodyPr>
          <a:lstStyle/>
          <a:p>
            <a:r>
              <a:rPr lang="en-US" sz="1600" b="1" i="1" u="sng" dirty="0">
                <a:solidFill>
                  <a:srgbClr val="FFC000"/>
                </a:solidFill>
                <a:effectLst>
                  <a:outerShdw blurRad="38100" dist="38100" dir="2700000" algn="tl">
                    <a:srgbClr val="000000">
                      <a:alpha val="43137"/>
                    </a:srgbClr>
                  </a:outerShdw>
                </a:effectLst>
              </a:rPr>
              <a:t>Description of </a:t>
            </a:r>
            <a:r>
              <a:rPr lang="en-US" sz="1600" b="1" i="1" dirty="0">
                <a:solidFill>
                  <a:srgbClr val="FFC000"/>
                </a:solidFill>
                <a:effectLst>
                  <a:outerShdw blurRad="38100" dist="38100" dir="2700000" algn="tl">
                    <a:srgbClr val="000000">
                      <a:alpha val="43137"/>
                    </a:srgbClr>
                  </a:outerShdw>
                </a:effectLst>
              </a:rPr>
              <a:t>Algorithm Enhancements</a:t>
            </a:r>
          </a:p>
        </p:txBody>
      </p:sp>
      <p:cxnSp>
        <p:nvCxnSpPr>
          <p:cNvPr id="28" name="Straight Connector 27"/>
          <p:cNvCxnSpPr/>
          <p:nvPr/>
        </p:nvCxnSpPr>
        <p:spPr>
          <a:xfrm>
            <a:off x="4534694" y="594391"/>
            <a:ext cx="0" cy="62513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6957" y="3703317"/>
            <a:ext cx="87031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37756" y="685830"/>
            <a:ext cx="3700757"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Baseline</a:t>
            </a:r>
            <a:r>
              <a:rPr lang="en-US" sz="1600" b="1" i="1" dirty="0">
                <a:solidFill>
                  <a:srgbClr val="FFC000"/>
                </a:solidFill>
                <a:effectLst>
                  <a:outerShdw blurRad="38100" dist="38100" dir="2700000" algn="tl">
                    <a:srgbClr val="000000">
                      <a:alpha val="43137"/>
                    </a:srgbClr>
                  </a:outerShdw>
                </a:effectLst>
              </a:rPr>
              <a:t> Algorithm</a:t>
            </a:r>
          </a:p>
        </p:txBody>
      </p:sp>
      <p:sp>
        <p:nvSpPr>
          <p:cNvPr id="33" name="TextBox 32"/>
          <p:cNvSpPr txBox="1"/>
          <p:nvPr/>
        </p:nvSpPr>
        <p:spPr>
          <a:xfrm>
            <a:off x="457245" y="3885811"/>
            <a:ext cx="3396443" cy="246221"/>
          </a:xfrm>
          <a:prstGeom prst="rect">
            <a:avLst/>
          </a:prstGeom>
          <a:noFill/>
        </p:spPr>
        <p:txBody>
          <a:bodyPr wrap="none" lIns="0" tIns="0" rIns="0" bIns="0" rtlCol="0">
            <a:spAutoFit/>
          </a:bodyPr>
          <a:lstStyle/>
          <a:p>
            <a:r>
              <a:rPr lang="en-US" sz="1600" b="1" i="1" u="sng" dirty="0">
                <a:solidFill>
                  <a:srgbClr val="FFC000"/>
                </a:solidFill>
                <a:effectLst>
                  <a:outerShdw blurRad="38100" dist="38100" dir="2700000" algn="tl">
                    <a:srgbClr val="000000">
                      <a:alpha val="43137"/>
                    </a:srgbClr>
                  </a:outerShdw>
                </a:effectLst>
              </a:rPr>
              <a:t>Importance of </a:t>
            </a:r>
            <a:r>
              <a:rPr lang="en-US" sz="1600" b="1" i="1" dirty="0">
                <a:solidFill>
                  <a:srgbClr val="FFC000"/>
                </a:solidFill>
                <a:effectLst>
                  <a:outerShdw blurRad="38100" dist="38100" dir="2700000" algn="tl">
                    <a:srgbClr val="000000">
                      <a:alpha val="43137"/>
                    </a:srgbClr>
                  </a:outerShdw>
                </a:effectLst>
              </a:rPr>
              <a:t>Algorithm Enhancements</a:t>
            </a:r>
          </a:p>
        </p:txBody>
      </p:sp>
      <p:sp>
        <p:nvSpPr>
          <p:cNvPr id="37" name="TextBox 36"/>
          <p:cNvSpPr txBox="1"/>
          <p:nvPr/>
        </p:nvSpPr>
        <p:spPr>
          <a:xfrm>
            <a:off x="4963172" y="3731413"/>
            <a:ext cx="3723583"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Updated</a:t>
            </a:r>
            <a:r>
              <a:rPr lang="en-US" sz="1600" b="1" i="1" dirty="0">
                <a:solidFill>
                  <a:srgbClr val="FFC000"/>
                </a:solidFill>
                <a:effectLst>
                  <a:outerShdw blurRad="38100" dist="38100" dir="2700000" algn="tl">
                    <a:srgbClr val="000000">
                      <a:alpha val="43137"/>
                    </a:srgbClr>
                  </a:outerShdw>
                </a:effectLst>
              </a:rPr>
              <a:t> Algorithm</a:t>
            </a:r>
          </a:p>
        </p:txBody>
      </p:sp>
      <p:sp>
        <p:nvSpPr>
          <p:cNvPr id="20" name="TextBox 19"/>
          <p:cNvSpPr txBox="1"/>
          <p:nvPr/>
        </p:nvSpPr>
        <p:spPr>
          <a:xfrm>
            <a:off x="186205" y="1088134"/>
            <a:ext cx="4297075" cy="2462213"/>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b="1" dirty="0" smtClean="0">
                <a:solidFill>
                  <a:prstClr val="white"/>
                </a:solidFill>
              </a:rPr>
              <a:t>Annual NHC </a:t>
            </a:r>
            <a:r>
              <a:rPr lang="en-US" sz="1600" b="1" dirty="0">
                <a:solidFill>
                  <a:prstClr val="white"/>
                </a:solidFill>
              </a:rPr>
              <a:t>forecaster feedback and validation </a:t>
            </a:r>
            <a:r>
              <a:rPr lang="en-US" sz="1600" b="1" dirty="0" smtClean="0">
                <a:solidFill>
                  <a:prstClr val="white"/>
                </a:solidFill>
              </a:rPr>
              <a:t>indicate </a:t>
            </a:r>
            <a:r>
              <a:rPr lang="en-US" sz="1600" b="1" dirty="0">
                <a:solidFill>
                  <a:prstClr val="white"/>
                </a:solidFill>
              </a:rPr>
              <a:t>spurious </a:t>
            </a:r>
            <a:r>
              <a:rPr lang="en-US" sz="1600" b="1" dirty="0" smtClean="0">
                <a:solidFill>
                  <a:prstClr val="white"/>
                </a:solidFill>
              </a:rPr>
              <a:t>situational intensity estimates </a:t>
            </a:r>
          </a:p>
          <a:p>
            <a:pPr marL="171450" indent="-171450">
              <a:buClr>
                <a:prstClr val="white"/>
              </a:buClr>
              <a:buSzPct val="125000"/>
              <a:buFont typeface="Arial" panose="020B0604020202020204" pitchFamily="34" charset="0"/>
              <a:buChar char="•"/>
            </a:pPr>
            <a:endParaRPr lang="en-US" sz="1600" b="1" dirty="0" smtClean="0">
              <a:solidFill>
                <a:prstClr val="white"/>
              </a:solidFill>
            </a:endParaRPr>
          </a:p>
          <a:p>
            <a:pPr marL="171450" indent="-171450">
              <a:buClr>
                <a:prstClr val="white"/>
              </a:buClr>
              <a:buSzPct val="125000"/>
              <a:buFont typeface="Arial" panose="020B0604020202020204" pitchFamily="34" charset="0"/>
              <a:buChar char="•"/>
            </a:pPr>
            <a:r>
              <a:rPr lang="en-US" sz="1600" b="1" dirty="0" smtClean="0"/>
              <a:t>Updated regression </a:t>
            </a:r>
            <a:r>
              <a:rPr lang="en-US" sz="1600" b="1" dirty="0"/>
              <a:t>equations </a:t>
            </a:r>
            <a:r>
              <a:rPr lang="en-US" sz="1600" b="1" dirty="0" smtClean="0"/>
              <a:t>and modified scene type </a:t>
            </a:r>
            <a:r>
              <a:rPr lang="en-US" sz="1600" b="1" dirty="0"/>
              <a:t>derivation </a:t>
            </a:r>
            <a:r>
              <a:rPr lang="en-US" sz="1600" b="1" dirty="0" smtClean="0"/>
              <a:t>logic;</a:t>
            </a:r>
            <a:r>
              <a:rPr lang="en-US" sz="1600" b="1" dirty="0"/>
              <a:t> </a:t>
            </a:r>
            <a:r>
              <a:rPr lang="en-US" sz="1600" b="1" dirty="0" smtClean="0"/>
              <a:t>adjustments </a:t>
            </a:r>
            <a:r>
              <a:rPr lang="en-US" sz="1600" b="1" dirty="0"/>
              <a:t>were </a:t>
            </a:r>
            <a:r>
              <a:rPr lang="en-US" sz="1600" b="1" dirty="0" smtClean="0"/>
              <a:t>empirical/statistical analysis-based</a:t>
            </a:r>
            <a:r>
              <a:rPr lang="en-US" sz="1600" b="1" dirty="0"/>
              <a:t>  </a:t>
            </a:r>
            <a:endParaRPr lang="en-US" sz="1600" b="1" dirty="0" smtClean="0"/>
          </a:p>
          <a:p>
            <a:pPr marL="171450" indent="-171450">
              <a:buClr>
                <a:prstClr val="white"/>
              </a:buClr>
              <a:buSzPct val="125000"/>
              <a:buFont typeface="Arial" panose="020B0604020202020204" pitchFamily="34" charset="0"/>
              <a:buChar char="•"/>
            </a:pPr>
            <a:endParaRPr lang="en-US" sz="1600" b="1" dirty="0" smtClean="0"/>
          </a:p>
          <a:p>
            <a:pPr marL="171450" indent="-171450">
              <a:buClr>
                <a:prstClr val="white"/>
              </a:buClr>
              <a:buSzPct val="125000"/>
              <a:buFont typeface="Arial" panose="020B0604020202020204" pitchFamily="34" charset="0"/>
              <a:buChar char="•"/>
            </a:pPr>
            <a:r>
              <a:rPr lang="en-US" sz="1600" b="1" dirty="0" smtClean="0"/>
              <a:t>Implemented </a:t>
            </a:r>
            <a:r>
              <a:rPr lang="en-US" sz="1600" b="1" dirty="0"/>
              <a:t>new land interaction </a:t>
            </a:r>
            <a:r>
              <a:rPr lang="en-US" sz="1600" b="1" dirty="0" smtClean="0"/>
              <a:t>rules</a:t>
            </a:r>
          </a:p>
          <a:p>
            <a:pPr marL="171450" indent="-171450">
              <a:buClr>
                <a:prstClr val="white"/>
              </a:buClr>
              <a:buSzPct val="125000"/>
              <a:buFont typeface="Arial" panose="020B0604020202020204" pitchFamily="34" charset="0"/>
              <a:buChar char="•"/>
            </a:pPr>
            <a:endParaRPr lang="en-US" sz="1600" b="1" dirty="0" smtClean="0"/>
          </a:p>
          <a:p>
            <a:pPr marL="171450" indent="-171450">
              <a:buClr>
                <a:prstClr val="white"/>
              </a:buClr>
              <a:buSzPct val="125000"/>
              <a:buFont typeface="Arial" panose="020B0604020202020204" pitchFamily="34" charset="0"/>
              <a:buChar char="•"/>
            </a:pPr>
            <a:r>
              <a:rPr lang="en-US" sz="1600" b="1" dirty="0" smtClean="0"/>
              <a:t>Modified some of the algorithm constraint rules</a:t>
            </a:r>
          </a:p>
        </p:txBody>
      </p:sp>
      <p:sp>
        <p:nvSpPr>
          <p:cNvPr id="12" name="Title 11"/>
          <p:cNvSpPr>
            <a:spLocks noGrp="1"/>
          </p:cNvSpPr>
          <p:nvPr>
            <p:ph type="title"/>
          </p:nvPr>
        </p:nvSpPr>
        <p:spPr>
          <a:xfrm>
            <a:off x="914440" y="-228559"/>
            <a:ext cx="7086600" cy="914390"/>
          </a:xfrm>
        </p:spPr>
        <p:txBody>
          <a:bodyPr/>
          <a:lstStyle/>
          <a:p>
            <a:r>
              <a:rPr lang="en-US" b="1" dirty="0" smtClean="0">
                <a:solidFill>
                  <a:schemeClr val="tx1"/>
                </a:solidFill>
                <a:effectLst>
                  <a:outerShdw blurRad="38100" dist="38100" dir="2700000" algn="tl">
                    <a:srgbClr val="000000">
                      <a:alpha val="43137"/>
                    </a:srgbClr>
                  </a:outerShdw>
                </a:effectLst>
              </a:rPr>
              <a:t>Hurricane Intensity Estimates</a:t>
            </a:r>
            <a:endParaRPr lang="en-US" b="1" dirty="0">
              <a:solidFill>
                <a:schemeClr val="tx1"/>
              </a:solidFill>
              <a:effectLst>
                <a:outerShdw blurRad="38100" dist="38100" dir="2700000" algn="tl">
                  <a:srgbClr val="000000">
                    <a:alpha val="43137"/>
                  </a:srgbClr>
                </a:outerShdw>
              </a:effectLst>
            </a:endParaRPr>
          </a:p>
        </p:txBody>
      </p:sp>
      <p:sp>
        <p:nvSpPr>
          <p:cNvPr id="15" name="TextBox 14"/>
          <p:cNvSpPr txBox="1"/>
          <p:nvPr/>
        </p:nvSpPr>
        <p:spPr>
          <a:xfrm>
            <a:off x="4963172" y="6537926"/>
            <a:ext cx="3522439" cy="553998"/>
          </a:xfrm>
          <a:prstGeom prst="rect">
            <a:avLst/>
          </a:prstGeom>
          <a:noFill/>
        </p:spPr>
        <p:txBody>
          <a:bodyPr wrap="none" rtlCol="0">
            <a:spAutoFit/>
          </a:bodyPr>
          <a:lstStyle/>
          <a:p>
            <a:pPr defTabSz="457200"/>
            <a:r>
              <a:rPr lang="en-US" sz="1400" b="1" dirty="0">
                <a:solidFill>
                  <a:prstClr val="white"/>
                </a:solidFill>
              </a:rPr>
              <a:t>Intensity </a:t>
            </a:r>
            <a:r>
              <a:rPr lang="en-US" sz="1600" b="1" dirty="0">
                <a:solidFill>
                  <a:prstClr val="white"/>
                </a:solidFill>
              </a:rPr>
              <a:t>estimates</a:t>
            </a:r>
            <a:r>
              <a:rPr lang="en-US" sz="1400" b="1" dirty="0">
                <a:solidFill>
                  <a:prstClr val="white"/>
                </a:solidFill>
              </a:rPr>
              <a:t> for Typhoon Nuri (2008)</a:t>
            </a:r>
          </a:p>
          <a:p>
            <a:pPr defTabSz="457200"/>
            <a:endParaRPr lang="en-US" sz="1400" b="1" dirty="0">
              <a:solidFill>
                <a:srgbClr val="FFFFFF"/>
              </a:solidFill>
            </a:endParaRPr>
          </a:p>
        </p:txBody>
      </p:sp>
      <p:sp>
        <p:nvSpPr>
          <p:cNvPr id="16" name="Rectangle 15"/>
          <p:cNvSpPr/>
          <p:nvPr/>
        </p:nvSpPr>
        <p:spPr>
          <a:xfrm>
            <a:off x="146957" y="594391"/>
            <a:ext cx="8703129" cy="6251312"/>
          </a:xfrm>
          <a:prstGeom prst="rect">
            <a:avLst/>
          </a:prstGeom>
          <a:no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TextBox 18"/>
          <p:cNvSpPr txBox="1"/>
          <p:nvPr/>
        </p:nvSpPr>
        <p:spPr>
          <a:xfrm>
            <a:off x="186205" y="4344831"/>
            <a:ext cx="4187677" cy="1446550"/>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600" b="1" dirty="0" smtClean="0">
                <a:solidFill>
                  <a:prstClr val="white"/>
                </a:solidFill>
              </a:rPr>
              <a:t>Significant reduction in algorithm performance errors in certain situations such as land interaction, peak intensities, and during periods of rapid intensity fluctuations</a:t>
            </a:r>
            <a:endParaRPr lang="en-US" sz="1600" b="1" dirty="0">
              <a:solidFill>
                <a:prstClr val="white"/>
              </a:solidFill>
            </a:endParaRPr>
          </a:p>
          <a:p>
            <a:pPr marL="171450" indent="-171450"/>
            <a:endParaRPr lang="en-US" sz="1600" dirty="0">
              <a:solidFill>
                <a:prstClr val="white"/>
              </a:solidFill>
            </a:endParaRPr>
          </a:p>
          <a:p>
            <a:pPr marL="628650" lvl="1" indent="-171450">
              <a:buFont typeface="Arial" panose="020B0604020202020204" pitchFamily="34" charset="0"/>
              <a:buChar char="•"/>
            </a:pPr>
            <a:endParaRPr lang="en-US" sz="1400" dirty="0">
              <a:solidFill>
                <a:prstClr val="black"/>
              </a:solidFill>
            </a:endParaRPr>
          </a:p>
        </p:txBody>
      </p:sp>
      <p:sp>
        <p:nvSpPr>
          <p:cNvPr id="21" name="TextBox 20"/>
          <p:cNvSpPr txBox="1"/>
          <p:nvPr/>
        </p:nvSpPr>
        <p:spPr>
          <a:xfrm>
            <a:off x="201445" y="6553200"/>
            <a:ext cx="3273287" cy="276999"/>
          </a:xfrm>
          <a:prstGeom prst="rect">
            <a:avLst/>
          </a:prstGeom>
          <a:noFill/>
        </p:spPr>
        <p:txBody>
          <a:bodyPr wrap="square" rtlCol="0">
            <a:spAutoFit/>
          </a:bodyPr>
          <a:lstStyle/>
          <a:p>
            <a:pPr defTabSz="457200"/>
            <a:r>
              <a:rPr lang="en-US" sz="1200" b="1" i="1" dirty="0" smtClean="0">
                <a:solidFill>
                  <a:srgbClr val="FFFF00"/>
                </a:solidFill>
              </a:rPr>
              <a:t>Chris </a:t>
            </a:r>
            <a:r>
              <a:rPr lang="en-US" sz="1200" b="1" i="1" dirty="0" err="1" smtClean="0">
                <a:solidFill>
                  <a:srgbClr val="FFFF00"/>
                </a:solidFill>
              </a:rPr>
              <a:t>Velden</a:t>
            </a:r>
            <a:r>
              <a:rPr lang="en-US" sz="1200" b="1" i="1" dirty="0" smtClean="0">
                <a:solidFill>
                  <a:srgbClr val="FFFF00"/>
                </a:solidFill>
              </a:rPr>
              <a:t>/Tim Olander (CIMSS)</a:t>
            </a:r>
            <a:endParaRPr lang="en-US" sz="1200" b="1" i="1" dirty="0">
              <a:solidFill>
                <a:srgbClr val="FFFF00"/>
              </a:solidFill>
            </a:endParaRPr>
          </a:p>
        </p:txBody>
      </p:sp>
      <p:grpSp>
        <p:nvGrpSpPr>
          <p:cNvPr id="3" name="Group 21"/>
          <p:cNvGrpSpPr/>
          <p:nvPr/>
        </p:nvGrpSpPr>
        <p:grpSpPr>
          <a:xfrm>
            <a:off x="4673583" y="981252"/>
            <a:ext cx="4013171" cy="2590199"/>
            <a:chOff x="248633" y="1681676"/>
            <a:chExt cx="8026342" cy="5441968"/>
          </a:xfrm>
        </p:grpSpPr>
        <p:pic>
          <p:nvPicPr>
            <p:cNvPr id="23" name="Picture 22"/>
            <p:cNvPicPr>
              <a:picLocks noChangeAspect="1"/>
            </p:cNvPicPr>
            <p:nvPr/>
          </p:nvPicPr>
          <p:blipFill>
            <a:blip r:embed="rId3"/>
            <a:stretch>
              <a:fillRect/>
            </a:stretch>
          </p:blipFill>
          <p:spPr>
            <a:xfrm>
              <a:off x="248633" y="1681676"/>
              <a:ext cx="8026342" cy="5441968"/>
            </a:xfrm>
            <a:prstGeom prst="rect">
              <a:avLst/>
            </a:prstGeom>
          </p:spPr>
        </p:pic>
        <p:sp>
          <p:nvSpPr>
            <p:cNvPr id="24" name="Oval 23"/>
            <p:cNvSpPr/>
            <p:nvPr/>
          </p:nvSpPr>
          <p:spPr>
            <a:xfrm>
              <a:off x="5672541" y="2852248"/>
              <a:ext cx="1828798" cy="194649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grpSp>
        <p:nvGrpSpPr>
          <p:cNvPr id="4" name="Group 26"/>
          <p:cNvGrpSpPr/>
          <p:nvPr/>
        </p:nvGrpSpPr>
        <p:grpSpPr>
          <a:xfrm>
            <a:off x="4673584" y="4008921"/>
            <a:ext cx="4013171" cy="2590199"/>
            <a:chOff x="248633" y="1681676"/>
            <a:chExt cx="8026342" cy="5441968"/>
          </a:xfrm>
        </p:grpSpPr>
        <p:pic>
          <p:nvPicPr>
            <p:cNvPr id="31" name="Picture 30"/>
            <p:cNvPicPr>
              <a:picLocks noChangeAspect="1"/>
            </p:cNvPicPr>
            <p:nvPr/>
          </p:nvPicPr>
          <p:blipFill>
            <a:blip r:embed="rId3"/>
            <a:stretch>
              <a:fillRect/>
            </a:stretch>
          </p:blipFill>
          <p:spPr>
            <a:xfrm>
              <a:off x="248633" y="1681676"/>
              <a:ext cx="8026342" cy="5441968"/>
            </a:xfrm>
            <a:prstGeom prst="rect">
              <a:avLst/>
            </a:prstGeom>
          </p:spPr>
        </p:pic>
        <p:sp>
          <p:nvSpPr>
            <p:cNvPr id="32" name="Oval 31"/>
            <p:cNvSpPr/>
            <p:nvPr/>
          </p:nvSpPr>
          <p:spPr>
            <a:xfrm>
              <a:off x="5672537" y="2852248"/>
              <a:ext cx="1828802" cy="194649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grpSp>
      <p:sp>
        <p:nvSpPr>
          <p:cNvPr id="34" name="TextBox 33"/>
          <p:cNvSpPr txBox="1"/>
          <p:nvPr/>
        </p:nvSpPr>
        <p:spPr>
          <a:xfrm>
            <a:off x="5148544" y="2464872"/>
            <a:ext cx="1443344" cy="738664"/>
          </a:xfrm>
          <a:prstGeom prst="rect">
            <a:avLst/>
          </a:prstGeom>
          <a:noFill/>
        </p:spPr>
        <p:txBody>
          <a:bodyPr wrap="none" rtlCol="0">
            <a:spAutoFit/>
          </a:bodyPr>
          <a:lstStyle/>
          <a:p>
            <a:r>
              <a:rPr lang="en-US" sz="1400" b="1" dirty="0" smtClean="0">
                <a:solidFill>
                  <a:srgbClr val="0000FF"/>
                </a:solidFill>
              </a:rPr>
              <a:t>-- Baseline HIE</a:t>
            </a:r>
          </a:p>
          <a:p>
            <a:r>
              <a:rPr lang="en-US" sz="1400" b="1" dirty="0" smtClean="0">
                <a:solidFill>
                  <a:srgbClr val="008000"/>
                </a:solidFill>
              </a:rPr>
              <a:t>-- Latest ADT/HIE</a:t>
            </a:r>
          </a:p>
          <a:p>
            <a:r>
              <a:rPr lang="en-US" sz="1400" b="1" dirty="0" smtClean="0">
                <a:solidFill>
                  <a:srgbClr val="FF0000"/>
                </a:solidFill>
              </a:rPr>
              <a:t>-- Best Track</a:t>
            </a:r>
            <a:endParaRPr lang="en-US" sz="1400" b="1" dirty="0">
              <a:solidFill>
                <a:srgbClr val="FF0000"/>
              </a:solidFill>
            </a:endParaRPr>
          </a:p>
        </p:txBody>
      </p:sp>
      <p:sp>
        <p:nvSpPr>
          <p:cNvPr id="35" name="TextBox 34"/>
          <p:cNvSpPr txBox="1"/>
          <p:nvPr/>
        </p:nvSpPr>
        <p:spPr>
          <a:xfrm>
            <a:off x="5148544" y="5492541"/>
            <a:ext cx="1443344" cy="738664"/>
          </a:xfrm>
          <a:prstGeom prst="rect">
            <a:avLst/>
          </a:prstGeom>
          <a:noFill/>
        </p:spPr>
        <p:txBody>
          <a:bodyPr wrap="none" rtlCol="0">
            <a:spAutoFit/>
          </a:bodyPr>
          <a:lstStyle/>
          <a:p>
            <a:r>
              <a:rPr lang="en-US" sz="1400" b="1" dirty="0" smtClean="0">
                <a:solidFill>
                  <a:srgbClr val="0000FF"/>
                </a:solidFill>
              </a:rPr>
              <a:t>-- Baseline HIE</a:t>
            </a:r>
          </a:p>
          <a:p>
            <a:r>
              <a:rPr lang="en-US" sz="1400" b="1" dirty="0" smtClean="0">
                <a:solidFill>
                  <a:srgbClr val="008000"/>
                </a:solidFill>
              </a:rPr>
              <a:t>-- Latest ADT/HIE</a:t>
            </a:r>
          </a:p>
          <a:p>
            <a:r>
              <a:rPr lang="en-US" sz="1400" b="1" dirty="0" smtClean="0">
                <a:solidFill>
                  <a:srgbClr val="FF0000"/>
                </a:solidFill>
              </a:rPr>
              <a:t>-- Best Track</a:t>
            </a:r>
            <a:endParaRPr lang="en-US" sz="1400" b="1" dirty="0">
              <a:solidFill>
                <a:srgbClr val="FF0000"/>
              </a:solidFill>
            </a:endParaRPr>
          </a:p>
        </p:txBody>
      </p:sp>
      <p:sp>
        <p:nvSpPr>
          <p:cNvPr id="2" name="TextBox 1"/>
          <p:cNvSpPr txBox="1"/>
          <p:nvPr/>
        </p:nvSpPr>
        <p:spPr>
          <a:xfrm>
            <a:off x="6913595" y="2541816"/>
            <a:ext cx="1386342" cy="584775"/>
          </a:xfrm>
          <a:prstGeom prst="rect">
            <a:avLst/>
          </a:prstGeom>
          <a:noFill/>
        </p:spPr>
        <p:txBody>
          <a:bodyPr wrap="none" rtlCol="0">
            <a:spAutoFit/>
          </a:bodyPr>
          <a:lstStyle/>
          <a:p>
            <a:r>
              <a:rPr lang="en-US" sz="1600" b="1" dirty="0" smtClean="0">
                <a:solidFill>
                  <a:srgbClr val="0000FF"/>
                </a:solidFill>
              </a:rPr>
              <a:t>Errant</a:t>
            </a:r>
          </a:p>
          <a:p>
            <a:r>
              <a:rPr lang="en-US" sz="1600" b="1" dirty="0" smtClean="0">
                <a:solidFill>
                  <a:srgbClr val="0000FF"/>
                </a:solidFill>
              </a:rPr>
              <a:t>Strengthening</a:t>
            </a:r>
            <a:endParaRPr lang="en-US" sz="1600" b="1" dirty="0">
              <a:solidFill>
                <a:srgbClr val="0000FF"/>
              </a:solidFill>
            </a:endParaRPr>
          </a:p>
        </p:txBody>
      </p:sp>
      <p:cxnSp>
        <p:nvCxnSpPr>
          <p:cNvPr id="36" name="Straight Arrow Connector 35"/>
          <p:cNvCxnSpPr/>
          <p:nvPr/>
        </p:nvCxnSpPr>
        <p:spPr>
          <a:xfrm flipV="1">
            <a:off x="7385536" y="2190541"/>
            <a:ext cx="361743" cy="3662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824963" y="5569485"/>
            <a:ext cx="1499000" cy="584775"/>
          </a:xfrm>
          <a:prstGeom prst="rect">
            <a:avLst/>
          </a:prstGeom>
          <a:noFill/>
        </p:spPr>
        <p:txBody>
          <a:bodyPr wrap="none" rtlCol="0">
            <a:spAutoFit/>
          </a:bodyPr>
          <a:lstStyle/>
          <a:p>
            <a:r>
              <a:rPr lang="en-US" sz="1600" b="1" dirty="0" smtClean="0">
                <a:solidFill>
                  <a:srgbClr val="008000"/>
                </a:solidFill>
              </a:rPr>
              <a:t>Better-handled</a:t>
            </a:r>
          </a:p>
          <a:p>
            <a:r>
              <a:rPr lang="en-US" sz="1600" b="1" dirty="0" smtClean="0">
                <a:solidFill>
                  <a:srgbClr val="008000"/>
                </a:solidFill>
              </a:rPr>
              <a:t>Weakening</a:t>
            </a:r>
            <a:endParaRPr lang="en-US" sz="1600" b="1" dirty="0">
              <a:solidFill>
                <a:srgbClr val="008000"/>
              </a:solidFill>
            </a:endParaRPr>
          </a:p>
        </p:txBody>
      </p:sp>
      <p:cxnSp>
        <p:nvCxnSpPr>
          <p:cNvPr id="39" name="Straight Arrow Connector 38"/>
          <p:cNvCxnSpPr/>
          <p:nvPr/>
        </p:nvCxnSpPr>
        <p:spPr>
          <a:xfrm flipH="1" flipV="1">
            <a:off x="8001040" y="5194998"/>
            <a:ext cx="107980" cy="452176"/>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34</a:t>
            </a:fld>
            <a:endParaRPr lang="en-US" dirty="0">
              <a:solidFill>
                <a:srgbClr val="FFC000"/>
              </a:solidFill>
            </a:endParaRPr>
          </a:p>
        </p:txBody>
      </p:sp>
    </p:spTree>
    <p:extLst>
      <p:ext uri="{BB962C8B-B14F-4D97-AF65-F5344CB8AC3E}">
        <p14:creationId xmlns:p14="http://schemas.microsoft.com/office/powerpoint/2010/main" xmlns=""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868643" y="-45682"/>
            <a:ext cx="7086600" cy="914390"/>
          </a:xfrm>
        </p:spPr>
        <p:txBody>
          <a:bodyPr/>
          <a:lstStyle/>
          <a:p>
            <a:r>
              <a:rPr lang="en-US" b="1" dirty="0" smtClean="0">
                <a:solidFill>
                  <a:schemeClr val="tx1"/>
                </a:solidFill>
                <a:effectLst>
                  <a:outerShdw blurRad="38100" dist="38100" dir="2700000" algn="tl">
                    <a:srgbClr val="000000">
                      <a:alpha val="43137"/>
                    </a:srgbClr>
                  </a:outerShdw>
                </a:effectLst>
              </a:rPr>
              <a:t>Sea Surface Temperature</a:t>
            </a:r>
            <a:endParaRPr lang="en-US" b="1" dirty="0">
              <a:solidFill>
                <a:schemeClr val="tx1"/>
              </a:solidFill>
              <a:effectLst>
                <a:outerShdw blurRad="38100" dist="38100" dir="2700000" algn="tl">
                  <a:srgbClr val="000000">
                    <a:alpha val="43137"/>
                  </a:srgbClr>
                </a:outerShdw>
              </a:effectLst>
            </a:endParaRPr>
          </a:p>
        </p:txBody>
      </p:sp>
      <p:pic>
        <p:nvPicPr>
          <p:cNvPr id="40" name="Picture 1" descr="C:\Users\alex.ignatov\Documents\AIgnatov\GHRSST\GHRSST_Mtgs\2015_Noordwijk\ppt\BoM\SST_ACSPO_V2.41b02_H08_AHI_FLDK_2015-10-28.gif"/>
          <p:cNvPicPr>
            <a:picLocks noChangeAspect="1" noChangeArrowheads="1"/>
          </p:cNvPicPr>
          <p:nvPr/>
        </p:nvPicPr>
        <p:blipFill>
          <a:blip r:embed="rId3" cstate="print"/>
          <a:srcRect/>
          <a:stretch>
            <a:fillRect/>
          </a:stretch>
        </p:blipFill>
        <p:spPr bwMode="auto">
          <a:xfrm>
            <a:off x="1847072" y="1010305"/>
            <a:ext cx="4736586" cy="5253304"/>
          </a:xfrm>
          <a:prstGeom prst="rect">
            <a:avLst/>
          </a:prstGeom>
          <a:noFill/>
        </p:spPr>
      </p:pic>
      <p:sp>
        <p:nvSpPr>
          <p:cNvPr id="4"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35</a:t>
            </a:fld>
            <a:endParaRPr lang="en-US" dirty="0">
              <a:solidFill>
                <a:srgbClr val="FFC000"/>
              </a:solidFill>
            </a:endParaRPr>
          </a:p>
        </p:txBody>
      </p:sp>
    </p:spTree>
    <p:extLst>
      <p:ext uri="{BB962C8B-B14F-4D97-AF65-F5344CB8AC3E}">
        <p14:creationId xmlns:p14="http://schemas.microsoft.com/office/powerpoint/2010/main" xmlns=""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430" y="214320"/>
            <a:ext cx="7086600" cy="569433"/>
          </a:xfrm>
        </p:spPr>
        <p:txBody>
          <a:bodyPr/>
          <a:lstStyle/>
          <a:p>
            <a:r>
              <a:rPr lang="en-US" sz="2850" b="1" dirty="0" smtClean="0">
                <a:solidFill>
                  <a:schemeClr val="tx1"/>
                </a:solidFill>
              </a:rPr>
              <a:t>Enhancements to the GOES-R SST Algorithm</a:t>
            </a:r>
            <a:endParaRPr lang="en-US" sz="2850" b="1" dirty="0">
              <a:solidFill>
                <a:schemeClr val="tx1"/>
              </a:solidFill>
            </a:endParaRPr>
          </a:p>
        </p:txBody>
      </p:sp>
      <p:graphicFrame>
        <p:nvGraphicFramePr>
          <p:cNvPr id="5" name="Content Placeholder 4"/>
          <p:cNvGraphicFramePr>
            <a:graphicFrameLocks noGrp="1"/>
          </p:cNvGraphicFramePr>
          <p:nvPr>
            <p:ph idx="1"/>
          </p:nvPr>
        </p:nvGraphicFramePr>
        <p:xfrm>
          <a:off x="500744" y="898732"/>
          <a:ext cx="8460327" cy="5318778"/>
        </p:xfrm>
        <a:graphic>
          <a:graphicData uri="http://schemas.openxmlformats.org/drawingml/2006/table">
            <a:tbl>
              <a:tblPr firstRow="1" bandRow="1">
                <a:tableStyleId>{5C22544A-7EE6-4342-B048-85BDC9FD1C3A}</a:tableStyleId>
              </a:tblPr>
              <a:tblGrid>
                <a:gridCol w="1790545"/>
                <a:gridCol w="1678636"/>
                <a:gridCol w="1790782"/>
                <a:gridCol w="3200364"/>
              </a:tblGrid>
              <a:tr h="884312">
                <a:tc>
                  <a:txBody>
                    <a:bodyPr/>
                    <a:lstStyle/>
                    <a:p>
                      <a:pPr algn="ctr"/>
                      <a:r>
                        <a:rPr lang="en-US" sz="2000" dirty="0" smtClean="0"/>
                        <a:t>Feature</a:t>
                      </a:r>
                      <a:endParaRPr lang="en-US" sz="2000" dirty="0"/>
                    </a:p>
                  </a:txBody>
                  <a:tcPr anchor="ctr"/>
                </a:tc>
                <a:tc>
                  <a:txBody>
                    <a:bodyPr/>
                    <a:lstStyle/>
                    <a:p>
                      <a:pPr algn="ctr"/>
                      <a:r>
                        <a:rPr lang="en-US" sz="2000" dirty="0" smtClean="0">
                          <a:solidFill>
                            <a:srgbClr val="FFC000"/>
                          </a:solidFill>
                        </a:rPr>
                        <a:t>Baseline</a:t>
                      </a:r>
                      <a:r>
                        <a:rPr lang="en-US" sz="2000" dirty="0" smtClean="0"/>
                        <a:t> </a:t>
                      </a:r>
                      <a:r>
                        <a:rPr lang="en-US" sz="2000" dirty="0" smtClean="0">
                          <a:solidFill>
                            <a:srgbClr val="FFC000"/>
                          </a:solidFill>
                        </a:rPr>
                        <a:t>Version</a:t>
                      </a:r>
                      <a:endParaRPr lang="en-US" dirty="0">
                        <a:solidFill>
                          <a:srgbClr val="FFC000"/>
                        </a:solidFill>
                      </a:endParaRPr>
                    </a:p>
                  </a:txBody>
                  <a:tcPr anchor="ctr"/>
                </a:tc>
                <a:tc>
                  <a:txBody>
                    <a:bodyPr/>
                    <a:lstStyle/>
                    <a:p>
                      <a:pPr algn="ctr"/>
                      <a:r>
                        <a:rPr lang="en-US" sz="2000" dirty="0" smtClean="0">
                          <a:solidFill>
                            <a:srgbClr val="FFFF00"/>
                          </a:solidFill>
                        </a:rPr>
                        <a:t>Updated</a:t>
                      </a:r>
                      <a:r>
                        <a:rPr lang="en-US" sz="2000" dirty="0" smtClean="0"/>
                        <a:t> </a:t>
                      </a:r>
                      <a:r>
                        <a:rPr lang="en-US" sz="2000" dirty="0" smtClean="0">
                          <a:solidFill>
                            <a:srgbClr val="FFFF00"/>
                          </a:solidFill>
                        </a:rPr>
                        <a:t>Version</a:t>
                      </a:r>
                      <a:r>
                        <a:rPr lang="en-US" sz="2000" dirty="0" smtClean="0"/>
                        <a:t> </a:t>
                      </a:r>
                      <a:endParaRPr lang="en-US" sz="2000" dirty="0">
                        <a:solidFill>
                          <a:srgbClr val="FFFF00"/>
                        </a:solidFill>
                      </a:endParaRPr>
                    </a:p>
                  </a:txBody>
                  <a:tcPr anchor="ctr"/>
                </a:tc>
                <a:tc>
                  <a:txBody>
                    <a:bodyPr/>
                    <a:lstStyle/>
                    <a:p>
                      <a:r>
                        <a:rPr lang="en-US" sz="2000" dirty="0" smtClean="0"/>
                        <a:t>The effects</a:t>
                      </a:r>
                      <a:r>
                        <a:rPr lang="en-US" sz="2000" baseline="0" dirty="0" smtClean="0"/>
                        <a:t> of updates</a:t>
                      </a:r>
                      <a:endParaRPr lang="en-US" sz="2000" dirty="0"/>
                    </a:p>
                  </a:txBody>
                  <a:tcPr anchor="ctr"/>
                </a:tc>
              </a:tr>
              <a:tr h="411106">
                <a:tc>
                  <a:txBody>
                    <a:bodyPr/>
                    <a:lstStyle/>
                    <a:p>
                      <a:r>
                        <a:rPr lang="en-US" b="1" dirty="0" smtClean="0"/>
                        <a:t>GOES-R</a:t>
                      </a:r>
                      <a:r>
                        <a:rPr lang="en-US" b="1" baseline="0" dirty="0" smtClean="0"/>
                        <a:t> proxy</a:t>
                      </a:r>
                      <a:endParaRPr lang="en-US" b="1" dirty="0"/>
                    </a:p>
                  </a:txBody>
                  <a:tcPr/>
                </a:tc>
                <a:tc>
                  <a:txBody>
                    <a:bodyPr/>
                    <a:lstStyle/>
                    <a:p>
                      <a:r>
                        <a:rPr lang="en-US" b="1" dirty="0" smtClean="0"/>
                        <a:t>MSG SEVIRI</a:t>
                      </a:r>
                      <a:endParaRPr lang="en-US" b="1" dirty="0"/>
                    </a:p>
                  </a:txBody>
                  <a:tcPr/>
                </a:tc>
                <a:tc>
                  <a:txBody>
                    <a:bodyPr/>
                    <a:lstStyle/>
                    <a:p>
                      <a:r>
                        <a:rPr lang="en-US" b="1" dirty="0" smtClean="0"/>
                        <a:t>Himawari-8 AHI</a:t>
                      </a:r>
                      <a:endParaRPr lang="en-US" b="1" dirty="0"/>
                    </a:p>
                  </a:txBody>
                  <a:tcPr/>
                </a:tc>
                <a:tc>
                  <a:txBody>
                    <a:bodyPr/>
                    <a:lstStyle/>
                    <a:p>
                      <a:r>
                        <a:rPr lang="en-US" b="1" dirty="0" smtClean="0"/>
                        <a:t>New proxy </a:t>
                      </a:r>
                      <a:r>
                        <a:rPr lang="en-US" b="1" baseline="0" dirty="0" smtClean="0"/>
                        <a:t>is closer to GOES-R</a:t>
                      </a:r>
                      <a:endParaRPr lang="en-US" b="1" dirty="0"/>
                    </a:p>
                  </a:txBody>
                  <a:tcPr/>
                </a:tc>
              </a:tr>
              <a:tr h="619019">
                <a:tc>
                  <a:txBody>
                    <a:bodyPr/>
                    <a:lstStyle/>
                    <a:p>
                      <a:r>
                        <a:rPr lang="en-US" b="1" dirty="0" smtClean="0"/>
                        <a:t>Bands used for SST</a:t>
                      </a:r>
                      <a:endParaRPr lang="en-US" b="1" dirty="0"/>
                    </a:p>
                  </a:txBody>
                  <a:tcPr/>
                </a:tc>
                <a:tc>
                  <a:txBody>
                    <a:bodyPr/>
                    <a:lstStyle/>
                    <a:p>
                      <a:r>
                        <a:rPr lang="en-US" b="1" dirty="0" smtClean="0"/>
                        <a:t>10.8 and 12 </a:t>
                      </a:r>
                      <a:r>
                        <a:rPr lang="el-GR" b="1" dirty="0" smtClean="0"/>
                        <a:t>μ</a:t>
                      </a:r>
                      <a:r>
                        <a:rPr lang="en-US" b="1" dirty="0" smtClean="0"/>
                        <a:t>m</a:t>
                      </a:r>
                      <a:endParaRPr lang="en-US" b="1" dirty="0"/>
                    </a:p>
                  </a:txBody>
                  <a:tcPr/>
                </a:tc>
                <a:tc>
                  <a:txBody>
                    <a:bodyPr/>
                    <a:lstStyle/>
                    <a:p>
                      <a:r>
                        <a:rPr lang="en-US" b="1" dirty="0" smtClean="0"/>
                        <a:t>8.6, 10.4, 11.2 </a:t>
                      </a:r>
                    </a:p>
                    <a:p>
                      <a:r>
                        <a:rPr lang="en-US" b="1" dirty="0" smtClean="0"/>
                        <a:t>and 12.3 </a:t>
                      </a:r>
                      <a:r>
                        <a:rPr lang="el-GR" b="1" dirty="0" smtClean="0"/>
                        <a:t>μ</a:t>
                      </a:r>
                      <a:r>
                        <a:rPr lang="en-US" b="1" dirty="0" smtClean="0"/>
                        <a:t>m</a:t>
                      </a:r>
                      <a:endParaRPr lang="en-US" b="1" dirty="0"/>
                    </a:p>
                  </a:txBody>
                  <a:tcPr/>
                </a:tc>
                <a:tc>
                  <a:txBody>
                    <a:bodyPr/>
                    <a:lstStyle/>
                    <a:p>
                      <a:r>
                        <a:rPr lang="en-US" b="1" dirty="0" smtClean="0"/>
                        <a:t>Improved SST accuracy and precision </a:t>
                      </a:r>
                      <a:endParaRPr lang="en-US" b="1" dirty="0"/>
                    </a:p>
                  </a:txBody>
                  <a:tcPr/>
                </a:tc>
              </a:tr>
              <a:tr h="884312">
                <a:tc>
                  <a:txBody>
                    <a:bodyPr/>
                    <a:lstStyle/>
                    <a:p>
                      <a:r>
                        <a:rPr lang="en-US" b="1" dirty="0" smtClean="0"/>
                        <a:t>Algorithm</a:t>
                      </a:r>
                      <a:endParaRPr lang="en-US" b="1" dirty="0"/>
                    </a:p>
                  </a:txBody>
                  <a:tcPr/>
                </a:tc>
                <a:tc>
                  <a:txBody>
                    <a:bodyPr/>
                    <a:lstStyle/>
                    <a:p>
                      <a:r>
                        <a:rPr lang="en-US" b="1" dirty="0" smtClean="0"/>
                        <a:t>Incremental regression, using CRTM</a:t>
                      </a:r>
                      <a:endParaRPr lang="en-US" b="1" dirty="0"/>
                    </a:p>
                  </a:txBody>
                  <a:tcPr/>
                </a:tc>
                <a:tc>
                  <a:txBody>
                    <a:bodyPr/>
                    <a:lstStyle/>
                    <a:p>
                      <a:r>
                        <a:rPr lang="en-US" b="1" dirty="0" smtClean="0"/>
                        <a:t>Regression, not using CRTM</a:t>
                      </a:r>
                      <a:endParaRPr lang="en-US" b="1" dirty="0"/>
                    </a:p>
                  </a:txBody>
                  <a:tcPr/>
                </a:tc>
                <a:tc>
                  <a:txBody>
                    <a:bodyPr/>
                    <a:lstStyle/>
                    <a:p>
                      <a:r>
                        <a:rPr lang="en-US" b="1" dirty="0" smtClean="0"/>
                        <a:t>Improved</a:t>
                      </a:r>
                      <a:r>
                        <a:rPr lang="en-US" b="1" baseline="0" dirty="0" smtClean="0"/>
                        <a:t> stability, Independence from NWP data</a:t>
                      </a:r>
                      <a:endParaRPr lang="en-US" b="1" dirty="0" smtClean="0"/>
                    </a:p>
                  </a:txBody>
                  <a:tcPr/>
                </a:tc>
              </a:tr>
              <a:tr h="884312">
                <a:tc>
                  <a:txBody>
                    <a:bodyPr/>
                    <a:lstStyle/>
                    <a:p>
                      <a:r>
                        <a:rPr lang="en-US" b="1" dirty="0" smtClean="0"/>
                        <a:t>Error characterization</a:t>
                      </a:r>
                      <a:endParaRPr lang="en-US" b="1" dirty="0"/>
                    </a:p>
                  </a:txBody>
                  <a:tcPr/>
                </a:tc>
                <a:tc>
                  <a:txBody>
                    <a:bodyPr/>
                    <a:lstStyle/>
                    <a:p>
                      <a:r>
                        <a:rPr lang="en-US" b="1" dirty="0" smtClean="0"/>
                        <a:t>Not implemented</a:t>
                      </a:r>
                      <a:endParaRPr lang="en-US" b="1" dirty="0"/>
                    </a:p>
                  </a:txBody>
                  <a:tcPr/>
                </a:tc>
                <a:tc>
                  <a:txBody>
                    <a:bodyPr/>
                    <a:lstStyle/>
                    <a:p>
                      <a:r>
                        <a:rPr lang="en-US" b="1" dirty="0" smtClean="0"/>
                        <a:t>Bias and SD are provided for </a:t>
                      </a:r>
                      <a:r>
                        <a:rPr lang="en-US" b="1" smtClean="0"/>
                        <a:t>each SST pixel</a:t>
                      </a:r>
                      <a:endParaRPr lang="en-US" b="1" dirty="0"/>
                    </a:p>
                  </a:txBody>
                  <a:tcPr/>
                </a:tc>
                <a:tc>
                  <a:txBody>
                    <a:bodyPr/>
                    <a:lstStyle/>
                    <a:p>
                      <a:r>
                        <a:rPr lang="en-US" b="1" dirty="0" smtClean="0"/>
                        <a:t>Bias correction </a:t>
                      </a:r>
                      <a:r>
                        <a:rPr lang="en-US" b="1" baseline="0" dirty="0" smtClean="0"/>
                        <a:t>improves precision wrt in situ SST</a:t>
                      </a:r>
                      <a:endParaRPr lang="en-US" b="1" dirty="0"/>
                    </a:p>
                  </a:txBody>
                  <a:tcPr/>
                </a:tc>
              </a:tr>
              <a:tr h="619019">
                <a:tc>
                  <a:txBody>
                    <a:bodyPr/>
                    <a:lstStyle/>
                    <a:p>
                      <a:r>
                        <a:rPr lang="en-US" b="1" dirty="0" smtClean="0"/>
                        <a:t>Suppression of radiometric noise in SST </a:t>
                      </a:r>
                      <a:endParaRPr lang="en-US" b="1" dirty="0"/>
                    </a:p>
                  </a:txBody>
                  <a:tcPr/>
                </a:tc>
                <a:tc>
                  <a:txBody>
                    <a:bodyPr/>
                    <a:lstStyle/>
                    <a:p>
                      <a:r>
                        <a:rPr lang="en-US" b="1" dirty="0" smtClean="0"/>
                        <a:t>Not implemented</a:t>
                      </a:r>
                      <a:endParaRPr lang="en-US" b="1" dirty="0"/>
                    </a:p>
                  </a:txBody>
                  <a:tcPr/>
                </a:tc>
                <a:tc>
                  <a:txBody>
                    <a:bodyPr/>
                    <a:lstStyle/>
                    <a:p>
                      <a:r>
                        <a:rPr lang="en-US" b="1" dirty="0" smtClean="0"/>
                        <a:t>Implemented</a:t>
                      </a:r>
                      <a:endParaRPr lang="en-US" b="1" dirty="0"/>
                    </a:p>
                  </a:txBody>
                  <a:tcPr/>
                </a:tc>
                <a:tc>
                  <a:txBody>
                    <a:bodyPr/>
                    <a:lstStyle/>
                    <a:p>
                      <a:r>
                        <a:rPr lang="en-US" b="1" dirty="0" smtClean="0"/>
                        <a:t>Less noise in SST, </a:t>
                      </a:r>
                    </a:p>
                    <a:p>
                      <a:r>
                        <a:rPr lang="en-US" b="1" dirty="0" smtClean="0"/>
                        <a:t>Improved precision</a:t>
                      </a:r>
                      <a:endParaRPr lang="en-US" b="1" dirty="0"/>
                    </a:p>
                  </a:txBody>
                  <a:tcPr/>
                </a:tc>
              </a:tr>
              <a:tr h="619019">
                <a:tc>
                  <a:txBody>
                    <a:bodyPr/>
                    <a:lstStyle/>
                    <a:p>
                      <a:r>
                        <a:rPr lang="en-US" b="1" dirty="0" smtClean="0"/>
                        <a:t>Precision wrt in situ SST</a:t>
                      </a:r>
                      <a:endParaRPr lang="en-US" b="1" dirty="0"/>
                    </a:p>
                  </a:txBody>
                  <a:tcPr/>
                </a:tc>
                <a:tc>
                  <a:txBody>
                    <a:bodyPr/>
                    <a:lstStyle/>
                    <a:p>
                      <a:r>
                        <a:rPr lang="en-US" b="1" dirty="0" smtClean="0"/>
                        <a:t>0.50 – 0.60 K</a:t>
                      </a:r>
                      <a:endParaRPr lang="en-US" b="1"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    0.25 – 0.30 K</a:t>
                      </a:r>
                      <a:endParaRPr lang="en-US" b="1" dirty="0"/>
                    </a:p>
                  </a:txBody>
                  <a:tcPr/>
                </a:tc>
                <a:tc hMerge="1">
                  <a:txBody>
                    <a:bodyPr/>
                    <a:lstStyle/>
                    <a:p>
                      <a:endParaRPr lang="en-US" b="1" dirty="0"/>
                    </a:p>
                  </a:txBody>
                  <a:tcPr/>
                </a:tc>
              </a:tr>
            </a:tbl>
          </a:graphicData>
        </a:graphic>
      </p:graphicFrame>
      <p:sp>
        <p:nvSpPr>
          <p:cNvPr id="4" name="Slide Number Placeholder 3"/>
          <p:cNvSpPr>
            <a:spLocks noGrp="1"/>
          </p:cNvSpPr>
          <p:nvPr>
            <p:ph type="sldNum" sz="quarter" idx="12"/>
          </p:nvPr>
        </p:nvSpPr>
        <p:spPr/>
        <p:txBody>
          <a:bodyPr/>
          <a:lstStyle/>
          <a:p>
            <a:pPr>
              <a:defRPr/>
            </a:pPr>
            <a:fld id="{6ECF5EF8-31B4-4F78-B46E-860652303D3D}" type="slidenum">
              <a:rPr lang="en-US" smtClean="0">
                <a:solidFill>
                  <a:prstClr val="black"/>
                </a:solidFill>
              </a:rPr>
              <a:pPr>
                <a:defRPr/>
              </a:pPr>
              <a:t>36</a:t>
            </a:fld>
            <a:endParaRPr lang="en-US" dirty="0">
              <a:solidFill>
                <a:prstClr val="black"/>
              </a:solidFill>
            </a:endParaRPr>
          </a:p>
        </p:txBody>
      </p:sp>
      <p:sp>
        <p:nvSpPr>
          <p:cNvPr id="6"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36</a:t>
            </a:fld>
            <a:endParaRPr lang="en-US" dirty="0">
              <a:solidFill>
                <a:srgbClr val="FFC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zhupan_volcat.gi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29195" y="4001865"/>
            <a:ext cx="3474682" cy="2627500"/>
          </a:xfrm>
          <a:prstGeom prst="rect">
            <a:avLst/>
          </a:prstGeom>
        </p:spPr>
      </p:pic>
      <p:pic>
        <p:nvPicPr>
          <p:cNvPr id="24" name="Picture 23" descr="zhupan_awg.gif"/>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49629" y="927146"/>
            <a:ext cx="3454248" cy="2684732"/>
          </a:xfrm>
          <a:prstGeom prst="rect">
            <a:avLst/>
          </a:prstGeom>
        </p:spPr>
      </p:pic>
      <p:sp>
        <p:nvSpPr>
          <p:cNvPr id="6" name="Slide Number Placeholder 5"/>
          <p:cNvSpPr>
            <a:spLocks noGrp="1"/>
          </p:cNvSpPr>
          <p:nvPr>
            <p:ph type="sldNum" sz="quarter" idx="4294967295"/>
          </p:nvPr>
        </p:nvSpPr>
        <p:spPr>
          <a:xfrm>
            <a:off x="7071996" y="6400800"/>
            <a:ext cx="1828800" cy="365125"/>
          </a:xfrm>
          <a:prstGeom prst="rect">
            <a:avLst/>
          </a:prstGeom>
        </p:spPr>
        <p:txBody>
          <a:bodyPr/>
          <a:lstStyle/>
          <a:p>
            <a:fld id="{97FA8124-9865-F141-9E48-75D99BBAEFD0}" type="slidenum">
              <a:rPr lang="en-US">
                <a:solidFill>
                  <a:prstClr val="black"/>
                </a:solidFill>
              </a:rPr>
              <a:pPr/>
              <a:t>37</a:t>
            </a:fld>
            <a:endParaRPr lang="en-US" dirty="0">
              <a:solidFill>
                <a:prstClr val="black"/>
              </a:solidFill>
            </a:endParaRPr>
          </a:p>
        </p:txBody>
      </p:sp>
      <p:sp>
        <p:nvSpPr>
          <p:cNvPr id="25" name="TextBox 24"/>
          <p:cNvSpPr txBox="1"/>
          <p:nvPr/>
        </p:nvSpPr>
        <p:spPr>
          <a:xfrm>
            <a:off x="548684" y="713926"/>
            <a:ext cx="3380284" cy="246221"/>
          </a:xfrm>
          <a:prstGeom prst="rect">
            <a:avLst/>
          </a:prstGeom>
          <a:noFill/>
        </p:spPr>
        <p:txBody>
          <a:bodyPr wrap="none" lIns="0" tIns="0" rIns="0" bIns="0" rtlCol="0">
            <a:spAutoFit/>
          </a:bodyPr>
          <a:lstStyle/>
          <a:p>
            <a:r>
              <a:rPr lang="en-US" sz="1600" b="1" i="1" u="sng" dirty="0">
                <a:solidFill>
                  <a:srgbClr val="FFC000"/>
                </a:solidFill>
                <a:effectLst>
                  <a:outerShdw blurRad="38100" dist="38100" dir="2700000" algn="tl">
                    <a:srgbClr val="000000">
                      <a:alpha val="43137"/>
                    </a:srgbClr>
                  </a:outerShdw>
                </a:effectLst>
              </a:rPr>
              <a:t>Description of </a:t>
            </a:r>
            <a:r>
              <a:rPr lang="en-US" sz="1600" b="1" i="1" dirty="0">
                <a:solidFill>
                  <a:srgbClr val="FFC000"/>
                </a:solidFill>
                <a:effectLst>
                  <a:outerShdw blurRad="38100" dist="38100" dir="2700000" algn="tl">
                    <a:srgbClr val="000000">
                      <a:alpha val="43137"/>
                    </a:srgbClr>
                  </a:outerShdw>
                </a:effectLst>
              </a:rPr>
              <a:t>Algorithm Enhancements</a:t>
            </a:r>
          </a:p>
        </p:txBody>
      </p:sp>
      <p:cxnSp>
        <p:nvCxnSpPr>
          <p:cNvPr id="28" name="Straight Connector 27"/>
          <p:cNvCxnSpPr/>
          <p:nvPr/>
        </p:nvCxnSpPr>
        <p:spPr>
          <a:xfrm>
            <a:off x="4534694" y="594391"/>
            <a:ext cx="0" cy="62513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6957" y="3703317"/>
            <a:ext cx="87031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57245" y="3885811"/>
            <a:ext cx="3396443" cy="246221"/>
          </a:xfrm>
          <a:prstGeom prst="rect">
            <a:avLst/>
          </a:prstGeom>
          <a:noFill/>
        </p:spPr>
        <p:txBody>
          <a:bodyPr wrap="none" lIns="0" tIns="0" rIns="0" bIns="0" rtlCol="0">
            <a:spAutoFit/>
          </a:bodyPr>
          <a:lstStyle/>
          <a:p>
            <a:r>
              <a:rPr lang="en-US" sz="1600" b="1" i="1" u="sng" dirty="0">
                <a:solidFill>
                  <a:srgbClr val="FFC000"/>
                </a:solidFill>
                <a:effectLst>
                  <a:outerShdw blurRad="38100" dist="38100" dir="2700000" algn="tl">
                    <a:srgbClr val="000000">
                      <a:alpha val="43137"/>
                    </a:srgbClr>
                  </a:outerShdw>
                </a:effectLst>
              </a:rPr>
              <a:t>Importance of </a:t>
            </a:r>
            <a:r>
              <a:rPr lang="en-US" sz="1600" b="1" i="1" dirty="0">
                <a:solidFill>
                  <a:srgbClr val="FFC000"/>
                </a:solidFill>
                <a:effectLst>
                  <a:outerShdw blurRad="38100" dist="38100" dir="2700000" algn="tl">
                    <a:srgbClr val="000000">
                      <a:alpha val="43137"/>
                    </a:srgbClr>
                  </a:outerShdw>
                </a:effectLst>
              </a:rPr>
              <a:t>Algorithm Enhancements</a:t>
            </a:r>
          </a:p>
        </p:txBody>
      </p:sp>
      <p:sp>
        <p:nvSpPr>
          <p:cNvPr id="20" name="TextBox 19"/>
          <p:cNvSpPr txBox="1"/>
          <p:nvPr/>
        </p:nvSpPr>
        <p:spPr>
          <a:xfrm>
            <a:off x="280364" y="1143025"/>
            <a:ext cx="4108758" cy="2369880"/>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400" dirty="0" smtClean="0">
                <a:solidFill>
                  <a:prstClr val="white"/>
                </a:solidFill>
              </a:rPr>
              <a:t>The baseline GOES-R volcanic ash algorithm has evolved into an end-to-end  application system called the </a:t>
            </a:r>
            <a:r>
              <a:rPr lang="en-US" sz="1400" dirty="0" err="1" smtClean="0">
                <a:solidFill>
                  <a:prstClr val="white"/>
                </a:solidFill>
              </a:rPr>
              <a:t>VOLcanic</a:t>
            </a:r>
            <a:r>
              <a:rPr lang="en-US" sz="1400" dirty="0" smtClean="0">
                <a:solidFill>
                  <a:prstClr val="white"/>
                </a:solidFill>
              </a:rPr>
              <a:t> Cloud Analysis Toolkit (VOLCAT)</a:t>
            </a:r>
          </a:p>
          <a:p>
            <a:pPr marL="171450" indent="-171450">
              <a:buClr>
                <a:prstClr val="white"/>
              </a:buClr>
              <a:buSzPct val="125000"/>
              <a:buFont typeface="Arial" panose="020B0604020202020204" pitchFamily="34" charset="0"/>
              <a:buChar char="•"/>
            </a:pPr>
            <a:endParaRPr lang="en-US" sz="1400" dirty="0" smtClean="0">
              <a:solidFill>
                <a:prstClr val="white"/>
              </a:solidFill>
            </a:endParaRPr>
          </a:p>
          <a:p>
            <a:pPr marL="171450" indent="-171450">
              <a:buClr>
                <a:prstClr val="white"/>
              </a:buClr>
              <a:buSzPct val="125000"/>
              <a:buFont typeface="Arial" panose="020B0604020202020204" pitchFamily="34" charset="0"/>
              <a:buChar char="•"/>
            </a:pPr>
            <a:r>
              <a:rPr lang="en-US" sz="1400" dirty="0" smtClean="0">
                <a:solidFill>
                  <a:prstClr val="white"/>
                </a:solidFill>
              </a:rPr>
              <a:t>VOLCAT includes  the following applications: volcanic thermal anomaly alerting, volcanic eruption alerting, volcanic cloud tracking, volcanic cloud characterization, and generation of eruption source parameters and initial state conditions for models such as HYSPLIT</a:t>
            </a:r>
            <a:endParaRPr lang="en-US" sz="1400" dirty="0">
              <a:solidFill>
                <a:prstClr val="white"/>
              </a:solidFill>
            </a:endParaRPr>
          </a:p>
          <a:p>
            <a:pPr marL="628650" lvl="1" indent="-171450">
              <a:buFont typeface="Arial" panose="020B0604020202020204" pitchFamily="34" charset="0"/>
              <a:buChar char="•"/>
            </a:pPr>
            <a:endParaRPr lang="en-US" sz="1400" dirty="0">
              <a:solidFill>
                <a:prstClr val="black"/>
              </a:solidFill>
            </a:endParaRPr>
          </a:p>
        </p:txBody>
      </p:sp>
      <p:sp>
        <p:nvSpPr>
          <p:cNvPr id="12" name="Title 11"/>
          <p:cNvSpPr>
            <a:spLocks noGrp="1"/>
          </p:cNvSpPr>
          <p:nvPr>
            <p:ph type="title"/>
          </p:nvPr>
        </p:nvSpPr>
        <p:spPr>
          <a:xfrm>
            <a:off x="914440" y="-228559"/>
            <a:ext cx="7086600" cy="914390"/>
          </a:xfrm>
        </p:spPr>
        <p:txBody>
          <a:bodyPr/>
          <a:lstStyle/>
          <a:p>
            <a:r>
              <a:rPr lang="en-US" b="1" dirty="0" smtClean="0">
                <a:solidFill>
                  <a:schemeClr val="tx1"/>
                </a:solidFill>
                <a:effectLst>
                  <a:outerShdw blurRad="38100" dist="38100" dir="2700000" algn="tl">
                    <a:srgbClr val="000000">
                      <a:alpha val="43137"/>
                    </a:srgbClr>
                  </a:outerShdw>
                </a:effectLst>
              </a:rPr>
              <a:t>Volcanic Ash</a:t>
            </a:r>
            <a:endParaRPr lang="en-US" b="1" dirty="0">
              <a:solidFill>
                <a:schemeClr val="tx1"/>
              </a:solidFill>
              <a:effectLst>
                <a:outerShdw blurRad="38100" dist="38100" dir="2700000" algn="tl">
                  <a:srgbClr val="000000">
                    <a:alpha val="43137"/>
                  </a:srgbClr>
                </a:outerShdw>
              </a:effectLst>
            </a:endParaRPr>
          </a:p>
        </p:txBody>
      </p:sp>
      <p:sp>
        <p:nvSpPr>
          <p:cNvPr id="16" name="Rectangle 15"/>
          <p:cNvSpPr/>
          <p:nvPr/>
        </p:nvSpPr>
        <p:spPr>
          <a:xfrm>
            <a:off x="146957" y="594391"/>
            <a:ext cx="8703129" cy="6251312"/>
          </a:xfrm>
          <a:prstGeom prst="rect">
            <a:avLst/>
          </a:prstGeom>
          <a:no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TextBox 18"/>
          <p:cNvSpPr txBox="1"/>
          <p:nvPr/>
        </p:nvSpPr>
        <p:spPr>
          <a:xfrm>
            <a:off x="280364" y="4132032"/>
            <a:ext cx="4254330" cy="2462213"/>
          </a:xfrm>
          <a:prstGeom prst="rect">
            <a:avLst/>
          </a:prstGeom>
          <a:noFill/>
        </p:spPr>
        <p:txBody>
          <a:bodyPr wrap="square" lIns="0" tIns="0" rIns="0" bIns="0" rtlCol="0">
            <a:spAutoFit/>
          </a:bodyPr>
          <a:lstStyle/>
          <a:p>
            <a:pPr marL="171450" indent="-171450">
              <a:buClr>
                <a:prstClr val="white"/>
              </a:buClr>
              <a:buSzPct val="125000"/>
              <a:buFont typeface="Arial" panose="020B0604020202020204" pitchFamily="34" charset="0"/>
              <a:buChar char="•"/>
            </a:pPr>
            <a:r>
              <a:rPr lang="en-US" sz="1400" dirty="0" smtClean="0">
                <a:solidFill>
                  <a:prstClr val="white"/>
                </a:solidFill>
              </a:rPr>
              <a:t>The VOLCAT products and services more directly address operational needs: timely eruption detection and generation of eruption source parameters and initial state conditions for dispersion models</a:t>
            </a:r>
          </a:p>
          <a:p>
            <a:pPr marL="171450" indent="-171450">
              <a:buClr>
                <a:prstClr val="white"/>
              </a:buClr>
              <a:buSzPct val="125000"/>
              <a:buFont typeface="Arial" panose="020B0604020202020204" pitchFamily="34" charset="0"/>
              <a:buChar char="•"/>
            </a:pPr>
            <a:endParaRPr lang="en-US" sz="1400" dirty="0" smtClean="0">
              <a:solidFill>
                <a:prstClr val="white"/>
              </a:solidFill>
            </a:endParaRPr>
          </a:p>
          <a:p>
            <a:pPr marL="171450" indent="-171450">
              <a:buClr>
                <a:prstClr val="white"/>
              </a:buClr>
              <a:buSzPct val="125000"/>
              <a:buFont typeface="Arial" panose="020B0604020202020204" pitchFamily="34" charset="0"/>
              <a:buChar char="•"/>
            </a:pPr>
            <a:r>
              <a:rPr lang="en-US" sz="1400" dirty="0" smtClean="0">
                <a:solidFill>
                  <a:prstClr val="white"/>
                </a:solidFill>
              </a:rPr>
              <a:t>VOLCAT products and services are already used by most VAAC’s (Anchorage, Buenos Aires, Darwin, Montreal, Tokyo, Washington, Wellington), the </a:t>
            </a:r>
            <a:r>
              <a:rPr lang="en-US" sz="1600" dirty="0" smtClean="0">
                <a:solidFill>
                  <a:prstClr val="white"/>
                </a:solidFill>
              </a:rPr>
              <a:t>USAF, and volcano observatories (e.g. USGS)</a:t>
            </a:r>
            <a:endParaRPr lang="en-US" sz="1600" dirty="0">
              <a:solidFill>
                <a:prstClr val="white"/>
              </a:solidFill>
            </a:endParaRPr>
          </a:p>
          <a:p>
            <a:pPr marL="171450" indent="-171450"/>
            <a:endParaRPr lang="en-US" sz="1600" dirty="0">
              <a:solidFill>
                <a:prstClr val="white"/>
              </a:solidFill>
            </a:endParaRPr>
          </a:p>
          <a:p>
            <a:pPr marL="628650" lvl="1" indent="-171450">
              <a:buFont typeface="Arial" panose="020B0604020202020204" pitchFamily="34" charset="0"/>
              <a:buChar char="•"/>
            </a:pPr>
            <a:endParaRPr lang="en-US" sz="1400" dirty="0">
              <a:solidFill>
                <a:prstClr val="black"/>
              </a:solidFill>
            </a:endParaRPr>
          </a:p>
        </p:txBody>
      </p:sp>
      <p:sp>
        <p:nvSpPr>
          <p:cNvPr id="21" name="TextBox 20"/>
          <p:cNvSpPr txBox="1"/>
          <p:nvPr/>
        </p:nvSpPr>
        <p:spPr>
          <a:xfrm>
            <a:off x="201445" y="6553200"/>
            <a:ext cx="3273287" cy="276999"/>
          </a:xfrm>
          <a:prstGeom prst="rect">
            <a:avLst/>
          </a:prstGeom>
          <a:noFill/>
        </p:spPr>
        <p:txBody>
          <a:bodyPr wrap="square" rtlCol="0">
            <a:spAutoFit/>
          </a:bodyPr>
          <a:lstStyle/>
          <a:p>
            <a:pPr defTabSz="457200"/>
            <a:r>
              <a:rPr lang="en-US" sz="1200" b="1" i="1" dirty="0" smtClean="0">
                <a:solidFill>
                  <a:srgbClr val="FFFF00"/>
                </a:solidFill>
              </a:rPr>
              <a:t>Mike Pavolonis (</a:t>
            </a:r>
            <a:r>
              <a:rPr lang="en-US" sz="1200" b="1" i="1" dirty="0">
                <a:solidFill>
                  <a:srgbClr val="FFFF00"/>
                </a:solidFill>
              </a:rPr>
              <a:t>NESDIS/STAR)</a:t>
            </a:r>
          </a:p>
        </p:txBody>
      </p:sp>
      <p:sp>
        <p:nvSpPr>
          <p:cNvPr id="22" name="TextBox 21"/>
          <p:cNvSpPr txBox="1"/>
          <p:nvPr/>
        </p:nvSpPr>
        <p:spPr>
          <a:xfrm>
            <a:off x="4937756" y="622487"/>
            <a:ext cx="3700757"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Baseline</a:t>
            </a:r>
            <a:r>
              <a:rPr lang="en-US" sz="1600" b="1" i="1" dirty="0">
                <a:solidFill>
                  <a:srgbClr val="FFC000"/>
                </a:solidFill>
                <a:effectLst>
                  <a:outerShdw blurRad="38100" dist="38100" dir="2700000" algn="tl">
                    <a:srgbClr val="000000">
                      <a:alpha val="43137"/>
                    </a:srgbClr>
                  </a:outerShdw>
                </a:effectLst>
              </a:rPr>
              <a:t> Algorithm</a:t>
            </a:r>
          </a:p>
        </p:txBody>
      </p:sp>
      <p:sp>
        <p:nvSpPr>
          <p:cNvPr id="23" name="TextBox 22"/>
          <p:cNvSpPr txBox="1"/>
          <p:nvPr/>
        </p:nvSpPr>
        <p:spPr>
          <a:xfrm>
            <a:off x="4963172" y="3731413"/>
            <a:ext cx="3723583" cy="246221"/>
          </a:xfrm>
          <a:prstGeom prst="rect">
            <a:avLst/>
          </a:prstGeom>
          <a:noFill/>
        </p:spPr>
        <p:txBody>
          <a:bodyPr wrap="none" lIns="0" tIns="0" rIns="0" bIns="0" rtlCol="0">
            <a:spAutoFit/>
          </a:bodyPr>
          <a:lstStyle/>
          <a:p>
            <a:r>
              <a:rPr lang="en-US" sz="1600" b="1" i="1" dirty="0">
                <a:solidFill>
                  <a:srgbClr val="FFC000"/>
                </a:solidFill>
                <a:effectLst>
                  <a:outerShdw blurRad="38100" dist="38100" dir="2700000" algn="tl">
                    <a:srgbClr val="000000">
                      <a:alpha val="43137"/>
                    </a:srgbClr>
                  </a:outerShdw>
                </a:effectLst>
              </a:rPr>
              <a:t>Product Generated with </a:t>
            </a:r>
            <a:r>
              <a:rPr lang="en-US" sz="1600" b="1" i="1" u="sng" dirty="0">
                <a:solidFill>
                  <a:srgbClr val="FFC000"/>
                </a:solidFill>
                <a:effectLst>
                  <a:outerShdw blurRad="38100" dist="38100" dir="2700000" algn="tl">
                    <a:srgbClr val="000000">
                      <a:alpha val="43137"/>
                    </a:srgbClr>
                  </a:outerShdw>
                </a:effectLst>
              </a:rPr>
              <a:t>Updated</a:t>
            </a:r>
            <a:r>
              <a:rPr lang="en-US" sz="1600" b="1" i="1" dirty="0">
                <a:solidFill>
                  <a:srgbClr val="FFC000"/>
                </a:solidFill>
                <a:effectLst>
                  <a:outerShdw blurRad="38100" dist="38100" dir="2700000" algn="tl">
                    <a:srgbClr val="000000">
                      <a:alpha val="43137"/>
                    </a:srgbClr>
                  </a:outerShdw>
                </a:effectLst>
              </a:rPr>
              <a:t> Algorithm</a:t>
            </a:r>
          </a:p>
        </p:txBody>
      </p:sp>
      <p:sp>
        <p:nvSpPr>
          <p:cNvPr id="7" name="TextBox 6"/>
          <p:cNvSpPr txBox="1"/>
          <p:nvPr/>
        </p:nvSpPr>
        <p:spPr>
          <a:xfrm>
            <a:off x="5029195" y="4219530"/>
            <a:ext cx="3474501" cy="523220"/>
          </a:xfrm>
          <a:prstGeom prst="rect">
            <a:avLst/>
          </a:prstGeom>
          <a:solidFill>
            <a:schemeClr val="bg1">
              <a:alpha val="30000"/>
            </a:schemeClr>
          </a:solidFill>
        </p:spPr>
        <p:txBody>
          <a:bodyPr wrap="square" rtlCol="0">
            <a:spAutoFit/>
          </a:bodyPr>
          <a:lstStyle/>
          <a:p>
            <a:r>
              <a:rPr lang="en-US" sz="1400" b="1" dirty="0" smtClean="0"/>
              <a:t>Detected eruption produces an email and SMS alert and cloud is skillfully tracked</a:t>
            </a:r>
            <a:endParaRPr lang="en-US" sz="1400" b="1" dirty="0"/>
          </a:p>
        </p:txBody>
      </p:sp>
      <p:sp>
        <p:nvSpPr>
          <p:cNvPr id="8" name="TextBox 7"/>
          <p:cNvSpPr txBox="1"/>
          <p:nvPr/>
        </p:nvSpPr>
        <p:spPr>
          <a:xfrm rot="16200000">
            <a:off x="2713767" y="3488992"/>
            <a:ext cx="4140200" cy="307777"/>
          </a:xfrm>
          <a:prstGeom prst="rect">
            <a:avLst/>
          </a:prstGeom>
          <a:solidFill>
            <a:schemeClr val="accent1">
              <a:lumMod val="20000"/>
              <a:lumOff val="80000"/>
            </a:schemeClr>
          </a:solidFill>
          <a:ln w="31750">
            <a:solidFill>
              <a:schemeClr val="bg1"/>
            </a:solidFill>
          </a:ln>
        </p:spPr>
        <p:txBody>
          <a:bodyPr wrap="square" rtlCol="0">
            <a:spAutoFit/>
          </a:bodyPr>
          <a:lstStyle/>
          <a:p>
            <a:pPr algn="ctr"/>
            <a:r>
              <a:rPr lang="en-US" sz="1400" b="1" dirty="0" smtClean="0">
                <a:solidFill>
                  <a:schemeClr val="bg1"/>
                </a:solidFill>
              </a:rPr>
              <a:t>AHI Mass Loading – </a:t>
            </a:r>
            <a:r>
              <a:rPr lang="en-US" sz="1400" b="1" dirty="0" err="1" smtClean="0">
                <a:solidFill>
                  <a:schemeClr val="bg1"/>
                </a:solidFill>
              </a:rPr>
              <a:t>Zhupanovsky</a:t>
            </a:r>
            <a:r>
              <a:rPr lang="en-US" sz="1400" b="1" dirty="0" smtClean="0">
                <a:solidFill>
                  <a:schemeClr val="bg1"/>
                </a:solidFill>
              </a:rPr>
              <a:t>, Russia (2/12/2016)</a:t>
            </a:r>
            <a:endParaRPr lang="en-US" sz="1400" b="1" dirty="0">
              <a:solidFill>
                <a:schemeClr val="bg1"/>
              </a:solidFill>
            </a:endParaRPr>
          </a:p>
        </p:txBody>
      </p:sp>
      <p:sp>
        <p:nvSpPr>
          <p:cNvPr id="31" name="TextBox 30"/>
          <p:cNvSpPr txBox="1"/>
          <p:nvPr/>
        </p:nvSpPr>
        <p:spPr>
          <a:xfrm>
            <a:off x="5074878" y="1059727"/>
            <a:ext cx="3428999" cy="738664"/>
          </a:xfrm>
          <a:prstGeom prst="rect">
            <a:avLst/>
          </a:prstGeom>
          <a:solidFill>
            <a:schemeClr val="bg1">
              <a:alpha val="30000"/>
            </a:schemeClr>
          </a:solidFill>
        </p:spPr>
        <p:txBody>
          <a:bodyPr wrap="square" rtlCol="0">
            <a:spAutoFit/>
          </a:bodyPr>
          <a:lstStyle/>
          <a:p>
            <a:r>
              <a:rPr lang="en-US" sz="1400" b="1" dirty="0" smtClean="0"/>
              <a:t>Retrieval is applied to all pixels that </a:t>
            </a:r>
            <a:r>
              <a:rPr lang="en-US" sz="1400" b="1" u="sng" dirty="0" smtClean="0"/>
              <a:t>might be</a:t>
            </a:r>
            <a:r>
              <a:rPr lang="en-US" sz="1400" b="1" dirty="0" smtClean="0"/>
              <a:t> volcanic ash.  No alerting service or cloud tracking.</a:t>
            </a:r>
            <a:endParaRPr lang="en-US" sz="1400" b="1" dirty="0"/>
          </a:p>
        </p:txBody>
      </p:sp>
      <p:sp>
        <p:nvSpPr>
          <p:cNvPr id="11" name="TextBox 10"/>
          <p:cNvSpPr txBox="1"/>
          <p:nvPr/>
        </p:nvSpPr>
        <p:spPr>
          <a:xfrm>
            <a:off x="6745140" y="2880366"/>
            <a:ext cx="1758737" cy="461665"/>
          </a:xfrm>
          <a:prstGeom prst="rect">
            <a:avLst/>
          </a:prstGeom>
          <a:solidFill>
            <a:schemeClr val="tx1">
              <a:alpha val="75000"/>
            </a:schemeClr>
          </a:solidFill>
        </p:spPr>
        <p:txBody>
          <a:bodyPr wrap="square" rtlCol="0">
            <a:spAutoFit/>
          </a:bodyPr>
          <a:lstStyle/>
          <a:p>
            <a:r>
              <a:rPr lang="en-US" sz="1200" b="1" dirty="0" smtClean="0">
                <a:solidFill>
                  <a:srgbClr val="996633"/>
                </a:solidFill>
              </a:rPr>
              <a:t>Outline of cloud tracked by updated algorithm </a:t>
            </a:r>
            <a:endParaRPr lang="en-US" sz="1200" b="1" dirty="0">
              <a:solidFill>
                <a:srgbClr val="996633"/>
              </a:solidFill>
            </a:endParaRPr>
          </a:p>
        </p:txBody>
      </p:sp>
      <p:sp>
        <p:nvSpPr>
          <p:cNvPr id="27"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37</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365806" y="1051586"/>
            <a:ext cx="8229600" cy="5486340"/>
          </a:xfrm>
        </p:spPr>
        <p:txBody>
          <a:bodyPr>
            <a:normAutofit fontScale="85000" lnSpcReduction="20000"/>
          </a:bodyPr>
          <a:lstStyle/>
          <a:p>
            <a:r>
              <a:rPr lang="en-US" sz="2800" dirty="0" smtClean="0"/>
              <a:t>Overall, the </a:t>
            </a:r>
            <a:r>
              <a:rPr lang="en-US" sz="2800" dirty="0" smtClean="0"/>
              <a:t>baseline L2 product algorithms are good</a:t>
            </a:r>
          </a:p>
          <a:p>
            <a:endParaRPr lang="en-US" sz="2800" dirty="0" smtClean="0"/>
          </a:p>
          <a:p>
            <a:r>
              <a:rPr lang="en-US" sz="2800" dirty="0" smtClean="0"/>
              <a:t>Changes </a:t>
            </a:r>
            <a:r>
              <a:rPr lang="en-US" sz="2800" dirty="0" smtClean="0"/>
              <a:t>to most of the Level-2 algorithms involve incremental algorithm changes, threshold changes, and/or updates to LUTs</a:t>
            </a:r>
          </a:p>
          <a:p>
            <a:pPr>
              <a:buNone/>
            </a:pPr>
            <a:endParaRPr lang="en-US" sz="2800" dirty="0" smtClean="0"/>
          </a:p>
          <a:p>
            <a:r>
              <a:rPr lang="en-US" sz="2800" dirty="0" smtClean="0"/>
              <a:t>A few involve major algorithm changes</a:t>
            </a:r>
          </a:p>
          <a:p>
            <a:endParaRPr lang="en-US" sz="2800" dirty="0" smtClean="0"/>
          </a:p>
          <a:p>
            <a:r>
              <a:rPr lang="en-US" sz="2800" dirty="0" smtClean="0"/>
              <a:t>Overall the baseline versions, </a:t>
            </a:r>
            <a:r>
              <a:rPr lang="en-US" sz="2800" dirty="0" smtClean="0"/>
              <a:t>when tuned up, </a:t>
            </a:r>
            <a:r>
              <a:rPr lang="en-US" sz="2800" dirty="0" smtClean="0"/>
              <a:t>will </a:t>
            </a:r>
            <a:r>
              <a:rPr lang="en-US" sz="2800" dirty="0" smtClean="0"/>
              <a:t>perform fine and meet user needs and expectations – one exception</a:t>
            </a:r>
          </a:p>
          <a:p>
            <a:endParaRPr lang="en-US" sz="2800" dirty="0" smtClean="0"/>
          </a:p>
          <a:p>
            <a:r>
              <a:rPr lang="en-US" sz="2800" dirty="0" smtClean="0"/>
              <a:t>The updated versions should produce better results – they’ve had the benefit of additional time and testing with more and more proxy data and user input in some cases </a:t>
            </a:r>
          </a:p>
          <a:p>
            <a:endParaRPr lang="en-US" sz="2800" dirty="0" smtClean="0"/>
          </a:p>
          <a:p>
            <a:r>
              <a:rPr lang="en-US" sz="2800" dirty="0" smtClean="0"/>
              <a:t>The updates WILL find their way into the ground system</a:t>
            </a:r>
          </a:p>
          <a:p>
            <a:endParaRPr lang="en-US" sz="2800" dirty="0" smtClean="0"/>
          </a:p>
          <a:p>
            <a:endParaRPr lang="en-US" dirty="0"/>
          </a:p>
        </p:txBody>
      </p:sp>
      <p:sp>
        <p:nvSpPr>
          <p:cNvPr id="15" name="Title 1"/>
          <p:cNvSpPr>
            <a:spLocks noGrp="1"/>
          </p:cNvSpPr>
          <p:nvPr>
            <p:ph type="title"/>
          </p:nvPr>
        </p:nvSpPr>
        <p:spPr>
          <a:xfrm>
            <a:off x="1089212" y="-91414"/>
            <a:ext cx="7086600" cy="1143000"/>
          </a:xfrm>
        </p:spPr>
        <p:txBody>
          <a:bodyPr/>
          <a:lstStyle/>
          <a:p>
            <a:r>
              <a:rPr lang="en-US" sz="4000" b="1" dirty="0" smtClean="0">
                <a:solidFill>
                  <a:schemeClr val="tx1"/>
                </a:solidFill>
                <a:effectLst>
                  <a:outerShdw blurRad="38100" dist="38100" dir="2700000" algn="tl">
                    <a:srgbClr val="000000">
                      <a:alpha val="43137"/>
                    </a:srgbClr>
                  </a:outerShdw>
                </a:effectLst>
              </a:rPr>
              <a:t>Main Take </a:t>
            </a:r>
            <a:r>
              <a:rPr lang="en-US" sz="4000" b="1" dirty="0" err="1" smtClean="0">
                <a:solidFill>
                  <a:schemeClr val="tx1"/>
                </a:solidFill>
                <a:effectLst>
                  <a:outerShdw blurRad="38100" dist="38100" dir="2700000" algn="tl">
                    <a:srgbClr val="000000">
                      <a:alpha val="43137"/>
                    </a:srgbClr>
                  </a:outerShdw>
                </a:effectLst>
              </a:rPr>
              <a:t>Aways</a:t>
            </a:r>
            <a:endParaRPr lang="en-US" sz="4000" b="1" dirty="0">
              <a:solidFill>
                <a:schemeClr val="tx1"/>
              </a:solidFill>
              <a:effectLst>
                <a:outerShdw blurRad="38100" dist="38100" dir="2700000" algn="tl">
                  <a:srgbClr val="000000">
                    <a:alpha val="43137"/>
                  </a:srgbClr>
                </a:outerShdw>
              </a:effectLst>
            </a:endParaRPr>
          </a:p>
        </p:txBody>
      </p:sp>
      <p:sp>
        <p:nvSpPr>
          <p:cNvPr id="4"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38</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200" y="1371910"/>
            <a:ext cx="8229600" cy="4891699"/>
          </a:xfrm>
        </p:spPr>
        <p:txBody>
          <a:bodyPr/>
          <a:lstStyle/>
          <a:p>
            <a:r>
              <a:rPr lang="en-US" sz="2800" dirty="0" smtClean="0"/>
              <a:t>Review and status of the Baseline Level-2 Products</a:t>
            </a:r>
          </a:p>
          <a:p>
            <a:pPr>
              <a:buNone/>
            </a:pPr>
            <a:endParaRPr lang="en-US" sz="2800" dirty="0" smtClean="0"/>
          </a:p>
          <a:p>
            <a:r>
              <a:rPr lang="en-US" sz="2800" dirty="0" smtClean="0"/>
              <a:t>Evolution of the Level-2 Product Algorithms Beyond the Baseline</a:t>
            </a:r>
          </a:p>
          <a:p>
            <a:endParaRPr lang="en-US" sz="2800" dirty="0" smtClean="0"/>
          </a:p>
          <a:p>
            <a:r>
              <a:rPr lang="en-US" sz="2800" dirty="0" smtClean="0">
                <a:solidFill>
                  <a:srgbClr val="FFFF00"/>
                </a:solidFill>
              </a:rPr>
              <a:t>Path </a:t>
            </a:r>
            <a:r>
              <a:rPr lang="en-US" sz="2800" dirty="0" smtClean="0">
                <a:solidFill>
                  <a:srgbClr val="FFFF00"/>
                </a:solidFill>
              </a:rPr>
              <a:t>forward </a:t>
            </a:r>
          </a:p>
          <a:p>
            <a:pPr>
              <a:buNone/>
            </a:pPr>
            <a:endParaRPr lang="en-US" sz="2800" dirty="0" smtClean="0"/>
          </a:p>
          <a:p>
            <a:endParaRPr lang="en-US" sz="2800" dirty="0" smtClean="0"/>
          </a:p>
          <a:p>
            <a:endParaRPr lang="en-US" dirty="0"/>
          </a:p>
        </p:txBody>
      </p:sp>
      <p:sp>
        <p:nvSpPr>
          <p:cNvPr id="15" name="Title 1"/>
          <p:cNvSpPr>
            <a:spLocks noGrp="1"/>
          </p:cNvSpPr>
          <p:nvPr>
            <p:ph type="title"/>
          </p:nvPr>
        </p:nvSpPr>
        <p:spPr>
          <a:xfrm>
            <a:off x="1089212" y="-91414"/>
            <a:ext cx="7086600" cy="1143000"/>
          </a:xfrm>
        </p:spPr>
        <p:txBody>
          <a:bodyPr/>
          <a:lstStyle/>
          <a:p>
            <a:r>
              <a:rPr lang="en-US" sz="4000" b="1" dirty="0" smtClean="0">
                <a:solidFill>
                  <a:schemeClr val="tx1"/>
                </a:solidFill>
                <a:effectLst>
                  <a:outerShdw blurRad="38100" dist="38100" dir="2700000" algn="tl">
                    <a:srgbClr val="000000">
                      <a:alpha val="43137"/>
                    </a:srgbClr>
                  </a:outerShdw>
                </a:effectLst>
              </a:rPr>
              <a:t>Outline</a:t>
            </a:r>
            <a:endParaRPr lang="en-US" sz="4000" b="1" dirty="0">
              <a:solidFill>
                <a:schemeClr val="tx1"/>
              </a:solidFill>
              <a:effectLst>
                <a:outerShdw blurRad="38100" dist="38100" dir="2700000" algn="tl">
                  <a:srgbClr val="000000">
                    <a:alpha val="43137"/>
                  </a:srgbClr>
                </a:outerShdw>
              </a:effectLst>
            </a:endParaRPr>
          </a:p>
        </p:txBody>
      </p:sp>
      <p:sp>
        <p:nvSpPr>
          <p:cNvPr id="4"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39</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13" name="Content Placeholder 4"/>
          <p:cNvGraphicFramePr>
            <a:graphicFrameLocks noGrp="1"/>
          </p:cNvGraphicFramePr>
          <p:nvPr>
            <p:ph idx="1"/>
            <p:extLst>
              <p:ext uri="{D42A27DB-BD31-4B8C-83A1-F6EECF244321}">
                <p14:modId xmlns:p14="http://schemas.microsoft.com/office/powerpoint/2010/main" xmlns="" val="3343483166"/>
              </p:ext>
            </p:extLst>
          </p:nvPr>
        </p:nvGraphicFramePr>
        <p:xfrm>
          <a:off x="249438" y="1184365"/>
          <a:ext cx="2646381" cy="5430520"/>
        </p:xfrm>
        <a:graphic>
          <a:graphicData uri="http://schemas.openxmlformats.org/drawingml/2006/table">
            <a:tbl>
              <a:tblPr firstRow="1" bandRow="1">
                <a:tableStyleId>{5C22544A-7EE6-4342-B048-85BDC9FD1C3A}</a:tableStyleId>
              </a:tblPr>
              <a:tblGrid>
                <a:gridCol w="2646381">
                  <a:extLst>
                    <a:ext uri="{9D8B030D-6E8A-4147-A177-3AD203B41FA5}">
                      <a16:colId xmlns:a16="http://schemas.microsoft.com/office/drawing/2014/main" xmlns="" val="20000"/>
                    </a:ext>
                  </a:extLst>
                </a:gridCol>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extLst>
                  <a:ext uri="{0D108BD9-81ED-4DB2-BD59-A6C34878D82A}">
                    <a16:rowId xmlns:a16="http://schemas.microsoft.com/office/drawing/2014/main" xmlns="" val="10000"/>
                  </a:ext>
                </a:extLst>
              </a:tr>
              <a:tr h="370840">
                <a:tc>
                  <a:txBody>
                    <a:bodyPr/>
                    <a:lstStyle/>
                    <a:p>
                      <a:pPr>
                        <a:spcAft>
                          <a:spcPts val="200"/>
                        </a:spcAft>
                      </a:pPr>
                      <a:r>
                        <a:rPr lang="en-US" sz="1100" dirty="0" smtClean="0"/>
                        <a:t>Aerosol Detection (Including Smoke</a:t>
                      </a:r>
                      <a:r>
                        <a:rPr lang="en-US" sz="1100" baseline="0" dirty="0" smtClean="0"/>
                        <a:t> and Dust)</a:t>
                      </a:r>
                    </a:p>
                    <a:p>
                      <a:pPr>
                        <a:spcAft>
                          <a:spcPts val="200"/>
                        </a:spcAft>
                      </a:pPr>
                      <a:r>
                        <a:rPr lang="en-US" sz="1100" baseline="0" dirty="0" smtClean="0"/>
                        <a:t>Aerosol Optical Depth (AOD)</a:t>
                      </a:r>
                    </a:p>
                    <a:p>
                      <a:pPr>
                        <a:spcAft>
                          <a:spcPts val="200"/>
                        </a:spcAft>
                      </a:pPr>
                      <a:r>
                        <a:rPr lang="en-US" sz="1100" baseline="0" dirty="0" smtClean="0"/>
                        <a:t>Clear Sky Masks</a:t>
                      </a:r>
                    </a:p>
                    <a:p>
                      <a:pPr>
                        <a:spcAft>
                          <a:spcPts val="200"/>
                        </a:spcAft>
                      </a:pPr>
                      <a:r>
                        <a:rPr lang="en-US" sz="1100" baseline="0" dirty="0" smtClean="0"/>
                        <a:t>Cloud and Moisture Imagery</a:t>
                      </a:r>
                    </a:p>
                    <a:p>
                      <a:pPr>
                        <a:spcAft>
                          <a:spcPts val="200"/>
                        </a:spcAft>
                      </a:pPr>
                      <a:r>
                        <a:rPr lang="en-US" sz="1100" baseline="0" dirty="0" smtClean="0"/>
                        <a:t>Cloud Optical Depth</a:t>
                      </a:r>
                    </a:p>
                    <a:p>
                      <a:pPr>
                        <a:spcAft>
                          <a:spcPts val="200"/>
                        </a:spcAft>
                      </a:pPr>
                      <a:r>
                        <a:rPr lang="en-US" sz="1100" baseline="0" dirty="0" smtClean="0"/>
                        <a:t>Cloud Particle Size Distribution</a:t>
                      </a:r>
                    </a:p>
                    <a:p>
                      <a:pPr>
                        <a:spcAft>
                          <a:spcPts val="200"/>
                        </a:spcAft>
                      </a:pPr>
                      <a:r>
                        <a:rPr lang="en-US" sz="1100" baseline="0" dirty="0" smtClean="0"/>
                        <a:t>Cloud Top Height</a:t>
                      </a:r>
                    </a:p>
                    <a:p>
                      <a:pPr>
                        <a:spcAft>
                          <a:spcPts val="200"/>
                        </a:spcAft>
                      </a:pPr>
                      <a:r>
                        <a:rPr lang="en-US" sz="1100" baseline="0" dirty="0" smtClean="0"/>
                        <a:t>Cloud Top Phase</a:t>
                      </a:r>
                    </a:p>
                    <a:p>
                      <a:pPr>
                        <a:spcAft>
                          <a:spcPts val="200"/>
                        </a:spcAft>
                      </a:pPr>
                      <a:r>
                        <a:rPr lang="en-US" sz="1100" baseline="0" dirty="0" smtClean="0"/>
                        <a:t>Cloud Top Pressure</a:t>
                      </a:r>
                    </a:p>
                    <a:p>
                      <a:pPr>
                        <a:spcAft>
                          <a:spcPts val="200"/>
                        </a:spcAft>
                      </a:pPr>
                      <a:r>
                        <a:rPr lang="en-US" sz="1100" baseline="0" dirty="0" smtClean="0"/>
                        <a:t>Cloud Top Temperature</a:t>
                      </a:r>
                    </a:p>
                    <a:p>
                      <a:pPr>
                        <a:spcAft>
                          <a:spcPts val="200"/>
                        </a:spcAft>
                      </a:pPr>
                      <a:r>
                        <a:rPr lang="en-US" sz="1100" baseline="0" dirty="0" smtClean="0"/>
                        <a:t>Derived Motion Winds</a:t>
                      </a:r>
                    </a:p>
                    <a:p>
                      <a:pPr>
                        <a:spcAft>
                          <a:spcPts val="200"/>
                        </a:spcAft>
                      </a:pPr>
                      <a:r>
                        <a:rPr lang="en-US" sz="1100" dirty="0" smtClean="0"/>
                        <a:t>Derived Stability Indices</a:t>
                      </a:r>
                    </a:p>
                    <a:p>
                      <a:pPr>
                        <a:spcAft>
                          <a:spcPts val="200"/>
                        </a:spcAft>
                      </a:pPr>
                      <a:r>
                        <a:rPr lang="en-US" sz="1100" dirty="0" smtClean="0"/>
                        <a:t>Downward</a:t>
                      </a:r>
                      <a:r>
                        <a:rPr lang="en-US" sz="1100" baseline="0" dirty="0" smtClean="0"/>
                        <a:t> Shortwave Radiation: Surface</a:t>
                      </a:r>
                    </a:p>
                    <a:p>
                      <a:pPr>
                        <a:spcAft>
                          <a:spcPts val="200"/>
                        </a:spcAft>
                      </a:pPr>
                      <a:r>
                        <a:rPr lang="en-US" sz="1100" baseline="0" dirty="0" smtClean="0"/>
                        <a:t>Fire/Hot Spot Characterization</a:t>
                      </a:r>
                    </a:p>
                    <a:p>
                      <a:pPr>
                        <a:spcAft>
                          <a:spcPts val="200"/>
                        </a:spcAft>
                      </a:pPr>
                      <a:r>
                        <a:rPr lang="en-US" sz="1100" baseline="0" dirty="0" smtClean="0"/>
                        <a:t>Hurricane Intensity Estimation</a:t>
                      </a:r>
                    </a:p>
                    <a:p>
                      <a:pPr>
                        <a:spcAft>
                          <a:spcPts val="200"/>
                        </a:spcAft>
                      </a:pPr>
                      <a:r>
                        <a:rPr lang="en-US" sz="1100" baseline="0" dirty="0" smtClean="0"/>
                        <a:t>Land Surface Temperature (Skin)</a:t>
                      </a:r>
                    </a:p>
                    <a:p>
                      <a:pPr>
                        <a:spcAft>
                          <a:spcPts val="200"/>
                        </a:spcAft>
                      </a:pPr>
                      <a:r>
                        <a:rPr lang="en-US" sz="1100" baseline="0" dirty="0" smtClean="0"/>
                        <a:t>Legacy Vertical Moisture Profile</a:t>
                      </a:r>
                    </a:p>
                    <a:p>
                      <a:pPr>
                        <a:spcAft>
                          <a:spcPts val="200"/>
                        </a:spcAft>
                      </a:pPr>
                      <a:r>
                        <a:rPr lang="en-US" sz="1100" baseline="0" dirty="0" smtClean="0"/>
                        <a:t>Legacy Vertical Temperature Profile</a:t>
                      </a:r>
                    </a:p>
                    <a:p>
                      <a:pPr>
                        <a:spcAft>
                          <a:spcPts val="200"/>
                        </a:spcAft>
                      </a:pPr>
                      <a:r>
                        <a:rPr lang="en-US" sz="1100" baseline="0" dirty="0" smtClean="0"/>
                        <a:t>Radiances</a:t>
                      </a:r>
                    </a:p>
                    <a:p>
                      <a:pPr>
                        <a:spcAft>
                          <a:spcPts val="200"/>
                        </a:spcAft>
                      </a:pPr>
                      <a:r>
                        <a:rPr lang="en-US" sz="1100" baseline="0" dirty="0" smtClean="0"/>
                        <a:t>Rainfall Rate/QPE</a:t>
                      </a:r>
                    </a:p>
                    <a:p>
                      <a:pPr>
                        <a:spcAft>
                          <a:spcPts val="200"/>
                        </a:spcAft>
                      </a:pPr>
                      <a:r>
                        <a:rPr lang="en-US" sz="1100" baseline="0" dirty="0" smtClean="0"/>
                        <a:t>Reflected Shortwave Radiation: TOA</a:t>
                      </a:r>
                    </a:p>
                    <a:p>
                      <a:pPr>
                        <a:spcAft>
                          <a:spcPts val="200"/>
                        </a:spcAft>
                      </a:pPr>
                      <a:r>
                        <a:rPr lang="en-US" sz="1100" baseline="0" dirty="0" smtClean="0"/>
                        <a:t>Sea Surface Temperature (Skin)</a:t>
                      </a:r>
                    </a:p>
                    <a:p>
                      <a:pPr>
                        <a:spcAft>
                          <a:spcPts val="200"/>
                        </a:spcAft>
                      </a:pPr>
                      <a:r>
                        <a:rPr lang="en-US" sz="1100" baseline="0" dirty="0" smtClean="0"/>
                        <a:t>Snow Cover</a:t>
                      </a:r>
                    </a:p>
                    <a:p>
                      <a:pPr>
                        <a:spcAft>
                          <a:spcPts val="200"/>
                        </a:spcAft>
                      </a:pPr>
                      <a:r>
                        <a:rPr lang="en-US" sz="1100" baseline="0" dirty="0" smtClean="0"/>
                        <a:t>Total Precipitable Water</a:t>
                      </a:r>
                    </a:p>
                    <a:p>
                      <a:pPr>
                        <a:spcAft>
                          <a:spcPts val="200"/>
                        </a:spcAft>
                      </a:pPr>
                      <a:r>
                        <a:rPr lang="en-US" sz="1100" baseline="0" dirty="0" smtClean="0"/>
                        <a:t>Volcanic Ash: Detection and Height</a:t>
                      </a:r>
                    </a:p>
                  </a:txBody>
                  <a:tcPr>
                    <a:solidFill>
                      <a:schemeClr val="accent1">
                        <a:lumMod val="20000"/>
                        <a:lumOff val="80000"/>
                      </a:schemeClr>
                    </a:solidFill>
                  </a:tcPr>
                </a:tc>
                <a:extLst>
                  <a:ext uri="{0D108BD9-81ED-4DB2-BD59-A6C34878D82A}">
                    <a16:rowId xmlns:a16="http://schemas.microsoft.com/office/drawing/2014/main" xmlns="" val="10001"/>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xmlns="" val="3039307069"/>
              </p:ext>
            </p:extLst>
          </p:nvPr>
        </p:nvGraphicFramePr>
        <p:xfrm>
          <a:off x="3044926" y="1217662"/>
          <a:ext cx="2843606" cy="4551719"/>
        </p:xfrm>
        <a:graphic>
          <a:graphicData uri="http://schemas.openxmlformats.org/drawingml/2006/table">
            <a:tbl>
              <a:tblPr firstRow="1" bandRow="1">
                <a:tableStyleId>{5C22544A-7EE6-4342-B048-85BDC9FD1C3A}</a:tableStyleId>
              </a:tblPr>
              <a:tblGrid>
                <a:gridCol w="2843606">
                  <a:extLst>
                    <a:ext uri="{9D8B030D-6E8A-4147-A177-3AD203B41FA5}">
                      <a16:colId xmlns:a16="http://schemas.microsoft.com/office/drawing/2014/main" xmlns="" val="20000"/>
                    </a:ext>
                  </a:extLst>
                </a:gridCol>
              </a:tblGrid>
              <a:tr h="377377">
                <a:tc>
                  <a:txBody>
                    <a:bodyPr/>
                    <a:lstStyle/>
                    <a:p>
                      <a:r>
                        <a:rPr lang="en-US" sz="1200" dirty="0" smtClean="0">
                          <a:solidFill>
                            <a:schemeClr val="tx1"/>
                          </a:solidFill>
                        </a:rPr>
                        <a:t>Geostationary Lightning Mapper (GLM)</a:t>
                      </a:r>
                      <a:endParaRPr lang="en-US" sz="1200" dirty="0">
                        <a:solidFill>
                          <a:schemeClr val="tx1"/>
                        </a:solidFill>
                      </a:endParaRPr>
                    </a:p>
                  </a:txBody>
                  <a:tcPr anchor="ctr">
                    <a:gradFill>
                      <a:gsLst>
                        <a:gs pos="31000">
                          <a:srgbClr val="374D6B"/>
                        </a:gs>
                        <a:gs pos="2000">
                          <a:schemeClr val="bg2">
                            <a:lumMod val="50000"/>
                          </a:schemeClr>
                        </a:gs>
                      </a:gsLst>
                      <a:lin ang="16200000" scaled="1"/>
                    </a:gradFill>
                  </a:tcPr>
                </a:tc>
                <a:extLst>
                  <a:ext uri="{0D108BD9-81ED-4DB2-BD59-A6C34878D82A}">
                    <a16:rowId xmlns:a16="http://schemas.microsoft.com/office/drawing/2014/main" xmlns="" val="10000"/>
                  </a:ext>
                </a:extLst>
              </a:tr>
              <a:tr h="377377">
                <a:tc>
                  <a:txBody>
                    <a:bodyPr/>
                    <a:lstStyle/>
                    <a:p>
                      <a:r>
                        <a:rPr lang="en-US" sz="1100" dirty="0" smtClean="0"/>
                        <a:t>Lightning Detection:</a:t>
                      </a:r>
                      <a:r>
                        <a:rPr lang="en-US" sz="1100" baseline="0" dirty="0" smtClean="0"/>
                        <a:t> Events, Groups &amp; Flashes</a:t>
                      </a:r>
                      <a:endParaRPr lang="en-US" sz="1100" dirty="0"/>
                    </a:p>
                  </a:txBody>
                  <a:tcPr anchor="ctr">
                    <a:solidFill>
                      <a:schemeClr val="accent1">
                        <a:lumMod val="20000"/>
                        <a:lumOff val="80000"/>
                      </a:schemeClr>
                    </a:solidFill>
                  </a:tcPr>
                </a:tc>
                <a:extLst>
                  <a:ext uri="{0D108BD9-81ED-4DB2-BD59-A6C34878D82A}">
                    <a16:rowId xmlns:a16="http://schemas.microsoft.com/office/drawing/2014/main" xmlns="" val="10001"/>
                  </a:ext>
                </a:extLst>
              </a:tr>
              <a:tr h="377377">
                <a:tc>
                  <a:txBody>
                    <a:bodyPr/>
                    <a:lstStyle/>
                    <a:p>
                      <a:r>
                        <a:rPr lang="en-US" sz="1200" b="1" dirty="0" smtClean="0">
                          <a:solidFill>
                            <a:schemeClr val="tx1"/>
                          </a:solidFill>
                        </a:rPr>
                        <a:t>Space Environment</a:t>
                      </a:r>
                      <a:r>
                        <a:rPr lang="en-US" sz="1200" b="1" baseline="0" dirty="0" smtClean="0">
                          <a:solidFill>
                            <a:schemeClr val="tx1"/>
                          </a:solidFill>
                        </a:rPr>
                        <a:t> In-Situ Suite (SEISS)</a:t>
                      </a:r>
                      <a:endParaRPr lang="en-US" sz="1200" b="1" dirty="0">
                        <a:solidFill>
                          <a:schemeClr val="tx1"/>
                        </a:solidFill>
                      </a:endParaRPr>
                    </a:p>
                  </a:txBody>
                  <a:tcPr anchor="ctr">
                    <a:gradFill>
                      <a:gsLst>
                        <a:gs pos="31000">
                          <a:srgbClr val="374D6B"/>
                        </a:gs>
                        <a:gs pos="2000">
                          <a:schemeClr val="bg2">
                            <a:lumMod val="50000"/>
                          </a:schemeClr>
                        </a:gs>
                      </a:gsLst>
                      <a:lin ang="16200000" scaled="1"/>
                    </a:gradFill>
                  </a:tcPr>
                </a:tc>
                <a:extLst>
                  <a:ext uri="{0D108BD9-81ED-4DB2-BD59-A6C34878D82A}">
                    <a16:rowId xmlns:a16="http://schemas.microsoft.com/office/drawing/2014/main" xmlns="" val="10002"/>
                  </a:ext>
                </a:extLst>
              </a:tr>
              <a:tr h="377377">
                <a:tc>
                  <a:txBody>
                    <a:bodyPr/>
                    <a:lstStyle/>
                    <a:p>
                      <a:pPr>
                        <a:spcBef>
                          <a:spcPts val="200"/>
                        </a:spcBef>
                        <a:spcAft>
                          <a:spcPts val="200"/>
                        </a:spcAft>
                      </a:pPr>
                      <a:r>
                        <a:rPr lang="en-US" sz="1000" dirty="0" smtClean="0"/>
                        <a:t>Energetic Heavy Ions</a:t>
                      </a:r>
                    </a:p>
                    <a:p>
                      <a:pPr>
                        <a:spcBef>
                          <a:spcPts val="200"/>
                        </a:spcBef>
                        <a:spcAft>
                          <a:spcPts val="200"/>
                        </a:spcAft>
                      </a:pPr>
                      <a:r>
                        <a:rPr lang="en-US" sz="1000" dirty="0" smtClean="0"/>
                        <a:t>Magnetospheric</a:t>
                      </a:r>
                      <a:r>
                        <a:rPr lang="en-US" sz="1000" baseline="0" dirty="0" smtClean="0"/>
                        <a:t> Electrons  &amp; Protons: Low Energy</a:t>
                      </a:r>
                    </a:p>
                    <a:p>
                      <a:pPr>
                        <a:spcBef>
                          <a:spcPts val="200"/>
                        </a:spcBef>
                        <a:spcAft>
                          <a:spcPts val="200"/>
                        </a:spcAft>
                      </a:pPr>
                      <a:r>
                        <a:rPr lang="en-US" sz="1000" baseline="0" dirty="0" smtClean="0"/>
                        <a:t>Magnetospheric Electrons: Med &amp; High Energy</a:t>
                      </a:r>
                    </a:p>
                    <a:p>
                      <a:pPr>
                        <a:spcBef>
                          <a:spcPts val="200"/>
                        </a:spcBef>
                        <a:spcAft>
                          <a:spcPts val="200"/>
                        </a:spcAft>
                      </a:pPr>
                      <a:r>
                        <a:rPr lang="en-US" sz="1000" baseline="0" dirty="0" smtClean="0"/>
                        <a:t>Magnetospheric Protons: Med &amp; High Energy</a:t>
                      </a:r>
                    </a:p>
                    <a:p>
                      <a:pPr>
                        <a:spcBef>
                          <a:spcPts val="200"/>
                        </a:spcBef>
                        <a:spcAft>
                          <a:spcPts val="200"/>
                        </a:spcAft>
                      </a:pPr>
                      <a:r>
                        <a:rPr lang="en-US" sz="1000" baseline="0" dirty="0" smtClean="0"/>
                        <a:t>Solar and Galactic Protons</a:t>
                      </a:r>
                    </a:p>
                  </a:txBody>
                  <a:tcPr anchor="ctr">
                    <a:solidFill>
                      <a:schemeClr val="accent1">
                        <a:lumMod val="20000"/>
                        <a:lumOff val="80000"/>
                      </a:schemeClr>
                    </a:solidFill>
                  </a:tcPr>
                </a:tc>
                <a:extLst>
                  <a:ext uri="{0D108BD9-81ED-4DB2-BD59-A6C34878D82A}">
                    <a16:rowId xmlns:a16="http://schemas.microsoft.com/office/drawing/2014/main" xmlns="" val="10003"/>
                  </a:ext>
                </a:extLst>
              </a:tr>
              <a:tr h="377377">
                <a:tc>
                  <a:txBody>
                    <a:bodyPr/>
                    <a:lstStyle/>
                    <a:p>
                      <a:r>
                        <a:rPr lang="en-US" sz="1100" b="1" dirty="0" smtClean="0">
                          <a:solidFill>
                            <a:schemeClr val="tx1"/>
                          </a:solidFill>
                        </a:rPr>
                        <a:t>Magnetometer (MAG)</a:t>
                      </a:r>
                    </a:p>
                  </a:txBody>
                  <a:tcPr anchor="ctr">
                    <a:gradFill>
                      <a:gsLst>
                        <a:gs pos="31000">
                          <a:srgbClr val="374D6B"/>
                        </a:gs>
                        <a:gs pos="2000">
                          <a:schemeClr val="bg2">
                            <a:lumMod val="50000"/>
                          </a:schemeClr>
                        </a:gs>
                      </a:gsLst>
                      <a:lin ang="16200000" scaled="1"/>
                    </a:gradFill>
                  </a:tcPr>
                </a:tc>
                <a:extLst>
                  <a:ext uri="{0D108BD9-81ED-4DB2-BD59-A6C34878D82A}">
                    <a16:rowId xmlns:a16="http://schemas.microsoft.com/office/drawing/2014/main" xmlns="" val="10004"/>
                  </a:ext>
                </a:extLst>
              </a:tr>
              <a:tr h="377377">
                <a:tc>
                  <a:txBody>
                    <a:bodyPr/>
                    <a:lstStyle/>
                    <a:p>
                      <a:r>
                        <a:rPr lang="en-US" sz="1100" dirty="0" smtClean="0"/>
                        <a:t>Geomagnetic Field</a:t>
                      </a:r>
                      <a:endParaRPr lang="en-US" sz="1100" dirty="0"/>
                    </a:p>
                  </a:txBody>
                  <a:tcPr anchor="ctr">
                    <a:solidFill>
                      <a:schemeClr val="accent1">
                        <a:lumMod val="20000"/>
                        <a:lumOff val="80000"/>
                      </a:schemeClr>
                    </a:solidFill>
                  </a:tcPr>
                </a:tc>
                <a:extLst>
                  <a:ext uri="{0D108BD9-81ED-4DB2-BD59-A6C34878D82A}">
                    <a16:rowId xmlns:a16="http://schemas.microsoft.com/office/drawing/2014/main" xmlns="" val="10005"/>
                  </a:ext>
                </a:extLst>
              </a:tr>
              <a:tr h="377377">
                <a:tc>
                  <a:txBody>
                    <a:bodyPr/>
                    <a:lstStyle/>
                    <a:p>
                      <a:r>
                        <a:rPr lang="en-US" sz="1100" b="1" dirty="0" smtClean="0">
                          <a:solidFill>
                            <a:schemeClr val="tx1"/>
                          </a:solidFill>
                        </a:rPr>
                        <a:t>Extreme Ultraviolet</a:t>
                      </a:r>
                      <a:r>
                        <a:rPr lang="en-US" sz="1100" b="1" baseline="0" dirty="0" smtClean="0">
                          <a:solidFill>
                            <a:schemeClr val="tx1"/>
                          </a:solidFill>
                        </a:rPr>
                        <a:t> and X-ray Irradiance Suite (EXIS)</a:t>
                      </a:r>
                      <a:endParaRPr lang="en-US" sz="1100" b="1" dirty="0">
                        <a:solidFill>
                          <a:schemeClr val="tx1"/>
                        </a:solidFill>
                      </a:endParaRPr>
                    </a:p>
                  </a:txBody>
                  <a:tcPr anchor="ctr">
                    <a:gradFill>
                      <a:gsLst>
                        <a:gs pos="31000">
                          <a:srgbClr val="374D6B"/>
                        </a:gs>
                        <a:gs pos="2000">
                          <a:schemeClr val="bg2">
                            <a:lumMod val="50000"/>
                          </a:schemeClr>
                        </a:gs>
                      </a:gsLst>
                      <a:lin ang="16200000" scaled="1"/>
                    </a:gradFill>
                  </a:tcPr>
                </a:tc>
                <a:extLst>
                  <a:ext uri="{0D108BD9-81ED-4DB2-BD59-A6C34878D82A}">
                    <a16:rowId xmlns:a16="http://schemas.microsoft.com/office/drawing/2014/main" xmlns="" val="10006"/>
                  </a:ext>
                </a:extLst>
              </a:tr>
              <a:tr h="377377">
                <a:tc>
                  <a:txBody>
                    <a:bodyPr/>
                    <a:lstStyle/>
                    <a:p>
                      <a:r>
                        <a:rPr lang="en-US" sz="1100" dirty="0" smtClean="0"/>
                        <a:t>Solar Flux: EUV</a:t>
                      </a:r>
                    </a:p>
                    <a:p>
                      <a:r>
                        <a:rPr lang="en-US" sz="1100" dirty="0" smtClean="0"/>
                        <a:t>Solar Flux: X-ray Irradiance</a:t>
                      </a:r>
                      <a:endParaRPr lang="en-US" sz="1100" dirty="0"/>
                    </a:p>
                  </a:txBody>
                  <a:tcPr anchor="ctr">
                    <a:solidFill>
                      <a:schemeClr val="accent1">
                        <a:lumMod val="20000"/>
                        <a:lumOff val="80000"/>
                      </a:schemeClr>
                    </a:solidFill>
                  </a:tcPr>
                </a:tc>
                <a:extLst>
                  <a:ext uri="{0D108BD9-81ED-4DB2-BD59-A6C34878D82A}">
                    <a16:rowId xmlns:a16="http://schemas.microsoft.com/office/drawing/2014/main" xmlns="" val="10007"/>
                  </a:ext>
                </a:extLst>
              </a:tr>
              <a:tr h="377377">
                <a:tc>
                  <a:txBody>
                    <a:bodyPr/>
                    <a:lstStyle/>
                    <a:p>
                      <a:r>
                        <a:rPr lang="en-US" sz="1100" b="1" dirty="0" smtClean="0">
                          <a:solidFill>
                            <a:schemeClr val="tx1"/>
                          </a:solidFill>
                        </a:rPr>
                        <a:t>Solar Ultraviolet Imager (SUVI)</a:t>
                      </a:r>
                      <a:endParaRPr lang="en-US" sz="1100" b="1" dirty="0">
                        <a:solidFill>
                          <a:schemeClr val="tx1"/>
                        </a:solidFill>
                      </a:endParaRPr>
                    </a:p>
                  </a:txBody>
                  <a:tcPr anchor="ctr">
                    <a:gradFill>
                      <a:gsLst>
                        <a:gs pos="31000">
                          <a:srgbClr val="374D6B"/>
                        </a:gs>
                        <a:gs pos="2000">
                          <a:schemeClr val="bg2">
                            <a:lumMod val="50000"/>
                          </a:schemeClr>
                        </a:gs>
                      </a:gsLst>
                      <a:lin ang="16200000" scaled="1"/>
                    </a:gradFill>
                  </a:tcPr>
                </a:tc>
                <a:extLst>
                  <a:ext uri="{0D108BD9-81ED-4DB2-BD59-A6C34878D82A}">
                    <a16:rowId xmlns:a16="http://schemas.microsoft.com/office/drawing/2014/main" xmlns="" val="10008"/>
                  </a:ext>
                </a:extLst>
              </a:tr>
              <a:tr h="377377">
                <a:tc>
                  <a:txBody>
                    <a:bodyPr/>
                    <a:lstStyle/>
                    <a:p>
                      <a:r>
                        <a:rPr lang="en-US" sz="1100" b="0" dirty="0" smtClean="0">
                          <a:solidFill>
                            <a:schemeClr val="bg1"/>
                          </a:solidFill>
                        </a:rPr>
                        <a:t>Solar EUV Imagery</a:t>
                      </a:r>
                      <a:endParaRPr lang="en-US" sz="1100" b="0" dirty="0">
                        <a:solidFill>
                          <a:schemeClr val="bg1"/>
                        </a:solidFill>
                      </a:endParaRPr>
                    </a:p>
                  </a:txBody>
                  <a:tcPr anchor="ctr">
                    <a:solidFill>
                      <a:schemeClr val="accent1">
                        <a:lumMod val="20000"/>
                        <a:lumOff val="80000"/>
                      </a:schemeClr>
                    </a:solidFill>
                  </a:tcPr>
                </a:tc>
                <a:extLst>
                  <a:ext uri="{0D108BD9-81ED-4DB2-BD59-A6C34878D82A}">
                    <a16:rowId xmlns:a16="http://schemas.microsoft.com/office/drawing/2014/main" xmlns="" val="10009"/>
                  </a:ext>
                </a:extLst>
              </a:tr>
            </a:tbl>
          </a:graphicData>
        </a:graphic>
      </p:graphicFrame>
      <p:sp>
        <p:nvSpPr>
          <p:cNvPr id="19" name="TextBox 18"/>
          <p:cNvSpPr txBox="1"/>
          <p:nvPr/>
        </p:nvSpPr>
        <p:spPr>
          <a:xfrm>
            <a:off x="12770" y="697461"/>
            <a:ext cx="5432612" cy="400110"/>
          </a:xfrm>
          <a:prstGeom prst="rect">
            <a:avLst/>
          </a:prstGeom>
          <a:noFill/>
        </p:spPr>
        <p:txBody>
          <a:bodyPr wrap="square" rtlCol="0">
            <a:spAutoFit/>
          </a:bodyPr>
          <a:lstStyle/>
          <a:p>
            <a:pPr algn="ctr" defTabSz="914400" fontAlgn="base">
              <a:spcBef>
                <a:spcPct val="0"/>
              </a:spcBef>
              <a:spcAft>
                <a:spcPct val="0"/>
              </a:spcAft>
            </a:pPr>
            <a:r>
              <a:rPr lang="en-US" sz="2000" b="1" dirty="0" smtClean="0">
                <a:solidFill>
                  <a:srgbClr val="FFFF00"/>
                </a:solidFill>
                <a:latin typeface="Arial" charset="0"/>
              </a:rPr>
              <a:t>Baseline Products</a:t>
            </a:r>
            <a:endParaRPr lang="en-US" sz="2000" b="1" dirty="0">
              <a:solidFill>
                <a:srgbClr val="FFFF00"/>
              </a:solidFill>
              <a:latin typeface="Arial" charset="0"/>
            </a:endParaRPr>
          </a:p>
        </p:txBody>
      </p:sp>
      <p:graphicFrame>
        <p:nvGraphicFramePr>
          <p:cNvPr id="20" name="Content Placeholder 4"/>
          <p:cNvGraphicFramePr>
            <a:graphicFrameLocks/>
          </p:cNvGraphicFramePr>
          <p:nvPr>
            <p:extLst>
              <p:ext uri="{D42A27DB-BD31-4B8C-83A1-F6EECF244321}">
                <p14:modId xmlns:p14="http://schemas.microsoft.com/office/powerpoint/2010/main" xmlns="" val="3221895441"/>
              </p:ext>
            </p:extLst>
          </p:nvPr>
        </p:nvGraphicFramePr>
        <p:xfrm>
          <a:off x="6347012" y="1185390"/>
          <a:ext cx="2646381" cy="5422900"/>
        </p:xfrm>
        <a:graphic>
          <a:graphicData uri="http://schemas.openxmlformats.org/drawingml/2006/table">
            <a:tbl>
              <a:tblPr firstRow="1" bandRow="1">
                <a:tableStyleId>{5C22544A-7EE6-4342-B048-85BDC9FD1C3A}</a:tableStyleId>
              </a:tblPr>
              <a:tblGrid>
                <a:gridCol w="2646381">
                  <a:extLst>
                    <a:ext uri="{9D8B030D-6E8A-4147-A177-3AD203B41FA5}">
                      <a16:colId xmlns:a16="http://schemas.microsoft.com/office/drawing/2014/main" xmlns="" val="20000"/>
                    </a:ext>
                  </a:extLst>
                </a:gridCol>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extLst>
                  <a:ext uri="{0D108BD9-81ED-4DB2-BD59-A6C34878D82A}">
                    <a16:rowId xmlns:a16="http://schemas.microsoft.com/office/drawing/2014/main" xmlns="" val="10000"/>
                  </a:ext>
                </a:extLst>
              </a:tr>
              <a:tr h="370840">
                <a:tc>
                  <a:txBody>
                    <a:bodyPr/>
                    <a:lstStyle/>
                    <a:p>
                      <a:pPr>
                        <a:spcAft>
                          <a:spcPts val="0"/>
                        </a:spcAft>
                      </a:pPr>
                      <a:r>
                        <a:rPr lang="en-US" sz="1050" dirty="0" smtClean="0"/>
                        <a:t>Absorbed Shortwave Radiation:</a:t>
                      </a:r>
                      <a:r>
                        <a:rPr lang="en-US" sz="1050" baseline="0" dirty="0" smtClean="0"/>
                        <a:t> Surface</a:t>
                      </a:r>
                    </a:p>
                    <a:p>
                      <a:pPr>
                        <a:spcAft>
                          <a:spcPts val="0"/>
                        </a:spcAft>
                      </a:pPr>
                      <a:r>
                        <a:rPr lang="en-US" sz="1050" baseline="0" dirty="0" smtClean="0"/>
                        <a:t>Aerosol Particle Size</a:t>
                      </a:r>
                    </a:p>
                    <a:p>
                      <a:pPr>
                        <a:spcAft>
                          <a:spcPts val="0"/>
                        </a:spcAft>
                      </a:pPr>
                      <a:r>
                        <a:rPr lang="en-US" sz="1050" baseline="0" dirty="0" smtClean="0"/>
                        <a:t>Aircraft Icing Threat</a:t>
                      </a:r>
                    </a:p>
                    <a:p>
                      <a:pPr>
                        <a:spcAft>
                          <a:spcPts val="0"/>
                        </a:spcAft>
                      </a:pPr>
                      <a:r>
                        <a:rPr lang="en-US" sz="1050" baseline="0" dirty="0" smtClean="0"/>
                        <a:t>Cloud Ice Water Path</a:t>
                      </a:r>
                    </a:p>
                    <a:p>
                      <a:pPr>
                        <a:spcAft>
                          <a:spcPts val="0"/>
                        </a:spcAft>
                      </a:pPr>
                      <a:r>
                        <a:rPr lang="en-US" sz="1050" baseline="0" dirty="0" smtClean="0"/>
                        <a:t>Cloud Layers/Heights</a:t>
                      </a:r>
                    </a:p>
                    <a:p>
                      <a:pPr>
                        <a:spcAft>
                          <a:spcPts val="0"/>
                        </a:spcAft>
                      </a:pPr>
                      <a:r>
                        <a:rPr lang="en-US" sz="1050" baseline="0" dirty="0" smtClean="0"/>
                        <a:t>Cloud Liquid Water</a:t>
                      </a:r>
                    </a:p>
                    <a:p>
                      <a:pPr>
                        <a:spcAft>
                          <a:spcPts val="0"/>
                        </a:spcAft>
                      </a:pPr>
                      <a:r>
                        <a:rPr lang="en-US" sz="1050" baseline="0" dirty="0" smtClean="0"/>
                        <a:t>Cloud Type</a:t>
                      </a:r>
                    </a:p>
                    <a:p>
                      <a:pPr>
                        <a:spcAft>
                          <a:spcPts val="0"/>
                        </a:spcAft>
                      </a:pPr>
                      <a:r>
                        <a:rPr lang="en-US" sz="1050" baseline="0" dirty="0" smtClean="0"/>
                        <a:t>Convective Initiation</a:t>
                      </a:r>
                    </a:p>
                    <a:p>
                      <a:pPr>
                        <a:spcAft>
                          <a:spcPts val="0"/>
                        </a:spcAft>
                      </a:pPr>
                      <a:r>
                        <a:rPr lang="en-US" sz="1050" baseline="0" dirty="0" smtClean="0"/>
                        <a:t>Currents</a:t>
                      </a:r>
                    </a:p>
                    <a:p>
                      <a:pPr>
                        <a:spcAft>
                          <a:spcPts val="0"/>
                        </a:spcAft>
                      </a:pPr>
                      <a:r>
                        <a:rPr lang="en-US" sz="1050" baseline="0" dirty="0" smtClean="0"/>
                        <a:t>Currents: Offshore</a:t>
                      </a:r>
                    </a:p>
                    <a:p>
                      <a:pPr>
                        <a:spcAft>
                          <a:spcPts val="0"/>
                        </a:spcAft>
                      </a:pPr>
                      <a:r>
                        <a:rPr lang="en-US" sz="1050" baseline="0" dirty="0" smtClean="0"/>
                        <a:t>Downward Longwave Radiation: Surface</a:t>
                      </a:r>
                    </a:p>
                    <a:p>
                      <a:pPr>
                        <a:spcAft>
                          <a:spcPts val="0"/>
                        </a:spcAft>
                      </a:pPr>
                      <a:r>
                        <a:rPr lang="en-US" sz="1050" baseline="0" dirty="0" smtClean="0"/>
                        <a:t>Enhanced “V”/Overshooting Top Detection</a:t>
                      </a:r>
                    </a:p>
                    <a:p>
                      <a:pPr>
                        <a:spcAft>
                          <a:spcPts val="0"/>
                        </a:spcAft>
                      </a:pPr>
                      <a:r>
                        <a:rPr lang="en-US" sz="1050" baseline="0" dirty="0" smtClean="0"/>
                        <a:t>Flood/Standing Water</a:t>
                      </a:r>
                    </a:p>
                    <a:p>
                      <a:pPr>
                        <a:spcAft>
                          <a:spcPts val="0"/>
                        </a:spcAft>
                      </a:pPr>
                      <a:r>
                        <a:rPr lang="en-US" sz="1050" baseline="0" dirty="0" smtClean="0"/>
                        <a:t>Ice Cover</a:t>
                      </a:r>
                    </a:p>
                    <a:p>
                      <a:pPr>
                        <a:spcAft>
                          <a:spcPts val="0"/>
                        </a:spcAft>
                      </a:pPr>
                      <a:r>
                        <a:rPr lang="en-US" sz="1050" baseline="0" dirty="0" smtClean="0"/>
                        <a:t>Low Cloud and Fog</a:t>
                      </a:r>
                    </a:p>
                    <a:p>
                      <a:pPr>
                        <a:spcAft>
                          <a:spcPts val="0"/>
                        </a:spcAft>
                      </a:pPr>
                      <a:r>
                        <a:rPr lang="en-US" sz="1050" baseline="0" dirty="0" smtClean="0"/>
                        <a:t>Ozone Total</a:t>
                      </a:r>
                    </a:p>
                    <a:p>
                      <a:pPr>
                        <a:spcAft>
                          <a:spcPts val="0"/>
                        </a:spcAft>
                      </a:pPr>
                      <a:r>
                        <a:rPr lang="en-US" sz="1050" baseline="0" dirty="0" smtClean="0"/>
                        <a:t>Probability of Rainfall</a:t>
                      </a:r>
                    </a:p>
                    <a:p>
                      <a:pPr>
                        <a:spcAft>
                          <a:spcPts val="0"/>
                        </a:spcAft>
                      </a:pPr>
                      <a:r>
                        <a:rPr lang="en-US" sz="1050" baseline="0" dirty="0" smtClean="0"/>
                        <a:t>Rainfall Potential</a:t>
                      </a:r>
                    </a:p>
                    <a:p>
                      <a:pPr>
                        <a:spcAft>
                          <a:spcPts val="0"/>
                        </a:spcAft>
                      </a:pPr>
                      <a:r>
                        <a:rPr lang="en-US" sz="1050" baseline="0" dirty="0" smtClean="0"/>
                        <a:t>Sea and Lake Ice: Age</a:t>
                      </a:r>
                    </a:p>
                    <a:p>
                      <a:pPr>
                        <a:spcAft>
                          <a:spcPts val="0"/>
                        </a:spcAft>
                      </a:pPr>
                      <a:r>
                        <a:rPr lang="en-US" sz="1050" baseline="0" dirty="0" smtClean="0"/>
                        <a:t>Sea and Lake Ice: Concentration</a:t>
                      </a:r>
                    </a:p>
                    <a:p>
                      <a:pPr>
                        <a:spcAft>
                          <a:spcPts val="0"/>
                        </a:spcAft>
                      </a:pPr>
                      <a:r>
                        <a:rPr lang="en-US" sz="1050" baseline="0" dirty="0" smtClean="0"/>
                        <a:t>Sea and Lake Ice: Motion</a:t>
                      </a:r>
                    </a:p>
                    <a:p>
                      <a:pPr>
                        <a:spcAft>
                          <a:spcPts val="0"/>
                        </a:spcAft>
                      </a:pPr>
                      <a:r>
                        <a:rPr lang="en-US" sz="1050" baseline="0" dirty="0" smtClean="0"/>
                        <a:t>Snow Depth (Over Plains)</a:t>
                      </a:r>
                    </a:p>
                    <a:p>
                      <a:pPr>
                        <a:spcAft>
                          <a:spcPts val="0"/>
                        </a:spcAft>
                      </a:pPr>
                      <a:r>
                        <a:rPr lang="en-US" sz="1050" baseline="0" dirty="0" smtClean="0"/>
                        <a:t>SO</a:t>
                      </a:r>
                      <a:r>
                        <a:rPr lang="en-US" sz="1050" baseline="-25000" dirty="0" smtClean="0"/>
                        <a:t>2 </a:t>
                      </a:r>
                      <a:r>
                        <a:rPr lang="en-US" sz="1050" baseline="0" dirty="0" smtClean="0"/>
                        <a:t>Detection</a:t>
                      </a:r>
                    </a:p>
                    <a:p>
                      <a:pPr>
                        <a:spcAft>
                          <a:spcPts val="0"/>
                        </a:spcAft>
                      </a:pPr>
                      <a:r>
                        <a:rPr lang="en-US" sz="1050" baseline="0" dirty="0" smtClean="0"/>
                        <a:t>Surface Albedo</a:t>
                      </a:r>
                    </a:p>
                    <a:p>
                      <a:pPr>
                        <a:spcAft>
                          <a:spcPts val="0"/>
                        </a:spcAft>
                      </a:pPr>
                      <a:r>
                        <a:rPr lang="en-US" sz="1050" baseline="0" dirty="0" smtClean="0"/>
                        <a:t>Surface Emissivity</a:t>
                      </a:r>
                    </a:p>
                    <a:p>
                      <a:pPr>
                        <a:spcAft>
                          <a:spcPts val="0"/>
                        </a:spcAft>
                      </a:pPr>
                      <a:r>
                        <a:rPr lang="en-US" sz="1050" baseline="0" dirty="0" smtClean="0"/>
                        <a:t>Tropopause Folding Turbulence Prediction</a:t>
                      </a:r>
                    </a:p>
                    <a:p>
                      <a:pPr>
                        <a:spcAft>
                          <a:spcPts val="0"/>
                        </a:spcAft>
                      </a:pPr>
                      <a:r>
                        <a:rPr lang="en-US" sz="1050" baseline="0" dirty="0" smtClean="0"/>
                        <a:t>Upward Longwave Radiation: Surface</a:t>
                      </a:r>
                    </a:p>
                    <a:p>
                      <a:pPr>
                        <a:spcAft>
                          <a:spcPts val="0"/>
                        </a:spcAft>
                      </a:pPr>
                      <a:r>
                        <a:rPr lang="en-US" sz="1050" baseline="0" dirty="0" smtClean="0"/>
                        <a:t>Upward Longwave Radiation: TOA</a:t>
                      </a:r>
                    </a:p>
                    <a:p>
                      <a:pPr>
                        <a:spcAft>
                          <a:spcPts val="0"/>
                        </a:spcAft>
                      </a:pPr>
                      <a:r>
                        <a:rPr lang="en-US" sz="1050" baseline="0" dirty="0" smtClean="0"/>
                        <a:t>Vegetation Fraction: Green</a:t>
                      </a:r>
                    </a:p>
                    <a:p>
                      <a:pPr>
                        <a:spcAft>
                          <a:spcPts val="0"/>
                        </a:spcAft>
                      </a:pPr>
                      <a:r>
                        <a:rPr lang="en-US" sz="1050" baseline="0" dirty="0" smtClean="0"/>
                        <a:t>Vegetation Index</a:t>
                      </a:r>
                    </a:p>
                    <a:p>
                      <a:pPr>
                        <a:spcAft>
                          <a:spcPts val="0"/>
                        </a:spcAft>
                      </a:pPr>
                      <a:r>
                        <a:rPr lang="en-US" sz="1050" baseline="0" dirty="0" smtClean="0"/>
                        <a:t>Visibility</a:t>
                      </a:r>
                    </a:p>
                  </a:txBody>
                  <a:tcPr>
                    <a:solidFill>
                      <a:schemeClr val="accent1">
                        <a:lumMod val="20000"/>
                        <a:lumOff val="80000"/>
                      </a:schemeClr>
                    </a:solidFill>
                  </a:tcPr>
                </a:tc>
                <a:extLst>
                  <a:ext uri="{0D108BD9-81ED-4DB2-BD59-A6C34878D82A}">
                    <a16:rowId xmlns:a16="http://schemas.microsoft.com/office/drawing/2014/main" xmlns="" val="10001"/>
                  </a:ext>
                </a:extLst>
              </a:tr>
            </a:tbl>
          </a:graphicData>
        </a:graphic>
      </p:graphicFrame>
      <p:sp>
        <p:nvSpPr>
          <p:cNvPr id="21" name="TextBox 20"/>
          <p:cNvSpPr txBox="1"/>
          <p:nvPr/>
        </p:nvSpPr>
        <p:spPr>
          <a:xfrm>
            <a:off x="6433073" y="697461"/>
            <a:ext cx="2560320" cy="400110"/>
          </a:xfrm>
          <a:prstGeom prst="rect">
            <a:avLst/>
          </a:prstGeom>
          <a:noFill/>
        </p:spPr>
        <p:txBody>
          <a:bodyPr wrap="square" rtlCol="0">
            <a:spAutoFit/>
          </a:bodyPr>
          <a:lstStyle/>
          <a:p>
            <a:pPr algn="ctr" defTabSz="914400" fontAlgn="base">
              <a:spcBef>
                <a:spcPct val="0"/>
              </a:spcBef>
              <a:spcAft>
                <a:spcPct val="0"/>
              </a:spcAft>
            </a:pPr>
            <a:r>
              <a:rPr lang="en-US" sz="2000" b="1" dirty="0" smtClean="0">
                <a:solidFill>
                  <a:srgbClr val="FFFF00"/>
                </a:solidFill>
                <a:latin typeface="Arial" charset="0"/>
              </a:rPr>
              <a:t>Future Capabilities</a:t>
            </a:r>
            <a:endParaRPr lang="en-US" sz="2000" b="1" dirty="0">
              <a:solidFill>
                <a:srgbClr val="FFFF00"/>
              </a:solidFill>
              <a:latin typeface="Arial" charset="0"/>
            </a:endParaRPr>
          </a:p>
        </p:txBody>
      </p:sp>
      <p:cxnSp>
        <p:nvCxnSpPr>
          <p:cNvPr id="22" name="Straight Connector 21"/>
          <p:cNvCxnSpPr/>
          <p:nvPr/>
        </p:nvCxnSpPr>
        <p:spPr>
          <a:xfrm flipH="1">
            <a:off x="6040421" y="1184365"/>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4</a:t>
            </a:fld>
            <a:endParaRPr lang="en-US" dirty="0">
              <a:solidFill>
                <a:srgbClr val="FFC000"/>
              </a:solidFill>
            </a:endParaRPr>
          </a:p>
        </p:txBody>
      </p:sp>
      <p:sp>
        <p:nvSpPr>
          <p:cNvPr id="24" name="Rectangle 23"/>
          <p:cNvSpPr/>
          <p:nvPr/>
        </p:nvSpPr>
        <p:spPr>
          <a:xfrm>
            <a:off x="249438" y="1185390"/>
            <a:ext cx="2646381" cy="5429495"/>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044926" y="1217662"/>
            <a:ext cx="2843606" cy="748314"/>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188707"/>
            <a:ext cx="8229600" cy="5669293"/>
          </a:xfrm>
        </p:spPr>
        <p:txBody>
          <a:bodyPr>
            <a:normAutofit fontScale="77500" lnSpcReduction="20000"/>
          </a:bodyPr>
          <a:lstStyle/>
          <a:p>
            <a:r>
              <a:rPr lang="en-US" dirty="0" smtClean="0"/>
              <a:t>AWG Teams will apply the baseline and updated versions of the L2 product algorithms to more H-8/AHI data and quantify, to the extent possible, the expected product performance (</a:t>
            </a:r>
            <a:r>
              <a:rPr lang="en-US" dirty="0" err="1" smtClean="0"/>
              <a:t>ie</a:t>
            </a:r>
            <a:r>
              <a:rPr lang="en-US" dirty="0" smtClean="0"/>
              <a:t>., accuracy &amp; precision) of each L2 product</a:t>
            </a:r>
          </a:p>
          <a:p>
            <a:endParaRPr lang="en-US" dirty="0" smtClean="0"/>
          </a:p>
          <a:p>
            <a:r>
              <a:rPr lang="en-US" dirty="0" smtClean="0"/>
              <a:t>AWG Teams will document and prioritize the deltas (beyond the baseline) in each of the product algorithms. </a:t>
            </a:r>
          </a:p>
          <a:p>
            <a:endParaRPr lang="en-US" dirty="0" smtClean="0"/>
          </a:p>
          <a:p>
            <a:r>
              <a:rPr lang="en-US" dirty="0" smtClean="0"/>
              <a:t>AWG will work closely with the PRO Team to plan how and when algorithm deltas can be implemented within the ground system </a:t>
            </a:r>
          </a:p>
          <a:p>
            <a:pPr lvl="1"/>
            <a:r>
              <a:rPr lang="en-US" dirty="0" smtClean="0"/>
              <a:t>Expect that the Incremental deltas will be fairly easy to deal with</a:t>
            </a:r>
          </a:p>
          <a:p>
            <a:pPr lvl="1"/>
            <a:r>
              <a:rPr lang="en-US" dirty="0" smtClean="0"/>
              <a:t>The product algorithms with major deltas/different algorithm (Clear Sky Mask, Volcanic Ash, SST)  or data interface changes (HIE, Rain Rate) will require more </a:t>
            </a:r>
            <a:r>
              <a:rPr lang="en-US" dirty="0" smtClean="0"/>
              <a:t>work and </a:t>
            </a:r>
            <a:r>
              <a:rPr lang="en-US" dirty="0" smtClean="0"/>
              <a:t>planning </a:t>
            </a:r>
            <a:endParaRPr lang="en-US" dirty="0"/>
          </a:p>
        </p:txBody>
      </p:sp>
      <p:sp>
        <p:nvSpPr>
          <p:cNvPr id="13" name="Title 1"/>
          <p:cNvSpPr>
            <a:spLocks noGrp="1"/>
          </p:cNvSpPr>
          <p:nvPr>
            <p:ph type="title"/>
          </p:nvPr>
        </p:nvSpPr>
        <p:spPr>
          <a:xfrm>
            <a:off x="989693" y="207672"/>
            <a:ext cx="6873303" cy="752475"/>
          </a:xfrm>
        </p:spPr>
        <p:txBody>
          <a:bodyPr/>
          <a:lstStyle/>
          <a:p>
            <a:r>
              <a:rPr lang="en-US" sz="2400" dirty="0" smtClean="0">
                <a:solidFill>
                  <a:srgbClr val="0000FF"/>
                </a:solidFill>
                <a:effectLst>
                  <a:outerShdw blurRad="38100" dist="38100" dir="2700000" algn="tl">
                    <a:srgbClr val="000000">
                      <a:alpha val="43137"/>
                    </a:srgbClr>
                  </a:outerShdw>
                </a:effectLst>
              </a:rPr>
              <a:t> </a:t>
            </a:r>
            <a:r>
              <a:rPr lang="en-US" b="1" dirty="0" smtClean="0">
                <a:solidFill>
                  <a:schemeClr val="tx1"/>
                </a:solidFill>
                <a:effectLst>
                  <a:outerShdw blurRad="38100" dist="38100" dir="2700000" algn="tl">
                    <a:srgbClr val="000000">
                      <a:alpha val="43137"/>
                    </a:srgbClr>
                  </a:outerShdw>
                </a:effectLst>
              </a:rPr>
              <a:t>Path Forward</a:t>
            </a:r>
            <a:endParaRPr lang="en-US" b="1" dirty="0">
              <a:solidFill>
                <a:schemeClr val="tx1"/>
              </a:solidFill>
              <a:effectLst>
                <a:outerShdw blurRad="38100" dist="38100" dir="2700000" algn="tl">
                  <a:srgbClr val="000000">
                    <a:alpha val="43137"/>
                  </a:srgbClr>
                </a:outerShdw>
              </a:effectLst>
            </a:endParaRPr>
          </a:p>
        </p:txBody>
      </p:sp>
      <p:sp>
        <p:nvSpPr>
          <p:cNvPr id="4" name="Rectangle 3"/>
          <p:cNvSpPr>
            <a:spLocks noChangeArrowheads="1"/>
          </p:cNvSpPr>
          <p:nvPr/>
        </p:nvSpPr>
        <p:spPr bwMode="auto">
          <a:xfrm>
            <a:off x="8566150" y="6446487"/>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40</a:t>
            </a:fld>
            <a:endParaRPr lang="en-US" dirty="0">
              <a:solidFill>
                <a:srgbClr val="FFC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200" y="1371910"/>
            <a:ext cx="8229600" cy="4891699"/>
          </a:xfrm>
        </p:spPr>
        <p:txBody>
          <a:bodyPr/>
          <a:lstStyle/>
          <a:p>
            <a:pPr>
              <a:buNone/>
            </a:pPr>
            <a:endParaRPr lang="en-US" sz="2800" dirty="0" smtClean="0"/>
          </a:p>
          <a:p>
            <a:endParaRPr lang="en-US" sz="2800" dirty="0" smtClean="0"/>
          </a:p>
          <a:p>
            <a:pPr>
              <a:buNone/>
            </a:pPr>
            <a:endParaRPr lang="en-US" sz="4000" dirty="0" smtClean="0"/>
          </a:p>
          <a:p>
            <a:pPr>
              <a:buNone/>
            </a:pPr>
            <a:endParaRPr lang="en-US" sz="4000" dirty="0" smtClean="0"/>
          </a:p>
          <a:p>
            <a:pPr>
              <a:buNone/>
            </a:pPr>
            <a:r>
              <a:rPr lang="en-US" sz="4000" b="1" dirty="0" smtClean="0"/>
              <a:t>BACKUP SLIDES</a:t>
            </a:r>
          </a:p>
          <a:p>
            <a:endParaRPr lang="en-US" sz="2800" dirty="0" smtClean="0"/>
          </a:p>
          <a:p>
            <a:endParaRPr lang="en-US" sz="2800" dirty="0" smtClean="0"/>
          </a:p>
          <a:p>
            <a:pPr>
              <a:buNone/>
            </a:pPr>
            <a:endParaRPr lang="en-US" sz="2800" dirty="0" smtClean="0"/>
          </a:p>
          <a:p>
            <a:endParaRPr lang="en-US" sz="2800" dirty="0" smtClean="0"/>
          </a:p>
          <a:p>
            <a:endParaRPr lang="en-US" dirty="0"/>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41911" y="1143000"/>
            <a:ext cx="8610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Milestones:  </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June 2016 – Critical Design Review</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April 2017 – Test Readiness Review</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April 2017 – Preliminary DAP Delivery</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September 2017 – Algorithm Readiness Review</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September 2017 – Final DAP Delivery</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Operational Date – TBD </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itle 1"/>
          <p:cNvSpPr>
            <a:spLocks noGrp="1"/>
          </p:cNvSpPr>
          <p:nvPr>
            <p:ph type="title"/>
          </p:nvPr>
        </p:nvSpPr>
        <p:spPr>
          <a:xfrm>
            <a:off x="989693" y="207672"/>
            <a:ext cx="6873303" cy="752475"/>
          </a:xfrm>
        </p:spPr>
        <p:txBody>
          <a:bodyPr/>
          <a:lstStyle/>
          <a:p>
            <a:r>
              <a:rPr lang="en-US" sz="2400" dirty="0" smtClean="0">
                <a:solidFill>
                  <a:srgbClr val="0000FF"/>
                </a:solidFill>
                <a:effectLst>
                  <a:outerShdw blurRad="38100" dist="38100" dir="2700000" algn="tl">
                    <a:srgbClr val="000000">
                      <a:alpha val="43137"/>
                    </a:srgbClr>
                  </a:outerShdw>
                </a:effectLst>
              </a:rPr>
              <a:t> </a:t>
            </a:r>
            <a:r>
              <a:rPr lang="en-US" b="1" dirty="0" smtClean="0">
                <a:solidFill>
                  <a:schemeClr val="tx1"/>
                </a:solidFill>
                <a:effectLst>
                  <a:outerShdw blurRad="38100" dist="38100" dir="2700000" algn="tl">
                    <a:srgbClr val="000000">
                      <a:alpha val="43137"/>
                    </a:srgbClr>
                  </a:outerShdw>
                </a:effectLst>
              </a:rPr>
              <a:t>Surface Reflectance</a:t>
            </a:r>
            <a:endParaRPr lang="en-US"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325903"/>
            <a:ext cx="8229600" cy="4846267"/>
          </a:xfrm>
        </p:spPr>
        <p:txBody>
          <a:bodyPr>
            <a:normAutofit/>
          </a:bodyPr>
          <a:lstStyle/>
          <a:p>
            <a:r>
              <a:rPr lang="en-US" dirty="0" smtClean="0"/>
              <a:t>Cloud Cover Layers</a:t>
            </a:r>
          </a:p>
          <a:p>
            <a:r>
              <a:rPr lang="en-US" dirty="0" smtClean="0"/>
              <a:t>Aerosol Particle Size</a:t>
            </a:r>
          </a:p>
          <a:p>
            <a:r>
              <a:rPr lang="en-US" dirty="0" smtClean="0"/>
              <a:t>Ice Concentration</a:t>
            </a:r>
          </a:p>
          <a:p>
            <a:r>
              <a:rPr lang="en-US" dirty="0" smtClean="0"/>
              <a:t>Ice Age/Thickness</a:t>
            </a:r>
          </a:p>
          <a:p>
            <a:r>
              <a:rPr lang="en-US" dirty="0" smtClean="0"/>
              <a:t>Ice </a:t>
            </a:r>
            <a:r>
              <a:rPr lang="en-US" dirty="0" smtClean="0"/>
              <a:t>Motion</a:t>
            </a:r>
            <a:endParaRPr lang="en-US" dirty="0" smtClean="0"/>
          </a:p>
          <a:p>
            <a:endParaRPr lang="en-US" dirty="0"/>
          </a:p>
        </p:txBody>
      </p:sp>
      <p:sp>
        <p:nvSpPr>
          <p:cNvPr id="13" name="Title 1"/>
          <p:cNvSpPr>
            <a:spLocks noGrp="1"/>
          </p:cNvSpPr>
          <p:nvPr>
            <p:ph type="title"/>
          </p:nvPr>
        </p:nvSpPr>
        <p:spPr>
          <a:xfrm>
            <a:off x="989693" y="207672"/>
            <a:ext cx="6873303" cy="752475"/>
          </a:xfrm>
        </p:spPr>
        <p:txBody>
          <a:bodyPr/>
          <a:lstStyle/>
          <a:p>
            <a:r>
              <a:rPr lang="en-US" b="1" dirty="0" smtClean="0">
                <a:solidFill>
                  <a:schemeClr val="tx1"/>
                </a:solidFill>
                <a:effectLst>
                  <a:outerShdw blurRad="38100" dist="38100" dir="2700000" algn="tl">
                    <a:srgbClr val="000000">
                      <a:alpha val="43137"/>
                    </a:srgbClr>
                  </a:outerShdw>
                </a:effectLst>
              </a:rPr>
              <a:t>NOAT </a:t>
            </a:r>
            <a:r>
              <a:rPr lang="en-US" b="1" dirty="0" smtClean="0">
                <a:solidFill>
                  <a:schemeClr val="tx1"/>
                </a:solidFill>
                <a:effectLst>
                  <a:outerShdw blurRad="38100" dist="38100" dir="2700000" algn="tl">
                    <a:srgbClr val="000000">
                      <a:alpha val="43137"/>
                    </a:srgbClr>
                  </a:outerShdw>
                </a:effectLst>
              </a:rPr>
              <a:t>Top-5 Products</a:t>
            </a:r>
            <a:endParaRPr lang="en-US"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325903"/>
            <a:ext cx="8229600" cy="4846267"/>
          </a:xfrm>
        </p:spPr>
        <p:txBody>
          <a:bodyPr>
            <a:normAutofit/>
          </a:bodyPr>
          <a:lstStyle/>
          <a:p>
            <a:r>
              <a:rPr lang="en-US" sz="2400" dirty="0" smtClean="0"/>
              <a:t>Framework and offline version</a:t>
            </a:r>
          </a:p>
          <a:p>
            <a:pPr lvl="1"/>
            <a:r>
              <a:rPr lang="en-US" sz="2000" dirty="0" smtClean="0"/>
              <a:t>Framework:</a:t>
            </a:r>
          </a:p>
          <a:p>
            <a:pPr lvl="2"/>
            <a:r>
              <a:rPr lang="en-US" sz="1800" dirty="0" smtClean="0"/>
              <a:t>Ice Concentration, Ice Thickness and Age, and Ice Motion are all implemented into the Framework</a:t>
            </a:r>
          </a:p>
          <a:p>
            <a:pPr lvl="2"/>
            <a:r>
              <a:rPr lang="en-US" sz="1800" dirty="0" smtClean="0"/>
              <a:t>Aerosol Particle Size is being evaluated to be implemented into the Framework</a:t>
            </a:r>
          </a:p>
          <a:p>
            <a:pPr lvl="1"/>
            <a:r>
              <a:rPr lang="en-US" sz="2000" dirty="0" smtClean="0"/>
              <a:t>Writing the ADD’s</a:t>
            </a:r>
          </a:p>
          <a:p>
            <a:pPr lvl="2"/>
            <a:r>
              <a:rPr lang="en-US" sz="1800" dirty="0" smtClean="0"/>
              <a:t>Ice Motion: Sent ADD to the science team for review. Updated ADD based on comments from integrator. </a:t>
            </a:r>
          </a:p>
          <a:p>
            <a:pPr lvl="2"/>
            <a:r>
              <a:rPr lang="en-US" sz="1800" dirty="0" smtClean="0"/>
              <a:t>Ice Concentration: Drafted the first version ADD. Sent ADD to the science team for review.</a:t>
            </a:r>
          </a:p>
          <a:p>
            <a:pPr lvl="2"/>
            <a:r>
              <a:rPr lang="en-US" sz="1800" dirty="0" smtClean="0"/>
              <a:t>Ice Thickness and Age: Sent ADD to the science team for review. Updated ADD based upon comments/suggestions from the science team and integrator.</a:t>
            </a:r>
          </a:p>
          <a:p>
            <a:endParaRPr lang="en-US" dirty="0"/>
          </a:p>
        </p:txBody>
      </p:sp>
      <p:sp>
        <p:nvSpPr>
          <p:cNvPr id="13" name="Title 1"/>
          <p:cNvSpPr>
            <a:spLocks noGrp="1"/>
          </p:cNvSpPr>
          <p:nvPr>
            <p:ph type="title"/>
          </p:nvPr>
        </p:nvSpPr>
        <p:spPr>
          <a:xfrm>
            <a:off x="989693" y="207672"/>
            <a:ext cx="6873303" cy="752475"/>
          </a:xfrm>
        </p:spPr>
        <p:txBody>
          <a:bodyPr/>
          <a:lstStyle/>
          <a:p>
            <a:r>
              <a:rPr lang="en-US" b="1" dirty="0" smtClean="0">
                <a:solidFill>
                  <a:schemeClr val="tx1"/>
                </a:solidFill>
                <a:effectLst>
                  <a:outerShdw blurRad="38100" dist="38100" dir="2700000" algn="tl">
                    <a:srgbClr val="000000">
                      <a:alpha val="43137"/>
                    </a:srgbClr>
                  </a:outerShdw>
                </a:effectLst>
              </a:rPr>
              <a:t>NOAT </a:t>
            </a:r>
            <a:r>
              <a:rPr lang="en-US" b="1" dirty="0" smtClean="0">
                <a:solidFill>
                  <a:schemeClr val="tx1"/>
                </a:solidFill>
                <a:effectLst>
                  <a:outerShdw blurRad="38100" dist="38100" dir="2700000" algn="tl">
                    <a:srgbClr val="000000">
                      <a:alpha val="43137"/>
                    </a:srgbClr>
                  </a:outerShdw>
                </a:effectLst>
              </a:rPr>
              <a:t>Top-5 Products</a:t>
            </a:r>
            <a:endParaRPr lang="en-US"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41911" y="1295365"/>
            <a:ext cx="8610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en-US" sz="3200" dirty="0" smtClean="0"/>
              <a:t>Milestones:  </a:t>
            </a:r>
          </a:p>
          <a:p>
            <a:pPr lvl="1"/>
            <a:r>
              <a:rPr lang="en-US" sz="2800" dirty="0" smtClean="0"/>
              <a:t>July 2016 – Critical Design Review</a:t>
            </a:r>
          </a:p>
          <a:p>
            <a:pPr lvl="1"/>
            <a:r>
              <a:rPr lang="en-US" sz="2800" dirty="0" smtClean="0"/>
              <a:t>April 2017 – Test Readiness Review</a:t>
            </a:r>
          </a:p>
          <a:p>
            <a:pPr lvl="1"/>
            <a:r>
              <a:rPr lang="en-US" sz="2800" dirty="0" smtClean="0"/>
              <a:t>April 2017 – Preliminary DAP Delivery</a:t>
            </a:r>
          </a:p>
          <a:p>
            <a:pPr lvl="1"/>
            <a:r>
              <a:rPr lang="en-US" sz="2800" dirty="0" smtClean="0"/>
              <a:t>August 2017 – Algorithm Readiness Review</a:t>
            </a:r>
          </a:p>
          <a:p>
            <a:pPr lvl="1"/>
            <a:r>
              <a:rPr lang="en-US" sz="2800" dirty="0" smtClean="0"/>
              <a:t>August 2017 – Final DAP Delivery</a:t>
            </a:r>
          </a:p>
          <a:p>
            <a:pPr lvl="1"/>
            <a:r>
              <a:rPr lang="en-US" sz="2800" dirty="0" smtClean="0"/>
              <a:t>Operational Date – TBD </a:t>
            </a:r>
            <a:endParaRPr lang="en-US" sz="2400" dirty="0" smtClean="0"/>
          </a:p>
        </p:txBody>
      </p:sp>
      <p:sp>
        <p:nvSpPr>
          <p:cNvPr id="5" name="Title 1"/>
          <p:cNvSpPr>
            <a:spLocks noGrp="1"/>
          </p:cNvSpPr>
          <p:nvPr>
            <p:ph type="title"/>
          </p:nvPr>
        </p:nvSpPr>
        <p:spPr>
          <a:xfrm>
            <a:off x="989693" y="207672"/>
            <a:ext cx="6873303" cy="752475"/>
          </a:xfrm>
        </p:spPr>
        <p:txBody>
          <a:bodyPr/>
          <a:lstStyle/>
          <a:p>
            <a:r>
              <a:rPr lang="en-US" b="1" dirty="0" smtClean="0">
                <a:solidFill>
                  <a:schemeClr val="tx1"/>
                </a:solidFill>
                <a:effectLst>
                  <a:outerShdw blurRad="38100" dist="38100" dir="2700000" algn="tl">
                    <a:srgbClr val="000000">
                      <a:alpha val="43137"/>
                    </a:srgbClr>
                  </a:outerShdw>
                </a:effectLst>
              </a:rPr>
              <a:t>NOAT Top-5 Products</a:t>
            </a:r>
            <a:endParaRPr lang="en-US"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Content Placeholder 6"/>
          <p:cNvGraphicFramePr>
            <a:graphicFrameLocks/>
          </p:cNvGraphicFramePr>
          <p:nvPr>
            <p:extLst/>
          </p:nvPr>
        </p:nvGraphicFramePr>
        <p:xfrm>
          <a:off x="228601" y="777269"/>
          <a:ext cx="8489432" cy="5669280"/>
        </p:xfrm>
        <a:graphic>
          <a:graphicData uri="http://schemas.openxmlformats.org/drawingml/2006/table">
            <a:tbl>
              <a:tblPr firstRow="1" bandRow="1">
                <a:effectLst>
                  <a:outerShdw blurRad="317500" dist="38100" dir="8100000" algn="tr" rotWithShape="0">
                    <a:schemeClr val="tx1">
                      <a:alpha val="40000"/>
                    </a:schemeClr>
                  </a:outerShdw>
                </a:effectLst>
              </a:tblPr>
              <a:tblGrid>
                <a:gridCol w="1503217"/>
                <a:gridCol w="6986215"/>
              </a:tblGrid>
              <a:tr h="33022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b="1" dirty="0" smtClean="0">
                          <a:latin typeface="+mn-lt"/>
                        </a:rPr>
                        <a:t>Algorithm</a:t>
                      </a:r>
                      <a:endParaRPr lang="en-US" b="1" dirty="0">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84284"/>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b="1" dirty="0" smtClean="0">
                          <a:latin typeface="+mn-lt"/>
                        </a:rPr>
                        <a:t>Implementation Status in GOES-R Ground Segment</a:t>
                      </a:r>
                      <a:endParaRPr lang="en-US" b="1" dirty="0">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84284"/>
                    </a:solidFill>
                  </a:tcPr>
                </a:tc>
              </a:tr>
              <a:tr h="24236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200" b="0" dirty="0" smtClean="0">
                          <a:latin typeface="+mn-lt"/>
                        </a:rPr>
                        <a:t>ADP</a:t>
                      </a:r>
                      <a:endParaRPr lang="en-US" sz="1200" b="0" dirty="0">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Matches AWG Test Data Results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1249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200" b="0" dirty="0" smtClean="0">
                          <a:latin typeface="+mn-lt"/>
                        </a:rPr>
                        <a:t>AOD</a:t>
                      </a:r>
                      <a:endParaRPr lang="en-US" sz="1200" b="0" dirty="0">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Matches</a:t>
                      </a:r>
                      <a:r>
                        <a:rPr lang="en-US" sz="1200" b="0" baseline="0" dirty="0" smtClean="0">
                          <a:latin typeface="+mn-lt"/>
                        </a:rPr>
                        <a:t> AWG Test Data Results</a:t>
                      </a:r>
                      <a:endParaRPr lang="en-US" sz="1200" b="0" dirty="0" smtClean="0">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2278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200" b="0" dirty="0" smtClean="0">
                          <a:latin typeface="+mn-lt"/>
                        </a:rPr>
                        <a:t>CMI</a:t>
                      </a:r>
                      <a:endParaRPr lang="en-US" sz="1200" b="0" dirty="0">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dk1"/>
                          </a:solidFill>
                          <a:latin typeface="+mn-lt"/>
                          <a:ea typeface="+mn-ea"/>
                          <a:cs typeface="+mn-cs"/>
                        </a:rPr>
                        <a:t>Matches</a:t>
                      </a:r>
                      <a:r>
                        <a:rPr lang="en-US" sz="1200" b="0" kern="1200" baseline="0" dirty="0" smtClean="0">
                          <a:solidFill>
                            <a:schemeClr val="dk1"/>
                          </a:solidFill>
                          <a:latin typeface="+mn-lt"/>
                          <a:ea typeface="+mn-ea"/>
                          <a:cs typeface="+mn-cs"/>
                        </a:rPr>
                        <a:t> AWG Test Data Results</a:t>
                      </a:r>
                      <a:endParaRPr lang="en-US" sz="1200" b="0" kern="1200" dirty="0" smtClean="0">
                        <a:solidFill>
                          <a:schemeClr val="dk1"/>
                        </a:solidFill>
                        <a:latin typeface="+mn-lt"/>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200" b="0" dirty="0" smtClean="0">
                          <a:latin typeface="+mn-lt"/>
                        </a:rPr>
                        <a:t>Vol Ash</a:t>
                      </a:r>
                      <a:endParaRPr lang="en-US" sz="1200" b="0" dirty="0">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Matches AWG Test Data Results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16631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200" b="0" dirty="0" smtClean="0">
                          <a:latin typeface="+mn-lt"/>
                        </a:rPr>
                        <a:t>Clear Sky Mask</a:t>
                      </a:r>
                      <a:endParaRPr lang="en-US" sz="1200" b="0" dirty="0">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smtClean="0">
                          <a:latin typeface="+mn-lt"/>
                        </a:rPr>
                        <a:t>Matches</a:t>
                      </a:r>
                      <a:r>
                        <a:rPr lang="en-US" sz="1200" b="0" baseline="0" smtClean="0">
                          <a:latin typeface="+mn-lt"/>
                        </a:rPr>
                        <a:t> AWG Test Data Results</a:t>
                      </a:r>
                      <a:endParaRPr lang="en-US" sz="1200" b="0" dirty="0" smtClean="0">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200" b="0" dirty="0" smtClean="0">
                          <a:latin typeface="+mn-lt"/>
                        </a:rPr>
                        <a:t>CT</a:t>
                      </a:r>
                      <a:r>
                        <a:rPr lang="en-US" sz="1200" b="0" baseline="0" dirty="0" smtClean="0">
                          <a:latin typeface="+mn-lt"/>
                        </a:rPr>
                        <a:t>P/CTT/CTH</a:t>
                      </a:r>
                      <a:endParaRPr lang="en-US" sz="1200" b="0" dirty="0">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Matches</a:t>
                      </a:r>
                      <a:r>
                        <a:rPr lang="en-US" sz="1200" b="0" baseline="0" dirty="0" smtClean="0">
                          <a:latin typeface="+mn-lt"/>
                        </a:rPr>
                        <a:t> AWG Test Data Results</a:t>
                      </a:r>
                      <a:endParaRPr lang="en-US" sz="1200" b="0" dirty="0" smtClean="0">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188047">
                <a:tc>
                  <a:txBody>
                    <a:bodyPr/>
                    <a:lstStyle/>
                    <a:p>
                      <a:pPr algn="l"/>
                      <a:r>
                        <a:rPr lang="en-US" sz="1200" b="0" dirty="0" smtClean="0">
                          <a:solidFill>
                            <a:schemeClr val="bg1"/>
                          </a:solidFill>
                          <a:latin typeface="+mn-lt"/>
                        </a:rPr>
                        <a:t>Soundings</a:t>
                      </a:r>
                      <a:endParaRPr lang="en-US" sz="1200" b="0" dirty="0">
                        <a:solidFill>
                          <a:schemeClr val="bg1"/>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latin typeface="+mn-lt"/>
                        </a:rPr>
                        <a:t>Matches</a:t>
                      </a:r>
                      <a:r>
                        <a:rPr lang="en-US" sz="1200" b="0" baseline="0" dirty="0" smtClean="0">
                          <a:solidFill>
                            <a:schemeClr val="bg1"/>
                          </a:solidFill>
                          <a:latin typeface="+mn-lt"/>
                        </a:rPr>
                        <a:t> AWG Test Data Results</a:t>
                      </a:r>
                      <a:endParaRPr lang="en-US" sz="1200" b="0" dirty="0" smtClean="0">
                        <a:solidFill>
                          <a:schemeClr val="bg1"/>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150468">
                <a:tc>
                  <a:txBody>
                    <a:bodyPr/>
                    <a:lstStyle/>
                    <a:p>
                      <a:pPr algn="l"/>
                      <a:r>
                        <a:rPr lang="en-US" sz="1200" b="0" dirty="0" smtClean="0">
                          <a:solidFill>
                            <a:schemeClr val="bg1"/>
                          </a:solidFill>
                          <a:latin typeface="+mn-lt"/>
                        </a:rPr>
                        <a:t>Cloud Phase</a:t>
                      </a:r>
                      <a:endParaRPr lang="en-US" sz="1200" b="0" dirty="0">
                        <a:solidFill>
                          <a:schemeClr val="bg1"/>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latin typeface="+mn-lt"/>
                        </a:rPr>
                        <a:t>Matches</a:t>
                      </a:r>
                      <a:r>
                        <a:rPr lang="en-US" sz="1200" b="0" baseline="0" dirty="0" smtClean="0">
                          <a:solidFill>
                            <a:schemeClr val="bg1"/>
                          </a:solidFill>
                          <a:latin typeface="+mn-lt"/>
                        </a:rPr>
                        <a:t> AWG Test Data Results</a:t>
                      </a:r>
                      <a:endParaRPr lang="en-US" sz="1200" b="0" dirty="0" smtClean="0">
                        <a:solidFill>
                          <a:schemeClr val="bg1"/>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1464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200" b="0" dirty="0" smtClean="0">
                          <a:latin typeface="+mn-lt"/>
                        </a:rPr>
                        <a:t>DSR/RSR</a:t>
                      </a:r>
                      <a:endParaRPr lang="en-US" sz="1200" b="0" dirty="0">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Matches AWG Test Data Results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3804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200" b="0" dirty="0" smtClean="0">
                          <a:latin typeface="+mn-lt"/>
                        </a:rPr>
                        <a:t>Snow Cover</a:t>
                      </a:r>
                      <a:endParaRPr lang="en-US" sz="1200" b="0" dirty="0">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200" b="0" dirty="0" smtClean="0">
                          <a:latin typeface="+mn-lt"/>
                        </a:rPr>
                        <a:t>- Deferred.</a:t>
                      </a:r>
                      <a:r>
                        <a:rPr lang="en-US" sz="1200" b="0" baseline="0" dirty="0" smtClean="0">
                          <a:latin typeface="+mn-lt"/>
                        </a:rPr>
                        <a:t>  </a:t>
                      </a:r>
                      <a:r>
                        <a:rPr lang="en-US" sz="1200" b="0" dirty="0" smtClean="0">
                          <a:latin typeface="+mn-lt"/>
                        </a:rPr>
                        <a:t>Degraded performance due to lack of Albedo product.  Albedo was removed from Baseline in 2012, but is being developed</a:t>
                      </a:r>
                      <a:r>
                        <a:rPr lang="en-US" sz="1200" b="0" baseline="0" dirty="0" smtClean="0">
                          <a:latin typeface="+mn-lt"/>
                        </a:rPr>
                        <a:t> by AWG.  To accomplish delivery in 2016 Q4 &amp; implementation in 2017 Q4.  </a:t>
                      </a:r>
                    </a:p>
                    <a:p>
                      <a:pPr algn="l"/>
                      <a:r>
                        <a:rPr lang="en-US" sz="1200" b="0" dirty="0" smtClean="0">
                          <a:latin typeface="+mn-lt"/>
                        </a:rPr>
                        <a:t>- User</a:t>
                      </a:r>
                      <a:r>
                        <a:rPr lang="en-US" sz="1200" b="0" baseline="0" dirty="0" smtClean="0">
                          <a:latin typeface="+mn-lt"/>
                        </a:rPr>
                        <a:t> impact is to NIC which uses for comparisons in development of IMS.  Four downstream products depend on Snow Cover, but all 4 have switched to IMS polar product (2km resolution matches GOES-R). </a:t>
                      </a:r>
                      <a:endParaRPr lang="en-US" sz="1200" b="0" dirty="0">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1586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200" b="0" dirty="0" smtClean="0">
                          <a:latin typeface="+mn-lt"/>
                        </a:rPr>
                        <a:t>DMW</a:t>
                      </a:r>
                      <a:endParaRPr lang="en-US" sz="1200" b="0" dirty="0">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200" b="0" dirty="0" smtClean="0">
                          <a:latin typeface="+mn-lt"/>
                        </a:rPr>
                        <a:t>Working</a:t>
                      </a:r>
                      <a:r>
                        <a:rPr lang="en-US" sz="1200" b="0" baseline="0" dirty="0" smtClean="0">
                          <a:latin typeface="+mn-lt"/>
                        </a:rPr>
                        <a:t> through a final WR associated with DBSCAN.  Should be resolved via DO.04 in 2016 Q3.</a:t>
                      </a:r>
                      <a:endParaRPr lang="en-US" sz="1200" b="0" dirty="0" smtClean="0">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1498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200" b="0" dirty="0" smtClean="0">
                          <a:solidFill>
                            <a:schemeClr val="bg1"/>
                          </a:solidFill>
                          <a:latin typeface="+mn-lt"/>
                        </a:rPr>
                        <a:t>LST</a:t>
                      </a:r>
                      <a:endParaRPr lang="en-US" sz="1200" b="0" dirty="0">
                        <a:solidFill>
                          <a:schemeClr val="bg1"/>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dk1"/>
                          </a:solidFill>
                          <a:latin typeface="+mn-lt"/>
                          <a:ea typeface="+mn-ea"/>
                          <a:cs typeface="+mn-cs"/>
                        </a:rPr>
                        <a:t>Matches</a:t>
                      </a:r>
                      <a:r>
                        <a:rPr lang="en-US" sz="1200" b="0" kern="1200" baseline="0" dirty="0" smtClean="0">
                          <a:solidFill>
                            <a:schemeClr val="dk1"/>
                          </a:solidFill>
                          <a:latin typeface="+mn-lt"/>
                          <a:ea typeface="+mn-ea"/>
                          <a:cs typeface="+mn-cs"/>
                        </a:rPr>
                        <a:t> AWG Test Data Results</a:t>
                      </a:r>
                      <a:endParaRPr lang="en-US" sz="1200" b="0" kern="1200" dirty="0" smtClean="0">
                        <a:solidFill>
                          <a:schemeClr val="dk1"/>
                        </a:solidFill>
                        <a:latin typeface="+mn-lt"/>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13155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sz="1200" b="0" dirty="0" smtClean="0">
                          <a:latin typeface="+mn-lt"/>
                        </a:rPr>
                        <a:t>Fire</a:t>
                      </a:r>
                      <a:endParaRPr lang="en-US" sz="1200" b="0" dirty="0">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Matches AWG Test Data Results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mn-lt"/>
                        </a:rPr>
                        <a:t>Rain Rate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dk1"/>
                          </a:solidFill>
                          <a:latin typeface="Calibri"/>
                          <a:ea typeface="+mn-ea"/>
                          <a:cs typeface="+mn-cs"/>
                        </a:rPr>
                        <a:t>Matches</a:t>
                      </a:r>
                      <a:r>
                        <a:rPr lang="en-US" sz="1200" b="0" kern="1200" baseline="0" dirty="0" smtClean="0">
                          <a:solidFill>
                            <a:schemeClr val="dk1"/>
                          </a:solidFill>
                          <a:latin typeface="Calibri"/>
                          <a:ea typeface="+mn-ea"/>
                          <a:cs typeface="+mn-cs"/>
                        </a:rPr>
                        <a:t> AWG Test Data Results – However, operational implementation is missing parallax correction which will impact operational implementation </a:t>
                      </a:r>
                      <a:r>
                        <a:rPr lang="en-US" sz="1200" b="0" kern="1200" baseline="0" dirty="0" err="1" smtClean="0">
                          <a:solidFill>
                            <a:schemeClr val="dk1"/>
                          </a:solidFill>
                          <a:latin typeface="Calibri"/>
                          <a:ea typeface="+mn-ea"/>
                          <a:cs typeface="+mn-cs"/>
                        </a:rPr>
                        <a:t>cal</a:t>
                      </a:r>
                      <a:r>
                        <a:rPr lang="en-US" sz="1200" b="0" kern="1200" baseline="0" dirty="0" smtClean="0">
                          <a:solidFill>
                            <a:schemeClr val="dk1"/>
                          </a:solidFill>
                          <a:latin typeface="Calibri"/>
                          <a:ea typeface="+mn-ea"/>
                          <a:cs typeface="+mn-cs"/>
                        </a:rPr>
                        <a:t>/</a:t>
                      </a:r>
                      <a:r>
                        <a:rPr lang="en-US" sz="1200" b="0" kern="1200" baseline="0" dirty="0" err="1" smtClean="0">
                          <a:solidFill>
                            <a:schemeClr val="dk1"/>
                          </a:solidFill>
                          <a:latin typeface="Calibri"/>
                          <a:ea typeface="+mn-ea"/>
                          <a:cs typeface="+mn-cs"/>
                        </a:rPr>
                        <a:t>val</a:t>
                      </a:r>
                      <a:r>
                        <a:rPr lang="en-US" sz="1200" b="0" kern="1200" baseline="0" dirty="0" smtClean="0">
                          <a:solidFill>
                            <a:schemeClr val="dk1"/>
                          </a:solidFill>
                          <a:latin typeface="Calibri"/>
                          <a:ea typeface="+mn-ea"/>
                          <a:cs typeface="+mn-cs"/>
                        </a:rPr>
                        <a:t> activities.  Mitigation – implement parallax correction as one of the wrapped algorithm trade studies ASAP, which is likely after PLT.</a:t>
                      </a:r>
                      <a:endParaRPr lang="en-US" sz="1200" b="0" kern="1200" dirty="0" smtClean="0">
                        <a:solidFill>
                          <a:schemeClr val="dk1"/>
                        </a:solidFill>
                        <a:latin typeface="Calibri"/>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latin typeface="+mn-lt"/>
                        </a:rPr>
                        <a:t>Hurricane Intensity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latin typeface="+mn-lt"/>
                        </a:rPr>
                        <a:t>Matches</a:t>
                      </a:r>
                      <a:r>
                        <a:rPr lang="en-US" sz="1200" b="0" baseline="0" dirty="0" smtClean="0">
                          <a:solidFill>
                            <a:schemeClr val="bg1"/>
                          </a:solidFill>
                          <a:latin typeface="+mn-lt"/>
                        </a:rPr>
                        <a:t> AWG Test Data Results</a:t>
                      </a:r>
                      <a:endParaRPr lang="en-US" sz="1200" b="0" dirty="0" smtClean="0">
                        <a:solidFill>
                          <a:schemeClr val="bg1"/>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1480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latin typeface="+mn-lt"/>
                        </a:rPr>
                        <a:t>SST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latin typeface="+mn-lt"/>
                        </a:rPr>
                        <a:t>Matches</a:t>
                      </a:r>
                      <a:r>
                        <a:rPr lang="en-US" sz="1200" b="0" baseline="0" dirty="0" smtClean="0">
                          <a:solidFill>
                            <a:schemeClr val="bg1"/>
                          </a:solidFill>
                          <a:latin typeface="+mn-lt"/>
                        </a:rPr>
                        <a:t> AWG Test Data Results</a:t>
                      </a:r>
                      <a:endParaRPr lang="en-US" sz="1200" b="0" dirty="0" smtClean="0">
                        <a:solidFill>
                          <a:schemeClr val="bg1"/>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bl>
          </a:graphicData>
        </a:graphic>
      </p:graphicFrame>
      <p:sp>
        <p:nvSpPr>
          <p:cNvPr id="68" name="Title 1"/>
          <p:cNvSpPr>
            <a:spLocks noGrp="1"/>
          </p:cNvSpPr>
          <p:nvPr>
            <p:ph type="title"/>
          </p:nvPr>
        </p:nvSpPr>
        <p:spPr>
          <a:xfrm>
            <a:off x="-640023" y="-45682"/>
            <a:ext cx="10241168" cy="752475"/>
          </a:xfrm>
        </p:spPr>
        <p:txBody>
          <a:bodyPr/>
          <a:lstStyle/>
          <a:p>
            <a:r>
              <a:rPr lang="en-US" sz="3200" b="1" dirty="0" smtClean="0">
                <a:solidFill>
                  <a:schemeClr val="tx1"/>
                </a:solidFill>
                <a:effectLst>
                  <a:outerShdw blurRad="38100" dist="38100" dir="2700000" algn="tl">
                    <a:srgbClr val="000000">
                      <a:alpha val="43137"/>
                    </a:srgbClr>
                  </a:outerShdw>
                </a:effectLst>
              </a:rPr>
              <a:t>Baseline L2+ Algorithm Status</a:t>
            </a:r>
            <a:endParaRPr lang="en-US" sz="3200" b="1" i="1" dirty="0">
              <a:solidFill>
                <a:schemeClr val="tx1"/>
              </a:solidFill>
              <a:latin typeface="Book Antiqua" pitchFamily="18" charset="0"/>
            </a:endParaRPr>
          </a:p>
        </p:txBody>
      </p:sp>
      <p:sp>
        <p:nvSpPr>
          <p:cNvPr id="4" name="TextBox 3"/>
          <p:cNvSpPr txBox="1"/>
          <p:nvPr/>
        </p:nvSpPr>
        <p:spPr>
          <a:xfrm>
            <a:off x="182928" y="6473689"/>
            <a:ext cx="3246131" cy="338554"/>
          </a:xfrm>
          <a:prstGeom prst="rect">
            <a:avLst/>
          </a:prstGeom>
          <a:noFill/>
        </p:spPr>
        <p:txBody>
          <a:bodyPr wrap="square" rtlCol="0">
            <a:spAutoFit/>
          </a:bodyPr>
          <a:lstStyle/>
          <a:p>
            <a:r>
              <a:rPr lang="en-US" sz="1600" b="1" i="1" dirty="0" smtClean="0">
                <a:solidFill>
                  <a:srgbClr val="FFFF00"/>
                </a:solidFill>
              </a:rPr>
              <a:t>Courtesy of the GOES-R PRO Team</a:t>
            </a:r>
            <a:endParaRPr lang="en-US" sz="1600" b="1" i="1" dirty="0">
              <a:solidFill>
                <a:srgbClr val="FFFF00"/>
              </a:solidFill>
            </a:endParaRPr>
          </a:p>
        </p:txBody>
      </p:sp>
      <p:sp>
        <p:nvSpPr>
          <p:cNvPr id="5"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5</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5120634" y="1953269"/>
            <a:ext cx="4023366" cy="4793468"/>
          </a:xfrm>
          <a:prstGeom prst="rect">
            <a:avLst/>
          </a:prstGeom>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1" name="Rectangle 20"/>
          <p:cNvSpPr/>
          <p:nvPr/>
        </p:nvSpPr>
        <p:spPr bwMode="auto">
          <a:xfrm>
            <a:off x="0" y="1953269"/>
            <a:ext cx="5120634" cy="4806517"/>
          </a:xfrm>
          <a:prstGeom prst="rect">
            <a:avLst/>
          </a:prstGeom>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27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2" name="Title 1"/>
          <p:cNvSpPr>
            <a:spLocks noGrp="1"/>
          </p:cNvSpPr>
          <p:nvPr>
            <p:ph type="title"/>
          </p:nvPr>
        </p:nvSpPr>
        <p:spPr>
          <a:xfrm>
            <a:off x="-640023" y="45757"/>
            <a:ext cx="10241168" cy="752475"/>
          </a:xfrm>
        </p:spPr>
        <p:txBody>
          <a:bodyPr/>
          <a:lstStyle/>
          <a:p>
            <a:r>
              <a:rPr lang="en-US" sz="3200" b="1" dirty="0" smtClean="0">
                <a:solidFill>
                  <a:schemeClr val="tx1"/>
                </a:solidFill>
                <a:effectLst>
                  <a:outerShdw blurRad="38100" dist="38100" dir="2700000" algn="tl">
                    <a:srgbClr val="000000">
                      <a:alpha val="43137"/>
                    </a:srgbClr>
                  </a:outerShdw>
                </a:effectLst>
              </a:rPr>
              <a:t>Baseline Level-2 Product Timeline</a:t>
            </a:r>
            <a:endParaRPr lang="en-US" sz="3200" b="1" i="1" dirty="0">
              <a:solidFill>
                <a:schemeClr val="tx1"/>
              </a:solidFill>
              <a:latin typeface="Book Antiqua" pitchFamily="18" charset="0"/>
            </a:endParaRPr>
          </a:p>
        </p:txBody>
      </p:sp>
      <p:sp>
        <p:nvSpPr>
          <p:cNvPr id="24" name="Right Arrow 23"/>
          <p:cNvSpPr/>
          <p:nvPr/>
        </p:nvSpPr>
        <p:spPr>
          <a:xfrm>
            <a:off x="520694" y="1230466"/>
            <a:ext cx="8348939" cy="461193"/>
          </a:xfrm>
          <a:prstGeom prst="rightArrow">
            <a:avLst/>
          </a:prstGeom>
          <a:gradFill>
            <a:gsLst>
              <a:gs pos="0">
                <a:srgbClr val="000082"/>
              </a:gs>
              <a:gs pos="30000">
                <a:srgbClr val="66008F"/>
              </a:gs>
              <a:gs pos="64999">
                <a:srgbClr val="BA0066"/>
              </a:gs>
              <a:gs pos="89999">
                <a:srgbClr val="FF0000"/>
              </a:gs>
              <a:gs pos="100000">
                <a:srgbClr val="FF8200"/>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25" name="TextBox 24"/>
          <p:cNvSpPr txBox="1"/>
          <p:nvPr/>
        </p:nvSpPr>
        <p:spPr>
          <a:xfrm>
            <a:off x="274367" y="868708"/>
            <a:ext cx="1280146" cy="338554"/>
          </a:xfrm>
          <a:prstGeom prst="rect">
            <a:avLst/>
          </a:prstGeom>
          <a:noFill/>
        </p:spPr>
        <p:txBody>
          <a:bodyPr wrap="square" rtlCol="0">
            <a:spAutoFit/>
          </a:bodyPr>
          <a:lstStyle/>
          <a:p>
            <a:r>
              <a:rPr lang="en-US" sz="1600" b="1" dirty="0" smtClean="0"/>
              <a:t>Nov 2010</a:t>
            </a:r>
            <a:endParaRPr lang="en-US" sz="1600" b="1" dirty="0"/>
          </a:p>
        </p:txBody>
      </p:sp>
      <p:sp>
        <p:nvSpPr>
          <p:cNvPr id="28" name="TextBox 27"/>
          <p:cNvSpPr txBox="1"/>
          <p:nvPr/>
        </p:nvSpPr>
        <p:spPr>
          <a:xfrm>
            <a:off x="4663439" y="868708"/>
            <a:ext cx="1280146" cy="338554"/>
          </a:xfrm>
          <a:prstGeom prst="rect">
            <a:avLst/>
          </a:prstGeom>
          <a:noFill/>
        </p:spPr>
        <p:txBody>
          <a:bodyPr wrap="square" rtlCol="0">
            <a:spAutoFit/>
          </a:bodyPr>
          <a:lstStyle/>
          <a:p>
            <a:r>
              <a:rPr lang="en-US" sz="1600" b="1" dirty="0" smtClean="0"/>
              <a:t>Oct 2016</a:t>
            </a:r>
            <a:endParaRPr lang="en-US" sz="1600" b="1" dirty="0"/>
          </a:p>
        </p:txBody>
      </p:sp>
      <p:sp>
        <p:nvSpPr>
          <p:cNvPr id="29" name="TextBox 28"/>
          <p:cNvSpPr txBox="1"/>
          <p:nvPr/>
        </p:nvSpPr>
        <p:spPr>
          <a:xfrm>
            <a:off x="3200415" y="895910"/>
            <a:ext cx="1280146" cy="338554"/>
          </a:xfrm>
          <a:prstGeom prst="rect">
            <a:avLst/>
          </a:prstGeom>
          <a:noFill/>
        </p:spPr>
        <p:txBody>
          <a:bodyPr wrap="square" rtlCol="0">
            <a:spAutoFit/>
          </a:bodyPr>
          <a:lstStyle/>
          <a:p>
            <a:r>
              <a:rPr lang="en-US" sz="1600" b="1" dirty="0" smtClean="0"/>
              <a:t>May 2016</a:t>
            </a:r>
            <a:endParaRPr lang="en-US" sz="1600" b="1" dirty="0"/>
          </a:p>
        </p:txBody>
      </p:sp>
      <p:grpSp>
        <p:nvGrpSpPr>
          <p:cNvPr id="30" name="Group 29"/>
          <p:cNvGrpSpPr/>
          <p:nvPr/>
        </p:nvGrpSpPr>
        <p:grpSpPr>
          <a:xfrm>
            <a:off x="457245" y="1600220"/>
            <a:ext cx="1922287" cy="1255384"/>
            <a:chOff x="183477" y="1600220"/>
            <a:chExt cx="1922287" cy="1255384"/>
          </a:xfrm>
          <a:solidFill>
            <a:schemeClr val="bg1"/>
          </a:solidFill>
        </p:grpSpPr>
        <p:sp>
          <p:nvSpPr>
            <p:cNvPr id="31" name="TextBox 30"/>
            <p:cNvSpPr txBox="1"/>
            <p:nvPr/>
          </p:nvSpPr>
          <p:spPr>
            <a:xfrm rot="1860934">
              <a:off x="183477" y="2332384"/>
              <a:ext cx="1922287" cy="523220"/>
            </a:xfrm>
            <a:prstGeom prst="rect">
              <a:avLst/>
            </a:prstGeom>
            <a:solidFill>
              <a:srgbClr val="E8E8EF"/>
            </a:solidFill>
            <a:ln>
              <a:solidFill>
                <a:schemeClr val="tx1"/>
              </a:solidFill>
            </a:ln>
            <a:effectLst>
              <a:outerShdw blurRad="50800" dist="38100" dir="8100000" algn="tr" rotWithShape="0">
                <a:prstClr val="black">
                  <a:alpha val="40000"/>
                </a:prstClr>
              </a:outerShdw>
            </a:effectLst>
          </p:spPr>
          <p:txBody>
            <a:bodyPr wrap="square" rtlCol="0">
              <a:spAutoFit/>
            </a:bodyPr>
            <a:lstStyle/>
            <a:p>
              <a:pPr algn="ctr"/>
              <a:r>
                <a:rPr lang="en-US" sz="1400" b="1" dirty="0" smtClean="0">
                  <a:solidFill>
                    <a:srgbClr val="000099"/>
                  </a:solidFill>
                  <a:latin typeface="Calibri" pitchFamily="34" charset="0"/>
                </a:rPr>
                <a:t>Baseline L2 Algorithms  Delivered</a:t>
              </a:r>
              <a:endParaRPr lang="en-US" sz="1400" b="1" dirty="0">
                <a:solidFill>
                  <a:srgbClr val="000099"/>
                </a:solidFill>
                <a:latin typeface="Calibri" pitchFamily="34" charset="0"/>
              </a:endParaRPr>
            </a:p>
          </p:txBody>
        </p:sp>
        <p:cxnSp>
          <p:nvCxnSpPr>
            <p:cNvPr id="32" name="Straight Connector 31"/>
            <p:cNvCxnSpPr/>
            <p:nvPr/>
          </p:nvCxnSpPr>
          <p:spPr>
            <a:xfrm flipH="1">
              <a:off x="457245" y="1600220"/>
              <a:ext cx="9270" cy="274320"/>
            </a:xfrm>
            <a:prstGeom prst="line">
              <a:avLst/>
            </a:prstGeom>
            <a:grpFill/>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3" name="TextBox 32"/>
          <p:cNvSpPr txBox="1"/>
          <p:nvPr/>
        </p:nvSpPr>
        <p:spPr>
          <a:xfrm rot="5400000">
            <a:off x="769682" y="1218182"/>
            <a:ext cx="736876" cy="769441"/>
          </a:xfrm>
          <a:prstGeom prst="rect">
            <a:avLst/>
          </a:prstGeom>
          <a:noFill/>
        </p:spPr>
        <p:txBody>
          <a:bodyPr wrap="square" rtlCol="0">
            <a:spAutoFit/>
          </a:bodyPr>
          <a:lstStyle/>
          <a:p>
            <a:r>
              <a:rPr lang="en-US" sz="4400" dirty="0" smtClean="0">
                <a:latin typeface="Arial"/>
                <a:cs typeface="Arial"/>
              </a:rPr>
              <a:t>≈</a:t>
            </a:r>
            <a:endParaRPr lang="en-US" sz="4400" dirty="0"/>
          </a:p>
        </p:txBody>
      </p:sp>
      <p:sp>
        <p:nvSpPr>
          <p:cNvPr id="36" name="TextBox 35"/>
          <p:cNvSpPr txBox="1"/>
          <p:nvPr/>
        </p:nvSpPr>
        <p:spPr>
          <a:xfrm>
            <a:off x="91488" y="3511499"/>
            <a:ext cx="2926049" cy="923330"/>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GOES-R GSP </a:t>
            </a:r>
          </a:p>
          <a:p>
            <a:r>
              <a:rPr lang="en-US" b="1" dirty="0" smtClean="0">
                <a:solidFill>
                  <a:schemeClr val="bg1"/>
                </a:solidFill>
                <a:effectLst>
                  <a:outerShdw blurRad="38100" dist="38100" dir="2700000" algn="tl">
                    <a:srgbClr val="000000">
                      <a:alpha val="43137"/>
                    </a:srgbClr>
                  </a:outerShdw>
                </a:effectLst>
              </a:rPr>
              <a:t>PRO Team </a:t>
            </a:r>
          </a:p>
          <a:p>
            <a:r>
              <a:rPr lang="en-US" b="1" dirty="0" smtClean="0">
                <a:solidFill>
                  <a:schemeClr val="bg1"/>
                </a:solidFill>
                <a:effectLst>
                  <a:outerShdw blurRad="38100" dist="38100" dir="2700000" algn="tl">
                    <a:srgbClr val="000000">
                      <a:alpha val="43137"/>
                    </a:srgbClr>
                  </a:outerShdw>
                </a:effectLst>
              </a:rPr>
              <a:t>Activities</a:t>
            </a:r>
            <a:endParaRPr lang="en-US" b="1" dirty="0">
              <a:solidFill>
                <a:schemeClr val="bg1"/>
              </a:solidFill>
              <a:effectLst>
                <a:outerShdw blurRad="38100" dist="38100" dir="2700000" algn="tl">
                  <a:srgbClr val="000000">
                    <a:alpha val="43137"/>
                  </a:srgbClr>
                </a:outerShdw>
              </a:effectLst>
            </a:endParaRPr>
          </a:p>
        </p:txBody>
      </p:sp>
      <p:sp>
        <p:nvSpPr>
          <p:cNvPr id="37" name="TextBox 36"/>
          <p:cNvSpPr txBox="1"/>
          <p:nvPr/>
        </p:nvSpPr>
        <p:spPr>
          <a:xfrm>
            <a:off x="92038" y="5404517"/>
            <a:ext cx="2376865" cy="646331"/>
          </a:xfrm>
          <a:prstGeom prst="rect">
            <a:avLst/>
          </a:prstGeom>
          <a:noFill/>
        </p:spPr>
        <p:txBody>
          <a:bodyPr wrap="square" rtlCol="0">
            <a:spAutoFit/>
          </a:bodyPr>
          <a:lstStyle/>
          <a:p>
            <a:r>
              <a:rPr lang="en-US" b="1" dirty="0" smtClean="0">
                <a:solidFill>
                  <a:srgbClr val="FFFF00"/>
                </a:solidFill>
                <a:effectLst>
                  <a:outerShdw blurRad="38100" dist="38100" dir="2700000" algn="tl">
                    <a:srgbClr val="000000">
                      <a:alpha val="43137"/>
                    </a:srgbClr>
                  </a:outerShdw>
                </a:effectLst>
              </a:rPr>
              <a:t>GOES-R AWG</a:t>
            </a:r>
          </a:p>
          <a:p>
            <a:r>
              <a:rPr lang="en-US" b="1" dirty="0" smtClean="0">
                <a:solidFill>
                  <a:srgbClr val="FFFF00"/>
                </a:solidFill>
                <a:effectLst>
                  <a:outerShdw blurRad="38100" dist="38100" dir="2700000" algn="tl">
                    <a:srgbClr val="000000">
                      <a:alpha val="43137"/>
                    </a:srgbClr>
                  </a:outerShdw>
                </a:effectLst>
              </a:rPr>
              <a:t>Activities</a:t>
            </a:r>
            <a:endParaRPr lang="en-US" b="1" dirty="0">
              <a:solidFill>
                <a:srgbClr val="FFFF00"/>
              </a:solidFill>
              <a:effectLst>
                <a:outerShdw blurRad="38100" dist="38100" dir="2700000" algn="tl">
                  <a:srgbClr val="000000">
                    <a:alpha val="43137"/>
                  </a:srgbClr>
                </a:outerShdw>
              </a:effectLst>
            </a:endParaRPr>
          </a:p>
        </p:txBody>
      </p:sp>
      <p:cxnSp>
        <p:nvCxnSpPr>
          <p:cNvPr id="38" name="Straight Connector 37"/>
          <p:cNvCxnSpPr/>
          <p:nvPr/>
        </p:nvCxnSpPr>
        <p:spPr bwMode="auto">
          <a:xfrm>
            <a:off x="5120634" y="1188720"/>
            <a:ext cx="0" cy="365760"/>
          </a:xfrm>
          <a:prstGeom prst="line">
            <a:avLst/>
          </a:prstGeom>
          <a:solidFill>
            <a:schemeClr val="accent1"/>
          </a:solidFill>
          <a:ln w="44450"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a:off x="731562" y="1188720"/>
            <a:ext cx="0" cy="365760"/>
          </a:xfrm>
          <a:prstGeom prst="line">
            <a:avLst/>
          </a:prstGeom>
          <a:solidFill>
            <a:schemeClr val="accent1"/>
          </a:solidFill>
          <a:ln w="44450" cap="flat" cmpd="sng" algn="ctr">
            <a:solidFill>
              <a:schemeClr val="tx1"/>
            </a:solidFill>
            <a:prstDash val="solid"/>
            <a:round/>
            <a:headEnd type="none" w="med" len="med"/>
            <a:tailEnd type="none" w="med" len="med"/>
          </a:ln>
          <a:effectLst/>
        </p:spPr>
      </p:cxnSp>
      <p:cxnSp>
        <p:nvCxnSpPr>
          <p:cNvPr id="42" name="Straight Connector 41"/>
          <p:cNvCxnSpPr/>
          <p:nvPr/>
        </p:nvCxnSpPr>
        <p:spPr>
          <a:xfrm>
            <a:off x="5120634" y="1508781"/>
            <a:ext cx="0" cy="3657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bwMode="auto">
          <a:xfrm>
            <a:off x="6675097" y="1188720"/>
            <a:ext cx="0" cy="365760"/>
          </a:xfrm>
          <a:prstGeom prst="line">
            <a:avLst/>
          </a:prstGeom>
          <a:solidFill>
            <a:schemeClr val="accent1"/>
          </a:solidFill>
          <a:ln w="44450"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8138121" y="1188720"/>
            <a:ext cx="0" cy="365760"/>
          </a:xfrm>
          <a:prstGeom prst="line">
            <a:avLst/>
          </a:prstGeom>
          <a:solidFill>
            <a:schemeClr val="accent1"/>
          </a:solidFill>
          <a:ln w="44450" cap="flat" cmpd="sng" algn="ctr">
            <a:solidFill>
              <a:schemeClr val="tx1"/>
            </a:solidFill>
            <a:prstDash val="solid"/>
            <a:round/>
            <a:headEnd type="none" w="med" len="med"/>
            <a:tailEnd type="none" w="med" len="med"/>
          </a:ln>
          <a:effectLst/>
        </p:spPr>
      </p:cxnSp>
      <p:sp>
        <p:nvSpPr>
          <p:cNvPr id="45" name="TextBox 44"/>
          <p:cNvSpPr txBox="1"/>
          <p:nvPr/>
        </p:nvSpPr>
        <p:spPr>
          <a:xfrm>
            <a:off x="7680926" y="868708"/>
            <a:ext cx="1280146" cy="338554"/>
          </a:xfrm>
          <a:prstGeom prst="rect">
            <a:avLst/>
          </a:prstGeom>
          <a:noFill/>
        </p:spPr>
        <p:txBody>
          <a:bodyPr wrap="square" rtlCol="0">
            <a:spAutoFit/>
          </a:bodyPr>
          <a:lstStyle/>
          <a:p>
            <a:r>
              <a:rPr lang="en-US" sz="1600" b="1" dirty="0" smtClean="0"/>
              <a:t>Oct 2017</a:t>
            </a:r>
            <a:endParaRPr lang="en-US" sz="1600" b="1" dirty="0"/>
          </a:p>
        </p:txBody>
      </p:sp>
      <p:sp>
        <p:nvSpPr>
          <p:cNvPr id="46" name="TextBox 45"/>
          <p:cNvSpPr txBox="1"/>
          <p:nvPr/>
        </p:nvSpPr>
        <p:spPr>
          <a:xfrm>
            <a:off x="6217902" y="868708"/>
            <a:ext cx="1280146" cy="338554"/>
          </a:xfrm>
          <a:prstGeom prst="rect">
            <a:avLst/>
          </a:prstGeom>
          <a:noFill/>
        </p:spPr>
        <p:txBody>
          <a:bodyPr wrap="square" rtlCol="0">
            <a:spAutoFit/>
          </a:bodyPr>
          <a:lstStyle/>
          <a:p>
            <a:r>
              <a:rPr lang="en-US" sz="1600" b="1" dirty="0" smtClean="0"/>
              <a:t>Mar 2017</a:t>
            </a:r>
            <a:endParaRPr lang="en-US" sz="1600" b="1" dirty="0"/>
          </a:p>
        </p:txBody>
      </p:sp>
      <p:grpSp>
        <p:nvGrpSpPr>
          <p:cNvPr id="47" name="Group 46"/>
          <p:cNvGrpSpPr/>
          <p:nvPr/>
        </p:nvGrpSpPr>
        <p:grpSpPr>
          <a:xfrm>
            <a:off x="6473952" y="1293226"/>
            <a:ext cx="1324541" cy="1221384"/>
            <a:chOff x="5196681" y="1188738"/>
            <a:chExt cx="1324541" cy="1221384"/>
          </a:xfrm>
        </p:grpSpPr>
        <p:sp>
          <p:nvSpPr>
            <p:cNvPr id="48" name="TextBox 47"/>
            <p:cNvSpPr txBox="1"/>
            <p:nvPr/>
          </p:nvSpPr>
          <p:spPr>
            <a:xfrm rot="1860934">
              <a:off x="5196681" y="2102345"/>
              <a:ext cx="1324541" cy="307777"/>
            </a:xfrm>
            <a:prstGeom prst="rect">
              <a:avLst/>
            </a:prstGeom>
            <a:solidFill>
              <a:schemeClr val="tx1"/>
            </a:solidFill>
            <a:ln>
              <a:solidFill>
                <a:schemeClr val="tx1"/>
              </a:solidFill>
            </a:ln>
            <a:effectLst>
              <a:outerShdw blurRad="50800" dist="38100" dir="8100000" algn="tr" rotWithShape="0">
                <a:prstClr val="black">
                  <a:alpha val="40000"/>
                </a:prstClr>
              </a:outerShdw>
            </a:effectLst>
          </p:spPr>
          <p:txBody>
            <a:bodyPr wrap="square" rtlCol="0">
              <a:spAutoFit/>
            </a:bodyPr>
            <a:lstStyle/>
            <a:p>
              <a:pPr algn="ctr"/>
              <a:r>
                <a:rPr lang="en-US" sz="1400" b="1" dirty="0" smtClean="0">
                  <a:solidFill>
                    <a:srgbClr val="000099"/>
                  </a:solidFill>
                  <a:latin typeface="Calibri" pitchFamily="34" charset="0"/>
                </a:rPr>
                <a:t>PLT End</a:t>
              </a:r>
              <a:endParaRPr lang="en-US" sz="1400" b="1" dirty="0">
                <a:solidFill>
                  <a:srgbClr val="000099"/>
                </a:solidFill>
                <a:latin typeface="Calibri" pitchFamily="34" charset="0"/>
              </a:endParaRPr>
            </a:p>
          </p:txBody>
        </p:sp>
        <p:cxnSp>
          <p:nvCxnSpPr>
            <p:cNvPr id="49" name="Straight Connector 48"/>
            <p:cNvCxnSpPr/>
            <p:nvPr/>
          </p:nvCxnSpPr>
          <p:spPr>
            <a:xfrm>
              <a:off x="5394951" y="1188738"/>
              <a:ext cx="0" cy="5943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50" name="Straight Connector 49"/>
          <p:cNvCxnSpPr/>
          <p:nvPr/>
        </p:nvCxnSpPr>
        <p:spPr bwMode="auto">
          <a:xfrm>
            <a:off x="3749049" y="1188720"/>
            <a:ext cx="0" cy="365760"/>
          </a:xfrm>
          <a:prstGeom prst="line">
            <a:avLst/>
          </a:prstGeom>
          <a:solidFill>
            <a:schemeClr val="accent1"/>
          </a:solidFill>
          <a:ln w="44450" cap="flat" cmpd="sng" algn="ctr">
            <a:solidFill>
              <a:srgbClr val="FF0000"/>
            </a:solidFill>
            <a:prstDash val="sysDot"/>
            <a:round/>
            <a:headEnd type="none" w="med" len="med"/>
            <a:tailEnd type="none" w="med" len="med"/>
          </a:ln>
          <a:effectLst/>
        </p:spPr>
      </p:cxnSp>
      <p:sp>
        <p:nvSpPr>
          <p:cNvPr id="51" name="TextBox 50"/>
          <p:cNvSpPr txBox="1"/>
          <p:nvPr/>
        </p:nvSpPr>
        <p:spPr>
          <a:xfrm>
            <a:off x="5669268" y="1600220"/>
            <a:ext cx="548634" cy="307777"/>
          </a:xfrm>
          <a:prstGeom prst="rect">
            <a:avLst/>
          </a:prstGeom>
          <a:noFill/>
        </p:spPr>
        <p:txBody>
          <a:bodyPr wrap="square" rtlCol="0">
            <a:spAutoFit/>
          </a:bodyPr>
          <a:lstStyle/>
          <a:p>
            <a:r>
              <a:rPr lang="en-US" sz="1400" b="1" dirty="0" smtClean="0">
                <a:solidFill>
                  <a:srgbClr val="FFFF00"/>
                </a:solidFill>
                <a:latin typeface="Comic Sans MS" pitchFamily="66" charset="0"/>
              </a:rPr>
              <a:t>PLT</a:t>
            </a:r>
            <a:endParaRPr lang="en-US" sz="1400" b="1" dirty="0">
              <a:solidFill>
                <a:srgbClr val="FFFF00"/>
              </a:solidFill>
              <a:latin typeface="Comic Sans MS" pitchFamily="66" charset="0"/>
            </a:endParaRPr>
          </a:p>
        </p:txBody>
      </p:sp>
      <p:sp>
        <p:nvSpPr>
          <p:cNvPr id="52" name="Left Brace 51"/>
          <p:cNvSpPr/>
          <p:nvPr/>
        </p:nvSpPr>
        <p:spPr bwMode="auto">
          <a:xfrm>
            <a:off x="1463074" y="3337561"/>
            <a:ext cx="365756" cy="1463024"/>
          </a:xfrm>
          <a:prstGeom prst="leftBrace">
            <a:avLst/>
          </a:prstGeom>
          <a:noFill/>
          <a:ln w="222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53" name="Left Brace 52"/>
          <p:cNvSpPr/>
          <p:nvPr/>
        </p:nvSpPr>
        <p:spPr bwMode="auto">
          <a:xfrm>
            <a:off x="1463074" y="4892024"/>
            <a:ext cx="365756" cy="1709245"/>
          </a:xfrm>
          <a:prstGeom prst="leftBrace">
            <a:avLst/>
          </a:prstGeom>
          <a:noFill/>
          <a:ln w="222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54" name="TextBox 53"/>
          <p:cNvSpPr txBox="1"/>
          <p:nvPr/>
        </p:nvSpPr>
        <p:spPr>
          <a:xfrm>
            <a:off x="1737391" y="3415590"/>
            <a:ext cx="3383243" cy="1384995"/>
          </a:xfrm>
          <a:prstGeom prst="rect">
            <a:avLst/>
          </a:prstGeom>
          <a:noFill/>
        </p:spPr>
        <p:txBody>
          <a:bodyPr wrap="square" rtlCol="0">
            <a:spAutoFit/>
          </a:bodyPr>
          <a:lstStyle/>
          <a:p>
            <a:pPr>
              <a:buClr>
                <a:schemeClr val="bg1"/>
              </a:buClr>
              <a:buSzPct val="140000"/>
              <a:buFont typeface="Arial" pitchFamily="34" charset="0"/>
              <a:buChar char="•"/>
            </a:pPr>
            <a:r>
              <a:rPr lang="en-US" sz="1400" b="1" dirty="0" smtClean="0">
                <a:solidFill>
                  <a:schemeClr val="bg1"/>
                </a:solidFill>
                <a:latin typeface="Calibri" pitchFamily="34" charset="0"/>
              </a:rPr>
              <a:t>  L2 algorithm implementation</a:t>
            </a:r>
          </a:p>
          <a:p>
            <a:pPr>
              <a:buClr>
                <a:schemeClr val="bg1"/>
              </a:buClr>
              <a:buSzPct val="140000"/>
              <a:buFont typeface="Arial" pitchFamily="34" charset="0"/>
              <a:buChar char="•"/>
            </a:pPr>
            <a:r>
              <a:rPr lang="en-US" sz="1400" b="1" dirty="0" smtClean="0">
                <a:solidFill>
                  <a:schemeClr val="bg1"/>
                </a:solidFill>
                <a:latin typeface="Calibri" pitchFamily="34" charset="0"/>
              </a:rPr>
              <a:t>   </a:t>
            </a:r>
            <a:r>
              <a:rPr lang="en-US" sz="1400" b="1" dirty="0" smtClean="0">
                <a:solidFill>
                  <a:schemeClr val="bg1"/>
                </a:solidFill>
                <a:latin typeface="Calibri" pitchFamily="34" charset="0"/>
              </a:rPr>
              <a:t>Establish data release strategies</a:t>
            </a:r>
          </a:p>
          <a:p>
            <a:pPr>
              <a:buClr>
                <a:schemeClr val="bg1"/>
              </a:buClr>
              <a:buSzPct val="140000"/>
              <a:buFont typeface="Arial" pitchFamily="34" charset="0"/>
              <a:buChar char="•"/>
            </a:pPr>
            <a:r>
              <a:rPr lang="en-US" sz="1400" b="1" dirty="0" smtClean="0">
                <a:solidFill>
                  <a:schemeClr val="bg1"/>
                </a:solidFill>
                <a:latin typeface="Calibri" pitchFamily="34" charset="0"/>
              </a:rPr>
              <a:t> </a:t>
            </a:r>
            <a:r>
              <a:rPr lang="en-US" sz="1400" b="1" dirty="0" smtClean="0">
                <a:solidFill>
                  <a:schemeClr val="bg1"/>
                </a:solidFill>
                <a:latin typeface="Calibri" pitchFamily="34" charset="0"/>
              </a:rPr>
              <a:t>  </a:t>
            </a:r>
            <a:r>
              <a:rPr lang="en-US" sz="1400" b="1" dirty="0" smtClean="0">
                <a:solidFill>
                  <a:schemeClr val="bg1"/>
                </a:solidFill>
                <a:latin typeface="Calibri" pitchFamily="34" charset="0"/>
              </a:rPr>
              <a:t>Process </a:t>
            </a:r>
            <a:r>
              <a:rPr lang="en-US" sz="1400" b="1" dirty="0" smtClean="0">
                <a:solidFill>
                  <a:schemeClr val="bg1"/>
                </a:solidFill>
                <a:latin typeface="Calibri" pitchFamily="34" charset="0"/>
              </a:rPr>
              <a:t>planning (S/W updates, CM, etc)</a:t>
            </a:r>
          </a:p>
          <a:p>
            <a:pPr>
              <a:buClr>
                <a:schemeClr val="bg1"/>
              </a:buClr>
              <a:buSzPct val="140000"/>
              <a:buFont typeface="Arial" pitchFamily="34" charset="0"/>
              <a:buChar char="•"/>
            </a:pPr>
            <a:r>
              <a:rPr lang="en-US" sz="1400" b="1" dirty="0" smtClean="0">
                <a:solidFill>
                  <a:schemeClr val="bg1"/>
                </a:solidFill>
                <a:latin typeface="Calibri" pitchFamily="34" charset="0"/>
              </a:rPr>
              <a:t>   </a:t>
            </a:r>
            <a:r>
              <a:rPr lang="en-US" sz="1400" b="1" dirty="0" smtClean="0">
                <a:solidFill>
                  <a:schemeClr val="bg1"/>
                </a:solidFill>
                <a:latin typeface="Calibri" pitchFamily="34" charset="0"/>
              </a:rPr>
              <a:t>PLT planning via Data </a:t>
            </a:r>
            <a:r>
              <a:rPr lang="en-US" sz="1400" b="1" dirty="0" smtClean="0">
                <a:solidFill>
                  <a:schemeClr val="bg1"/>
                </a:solidFill>
                <a:latin typeface="Calibri" pitchFamily="34" charset="0"/>
              </a:rPr>
              <a:t>Operation </a:t>
            </a:r>
            <a:endParaRPr lang="en-US" sz="1400" b="1" dirty="0" smtClean="0">
              <a:solidFill>
                <a:schemeClr val="bg1"/>
              </a:solidFill>
              <a:latin typeface="Calibri" pitchFamily="34" charset="0"/>
            </a:endParaRPr>
          </a:p>
          <a:p>
            <a:pPr>
              <a:buClr>
                <a:schemeClr val="bg1"/>
              </a:buClr>
              <a:buSzPct val="140000"/>
            </a:pPr>
            <a:r>
              <a:rPr lang="en-US" sz="1400" b="1" dirty="0" smtClean="0">
                <a:solidFill>
                  <a:schemeClr val="bg1"/>
                </a:solidFill>
                <a:latin typeface="Calibri" pitchFamily="34" charset="0"/>
              </a:rPr>
              <a:t> </a:t>
            </a:r>
            <a:r>
              <a:rPr lang="en-US" sz="1400" b="1" dirty="0" smtClean="0">
                <a:solidFill>
                  <a:schemeClr val="bg1"/>
                </a:solidFill>
                <a:latin typeface="Calibri" pitchFamily="34" charset="0"/>
              </a:rPr>
              <a:t>    </a:t>
            </a:r>
            <a:r>
              <a:rPr lang="en-US" sz="1400" b="1" dirty="0" smtClean="0">
                <a:solidFill>
                  <a:schemeClr val="bg1"/>
                </a:solidFill>
                <a:latin typeface="Calibri" pitchFamily="34" charset="0"/>
              </a:rPr>
              <a:t>Exercises </a:t>
            </a:r>
            <a:endParaRPr lang="en-US" sz="1400" b="1" dirty="0" smtClean="0">
              <a:solidFill>
                <a:schemeClr val="bg1"/>
              </a:solidFill>
              <a:latin typeface="Calibri" pitchFamily="34" charset="0"/>
            </a:endParaRPr>
          </a:p>
          <a:p>
            <a:pPr>
              <a:buClr>
                <a:schemeClr val="bg1"/>
              </a:buClr>
              <a:buSzPct val="140000"/>
              <a:buFont typeface="Arial" pitchFamily="34" charset="0"/>
              <a:buChar char="•"/>
            </a:pPr>
            <a:r>
              <a:rPr lang="en-US" sz="1400" b="1" dirty="0" smtClean="0">
                <a:solidFill>
                  <a:schemeClr val="bg1"/>
                </a:solidFill>
                <a:latin typeface="Calibri" pitchFamily="34" charset="0"/>
              </a:rPr>
              <a:t>   Customer </a:t>
            </a:r>
            <a:r>
              <a:rPr lang="en-US" sz="1400" b="1" dirty="0" smtClean="0">
                <a:solidFill>
                  <a:schemeClr val="bg1"/>
                </a:solidFill>
                <a:latin typeface="Calibri" pitchFamily="34" charset="0"/>
              </a:rPr>
              <a:t>forum planning</a:t>
            </a:r>
            <a:endParaRPr lang="en-US" sz="1400" b="1" dirty="0">
              <a:solidFill>
                <a:schemeClr val="bg1"/>
              </a:solidFill>
              <a:latin typeface="Calibri" pitchFamily="34" charset="0"/>
            </a:endParaRPr>
          </a:p>
        </p:txBody>
      </p:sp>
      <p:sp>
        <p:nvSpPr>
          <p:cNvPr id="55" name="TextBox 54"/>
          <p:cNvSpPr txBox="1"/>
          <p:nvPr/>
        </p:nvSpPr>
        <p:spPr>
          <a:xfrm>
            <a:off x="1737391" y="4892024"/>
            <a:ext cx="2898820" cy="1846659"/>
          </a:xfrm>
          <a:prstGeom prst="rect">
            <a:avLst/>
          </a:prstGeom>
          <a:noFill/>
        </p:spPr>
        <p:txBody>
          <a:bodyPr wrap="square" rtlCol="0">
            <a:spAutoFit/>
          </a:bodyPr>
          <a:lstStyle/>
          <a:p>
            <a:pPr>
              <a:buClr>
                <a:srgbClr val="FFFF00"/>
              </a:buClr>
              <a:buSzPct val="140000"/>
              <a:buFont typeface="Arial" pitchFamily="34" charset="0"/>
              <a:buChar char="•"/>
            </a:pPr>
            <a:r>
              <a:rPr lang="en-US" sz="1600" b="1" dirty="0" smtClean="0">
                <a:solidFill>
                  <a:srgbClr val="FFFF00"/>
                </a:solidFill>
                <a:effectLst>
                  <a:outerShdw blurRad="38100" dist="38100" dir="2700000" algn="tl">
                    <a:srgbClr val="000000">
                      <a:alpha val="43137"/>
                    </a:srgbClr>
                  </a:outerShdw>
                </a:effectLst>
                <a:latin typeface="Calibri" pitchFamily="34" charset="0"/>
              </a:rPr>
              <a:t>  </a:t>
            </a:r>
            <a:r>
              <a:rPr lang="en-US" sz="1400" b="1" dirty="0" smtClean="0">
                <a:solidFill>
                  <a:srgbClr val="FFFF00"/>
                </a:solidFill>
                <a:latin typeface="Calibri" pitchFamily="34" charset="0"/>
              </a:rPr>
              <a:t>Support GSP activities</a:t>
            </a:r>
          </a:p>
          <a:p>
            <a:pPr>
              <a:buClr>
                <a:srgbClr val="FFFF00"/>
              </a:buClr>
              <a:buSzPct val="140000"/>
              <a:buFont typeface="Arial" pitchFamily="34" charset="0"/>
              <a:buChar char="•"/>
            </a:pPr>
            <a:r>
              <a:rPr lang="en-US" sz="1400" b="1" dirty="0" smtClean="0">
                <a:solidFill>
                  <a:srgbClr val="FFFF00"/>
                </a:solidFill>
                <a:latin typeface="Calibri" pitchFamily="34" charset="0"/>
              </a:rPr>
              <a:t>  Use of GOES-R proxy data</a:t>
            </a:r>
          </a:p>
          <a:p>
            <a:pPr>
              <a:buClr>
                <a:srgbClr val="FFFF00"/>
              </a:buClr>
              <a:buSzPct val="140000"/>
              <a:buFont typeface="Arial" pitchFamily="34" charset="0"/>
              <a:buChar char="•"/>
            </a:pPr>
            <a:r>
              <a:rPr lang="en-US" sz="1400" b="1" dirty="0" smtClean="0">
                <a:solidFill>
                  <a:srgbClr val="FFFF00"/>
                </a:solidFill>
                <a:latin typeface="Calibri" pitchFamily="34" charset="0"/>
              </a:rPr>
              <a:t>  Enhancement of L2 algorithms </a:t>
            </a:r>
          </a:p>
          <a:p>
            <a:pPr>
              <a:buClr>
                <a:srgbClr val="FFFF00"/>
              </a:buClr>
              <a:buSzPct val="140000"/>
            </a:pPr>
            <a:r>
              <a:rPr lang="en-US" sz="1400" b="1" dirty="0" smtClean="0">
                <a:solidFill>
                  <a:srgbClr val="FFFF00"/>
                </a:solidFill>
                <a:latin typeface="Calibri" pitchFamily="34" charset="0"/>
              </a:rPr>
              <a:t>    beyond baseline</a:t>
            </a:r>
          </a:p>
          <a:p>
            <a:pPr>
              <a:buClr>
                <a:srgbClr val="FFFF00"/>
              </a:buClr>
              <a:buSzPct val="140000"/>
              <a:buFont typeface="Arial" pitchFamily="34" charset="0"/>
              <a:buChar char="•"/>
            </a:pPr>
            <a:r>
              <a:rPr lang="en-US" sz="1400" b="1" dirty="0" smtClean="0">
                <a:solidFill>
                  <a:srgbClr val="FFFF00"/>
                </a:solidFill>
                <a:latin typeface="Calibri" pitchFamily="34" charset="0"/>
              </a:rPr>
              <a:t>  L2 product validation tool</a:t>
            </a:r>
          </a:p>
          <a:p>
            <a:pPr>
              <a:buClr>
                <a:srgbClr val="FFFF00"/>
              </a:buClr>
              <a:buSzPct val="140000"/>
            </a:pPr>
            <a:r>
              <a:rPr lang="en-US" sz="1400" b="1" dirty="0" smtClean="0">
                <a:solidFill>
                  <a:srgbClr val="FFFF00"/>
                </a:solidFill>
                <a:latin typeface="Calibri" pitchFamily="34" charset="0"/>
              </a:rPr>
              <a:t>    development</a:t>
            </a:r>
          </a:p>
          <a:p>
            <a:pPr>
              <a:buClr>
                <a:srgbClr val="FFFF00"/>
              </a:buClr>
              <a:buSzPct val="140000"/>
              <a:buFont typeface="Arial" pitchFamily="34" charset="0"/>
              <a:buChar char="•"/>
            </a:pPr>
            <a:r>
              <a:rPr lang="en-US" sz="1400" b="1" dirty="0" smtClean="0">
                <a:solidFill>
                  <a:srgbClr val="FFFF00"/>
                </a:solidFill>
                <a:latin typeface="Calibri" pitchFamily="34" charset="0"/>
              </a:rPr>
              <a:t>  Demonstration of L2 products</a:t>
            </a:r>
          </a:p>
          <a:p>
            <a:pPr>
              <a:buClr>
                <a:srgbClr val="FFFF00"/>
              </a:buClr>
              <a:buSzPct val="140000"/>
              <a:buFont typeface="Arial" pitchFamily="34" charset="0"/>
              <a:buChar char="•"/>
            </a:pPr>
            <a:r>
              <a:rPr lang="en-US" sz="1400" b="1" dirty="0" smtClean="0">
                <a:solidFill>
                  <a:srgbClr val="FFFF00"/>
                </a:solidFill>
                <a:latin typeface="Calibri" pitchFamily="34" charset="0"/>
              </a:rPr>
              <a:t>  User interaction</a:t>
            </a:r>
            <a:endParaRPr lang="en-US" sz="1400" b="1" dirty="0">
              <a:solidFill>
                <a:srgbClr val="FFFF00"/>
              </a:solidFill>
              <a:latin typeface="Calibri" pitchFamily="34" charset="0"/>
            </a:endParaRPr>
          </a:p>
        </p:txBody>
      </p:sp>
      <p:sp>
        <p:nvSpPr>
          <p:cNvPr id="56" name="TextBox 55"/>
          <p:cNvSpPr txBox="1"/>
          <p:nvPr/>
        </p:nvSpPr>
        <p:spPr>
          <a:xfrm>
            <a:off x="2072669" y="1600220"/>
            <a:ext cx="2042136" cy="307777"/>
          </a:xfrm>
          <a:prstGeom prst="rect">
            <a:avLst/>
          </a:prstGeom>
          <a:noFill/>
        </p:spPr>
        <p:txBody>
          <a:bodyPr wrap="square" rtlCol="0">
            <a:spAutoFit/>
          </a:bodyPr>
          <a:lstStyle/>
          <a:p>
            <a:r>
              <a:rPr lang="en-US" sz="1400" b="1" dirty="0" smtClean="0">
                <a:solidFill>
                  <a:srgbClr val="FFFF00"/>
                </a:solidFill>
                <a:latin typeface="Comic Sans MS" pitchFamily="66" charset="0"/>
              </a:rPr>
              <a:t>Pre-Launch Activities</a:t>
            </a:r>
            <a:endParaRPr lang="en-US" sz="1400" b="1" dirty="0">
              <a:solidFill>
                <a:srgbClr val="FFFF00"/>
              </a:solidFill>
              <a:latin typeface="Comic Sans MS" pitchFamily="66" charset="0"/>
            </a:endParaRPr>
          </a:p>
        </p:txBody>
      </p:sp>
      <p:sp>
        <p:nvSpPr>
          <p:cNvPr id="57" name="TextBox 56"/>
          <p:cNvSpPr txBox="1"/>
          <p:nvPr/>
        </p:nvSpPr>
        <p:spPr>
          <a:xfrm>
            <a:off x="5394951" y="3429000"/>
            <a:ext cx="4206194" cy="954107"/>
          </a:xfrm>
          <a:prstGeom prst="rect">
            <a:avLst/>
          </a:prstGeom>
          <a:noFill/>
        </p:spPr>
        <p:txBody>
          <a:bodyPr wrap="square" rtlCol="0">
            <a:spAutoFit/>
          </a:bodyPr>
          <a:lstStyle/>
          <a:p>
            <a:pPr>
              <a:buClr>
                <a:schemeClr val="bg1"/>
              </a:buClr>
              <a:buSzPct val="140000"/>
              <a:buFont typeface="Arial" pitchFamily="34" charset="0"/>
              <a:buChar char="•"/>
            </a:pPr>
            <a:r>
              <a:rPr lang="en-US" sz="1400" b="1" dirty="0" smtClean="0">
                <a:solidFill>
                  <a:schemeClr val="bg1"/>
                </a:solidFill>
                <a:latin typeface="Calibri" pitchFamily="34" charset="0"/>
              </a:rPr>
              <a:t>  L2 product production and distribution</a:t>
            </a:r>
          </a:p>
          <a:p>
            <a:pPr>
              <a:buClr>
                <a:schemeClr val="bg1"/>
              </a:buClr>
              <a:buSzPct val="140000"/>
              <a:buFont typeface="Arial" pitchFamily="34" charset="0"/>
              <a:buChar char="•"/>
            </a:pPr>
            <a:r>
              <a:rPr lang="en-US" sz="1400" b="1" dirty="0" smtClean="0">
                <a:solidFill>
                  <a:schemeClr val="bg1"/>
                </a:solidFill>
                <a:latin typeface="Calibri" pitchFamily="34" charset="0"/>
              </a:rPr>
              <a:t>   Implementation/testing of </a:t>
            </a:r>
            <a:r>
              <a:rPr lang="en-US" sz="1400" b="1" dirty="0" err="1" smtClean="0">
                <a:solidFill>
                  <a:schemeClr val="bg1"/>
                </a:solidFill>
                <a:latin typeface="Calibri" pitchFamily="34" charset="0"/>
              </a:rPr>
              <a:t>alg</a:t>
            </a:r>
            <a:r>
              <a:rPr lang="en-US" sz="1400" b="1" dirty="0" smtClean="0">
                <a:solidFill>
                  <a:schemeClr val="bg1"/>
                </a:solidFill>
                <a:latin typeface="Calibri" pitchFamily="34" charset="0"/>
              </a:rPr>
              <a:t> updates</a:t>
            </a:r>
          </a:p>
          <a:p>
            <a:pPr>
              <a:buClr>
                <a:schemeClr val="bg1"/>
              </a:buClr>
              <a:buSzPct val="140000"/>
              <a:buFont typeface="Arial" pitchFamily="34" charset="0"/>
              <a:buChar char="•"/>
            </a:pPr>
            <a:r>
              <a:rPr lang="en-US" sz="1400" b="1" dirty="0" smtClean="0">
                <a:solidFill>
                  <a:schemeClr val="bg1"/>
                </a:solidFill>
                <a:latin typeface="Calibri" pitchFamily="34" charset="0"/>
              </a:rPr>
              <a:t>   </a:t>
            </a:r>
            <a:r>
              <a:rPr lang="en-US" sz="1400" b="1" dirty="0" smtClean="0">
                <a:solidFill>
                  <a:schemeClr val="bg1"/>
                </a:solidFill>
                <a:latin typeface="Calibri" pitchFamily="34" charset="0"/>
              </a:rPr>
              <a:t>Involved in PLT execution</a:t>
            </a:r>
            <a:endParaRPr lang="en-US" sz="1400" b="1" dirty="0" smtClean="0">
              <a:solidFill>
                <a:schemeClr val="bg1"/>
              </a:solidFill>
              <a:latin typeface="Calibri" pitchFamily="34" charset="0"/>
            </a:endParaRPr>
          </a:p>
          <a:p>
            <a:pPr>
              <a:buClr>
                <a:schemeClr val="bg1"/>
              </a:buClr>
              <a:buSzPct val="140000"/>
              <a:buFont typeface="Arial" pitchFamily="34" charset="0"/>
              <a:buChar char="•"/>
            </a:pPr>
            <a:r>
              <a:rPr lang="en-US" sz="1400" b="1" dirty="0" smtClean="0">
                <a:solidFill>
                  <a:schemeClr val="bg1"/>
                </a:solidFill>
                <a:latin typeface="Calibri" pitchFamily="34" charset="0"/>
              </a:rPr>
              <a:t>  Customer forum participation</a:t>
            </a:r>
            <a:endParaRPr lang="en-US" sz="1400" b="1" dirty="0">
              <a:solidFill>
                <a:schemeClr val="bg1"/>
              </a:solidFill>
              <a:latin typeface="Calibri" pitchFamily="34" charset="0"/>
            </a:endParaRPr>
          </a:p>
        </p:txBody>
      </p:sp>
      <p:sp>
        <p:nvSpPr>
          <p:cNvPr id="58" name="TextBox 57"/>
          <p:cNvSpPr txBox="1"/>
          <p:nvPr/>
        </p:nvSpPr>
        <p:spPr>
          <a:xfrm>
            <a:off x="5394951" y="4892024"/>
            <a:ext cx="3664445" cy="1384995"/>
          </a:xfrm>
          <a:prstGeom prst="rect">
            <a:avLst/>
          </a:prstGeom>
          <a:noFill/>
        </p:spPr>
        <p:txBody>
          <a:bodyPr wrap="square" rtlCol="0">
            <a:spAutoFit/>
          </a:bodyPr>
          <a:lstStyle/>
          <a:p>
            <a:pPr>
              <a:buClr>
                <a:srgbClr val="FFFF00"/>
              </a:buClr>
              <a:buSzPct val="140000"/>
              <a:buFont typeface="Arial" pitchFamily="34" charset="0"/>
              <a:buChar char="•"/>
            </a:pPr>
            <a:r>
              <a:rPr lang="en-US" sz="1400" b="1" dirty="0" smtClean="0">
                <a:solidFill>
                  <a:srgbClr val="FFFF00"/>
                </a:solidFill>
                <a:latin typeface="Calibri" pitchFamily="34" charset="0"/>
              </a:rPr>
              <a:t>  Validation and characterization of </a:t>
            </a:r>
          </a:p>
          <a:p>
            <a:pPr>
              <a:buClr>
                <a:srgbClr val="FFFF00"/>
              </a:buClr>
              <a:buSzPct val="140000"/>
            </a:pPr>
            <a:r>
              <a:rPr lang="en-US" sz="1400" b="1" dirty="0" smtClean="0">
                <a:solidFill>
                  <a:srgbClr val="FFFF00"/>
                </a:solidFill>
                <a:latin typeface="Calibri" pitchFamily="34" charset="0"/>
              </a:rPr>
              <a:t>     L2 product performance</a:t>
            </a:r>
          </a:p>
          <a:p>
            <a:pPr>
              <a:buClr>
                <a:srgbClr val="FFFF00"/>
              </a:buClr>
              <a:buSzPct val="140000"/>
              <a:buFont typeface="Arial" pitchFamily="34" charset="0"/>
              <a:buChar char="•"/>
            </a:pPr>
            <a:r>
              <a:rPr lang="en-US" sz="1400" b="1" dirty="0" smtClean="0">
                <a:solidFill>
                  <a:srgbClr val="FFFF00"/>
                </a:solidFill>
                <a:latin typeface="Calibri" pitchFamily="34" charset="0"/>
              </a:rPr>
              <a:t>  </a:t>
            </a:r>
            <a:r>
              <a:rPr lang="en-US" sz="1400" b="1" dirty="0" smtClean="0">
                <a:solidFill>
                  <a:srgbClr val="FFFF00"/>
                </a:solidFill>
                <a:latin typeface="Calibri" pitchFamily="34" charset="0"/>
              </a:rPr>
              <a:t>Involved in PLT execution </a:t>
            </a:r>
            <a:endParaRPr lang="en-US" sz="1400" b="1" dirty="0" smtClean="0">
              <a:solidFill>
                <a:srgbClr val="FFFF00"/>
              </a:solidFill>
              <a:latin typeface="Calibri" pitchFamily="34" charset="0"/>
            </a:endParaRPr>
          </a:p>
          <a:p>
            <a:pPr>
              <a:buClr>
                <a:srgbClr val="FFFF00"/>
              </a:buClr>
              <a:buSzPct val="140000"/>
              <a:buFont typeface="Arial" pitchFamily="34" charset="0"/>
              <a:buChar char="•"/>
            </a:pPr>
            <a:r>
              <a:rPr lang="en-US" sz="1400" b="1" dirty="0" smtClean="0">
                <a:solidFill>
                  <a:srgbClr val="FFFF00"/>
                </a:solidFill>
                <a:latin typeface="Calibri" pitchFamily="34" charset="0"/>
              </a:rPr>
              <a:t>  L2 algorithm tuning &amp; updates</a:t>
            </a:r>
          </a:p>
          <a:p>
            <a:pPr>
              <a:buClr>
                <a:srgbClr val="FFFF00"/>
              </a:buClr>
              <a:buSzPct val="140000"/>
              <a:buFont typeface="Arial" pitchFamily="34" charset="0"/>
              <a:buChar char="•"/>
            </a:pPr>
            <a:r>
              <a:rPr lang="en-US" sz="1400" b="1" dirty="0" smtClean="0">
                <a:solidFill>
                  <a:srgbClr val="FFFF00"/>
                </a:solidFill>
                <a:latin typeface="Calibri" pitchFamily="34" charset="0"/>
              </a:rPr>
              <a:t>  User interaction</a:t>
            </a:r>
          </a:p>
          <a:p>
            <a:pPr>
              <a:buClr>
                <a:srgbClr val="FFFF00"/>
              </a:buClr>
              <a:buSzPct val="140000"/>
              <a:buFont typeface="Arial" pitchFamily="34" charset="0"/>
              <a:buChar char="•"/>
            </a:pPr>
            <a:r>
              <a:rPr lang="en-US" sz="1400" b="1" dirty="0" smtClean="0">
                <a:solidFill>
                  <a:srgbClr val="FFFF00"/>
                </a:solidFill>
                <a:latin typeface="Calibri" pitchFamily="34" charset="0"/>
              </a:rPr>
              <a:t>  Customer forum participation</a:t>
            </a:r>
            <a:endParaRPr lang="en-US" sz="1400" b="1" dirty="0">
              <a:solidFill>
                <a:srgbClr val="FFFF00"/>
              </a:solidFill>
              <a:latin typeface="Calibri" pitchFamily="34" charset="0"/>
            </a:endParaRPr>
          </a:p>
        </p:txBody>
      </p:sp>
      <p:sp>
        <p:nvSpPr>
          <p:cNvPr id="59" name="Oval 58"/>
          <p:cNvSpPr/>
          <p:nvPr/>
        </p:nvSpPr>
        <p:spPr bwMode="auto">
          <a:xfrm>
            <a:off x="1280196" y="5257780"/>
            <a:ext cx="3383243" cy="640073"/>
          </a:xfrm>
          <a:prstGeom prst="ellipse">
            <a:avLst/>
          </a:prstGeom>
          <a:noFill/>
          <a:ln w="666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grpSp>
        <p:nvGrpSpPr>
          <p:cNvPr id="60" name="Group 59"/>
          <p:cNvGrpSpPr/>
          <p:nvPr/>
        </p:nvGrpSpPr>
        <p:grpSpPr>
          <a:xfrm>
            <a:off x="7919363" y="1293226"/>
            <a:ext cx="1205434" cy="1190698"/>
            <a:chOff x="5205196" y="1188738"/>
            <a:chExt cx="1205434" cy="1190698"/>
          </a:xfrm>
        </p:grpSpPr>
        <p:sp>
          <p:nvSpPr>
            <p:cNvPr id="61" name="TextBox 60"/>
            <p:cNvSpPr txBox="1"/>
            <p:nvPr/>
          </p:nvSpPr>
          <p:spPr>
            <a:xfrm rot="1860934">
              <a:off x="5205196" y="2071659"/>
              <a:ext cx="1205434" cy="307777"/>
            </a:xfrm>
            <a:prstGeom prst="rect">
              <a:avLst/>
            </a:prstGeom>
            <a:solidFill>
              <a:schemeClr val="tx1"/>
            </a:solidFill>
            <a:ln>
              <a:solidFill>
                <a:schemeClr val="tx1"/>
              </a:solidFill>
            </a:ln>
            <a:effectLst>
              <a:outerShdw blurRad="50800" dist="38100" dir="8100000" algn="tr" rotWithShape="0">
                <a:prstClr val="black">
                  <a:alpha val="40000"/>
                </a:prstClr>
              </a:outerShdw>
            </a:effectLst>
          </p:spPr>
          <p:txBody>
            <a:bodyPr wrap="square" rtlCol="0">
              <a:spAutoFit/>
            </a:bodyPr>
            <a:lstStyle/>
            <a:p>
              <a:pPr algn="ctr"/>
              <a:r>
                <a:rPr lang="en-US" sz="1400" b="1" dirty="0" smtClean="0">
                  <a:solidFill>
                    <a:srgbClr val="000099"/>
                  </a:solidFill>
                  <a:latin typeface="Calibri" pitchFamily="34" charset="0"/>
                </a:rPr>
                <a:t>GOES-R  Ops</a:t>
              </a:r>
              <a:endParaRPr lang="en-US" sz="1400" b="1" dirty="0">
                <a:solidFill>
                  <a:srgbClr val="000099"/>
                </a:solidFill>
                <a:latin typeface="Calibri" pitchFamily="34" charset="0"/>
              </a:endParaRPr>
            </a:p>
          </p:txBody>
        </p:sp>
        <p:cxnSp>
          <p:nvCxnSpPr>
            <p:cNvPr id="62" name="Straight Connector 61"/>
            <p:cNvCxnSpPr/>
            <p:nvPr/>
          </p:nvCxnSpPr>
          <p:spPr>
            <a:xfrm>
              <a:off x="5394951" y="1188738"/>
              <a:ext cx="0" cy="5943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3" name="TextBox 62"/>
          <p:cNvSpPr txBox="1"/>
          <p:nvPr/>
        </p:nvSpPr>
        <p:spPr>
          <a:xfrm>
            <a:off x="6675097" y="1600220"/>
            <a:ext cx="2042136" cy="307777"/>
          </a:xfrm>
          <a:prstGeom prst="rect">
            <a:avLst/>
          </a:prstGeom>
          <a:noFill/>
        </p:spPr>
        <p:txBody>
          <a:bodyPr wrap="square" rtlCol="0">
            <a:spAutoFit/>
          </a:bodyPr>
          <a:lstStyle/>
          <a:p>
            <a:r>
              <a:rPr lang="en-US" sz="1400" b="1" dirty="0" smtClean="0">
                <a:solidFill>
                  <a:srgbClr val="FFFF00"/>
                </a:solidFill>
                <a:latin typeface="Comic Sans MS" pitchFamily="66" charset="0"/>
              </a:rPr>
              <a:t>Extended Validation</a:t>
            </a:r>
            <a:endParaRPr lang="en-US" sz="1400" b="1" dirty="0">
              <a:solidFill>
                <a:srgbClr val="FFFF00"/>
              </a:solidFill>
              <a:latin typeface="Comic Sans MS" pitchFamily="66" charset="0"/>
            </a:endParaRPr>
          </a:p>
        </p:txBody>
      </p:sp>
      <p:cxnSp>
        <p:nvCxnSpPr>
          <p:cNvPr id="64" name="Straight Connector 63"/>
          <p:cNvCxnSpPr/>
          <p:nvPr/>
        </p:nvCxnSpPr>
        <p:spPr>
          <a:xfrm flipV="1">
            <a:off x="5120634" y="1691659"/>
            <a:ext cx="0" cy="5001049"/>
          </a:xfrm>
          <a:prstGeom prst="line">
            <a:avLst/>
          </a:prstGeom>
          <a:ln w="3810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1860934">
            <a:off x="4916795" y="2445270"/>
            <a:ext cx="2300669" cy="307777"/>
          </a:xfrm>
          <a:prstGeom prst="rect">
            <a:avLst/>
          </a:prstGeom>
          <a:solidFill>
            <a:schemeClr val="tx1"/>
          </a:solidFill>
          <a:ln>
            <a:solidFill>
              <a:schemeClr val="tx1"/>
            </a:solidFill>
          </a:ln>
          <a:effectLst>
            <a:outerShdw blurRad="50800" dist="38100" dir="8100000" algn="tr" rotWithShape="0">
              <a:prstClr val="black">
                <a:alpha val="40000"/>
              </a:prstClr>
            </a:outerShdw>
          </a:effectLst>
        </p:spPr>
        <p:txBody>
          <a:bodyPr wrap="square" rtlCol="0">
            <a:spAutoFit/>
          </a:bodyPr>
          <a:lstStyle/>
          <a:p>
            <a:pPr algn="ctr"/>
            <a:r>
              <a:rPr lang="en-US" sz="1400" b="1" dirty="0" smtClean="0">
                <a:solidFill>
                  <a:srgbClr val="00CC00"/>
                </a:solidFill>
                <a:effectLst>
                  <a:outerShdw blurRad="38100" dist="38100" dir="2700000" algn="tl">
                    <a:srgbClr val="000000">
                      <a:alpha val="43137"/>
                    </a:srgbClr>
                  </a:outerShdw>
                </a:effectLst>
                <a:latin typeface="Calibri" pitchFamily="34" charset="0"/>
              </a:rPr>
              <a:t>GOES-R Launch</a:t>
            </a:r>
            <a:r>
              <a:rPr lang="en-US" sz="1400" b="1" dirty="0" smtClean="0">
                <a:solidFill>
                  <a:srgbClr val="000099"/>
                </a:solidFill>
                <a:latin typeface="Calibri" pitchFamily="34" charset="0"/>
              </a:rPr>
              <a:t>; PLT Start</a:t>
            </a:r>
            <a:endParaRPr lang="en-US" sz="1400" b="1" dirty="0">
              <a:solidFill>
                <a:srgbClr val="000099"/>
              </a:solidFill>
              <a:latin typeface="Calibri" pitchFamily="34" charset="0"/>
            </a:endParaRPr>
          </a:p>
        </p:txBody>
      </p:sp>
      <p:grpSp>
        <p:nvGrpSpPr>
          <p:cNvPr id="68" name="Group 67"/>
          <p:cNvGrpSpPr/>
          <p:nvPr/>
        </p:nvGrpSpPr>
        <p:grpSpPr>
          <a:xfrm>
            <a:off x="91489" y="4526268"/>
            <a:ext cx="1097268" cy="640073"/>
            <a:chOff x="91489" y="4617707"/>
            <a:chExt cx="1097268" cy="640073"/>
          </a:xfrm>
        </p:grpSpPr>
        <p:sp>
          <p:nvSpPr>
            <p:cNvPr id="66" name="Curved Right Arrow 65"/>
            <p:cNvSpPr/>
            <p:nvPr/>
          </p:nvSpPr>
          <p:spPr>
            <a:xfrm>
              <a:off x="91489" y="4653848"/>
              <a:ext cx="485185" cy="60393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urved Right Arrow 66"/>
            <p:cNvSpPr/>
            <p:nvPr/>
          </p:nvSpPr>
          <p:spPr>
            <a:xfrm rot="10800000">
              <a:off x="703572" y="4617707"/>
              <a:ext cx="485185" cy="60393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9"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6</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200" y="1371910"/>
            <a:ext cx="8229600" cy="4891699"/>
          </a:xfrm>
        </p:spPr>
        <p:txBody>
          <a:bodyPr/>
          <a:lstStyle/>
          <a:p>
            <a:r>
              <a:rPr lang="en-US" sz="2800" dirty="0" smtClean="0"/>
              <a:t>Review and status of the Baseline Level-2 Products</a:t>
            </a:r>
          </a:p>
          <a:p>
            <a:pPr>
              <a:buNone/>
            </a:pPr>
            <a:endParaRPr lang="en-US" sz="2800" dirty="0" smtClean="0"/>
          </a:p>
          <a:p>
            <a:r>
              <a:rPr lang="en-US" sz="2800" dirty="0" smtClean="0">
                <a:solidFill>
                  <a:srgbClr val="FFFF00"/>
                </a:solidFill>
              </a:rPr>
              <a:t>Evolution of the Level-2 Product Algorithms Beyond the Baseline</a:t>
            </a:r>
          </a:p>
          <a:p>
            <a:endParaRPr lang="en-US" sz="2800" dirty="0" smtClean="0"/>
          </a:p>
          <a:p>
            <a:r>
              <a:rPr lang="en-US" sz="2800" dirty="0" smtClean="0"/>
              <a:t>Path </a:t>
            </a:r>
            <a:r>
              <a:rPr lang="en-US" sz="2800" dirty="0" smtClean="0"/>
              <a:t>forward </a:t>
            </a:r>
          </a:p>
          <a:p>
            <a:pPr>
              <a:buNone/>
            </a:pPr>
            <a:endParaRPr lang="en-US" sz="2800" dirty="0" smtClean="0"/>
          </a:p>
          <a:p>
            <a:endParaRPr lang="en-US" sz="2800" dirty="0" smtClean="0"/>
          </a:p>
          <a:p>
            <a:endParaRPr lang="en-US" dirty="0"/>
          </a:p>
        </p:txBody>
      </p:sp>
      <p:sp>
        <p:nvSpPr>
          <p:cNvPr id="15" name="Title 1"/>
          <p:cNvSpPr>
            <a:spLocks noGrp="1"/>
          </p:cNvSpPr>
          <p:nvPr>
            <p:ph type="title"/>
          </p:nvPr>
        </p:nvSpPr>
        <p:spPr>
          <a:xfrm>
            <a:off x="1089212" y="-91414"/>
            <a:ext cx="7086600" cy="1143000"/>
          </a:xfrm>
        </p:spPr>
        <p:txBody>
          <a:bodyPr/>
          <a:lstStyle/>
          <a:p>
            <a:r>
              <a:rPr lang="en-US" sz="4000" b="1" dirty="0" smtClean="0">
                <a:solidFill>
                  <a:schemeClr val="tx1"/>
                </a:solidFill>
                <a:effectLst>
                  <a:outerShdw blurRad="38100" dist="38100" dir="2700000" algn="tl">
                    <a:srgbClr val="000000">
                      <a:alpha val="43137"/>
                    </a:srgbClr>
                  </a:outerShdw>
                </a:effectLst>
              </a:rPr>
              <a:t>Outline</a:t>
            </a:r>
            <a:endParaRPr lang="en-US" sz="4000" b="1" dirty="0">
              <a:solidFill>
                <a:schemeClr val="tx1"/>
              </a:solidFill>
              <a:effectLst>
                <a:outerShdw blurRad="38100" dist="38100" dir="2700000" algn="tl">
                  <a:srgbClr val="000000">
                    <a:alpha val="43137"/>
                  </a:srgbClr>
                </a:outerShdw>
              </a:effectLst>
            </a:endParaRPr>
          </a:p>
        </p:txBody>
      </p:sp>
      <p:sp>
        <p:nvSpPr>
          <p:cNvPr id="4"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7</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200" y="960147"/>
            <a:ext cx="8229600" cy="2057090"/>
          </a:xfrm>
        </p:spPr>
        <p:txBody>
          <a:bodyPr/>
          <a:lstStyle/>
          <a:p>
            <a:pPr>
              <a:buNone/>
            </a:pPr>
            <a:r>
              <a:rPr lang="en-US" sz="2800" dirty="0" smtClean="0"/>
              <a:t>    </a:t>
            </a:r>
            <a:r>
              <a:rPr lang="en-US" sz="3600" dirty="0" smtClean="0"/>
              <a:t>“GOES-R baseline products - are the delivered AWG algorithms different from the current versions of the algorithms?”</a:t>
            </a:r>
            <a:endParaRPr lang="en-US" sz="2800" dirty="0" smtClean="0"/>
          </a:p>
          <a:p>
            <a:pPr>
              <a:buNone/>
            </a:pPr>
            <a:endParaRPr lang="en-US" sz="2800" dirty="0" smtClean="0"/>
          </a:p>
          <a:p>
            <a:endParaRPr lang="en-US" sz="2800" dirty="0" smtClean="0"/>
          </a:p>
          <a:p>
            <a:endParaRPr lang="en-US" dirty="0"/>
          </a:p>
        </p:txBody>
      </p:sp>
      <p:sp>
        <p:nvSpPr>
          <p:cNvPr id="5" name="Content Placeholder 13"/>
          <p:cNvSpPr txBox="1">
            <a:spLocks/>
          </p:cNvSpPr>
          <p:nvPr/>
        </p:nvSpPr>
        <p:spPr bwMode="auto">
          <a:xfrm>
            <a:off x="457245" y="3063244"/>
            <a:ext cx="8229600" cy="20570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600" b="0" i="0" u="sng" strike="noStrike" kern="1200" cap="none" spc="0" normalizeH="0" baseline="0" noProof="0" dirty="0" smtClean="0">
                <a:ln>
                  <a:noFill/>
                </a:ln>
                <a:solidFill>
                  <a:srgbClr val="FFFF00"/>
                </a:solidFill>
                <a:effectLst/>
                <a:uLnTx/>
                <a:uFillTx/>
                <a:latin typeface="+mn-lt"/>
                <a:ea typeface="+mn-ea"/>
                <a:cs typeface="+mn-cs"/>
              </a:rPr>
              <a:t>Answer:</a:t>
            </a:r>
            <a:r>
              <a:rPr kumimoji="0" lang="en-US" sz="3600" b="0" i="0" u="none" strike="noStrike" kern="1200" cap="none" spc="0" normalizeH="0" noProof="0" dirty="0" smtClean="0">
                <a:ln>
                  <a:noFill/>
                </a:ln>
                <a:solidFill>
                  <a:srgbClr val="FFFF00"/>
                </a:solidFill>
                <a:effectLst/>
                <a:uLnTx/>
                <a:uFillTx/>
                <a:latin typeface="+mn-lt"/>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lang="en-US" sz="3600" dirty="0" smtClean="0">
                <a:solidFill>
                  <a:srgbClr val="FFFF00"/>
                </a:solidFill>
              </a:rPr>
              <a:t>   </a:t>
            </a:r>
            <a:r>
              <a:rPr kumimoji="0" lang="en-US" sz="3600" b="0" i="0" u="none" strike="noStrike" kern="1200" cap="none" spc="0" normalizeH="0" noProof="0" dirty="0" smtClean="0">
                <a:ln>
                  <a:noFill/>
                </a:ln>
                <a:solidFill>
                  <a:srgbClr val="FFFF00"/>
                </a:solidFill>
                <a:effectLst/>
                <a:uLnTx/>
                <a:uFillTx/>
                <a:latin typeface="+mn-lt"/>
                <a:ea typeface="+mn-ea"/>
                <a:cs typeface="+mn-cs"/>
              </a:rPr>
              <a:t>Yes, </a:t>
            </a:r>
            <a:r>
              <a:rPr lang="en-US" sz="3600" dirty="0" smtClean="0">
                <a:solidFill>
                  <a:srgbClr val="FFFF00"/>
                </a:solidFill>
              </a:rPr>
              <a:t>most of the algorithms have changed beyond the baseline to some degree.</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Content Placeholder 13"/>
          <p:cNvSpPr txBox="1">
            <a:spLocks/>
          </p:cNvSpPr>
          <p:nvPr/>
        </p:nvSpPr>
        <p:spPr bwMode="auto">
          <a:xfrm>
            <a:off x="2377464" y="4709146"/>
            <a:ext cx="4571950" cy="20570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lang="en-US" sz="3600" dirty="0" smtClean="0">
              <a:solidFill>
                <a:srgbClr val="00FFFF"/>
              </a:solidFill>
            </a:endParaRPr>
          </a:p>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r>
              <a:rPr lang="en-US" sz="3600" dirty="0" smtClean="0">
                <a:solidFill>
                  <a:srgbClr val="00FFFF"/>
                </a:solidFill>
              </a:rPr>
              <a:t>Any Questions?</a:t>
            </a:r>
            <a:endParaRPr kumimoji="0" lang="en-US" sz="2800" b="0" i="0" u="none" strike="noStrike" kern="1200" cap="none" spc="0" normalizeH="0" baseline="0" noProof="0" dirty="0" smtClean="0">
              <a:ln>
                <a:noFill/>
              </a:ln>
              <a:solidFill>
                <a:srgbClr val="00FFF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Rectangle 3"/>
          <p:cNvSpPr>
            <a:spLocks noChangeArrowheads="1"/>
          </p:cNvSpPr>
          <p:nvPr/>
        </p:nvSpPr>
        <p:spPr bwMode="auto">
          <a:xfrm>
            <a:off x="8566150" y="6488113"/>
            <a:ext cx="301625" cy="369887"/>
          </a:xfrm>
          <a:prstGeom prst="rect">
            <a:avLst/>
          </a:prstGeom>
          <a:noFill/>
          <a:ln w="9525">
            <a:noFill/>
            <a:miter lim="800000"/>
            <a:headEnd/>
            <a:tailEnd/>
          </a:ln>
        </p:spPr>
        <p:txBody>
          <a:bodyPr wrap="none">
            <a:spAutoFit/>
          </a:bodyPr>
          <a:lstStyle/>
          <a:p>
            <a:pPr defTabSz="914400"/>
            <a:fld id="{3B2DB654-5572-4BEC-980A-CCDFFB3A9EE8}" type="slidenum">
              <a:rPr lang="en-US">
                <a:solidFill>
                  <a:srgbClr val="FFC000"/>
                </a:solidFill>
              </a:rPr>
              <a:pPr defTabSz="914400"/>
              <a:t>8</a:t>
            </a:fld>
            <a:endParaRPr lang="en-US" dirty="0">
              <a:solidFill>
                <a:srgbClr val="FFC000"/>
              </a:solidFill>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272504" y="45757"/>
            <a:ext cx="6591300" cy="752475"/>
          </a:xfrm>
        </p:spPr>
        <p:txBody>
          <a:bodyPr/>
          <a:lstStyle/>
          <a:p>
            <a:pPr>
              <a:defRPr/>
            </a:pPr>
            <a:r>
              <a:rPr lang="en-US" sz="3200" b="1" dirty="0" smtClean="0">
                <a:solidFill>
                  <a:schemeClr val="tx1"/>
                </a:solidFill>
                <a:effectLst>
                  <a:outerShdw blurRad="38100" dist="38100" dir="2700000" algn="tl">
                    <a:srgbClr val="000000">
                      <a:alpha val="43137"/>
                    </a:srgbClr>
                  </a:outerShdw>
                </a:effectLst>
              </a:rPr>
              <a:t>Use of Proxy Data by the AWG Teams</a:t>
            </a:r>
            <a:endParaRPr lang="en-US" sz="3200" dirty="0">
              <a:solidFill>
                <a:schemeClr val="tx1"/>
              </a:solidFill>
              <a:latin typeface="+mn-lt"/>
            </a:endParaRPr>
          </a:p>
        </p:txBody>
      </p:sp>
      <p:grpSp>
        <p:nvGrpSpPr>
          <p:cNvPr id="2" name="Group 12"/>
          <p:cNvGrpSpPr/>
          <p:nvPr/>
        </p:nvGrpSpPr>
        <p:grpSpPr>
          <a:xfrm>
            <a:off x="50" y="777269"/>
            <a:ext cx="9143950" cy="5933087"/>
            <a:chOff x="50" y="971549"/>
            <a:chExt cx="9143950" cy="5933087"/>
          </a:xfrm>
        </p:grpSpPr>
        <p:pic>
          <p:nvPicPr>
            <p:cNvPr id="14" name="Picture 13" descr="proxy_data_use_figure.gif"/>
            <p:cNvPicPr>
              <a:picLocks noChangeAspect="1"/>
            </p:cNvPicPr>
            <p:nvPr/>
          </p:nvPicPr>
          <p:blipFill>
            <a:blip r:embed="rId3"/>
            <a:stretch>
              <a:fillRect/>
            </a:stretch>
          </p:blipFill>
          <p:spPr>
            <a:xfrm>
              <a:off x="50" y="971549"/>
              <a:ext cx="9143950" cy="5933087"/>
            </a:xfrm>
            <a:prstGeom prst="rect">
              <a:avLst/>
            </a:prstGeom>
            <a:solidFill>
              <a:srgbClr val="000066"/>
            </a:solidFill>
          </p:spPr>
        </p:pic>
        <p:sp>
          <p:nvSpPr>
            <p:cNvPr id="15" name="Rectangle 14"/>
            <p:cNvSpPr/>
            <p:nvPr/>
          </p:nvSpPr>
          <p:spPr bwMode="auto">
            <a:xfrm>
              <a:off x="274367" y="1154427"/>
              <a:ext cx="8778194" cy="494259"/>
            </a:xfrm>
            <a:prstGeom prst="rect">
              <a:avLst/>
            </a:prstGeom>
            <a:solidFill>
              <a:srgbClr val="0000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pic>
          <p:nvPicPr>
            <p:cNvPr id="16" name="Picture 11" descr="Nature of S Research"/>
            <p:cNvPicPr>
              <a:picLocks noChangeAspect="1" noChangeArrowheads="1"/>
            </p:cNvPicPr>
            <p:nvPr/>
          </p:nvPicPr>
          <p:blipFill>
            <a:blip r:embed="rId4" cstate="print"/>
            <a:srcRect/>
            <a:stretch>
              <a:fillRect/>
            </a:stretch>
          </p:blipFill>
          <p:spPr bwMode="auto">
            <a:xfrm>
              <a:off x="5486390" y="1103282"/>
              <a:ext cx="3474682" cy="4897412"/>
            </a:xfrm>
            <a:prstGeom prst="rect">
              <a:avLst/>
            </a:prstGeom>
            <a:noFill/>
            <a:ln w="15875">
              <a:solidFill>
                <a:schemeClr val="accent6">
                  <a:lumMod val="75000"/>
                </a:schemeClr>
              </a:solidFill>
              <a:miter lim="800000"/>
              <a:headEnd/>
              <a:tailEnd/>
            </a:ln>
            <a:effectLst/>
          </p:spPr>
        </p:pic>
      </p:grpSp>
      <p:pic>
        <p:nvPicPr>
          <p:cNvPr id="17" name="Picture 1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59478" y="2331732"/>
            <a:ext cx="1203961" cy="1203961"/>
          </a:xfrm>
          <a:prstGeom prst="rect">
            <a:avLst/>
          </a:prstGeom>
        </p:spPr>
      </p:pic>
      <p:sp>
        <p:nvSpPr>
          <p:cNvPr id="9" name="TextBox 8"/>
          <p:cNvSpPr txBox="1"/>
          <p:nvPr/>
        </p:nvSpPr>
        <p:spPr>
          <a:xfrm>
            <a:off x="7040853" y="4636863"/>
            <a:ext cx="2286025" cy="1169551"/>
          </a:xfrm>
          <a:prstGeom prst="rect">
            <a:avLst/>
          </a:prstGeom>
          <a:noFill/>
        </p:spPr>
        <p:txBody>
          <a:bodyPr wrap="square" rtlCol="0">
            <a:spAutoFit/>
          </a:bodyPr>
          <a:lstStyle/>
          <a:p>
            <a:pPr>
              <a:buFont typeface="Arial" pitchFamily="34" charset="0"/>
              <a:buChar char="•"/>
            </a:pPr>
            <a:r>
              <a:rPr lang="en-US" sz="1400" b="1" dirty="0" smtClean="0">
                <a:solidFill>
                  <a:srgbClr val="FF0000"/>
                </a:solidFill>
              </a:rPr>
              <a:t>   Lessons learned as</a:t>
            </a:r>
          </a:p>
          <a:p>
            <a:r>
              <a:rPr lang="en-US" sz="1400" b="1" dirty="0" smtClean="0">
                <a:solidFill>
                  <a:srgbClr val="FF0000"/>
                </a:solidFill>
              </a:rPr>
              <a:t>    AWG teams tested  </a:t>
            </a:r>
          </a:p>
          <a:p>
            <a:r>
              <a:rPr lang="en-US" sz="1400" b="1" dirty="0" smtClean="0">
                <a:solidFill>
                  <a:srgbClr val="FF0000"/>
                </a:solidFill>
              </a:rPr>
              <a:t>    their algorithms with </a:t>
            </a:r>
          </a:p>
          <a:p>
            <a:r>
              <a:rPr lang="en-US" sz="1400" b="1" dirty="0" smtClean="0">
                <a:solidFill>
                  <a:srgbClr val="FF0000"/>
                </a:solidFill>
              </a:rPr>
              <a:t>    more proxy data</a:t>
            </a:r>
          </a:p>
          <a:p>
            <a:pPr>
              <a:buFont typeface="Arial" pitchFamily="34" charset="0"/>
              <a:buChar char="•"/>
            </a:pPr>
            <a:r>
              <a:rPr lang="en-US" sz="1400" b="1" dirty="0" smtClean="0">
                <a:solidFill>
                  <a:srgbClr val="FF0000"/>
                </a:solidFill>
              </a:rPr>
              <a:t>  User feedback</a:t>
            </a:r>
            <a:endParaRPr lang="en-US" sz="1400" b="1" dirty="0">
              <a:solidFill>
                <a:srgbClr val="FF0000"/>
              </a:solidFill>
            </a:endParaRPr>
          </a:p>
        </p:txBody>
      </p:sp>
      <p:sp>
        <p:nvSpPr>
          <p:cNvPr id="12" name="Rectangle 23"/>
          <p:cNvSpPr>
            <a:spLocks noChangeArrowheads="1"/>
          </p:cNvSpPr>
          <p:nvPr/>
        </p:nvSpPr>
        <p:spPr bwMode="auto">
          <a:xfrm>
            <a:off x="8613775" y="6488113"/>
            <a:ext cx="301625" cy="36988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fld id="{0C35C42B-0785-44BC-BD12-94C1748A8030}" type="slidenum">
              <a:rPr lang="en-US" smtClean="0">
                <a:solidFill>
                  <a:srgbClr val="FFC000"/>
                </a:solidFill>
                <a:cs typeface="Arial" charset="0"/>
              </a:rPr>
              <a:pPr defTabSz="914400" eaLnBrk="0" fontAlgn="base" hangingPunct="0">
                <a:spcBef>
                  <a:spcPct val="0"/>
                </a:spcBef>
                <a:spcAft>
                  <a:spcPct val="0"/>
                </a:spcAft>
              </a:pPr>
              <a:t>9</a:t>
            </a:fld>
            <a:endParaRPr lang="en-US" dirty="0" smtClean="0">
              <a:solidFill>
                <a:srgbClr val="FFC000"/>
              </a:solidFill>
              <a:cs typeface="Arial" charset="0"/>
            </a:endParaRPr>
          </a:p>
        </p:txBody>
      </p:sp>
    </p:spTree>
    <p:extLst>
      <p:ext uri="{BB962C8B-B14F-4D97-AF65-F5344CB8AC3E}">
        <p14:creationId xmlns="" xmlns:p14="http://schemas.microsoft.com/office/powerpoint/2010/main" val="1348973963"/>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23027</TotalTime>
  <Words>5297</Words>
  <Application>Microsoft Office PowerPoint</Application>
  <PresentationFormat>On-screen Show (4:3)</PresentationFormat>
  <Paragraphs>1110</Paragraphs>
  <Slides>45</Slides>
  <Notes>45</Notes>
  <HiddenSlides>0</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2_NOAA</vt:lpstr>
      <vt:lpstr>1_Office Theme</vt:lpstr>
      <vt:lpstr>Slide 1</vt:lpstr>
      <vt:lpstr>Outline</vt:lpstr>
      <vt:lpstr>Outline</vt:lpstr>
      <vt:lpstr>GOES-R Products</vt:lpstr>
      <vt:lpstr>Baseline L2+ Algorithm Status</vt:lpstr>
      <vt:lpstr>Baseline Level-2 Product Timeline</vt:lpstr>
      <vt:lpstr>Outline</vt:lpstr>
      <vt:lpstr>Slide 8</vt:lpstr>
      <vt:lpstr>Use of Proxy Data by the AWG Teams</vt:lpstr>
      <vt:lpstr>Assessing and Characterizing L2 Product Performance </vt:lpstr>
      <vt:lpstr> Deltas to the Baseline Versions  of the L2 Product Algorithms</vt:lpstr>
      <vt:lpstr> Deltas to the Baseline Versions  of the L2 Product Algorithms</vt:lpstr>
      <vt:lpstr> Now What???!!!</vt:lpstr>
      <vt:lpstr> Some Obvious Questions</vt:lpstr>
      <vt:lpstr>Aerosol Detection</vt:lpstr>
      <vt:lpstr>Aerosol Optical Depth</vt:lpstr>
      <vt:lpstr>AOD Image</vt:lpstr>
      <vt:lpstr>AOD Validation</vt:lpstr>
      <vt:lpstr>Cloud Mask</vt:lpstr>
      <vt:lpstr>Cloud Height</vt:lpstr>
      <vt:lpstr>Cloud Phase</vt:lpstr>
      <vt:lpstr>Validation of H-8/AHI Cloud Products as Determined  from CALIPSO/CALIOP 5km Cloud Layer Product  </vt:lpstr>
      <vt:lpstr>Derived Motion Winds</vt:lpstr>
      <vt:lpstr>Derived Motion Winds</vt:lpstr>
      <vt:lpstr>Himawari-8/AHI Winds</vt:lpstr>
      <vt:lpstr>Himawari-8 Winds vs. Radiosonde Winds</vt:lpstr>
      <vt:lpstr>Total Precipitable Water</vt:lpstr>
      <vt:lpstr>Fire</vt:lpstr>
      <vt:lpstr>Rainfall Rate</vt:lpstr>
      <vt:lpstr>Rainfall Rate</vt:lpstr>
      <vt:lpstr>Land Surface Temperature</vt:lpstr>
      <vt:lpstr>H-8/AHI LST Validation: OzFlux Sites</vt:lpstr>
      <vt:lpstr>Hurricane Intensity Estimates</vt:lpstr>
      <vt:lpstr>Hurricane Intensity Estimates</vt:lpstr>
      <vt:lpstr>Sea Surface Temperature</vt:lpstr>
      <vt:lpstr>Enhancements to the GOES-R SST Algorithm</vt:lpstr>
      <vt:lpstr>Volcanic Ash</vt:lpstr>
      <vt:lpstr>Main Take Aways</vt:lpstr>
      <vt:lpstr>Outline</vt:lpstr>
      <vt:lpstr> Path Forward</vt:lpstr>
      <vt:lpstr>Slide 41</vt:lpstr>
      <vt:lpstr> Surface Reflectance</vt:lpstr>
      <vt:lpstr>NOAT Top-5 Products</vt:lpstr>
      <vt:lpstr>NOAT Top-5 Products</vt:lpstr>
      <vt:lpstr>NOAT Top-5 Products</vt:lpstr>
    </vt:vector>
  </TitlesOfParts>
  <Company>GOES-R/IAI</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GOES-R Program PDR Day 1 Agenda</dc:title>
  <dc:creator>Rich Rivera</dc:creator>
  <cp:lastModifiedBy>jaime.daniels</cp:lastModifiedBy>
  <cp:revision>1777</cp:revision>
  <cp:lastPrinted>2011-03-21T15:54:45Z</cp:lastPrinted>
  <dcterms:created xsi:type="dcterms:W3CDTF">2011-03-10T19:00:48Z</dcterms:created>
  <dcterms:modified xsi:type="dcterms:W3CDTF">2016-05-10T05:56:26Z</dcterms:modified>
</cp:coreProperties>
</file>