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2"/>
  </p:notesMasterIdLst>
  <p:handoutMasterIdLst>
    <p:handoutMasterId r:id="rId13"/>
  </p:handoutMasterIdLst>
  <p:sldIdLst>
    <p:sldId id="256" r:id="rId3"/>
    <p:sldId id="411" r:id="rId4"/>
    <p:sldId id="413" r:id="rId5"/>
    <p:sldId id="412" r:id="rId6"/>
    <p:sldId id="415" r:id="rId7"/>
    <p:sldId id="416" r:id="rId8"/>
    <p:sldId id="406" r:id="rId9"/>
    <p:sldId id="291" r:id="rId10"/>
    <p:sldId id="390" r:id="rId1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49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4" autoAdjust="0"/>
    <p:restoredTop sz="86653" autoAdjust="0"/>
  </p:normalViewPr>
  <p:slideViewPr>
    <p:cSldViewPr snapToGrid="0" snapToObjects="1">
      <p:cViewPr varScale="1">
        <p:scale>
          <a:sx n="66" d="100"/>
          <a:sy n="66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36DD59-08F7-4F6C-BE40-BF87169873C4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10D2A7-D338-47F3-849B-BE06DA485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3C35B0-C8F7-462B-8929-F5D1B380774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B15623-5BD5-4F3B-BF7A-7E1C4ABD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15623-5BD5-4F3B-BF7A-7E1C4ABDD3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15623-5BD5-4F3B-BF7A-7E1C4ABDD3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3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8BB1D-03C5-4101-ABCD-86A18551B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46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85BB66-A449-4F95-9BC5-3690FEA9A038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C2DA2-F20A-4A97-907B-E12FD607F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57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E491F3-6F44-42F0-9B44-0BF4A934C0AA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42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C6A4CA-D762-422A-A4A6-717B754DC347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E6838-BF23-4553-98D5-B98388A38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22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38DE8E-9954-469A-8017-CA573E170261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F9B8E-9DE7-4868-9A1F-367AB11C74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60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DD888C-8FC1-4F5D-BE8E-A80D2F14E34F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0F102-F5AF-4305-8340-CD5C9373D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11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F2E492-E7CF-4A4B-A10D-D9DD3D986D7D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817C2-A61A-4AF6-9B7A-7D7A643ED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78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70BCC2-4CE8-4914-91A1-631FAC81BF70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0CAB8-DF6E-4999-8258-DA06AC012D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24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26772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2"/>
            <a:ext cx="8229600" cy="4449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41667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72436" y="139225"/>
            <a:ext cx="542204" cy="492173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05834" y="139225"/>
            <a:ext cx="456236" cy="492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8" y="91389"/>
            <a:ext cx="1018542" cy="8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14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310F01-935B-4C88-A865-DA3063374DF6}" type="datetime1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7A602E-093B-49B7-A0B2-8AF017627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0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76D495-3227-45BA-9F61-991EBCA5B461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803C-E7E6-4AFB-B9B6-9E2F62AE7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17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5C6EAA-EFCF-43E3-A850-B1AECB71CCFB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23E3B-6DCA-4F3F-B844-0B144139E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5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869C24-09A3-4F38-83EC-20EA95C56756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77150-59EE-4FC9-9B15-47632347E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33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6D9098-B9B7-417D-9242-C42B5F134A30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3001A-5936-4FC7-A783-E0BA611F1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02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8A4010-5241-4DFB-8387-D665C0E342BD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21ED9-0FB3-4D0B-8857-7A418C19B3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59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andt_SOO-DOH_A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54713" y="1808163"/>
            <a:ext cx="4598987" cy="14843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0">
                <a:solidFill>
                  <a:srgbClr val="0496D7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200" dirty="0" smtClean="0"/>
              <a:t>The GOES-R </a:t>
            </a:r>
            <a:br>
              <a:rPr lang="en-US" sz="3200" dirty="0" smtClean="0"/>
            </a:br>
            <a:r>
              <a:rPr lang="en-US" sz="3200" dirty="0" smtClean="0"/>
              <a:t>Series: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69000" y="2652713"/>
            <a:ext cx="2698750" cy="10302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  <a:latin typeface="Myriad Pro" charset="0"/>
              </a:rPr>
              <a:t>The Nation’s Next Generation Geostationary Weather Satellites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833517" y="4527550"/>
            <a:ext cx="2676889" cy="192486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496D7"/>
                </a:solidFill>
                <a:latin typeface="Myriad Pro"/>
                <a:cs typeface="Myriad Pro"/>
              </a:rPr>
              <a:t>Greg Mandt</a:t>
            </a:r>
            <a:br>
              <a:rPr lang="en-US" dirty="0" smtClean="0">
                <a:solidFill>
                  <a:srgbClr val="0496D7"/>
                </a:solidFill>
                <a:latin typeface="Myriad Pro"/>
                <a:cs typeface="Myriad Pro"/>
              </a:rPr>
            </a:br>
            <a:r>
              <a:rPr lang="en-US" sz="1400" dirty="0" smtClean="0">
                <a:latin typeface="Myriad Pro"/>
                <a:cs typeface="Myriad Pro"/>
              </a:rPr>
              <a:t>GOES-R Series </a:t>
            </a:r>
            <a:br>
              <a:rPr lang="en-US" sz="1400" dirty="0" smtClean="0">
                <a:latin typeface="Myriad Pro"/>
                <a:cs typeface="Myriad Pro"/>
              </a:rPr>
            </a:br>
            <a:r>
              <a:rPr lang="en-US" sz="1400" dirty="0" smtClean="0">
                <a:latin typeface="Myriad Pro"/>
                <a:cs typeface="Myriad Pro"/>
              </a:rPr>
              <a:t>System Program Director</a:t>
            </a:r>
            <a:endParaRPr lang="en-US" sz="1300" dirty="0" smtClean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dirty="0" smtClean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aseline="0" dirty="0" smtClean="0">
                <a:latin typeface="Myriad Pro"/>
                <a:cs typeface="Myriad Pro"/>
              </a:rPr>
              <a:t>NOAA Satellite Proving </a:t>
            </a:r>
            <a:r>
              <a:rPr lang="en-US" sz="1600" baseline="0" dirty="0" smtClean="0">
                <a:latin typeface="Myriad Pro"/>
                <a:cs typeface="Myriad Pro"/>
              </a:rPr>
              <a:t>Ground/User Readiness </a:t>
            </a:r>
            <a:r>
              <a:rPr lang="en-US" sz="1600" baseline="0" dirty="0" smtClean="0">
                <a:latin typeface="Myriad Pro"/>
                <a:cs typeface="Myriad Pro"/>
              </a:rPr>
              <a:t>Meeting 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 smtClean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dirty="0" smtClean="0">
                <a:latin typeface="Myriad Pro"/>
                <a:cs typeface="Myriad Pro"/>
              </a:rPr>
              <a:t>May 9, 2016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 smtClean="0">
              <a:latin typeface="Myriad Pro"/>
              <a:cs typeface="Myriad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0" r:id="rId3"/>
    <p:sldLayoutId id="2147483691" r:id="rId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0C4BB61-BBDB-4F8F-A994-B368624B0514}" type="datetime1">
              <a:rPr lang="en-US" altLang="en-US" smtClean="0"/>
              <a:t>5/5/2016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3561B4A-0655-49B7-A775-886B17E6A0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272" y="143751"/>
            <a:ext cx="6086461" cy="74160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GOES-R Completed Mechanical Testing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8688" y="1984808"/>
            <a:ext cx="5516839" cy="3773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843" y="1113183"/>
            <a:ext cx="4137630" cy="5516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937" y="1113182"/>
            <a:ext cx="97655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Sine Vibe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60843" y="1113182"/>
            <a:ext cx="9844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Acoustics</a:t>
            </a:r>
            <a:endParaRPr lang="en-US" sz="1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59220"/>
            <a:ext cx="2133600" cy="365125"/>
          </a:xfrm>
        </p:spPr>
        <p:txBody>
          <a:bodyPr/>
          <a:lstStyle/>
          <a:p>
            <a:fld id="{55723E3B-6DCA-4F3F-B844-0B144139ED8C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13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58" y="127309"/>
            <a:ext cx="7086600" cy="494266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GOES-S Progress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385" y="1625600"/>
            <a:ext cx="2705295" cy="3020913"/>
          </a:xfrm>
          <a:prstGeom prst="rect">
            <a:avLst/>
          </a:prstGeom>
          <a:noFill/>
          <a:ln w="9525">
            <a:solidFill>
              <a:srgbClr val="CCFF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7423" y="1023479"/>
            <a:ext cx="2087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GOES-S Mated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4358" y="1003019"/>
            <a:ext cx="429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GOES-S Instruments Integrated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719" y="1625600"/>
            <a:ext cx="2656567" cy="1785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52" y="1625600"/>
            <a:ext cx="3028869" cy="3994167"/>
          </a:xfrm>
          <a:prstGeom prst="rect">
            <a:avLst/>
          </a:prstGeom>
        </p:spPr>
      </p:pic>
      <p:pic>
        <p:nvPicPr>
          <p:cNvPr id="8" name="Picture 2" descr="C:\Users\eeichler\Documents\My Received Files\IMG_073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719" y="3986697"/>
            <a:ext cx="2713122" cy="20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91788" y="3472500"/>
            <a:ext cx="290534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SEISS Sensors on SEISS Cabinet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6661" y="6064674"/>
            <a:ext cx="316523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SUVI and EXIS integrated to </a:t>
            </a:r>
            <a:br>
              <a:rPr lang="en-US" sz="1600" b="1" dirty="0"/>
            </a:br>
            <a:r>
              <a:rPr lang="en-US" sz="1600" b="1" dirty="0"/>
              <a:t>GOES-S Solar Pointing Platform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5238" y="5664417"/>
            <a:ext cx="271338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ABI and GLM integrated </a:t>
            </a:r>
            <a:r>
              <a:rPr lang="en-US" sz="1600" b="1" dirty="0"/>
              <a:t>to </a:t>
            </a:r>
            <a:br>
              <a:rPr lang="en-US" sz="1600" b="1" dirty="0"/>
            </a:br>
            <a:r>
              <a:rPr lang="en-US" sz="1600" b="1" dirty="0"/>
              <a:t>GOES-S </a:t>
            </a:r>
            <a:r>
              <a:rPr lang="en-US" sz="1600" b="1" dirty="0" smtClean="0"/>
              <a:t>Earth </a:t>
            </a:r>
            <a:r>
              <a:rPr lang="en-US" sz="1600" b="1" dirty="0"/>
              <a:t>Pointing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18223"/>
            <a:ext cx="2133600" cy="365125"/>
          </a:xfrm>
        </p:spPr>
        <p:txBody>
          <a:bodyPr/>
          <a:lstStyle/>
          <a:p>
            <a:fld id="{55723E3B-6DCA-4F3F-B844-0B144139ED8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2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687" y="131193"/>
            <a:ext cx="6042992" cy="1143001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LASP Completed 4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Final EXIS Instrument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6" y="1595782"/>
            <a:ext cx="4009887" cy="400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94" y="1595782"/>
            <a:ext cx="3654085" cy="41987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3240" y="6391275"/>
            <a:ext cx="2133600" cy="365125"/>
          </a:xfrm>
        </p:spPr>
        <p:txBody>
          <a:bodyPr/>
          <a:lstStyle/>
          <a:p>
            <a:fld id="{55723E3B-6DCA-4F3F-B844-0B144139ED8C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950" y="109331"/>
            <a:ext cx="7373304" cy="744113"/>
          </a:xfrm>
        </p:spPr>
        <p:txBody>
          <a:bodyPr/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 Mission Rehearsal 1 &amp; 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" y="1100059"/>
            <a:ext cx="7531675" cy="5648757"/>
          </a:xfrm>
          <a:prstGeom prst="rect">
            <a:avLst/>
          </a:prstGeom>
          <a:ln>
            <a:solidFill>
              <a:srgbClr val="CCFF33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8950" y="6356985"/>
            <a:ext cx="2133600" cy="365125"/>
          </a:xfrm>
        </p:spPr>
        <p:txBody>
          <a:bodyPr/>
          <a:lstStyle/>
          <a:p>
            <a:fld id="{55723E3B-6DCA-4F3F-B844-0B144139ED8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5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Antenna System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0" y="4036179"/>
            <a:ext cx="4554173" cy="2561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4" y="3271404"/>
            <a:ext cx="4104946" cy="2309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82" y="964315"/>
            <a:ext cx="2406374" cy="2654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617" y="5890015"/>
            <a:ext cx="332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W-3 Antenna foundation pour at WCDAS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0990" y="3544529"/>
            <a:ext cx="332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R-3 Antenna at CBU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86" y="1359900"/>
            <a:ext cx="52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Five of six 16.4m GOES-R Antennas complete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3274" y="6506878"/>
            <a:ext cx="2133600" cy="365125"/>
          </a:xfrm>
        </p:spPr>
        <p:txBody>
          <a:bodyPr/>
          <a:lstStyle/>
          <a:p>
            <a:fld id="{A03C2DA2-F20A-4A97-907B-E12FD607F72B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535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04660" y="6356350"/>
            <a:ext cx="2133600" cy="365125"/>
          </a:xfrm>
        </p:spPr>
        <p:txBody>
          <a:bodyPr/>
          <a:lstStyle/>
          <a:p>
            <a:fld id="{A03C2DA2-F20A-4A97-907B-E12FD607F72B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165030"/>
              </p:ext>
            </p:extLst>
          </p:nvPr>
        </p:nvGraphicFramePr>
        <p:xfrm>
          <a:off x="444710" y="1945989"/>
          <a:ext cx="8398269" cy="3505200"/>
        </p:xfrm>
        <a:graphic>
          <a:graphicData uri="http://schemas.openxmlformats.org/drawingml/2006/table">
            <a:tbl>
              <a:tblPr firstRow="1" bandRow="1"/>
              <a:tblGrid>
                <a:gridCol w="3616275"/>
                <a:gridCol w="1443571"/>
                <a:gridCol w="1846053"/>
                <a:gridCol w="1492370"/>
              </a:tblGrid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Review Date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Board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baseline="0" dirty="0" smtClean="0">
                          <a:latin typeface="+mn-lt"/>
                        </a:rPr>
                        <a:t>GOES-R Pre-Ship Review (PSR)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July</a:t>
                      </a:r>
                      <a:r>
                        <a:rPr lang="en-US" sz="1200" b="1" baseline="0" dirty="0" smtClean="0">
                          <a:latin typeface="+mn-lt"/>
                        </a:rPr>
                        <a:t> 12- 13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IIRT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LM - Denver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Operational Readiness Review (ORR) 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July 26</a:t>
                      </a:r>
                      <a:r>
                        <a:rPr lang="en-US" sz="1200" b="1" baseline="0" dirty="0" smtClean="0">
                          <a:latin typeface="+mn-lt"/>
                        </a:rPr>
                        <a:t> - 28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SRB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NSOF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Launch Vehicle Readiness Review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L-2mo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</a:t>
                      </a:r>
                      <a:r>
                        <a:rPr lang="en-US" sz="1200" b="1" baseline="0" dirty="0" smtClean="0">
                          <a:latin typeface="+mn-lt"/>
                        </a:rPr>
                        <a:t> KSC LSP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KSC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MRR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L-2mo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CMC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GSFC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SMSR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L-1.5mo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</a:t>
                      </a:r>
                      <a:r>
                        <a:rPr lang="en-US" sz="1200" b="1" baseline="0" dirty="0" smtClean="0">
                          <a:latin typeface="+mn-lt"/>
                        </a:rPr>
                        <a:t> HQ/OSMA &amp; OCE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 HQ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MRB (KDP-E)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L-1mo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DPMC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NOAA HQ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Spacecraft Mate Readiness Review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L-2wk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ULA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CCAFS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Flight Readiness Review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L-1wk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 KSC LSP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KSC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Mission Dress Rehearsal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L-4d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 KSC LSP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KSC/CCAFS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Launch Readiness Review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L-2d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NASA KSC LSP 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KSC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908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</a:rPr>
                        <a:t>45th Space Wing Commander’s Launch Readiness Review 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+mn-lt"/>
                        </a:rPr>
                        <a:t>L-2d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USAF/45</a:t>
                      </a:r>
                      <a:r>
                        <a:rPr lang="en-US" sz="1200" b="1" baseline="30000" dirty="0" smtClean="0">
                          <a:latin typeface="+mn-lt"/>
                        </a:rPr>
                        <a:t>th</a:t>
                      </a:r>
                      <a:r>
                        <a:rPr lang="en-US" sz="1200" b="1" dirty="0" smtClean="0">
                          <a:latin typeface="+mn-lt"/>
                        </a:rPr>
                        <a:t> Space Wing Commander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+mn-lt"/>
                        </a:rPr>
                        <a:t>Patrick AFB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710" y="92206"/>
            <a:ext cx="8229600" cy="1143001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Road to Launch…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Paved with Reviews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601289"/>
            <a:ext cx="2133600" cy="274637"/>
          </a:xfrm>
        </p:spPr>
        <p:txBody>
          <a:bodyPr/>
          <a:lstStyle/>
          <a:p>
            <a:fld id="{D10938F1-C72C-480E-9A05-6E6A6A4941C8}" type="slidenum">
              <a:rPr lang="en-US" altLang="en-US" smtClean="0">
                <a:solidFill>
                  <a:schemeClr val="bg1"/>
                </a:solidFill>
              </a:rPr>
              <a:pPr/>
              <a:t>8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58" y="1467005"/>
            <a:ext cx="4929123" cy="426628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965" y="1634853"/>
            <a:ext cx="3897827" cy="2353393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sz="2400" dirty="0"/>
              <a:t>October </a:t>
            </a:r>
            <a:r>
              <a:rPr lang="en-US" sz="2400" dirty="0" smtClean="0"/>
              <a:t>13, 2016 at 5:43pm (EDT)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?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2400" dirty="0" smtClean="0"/>
              <a:t>Launching </a:t>
            </a:r>
            <a:r>
              <a:rPr lang="en-US" sz="2400" dirty="0"/>
              <a:t>from: Cape Canaveral Air Force Station, Florida</a:t>
            </a:r>
          </a:p>
          <a:p>
            <a:pPr>
              <a:spcAft>
                <a:spcPts val="750"/>
              </a:spcAft>
            </a:pPr>
            <a:r>
              <a:rPr lang="en-US" sz="2400" dirty="0"/>
              <a:t>Vehicle: United Launch Alliance Atlas V (AV-541)</a:t>
            </a:r>
          </a:p>
          <a:p>
            <a:pPr>
              <a:spcAft>
                <a:spcPts val="450"/>
              </a:spcAft>
            </a:pPr>
            <a:r>
              <a:rPr lang="en-US" sz="2400" dirty="0"/>
              <a:t>Pad: </a:t>
            </a:r>
            <a:r>
              <a:rPr lang="en-US" sz="2400" dirty="0" smtClean="0"/>
              <a:t>Launch </a:t>
            </a:r>
            <a:r>
              <a:rPr lang="en-US" sz="2400" dirty="0"/>
              <a:t>Complex </a:t>
            </a:r>
            <a:r>
              <a:rPr lang="en-US" sz="2400" dirty="0" smtClean="0"/>
              <a:t>41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4510" y="198882"/>
            <a:ext cx="5314950" cy="65836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Launc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403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6270" y="890621"/>
            <a:ext cx="3581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2965" y="1554863"/>
            <a:ext cx="733605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For more information visit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www.goes-r.gov</a:t>
            </a: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www.facebook.com/GOESRsatellite</a:t>
            </a: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www.youtube.com/user/NOAASatellites</a:t>
            </a: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twitter.com/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NOAASatellites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www.flickr.com/photos/noaasatellites</a:t>
            </a:r>
          </a:p>
        </p:txBody>
      </p:sp>
      <p:pic>
        <p:nvPicPr>
          <p:cNvPr id="5" name="Picture 4" descr="SocialMedia_Ic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13" y="2124597"/>
            <a:ext cx="2459115" cy="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 (002)</Template>
  <TotalTime>2034</TotalTime>
  <Words>230</Words>
  <Application>Microsoft Office PowerPoint</Application>
  <PresentationFormat>On-screen Show (4:3)</PresentationFormat>
  <Paragraphs>93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MS PGothic</vt:lpstr>
      <vt:lpstr>Arial</vt:lpstr>
      <vt:lpstr>Calibri</vt:lpstr>
      <vt:lpstr>Myriad Pro</vt:lpstr>
      <vt:lpstr>Office Theme</vt:lpstr>
      <vt:lpstr>Custom Design</vt:lpstr>
      <vt:lpstr>PowerPoint Presentation</vt:lpstr>
      <vt:lpstr>GOES-R Completed Mechanical Testing</vt:lpstr>
      <vt:lpstr>GOES-S Progress</vt:lpstr>
      <vt:lpstr>LASP Completed 4th &amp; Final EXIS Instrument</vt:lpstr>
      <vt:lpstr>Executed Mission Rehearsal 1 &amp; 2</vt:lpstr>
      <vt:lpstr>Antenna System</vt:lpstr>
      <vt:lpstr>The Road to Launch… is Paved with Reviews</vt:lpstr>
      <vt:lpstr>GOES-R Launch</vt:lpstr>
      <vt:lpstr>PowerPoint Presentation</vt:lpstr>
    </vt:vector>
  </TitlesOfParts>
  <Company>GOES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Michelle (GSFC-417.0)[ADNET SYSTEMS INC]</dc:creator>
  <cp:lastModifiedBy>Smith, Michelle (GSFC-417.0)[ADNET SYSTEMS INC]</cp:lastModifiedBy>
  <cp:revision>97</cp:revision>
  <cp:lastPrinted>2016-05-05T20:00:28Z</cp:lastPrinted>
  <dcterms:created xsi:type="dcterms:W3CDTF">2016-03-02T20:36:47Z</dcterms:created>
  <dcterms:modified xsi:type="dcterms:W3CDTF">2016-05-05T20:04:25Z</dcterms:modified>
</cp:coreProperties>
</file>