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5" r:id="rId1"/>
  </p:sldMasterIdLst>
  <p:notesMasterIdLst>
    <p:notesMasterId r:id="rId17"/>
  </p:notesMasterIdLst>
  <p:handoutMasterIdLst>
    <p:handoutMasterId r:id="rId18"/>
  </p:handoutMasterIdLst>
  <p:sldIdLst>
    <p:sldId id="354" r:id="rId2"/>
    <p:sldId id="723" r:id="rId3"/>
    <p:sldId id="711" r:id="rId4"/>
    <p:sldId id="713" r:id="rId5"/>
    <p:sldId id="714" r:id="rId6"/>
    <p:sldId id="715" r:id="rId7"/>
    <p:sldId id="712" r:id="rId8"/>
    <p:sldId id="716" r:id="rId9"/>
    <p:sldId id="719" r:id="rId10"/>
    <p:sldId id="718" r:id="rId11"/>
    <p:sldId id="720" r:id="rId12"/>
    <p:sldId id="721" r:id="rId13"/>
    <p:sldId id="724" r:id="rId14"/>
    <p:sldId id="722" r:id="rId15"/>
    <p:sldId id="717" r:id="rId16"/>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54F85147-E2DF-4B59-9482-31C62977918F}">
          <p14:sldIdLst>
            <p14:sldId id="354"/>
            <p14:sldId id="723"/>
            <p14:sldId id="711"/>
            <p14:sldId id="713"/>
            <p14:sldId id="714"/>
            <p14:sldId id="715"/>
            <p14:sldId id="712"/>
            <p14:sldId id="716"/>
            <p14:sldId id="719"/>
            <p14:sldId id="718"/>
            <p14:sldId id="720"/>
            <p14:sldId id="721"/>
            <p14:sldId id="724"/>
            <p14:sldId id="722"/>
            <p14:sldId id="717"/>
          </p14:sldIdLst>
        </p14:section>
        <p14:section name="Untitled Section" id="{C5ED1661-951C-4422-A357-11136CACA63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6600"/>
    <a:srgbClr val="FFFF99"/>
    <a:srgbClr val="66FFFF"/>
    <a:srgbClr val="1F4A7D"/>
    <a:srgbClr val="1F497D"/>
    <a:srgbClr val="008080"/>
    <a:srgbClr val="EBF1DE"/>
    <a:srgbClr val="FFDA65"/>
    <a:srgbClr val="D0DD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87299" autoAdjust="0"/>
  </p:normalViewPr>
  <p:slideViewPr>
    <p:cSldViewPr showGuides="1">
      <p:cViewPr varScale="1">
        <p:scale>
          <a:sx n="60" d="100"/>
          <a:sy n="60" d="100"/>
        </p:scale>
        <p:origin x="-1590" y="-78"/>
      </p:cViewPr>
      <p:guideLst>
        <p:guide orient="horz" pos="1680"/>
        <p:guide pos="1584"/>
      </p:guideLst>
    </p:cSldViewPr>
  </p:slideViewPr>
  <p:outlineViewPr>
    <p:cViewPr>
      <p:scale>
        <a:sx n="33" d="100"/>
        <a:sy n="33" d="100"/>
      </p:scale>
      <p:origin x="0" y="9246"/>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96" d="100"/>
          <a:sy n="96" d="100"/>
        </p:scale>
        <p:origin x="-3570" y="-10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1" y="20"/>
            <a:ext cx="3043978" cy="465779"/>
          </a:xfrm>
          <a:prstGeom prst="rect">
            <a:avLst/>
          </a:prstGeom>
        </p:spPr>
        <p:txBody>
          <a:bodyPr vert="horz" lIns="89944" tIns="44976" rIns="89944" bIns="44976" rtlCol="0"/>
          <a:lstStyle>
            <a:lvl1pPr algn="l">
              <a:defRPr sz="1200">
                <a:latin typeface="Arial" charset="0"/>
              </a:defRPr>
            </a:lvl1pPr>
          </a:lstStyle>
          <a:p>
            <a:pPr>
              <a:defRPr/>
            </a:pPr>
            <a:endParaRPr lang="en-US" dirty="0"/>
          </a:p>
        </p:txBody>
      </p:sp>
      <p:sp>
        <p:nvSpPr>
          <p:cNvPr id="3" name="Date Placeholder 2"/>
          <p:cNvSpPr>
            <a:spLocks noGrp="1"/>
          </p:cNvSpPr>
          <p:nvPr>
            <p:ph type="dt" sz="quarter" idx="1"/>
          </p:nvPr>
        </p:nvSpPr>
        <p:spPr>
          <a:xfrm>
            <a:off x="3977553" y="20"/>
            <a:ext cx="3043978" cy="465779"/>
          </a:xfrm>
          <a:prstGeom prst="rect">
            <a:avLst/>
          </a:prstGeom>
        </p:spPr>
        <p:txBody>
          <a:bodyPr vert="horz" lIns="89944" tIns="44976" rIns="89944" bIns="44976" rtlCol="0"/>
          <a:lstStyle>
            <a:lvl1pPr algn="r">
              <a:defRPr sz="1200">
                <a:latin typeface="Arial" charset="0"/>
              </a:defRPr>
            </a:lvl1pPr>
          </a:lstStyle>
          <a:p>
            <a:pPr>
              <a:defRPr/>
            </a:pPr>
            <a:fld id="{F3FFC941-D821-4164-8967-967093CD4325}" type="datetimeFigureOut">
              <a:rPr lang="en-US"/>
              <a:pPr>
                <a:defRPr/>
              </a:pPr>
              <a:t>2/23/2015</a:t>
            </a:fld>
            <a:endParaRPr lang="en-US" dirty="0"/>
          </a:p>
        </p:txBody>
      </p:sp>
      <p:sp>
        <p:nvSpPr>
          <p:cNvPr id="4" name="Footer Placeholder 3"/>
          <p:cNvSpPr>
            <a:spLocks noGrp="1"/>
          </p:cNvSpPr>
          <p:nvPr>
            <p:ph type="ftr" sz="quarter" idx="2"/>
          </p:nvPr>
        </p:nvSpPr>
        <p:spPr>
          <a:xfrm>
            <a:off x="21" y="8841755"/>
            <a:ext cx="3043978" cy="465779"/>
          </a:xfrm>
          <a:prstGeom prst="rect">
            <a:avLst/>
          </a:prstGeom>
        </p:spPr>
        <p:txBody>
          <a:bodyPr vert="horz" lIns="89944" tIns="44976" rIns="89944" bIns="44976" rtlCol="0" anchor="b"/>
          <a:lstStyle>
            <a:lvl1pPr algn="l">
              <a:defRPr sz="1200">
                <a:latin typeface="Arial" charset="0"/>
              </a:defRPr>
            </a:lvl1pPr>
          </a:lstStyle>
          <a:p>
            <a:pPr>
              <a:defRPr/>
            </a:pPr>
            <a:r>
              <a:rPr lang="en-US" smtClean="0"/>
              <a:t>STP Division 1QFY15 Review</a:t>
            </a:r>
            <a:endParaRPr lang="en-US" dirty="0"/>
          </a:p>
        </p:txBody>
      </p:sp>
      <p:sp>
        <p:nvSpPr>
          <p:cNvPr id="5" name="Slide Number Placeholder 4"/>
          <p:cNvSpPr>
            <a:spLocks noGrp="1"/>
          </p:cNvSpPr>
          <p:nvPr>
            <p:ph type="sldNum" sz="quarter" idx="3"/>
          </p:nvPr>
        </p:nvSpPr>
        <p:spPr>
          <a:xfrm>
            <a:off x="3977553" y="8841755"/>
            <a:ext cx="3043978" cy="465779"/>
          </a:xfrm>
          <a:prstGeom prst="rect">
            <a:avLst/>
          </a:prstGeom>
        </p:spPr>
        <p:txBody>
          <a:bodyPr vert="horz" lIns="89944" tIns="44976" rIns="89944" bIns="44976" rtlCol="0" anchor="b"/>
          <a:lstStyle>
            <a:lvl1pPr algn="r">
              <a:defRPr sz="1200">
                <a:latin typeface="Arial" charset="0"/>
              </a:defRPr>
            </a:lvl1pPr>
          </a:lstStyle>
          <a:p>
            <a:pPr>
              <a:defRPr/>
            </a:pPr>
            <a:fld id="{52EC91CC-8858-4DBF-B04F-D70D488E3C6B}" type="slidenum">
              <a:rPr lang="en-US"/>
              <a:pPr>
                <a:defRPr/>
              </a:pPr>
              <a:t>‹#›</a:t>
            </a:fld>
            <a:endParaRPr lang="en-US" dirty="0"/>
          </a:p>
        </p:txBody>
      </p:sp>
    </p:spTree>
    <p:extLst>
      <p:ext uri="{BB962C8B-B14F-4D97-AF65-F5344CB8AC3E}">
        <p14:creationId xmlns:p14="http://schemas.microsoft.com/office/powerpoint/2010/main" val="343491806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21" y="20"/>
            <a:ext cx="3043978" cy="465779"/>
          </a:xfrm>
          <a:prstGeom prst="rect">
            <a:avLst/>
          </a:prstGeom>
          <a:noFill/>
          <a:ln w="9525">
            <a:noFill/>
            <a:miter lim="800000"/>
            <a:headEnd/>
            <a:tailEnd/>
          </a:ln>
          <a:effectLst/>
        </p:spPr>
        <p:txBody>
          <a:bodyPr vert="horz" wrap="square" lIns="91654" tIns="45832" rIns="91654" bIns="45832" numCol="1" anchor="t" anchorCtr="0" compatLnSpc="1">
            <a:prstTxWarp prst="textNoShape">
              <a:avLst/>
            </a:prstTxWarp>
          </a:bodyPr>
          <a:lstStyle>
            <a:lvl1pPr>
              <a:defRPr sz="1200">
                <a:latin typeface="Arial" charset="0"/>
              </a:defRPr>
            </a:lvl1pPr>
          </a:lstStyle>
          <a:p>
            <a:pPr>
              <a:defRPr/>
            </a:pPr>
            <a:endParaRPr lang="en-US" dirty="0"/>
          </a:p>
        </p:txBody>
      </p:sp>
      <p:sp>
        <p:nvSpPr>
          <p:cNvPr id="5123" name="Rectangle 3"/>
          <p:cNvSpPr>
            <a:spLocks noGrp="1" noChangeArrowheads="1"/>
          </p:cNvSpPr>
          <p:nvPr>
            <p:ph type="dt" idx="1"/>
          </p:nvPr>
        </p:nvSpPr>
        <p:spPr bwMode="auto">
          <a:xfrm>
            <a:off x="3977553" y="20"/>
            <a:ext cx="3043978" cy="465779"/>
          </a:xfrm>
          <a:prstGeom prst="rect">
            <a:avLst/>
          </a:prstGeom>
          <a:noFill/>
          <a:ln w="9525">
            <a:noFill/>
            <a:miter lim="800000"/>
            <a:headEnd/>
            <a:tailEnd/>
          </a:ln>
          <a:effectLst/>
        </p:spPr>
        <p:txBody>
          <a:bodyPr vert="horz" wrap="square" lIns="91654" tIns="45832" rIns="91654" bIns="45832" numCol="1" anchor="t" anchorCtr="0" compatLnSpc="1">
            <a:prstTxWarp prst="textNoShape">
              <a:avLst/>
            </a:prstTxWarp>
          </a:bodyPr>
          <a:lstStyle>
            <a:lvl1pPr algn="r">
              <a:defRPr sz="1200">
                <a:latin typeface="Arial" charset="0"/>
              </a:defRPr>
            </a:lvl1pPr>
          </a:lstStyle>
          <a:p>
            <a:pPr>
              <a:defRPr/>
            </a:pPr>
            <a:endParaRPr lang="en-US" dirty="0"/>
          </a:p>
        </p:txBody>
      </p:sp>
      <p:sp>
        <p:nvSpPr>
          <p:cNvPr id="43012" name="Rectangle 4"/>
          <p:cNvSpPr>
            <a:spLocks noGrp="1" noRot="1" noChangeAspect="1" noChangeArrowheads="1" noTextEdit="1"/>
          </p:cNvSpPr>
          <p:nvPr>
            <p:ph type="sldImg" idx="2"/>
          </p:nvPr>
        </p:nvSpPr>
        <p:spPr bwMode="auto">
          <a:xfrm>
            <a:off x="1181100" y="690563"/>
            <a:ext cx="4660900" cy="3497262"/>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2949" y="4422476"/>
            <a:ext cx="5617208" cy="4188778"/>
          </a:xfrm>
          <a:prstGeom prst="rect">
            <a:avLst/>
          </a:prstGeom>
          <a:noFill/>
          <a:ln w="9525">
            <a:noFill/>
            <a:miter lim="800000"/>
            <a:headEnd/>
            <a:tailEnd/>
          </a:ln>
          <a:effectLst/>
        </p:spPr>
        <p:txBody>
          <a:bodyPr vert="horz" wrap="square" lIns="91654" tIns="45832" rIns="91654" bIns="4583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21" y="8841755"/>
            <a:ext cx="3043978" cy="465779"/>
          </a:xfrm>
          <a:prstGeom prst="rect">
            <a:avLst/>
          </a:prstGeom>
          <a:noFill/>
          <a:ln w="9525">
            <a:noFill/>
            <a:miter lim="800000"/>
            <a:headEnd/>
            <a:tailEnd/>
          </a:ln>
          <a:effectLst/>
        </p:spPr>
        <p:txBody>
          <a:bodyPr vert="horz" wrap="square" lIns="91654" tIns="45832" rIns="91654" bIns="45832" numCol="1" anchor="b" anchorCtr="0" compatLnSpc="1">
            <a:prstTxWarp prst="textNoShape">
              <a:avLst/>
            </a:prstTxWarp>
          </a:bodyPr>
          <a:lstStyle>
            <a:lvl1pPr>
              <a:defRPr sz="1200">
                <a:latin typeface="Arial" charset="0"/>
              </a:defRPr>
            </a:lvl1pPr>
          </a:lstStyle>
          <a:p>
            <a:pPr>
              <a:defRPr/>
            </a:pPr>
            <a:r>
              <a:rPr lang="en-US" smtClean="0"/>
              <a:t>STP Division 1QFY15 Review</a:t>
            </a:r>
            <a:endParaRPr lang="en-US" dirty="0"/>
          </a:p>
        </p:txBody>
      </p:sp>
      <p:sp>
        <p:nvSpPr>
          <p:cNvPr id="5127" name="Rectangle 7"/>
          <p:cNvSpPr>
            <a:spLocks noGrp="1" noChangeArrowheads="1"/>
          </p:cNvSpPr>
          <p:nvPr>
            <p:ph type="sldNum" sz="quarter" idx="5"/>
          </p:nvPr>
        </p:nvSpPr>
        <p:spPr bwMode="auto">
          <a:xfrm>
            <a:off x="3977553" y="8841755"/>
            <a:ext cx="3043978" cy="465779"/>
          </a:xfrm>
          <a:prstGeom prst="rect">
            <a:avLst/>
          </a:prstGeom>
          <a:noFill/>
          <a:ln w="9525">
            <a:noFill/>
            <a:miter lim="800000"/>
            <a:headEnd/>
            <a:tailEnd/>
          </a:ln>
          <a:effectLst/>
        </p:spPr>
        <p:txBody>
          <a:bodyPr vert="horz" wrap="square" lIns="91654" tIns="45832" rIns="91654" bIns="45832" numCol="1" anchor="b" anchorCtr="0" compatLnSpc="1">
            <a:prstTxWarp prst="textNoShape">
              <a:avLst/>
            </a:prstTxWarp>
          </a:bodyPr>
          <a:lstStyle>
            <a:lvl1pPr algn="r">
              <a:defRPr sz="1200">
                <a:latin typeface="Arial" charset="0"/>
              </a:defRPr>
            </a:lvl1pPr>
          </a:lstStyle>
          <a:p>
            <a:pPr>
              <a:defRPr/>
            </a:pPr>
            <a:fld id="{BF4F31D8-1C18-445A-B277-2427331C24BF}" type="slidenum">
              <a:rPr lang="en-US"/>
              <a:pPr>
                <a:defRPr/>
              </a:pPr>
              <a:t>‹#›</a:t>
            </a:fld>
            <a:endParaRPr lang="en-US" dirty="0"/>
          </a:p>
        </p:txBody>
      </p:sp>
    </p:spTree>
    <p:extLst>
      <p:ext uri="{BB962C8B-B14F-4D97-AF65-F5344CB8AC3E}">
        <p14:creationId xmlns:p14="http://schemas.microsoft.com/office/powerpoint/2010/main" val="1030184396"/>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defTabSz="897421"/>
            <a:fld id="{8CBD896C-5E08-40CD-B4A5-F968AAB386F1}" type="slidenum">
              <a:rPr lang="en-US" smtClean="0"/>
              <a:pPr defTabSz="897421"/>
              <a:t>1</a:t>
            </a:fld>
            <a:endParaRPr 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6D2887-5C60-45B8-80B6-92C844CC392E}" type="slidenum">
              <a:rPr lang="en-US" smtClean="0"/>
              <a:t>12</a:t>
            </a:fld>
            <a:endParaRPr lang="en-US"/>
          </a:p>
        </p:txBody>
      </p:sp>
    </p:spTree>
    <p:extLst>
      <p:ext uri="{BB962C8B-B14F-4D97-AF65-F5344CB8AC3E}">
        <p14:creationId xmlns:p14="http://schemas.microsoft.com/office/powerpoint/2010/main" val="1569584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American Geophysical Union, Spring Meeting 2007, abstract #SA53A-04</a:t>
            </a:r>
          </a:p>
          <a:p>
            <a:endParaRPr lang="en-US" dirty="0" smtClean="0"/>
          </a:p>
          <a:p>
            <a:r>
              <a:rPr lang="en-US" dirty="0" smtClean="0"/>
              <a:t>Abstract:</a:t>
            </a:r>
            <a:r>
              <a:rPr lang="en-US" baseline="0" dirty="0" smtClean="0"/>
              <a:t> </a:t>
            </a:r>
            <a:r>
              <a:rPr lang="en-US" dirty="0" smtClean="0"/>
              <a:t>Ground-based </a:t>
            </a:r>
            <a:r>
              <a:rPr lang="en-US" dirty="0" err="1" smtClean="0"/>
              <a:t>Fabry</a:t>
            </a:r>
            <a:r>
              <a:rPr lang="en-US" dirty="0" smtClean="0"/>
              <a:t>-Perot observations of the hydrogen </a:t>
            </a:r>
            <a:r>
              <a:rPr lang="en-US" dirty="0" err="1" smtClean="0"/>
              <a:t>Balmer</a:t>
            </a:r>
            <a:r>
              <a:rPr lang="en-US" dirty="0" smtClean="0"/>
              <a:t>-alpha emission have been used since the late 1970s to investigate hydrogen in the </a:t>
            </a:r>
            <a:r>
              <a:rPr lang="en-US" dirty="0" err="1" smtClean="0"/>
              <a:t>geocorona</a:t>
            </a:r>
            <a:r>
              <a:rPr lang="en-US" dirty="0" smtClean="0"/>
              <a:t>, spanning the upper thermosphere and exosphere. Atomic hydrogen in this region is a byproduct of hydrogen-containing species below such as methane and water vapor. Models have predicted 50-75 % increases in upper atmospheric hydrogen as a consequence of a doubling of tropospheric concentrations of methane, a primary greenhouse gas. The 11-year solar cycle is a dominant source of natural variability in the upper atmosphere and its effect on hydrogen distributions and emissions must be understood to investigate possible signs of longer-term climatic trends. We will discuss data from the present near-solar minimum winter compared with those from the previous near- solar minimum period of 1997, all taken with the same instrument, the Wisconsin H-alpha Mapper </a:t>
            </a:r>
            <a:r>
              <a:rPr lang="en-US" dirty="0" err="1" smtClean="0"/>
              <a:t>Fabry</a:t>
            </a:r>
            <a:r>
              <a:rPr lang="en-US" dirty="0" smtClean="0"/>
              <a:t>-Perot (</a:t>
            </a:r>
            <a:r>
              <a:rPr lang="en-US" dirty="0" err="1" smtClean="0"/>
              <a:t>Kitt</a:t>
            </a:r>
            <a:r>
              <a:rPr lang="en-US" dirty="0" smtClean="0"/>
              <a:t> Peak, AZ), and using the same nebular calibration source for absolute intensity calibration. The newer data are consistent with observations over the rise of the solar cycle with lower intensities observed during solar minimum compared with solar maximum conditions. We will also discuss preliminary comparisons with earlier data and the extra challenges associated with comparing data taken with different, though similarly designed instruments. The </a:t>
            </a:r>
            <a:r>
              <a:rPr lang="en-US" dirty="0" err="1" smtClean="0"/>
              <a:t>geocoronal</a:t>
            </a:r>
            <a:r>
              <a:rPr lang="en-US" dirty="0" smtClean="0"/>
              <a:t> hydrogen column emission observed by the </a:t>
            </a:r>
            <a:r>
              <a:rPr lang="en-US" dirty="0" err="1" smtClean="0"/>
              <a:t>Fabry</a:t>
            </a:r>
            <a:r>
              <a:rPr lang="en-US" dirty="0" smtClean="0"/>
              <a:t>-Perot is a function of the hydrogen density profile, the solar excitation flux, and radiative transfer including the contribution of multiple scattering below the Earth's shadow. We will discuss work in progress to use forward modeling to retrieve the hydrogen column abundance from the emission observations. </a:t>
            </a:r>
            <a:endParaRPr lang="en-US" dirty="0"/>
          </a:p>
        </p:txBody>
      </p:sp>
      <p:sp>
        <p:nvSpPr>
          <p:cNvPr id="4" name="Footer Placeholder 3"/>
          <p:cNvSpPr>
            <a:spLocks noGrp="1"/>
          </p:cNvSpPr>
          <p:nvPr>
            <p:ph type="ftr" sz="quarter" idx="10"/>
          </p:nvPr>
        </p:nvSpPr>
        <p:spPr/>
        <p:txBody>
          <a:bodyPr/>
          <a:lstStyle/>
          <a:p>
            <a:pPr>
              <a:defRPr/>
            </a:pPr>
            <a:r>
              <a:rPr lang="en-US" dirty="0" smtClean="0"/>
              <a:t>STP Division 4QFY13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14</a:t>
            </a:fld>
            <a:endParaRPr lang="en-US" dirty="0"/>
          </a:p>
        </p:txBody>
      </p:sp>
    </p:spTree>
    <p:extLst>
      <p:ext uri="{BB962C8B-B14F-4D97-AF65-F5344CB8AC3E}">
        <p14:creationId xmlns:p14="http://schemas.microsoft.com/office/powerpoint/2010/main" val="351295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8" name="Title 7"/>
          <p:cNvSpPr>
            <a:spLocks noGrp="1"/>
          </p:cNvSpPr>
          <p:nvPr>
            <p:ph type="title"/>
          </p:nvPr>
        </p:nvSpPr>
        <p:spPr>
          <a:xfrm>
            <a:off x="1905000" y="152400"/>
            <a:ext cx="6324600" cy="1143000"/>
          </a:xfrm>
          <a:prstGeom prst="rect">
            <a:avLst/>
          </a:prstGeom>
        </p:spPr>
        <p:txBody>
          <a:bodyPr/>
          <a:lstStyle>
            <a:lvl1pPr>
              <a:defRPr b="0">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30980785"/>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7620000" cy="48006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2108542694"/>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a:prstGeom prst="rect">
            <a:avLst/>
          </a:prstGeo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2487711022"/>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7" name="Date Placeholder 3"/>
          <p:cNvSpPr>
            <a:spLocks noGrp="1"/>
          </p:cNvSpPr>
          <p:nvPr>
            <p:ph type="dt" sz="half" idx="2"/>
          </p:nvPr>
        </p:nvSpPr>
        <p:spPr>
          <a:xfrm rot="16200000">
            <a:off x="6408351" y="2788920"/>
            <a:ext cx="4724399" cy="365760"/>
          </a:xfrm>
          <a:prstGeom prst="rect">
            <a:avLst/>
          </a:prstGeom>
        </p:spPr>
        <p:txBody>
          <a:bodyPr vert="horz" lIns="91440" tIns="45720" rIns="91440" bIns="45720" rtlCol="0" anchor="ctr"/>
          <a:lstStyle>
            <a:lvl1pPr algn="l">
              <a:defRPr sz="1200" b="1">
                <a:solidFill>
                  <a:schemeClr val="bg2"/>
                </a:solidFill>
              </a:defRPr>
            </a:lvl1pPr>
          </a:lstStyle>
          <a:p>
            <a:pPr fontAlgn="auto">
              <a:spcBef>
                <a:spcPts val="0"/>
              </a:spcBef>
              <a:spcAft>
                <a:spcPts val="0"/>
              </a:spcAft>
            </a:pPr>
            <a:r>
              <a:rPr lang="en-US" smtClean="0">
                <a:solidFill>
                  <a:srgbClr val="EEECE1"/>
                </a:solidFill>
                <a:latin typeface="Calibri"/>
              </a:rPr>
              <a:t>National Environmental Satellite Distribution and Information Service</a:t>
            </a:r>
            <a:endParaRPr lang="en-US" dirty="0">
              <a:solidFill>
                <a:srgbClr val="EEECE1"/>
              </a:solidFill>
              <a:latin typeface="Calibri"/>
            </a:endParaRPr>
          </a:p>
        </p:txBody>
      </p:sp>
      <p:sp>
        <p:nvSpPr>
          <p:cNvPr id="8" name="Title 7"/>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925072044"/>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7" name="Date Placeholder 3"/>
          <p:cNvSpPr>
            <a:spLocks noGrp="1"/>
          </p:cNvSpPr>
          <p:nvPr>
            <p:ph type="dt" sz="half" idx="2"/>
          </p:nvPr>
        </p:nvSpPr>
        <p:spPr>
          <a:xfrm rot="16200000">
            <a:off x="6408351" y="2788920"/>
            <a:ext cx="4724399" cy="365760"/>
          </a:xfrm>
          <a:prstGeom prst="rect">
            <a:avLst/>
          </a:prstGeom>
        </p:spPr>
        <p:txBody>
          <a:bodyPr vert="horz" lIns="91440" tIns="45720" rIns="91440" bIns="45720" rtlCol="0" anchor="ctr"/>
          <a:lstStyle>
            <a:lvl1pPr algn="l">
              <a:defRPr sz="1200" b="1">
                <a:solidFill>
                  <a:schemeClr val="bg2"/>
                </a:solidFill>
              </a:defRPr>
            </a:lvl1pPr>
          </a:lstStyle>
          <a:p>
            <a:pPr fontAlgn="auto">
              <a:spcBef>
                <a:spcPts val="0"/>
              </a:spcBef>
              <a:spcAft>
                <a:spcPts val="0"/>
              </a:spcAft>
            </a:pPr>
            <a:r>
              <a:rPr lang="en-US" smtClean="0">
                <a:solidFill>
                  <a:srgbClr val="EEECE1"/>
                </a:solidFill>
                <a:latin typeface="Calibri"/>
              </a:rPr>
              <a:t>National Environmental Satellite Distribution and Information Service</a:t>
            </a:r>
            <a:endParaRPr lang="en-US" dirty="0">
              <a:solidFill>
                <a:srgbClr val="EEECE1"/>
              </a:solidFill>
              <a:latin typeface="Calibri"/>
            </a:endParaRPr>
          </a:p>
        </p:txBody>
      </p:sp>
      <p:sp>
        <p:nvSpPr>
          <p:cNvPr id="8" name="Title 7"/>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62120808"/>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7" name="Date Placeholder 3"/>
          <p:cNvSpPr>
            <a:spLocks noGrp="1"/>
          </p:cNvSpPr>
          <p:nvPr>
            <p:ph type="dt" sz="half" idx="2"/>
          </p:nvPr>
        </p:nvSpPr>
        <p:spPr>
          <a:xfrm rot="16200000">
            <a:off x="6408351" y="2788920"/>
            <a:ext cx="4724399" cy="365760"/>
          </a:xfrm>
          <a:prstGeom prst="rect">
            <a:avLst/>
          </a:prstGeom>
        </p:spPr>
        <p:txBody>
          <a:bodyPr vert="horz" lIns="91440" tIns="45720" rIns="91440" bIns="45720" rtlCol="0" anchor="ctr"/>
          <a:lstStyle>
            <a:lvl1pPr algn="l">
              <a:defRPr sz="1200" b="1">
                <a:solidFill>
                  <a:schemeClr val="bg2"/>
                </a:solidFill>
              </a:defRPr>
            </a:lvl1pPr>
          </a:lstStyle>
          <a:p>
            <a:pPr fontAlgn="auto">
              <a:spcBef>
                <a:spcPts val="0"/>
              </a:spcBef>
              <a:spcAft>
                <a:spcPts val="0"/>
              </a:spcAft>
            </a:pPr>
            <a:r>
              <a:rPr lang="en-US" smtClean="0">
                <a:solidFill>
                  <a:srgbClr val="EEECE1"/>
                </a:solidFill>
                <a:latin typeface="Calibri"/>
              </a:rPr>
              <a:t>National Environmental Satellite Distribution and Information Service</a:t>
            </a:r>
            <a:endParaRPr lang="en-US" dirty="0">
              <a:solidFill>
                <a:srgbClr val="EEECE1"/>
              </a:solidFill>
              <a:latin typeface="Calibri"/>
            </a:endParaRPr>
          </a:p>
        </p:txBody>
      </p:sp>
      <p:sp>
        <p:nvSpPr>
          <p:cNvPr id="8" name="Title 7"/>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662828030"/>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973194"/>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99976"/>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2484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76200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rot="10800000" flipV="1">
            <a:off x="8604286" y="6426199"/>
            <a:ext cx="393628" cy="279400"/>
          </a:xfrm>
          <a:prstGeom prst="bracketPair">
            <a:avLst>
              <a:gd name="adj" fmla="val 17949"/>
            </a:avLst>
          </a:prstGeom>
        </p:spPr>
        <p:txBody>
          <a:bodyPr/>
          <a:lstStyle/>
          <a:p>
            <a:fld id="{0392CAAC-D4E7-4F01-9B5F-C7751E7AFF70}" type="slidenum">
              <a:rPr lang="en-US" smtClean="0"/>
              <a:pPr/>
              <a:t>‹#›</a:t>
            </a:fld>
            <a:endParaRPr lang="en-US" dirty="0"/>
          </a:p>
        </p:txBody>
      </p:sp>
    </p:spTree>
    <p:extLst>
      <p:ext uri="{BB962C8B-B14F-4D97-AF65-F5344CB8AC3E}">
        <p14:creationId xmlns:p14="http://schemas.microsoft.com/office/powerpoint/2010/main" val="1142351179"/>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a:prstGeom prst="rect">
            <a:avLst/>
          </a:prstGeo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693701472"/>
      </p:ext>
    </p:extLst>
  </p:cSld>
  <p:clrMapOvr>
    <a:masterClrMapping/>
  </p:clrMapOvr>
  <p:transition spd="slow">
    <p:pull/>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4040714378"/>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a:prstGeom prst="rect">
            <a:avLst/>
          </a:prstGeo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a:prstGeom prst="rect">
            <a:avLst/>
          </a:prstGeo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2226454949"/>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3046520510"/>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3850578825"/>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a:prstGeom prst="rect">
            <a:avLst/>
          </a:prstGeo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a:prstGeom prst="rect">
            <a:avLst/>
          </a:prstGeo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6" name="Footer Placeholder 5"/>
          <p:cNvSpPr>
            <a:spLocks noGrp="1"/>
          </p:cNvSpPr>
          <p:nvPr>
            <p:ph type="ftr" sz="quarter" idx="11"/>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
        <p:nvSpPr>
          <p:cNvPr id="7" name="Slide Number Placeholder 6"/>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
        <p:nvSpPr>
          <p:cNvPr id="9" name="Content Placeholder 8"/>
          <p:cNvSpPr>
            <a:spLocks noGrp="1"/>
          </p:cNvSpPr>
          <p:nvPr>
            <p:ph sz="quarter" idx="13"/>
          </p:nvPr>
        </p:nvSpPr>
        <p:spPr>
          <a:xfrm>
            <a:off x="304800" y="381000"/>
            <a:ext cx="7772400" cy="494284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881656"/>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a:prstGeom prst="rect">
            <a:avLst/>
          </a:prstGeo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a:prstGeom prst="rect">
            <a:avLst/>
          </a:prstGeo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9" name="Slide Number Placeholder 8"/>
          <p:cNvSpPr>
            <a:spLocks noGrp="1"/>
          </p:cNvSpPr>
          <p:nvPr>
            <p:ph type="sldNum" sz="quarter" idx="11"/>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
        <p:nvSpPr>
          <p:cNvPr id="10" name="Footer Placeholder 9"/>
          <p:cNvSpPr>
            <a:spLocks noGrp="1"/>
          </p:cNvSpPr>
          <p:nvPr>
            <p:ph type="ftr" sz="quarter" idx="12"/>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Tree>
    <p:extLst>
      <p:ext uri="{BB962C8B-B14F-4D97-AF65-F5344CB8AC3E}">
        <p14:creationId xmlns:p14="http://schemas.microsoft.com/office/powerpoint/2010/main" val="2815730826"/>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1" name="Picture 1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0208" y="152400"/>
            <a:ext cx="1106905" cy="914400"/>
          </a:xfrm>
          <a:prstGeom prst="rect">
            <a:avLst/>
          </a:prstGeom>
          <a:effectLst>
            <a:softEdge rad="25400"/>
          </a:effectLst>
        </p:spPr>
      </p:pic>
      <p:cxnSp>
        <p:nvCxnSpPr>
          <p:cNvPr id="10" name="Straight Connector 9"/>
          <p:cNvCxnSpPr/>
          <p:nvPr/>
        </p:nvCxnSpPr>
        <p:spPr>
          <a:xfrm>
            <a:off x="76200" y="1143000"/>
            <a:ext cx="815340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9" name="Slide Number Placeholder 3"/>
          <p:cNvSpPr txBox="1">
            <a:spLocks/>
          </p:cNvSpPr>
          <p:nvPr/>
        </p:nvSpPr>
        <p:spPr>
          <a:xfrm rot="10800000" flipV="1">
            <a:off x="8604286" y="6426199"/>
            <a:ext cx="463514" cy="279400"/>
          </a:xfrm>
          <a:prstGeom prst="bracketPair">
            <a:avLst>
              <a:gd name="adj" fmla="val 17949"/>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fld id="{0392CAAC-D4E7-4F01-9B5F-C7751E7AFF70}" type="slidenum">
              <a:rPr lang="en-US" sz="1400" smtClean="0">
                <a:solidFill>
                  <a:schemeClr val="bg1"/>
                </a:solidFill>
              </a:rPr>
              <a:pPr/>
              <a:t>‹#›</a:t>
            </a:fld>
            <a:endParaRPr lang="en-US" sz="1400" dirty="0">
              <a:solidFill>
                <a:schemeClr val="bg1"/>
              </a:solidFill>
            </a:endParaRPr>
          </a:p>
        </p:txBody>
      </p:sp>
      <p:sp>
        <p:nvSpPr>
          <p:cNvPr id="13" name="TextBox 12"/>
          <p:cNvSpPr txBox="1"/>
          <p:nvPr/>
        </p:nvSpPr>
        <p:spPr>
          <a:xfrm rot="16200000">
            <a:off x="6425461" y="2999966"/>
            <a:ext cx="4751301" cy="307777"/>
          </a:xfrm>
          <a:prstGeom prst="rect">
            <a:avLst/>
          </a:prstGeom>
          <a:noFill/>
        </p:spPr>
        <p:txBody>
          <a:bodyPr wrap="none" rtlCol="0">
            <a:spAutoFit/>
          </a:bodyPr>
          <a:lstStyle/>
          <a:p>
            <a:pPr algn="ctr"/>
            <a:r>
              <a:rPr lang="en-US" sz="1400" b="1" dirty="0" smtClean="0">
                <a:solidFill>
                  <a:schemeClr val="bg1"/>
                </a:solidFill>
              </a:rPr>
              <a:t>NOAA Satellite Science Week – February 23-27, 2015</a:t>
            </a:r>
            <a:endParaRPr lang="en-US" sz="1400" b="1" dirty="0">
              <a:solidFill>
                <a:schemeClr val="bg1"/>
              </a:solidFill>
            </a:endParaRPr>
          </a:p>
        </p:txBody>
      </p:sp>
    </p:spTree>
    <p:extLst>
      <p:ext uri="{BB962C8B-B14F-4D97-AF65-F5344CB8AC3E}">
        <p14:creationId xmlns:p14="http://schemas.microsoft.com/office/powerpoint/2010/main" val="3325569069"/>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20" r:id="rId12"/>
    <p:sldLayoutId id="2147484108" r:id="rId13"/>
    <p:sldLayoutId id="2147484132" r:id="rId14"/>
    <p:sldLayoutId id="2147484133" r:id="rId15"/>
    <p:sldLayoutId id="2147484134" r:id="rId16"/>
  </p:sldLayoutIdLst>
  <p:transition spd="slow">
    <p:pull/>
  </p:transition>
  <p:hf hdr="0" dt="0"/>
  <p:txStyles>
    <p:title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mailto:William.Denig@noaa.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hyperlink" Target="http://dx.doi.org/10.1002/2013GL058588" TargetMode="Externa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cdaweb.gsfc.nasa.gov/" TargetMode="External"/><Relationship Id="rId2" Type="http://schemas.openxmlformats.org/officeDocument/2006/relationships/hyperlink" Target="http://www.ngdc.noaa.gov/stp/satellite/goes/" TargetMode="External"/><Relationship Id="rId1" Type="http://schemas.openxmlformats.org/officeDocument/2006/relationships/slideLayout" Target="../slideLayouts/slideLayout7.xml"/><Relationship Id="rId4" Type="http://schemas.openxmlformats.org/officeDocument/2006/relationships/hyperlink" Target="http://virbo.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ngdc.noaa.gov/stp/space-weather/online-publications/stp_division/stp_reports/Galaxy-15_SpaceEnvironmentalAssessment.pdf" TargetMode="Externa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www.ngdc.noaa.gov/stp/space-weather/online-publications/stp_division/stp_reports/Skyterra-1_SpaceEnvironmentalAssessment.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hyperlink" Target="http://www.rand.org/content/dam/rand/pubs/research_reports/RR500/RR560/RAND_RR560.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7.xml"/><Relationship Id="rId5" Type="http://schemas.openxmlformats.org/officeDocument/2006/relationships/hyperlink" Target="http://www.ngdc.noaa.gov/stp/mag_pause/" TargetMode="Externa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6" descr="noaa_round_x"/>
          <p:cNvPicPr>
            <a:picLocks noChangeAspect="1" noChangeArrowheads="1"/>
          </p:cNvPicPr>
          <p:nvPr/>
        </p:nvPicPr>
        <p:blipFill>
          <a:blip r:embed="rId3" cstate="print">
            <a:clrChange>
              <a:clrFrom>
                <a:srgbClr val="00F0E2"/>
              </a:clrFrom>
              <a:clrTo>
                <a:srgbClr val="00F0E2">
                  <a:alpha val="0"/>
                </a:srgbClr>
              </a:clrTo>
            </a:clrChange>
          </a:blip>
          <a:srcRect/>
          <a:stretch>
            <a:fillRect/>
          </a:stretch>
        </p:blipFill>
        <p:spPr bwMode="auto">
          <a:xfrm>
            <a:off x="420688" y="4708525"/>
            <a:ext cx="1979612" cy="1979613"/>
          </a:xfrm>
          <a:prstGeom prst="rect">
            <a:avLst/>
          </a:prstGeom>
          <a:noFill/>
          <a:ln w="9525">
            <a:noFill/>
            <a:miter lim="800000"/>
            <a:headEnd/>
            <a:tailEnd/>
          </a:ln>
        </p:spPr>
      </p:pic>
      <p:sp>
        <p:nvSpPr>
          <p:cNvPr id="6147" name="Rectangle 11"/>
          <p:cNvSpPr>
            <a:spLocks noChangeArrowheads="1"/>
          </p:cNvSpPr>
          <p:nvPr/>
        </p:nvSpPr>
        <p:spPr bwMode="auto">
          <a:xfrm>
            <a:off x="215900" y="2671762"/>
            <a:ext cx="8081963" cy="677863"/>
          </a:xfrm>
          <a:prstGeom prst="rect">
            <a:avLst/>
          </a:prstGeom>
          <a:solidFill>
            <a:schemeClr val="accent1"/>
          </a:solidFill>
          <a:ln w="9525">
            <a:solidFill>
              <a:schemeClr val="tx1"/>
            </a:solidFill>
            <a:miter lim="800000"/>
            <a:headEnd/>
            <a:tailEnd/>
          </a:ln>
        </p:spPr>
        <p:txBody>
          <a:bodyPr wrap="none" anchor="ctr"/>
          <a:lstStyle/>
          <a:p>
            <a:pPr algn="ctr">
              <a:spcBef>
                <a:spcPct val="20000"/>
              </a:spcBef>
            </a:pPr>
            <a:r>
              <a:rPr lang="en-US" sz="4000" b="1" i="1" dirty="0" smtClean="0">
                <a:solidFill>
                  <a:schemeClr val="bg1"/>
                </a:solidFill>
              </a:rPr>
              <a:t>NOAA Satellite Science Week</a:t>
            </a:r>
            <a:endParaRPr lang="en-US" sz="4000" b="1" i="1" dirty="0">
              <a:solidFill>
                <a:schemeClr val="bg1"/>
              </a:solidFill>
            </a:endParaRPr>
          </a:p>
        </p:txBody>
      </p:sp>
      <p:sp>
        <p:nvSpPr>
          <p:cNvPr id="6148" name="Rectangle 7"/>
          <p:cNvSpPr>
            <a:spLocks noChangeArrowheads="1"/>
          </p:cNvSpPr>
          <p:nvPr/>
        </p:nvSpPr>
        <p:spPr bwMode="auto">
          <a:xfrm>
            <a:off x="2438400" y="4759325"/>
            <a:ext cx="5922963" cy="1752600"/>
          </a:xfrm>
          <a:prstGeom prst="rect">
            <a:avLst/>
          </a:prstGeom>
          <a:noFill/>
          <a:ln w="9525">
            <a:noFill/>
            <a:miter lim="800000"/>
            <a:headEnd/>
            <a:tailEnd/>
          </a:ln>
        </p:spPr>
        <p:txBody>
          <a:bodyPr lIns="96838" tIns="47625" rIns="96838" bIns="47625"/>
          <a:lstStyle/>
          <a:p>
            <a:pPr algn="r" defTabSz="960438">
              <a:lnSpc>
                <a:spcPct val="80000"/>
              </a:lnSpc>
              <a:spcBef>
                <a:spcPct val="20000"/>
              </a:spcBef>
              <a:buSzPct val="125000"/>
            </a:pPr>
            <a:r>
              <a:rPr lang="en-US" sz="2800" b="1" dirty="0" smtClean="0">
                <a:solidFill>
                  <a:schemeClr val="tx2"/>
                </a:solidFill>
              </a:rPr>
              <a:t>William </a:t>
            </a:r>
            <a:r>
              <a:rPr lang="en-US" sz="2800" b="1" dirty="0" err="1" smtClean="0">
                <a:solidFill>
                  <a:schemeClr val="tx2"/>
                </a:solidFill>
              </a:rPr>
              <a:t>Denig</a:t>
            </a:r>
            <a:endParaRPr lang="en-US" sz="2400" b="1" dirty="0">
              <a:solidFill>
                <a:schemeClr val="tx2"/>
              </a:solidFill>
            </a:endParaRPr>
          </a:p>
          <a:p>
            <a:pPr algn="r" defTabSz="960438">
              <a:lnSpc>
                <a:spcPct val="90000"/>
              </a:lnSpc>
              <a:spcBef>
                <a:spcPct val="20000"/>
              </a:spcBef>
              <a:buSzPct val="125000"/>
            </a:pPr>
            <a:r>
              <a:rPr lang="en-US" sz="2400" dirty="0">
                <a:solidFill>
                  <a:schemeClr val="tx2"/>
                </a:solidFill>
              </a:rPr>
              <a:t>Solar &amp; Terrestrial Physics Division</a:t>
            </a:r>
          </a:p>
          <a:p>
            <a:pPr algn="r" defTabSz="960438">
              <a:spcBef>
                <a:spcPct val="20000"/>
              </a:spcBef>
              <a:buSzPct val="125000"/>
            </a:pPr>
            <a:r>
              <a:rPr lang="en-US" sz="2400" dirty="0">
                <a:solidFill>
                  <a:schemeClr val="tx2"/>
                </a:solidFill>
              </a:rPr>
              <a:t>NOAA/NESDIS/NGDC</a:t>
            </a:r>
          </a:p>
          <a:p>
            <a:pPr algn="r" defTabSz="960438">
              <a:spcBef>
                <a:spcPct val="20000"/>
              </a:spcBef>
              <a:buSzPct val="125000"/>
            </a:pPr>
            <a:r>
              <a:rPr lang="en-US" sz="2400" dirty="0">
                <a:solidFill>
                  <a:schemeClr val="tx2"/>
                </a:solidFill>
              </a:rPr>
              <a:t>303 497-6323 </a:t>
            </a:r>
          </a:p>
          <a:p>
            <a:pPr algn="r" defTabSz="960438">
              <a:spcBef>
                <a:spcPct val="20000"/>
              </a:spcBef>
              <a:buSzPct val="125000"/>
            </a:pPr>
            <a:r>
              <a:rPr lang="en-US" sz="2000" dirty="0">
                <a:solidFill>
                  <a:schemeClr val="tx2"/>
                </a:solidFill>
                <a:hlinkClick r:id="rId4"/>
              </a:rPr>
              <a:t>William.Denig@noaa.gov</a:t>
            </a:r>
            <a:endParaRPr lang="en-US" sz="2000" dirty="0">
              <a:solidFill>
                <a:schemeClr val="tx2"/>
              </a:solidFill>
            </a:endParaRPr>
          </a:p>
        </p:txBody>
      </p:sp>
      <p:sp>
        <p:nvSpPr>
          <p:cNvPr id="6150" name="Text Box 24"/>
          <p:cNvSpPr txBox="1">
            <a:spLocks noChangeArrowheads="1"/>
          </p:cNvSpPr>
          <p:nvPr/>
        </p:nvSpPr>
        <p:spPr bwMode="auto">
          <a:xfrm>
            <a:off x="1566894" y="3470275"/>
            <a:ext cx="6035627" cy="1138773"/>
          </a:xfrm>
          <a:prstGeom prst="rect">
            <a:avLst/>
          </a:prstGeom>
          <a:noFill/>
          <a:ln w="9525">
            <a:noFill/>
            <a:miter lim="800000"/>
            <a:headEnd/>
            <a:tailEnd/>
          </a:ln>
        </p:spPr>
        <p:txBody>
          <a:bodyPr wrap="none">
            <a:spAutoFit/>
          </a:bodyPr>
          <a:lstStyle/>
          <a:p>
            <a:pPr algn="ctr">
              <a:spcBef>
                <a:spcPct val="20000"/>
              </a:spcBef>
            </a:pPr>
            <a:r>
              <a:rPr lang="en-US" sz="3600" b="1" dirty="0" smtClean="0">
                <a:solidFill>
                  <a:schemeClr val="tx2"/>
                </a:solidFill>
              </a:rPr>
              <a:t>GOES-R Space Weather</a:t>
            </a:r>
          </a:p>
          <a:p>
            <a:pPr algn="ctr">
              <a:spcBef>
                <a:spcPts val="0"/>
              </a:spcBef>
            </a:pPr>
            <a:r>
              <a:rPr lang="en-US" sz="3200" b="1" dirty="0" smtClean="0">
                <a:solidFill>
                  <a:schemeClr val="tx2"/>
                </a:solidFill>
              </a:rPr>
              <a:t>Operations to Research (O2R)</a:t>
            </a:r>
            <a:endParaRPr lang="en-US" sz="3200" b="1" dirty="0">
              <a:solidFill>
                <a:schemeClr val="tx2"/>
              </a:solidFill>
            </a:endParaRPr>
          </a:p>
        </p:txBody>
      </p:sp>
      <p:sp>
        <p:nvSpPr>
          <p:cNvPr id="2" name="Rectangle 1"/>
          <p:cNvSpPr/>
          <p:nvPr/>
        </p:nvSpPr>
        <p:spPr>
          <a:xfrm>
            <a:off x="0" y="0"/>
            <a:ext cx="8361363"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9" name="Picture 22" descr="NOAA - Boulder"/>
          <p:cNvPicPr>
            <a:picLocks noChangeAspect="1" noChangeArrowheads="1"/>
          </p:cNvPicPr>
          <p:nvPr/>
        </p:nvPicPr>
        <p:blipFill>
          <a:blip r:embed="rId5" cstate="print"/>
          <a:srcRect/>
          <a:stretch>
            <a:fillRect/>
          </a:stretch>
        </p:blipFill>
        <p:spPr bwMode="auto">
          <a:xfrm>
            <a:off x="209550" y="152400"/>
            <a:ext cx="8096250" cy="2401887"/>
          </a:xfrm>
          <a:prstGeom prst="rect">
            <a:avLst/>
          </a:prstGeom>
          <a:noFill/>
          <a:ln w="9525">
            <a:noFill/>
            <a:miter lim="800000"/>
            <a:headEnd/>
            <a:tailEnd/>
          </a:ln>
        </p:spPr>
      </p:pic>
    </p:spTree>
    <p:extLst>
      <p:ext uri="{BB962C8B-B14F-4D97-AF65-F5344CB8AC3E}">
        <p14:creationId xmlns:p14="http://schemas.microsoft.com/office/powerpoint/2010/main" val="1059427151"/>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96" y="2170100"/>
            <a:ext cx="32004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96" y="4457700"/>
            <a:ext cx="32004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a:stretch>
            <a:fillRect/>
          </a:stretch>
        </p:blipFill>
        <p:spPr>
          <a:xfrm>
            <a:off x="5943600" y="2377930"/>
            <a:ext cx="2362200" cy="2116138"/>
          </a:xfrm>
          <a:prstGeom prst="rect">
            <a:avLst/>
          </a:prstGeom>
        </p:spPr>
      </p:pic>
      <p:pic>
        <p:nvPicPr>
          <p:cNvPr id="11" name="Picture 10"/>
          <p:cNvPicPr>
            <a:picLocks noChangeAspect="1"/>
          </p:cNvPicPr>
          <p:nvPr/>
        </p:nvPicPr>
        <p:blipFill>
          <a:blip r:embed="rId5"/>
          <a:stretch>
            <a:fillRect/>
          </a:stretch>
        </p:blipFill>
        <p:spPr>
          <a:xfrm>
            <a:off x="6045993" y="4490321"/>
            <a:ext cx="2397919" cy="2124925"/>
          </a:xfrm>
          <a:prstGeom prst="rect">
            <a:avLst/>
          </a:prstGeom>
        </p:spPr>
      </p:pic>
      <p:pic>
        <p:nvPicPr>
          <p:cNvPr id="8" name="Picture 7"/>
          <p:cNvPicPr>
            <a:picLocks noChangeAspect="1"/>
          </p:cNvPicPr>
          <p:nvPr/>
        </p:nvPicPr>
        <p:blipFill>
          <a:blip r:embed="rId6"/>
          <a:stretch>
            <a:fillRect/>
          </a:stretch>
        </p:blipFill>
        <p:spPr>
          <a:xfrm>
            <a:off x="3131245" y="2285762"/>
            <a:ext cx="2628444" cy="2150546"/>
          </a:xfrm>
          <a:prstGeom prst="rect">
            <a:avLst/>
          </a:prstGeom>
        </p:spPr>
      </p:pic>
      <p:sp>
        <p:nvSpPr>
          <p:cNvPr id="12" name="TextBox 11"/>
          <p:cNvSpPr txBox="1"/>
          <p:nvPr/>
        </p:nvSpPr>
        <p:spPr>
          <a:xfrm>
            <a:off x="419478" y="2133600"/>
            <a:ext cx="2547236" cy="307777"/>
          </a:xfrm>
          <a:prstGeom prst="rect">
            <a:avLst/>
          </a:prstGeom>
          <a:solidFill>
            <a:schemeClr val="bg1"/>
          </a:solidFill>
        </p:spPr>
        <p:txBody>
          <a:bodyPr wrap="none" rtlCol="0">
            <a:spAutoFit/>
          </a:bodyPr>
          <a:lstStyle/>
          <a:p>
            <a:r>
              <a:rPr lang="en-US" sz="1400" dirty="0" smtClean="0">
                <a:solidFill>
                  <a:schemeClr val="tx2"/>
                </a:solidFill>
              </a:rPr>
              <a:t>WAAS Coverage 27 February</a:t>
            </a:r>
            <a:endParaRPr lang="en-US" sz="1400" dirty="0">
              <a:solidFill>
                <a:schemeClr val="tx2"/>
              </a:solidFill>
            </a:endParaRPr>
          </a:p>
        </p:txBody>
      </p:sp>
      <p:sp>
        <p:nvSpPr>
          <p:cNvPr id="16" name="TextBox 15"/>
          <p:cNvSpPr txBox="1"/>
          <p:nvPr/>
        </p:nvSpPr>
        <p:spPr>
          <a:xfrm>
            <a:off x="3274313" y="2133600"/>
            <a:ext cx="2342308" cy="307777"/>
          </a:xfrm>
          <a:prstGeom prst="rect">
            <a:avLst/>
          </a:prstGeom>
          <a:solidFill>
            <a:schemeClr val="bg1"/>
          </a:solidFill>
        </p:spPr>
        <p:txBody>
          <a:bodyPr wrap="none" rtlCol="0">
            <a:spAutoFit/>
          </a:bodyPr>
          <a:lstStyle/>
          <a:p>
            <a:r>
              <a:rPr lang="en-US" sz="1400" dirty="0" smtClean="0">
                <a:solidFill>
                  <a:schemeClr val="tx2"/>
                </a:solidFill>
              </a:rPr>
              <a:t>TEC 27 February 22:30 UT</a:t>
            </a:r>
            <a:endParaRPr lang="en-US" sz="1400" dirty="0">
              <a:solidFill>
                <a:schemeClr val="tx2"/>
              </a:solidFill>
            </a:endParaRPr>
          </a:p>
        </p:txBody>
      </p:sp>
      <p:sp>
        <p:nvSpPr>
          <p:cNvPr id="17" name="TextBox 16"/>
          <p:cNvSpPr txBox="1"/>
          <p:nvPr/>
        </p:nvSpPr>
        <p:spPr>
          <a:xfrm>
            <a:off x="5562239" y="1954603"/>
            <a:ext cx="2818400" cy="523220"/>
          </a:xfrm>
          <a:prstGeom prst="rect">
            <a:avLst/>
          </a:prstGeom>
          <a:noFill/>
        </p:spPr>
        <p:txBody>
          <a:bodyPr wrap="none" rtlCol="0">
            <a:spAutoFit/>
          </a:bodyPr>
          <a:lstStyle/>
          <a:p>
            <a:pPr algn="r"/>
            <a:r>
              <a:rPr lang="en-US" sz="1400" dirty="0" smtClean="0">
                <a:solidFill>
                  <a:schemeClr val="tx2"/>
                </a:solidFill>
              </a:rPr>
              <a:t>NGDC Magnetopause Crossing </a:t>
            </a:r>
          </a:p>
          <a:p>
            <a:pPr algn="r"/>
            <a:r>
              <a:rPr lang="en-US" sz="1400" dirty="0" smtClean="0">
                <a:solidFill>
                  <a:schemeClr val="tx2"/>
                </a:solidFill>
              </a:rPr>
              <a:t>               27 Feb 14 – 17-24 UT</a:t>
            </a:r>
            <a:endParaRPr lang="en-US" sz="1400" dirty="0">
              <a:solidFill>
                <a:schemeClr val="tx2"/>
              </a:solidFill>
            </a:endParaRPr>
          </a:p>
        </p:txBody>
      </p:sp>
      <p:sp>
        <p:nvSpPr>
          <p:cNvPr id="19" name="TextBox 18"/>
          <p:cNvSpPr txBox="1"/>
          <p:nvPr/>
        </p:nvSpPr>
        <p:spPr>
          <a:xfrm>
            <a:off x="76200" y="1147255"/>
            <a:ext cx="8166110" cy="954107"/>
          </a:xfrm>
          <a:prstGeom prst="rect">
            <a:avLst/>
          </a:prstGeom>
          <a:noFill/>
        </p:spPr>
        <p:txBody>
          <a:bodyPr wrap="square" rtlCol="0">
            <a:spAutoFit/>
          </a:bodyPr>
          <a:lstStyle/>
          <a:p>
            <a:pPr algn="just"/>
            <a:r>
              <a:rPr lang="en-US" sz="1400" u="sng" dirty="0" smtClean="0">
                <a:solidFill>
                  <a:schemeClr val="tx2"/>
                </a:solidFill>
              </a:rPr>
              <a:t>FAA Message to SWPC:</a:t>
            </a:r>
            <a:r>
              <a:rPr lang="en-US" sz="1400" dirty="0" smtClean="0">
                <a:solidFill>
                  <a:schemeClr val="tx2"/>
                </a:solidFill>
              </a:rPr>
              <a:t> “An </a:t>
            </a:r>
            <a:r>
              <a:rPr lang="en-US" sz="1400" dirty="0" err="1">
                <a:solidFill>
                  <a:schemeClr val="tx2"/>
                </a:solidFill>
              </a:rPr>
              <a:t>Ionospheric</a:t>
            </a:r>
            <a:r>
              <a:rPr lang="en-US" sz="1400" dirty="0">
                <a:solidFill>
                  <a:schemeClr val="tx2"/>
                </a:solidFill>
              </a:rPr>
              <a:t> Storm began on 2/27/14. The Satellite Operations Specialists were alerted at the WAAS O&amp;M by a Significant Event 757 at 2120 Zulu. So far, LPV and LPV200 service has not been available in Eastern Alaska and Northeastern CONUS. At times, North Central CONUS and all of Alaska have lost LPV and LPV200 Service</a:t>
            </a:r>
            <a:r>
              <a:rPr lang="en-US" sz="1400" dirty="0" smtClean="0">
                <a:solidFill>
                  <a:schemeClr val="tx2"/>
                </a:solidFill>
              </a:rPr>
              <a:t>.”</a:t>
            </a:r>
            <a:endParaRPr lang="en-US" sz="1400" dirty="0">
              <a:solidFill>
                <a:schemeClr val="tx2"/>
              </a:solidFill>
            </a:endParaRPr>
          </a:p>
        </p:txBody>
      </p:sp>
      <p:sp>
        <p:nvSpPr>
          <p:cNvPr id="21" name="TextBox 20"/>
          <p:cNvSpPr txBox="1"/>
          <p:nvPr/>
        </p:nvSpPr>
        <p:spPr>
          <a:xfrm rot="16200000">
            <a:off x="-503758" y="3163545"/>
            <a:ext cx="1338828" cy="369332"/>
          </a:xfrm>
          <a:prstGeom prst="rect">
            <a:avLst/>
          </a:prstGeom>
          <a:noFill/>
        </p:spPr>
        <p:txBody>
          <a:bodyPr wrap="none" rtlCol="0">
            <a:spAutoFit/>
          </a:bodyPr>
          <a:lstStyle/>
          <a:p>
            <a:r>
              <a:rPr lang="en-US" b="1" dirty="0" smtClean="0">
                <a:solidFill>
                  <a:schemeClr val="tx2"/>
                </a:solidFill>
              </a:rPr>
              <a:t>Storm Day</a:t>
            </a:r>
            <a:endParaRPr lang="en-US" b="1" dirty="0">
              <a:solidFill>
                <a:schemeClr val="tx2"/>
              </a:solidFill>
            </a:endParaRPr>
          </a:p>
        </p:txBody>
      </p:sp>
      <p:sp>
        <p:nvSpPr>
          <p:cNvPr id="25" name="TextBox 24"/>
          <p:cNvSpPr txBox="1"/>
          <p:nvPr/>
        </p:nvSpPr>
        <p:spPr>
          <a:xfrm>
            <a:off x="6354373" y="2451041"/>
            <a:ext cx="1806970" cy="338554"/>
          </a:xfrm>
          <a:prstGeom prst="rect">
            <a:avLst/>
          </a:prstGeom>
          <a:solidFill>
            <a:schemeClr val="bg1"/>
          </a:solidFill>
        </p:spPr>
        <p:txBody>
          <a:bodyPr wrap="none" rtlCol="0">
            <a:spAutoFit/>
          </a:bodyPr>
          <a:lstStyle/>
          <a:p>
            <a:pPr algn="r"/>
            <a:r>
              <a:rPr lang="en-US" sz="800" b="1" dirty="0" smtClean="0">
                <a:solidFill>
                  <a:schemeClr val="tx2"/>
                </a:solidFill>
              </a:rPr>
              <a:t>Magnetopause Standoff Distance</a:t>
            </a:r>
          </a:p>
          <a:p>
            <a:pPr algn="r"/>
            <a:r>
              <a:rPr lang="en-US" sz="800" b="1" dirty="0" smtClean="0">
                <a:solidFill>
                  <a:schemeClr val="tx2"/>
                </a:solidFill>
              </a:rPr>
              <a:t>27 Feb 14</a:t>
            </a:r>
            <a:endParaRPr lang="en-US" sz="800" b="1" dirty="0">
              <a:solidFill>
                <a:schemeClr val="tx2"/>
              </a:solidFill>
            </a:endParaRPr>
          </a:p>
        </p:txBody>
      </p:sp>
      <p:sp>
        <p:nvSpPr>
          <p:cNvPr id="26" name="TextBox 25"/>
          <p:cNvSpPr txBox="1"/>
          <p:nvPr/>
        </p:nvSpPr>
        <p:spPr>
          <a:xfrm>
            <a:off x="6206609" y="3101500"/>
            <a:ext cx="181958" cy="138742"/>
          </a:xfrm>
          <a:prstGeom prst="rect">
            <a:avLst/>
          </a:prstGeom>
          <a:solidFill>
            <a:schemeClr val="bg1"/>
          </a:solidFill>
        </p:spPr>
        <p:txBody>
          <a:bodyPr wrap="none" rtlCol="0">
            <a:spAutoFit/>
          </a:bodyPr>
          <a:lstStyle/>
          <a:p>
            <a:pPr algn="ctr"/>
            <a:r>
              <a:rPr lang="en-US" sz="600" b="1" dirty="0" smtClean="0">
                <a:solidFill>
                  <a:schemeClr val="tx2"/>
                </a:solidFill>
              </a:rPr>
              <a:t>GEO</a:t>
            </a:r>
            <a:endParaRPr lang="en-US" sz="600" b="1" dirty="0">
              <a:solidFill>
                <a:schemeClr val="tx2"/>
              </a:solidFill>
            </a:endParaRPr>
          </a:p>
        </p:txBody>
      </p:sp>
      <p:cxnSp>
        <p:nvCxnSpPr>
          <p:cNvPr id="28" name="Straight Connector 27"/>
          <p:cNvCxnSpPr/>
          <p:nvPr/>
        </p:nvCxnSpPr>
        <p:spPr>
          <a:xfrm>
            <a:off x="6397252" y="3197062"/>
            <a:ext cx="1922842"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7"/>
          <a:stretch>
            <a:fillRect/>
          </a:stretch>
        </p:blipFill>
        <p:spPr>
          <a:xfrm>
            <a:off x="3132287" y="4557045"/>
            <a:ext cx="2626360" cy="2148840"/>
          </a:xfrm>
          <a:prstGeom prst="rect">
            <a:avLst/>
          </a:prstGeom>
        </p:spPr>
      </p:pic>
      <p:sp>
        <p:nvSpPr>
          <p:cNvPr id="13" name="TextBox 12"/>
          <p:cNvSpPr txBox="1"/>
          <p:nvPr/>
        </p:nvSpPr>
        <p:spPr>
          <a:xfrm>
            <a:off x="419478" y="4434328"/>
            <a:ext cx="2547236" cy="307777"/>
          </a:xfrm>
          <a:prstGeom prst="rect">
            <a:avLst/>
          </a:prstGeom>
          <a:solidFill>
            <a:schemeClr val="bg1"/>
          </a:solidFill>
        </p:spPr>
        <p:txBody>
          <a:bodyPr wrap="none" rtlCol="0">
            <a:spAutoFit/>
          </a:bodyPr>
          <a:lstStyle/>
          <a:p>
            <a:r>
              <a:rPr lang="en-US" sz="1400" dirty="0" smtClean="0">
                <a:solidFill>
                  <a:schemeClr val="tx2"/>
                </a:solidFill>
              </a:rPr>
              <a:t>WAAS Coverage 26 February</a:t>
            </a:r>
            <a:endParaRPr lang="en-US" sz="1400" dirty="0">
              <a:solidFill>
                <a:schemeClr val="tx2"/>
              </a:solidFill>
            </a:endParaRPr>
          </a:p>
        </p:txBody>
      </p:sp>
      <p:sp>
        <p:nvSpPr>
          <p:cNvPr id="15" name="TextBox 14"/>
          <p:cNvSpPr txBox="1"/>
          <p:nvPr/>
        </p:nvSpPr>
        <p:spPr>
          <a:xfrm>
            <a:off x="3274313" y="4434328"/>
            <a:ext cx="2342308" cy="307777"/>
          </a:xfrm>
          <a:prstGeom prst="rect">
            <a:avLst/>
          </a:prstGeom>
          <a:solidFill>
            <a:schemeClr val="bg1"/>
          </a:solidFill>
        </p:spPr>
        <p:txBody>
          <a:bodyPr wrap="none" rtlCol="0">
            <a:spAutoFit/>
          </a:bodyPr>
          <a:lstStyle/>
          <a:p>
            <a:r>
              <a:rPr lang="en-US" sz="1400" dirty="0" smtClean="0">
                <a:solidFill>
                  <a:schemeClr val="tx2"/>
                </a:solidFill>
              </a:rPr>
              <a:t>TEC 26 February 20:45 UT</a:t>
            </a:r>
            <a:endParaRPr lang="en-US" sz="1400" dirty="0">
              <a:solidFill>
                <a:schemeClr val="tx2"/>
              </a:solidFill>
            </a:endParaRPr>
          </a:p>
        </p:txBody>
      </p:sp>
      <p:sp>
        <p:nvSpPr>
          <p:cNvPr id="22" name="TextBox 21"/>
          <p:cNvSpPr txBox="1"/>
          <p:nvPr/>
        </p:nvSpPr>
        <p:spPr>
          <a:xfrm rot="16200000">
            <a:off x="-760238" y="5455736"/>
            <a:ext cx="1851789" cy="369332"/>
          </a:xfrm>
          <a:prstGeom prst="rect">
            <a:avLst/>
          </a:prstGeom>
          <a:noFill/>
        </p:spPr>
        <p:txBody>
          <a:bodyPr wrap="none" rtlCol="0">
            <a:spAutoFit/>
          </a:bodyPr>
          <a:lstStyle/>
          <a:p>
            <a:r>
              <a:rPr lang="en-US" b="1" dirty="0" smtClean="0">
                <a:solidFill>
                  <a:schemeClr val="tx2"/>
                </a:solidFill>
              </a:rPr>
              <a:t>Reference  Day</a:t>
            </a:r>
            <a:endParaRPr lang="en-US" b="1" dirty="0">
              <a:solidFill>
                <a:schemeClr val="tx2"/>
              </a:solidFill>
            </a:endParaRPr>
          </a:p>
        </p:txBody>
      </p:sp>
      <p:sp>
        <p:nvSpPr>
          <p:cNvPr id="30" name="TextBox 29"/>
          <p:cNvSpPr txBox="1"/>
          <p:nvPr/>
        </p:nvSpPr>
        <p:spPr>
          <a:xfrm>
            <a:off x="6644581" y="3251336"/>
            <a:ext cx="1226618" cy="215444"/>
          </a:xfrm>
          <a:prstGeom prst="rect">
            <a:avLst/>
          </a:prstGeom>
          <a:solidFill>
            <a:schemeClr val="bg1"/>
          </a:solidFill>
          <a:ln>
            <a:solidFill>
              <a:schemeClr val="bg1"/>
            </a:solidFill>
          </a:ln>
        </p:spPr>
        <p:txBody>
          <a:bodyPr wrap="none" rtlCol="0">
            <a:spAutoFit/>
          </a:bodyPr>
          <a:lstStyle/>
          <a:p>
            <a:pPr algn="ctr"/>
            <a:r>
              <a:rPr lang="en-US" sz="800" b="1" dirty="0" smtClean="0">
                <a:solidFill>
                  <a:schemeClr val="tx2"/>
                </a:solidFill>
              </a:rPr>
              <a:t>GOES Magnetic Field</a:t>
            </a:r>
            <a:endParaRPr lang="en-US" sz="800" b="1" dirty="0">
              <a:solidFill>
                <a:schemeClr val="tx2"/>
              </a:solidFill>
            </a:endParaRPr>
          </a:p>
        </p:txBody>
      </p:sp>
      <p:sp>
        <p:nvSpPr>
          <p:cNvPr id="31" name="Rectangle 30"/>
          <p:cNvSpPr/>
          <p:nvPr/>
        </p:nvSpPr>
        <p:spPr>
          <a:xfrm>
            <a:off x="7499617" y="4633472"/>
            <a:ext cx="722299" cy="243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317145" y="4588216"/>
            <a:ext cx="912621" cy="584775"/>
          </a:xfrm>
          <a:prstGeom prst="rect">
            <a:avLst/>
          </a:prstGeom>
          <a:noFill/>
        </p:spPr>
        <p:txBody>
          <a:bodyPr wrap="none" rtlCol="0">
            <a:spAutoFit/>
          </a:bodyPr>
          <a:lstStyle/>
          <a:p>
            <a:pPr algn="ctr"/>
            <a:r>
              <a:rPr lang="en-US" sz="800" b="1" dirty="0" smtClean="0">
                <a:solidFill>
                  <a:schemeClr val="tx2"/>
                </a:solidFill>
              </a:rPr>
              <a:t>Magnetopause</a:t>
            </a:r>
          </a:p>
          <a:p>
            <a:pPr algn="r"/>
            <a:r>
              <a:rPr lang="en-US" sz="800" b="1" dirty="0" smtClean="0">
                <a:solidFill>
                  <a:schemeClr val="tx2"/>
                </a:solidFill>
              </a:rPr>
              <a:t>Location</a:t>
            </a:r>
          </a:p>
          <a:p>
            <a:pPr algn="r"/>
            <a:r>
              <a:rPr lang="en-US" sz="800" b="1" dirty="0" smtClean="0">
                <a:solidFill>
                  <a:schemeClr val="tx2"/>
                </a:solidFill>
              </a:rPr>
              <a:t>27 Feb 14</a:t>
            </a:r>
          </a:p>
          <a:p>
            <a:pPr algn="r"/>
            <a:r>
              <a:rPr lang="en-US" sz="800" b="1" dirty="0" smtClean="0">
                <a:solidFill>
                  <a:schemeClr val="tx2"/>
                </a:solidFill>
              </a:rPr>
              <a:t>19:58 UT</a:t>
            </a:r>
            <a:endParaRPr lang="en-US" sz="800" b="1" dirty="0">
              <a:solidFill>
                <a:schemeClr val="tx2"/>
              </a:solidFill>
            </a:endParaRPr>
          </a:p>
        </p:txBody>
      </p:sp>
      <p:sp>
        <p:nvSpPr>
          <p:cNvPr id="33" name="TextBox 32"/>
          <p:cNvSpPr txBox="1"/>
          <p:nvPr/>
        </p:nvSpPr>
        <p:spPr>
          <a:xfrm>
            <a:off x="5489256" y="6658689"/>
            <a:ext cx="2957861" cy="246221"/>
          </a:xfrm>
          <a:prstGeom prst="rect">
            <a:avLst/>
          </a:prstGeom>
          <a:noFill/>
        </p:spPr>
        <p:txBody>
          <a:bodyPr wrap="none" rtlCol="0">
            <a:spAutoFit/>
          </a:bodyPr>
          <a:lstStyle/>
          <a:p>
            <a:pPr algn="r"/>
            <a:r>
              <a:rPr lang="en-US" sz="1000" b="1" dirty="0" smtClean="0">
                <a:solidFill>
                  <a:schemeClr val="tx2"/>
                </a:solidFill>
              </a:rPr>
              <a:t>LPV - Lateral Precision with Vertical guidance</a:t>
            </a:r>
            <a:endParaRPr lang="en-US" sz="1000" b="1" dirty="0">
              <a:solidFill>
                <a:schemeClr val="tx2"/>
              </a:solidFill>
            </a:endParaRPr>
          </a:p>
        </p:txBody>
      </p:sp>
      <p:sp>
        <p:nvSpPr>
          <p:cNvPr id="2" name="Oval 1"/>
          <p:cNvSpPr/>
          <p:nvPr/>
        </p:nvSpPr>
        <p:spPr>
          <a:xfrm>
            <a:off x="7086600" y="2895600"/>
            <a:ext cx="413017" cy="4130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20000" y="5615748"/>
            <a:ext cx="458780" cy="169277"/>
          </a:xfrm>
          <a:prstGeom prst="rect">
            <a:avLst/>
          </a:prstGeom>
          <a:noFill/>
        </p:spPr>
        <p:txBody>
          <a:bodyPr wrap="none" rtlCol="0">
            <a:spAutoFit/>
          </a:bodyPr>
          <a:lstStyle/>
          <a:p>
            <a:r>
              <a:rPr lang="en-US" sz="500" b="1" dirty="0" smtClean="0">
                <a:solidFill>
                  <a:schemeClr val="tx2"/>
                </a:solidFill>
              </a:rPr>
              <a:t>GOES 15</a:t>
            </a:r>
            <a:endParaRPr lang="en-US" sz="500" b="1" dirty="0">
              <a:solidFill>
                <a:schemeClr val="tx2"/>
              </a:solidFill>
            </a:endParaRPr>
          </a:p>
        </p:txBody>
      </p:sp>
      <p:sp>
        <p:nvSpPr>
          <p:cNvPr id="32" name="TextBox 31"/>
          <p:cNvSpPr txBox="1"/>
          <p:nvPr/>
        </p:nvSpPr>
        <p:spPr>
          <a:xfrm>
            <a:off x="7641809" y="5383506"/>
            <a:ext cx="458780" cy="169277"/>
          </a:xfrm>
          <a:prstGeom prst="rect">
            <a:avLst/>
          </a:prstGeom>
          <a:noFill/>
        </p:spPr>
        <p:txBody>
          <a:bodyPr wrap="none" rtlCol="0">
            <a:spAutoFit/>
          </a:bodyPr>
          <a:lstStyle/>
          <a:p>
            <a:r>
              <a:rPr lang="en-US" sz="500" b="1" dirty="0" smtClean="0">
                <a:solidFill>
                  <a:schemeClr val="tx2"/>
                </a:solidFill>
              </a:rPr>
              <a:t>GOES 14</a:t>
            </a:r>
            <a:endParaRPr lang="en-US" sz="500" b="1" dirty="0">
              <a:solidFill>
                <a:schemeClr val="tx2"/>
              </a:solidFill>
            </a:endParaRPr>
          </a:p>
        </p:txBody>
      </p:sp>
      <p:sp>
        <p:nvSpPr>
          <p:cNvPr id="34" name="TextBox 33"/>
          <p:cNvSpPr txBox="1"/>
          <p:nvPr/>
        </p:nvSpPr>
        <p:spPr>
          <a:xfrm>
            <a:off x="7544065" y="5170658"/>
            <a:ext cx="458780" cy="169277"/>
          </a:xfrm>
          <a:prstGeom prst="rect">
            <a:avLst/>
          </a:prstGeom>
          <a:noFill/>
        </p:spPr>
        <p:txBody>
          <a:bodyPr wrap="none" rtlCol="0">
            <a:spAutoFit/>
          </a:bodyPr>
          <a:lstStyle/>
          <a:p>
            <a:r>
              <a:rPr lang="en-US" sz="500" b="1" dirty="0" smtClean="0">
                <a:solidFill>
                  <a:schemeClr val="tx2"/>
                </a:solidFill>
              </a:rPr>
              <a:t>GOES 13</a:t>
            </a:r>
            <a:endParaRPr lang="en-US" sz="500" b="1" dirty="0">
              <a:solidFill>
                <a:schemeClr val="tx2"/>
              </a:solidFill>
            </a:endParaRPr>
          </a:p>
        </p:txBody>
      </p:sp>
      <p:sp>
        <p:nvSpPr>
          <p:cNvPr id="35"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 Monitoring the Performance of WAAS</a:t>
            </a:r>
          </a:p>
        </p:txBody>
      </p:sp>
    </p:spTree>
    <p:extLst>
      <p:ext uri="{BB962C8B-B14F-4D97-AF65-F5344CB8AC3E}">
        <p14:creationId xmlns:p14="http://schemas.microsoft.com/office/powerpoint/2010/main" val="1982234444"/>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CT2012_VAP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4694" y="1678858"/>
            <a:ext cx="6178506" cy="4633879"/>
          </a:xfrm>
          <a:prstGeom prst="rect">
            <a:avLst/>
          </a:prstGeom>
        </p:spPr>
      </p:pic>
      <p:sp>
        <p:nvSpPr>
          <p:cNvPr id="15" name="TextBox 14"/>
          <p:cNvSpPr txBox="1"/>
          <p:nvPr/>
        </p:nvSpPr>
        <p:spPr>
          <a:xfrm>
            <a:off x="6796088" y="1991841"/>
            <a:ext cx="1645248" cy="1208559"/>
          </a:xfrm>
          <a:prstGeom prst="rect">
            <a:avLst/>
          </a:prstGeom>
          <a:noFill/>
          <a:ln>
            <a:noFill/>
          </a:ln>
        </p:spPr>
        <p:txBody>
          <a:bodyPr wrap="square" rtlCol="0">
            <a:noAutofit/>
          </a:bodyPr>
          <a:lstStyle/>
          <a:p>
            <a:pPr algn="r"/>
            <a:r>
              <a:rPr lang="en-US" sz="1400" dirty="0" smtClean="0">
                <a:solidFill>
                  <a:schemeClr val="tx2"/>
                </a:solidFill>
              </a:rPr>
              <a:t>&gt;0.8 </a:t>
            </a:r>
            <a:r>
              <a:rPr lang="en-US" sz="1400" dirty="0" err="1" smtClean="0">
                <a:solidFill>
                  <a:schemeClr val="tx2"/>
                </a:solidFill>
              </a:rPr>
              <a:t>MeV</a:t>
            </a:r>
            <a:r>
              <a:rPr lang="en-US" sz="1400" dirty="0" smtClean="0">
                <a:solidFill>
                  <a:schemeClr val="tx2"/>
                </a:solidFill>
              </a:rPr>
              <a:t> electron flux in equatorial plane in SM coordinates.</a:t>
            </a:r>
            <a:endParaRPr lang="en-US" sz="1400" dirty="0">
              <a:solidFill>
                <a:schemeClr val="tx2"/>
              </a:solidFill>
            </a:endParaRPr>
          </a:p>
        </p:txBody>
      </p:sp>
      <p:sp>
        <p:nvSpPr>
          <p:cNvPr id="17" name="Title 1"/>
          <p:cNvSpPr txBox="1">
            <a:spLocks/>
          </p:cNvSpPr>
          <p:nvPr/>
        </p:nvSpPr>
        <p:spPr>
          <a:xfrm>
            <a:off x="196737" y="1219200"/>
            <a:ext cx="8229600" cy="381000"/>
          </a:xfrm>
          <a:prstGeom prst="rect">
            <a:avLst/>
          </a:prstGeom>
        </p:spPr>
        <p:txBody>
          <a:bodyPr>
            <a:noAutofit/>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2000" b="1" dirty="0" smtClean="0"/>
              <a:t>Rebuilding of Earth’s outer radiation belt during 8-9 October 2012 geomagnetic storm</a:t>
            </a:r>
            <a:endParaRPr lang="en-US" sz="2000" b="1" dirty="0"/>
          </a:p>
        </p:txBody>
      </p:sp>
      <p:sp>
        <p:nvSpPr>
          <p:cNvPr id="18" name="TextBox 17"/>
          <p:cNvSpPr txBox="1"/>
          <p:nvPr/>
        </p:nvSpPr>
        <p:spPr>
          <a:xfrm>
            <a:off x="6948620" y="3295471"/>
            <a:ext cx="1492716" cy="1200329"/>
          </a:xfrm>
          <a:prstGeom prst="rect">
            <a:avLst/>
          </a:prstGeom>
          <a:noFill/>
        </p:spPr>
        <p:txBody>
          <a:bodyPr wrap="none" rtlCol="0">
            <a:spAutoFit/>
          </a:bodyPr>
          <a:lstStyle/>
          <a:p>
            <a:pPr algn="r"/>
            <a:r>
              <a:rPr lang="en-US" dirty="0" smtClean="0">
                <a:solidFill>
                  <a:srgbClr val="FF0000"/>
                </a:solidFill>
              </a:rPr>
              <a:t>GOES-15</a:t>
            </a:r>
          </a:p>
          <a:p>
            <a:pPr algn="r"/>
            <a:r>
              <a:rPr lang="en-US" dirty="0" smtClean="0">
                <a:solidFill>
                  <a:schemeClr val="tx2"/>
                </a:solidFill>
              </a:rPr>
              <a:t>and</a:t>
            </a:r>
            <a:r>
              <a:rPr lang="en-US" dirty="0" smtClean="0">
                <a:solidFill>
                  <a:srgbClr val="FF00FF"/>
                </a:solidFill>
              </a:rPr>
              <a:t> RBSP-A</a:t>
            </a:r>
          </a:p>
          <a:p>
            <a:pPr algn="r"/>
            <a:r>
              <a:rPr lang="en-US" dirty="0" smtClean="0">
                <a:solidFill>
                  <a:schemeClr val="tx2"/>
                </a:solidFill>
              </a:rPr>
              <a:t>spacecraft </a:t>
            </a:r>
          </a:p>
          <a:p>
            <a:pPr algn="r"/>
            <a:r>
              <a:rPr lang="en-US" dirty="0" smtClean="0">
                <a:solidFill>
                  <a:schemeClr val="tx2"/>
                </a:solidFill>
              </a:rPr>
              <a:t>positions</a:t>
            </a:r>
            <a:endParaRPr lang="en-US" dirty="0">
              <a:solidFill>
                <a:schemeClr val="tx2"/>
              </a:solidFill>
            </a:endParaRPr>
          </a:p>
        </p:txBody>
      </p:sp>
      <p:sp>
        <p:nvSpPr>
          <p:cNvPr id="19" name="TextBox 18"/>
          <p:cNvSpPr txBox="1"/>
          <p:nvPr/>
        </p:nvSpPr>
        <p:spPr>
          <a:xfrm>
            <a:off x="6696458" y="4953000"/>
            <a:ext cx="1653679" cy="461665"/>
          </a:xfrm>
          <a:prstGeom prst="rect">
            <a:avLst/>
          </a:prstGeom>
          <a:noFill/>
        </p:spPr>
        <p:txBody>
          <a:bodyPr wrap="square" rtlCol="0">
            <a:spAutoFit/>
          </a:bodyPr>
          <a:lstStyle/>
          <a:p>
            <a:pPr algn="r"/>
            <a:r>
              <a:rPr lang="en-US" sz="1200" dirty="0" smtClean="0">
                <a:solidFill>
                  <a:schemeClr val="tx2"/>
                </a:solidFill>
              </a:rPr>
              <a:t>[After Kress et al., GRL, 2014]</a:t>
            </a:r>
            <a:endParaRPr lang="en-US" sz="1200" dirty="0">
              <a:solidFill>
                <a:schemeClr val="tx2"/>
              </a:solidFill>
            </a:endParaRPr>
          </a:p>
        </p:txBody>
      </p:sp>
      <p:sp>
        <p:nvSpPr>
          <p:cNvPr id="3" name="Rectangle 2"/>
          <p:cNvSpPr/>
          <p:nvPr/>
        </p:nvSpPr>
        <p:spPr>
          <a:xfrm>
            <a:off x="384084" y="6353471"/>
            <a:ext cx="7854906" cy="461665"/>
          </a:xfrm>
          <a:prstGeom prst="rect">
            <a:avLst/>
          </a:prstGeom>
        </p:spPr>
        <p:txBody>
          <a:bodyPr wrap="square">
            <a:spAutoFit/>
          </a:bodyPr>
          <a:lstStyle/>
          <a:p>
            <a:pPr algn="just"/>
            <a:r>
              <a:rPr lang="en-US" sz="1200" dirty="0">
                <a:solidFill>
                  <a:schemeClr val="tx2"/>
                </a:solidFill>
              </a:rPr>
              <a:t>Kress, B. T., M. K. Hudson, and J. </a:t>
            </a:r>
            <a:r>
              <a:rPr lang="en-US" sz="1200" dirty="0" err="1">
                <a:solidFill>
                  <a:schemeClr val="tx2"/>
                </a:solidFill>
              </a:rPr>
              <a:t>Paral</a:t>
            </a:r>
            <a:r>
              <a:rPr lang="en-US" sz="1200" dirty="0">
                <a:solidFill>
                  <a:schemeClr val="tx2"/>
                </a:solidFill>
              </a:rPr>
              <a:t> (2014), Rebuilding of the Earth's outer electron belt during 8–10 October 2012, </a:t>
            </a:r>
            <a:r>
              <a:rPr lang="en-US" sz="1200" i="1" dirty="0" err="1">
                <a:solidFill>
                  <a:schemeClr val="tx2"/>
                </a:solidFill>
              </a:rPr>
              <a:t>Geophys</a:t>
            </a:r>
            <a:r>
              <a:rPr lang="en-US" sz="1200" i="1" dirty="0">
                <a:solidFill>
                  <a:schemeClr val="tx2"/>
                </a:solidFill>
              </a:rPr>
              <a:t>. Res. Lett., 41</a:t>
            </a:r>
            <a:r>
              <a:rPr lang="en-US" sz="1200" dirty="0">
                <a:solidFill>
                  <a:schemeClr val="tx2"/>
                </a:solidFill>
              </a:rPr>
              <a:t>, 749–754, doi:</a:t>
            </a:r>
            <a:r>
              <a:rPr lang="en-US" sz="1200" dirty="0">
                <a:solidFill>
                  <a:schemeClr val="tx2"/>
                </a:solidFill>
                <a:hlinkClick r:id="rId5" tooltip="Link to external resource: 10.1002/2013GL058588"/>
              </a:rPr>
              <a:t>10.1002/2013GL058588</a:t>
            </a:r>
            <a:r>
              <a:rPr lang="en-US" sz="1200" dirty="0">
                <a:solidFill>
                  <a:schemeClr val="tx2"/>
                </a:solidFill>
              </a:rPr>
              <a:t>.</a:t>
            </a:r>
          </a:p>
        </p:txBody>
      </p:sp>
      <p:sp>
        <p:nvSpPr>
          <p:cNvPr id="10"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Repopulating the Magnetosphere  </a:t>
            </a:r>
            <a:r>
              <a:rPr lang="en-US" sz="2800" dirty="0" smtClean="0"/>
              <a:t> </a:t>
            </a:r>
          </a:p>
        </p:txBody>
      </p:sp>
    </p:spTree>
    <p:extLst>
      <p:ext uri="{BB962C8B-B14F-4D97-AF65-F5344CB8AC3E}">
        <p14:creationId xmlns:p14="http://schemas.microsoft.com/office/powerpoint/2010/main" val="2084535753"/>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22656" y="1258669"/>
            <a:ext cx="8153400" cy="646331"/>
          </a:xfrm>
          <a:prstGeom prst="rect">
            <a:avLst/>
          </a:prstGeom>
          <a:noFill/>
        </p:spPr>
        <p:txBody>
          <a:bodyPr wrap="square" rtlCol="0">
            <a:spAutoFit/>
          </a:bodyPr>
          <a:lstStyle/>
          <a:p>
            <a:pPr algn="just"/>
            <a:r>
              <a:rPr lang="en-US" b="1" dirty="0" smtClean="0">
                <a:solidFill>
                  <a:schemeClr val="tx2"/>
                </a:solidFill>
              </a:rPr>
              <a:t>SDO AIA solar images are used as proxy for SUVI. SUVI Thematic Maps (SUVI.19) and Coronal Hole Boundaries (SUVI.15) are L2+ </a:t>
            </a:r>
            <a:r>
              <a:rPr lang="en-US" b="1" dirty="0" err="1" smtClean="0">
                <a:solidFill>
                  <a:schemeClr val="tx2"/>
                </a:solidFill>
              </a:rPr>
              <a:t>SWx</a:t>
            </a:r>
            <a:r>
              <a:rPr lang="en-US" b="1" dirty="0" smtClean="0">
                <a:solidFill>
                  <a:schemeClr val="tx2"/>
                </a:solidFill>
              </a:rPr>
              <a:t> products.</a:t>
            </a:r>
            <a:endParaRPr lang="en-US" b="1" dirty="0">
              <a:solidFill>
                <a:schemeClr val="tx2"/>
              </a:solidFill>
            </a:endParaRPr>
          </a:p>
        </p:txBody>
      </p:sp>
      <p:pic>
        <p:nvPicPr>
          <p:cNvPr id="7" name="Shape 116"/>
          <p:cNvPicPr preferRelativeResize="0">
            <a:picLocks noChangeAspect="1"/>
          </p:cNvPicPr>
          <p:nvPr/>
        </p:nvPicPr>
        <p:blipFill>
          <a:blip r:embed="rId3">
            <a:alphaModFix/>
          </a:blip>
          <a:stretch>
            <a:fillRect/>
          </a:stretch>
        </p:blipFill>
        <p:spPr>
          <a:xfrm>
            <a:off x="5158437" y="4501665"/>
            <a:ext cx="2888673" cy="2057400"/>
          </a:xfrm>
          <a:prstGeom prst="rect">
            <a:avLst/>
          </a:prstGeom>
          <a:noFill/>
          <a:ln>
            <a:noFill/>
          </a:ln>
        </p:spPr>
      </p:pic>
      <p:sp>
        <p:nvSpPr>
          <p:cNvPr id="9" name="Shape 118"/>
          <p:cNvSpPr/>
          <p:nvPr/>
        </p:nvSpPr>
        <p:spPr>
          <a:xfrm>
            <a:off x="5583935" y="2827905"/>
            <a:ext cx="961800" cy="423300"/>
          </a:xfrm>
          <a:prstGeom prst="rightArrow">
            <a:avLst>
              <a:gd name="adj1" fmla="val 50000"/>
              <a:gd name="adj2" fmla="val 50000"/>
            </a:avLst>
          </a:prstGeom>
          <a:solidFill>
            <a:srgbClr val="EFEFEF"/>
          </a:solidFill>
          <a:ln w="952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2" name="Shape 121"/>
          <p:cNvPicPr preferRelativeResize="0"/>
          <p:nvPr/>
        </p:nvPicPr>
        <p:blipFill>
          <a:blip r:embed="rId4">
            <a:alphaModFix/>
          </a:blip>
          <a:stretch>
            <a:fillRect/>
          </a:stretch>
        </p:blipFill>
        <p:spPr>
          <a:xfrm>
            <a:off x="2462048" y="4564185"/>
            <a:ext cx="1970627" cy="2057400"/>
          </a:xfrm>
          <a:prstGeom prst="rect">
            <a:avLst/>
          </a:prstGeom>
          <a:noFill/>
          <a:ln w="19050">
            <a:solidFill>
              <a:schemeClr val="tx2"/>
            </a:solidFill>
          </a:ln>
        </p:spPr>
      </p:pic>
      <p:sp>
        <p:nvSpPr>
          <p:cNvPr id="2" name="TextBox 1"/>
          <p:cNvSpPr txBox="1"/>
          <p:nvPr/>
        </p:nvSpPr>
        <p:spPr>
          <a:xfrm>
            <a:off x="2377588" y="4250323"/>
            <a:ext cx="2139547" cy="338554"/>
          </a:xfrm>
          <a:prstGeom prst="rect">
            <a:avLst/>
          </a:prstGeom>
          <a:noFill/>
        </p:spPr>
        <p:txBody>
          <a:bodyPr wrap="square" rtlCol="0">
            <a:spAutoFit/>
          </a:bodyPr>
          <a:lstStyle/>
          <a:p>
            <a:pPr algn="ctr"/>
            <a:r>
              <a:rPr lang="en-US" sz="1600" b="1" dirty="0" smtClean="0">
                <a:solidFill>
                  <a:schemeClr val="tx2"/>
                </a:solidFill>
              </a:rPr>
              <a:t>CH Shape File</a:t>
            </a:r>
            <a:endParaRPr lang="en-US" sz="1600" b="1" dirty="0">
              <a:solidFill>
                <a:schemeClr val="tx2"/>
              </a:solidFill>
            </a:endParaRPr>
          </a:p>
        </p:txBody>
      </p:sp>
      <p:pic>
        <p:nvPicPr>
          <p:cNvPr id="5" name="Shape 114"/>
          <p:cNvPicPr preferRelativeResize="0"/>
          <p:nvPr/>
        </p:nvPicPr>
        <p:blipFill rotWithShape="1">
          <a:blip r:embed="rId5">
            <a:alphaModFix/>
          </a:blip>
          <a:srcRect b="21837"/>
          <a:stretch/>
        </p:blipFill>
        <p:spPr>
          <a:xfrm>
            <a:off x="3075200" y="2248223"/>
            <a:ext cx="1666480" cy="1636451"/>
          </a:xfrm>
          <a:prstGeom prst="rect">
            <a:avLst/>
          </a:prstGeom>
          <a:noFill/>
          <a:ln>
            <a:noFill/>
          </a:ln>
        </p:spPr>
      </p:pic>
      <p:sp>
        <p:nvSpPr>
          <p:cNvPr id="3" name="Rectangle 2"/>
          <p:cNvSpPr/>
          <p:nvPr/>
        </p:nvSpPr>
        <p:spPr>
          <a:xfrm>
            <a:off x="3717743" y="2892400"/>
            <a:ext cx="533400" cy="40017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102771" y="1905000"/>
            <a:ext cx="1611340" cy="338554"/>
          </a:xfrm>
          <a:prstGeom prst="rect">
            <a:avLst/>
          </a:prstGeom>
          <a:noFill/>
        </p:spPr>
        <p:txBody>
          <a:bodyPr wrap="none" rtlCol="0">
            <a:spAutoFit/>
          </a:bodyPr>
          <a:lstStyle/>
          <a:p>
            <a:pPr algn="ctr"/>
            <a:r>
              <a:rPr lang="en-US" sz="1600" b="1" dirty="0">
                <a:solidFill>
                  <a:schemeClr val="tx2"/>
                </a:solidFill>
              </a:rPr>
              <a:t>Thematic  Map</a:t>
            </a:r>
          </a:p>
        </p:txBody>
      </p:sp>
      <p:sp>
        <p:nvSpPr>
          <p:cNvPr id="19" name="Shape 117"/>
          <p:cNvSpPr/>
          <p:nvPr/>
        </p:nvSpPr>
        <p:spPr>
          <a:xfrm>
            <a:off x="5583935" y="2827905"/>
            <a:ext cx="961800" cy="423300"/>
          </a:xfrm>
          <a:prstGeom prst="rightArrow">
            <a:avLst>
              <a:gd name="adj1" fmla="val 50000"/>
              <a:gd name="adj2" fmla="val 50000"/>
            </a:avLst>
          </a:prstGeom>
          <a:solidFill>
            <a:srgbClr val="008000"/>
          </a:solidFill>
          <a:ln w="952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4" name="TextBox 23"/>
          <p:cNvSpPr txBox="1"/>
          <p:nvPr/>
        </p:nvSpPr>
        <p:spPr>
          <a:xfrm>
            <a:off x="5864252" y="4250323"/>
            <a:ext cx="1577547" cy="338554"/>
          </a:xfrm>
          <a:prstGeom prst="rect">
            <a:avLst/>
          </a:prstGeom>
          <a:solidFill>
            <a:schemeClr val="bg1"/>
          </a:solidFill>
        </p:spPr>
        <p:txBody>
          <a:bodyPr wrap="none" rtlCol="0">
            <a:spAutoFit/>
          </a:bodyPr>
          <a:lstStyle/>
          <a:p>
            <a:pPr algn="ctr"/>
            <a:r>
              <a:rPr lang="en-US" sz="1600" b="1" dirty="0">
                <a:solidFill>
                  <a:schemeClr val="tx2"/>
                </a:solidFill>
              </a:rPr>
              <a:t>Finite Vertices</a:t>
            </a:r>
          </a:p>
        </p:txBody>
      </p:sp>
      <p:grpSp>
        <p:nvGrpSpPr>
          <p:cNvPr id="28" name="Group 27"/>
          <p:cNvGrpSpPr/>
          <p:nvPr/>
        </p:nvGrpSpPr>
        <p:grpSpPr>
          <a:xfrm>
            <a:off x="5376094" y="1905000"/>
            <a:ext cx="2891554" cy="2258245"/>
            <a:chOff x="5430959" y="1473195"/>
            <a:chExt cx="2891554" cy="2258245"/>
          </a:xfrm>
        </p:grpSpPr>
        <p:pic>
          <p:nvPicPr>
            <p:cNvPr id="6" name="Shape 115"/>
            <p:cNvPicPr preferRelativeResize="0">
              <a:picLocks noChangeAspect="1"/>
            </p:cNvPicPr>
            <p:nvPr/>
          </p:nvPicPr>
          <p:blipFill>
            <a:blip r:embed="rId6">
              <a:alphaModFix/>
            </a:blip>
            <a:stretch>
              <a:fillRect/>
            </a:stretch>
          </p:blipFill>
          <p:spPr>
            <a:xfrm>
              <a:off x="5430959" y="1537847"/>
              <a:ext cx="2891554" cy="2193593"/>
            </a:xfrm>
            <a:prstGeom prst="rect">
              <a:avLst/>
            </a:prstGeom>
            <a:noFill/>
            <a:ln>
              <a:noFill/>
            </a:ln>
          </p:spPr>
        </p:pic>
        <p:sp>
          <p:nvSpPr>
            <p:cNvPr id="23" name="TextBox 22"/>
            <p:cNvSpPr txBox="1"/>
            <p:nvPr/>
          </p:nvSpPr>
          <p:spPr>
            <a:xfrm>
              <a:off x="5639859" y="1473195"/>
              <a:ext cx="2473754" cy="338554"/>
            </a:xfrm>
            <a:prstGeom prst="rect">
              <a:avLst/>
            </a:prstGeom>
            <a:solidFill>
              <a:schemeClr val="bg1"/>
            </a:solidFill>
          </p:spPr>
          <p:txBody>
            <a:bodyPr wrap="none" rtlCol="0">
              <a:spAutoFit/>
            </a:bodyPr>
            <a:lstStyle/>
            <a:p>
              <a:pPr algn="ctr"/>
              <a:r>
                <a:rPr lang="en-US" sz="1600" b="1" dirty="0">
                  <a:solidFill>
                    <a:schemeClr val="tx2"/>
                  </a:solidFill>
                </a:rPr>
                <a:t>Coronal </a:t>
              </a:r>
              <a:r>
                <a:rPr lang="en-US" sz="1600" b="1" dirty="0" smtClean="0">
                  <a:solidFill>
                    <a:schemeClr val="tx2"/>
                  </a:solidFill>
                </a:rPr>
                <a:t>Hole </a:t>
              </a:r>
              <a:r>
                <a:rPr lang="en-US" sz="1600" b="1" dirty="0">
                  <a:solidFill>
                    <a:schemeClr val="tx2"/>
                  </a:solidFill>
                </a:rPr>
                <a:t>Boundary</a:t>
              </a:r>
            </a:p>
          </p:txBody>
        </p:sp>
      </p:grpSp>
      <p:grpSp>
        <p:nvGrpSpPr>
          <p:cNvPr id="26" name="Group 25"/>
          <p:cNvGrpSpPr/>
          <p:nvPr/>
        </p:nvGrpSpPr>
        <p:grpSpPr>
          <a:xfrm>
            <a:off x="342245" y="1905000"/>
            <a:ext cx="2177199" cy="2208273"/>
            <a:chOff x="397110" y="1473195"/>
            <a:chExt cx="2177199" cy="2208273"/>
          </a:xfrm>
        </p:grpSpPr>
        <p:pic>
          <p:nvPicPr>
            <p:cNvPr id="4" name="Shape 113"/>
            <p:cNvPicPr preferRelativeResize="0"/>
            <p:nvPr/>
          </p:nvPicPr>
          <p:blipFill>
            <a:blip r:embed="rId7">
              <a:alphaModFix/>
            </a:blip>
            <a:stretch>
              <a:fillRect/>
            </a:stretch>
          </p:blipFill>
          <p:spPr>
            <a:xfrm>
              <a:off x="435474" y="1587819"/>
              <a:ext cx="2100471" cy="2093649"/>
            </a:xfrm>
            <a:prstGeom prst="rect">
              <a:avLst/>
            </a:prstGeom>
            <a:noFill/>
            <a:ln>
              <a:noFill/>
            </a:ln>
          </p:spPr>
        </p:pic>
        <p:sp>
          <p:nvSpPr>
            <p:cNvPr id="17" name="TextBox 16"/>
            <p:cNvSpPr txBox="1"/>
            <p:nvPr/>
          </p:nvSpPr>
          <p:spPr>
            <a:xfrm>
              <a:off x="397110" y="1473195"/>
              <a:ext cx="2177199" cy="338554"/>
            </a:xfrm>
            <a:prstGeom prst="rect">
              <a:avLst/>
            </a:prstGeom>
            <a:solidFill>
              <a:schemeClr val="bg1"/>
            </a:solidFill>
            <a:ln>
              <a:solidFill>
                <a:schemeClr val="bg1"/>
              </a:solidFill>
            </a:ln>
          </p:spPr>
          <p:txBody>
            <a:bodyPr wrap="none" rtlCol="0">
              <a:spAutoFit/>
            </a:bodyPr>
            <a:lstStyle/>
            <a:p>
              <a:pPr algn="ctr"/>
              <a:r>
                <a:rPr lang="en-US" sz="1600" b="1" dirty="0">
                  <a:solidFill>
                    <a:schemeClr val="tx2"/>
                  </a:solidFill>
                </a:rPr>
                <a:t>NASA/SDO as Proxy</a:t>
              </a:r>
            </a:p>
          </p:txBody>
        </p:sp>
        <p:sp>
          <p:nvSpPr>
            <p:cNvPr id="15" name="TextBox 14"/>
            <p:cNvSpPr txBox="1"/>
            <p:nvPr/>
          </p:nvSpPr>
          <p:spPr>
            <a:xfrm>
              <a:off x="1312368" y="3251648"/>
              <a:ext cx="1079142" cy="215444"/>
            </a:xfrm>
            <a:prstGeom prst="rect">
              <a:avLst/>
            </a:prstGeom>
            <a:noFill/>
          </p:spPr>
          <p:txBody>
            <a:bodyPr wrap="none" rtlCol="0">
              <a:spAutoFit/>
            </a:bodyPr>
            <a:lstStyle/>
            <a:p>
              <a:r>
                <a:rPr lang="en-US" sz="800" dirty="0" smtClean="0">
                  <a:solidFill>
                    <a:schemeClr val="bg1"/>
                  </a:solidFill>
                </a:rPr>
                <a:t>9/18/2012 20:29:01</a:t>
              </a:r>
              <a:endParaRPr lang="en-US" sz="800" dirty="0">
                <a:solidFill>
                  <a:schemeClr val="bg1"/>
                </a:solidFill>
              </a:endParaRPr>
            </a:p>
          </p:txBody>
        </p:sp>
      </p:grpSp>
      <p:sp>
        <p:nvSpPr>
          <p:cNvPr id="32" name="Right Arrow 31"/>
          <p:cNvSpPr/>
          <p:nvPr/>
        </p:nvSpPr>
        <p:spPr>
          <a:xfrm>
            <a:off x="2481080" y="2797456"/>
            <a:ext cx="42990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5049027" y="2827905"/>
            <a:ext cx="42990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5400000">
            <a:off x="7502581" y="4124085"/>
            <a:ext cx="42990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flipH="1">
            <a:off x="4540603" y="5288085"/>
            <a:ext cx="42990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13131" y="4250323"/>
            <a:ext cx="2169081" cy="2308324"/>
          </a:xfrm>
          <a:prstGeom prst="rect">
            <a:avLst/>
          </a:prstGeom>
          <a:noFill/>
          <a:ln>
            <a:solidFill>
              <a:schemeClr val="tx2"/>
            </a:solidFill>
          </a:ln>
        </p:spPr>
        <p:txBody>
          <a:bodyPr wrap="square" rtlCol="0">
            <a:spAutoFit/>
          </a:bodyPr>
          <a:lstStyle/>
          <a:p>
            <a:pPr algn="just"/>
            <a:r>
              <a:rPr lang="en-US" sz="1200" b="1" dirty="0">
                <a:solidFill>
                  <a:schemeClr val="tx2"/>
                </a:solidFill>
              </a:rPr>
              <a:t>Coronal holes</a:t>
            </a:r>
            <a:r>
              <a:rPr lang="en-US" sz="1200" dirty="0">
                <a:solidFill>
                  <a:schemeClr val="tx2"/>
                </a:solidFill>
              </a:rPr>
              <a:t> are regions of the corona where the magnetic field reaches out into space rather than looping back down onto the surface. Particles moving along those magnetic fields can leave the sun rather than being trapped near the </a:t>
            </a:r>
            <a:r>
              <a:rPr lang="en-US" sz="1200" dirty="0" smtClean="0">
                <a:solidFill>
                  <a:schemeClr val="tx2"/>
                </a:solidFill>
              </a:rPr>
              <a:t>surface. Recurring larger solar speeds originate within coronal holes. </a:t>
            </a:r>
            <a:endParaRPr lang="en-US" sz="1200" dirty="0">
              <a:solidFill>
                <a:schemeClr val="tx2"/>
              </a:solidFill>
            </a:endParaRPr>
          </a:p>
        </p:txBody>
      </p:sp>
      <p:sp>
        <p:nvSpPr>
          <p:cNvPr id="27"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SUVI Classification of Solar Coronal Holes (CH) </a:t>
            </a:r>
            <a:r>
              <a:rPr lang="en-US" sz="2800" dirty="0" smtClean="0"/>
              <a:t> </a:t>
            </a:r>
          </a:p>
        </p:txBody>
      </p:sp>
    </p:spTree>
    <p:extLst>
      <p:ext uri="{BB962C8B-B14F-4D97-AF65-F5344CB8AC3E}">
        <p14:creationId xmlns:p14="http://schemas.microsoft.com/office/powerpoint/2010/main" val="1719714030"/>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378804247"/>
              </p:ext>
            </p:extLst>
          </p:nvPr>
        </p:nvGraphicFramePr>
        <p:xfrm>
          <a:off x="223772" y="4842638"/>
          <a:ext cx="8021594" cy="1905000"/>
        </p:xfrm>
        <a:graphic>
          <a:graphicData uri="http://schemas.openxmlformats.org/drawingml/2006/table">
            <a:tbl>
              <a:tblPr firstRow="1" bandRow="1">
                <a:tableStyleId>{5C22544A-7EE6-4342-B048-85BDC9FD1C3A}</a:tableStyleId>
              </a:tblPr>
              <a:tblGrid>
                <a:gridCol w="2105669"/>
                <a:gridCol w="3242061"/>
                <a:gridCol w="2673864"/>
              </a:tblGrid>
              <a:tr h="533400">
                <a:tc>
                  <a:txBody>
                    <a:bodyPr/>
                    <a:lstStyle/>
                    <a:p>
                      <a:r>
                        <a:rPr lang="en-US" dirty="0" smtClean="0"/>
                        <a:t>Classification</a:t>
                      </a:r>
                      <a:endParaRPr lang="en-US" dirty="0"/>
                    </a:p>
                  </a:txBody>
                  <a:tcPr/>
                </a:tc>
                <a:tc>
                  <a:txBody>
                    <a:bodyPr/>
                    <a:lstStyle/>
                    <a:p>
                      <a:r>
                        <a:rPr lang="en-US" dirty="0" smtClean="0"/>
                        <a:t>All flares</a:t>
                      </a:r>
                      <a:endParaRPr lang="en-US" dirty="0"/>
                    </a:p>
                  </a:txBody>
                  <a:tcPr/>
                </a:tc>
                <a:tc>
                  <a:txBody>
                    <a:bodyPr/>
                    <a:lstStyle/>
                    <a:p>
                      <a:r>
                        <a:rPr lang="en-US" dirty="0" smtClean="0"/>
                        <a:t>Good backgrounds</a:t>
                      </a:r>
                      <a:endParaRPr lang="en-US" dirty="0"/>
                    </a:p>
                  </a:txBody>
                  <a:tcPr/>
                </a:tc>
              </a:tr>
              <a:tr h="457200">
                <a:tc>
                  <a:txBody>
                    <a:bodyPr/>
                    <a:lstStyle/>
                    <a:p>
                      <a:r>
                        <a:rPr lang="en-US" dirty="0" smtClean="0"/>
                        <a:t>X-class flares</a:t>
                      </a:r>
                      <a:endParaRPr lang="en-US" dirty="0"/>
                    </a:p>
                  </a:txBody>
                  <a:tcPr/>
                </a:tc>
                <a:tc>
                  <a:txBody>
                    <a:bodyPr/>
                    <a:lstStyle/>
                    <a:p>
                      <a:r>
                        <a:rPr lang="en-US" dirty="0" smtClean="0"/>
                        <a:t>3.0±1.7 </a:t>
                      </a:r>
                      <a:r>
                        <a:rPr lang="en-US" dirty="0" err="1" smtClean="0"/>
                        <a:t>arcminutes</a:t>
                      </a:r>
                      <a:endParaRPr lang="en-US" dirty="0"/>
                    </a:p>
                  </a:txBody>
                  <a:tcPr/>
                </a:tc>
                <a:tc>
                  <a:txBody>
                    <a:bodyPr/>
                    <a:lstStyle/>
                    <a:p>
                      <a:r>
                        <a:rPr lang="en-US" dirty="0" smtClean="0"/>
                        <a:t>3.0±1.6 </a:t>
                      </a:r>
                      <a:r>
                        <a:rPr lang="en-US" dirty="0" err="1" smtClean="0"/>
                        <a:t>arcminutes</a:t>
                      </a:r>
                      <a:endParaRPr lang="en-US" dirty="0"/>
                    </a:p>
                  </a:txBody>
                  <a:tcPr/>
                </a:tc>
              </a:tr>
              <a:tr h="457200">
                <a:tc>
                  <a:txBody>
                    <a:bodyPr/>
                    <a:lstStyle/>
                    <a:p>
                      <a:r>
                        <a:rPr lang="en-US" dirty="0" smtClean="0"/>
                        <a:t>M-class flares</a:t>
                      </a:r>
                      <a:endParaRPr lang="en-US" dirty="0"/>
                    </a:p>
                  </a:txBody>
                  <a:tcPr/>
                </a:tc>
                <a:tc>
                  <a:txBody>
                    <a:bodyPr/>
                    <a:lstStyle/>
                    <a:p>
                      <a:r>
                        <a:rPr lang="en-US" dirty="0" smtClean="0"/>
                        <a:t>4.0±3.4 </a:t>
                      </a:r>
                      <a:r>
                        <a:rPr lang="en-US" dirty="0" err="1" smtClean="0"/>
                        <a:t>arcminutes</a:t>
                      </a:r>
                      <a:endParaRPr lang="en-US" dirty="0"/>
                    </a:p>
                  </a:txBody>
                  <a:tcPr/>
                </a:tc>
                <a:tc>
                  <a:txBody>
                    <a:bodyPr/>
                    <a:lstStyle/>
                    <a:p>
                      <a:r>
                        <a:rPr lang="en-US" dirty="0" smtClean="0"/>
                        <a:t>3.7±3.2 </a:t>
                      </a:r>
                      <a:r>
                        <a:rPr lang="en-US" dirty="0" err="1" smtClean="0"/>
                        <a:t>arcminutes</a:t>
                      </a:r>
                      <a:endParaRPr lang="en-US" dirty="0"/>
                    </a:p>
                  </a:txBody>
                  <a:tcPr/>
                </a:tc>
              </a:tr>
              <a:tr h="457200">
                <a:tc>
                  <a:txBody>
                    <a:bodyPr/>
                    <a:lstStyle/>
                    <a:p>
                      <a:r>
                        <a:rPr lang="en-US" dirty="0" smtClean="0"/>
                        <a:t>C-class flares</a:t>
                      </a:r>
                      <a:endParaRPr lang="en-US" dirty="0"/>
                    </a:p>
                  </a:txBody>
                  <a:tcPr/>
                </a:tc>
                <a:tc>
                  <a:txBody>
                    <a:bodyPr/>
                    <a:lstStyle/>
                    <a:p>
                      <a:r>
                        <a:rPr lang="en-US" dirty="0" smtClean="0"/>
                        <a:t>7.3±6.1 </a:t>
                      </a:r>
                      <a:r>
                        <a:rPr lang="en-US" dirty="0" err="1" smtClean="0"/>
                        <a:t>arcminutes</a:t>
                      </a:r>
                      <a:endParaRPr lang="en-US" dirty="0"/>
                    </a:p>
                  </a:txBody>
                  <a:tcPr/>
                </a:tc>
                <a:tc>
                  <a:txBody>
                    <a:bodyPr/>
                    <a:lstStyle/>
                    <a:p>
                      <a:r>
                        <a:rPr lang="en-US" dirty="0" smtClean="0"/>
                        <a:t>6.7±5.6 </a:t>
                      </a:r>
                      <a:r>
                        <a:rPr lang="en-US" dirty="0" err="1" smtClean="0"/>
                        <a:t>arcminutes</a:t>
                      </a:r>
                      <a:endParaRPr lang="en-US" dirty="0"/>
                    </a:p>
                  </a:txBody>
                  <a:tcPr/>
                </a:tc>
              </a:tr>
            </a:tbl>
          </a:graphicData>
        </a:graphic>
      </p:graphicFrame>
      <p:sp>
        <p:nvSpPr>
          <p:cNvPr id="8" name="TextBox 7"/>
          <p:cNvSpPr txBox="1"/>
          <p:nvPr/>
        </p:nvSpPr>
        <p:spPr>
          <a:xfrm>
            <a:off x="171023" y="4127157"/>
            <a:ext cx="8262082" cy="584775"/>
          </a:xfrm>
          <a:prstGeom prst="rect">
            <a:avLst/>
          </a:prstGeom>
          <a:noFill/>
        </p:spPr>
        <p:txBody>
          <a:bodyPr wrap="square" rtlCol="0">
            <a:spAutoFit/>
          </a:bodyPr>
          <a:lstStyle/>
          <a:p>
            <a:pPr algn="just"/>
            <a:r>
              <a:rPr lang="en-US" sz="1600" dirty="0" smtClean="0">
                <a:solidFill>
                  <a:schemeClr val="tx2"/>
                </a:solidFill>
              </a:rPr>
              <a:t>Initial PLPT performance </a:t>
            </a:r>
            <a:r>
              <a:rPr lang="en-US" sz="1600" dirty="0">
                <a:solidFill>
                  <a:schemeClr val="tx2"/>
                </a:solidFill>
              </a:rPr>
              <a:t>r</a:t>
            </a:r>
            <a:r>
              <a:rPr lang="en-US" sz="1600" dirty="0" smtClean="0">
                <a:solidFill>
                  <a:schemeClr val="tx2"/>
                </a:solidFill>
              </a:rPr>
              <a:t>esults using “quad-diode” proxy data from SXI compared to the NOAA flare catalog (5 </a:t>
            </a:r>
            <a:r>
              <a:rPr lang="en-US" sz="1600" dirty="0" err="1" smtClean="0">
                <a:solidFill>
                  <a:schemeClr val="tx2"/>
                </a:solidFill>
              </a:rPr>
              <a:t>arcminute</a:t>
            </a:r>
            <a:r>
              <a:rPr lang="en-US" sz="1600" dirty="0" smtClean="0">
                <a:solidFill>
                  <a:schemeClr val="tx2"/>
                </a:solidFill>
              </a:rPr>
              <a:t> requirement).</a:t>
            </a:r>
            <a:endParaRPr lang="en-US" sz="1600" dirty="0">
              <a:solidFill>
                <a:schemeClr val="tx2"/>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583" y="1650597"/>
            <a:ext cx="3201521" cy="2385942"/>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82" y="1642631"/>
            <a:ext cx="5060309" cy="239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bwMode="auto">
          <a:xfrm>
            <a:off x="-148002" y="4127157"/>
            <a:ext cx="9036908"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 name="TextBox 1"/>
          <p:cNvSpPr txBox="1"/>
          <p:nvPr/>
        </p:nvSpPr>
        <p:spPr>
          <a:xfrm>
            <a:off x="171022" y="1205788"/>
            <a:ext cx="8165155" cy="369332"/>
          </a:xfrm>
          <a:prstGeom prst="rect">
            <a:avLst/>
          </a:prstGeom>
          <a:noFill/>
        </p:spPr>
        <p:txBody>
          <a:bodyPr wrap="square" rtlCol="0">
            <a:spAutoFit/>
          </a:bodyPr>
          <a:lstStyle/>
          <a:p>
            <a:pPr algn="just"/>
            <a:r>
              <a:rPr lang="en-US" smtClean="0">
                <a:solidFill>
                  <a:schemeClr val="tx2"/>
                </a:solidFill>
              </a:rPr>
              <a:t>New quad-diode </a:t>
            </a:r>
            <a:r>
              <a:rPr lang="en-US" dirty="0" smtClean="0">
                <a:solidFill>
                  <a:schemeClr val="tx2"/>
                </a:solidFill>
              </a:rPr>
              <a:t>in XRS will provide solar flare locations</a:t>
            </a:r>
            <a:endParaRPr lang="en-US" sz="1800" b="0" dirty="0">
              <a:solidFill>
                <a:schemeClr val="tx2"/>
              </a:solidFill>
            </a:endParaRPr>
          </a:p>
        </p:txBody>
      </p:sp>
      <p:sp>
        <p:nvSpPr>
          <p:cNvPr id="12"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Exploiting New Capabilities for the EXIS/XRS </a:t>
            </a:r>
            <a:r>
              <a:rPr lang="en-US" sz="2800" dirty="0" smtClean="0"/>
              <a:t> </a:t>
            </a:r>
          </a:p>
        </p:txBody>
      </p:sp>
    </p:spTree>
    <p:extLst>
      <p:ext uri="{BB962C8B-B14F-4D97-AF65-F5344CB8AC3E}">
        <p14:creationId xmlns:p14="http://schemas.microsoft.com/office/powerpoint/2010/main" val="441127764"/>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1883064" y="1371600"/>
            <a:ext cx="2743200" cy="2465676"/>
          </a:xfrm>
          <a:prstGeom prst="rect">
            <a:avLst/>
          </a:prstGeom>
          <a:ln w="3175">
            <a:noFill/>
          </a:ln>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lgn="just" fontAlgn="auto">
              <a:spcAft>
                <a:spcPts val="0"/>
              </a:spcAft>
              <a:buFont typeface="Arial" pitchFamily="34" charset="0"/>
              <a:buNone/>
            </a:pPr>
            <a:endParaRPr lang="en-US" sz="1800" dirty="0" smtClean="0">
              <a:solidFill>
                <a:srgbClr val="000099"/>
              </a:solidFill>
              <a:latin typeface="Arial" panose="020B0604020202020204" pitchFamily="34" charset="0"/>
              <a:cs typeface="Arial" panose="020B0604020202020204" pitchFamily="34" charset="0"/>
            </a:endParaRPr>
          </a:p>
        </p:txBody>
      </p:sp>
      <p:sp>
        <p:nvSpPr>
          <p:cNvPr id="6" name="TextBox 5"/>
          <p:cNvSpPr txBox="1"/>
          <p:nvPr/>
        </p:nvSpPr>
        <p:spPr>
          <a:xfrm>
            <a:off x="480349" y="6379044"/>
            <a:ext cx="7520007" cy="369332"/>
          </a:xfrm>
          <a:prstGeom prst="rect">
            <a:avLst/>
          </a:prstGeom>
          <a:noFill/>
        </p:spPr>
        <p:txBody>
          <a:bodyPr wrap="none" rtlCol="0">
            <a:spAutoFit/>
          </a:bodyPr>
          <a:lstStyle/>
          <a:p>
            <a:pPr algn="ctr"/>
            <a:r>
              <a:rPr lang="en-US" dirty="0" smtClean="0">
                <a:solidFill>
                  <a:schemeClr val="tx2"/>
                </a:solidFill>
              </a:rPr>
              <a:t>Funded as a University of Colorado/CIRES Innovative Research Project.</a:t>
            </a:r>
            <a:endParaRPr lang="en-US" dirty="0">
              <a:solidFill>
                <a:schemeClr val="tx2"/>
              </a:solidFill>
            </a:endParaRPr>
          </a:p>
        </p:txBody>
      </p:sp>
      <p:sp>
        <p:nvSpPr>
          <p:cNvPr id="10"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EUVS Continuous Monitoring  of the </a:t>
            </a:r>
            <a:r>
              <a:rPr lang="en-US" sz="2800" b="1" dirty="0" err="1" smtClean="0"/>
              <a:t>Geocorona</a:t>
            </a:r>
            <a:r>
              <a:rPr lang="en-US" sz="2800" b="1" dirty="0" smtClean="0"/>
              <a:t> </a:t>
            </a:r>
            <a:r>
              <a:rPr lang="en-US" sz="2800" dirty="0" smtClean="0"/>
              <a:t> </a:t>
            </a:r>
          </a:p>
        </p:txBody>
      </p:sp>
      <p:grpSp>
        <p:nvGrpSpPr>
          <p:cNvPr id="9" name="Group 8"/>
          <p:cNvGrpSpPr/>
          <p:nvPr/>
        </p:nvGrpSpPr>
        <p:grpSpPr>
          <a:xfrm>
            <a:off x="174904" y="1325742"/>
            <a:ext cx="8130897" cy="5016758"/>
            <a:chOff x="174904" y="1325742"/>
            <a:chExt cx="8130897" cy="5016758"/>
          </a:xfrm>
        </p:grpSpPr>
        <p:pic>
          <p:nvPicPr>
            <p:cNvPr id="11" name="Picture 10"/>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8801" y="1325742"/>
              <a:ext cx="5047000" cy="4846457"/>
            </a:xfrm>
            <a:prstGeom prst="rect">
              <a:avLst/>
            </a:prstGeom>
            <a:ln w="12700">
              <a:solidFill>
                <a:schemeClr val="tx2"/>
              </a:solidFill>
            </a:ln>
          </p:spPr>
        </p:pic>
        <p:sp>
          <p:nvSpPr>
            <p:cNvPr id="8" name="TextBox 7"/>
            <p:cNvSpPr txBox="1"/>
            <p:nvPr/>
          </p:nvSpPr>
          <p:spPr>
            <a:xfrm>
              <a:off x="174904" y="1325742"/>
              <a:ext cx="2873096" cy="5016758"/>
            </a:xfrm>
            <a:prstGeom prst="rect">
              <a:avLst/>
            </a:prstGeom>
            <a:noFill/>
          </p:spPr>
          <p:txBody>
            <a:bodyPr wrap="square" rtlCol="0">
              <a:spAutoFit/>
            </a:bodyPr>
            <a:lstStyle/>
            <a:p>
              <a:pPr algn="just"/>
              <a:r>
                <a:rPr lang="en-US" sz="1600" dirty="0" smtClean="0">
                  <a:solidFill>
                    <a:schemeClr val="tx2"/>
                  </a:solidFill>
                </a:rPr>
                <a:t>Background: Use occultation technique to monitor the hydrogen </a:t>
              </a:r>
              <a:r>
                <a:rPr lang="en-US" sz="1600" dirty="0" err="1" smtClean="0">
                  <a:solidFill>
                    <a:schemeClr val="tx2"/>
                  </a:solidFill>
                </a:rPr>
                <a:t>geocorona</a:t>
              </a:r>
              <a:r>
                <a:rPr lang="en-US" sz="1600" dirty="0" smtClean="0">
                  <a:solidFill>
                    <a:schemeClr val="tx2"/>
                  </a:solidFill>
                </a:rPr>
                <a:t> at 121.6 nm (Lyman alpha) within the upper thermosphere. </a:t>
              </a:r>
              <a:r>
                <a:rPr lang="en-US" sz="1600" dirty="0">
                  <a:solidFill>
                    <a:schemeClr val="tx2"/>
                  </a:solidFill>
                </a:rPr>
                <a:t>Atomic hydrogen in this region is a byproduct of hydrogen-containing species below such as methane and water vapor. Models have predicted </a:t>
              </a:r>
              <a:r>
                <a:rPr lang="en-US" sz="1600" dirty="0" smtClean="0">
                  <a:solidFill>
                    <a:schemeClr val="tx2"/>
                  </a:solidFill>
                </a:rPr>
                <a:t>50-75% </a:t>
              </a:r>
              <a:r>
                <a:rPr lang="en-US" sz="1600" dirty="0">
                  <a:solidFill>
                    <a:schemeClr val="tx2"/>
                  </a:solidFill>
                </a:rPr>
                <a:t>increases in upper atmospheric hydrogen as a consequence of a doubling of tropospheric concentrations of methane, a primary greenhouse gas. </a:t>
              </a:r>
            </a:p>
            <a:p>
              <a:pPr algn="just"/>
              <a:r>
                <a:rPr lang="en-US" sz="1600" dirty="0" smtClean="0">
                  <a:solidFill>
                    <a:schemeClr val="tx2"/>
                  </a:solidFill>
                </a:rPr>
                <a:t>GOES-R data will allow for establishment/continuation of a long-term (since 2006) record.</a:t>
              </a:r>
              <a:endParaRPr lang="en-US" sz="1600" dirty="0">
                <a:solidFill>
                  <a:schemeClr val="tx2"/>
                </a:solidFill>
              </a:endParaRPr>
            </a:p>
          </p:txBody>
        </p:sp>
      </p:grpSp>
    </p:spTree>
    <p:extLst>
      <p:ext uri="{BB962C8B-B14F-4D97-AF65-F5344CB8AC3E}">
        <p14:creationId xmlns:p14="http://schemas.microsoft.com/office/powerpoint/2010/main" val="1444178802"/>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92CAAC-D4E7-4F01-9B5F-C7751E7AFF70}" type="slidenum">
              <a:rPr lang="en-US" smtClean="0"/>
              <a:pPr/>
              <a:t>15</a:t>
            </a:fld>
            <a:endParaRPr lang="en-US"/>
          </a:p>
        </p:txBody>
      </p:sp>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Parting Thoughts – Bill </a:t>
            </a:r>
            <a:r>
              <a:rPr lang="en-US" sz="2800" b="1" dirty="0" err="1" smtClean="0"/>
              <a:t>Denig</a:t>
            </a:r>
            <a:r>
              <a:rPr lang="en-US" sz="2800" dirty="0" smtClean="0"/>
              <a:t> </a:t>
            </a:r>
          </a:p>
        </p:txBody>
      </p:sp>
      <p:sp>
        <p:nvSpPr>
          <p:cNvPr id="4" name="TextBox 3"/>
          <p:cNvSpPr txBox="1"/>
          <p:nvPr/>
        </p:nvSpPr>
        <p:spPr>
          <a:xfrm>
            <a:off x="904874" y="1447800"/>
            <a:ext cx="6705601" cy="4324261"/>
          </a:xfrm>
          <a:prstGeom prst="rect">
            <a:avLst/>
          </a:prstGeom>
          <a:noFill/>
        </p:spPr>
        <p:txBody>
          <a:bodyPr wrap="square" rtlCol="0">
            <a:spAutoFit/>
          </a:bodyPr>
          <a:lstStyle/>
          <a:p>
            <a:pPr algn="just"/>
            <a:r>
              <a:rPr lang="en-US" sz="2000" dirty="0" smtClean="0">
                <a:solidFill>
                  <a:schemeClr val="tx2"/>
                </a:solidFill>
              </a:rPr>
              <a:t>While the primary mission of GOES space environment sensors is to serve the needs of operational space weather community the data, nevertheless, contributes significantly to </a:t>
            </a:r>
            <a:r>
              <a:rPr lang="en-US" sz="2000" dirty="0" err="1" smtClean="0">
                <a:solidFill>
                  <a:schemeClr val="tx2"/>
                </a:solidFill>
              </a:rPr>
              <a:t>heliophysics</a:t>
            </a:r>
            <a:r>
              <a:rPr lang="en-US" sz="2000" dirty="0" smtClean="0">
                <a:solidFill>
                  <a:schemeClr val="tx2"/>
                </a:solidFill>
              </a:rPr>
              <a:t> (and related) research:</a:t>
            </a:r>
          </a:p>
          <a:p>
            <a:pPr marL="285750" indent="-285750" algn="just">
              <a:spcBef>
                <a:spcPts val="1200"/>
              </a:spcBef>
              <a:buFont typeface="Arial" panose="020B0604020202020204" pitchFamily="34" charset="0"/>
              <a:buChar char="•"/>
            </a:pPr>
            <a:r>
              <a:rPr lang="en-US" sz="2000" dirty="0" smtClean="0">
                <a:solidFill>
                  <a:schemeClr val="tx2"/>
                </a:solidFill>
              </a:rPr>
              <a:t>Over 40 years of continuous space environmental data</a:t>
            </a:r>
          </a:p>
          <a:p>
            <a:pPr marL="742950" lvl="1" indent="-285750" algn="just">
              <a:spcBef>
                <a:spcPts val="600"/>
              </a:spcBef>
              <a:buFont typeface="Wingdings" panose="05000000000000000000" pitchFamily="2" charset="2"/>
              <a:buChar char="ü"/>
            </a:pPr>
            <a:r>
              <a:rPr lang="en-US" dirty="0" smtClean="0">
                <a:solidFill>
                  <a:schemeClr val="tx2"/>
                </a:solidFill>
              </a:rPr>
              <a:t>SMS1&amp;2 (7/74 – 4/76) /// GOES 1-15 (1/76 – present)</a:t>
            </a:r>
          </a:p>
          <a:p>
            <a:pPr marL="285750" indent="-285750" algn="just">
              <a:spcBef>
                <a:spcPts val="600"/>
              </a:spcBef>
              <a:buFont typeface="Arial" panose="020B0604020202020204" pitchFamily="34" charset="0"/>
              <a:buChar char="•"/>
            </a:pPr>
            <a:r>
              <a:rPr lang="en-US" sz="2000" dirty="0" smtClean="0">
                <a:solidFill>
                  <a:schemeClr val="tx2"/>
                </a:solidFill>
              </a:rPr>
              <a:t>GOES extensively used in peer-reviewed publications</a:t>
            </a:r>
          </a:p>
          <a:p>
            <a:pPr marL="742950" lvl="1" indent="-285750" algn="just">
              <a:spcBef>
                <a:spcPts val="600"/>
              </a:spcBef>
              <a:buFont typeface="Wingdings" panose="05000000000000000000" pitchFamily="2" charset="2"/>
              <a:buChar char="ü"/>
            </a:pPr>
            <a:r>
              <a:rPr lang="en-US" dirty="0" smtClean="0">
                <a:solidFill>
                  <a:schemeClr val="tx2"/>
                </a:solidFill>
              </a:rPr>
              <a:t>75 of 711 papers published in JGR-Blue in 2013</a:t>
            </a:r>
          </a:p>
          <a:p>
            <a:pPr marL="285750" indent="-285750" algn="just">
              <a:spcBef>
                <a:spcPts val="600"/>
              </a:spcBef>
              <a:buFont typeface="Arial" panose="020B0604020202020204" pitchFamily="34" charset="0"/>
              <a:buChar char="•"/>
            </a:pPr>
            <a:r>
              <a:rPr lang="en-US" sz="2000" dirty="0" smtClean="0">
                <a:solidFill>
                  <a:schemeClr val="tx2"/>
                </a:solidFill>
              </a:rPr>
              <a:t>Data available via NGDC (main site) and other sources</a:t>
            </a:r>
          </a:p>
          <a:p>
            <a:pPr marL="742950" lvl="1" indent="-285750" algn="just">
              <a:spcBef>
                <a:spcPts val="600"/>
              </a:spcBef>
              <a:buFont typeface="Wingdings" panose="05000000000000000000" pitchFamily="2" charset="2"/>
              <a:buChar char="ü"/>
            </a:pPr>
            <a:r>
              <a:rPr lang="en-US" dirty="0" smtClean="0">
                <a:solidFill>
                  <a:schemeClr val="tx2"/>
                </a:solidFill>
              </a:rPr>
              <a:t>NGDC: </a:t>
            </a:r>
            <a:r>
              <a:rPr lang="en-US" dirty="0" smtClean="0">
                <a:solidFill>
                  <a:schemeClr val="tx2"/>
                </a:solidFill>
                <a:hlinkClick r:id="rId2"/>
              </a:rPr>
              <a:t>http</a:t>
            </a:r>
            <a:r>
              <a:rPr lang="en-US" dirty="0">
                <a:solidFill>
                  <a:schemeClr val="tx2"/>
                </a:solidFill>
                <a:hlinkClick r:id="rId2"/>
              </a:rPr>
              <a:t>://www.ngdc.noaa.gov/stp/satellite/goes</a:t>
            </a:r>
            <a:r>
              <a:rPr lang="en-US" dirty="0" smtClean="0">
                <a:solidFill>
                  <a:schemeClr val="tx2"/>
                </a:solidFill>
                <a:hlinkClick r:id="rId2"/>
              </a:rPr>
              <a:t>/</a:t>
            </a:r>
            <a:endParaRPr lang="en-US" dirty="0" smtClean="0">
              <a:solidFill>
                <a:schemeClr val="tx2"/>
              </a:solidFill>
            </a:endParaRPr>
          </a:p>
          <a:p>
            <a:pPr marL="742950" lvl="1" indent="-285750" algn="just">
              <a:spcBef>
                <a:spcPts val="600"/>
              </a:spcBef>
              <a:buFont typeface="Wingdings" panose="05000000000000000000" pitchFamily="2" charset="2"/>
              <a:buChar char="ü"/>
            </a:pPr>
            <a:r>
              <a:rPr lang="en-US" dirty="0">
                <a:solidFill>
                  <a:schemeClr val="tx2"/>
                </a:solidFill>
              </a:rPr>
              <a:t>NASA CDA-Web: </a:t>
            </a:r>
            <a:r>
              <a:rPr lang="en-US" dirty="0">
                <a:solidFill>
                  <a:schemeClr val="tx2"/>
                </a:solidFill>
                <a:hlinkClick r:id="rId3"/>
              </a:rPr>
              <a:t>http://cdaweb.gsfc.nasa.gov</a:t>
            </a:r>
            <a:r>
              <a:rPr lang="en-US" dirty="0" smtClean="0">
                <a:solidFill>
                  <a:schemeClr val="tx2"/>
                </a:solidFill>
                <a:hlinkClick r:id="rId3"/>
              </a:rPr>
              <a:t>/</a:t>
            </a:r>
            <a:endParaRPr lang="en-US" dirty="0" smtClean="0">
              <a:solidFill>
                <a:schemeClr val="tx2"/>
              </a:solidFill>
            </a:endParaRPr>
          </a:p>
          <a:p>
            <a:pPr marL="742950" lvl="1" indent="-285750" algn="just">
              <a:spcBef>
                <a:spcPts val="600"/>
              </a:spcBef>
              <a:buFont typeface="Wingdings" panose="05000000000000000000" pitchFamily="2" charset="2"/>
              <a:buChar char="ü"/>
            </a:pPr>
            <a:r>
              <a:rPr lang="en-US" dirty="0">
                <a:solidFill>
                  <a:schemeClr val="tx2"/>
                </a:solidFill>
              </a:rPr>
              <a:t>VIRBO: </a:t>
            </a:r>
            <a:r>
              <a:rPr lang="en-US" dirty="0">
                <a:solidFill>
                  <a:schemeClr val="tx2"/>
                </a:solidFill>
                <a:hlinkClick r:id="rId4"/>
              </a:rPr>
              <a:t>http://</a:t>
            </a:r>
            <a:r>
              <a:rPr lang="en-US">
                <a:solidFill>
                  <a:schemeClr val="tx2"/>
                </a:solidFill>
                <a:hlinkClick r:id="rId4"/>
              </a:rPr>
              <a:t>virbo.org</a:t>
            </a:r>
            <a:r>
              <a:rPr lang="en-US" smtClean="0">
                <a:solidFill>
                  <a:schemeClr val="tx2"/>
                </a:solidFill>
                <a:hlinkClick r:id="rId4"/>
              </a:rPr>
              <a:t>/</a:t>
            </a:r>
            <a:endParaRPr lang="en-US" dirty="0" smtClean="0">
              <a:solidFill>
                <a:schemeClr val="tx2"/>
              </a:solidFill>
            </a:endParaRPr>
          </a:p>
        </p:txBody>
      </p:sp>
    </p:spTree>
    <p:extLst>
      <p:ext uri="{BB962C8B-B14F-4D97-AF65-F5344CB8AC3E}">
        <p14:creationId xmlns:p14="http://schemas.microsoft.com/office/powerpoint/2010/main" val="968679313"/>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70669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Maintaining a Long-term Record of Space Weather </a:t>
            </a:r>
            <a:r>
              <a:rPr lang="en-US" sz="2800" dirty="0" smtClean="0"/>
              <a:t>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83" y="1299557"/>
            <a:ext cx="7996881" cy="4129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4684" y="5615474"/>
            <a:ext cx="5726679" cy="111639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2293515"/>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GOES-R Sensors Supporting O2R </a:t>
            </a:r>
            <a:r>
              <a:rPr lang="en-US" sz="2800" dirty="0" smtClean="0"/>
              <a:t> </a:t>
            </a:r>
          </a:p>
        </p:txBody>
      </p:sp>
      <p:sp>
        <p:nvSpPr>
          <p:cNvPr id="6" name="AutoShape 4" descr="data:image/png;base64,iVBORw0KGgoAAAANSUhEUgAAAPsAAADJCAMAAADSHrQyAAAC2VBMVEUA//8IjAgAzv8Axv8A9/8A7/8Ae/8AhP8A5/8AlP8AUv8AnP8Ac/8Aa/8AWv8AjP8Apf8A3v8ASv8AY/8A1v8ArP8AtP8Avf8AcP8AaP//AAAAYP8AVv8ATv8Agf8Aif8Aof8AmP8AQf8HrGm8I42hMqr//60A4P8Ap/93zc2xmZkA2f/aY2PFgoIAyf8A6P8s9fXmT09M5+eVtbVk2tq+i4vWrQAAkP/vPT1t1NSiqakAwf+snp7RcnKAxsYAuv/Ke3v6HByQubnrRUUA4eWrs67zMjLuEz/ChYXVa2umpaXGNoDcYGD4IyPkU1PPz6s/VWY+tb0cudpv39Ty5qSNa2u9vaaDhYtUV1txR0lkW1tmoKB+jIyCpaWKOzv8/LaNIyV9QklUgIbX16QZrq4zj3MswN4BxaYfm4U4oW8vfoIMzXUof3Atp7ImolkSaVeHXF4eqLslfUNOaGZIc0E4iFpEaE89mkUsm8EwiD8yeVYLtKojhH0LxMa17Nt3gpIAydiThol0i4R1fJZnlnJHeY9kc5M5aWI9PkQ0uou03dZKUlIYvKaKjobK2NOh5ei6tpV6pLVrKSmt4+9gjXxugIuxxbMwZmCq083d/9+0ya/OxZBn3u94rJOu17i2tL2bpcFyc2ybnYskkMdisrJTPDyY3csR1bknlrEM6cwjrZAc8uIjnppLkEFhfh8AexehUVhEcwCNeXJQp9YCx4ywQ0OBRcXeIF5qT9ajRqdaWuDBN4apP6LmFk6GOcLSI291Nc9YOuF5WcyScLfUQ22OdLunaaPDTIRfgN10jc/bQ2K0aJaGXMG1R5VzctClWqXcnQbZhifucQDChjjcVie0qVnRbjXneQC+oj6xr2vLhjPjWyuckWXHskDmjwC0bFNhldynikPOnAz3VgDAeEltq8y1kHAhxC9/pWNltnVB1WEmNFmSx5F/555nTh8k/7zDaIRzoc8A42ZIoDpmAAASAUlEQVR4nO1c+0MTV76fraGlS32gCHp83ypBEIkhBBIQCAQowUgTjEjUdldisGi6pNYaG4JD93p3YYOPrXK1FSpqScCoVLrim6JUfAu+iu3qqlu6be/de3X/gntmQpRMeARmzmR64fNDziPnfL/nM9/vnOfMYNgIhiV4wxfDmrvf8MWw5u7PbUThuH8UItmc5/5E3ClEJBsL5BT4e3E+n98jPVcsFt9HpIxj3CHVu/dT+IHPLwD//hOxWM/vv9YQgQVxCRFd0MzidPGTBysPRgRFkHl3xQ9eQqONY9x/ILh/Q/zcEd/dXhUYERQY9NH3iLRhL3EK9yHrztvw5+Hf4E97e9ft9s6H977XI1HGMe5zlz9+Ar4jaHeIO8Xtt+903BPfE//dHqQPYl4ZNopbmD9fn7jibuetOx1PiAtwS3z7Xof4Tvjd75/s339wPvyfQV1c405g/vxR+q79f33Seefbh+LOdtDxXfutjgdi8e1vOu/vUM+fzxR/LISriFc37lOvePjtdx3ib755+FD8RPx9B7wZbn27YkcXMxq4yx2yjw95cOsJvPNvdXX+Hd7+t9qJn47Hj8WP45mQjwVzGUlPW6vu3flhVFJX5r128R1i8PuuXSx+8DiJCenc5h4Mgid2tj9KCk5KSmrs2t72sFMsg4Og+K/McJ/IYQRfuRq8Uiw+8Dw9rvHZ3yKh8TsYEc9l7sGPoNl3PP7BPTN4YlfXI0bkY+M4i7Bx4OuwceMaJ/b2FxPgMPeJV9p6oc0gsACuYubXALEG7nIPkF1CrAB7laMIaGsLQKyCs9wvAeQqsLHcRGzGhVjUOjjKPfYmQE59LPYKNwFuoNfBTe4zQNsM9FqwlzmI6aeVbKjhJPeXAStasNc4CHCdFTXYJK4BUs96jRVN2GiOYdIpkDWJHVXYZE5h9OgscHw0S8qwCVzC5BPpgD1t2BTuYMKEJnCGRX3YGK5gyoks0MSqRmwqBwDbceIMkDVPHcOqWuzXHMC5JgBmt0ydyrJabJoPQTRg6jno6nNaYIx19dh432HaV6ebATg7p2Wab/T7kPs55dnmc1/5Tv947N98g3NNsoyvYDi+Zc7s3tDCQht8YveWOaDJafDZZzMyZs/xRHOGrAl5M9jnPq2lGWSQzKfNOfvV+D7u9Wnjz4BziFvCej//62bQfI6MtWSc6bdgi7IZbd/P9vh+DjQ7x/GpJ8CJAQb0qVnpLSjbwvK8rgkcd0bGzAYDT+LGHAfH0U31xrA6n5/S1OyKzc441fOPvmoQ5JGBzXXchKYsV2z22Re5x7OmgBNTpmT0WgeSR9YeFtfvk5uyJndHz55xxSYfJzKJ1KkJEzJ6qXQc3YKevX2b0U3Nrg0Z5UlX7Pypa+dfFDnVW7XTMlT7OKzt101qanZtwylPumKTwCm3vblJWU0ee3WTwHlETWJrn/a108AVVZ50bcOC1zw2ZM97Vj15FtG2LVv789eAKyY7+bIzcl55qpeC54FHFjiPpk1sncu4Tlqmnz453Rm51sfhy3mPnGtgOpI2scN9uvJ6N+PTN7sjWX2dO02/dpZCdXr6dSTkseksYEZT6wxn5HRbd+R6Rp+lX7n2CiXjBkDSLDbOoCH1sc7IzQzn0fKMa01j+yl/g3IAPaPtOoojaWwGcsS2tcaSkbE3ZK4I6K/C2AtZYylZ/ZYfKtA/cxI7Frhi4BL5IEnsJXCj3ydKYsfGuv8fe7MNwSMoWCxivBoLbrxKRl5V3iQjsy505/RT6XqrWwkoBEHT0D9jBm7MIsNZyptkJOCC7NKsgSrNuklJt7UNWGfQwGahRcCV1pnOiPJiABHOvCCbFeBFvQD3QjPBJS9qDQ6Inymd2do60xlRXiQjkLp3NS+1ugu6cGUms00LCMBmokTY161hZGSc8iIZCbsg87ZqKyWtvDSOyaZBIH2GfOLXgHzUPSxMeXFizwxvEBbmVjLssvdVvQTK9yaCL4PLzlj6xWAy46qMhrTWC8FMtOoFEHInqDspu6hfGRT1YNll9wzAVMu6gfI9KXCZfJ0p6erVEDK8Ihtc/UeX3ZJJV58y8nrUc6DjHnLFSTnkajoRJAUPljqsQ+EKHjFKHktChPjWK/EhRHg1jghDkoAsKWRwIkKSnsW7iXwG4gcpol+geid01FXlKCKMv5xOvL8ZHwKUgxeSBJLchcZdZuRl0G4geg96PjQRGTY6w3jwdChi4uPd088A3Yb1BBruBHXiTW1IvZF8aR08fWlogtzf934pdYhyegWa7x7MB/vIEFJ3Jp8O8bMF+566pxuVtNrlDiTcI1r3EVyDIHWSM3gaMVRRlIsW1PqMuY8/oPjOCT9zcSAMItRATXymBVLnD1lWBCWtBnRa5g4E3ANj0gmu3dQjguhQh1C70Q/MfBpIq3U9gEUwDX4XiAiEgR7o+TCA1P1pSAuMAPrAnukgoA7ss/TgwPg3nQjqfBgQ1GEQAZ5G0ZOnd/+ik3/MAqa+8ITxmYU/H+ij+PwoPRn4B4JkP3+aEv393ZPKHVH0JLrA9DfceKn7/Pz9/faCvTCI4hPUaSKqS+/2ATt4WWnLdAKLYhJ+vORFPBgQ1GHgDyJ5frRl7gU8dx2ZO2gLJcHsNxt5yYt58BdSJ4IogjoCRMmYEcvod0qxyFQoDxMBESFWDiLRfAUVWxzDiGAmW4dJgPA5dUzIHHWJiJIGjIhl9Du/6UL4IwRSIi4AbzAmVwAoGQtjGJPNEFKJFglBAhEXQKszByElLQACBqUzgDcWY4ioeyJmAVLxgwVJHVuQSvwyT30RJS1LZFgBHcSQ1BXpxK8ARDMtPjnFPZ1I7QJ8CGd3lKh0xtE6PAnmL++QISM6dyGYixHUk1lQyB3Dd1MPx5BRT6T2blwxPNntCgHR/whAykClh6iDkuaI4d8gOnchaQgBkLClNS6cLU39QEGOa90Ozxp1OHdmTVXfbZARv6QVEsnODhGk1LlcnM8nOCJAzDhJ6ikoqWOiOEqGAFDnuiyDpO7s4dFS7wVSH3s9yTfdJ9R9Pc6RAzvp8DEyEWplkkxKhk8NH0mwJqnPk7GgbiG1u0M1mfACMUT3Q1JfyAZ1T0T7zPAKYunS3cOzs5kgpWY4twvYB9nFszC49UAklXy0b3ZwSOoJxDSbxR7eg2mqL7buREABvT4ZxjLZH9xeQOILwxPUpUQPN0/G5vRKQd2simTf8OkKYkjHWBrcXkCYSs1gfWYbuRCOa0Q3P8/nq6nF1H1MxAiHF1vKDepwSYN8QtkT4XGue90H1JXULYIE6gIPJRJg3+oz6pjQYx4bx97MNoFweJ9Rh6D6OHvjnARSJzcKfXave/TsC1kyPNG1CInuxXfdnJBqZiFLTYEDu4+p94IFrBh+YST0OZ9Tp67eJGy0hhjdFvicOpaQTMlYoECuk6QOx9dFHjsoPoYI+cw22kU9GbGigUGlGo14s544Z10sYemgdQB4LB7RzmwFIAFLDWfneH1AiDwMj7QHikvAFsRwhHovQGn4uHncok4d0udSV/bMIXMBFqlk9LE5mghfSMlAZnjFImL94oNzp77B1h0vBVi0DO0ZM32gOZ4TAiG8qgJuUfc4lEZieEg9BXDP6h4PnaQyb3gXdfaeJxkiEDyGkprAVepUR4xj2vCp4YkAXlIOUseod6HH0+Y0MS8VA6w+QDUICKjj3DxGT2mk6cQuFde6ub7A6B0vBUIuUxdRb/BM5gwvAqJFUu5SxwSLqRmMGV4IEuAdxC3qvEMWg0VOzRW4cmKo0/whgnPU5WZr2b/ePXxoT/Y/a+tsOXUvLsGh/8Lk5D4aU5PPVG5Rr99RW5JTubV6W0lJye7a7db6nzb+41erfv5p7c9r1/50+Mf/2VDwJaQvZeR4bkE4p6hjgrr/PbjcUVaWI/mk/qcfV+//9OCenNr/LsupXFr7z09+7MItFhvhCEysZReT1Ln0Uk43bOa6Onndnj0lVZXZORurVNVVyzdWVT33/7n0ty2lizK5Sb0bh+r+sUFSm/PJv940qwQ8QY9Nc9prWRFIjhFwmDrEIfPajT9vKvR4uZPuBEcIqXNy+UJBr6+1LqL1SoUQRKZGyzh2+OI1aL0zKgCR6Ww9J4oCkTR2VOdFgjc4NLgNGjQMH70IxPySqWNY8lDPZaMXp//CqQ/Z8NHpcb906tDwQzs+ki1im7oct9sNjTiTIodo+Jh5LD+iaq/dXZ5dIrLrLQyOLIMxvKA6u1pOzolFmaxZ3SQXCHgquCxLVCSUb7NLTEYTJohiRLRrh1FgGbhsdSjEkmoh4ybnyfG+zCnfW5uzzZ5Y/rFUUSlV7FakVe6RN9r3djXKGXCAcDir5+VU5y8ZeF4uWRKan5+dvSSc0dNMHl5bVb61RCTHPOkI+PCfj0vKt27blpYWnSCtTFN8pkhL3FOybbfdGKFW+9HULZHULiENOnDJovyloaFvZ4cuPUhT53NAtpZthD8ryrfpVUY9nHr32GuS20XliVt3p0R/nBgdXRn9WXX01pTK3WlpKxMUlVvn7qhVqWhqV3ySn52fHxr66cBl87TS0CWw6NLQpUx0OfK9iTlzLZLycmlupbRit2Ir9GfcoNe7rClPrE77bKVCsU9RqpBKFRXSCmna5tIKhTRBsbl0RUXCviojrWZUbs8PhWxC87cvH7iw5M9/rsiGhRXQSzy2AgcNfqLTn2uhP6eVStPScj9LW5pYUrItBceday/VztyK0opciM1bNu/6z13/kfD7qp3Lcn+/c3Puzl1bdn2wio56+fbQ7PzQJW+Hvr1U681NfPDzhmXwBiEu1qd0Le8nqt0N/TkF+vNu6M/lKS5/lpL+THaolsL177+34YM3d7638b0N72/6sPgP694pXPfOu4W/K96wSofTUS/p5pGdX1NU41WN5dq8z/dn5xPG92Jg6A9zq7c6/blCES1VlO7b3+3PCujPFYQ/k6X2Wg8UFxavKXMY1qwuLDY6DLq1qjUFavMBk8GhpqM+Bxo8H9o8W6HJ9cLjCYjy/lSk+aO2Iv9tuk6Pr1xRWppL+vOqzZv/sB7680f/Dv35o9zcnZu37FrvvLS4xW4pKDObDXhBYb1VZ1AZDeoyk8FYbzXSu9dFsNNemr00d1medoWXVVa+pclbUaP9zW9X0e3qeapV69//EPrzqvff27juA+jPb64m/Xn179Z9uM5xiCyENxq2OIoL31njWONwFBsN9YYvzQUGdYHpgFFHU//yYzVa7R9jKjQaLyUlahs0f4HXW8BAN79XbzYVQ5RBYquL1xkNOsNaFbSn2WQymPXOMiajwVJQX2B06Cz1jjKjQ2VQmXQv2c2GApzmLUfM5nQWi0Rb2uCd3SVFRZr1WoamsxanP1t18NexhvRnnalMbTA4rEaV89o26nH1GnvxmnoHDi9QIeRsXmux6iwFdiP9YYaEsDT3mFe9PFbToD2myfWuVxwIcr3doNOVOexmncNgdNTb6yz1hTazSac36roHeL0ct5ms8gKrTq+zqRzw8uA4roLmN8kZoo4laorCa5Z5UVCo1Xye11CjZWQ+r7PguK1MZzbqrPb6AodRZXQ4LCqT3WrWdxPj4bBft+ngFTIaLYYyh82CG2wWu05v1zNFXZCg0KzQfO4FoYM1mgaN5lgDEzvycj10bqfZDZBTGWF26M5qaHbcWYLHt9TZ1HaDqcBstRjsRqPe4rCa7GZzmZEB/U5ISnOXaZcVedFv1xRpikr/UvMnbweFfnBIZTbiBV9C93XUHzBD0xaYHFaDaYvdUI93F5HLVWVWo9VuNRQazQZrgcpRZjMZ1Op6nJkVLIEVRdK83KJj2oHKCSR5b2l/U1OUV/SWhK7X8yCx1y1Gh93qsENyNrPKYLWZHI068/P+m2ez2Qx1pnibxdwoN6r1uN4aVoAb1UY53cXbC8w9ptVqSks1NR8NcBOVFiXnFmm0DUWlmoUraSrF6wpsgXVqfZ2lTOVn0evlFjNu01tx3B93FZELYIeGB0YJBHLMn4/58bEIP4E/DJhDeENe0bG8Iu1vSxsi+1gRvk7i8JGjm44ePrJp46YjR48cfff1/wc4cvTo4S82Hd606YsvjmzstQT2q+GLEe7DEyPchydGuA9PjHAfnhjhPjwxwn14YoT78MQI9+GJEe7DEyPchydGuA9P/B+gKpD2VJbdqwAAAABJRU5ErkJggg=="/>
          <p:cNvSpPr>
            <a:spLocks noChangeAspect="1" noChangeArrowheads="1"/>
          </p:cNvSpPr>
          <p:nvPr/>
        </p:nvSpPr>
        <p:spPr bwMode="auto">
          <a:xfrm>
            <a:off x="307975" y="-1638300"/>
            <a:ext cx="46767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PsAAADJCAMAAADSHrQyAAAC2VBMVEUA//8IjAgAzv8Axv8A9/8A7/8Ae/8AhP8A5/8AlP8AUv8AnP8Ac/8Aa/8AWv8AjP8Apf8A3v8ASv8AY/8A1v8ArP8AtP8Avf8AcP8AaP//AAAAYP8AVv8ATv8Agf8Aif8Aof8AmP8AQf8HrGm8I42hMqr//60A4P8Ap/93zc2xmZkA2f/aY2PFgoIAyf8A6P8s9fXmT09M5+eVtbVk2tq+i4vWrQAAkP/vPT1t1NSiqakAwf+snp7RcnKAxsYAuv/Ke3v6HByQubnrRUUA4eWrs67zMjLuEz/ChYXVa2umpaXGNoDcYGD4IyPkU1PPz6s/VWY+tb0cudpv39Ty5qSNa2u9vaaDhYtUV1txR0lkW1tmoKB+jIyCpaWKOzv8/LaNIyV9QklUgIbX16QZrq4zj3MswN4BxaYfm4U4oW8vfoIMzXUof3Atp7ImolkSaVeHXF4eqLslfUNOaGZIc0E4iFpEaE89mkUsm8EwiD8yeVYLtKojhH0LxMa17Nt3gpIAydiThol0i4R1fJZnlnJHeY9kc5M5aWI9PkQ0uou03dZKUlIYvKaKjobK2NOh5ei6tpV6pLVrKSmt4+9gjXxugIuxxbMwZmCq083d/9+0ya/OxZBn3u94rJOu17i2tL2bpcFyc2ybnYskkMdisrJTPDyY3csR1bknlrEM6cwjrZAc8uIjnppLkEFhfh8AexehUVhEcwCNeXJQp9YCx4ywQ0OBRcXeIF5qT9ajRqdaWuDBN4apP6LmFk6GOcLSI291Nc9YOuF5WcyScLfUQ22OdLunaaPDTIRfgN10jc/bQ2K0aJaGXMG1R5VzctClWqXcnQbZhifucQDChjjcVie0qVnRbjXneQC+oj6xr2vLhjPjWyuckWXHskDmjwC0bFNhldynikPOnAz3VgDAeEltq8y1kHAhxC9/pWNltnVB1WEmNFmSx5F/555nTh8k/7zDaIRzoc8A42ZIoDpmAAASAUlEQVR4nO1c+0MTV76fraGlS32gCHp83ypBEIkhBBIQCAQowUgTjEjUdldisGi6pNYaG4JD93p3YYOPrXK1FSpqScCoVLrim6JUfAu+iu3qqlu6be/de3X/gntmQpRMeARmzmR64fNDziPnfL/nM9/vnOfMYNgIhiV4wxfDmrvf8MWw5u7PbUThuH8UItmc5/5E3ClEJBsL5BT4e3E+n98jPVcsFt9HpIxj3CHVu/dT+IHPLwD//hOxWM/vv9YQgQVxCRFd0MzidPGTBysPRgRFkHl3xQ9eQqONY9x/ILh/Q/zcEd/dXhUYERQY9NH3iLRhL3EK9yHrztvw5+Hf4E97e9ft9s6H977XI1HGMe5zlz9+Ar4jaHeIO8Xtt+903BPfE//dHqQPYl4ZNopbmD9fn7jibuetOx1PiAtwS3z7Xof4Tvjd75/s339wPvyfQV1c405g/vxR+q79f33Seefbh+LOdtDxXfutjgdi8e1vOu/vUM+fzxR/LISriFc37lOvePjtdx3ib755+FD8RPx9B7wZbn27YkcXMxq4yx2yjw95cOsJvPNvdXX+Hd7+t9qJn47Hj8WP45mQjwVzGUlPW6vu3flhVFJX5r128R1i8PuuXSx+8DiJCenc5h4Mgid2tj9KCk5KSmrs2t72sFMsg4Og+K/McJ/IYQRfuRq8Uiw+8Dw9rvHZ3yKh8TsYEc9l7sGPoNl3PP7BPTN4YlfXI0bkY+M4i7Bx4OuwceMaJ/b2FxPgMPeJV9p6oc0gsACuYubXALEG7nIPkF1CrAB7laMIaGsLQKyCs9wvAeQqsLHcRGzGhVjUOjjKPfYmQE59LPYKNwFuoNfBTe4zQNsM9FqwlzmI6aeVbKjhJPeXAStasNc4CHCdFTXYJK4BUs96jRVN2GiOYdIpkDWJHVXYZE5h9OgscHw0S8qwCVzC5BPpgD1t2BTuYMKEJnCGRX3YGK5gyoks0MSqRmwqBwDbceIMkDVPHcOqWuzXHMC5JgBmt0ydyrJabJoPQTRg6jno6nNaYIx19dh432HaV6ebATg7p2Wab/T7kPs55dnmc1/5Tv947N98g3NNsoyvYDi+Zc7s3tDCQht8YveWOaDJafDZZzMyZs/xRHOGrAl5M9jnPq2lGWSQzKfNOfvV+D7u9Wnjz4BziFvCej//62bQfI6MtWSc6bdgi7IZbd/P9vh+DjQ7x/GpJ8CJAQb0qVnpLSjbwvK8rgkcd0bGzAYDT+LGHAfH0U31xrA6n5/S1OyKzc441fOPvmoQ5JGBzXXchKYsV2z22Re5x7OmgBNTpmT0WgeSR9YeFtfvk5uyJndHz55xxSYfJzKJ1KkJEzJ6qXQc3YKevX2b0U3Nrg0Z5UlX7Pypa+dfFDnVW7XTMlT7OKzt101qanZtwylPumKTwCm3vblJWU0ee3WTwHlETWJrn/a108AVVZ50bcOC1zw2ZM97Vj15FtG2LVv789eAKyY7+bIzcl55qpeC54FHFjiPpk1sncu4Tlqmnz453Rm51sfhy3mPnGtgOpI2scN9uvJ6N+PTN7sjWX2dO02/dpZCdXr6dSTkseksYEZT6wxn5HRbd+R6Rp+lX7n2CiXjBkDSLDbOoCH1sc7IzQzn0fKMa01j+yl/g3IAPaPtOoojaWwGcsS2tcaSkbE3ZK4I6K/C2AtZYylZ/ZYfKtA/cxI7Frhi4BL5IEnsJXCj3ydKYsfGuv8fe7MNwSMoWCxivBoLbrxKRl5V3iQjsy505/RT6XqrWwkoBEHT0D9jBm7MIsNZyptkJOCC7NKsgSrNuklJt7UNWGfQwGahRcCV1pnOiPJiABHOvCCbFeBFvQD3QjPBJS9qDQ6Inymd2do60xlRXiQjkLp3NS+1ugu6cGUms00LCMBmokTY161hZGSc8iIZCbsg87ZqKyWtvDSOyaZBIH2GfOLXgHzUPSxMeXFizwxvEBbmVjLssvdVvQTK9yaCL4PLzlj6xWAy46qMhrTWC8FMtOoFEHInqDspu6hfGRT1YNll9wzAVMu6gfI9KXCZfJ0p6erVEDK8Ihtc/UeX3ZJJV58y8nrUc6DjHnLFSTnkajoRJAUPljqsQ+EKHjFKHktChPjWK/EhRHg1jghDkoAsKWRwIkKSnsW7iXwG4gcpol+geid01FXlKCKMv5xOvL8ZHwKUgxeSBJLchcZdZuRl0G4geg96PjQRGTY6w3jwdChi4uPd088A3Yb1BBruBHXiTW1IvZF8aR08fWlogtzf934pdYhyegWa7x7MB/vIEFJ3Jp8O8bMF+566pxuVtNrlDiTcI1r3EVyDIHWSM3gaMVRRlIsW1PqMuY8/oPjOCT9zcSAMItRATXymBVLnD1lWBCWtBnRa5g4E3ANj0gmu3dQjguhQh1C70Q/MfBpIq3U9gEUwDX4XiAiEgR7o+TCA1P1pSAuMAPrAnukgoA7ss/TgwPg3nQjqfBgQ1GEQAZ5G0ZOnd/+ik3/MAqa+8ITxmYU/H+ij+PwoPRn4B4JkP3+aEv393ZPKHVH0JLrA9DfceKn7/Pz9/faCvTCI4hPUaSKqS+/2ATt4WWnLdAKLYhJ+vORFPBgQ1GHgDyJ5frRl7gU8dx2ZO2gLJcHsNxt5yYt58BdSJ4IogjoCRMmYEcvod0qxyFQoDxMBESFWDiLRfAUVWxzDiGAmW4dJgPA5dUzIHHWJiJIGjIhl9Du/6UL4IwRSIi4AbzAmVwAoGQtjGJPNEFKJFglBAhEXQKszByElLQACBqUzgDcWY4ioeyJmAVLxgwVJHVuQSvwyT30RJS1LZFgBHcSQ1BXpxK8ARDMtPjnFPZ1I7QJ8CGd3lKh0xtE6PAnmL++QISM6dyGYixHUk1lQyB3Dd1MPx5BRT6T2blwxPNntCgHR/whAykClh6iDkuaI4d8gOnchaQgBkLClNS6cLU39QEGOa90Ozxp1OHdmTVXfbZARv6QVEsnODhGk1LlcnM8nOCJAzDhJ6ikoqWOiOEqGAFDnuiyDpO7s4dFS7wVSH3s9yTfdJ9R9Pc6RAzvp8DEyEWplkkxKhk8NH0mwJqnPk7GgbiG1u0M1mfACMUT3Q1JfyAZ1T0T7zPAKYunS3cOzs5kgpWY4twvYB9nFszC49UAklXy0b3ZwSOoJxDSbxR7eg2mqL7buREABvT4ZxjLZH9xeQOILwxPUpUQPN0/G5vRKQd2simTf8OkKYkjHWBrcXkCYSs1gfWYbuRCOa0Q3P8/nq6nF1H1MxAiHF1vKDepwSYN8QtkT4XGue90H1JXULYIE6gIPJRJg3+oz6pjQYx4bx97MNoFweJ9Rh6D6OHvjnARSJzcKfXave/TsC1kyPNG1CInuxXfdnJBqZiFLTYEDu4+p94IFrBh+YST0OZ9Tp67eJGy0hhjdFvicOpaQTMlYoECuk6QOx9dFHjsoPoYI+cw22kU9GbGigUGlGo14s544Z10sYemgdQB4LB7RzmwFIAFLDWfneH1AiDwMj7QHikvAFsRwhHovQGn4uHncok4d0udSV/bMIXMBFqlk9LE5mghfSMlAZnjFImL94oNzp77B1h0vBVi0DO0ZM32gOZ4TAiG8qgJuUfc4lEZieEg9BXDP6h4PnaQyb3gXdfaeJxkiEDyGkprAVepUR4xj2vCp4YkAXlIOUseod6HH0+Y0MS8VA6w+QDUICKjj3DxGT2mk6cQuFde6ub7A6B0vBUIuUxdRb/BM5gwvAqJFUu5SxwSLqRmMGV4IEuAdxC3qvEMWg0VOzRW4cmKo0/whgnPU5WZr2b/ePXxoT/Y/a+tsOXUvLsGh/8Lk5D4aU5PPVG5Rr99RW5JTubV6W0lJye7a7db6nzb+41erfv5p7c9r1/50+Mf/2VDwJaQvZeR4bkE4p6hjgrr/PbjcUVaWI/mk/qcfV+//9OCenNr/LsupXFr7z09+7MItFhvhCEysZReT1Ln0Uk43bOa6Onndnj0lVZXZORurVNVVyzdWVT33/7n0ty2lizK5Sb0bh+r+sUFSm/PJv940qwQ8QY9Nc9prWRFIjhFwmDrEIfPajT9vKvR4uZPuBEcIqXNy+UJBr6+1LqL1SoUQRKZGyzh2+OI1aL0zKgCR6Ww9J4oCkTR2VOdFgjc4NLgNGjQMH70IxPySqWNY8lDPZaMXp//CqQ/Z8NHpcb906tDwQzs+ki1im7oct9sNjTiTIodo+Jh5LD+iaq/dXZ5dIrLrLQyOLIMxvKA6u1pOzolFmaxZ3SQXCHgquCxLVCSUb7NLTEYTJohiRLRrh1FgGbhsdSjEkmoh4ybnyfG+zCnfW5uzzZ5Y/rFUUSlV7FakVe6RN9r3djXKGXCAcDir5+VU5y8ZeF4uWRKan5+dvSSc0dNMHl5bVb61RCTHPOkI+PCfj0vKt27blpYWnSCtTFN8pkhL3FOybbfdGKFW+9HULZHULiENOnDJovyloaFvZ4cuPUhT53NAtpZthD8ryrfpVUY9nHr32GuS20XliVt3p0R/nBgdXRn9WXX01pTK3WlpKxMUlVvn7qhVqWhqV3ySn52fHxr66cBl87TS0CWw6NLQpUx0OfK9iTlzLZLycmlupbRit2Ir9GfcoNe7rClPrE77bKVCsU9RqpBKFRXSCmna5tIKhTRBsbl0RUXCviojrWZUbs8PhWxC87cvH7iw5M9/rsiGhRXQSzy2AgcNfqLTn2uhP6eVStPScj9LW5pYUrItBceday/VztyK0opciM1bNu/6z13/kfD7qp3Lcn+/c3Puzl1bdn2wio56+fbQ7PzQJW+Hvr1U681NfPDzhmXwBiEu1qd0Le8nqt0N/TkF+vNu6M/lKS5/lpL+THaolsL177+34YM3d7638b0N72/6sPgP694pXPfOu4W/K96wSofTUS/p5pGdX1NU41WN5dq8z/dn5xPG92Jg6A9zq7c6/blCES1VlO7b3+3PCujPFYQ/k6X2Wg8UFxavKXMY1qwuLDY6DLq1qjUFavMBk8GhpqM+Bxo8H9o8W6HJ9cLjCYjy/lSk+aO2Iv9tuk6Pr1xRWppL+vOqzZv/sB7680f/Dv35o9zcnZu37FrvvLS4xW4pKDObDXhBYb1VZ1AZDeoyk8FYbzXSu9dFsNNemr00d1medoWXVVa+pclbUaP9zW9X0e3qeapV69//EPrzqvff27juA+jPb64m/Xn179Z9uM5xiCyENxq2OIoL31njWONwFBsN9YYvzQUGdYHpgFFHU//yYzVa7R9jKjQaLyUlahs0f4HXW8BAN79XbzYVQ5RBYquL1xkNOsNaFbSn2WQymPXOMiajwVJQX2B06Cz1jjKjQ2VQmXQv2c2GApzmLUfM5nQWi0Rb2uCd3SVFRZr1WoamsxanP1t18NexhvRnnalMbTA4rEaV89o26nH1GnvxmnoHDi9QIeRsXmux6iwFdiP9YYaEsDT3mFe9PFbToD2myfWuVxwIcr3doNOVOexmncNgdNTb6yz1hTazSac36roHeL0ct5ms8gKrTq+zqRzw8uA4roLmN8kZoo4laorCa5Z5UVCo1Xye11CjZWQ+r7PguK1MZzbqrPb6AodRZXQ4LCqT3WrWdxPj4bBft+ngFTIaLYYyh82CG2wWu05v1zNFXZCg0KzQfO4FoYM1mgaN5lgDEzvycj10bqfZDZBTGWF26M5qaHbcWYLHt9TZ1HaDqcBstRjsRqPe4rCa7GZzmZEB/U5ISnOXaZcVedFv1xRpikr/UvMnbweFfnBIZTbiBV9C93XUHzBD0xaYHFaDaYvdUI93F5HLVWVWo9VuNRQazQZrgcpRZjMZ1Op6nJkVLIEVRdK83KJj2oHKCSR5b2l/U1OUV/SWhK7X8yCx1y1Gh93qsENyNrPKYLWZHI068/P+m2ez2Qx1pnibxdwoN6r1uN4aVoAb1UY53cXbC8w9ptVqSks1NR8NcBOVFiXnFmm0DUWlmoUraSrF6wpsgXVqfZ2lTOVn0evlFjNu01tx3B93FZELYIeGB0YJBHLMn4/58bEIP4E/DJhDeENe0bG8Iu1vSxsi+1gRvk7i8JGjm44ePrJp46YjR48cfff1/wc4cvTo4S82Hd606YsvjmzstQT2q+GLEe7DEyPchydGuA9PjHAfnhjhPjwxwn14YoT78MQI9+GJEe7DEyPchydGuA9P/B+gKpD2VJbdqwAAAABJRU5ErkJggg=="/>
          <p:cNvSpPr>
            <a:spLocks noChangeAspect="1" noChangeArrowheads="1"/>
          </p:cNvSpPr>
          <p:nvPr/>
        </p:nvSpPr>
        <p:spPr bwMode="auto">
          <a:xfrm>
            <a:off x="155575" y="-1790700"/>
            <a:ext cx="46767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235760" y="1324864"/>
            <a:ext cx="8001000" cy="646331"/>
          </a:xfrm>
          <a:prstGeom prst="rect">
            <a:avLst/>
          </a:prstGeom>
          <a:noFill/>
        </p:spPr>
        <p:txBody>
          <a:bodyPr wrap="square" rtlCol="0">
            <a:spAutoFit/>
          </a:bodyPr>
          <a:lstStyle/>
          <a:p>
            <a:pPr algn="just"/>
            <a:r>
              <a:rPr lang="en-US" dirty="0" smtClean="0">
                <a:solidFill>
                  <a:schemeClr val="tx2"/>
                </a:solidFill>
              </a:rPr>
              <a:t>GOES-R includes of a complement of in-situ particle/field and solar-viewing sensors providing a synoptic assessment of space weather.</a:t>
            </a:r>
          </a:p>
        </p:txBody>
      </p:sp>
      <p:sp>
        <p:nvSpPr>
          <p:cNvPr id="9" name="TextBox 8"/>
          <p:cNvSpPr txBox="1"/>
          <p:nvPr/>
        </p:nvSpPr>
        <p:spPr>
          <a:xfrm>
            <a:off x="235440" y="2057400"/>
            <a:ext cx="2620033" cy="2369880"/>
          </a:xfrm>
          <a:prstGeom prst="rect">
            <a:avLst/>
          </a:prstGeom>
          <a:noFill/>
        </p:spPr>
        <p:txBody>
          <a:bodyPr wrap="square" rtlCol="0">
            <a:spAutoFit/>
          </a:bodyPr>
          <a:lstStyle/>
          <a:p>
            <a:pPr algn="just">
              <a:spcBef>
                <a:spcPts val="600"/>
              </a:spcBef>
            </a:pPr>
            <a:r>
              <a:rPr lang="en-US" sz="1600" dirty="0" smtClean="0">
                <a:solidFill>
                  <a:schemeClr val="tx2"/>
                </a:solidFill>
              </a:rPr>
              <a:t>SENSOR</a:t>
            </a:r>
          </a:p>
          <a:p>
            <a:pPr algn="just">
              <a:spcBef>
                <a:spcPts val="600"/>
              </a:spcBef>
            </a:pPr>
            <a:r>
              <a:rPr lang="en-US" sz="1600" dirty="0" smtClean="0">
                <a:solidFill>
                  <a:schemeClr val="tx2"/>
                </a:solidFill>
              </a:rPr>
              <a:t>Space </a:t>
            </a:r>
            <a:r>
              <a:rPr lang="en-US" sz="1600" dirty="0">
                <a:solidFill>
                  <a:schemeClr val="tx2"/>
                </a:solidFill>
              </a:rPr>
              <a:t>Environmental </a:t>
            </a:r>
            <a:r>
              <a:rPr lang="en-US" sz="1600" dirty="0" smtClean="0">
                <a:solidFill>
                  <a:schemeClr val="tx2"/>
                </a:solidFill>
              </a:rPr>
              <a:t>In-Situ Suite (SEISS)</a:t>
            </a:r>
          </a:p>
          <a:p>
            <a:pPr algn="just">
              <a:spcBef>
                <a:spcPts val="600"/>
              </a:spcBef>
            </a:pPr>
            <a:r>
              <a:rPr lang="en-US" sz="1600" dirty="0" smtClean="0">
                <a:solidFill>
                  <a:schemeClr val="tx2"/>
                </a:solidFill>
              </a:rPr>
              <a:t>Solar Ultra-violet Imager (SUVI)</a:t>
            </a:r>
          </a:p>
          <a:p>
            <a:pPr algn="just">
              <a:spcBef>
                <a:spcPts val="600"/>
              </a:spcBef>
            </a:pPr>
            <a:r>
              <a:rPr lang="en-US" sz="1600" dirty="0" smtClean="0">
                <a:solidFill>
                  <a:schemeClr val="tx2"/>
                </a:solidFill>
              </a:rPr>
              <a:t>EUV and X-Ray Irradiance Sensors (EXIS)</a:t>
            </a:r>
          </a:p>
          <a:p>
            <a:pPr algn="just">
              <a:spcBef>
                <a:spcPts val="600"/>
              </a:spcBef>
            </a:pPr>
            <a:r>
              <a:rPr lang="en-US" sz="1600" dirty="0" smtClean="0">
                <a:solidFill>
                  <a:schemeClr val="tx2"/>
                </a:solidFill>
              </a:rPr>
              <a:t>Magnetometer (MAG)</a:t>
            </a:r>
          </a:p>
        </p:txBody>
      </p:sp>
      <p:sp>
        <p:nvSpPr>
          <p:cNvPr id="21" name="TextBox 20"/>
          <p:cNvSpPr txBox="1"/>
          <p:nvPr/>
        </p:nvSpPr>
        <p:spPr>
          <a:xfrm>
            <a:off x="3007873" y="2057400"/>
            <a:ext cx="2561567" cy="2616101"/>
          </a:xfrm>
          <a:prstGeom prst="rect">
            <a:avLst/>
          </a:prstGeom>
          <a:noFill/>
        </p:spPr>
        <p:txBody>
          <a:bodyPr wrap="square" rtlCol="0">
            <a:spAutoFit/>
          </a:bodyPr>
          <a:lstStyle/>
          <a:p>
            <a:pPr algn="just">
              <a:spcBef>
                <a:spcPts val="600"/>
              </a:spcBef>
            </a:pPr>
            <a:r>
              <a:rPr lang="en-US" sz="1600" dirty="0" smtClean="0">
                <a:solidFill>
                  <a:schemeClr val="tx2"/>
                </a:solidFill>
              </a:rPr>
              <a:t>IMPROVEMENT</a:t>
            </a:r>
          </a:p>
          <a:p>
            <a:pPr algn="just">
              <a:spcBef>
                <a:spcPts val="600"/>
              </a:spcBef>
            </a:pPr>
            <a:r>
              <a:rPr lang="en-US" sz="1600" dirty="0" smtClean="0">
                <a:solidFill>
                  <a:schemeClr val="tx2"/>
                </a:solidFill>
              </a:rPr>
              <a:t>Improved energy range / contamination rejection</a:t>
            </a:r>
          </a:p>
          <a:p>
            <a:pPr algn="just">
              <a:spcBef>
                <a:spcPts val="600"/>
              </a:spcBef>
            </a:pPr>
            <a:r>
              <a:rPr lang="en-US" sz="1600" dirty="0" smtClean="0">
                <a:solidFill>
                  <a:schemeClr val="tx2"/>
                </a:solidFill>
              </a:rPr>
              <a:t>Multi-wavelength solar imagery </a:t>
            </a:r>
          </a:p>
          <a:p>
            <a:pPr algn="just">
              <a:spcBef>
                <a:spcPts val="600"/>
              </a:spcBef>
            </a:pPr>
            <a:r>
              <a:rPr lang="en-US" sz="1600" dirty="0" smtClean="0">
                <a:solidFill>
                  <a:schemeClr val="tx2"/>
                </a:solidFill>
              </a:rPr>
              <a:t>Improved accuracy and precision</a:t>
            </a:r>
          </a:p>
          <a:p>
            <a:pPr algn="just">
              <a:spcBef>
                <a:spcPts val="600"/>
              </a:spcBef>
            </a:pPr>
            <a:r>
              <a:rPr lang="en-US" sz="1600" dirty="0">
                <a:solidFill>
                  <a:schemeClr val="tx2"/>
                </a:solidFill>
              </a:rPr>
              <a:t>Gradiometer rejection of satellite generated fields</a:t>
            </a:r>
            <a:endParaRPr lang="en-US" sz="1600" dirty="0" smtClean="0">
              <a:solidFill>
                <a:schemeClr val="tx2"/>
              </a:solidFill>
            </a:endParaRPr>
          </a:p>
        </p:txBody>
      </p:sp>
      <p:sp>
        <p:nvSpPr>
          <p:cNvPr id="22" name="TextBox 21"/>
          <p:cNvSpPr txBox="1"/>
          <p:nvPr/>
        </p:nvSpPr>
        <p:spPr>
          <a:xfrm>
            <a:off x="5692161" y="2057400"/>
            <a:ext cx="2544279" cy="2616101"/>
          </a:xfrm>
          <a:prstGeom prst="rect">
            <a:avLst/>
          </a:prstGeom>
          <a:noFill/>
        </p:spPr>
        <p:txBody>
          <a:bodyPr wrap="square" rtlCol="0">
            <a:spAutoFit/>
          </a:bodyPr>
          <a:lstStyle/>
          <a:p>
            <a:pPr algn="just">
              <a:spcBef>
                <a:spcPts val="600"/>
              </a:spcBef>
            </a:pPr>
            <a:r>
              <a:rPr lang="en-US" sz="1600" dirty="0" smtClean="0">
                <a:solidFill>
                  <a:schemeClr val="tx2"/>
                </a:solidFill>
              </a:rPr>
              <a:t>SCIENCE APPLICATION</a:t>
            </a:r>
          </a:p>
          <a:p>
            <a:pPr algn="just">
              <a:spcBef>
                <a:spcPts val="600"/>
              </a:spcBef>
            </a:pPr>
            <a:r>
              <a:rPr lang="en-US" sz="1600" dirty="0" smtClean="0">
                <a:solidFill>
                  <a:schemeClr val="tx2"/>
                </a:solidFill>
              </a:rPr>
              <a:t>Spacecraft charge models for electrostatic discharge</a:t>
            </a:r>
          </a:p>
          <a:p>
            <a:pPr algn="just">
              <a:spcBef>
                <a:spcPts val="600"/>
              </a:spcBef>
            </a:pPr>
            <a:r>
              <a:rPr lang="en-US" sz="1600" dirty="0" smtClean="0">
                <a:solidFill>
                  <a:schemeClr val="tx2"/>
                </a:solidFill>
              </a:rPr>
              <a:t>Surface features and thermal height profiles</a:t>
            </a:r>
          </a:p>
          <a:p>
            <a:pPr algn="just">
              <a:spcBef>
                <a:spcPts val="600"/>
              </a:spcBef>
            </a:pPr>
            <a:r>
              <a:rPr lang="en-US" sz="1600" dirty="0" smtClean="0">
                <a:solidFill>
                  <a:schemeClr val="tx2"/>
                </a:solidFill>
              </a:rPr>
              <a:t>Solar backgrounds/events impacting climate models</a:t>
            </a:r>
          </a:p>
          <a:p>
            <a:pPr algn="just">
              <a:spcBef>
                <a:spcPts val="600"/>
              </a:spcBef>
            </a:pPr>
            <a:r>
              <a:rPr lang="en-US" sz="1600" dirty="0" smtClean="0">
                <a:solidFill>
                  <a:schemeClr val="tx2"/>
                </a:solidFill>
              </a:rPr>
              <a:t>Geomagnetic </a:t>
            </a:r>
            <a:r>
              <a:rPr lang="en-US" sz="1600" dirty="0">
                <a:solidFill>
                  <a:schemeClr val="tx2"/>
                </a:solidFill>
              </a:rPr>
              <a:t>field </a:t>
            </a:r>
            <a:r>
              <a:rPr lang="en-US" sz="1600" dirty="0" smtClean="0">
                <a:solidFill>
                  <a:schemeClr val="tx2"/>
                </a:solidFill>
              </a:rPr>
              <a:t>data with improved </a:t>
            </a:r>
            <a:r>
              <a:rPr lang="en-US" sz="1600" dirty="0">
                <a:solidFill>
                  <a:schemeClr val="tx2"/>
                </a:solidFill>
              </a:rPr>
              <a:t>fidelity</a:t>
            </a:r>
            <a:r>
              <a:rPr lang="en-US" sz="1600" dirty="0" smtClean="0">
                <a:solidFill>
                  <a:schemeClr val="tx2"/>
                </a:solidFill>
              </a:rPr>
              <a:t> </a:t>
            </a:r>
            <a:endParaRPr lang="en-US" sz="1600" dirty="0">
              <a:solidFill>
                <a:schemeClr val="tx2"/>
              </a:solidFill>
            </a:endParaRPr>
          </a:p>
        </p:txBody>
      </p:sp>
      <p:cxnSp>
        <p:nvCxnSpPr>
          <p:cNvPr id="11" name="Straight Connector 10"/>
          <p:cNvCxnSpPr/>
          <p:nvPr/>
        </p:nvCxnSpPr>
        <p:spPr>
          <a:xfrm>
            <a:off x="235440" y="2941064"/>
            <a:ext cx="800164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35440" y="2392296"/>
            <a:ext cx="800164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35440" y="3505200"/>
            <a:ext cx="800164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35440" y="4114800"/>
            <a:ext cx="800164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35440" y="2057400"/>
            <a:ext cx="8001000" cy="255494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2978640" y="2057400"/>
            <a:ext cx="0" cy="255494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612983" y="2057400"/>
            <a:ext cx="0" cy="255494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42635" y="4813892"/>
            <a:ext cx="8187250" cy="1818491"/>
            <a:chOff x="142635" y="4813892"/>
            <a:chExt cx="8187250" cy="1818491"/>
          </a:xfrm>
        </p:grpSpPr>
        <p:pic>
          <p:nvPicPr>
            <p:cNvPr id="1026" name="Picture 2" descr="http://www.goes-r.gov/multimedia/images/instruments/EXIS%20Flight%20Model%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238" y="4813892"/>
              <a:ext cx="2359442" cy="1508760"/>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image: The GOES-R Magnetometer boom, stowed in the launch configuration canister. The magnetometer boom will deploy in space after the GOES-R spacecraft launches, separates from its launch vehicle and undergoes a series of orbit-raising maneuvers. Credit: ATK Gole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125" y="4813892"/>
              <a:ext cx="1508760" cy="1508760"/>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30" name="Picture 6" descr="http://www.goes-r.gov/multimedia/images/instruments/seiss/FM1_SEISS_Su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635" y="4813892"/>
              <a:ext cx="2011068" cy="1508760"/>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32" name="Picture 8" descr="http://www.goes-r.gov/multimedia/images/instruments/SUVI%2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2447" y="4813892"/>
              <a:ext cx="2232346" cy="1508760"/>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90539" y="6324606"/>
              <a:ext cx="715260" cy="307777"/>
            </a:xfrm>
            <a:prstGeom prst="rect">
              <a:avLst/>
            </a:prstGeom>
            <a:noFill/>
          </p:spPr>
          <p:txBody>
            <a:bodyPr wrap="none" rtlCol="0">
              <a:spAutoFit/>
            </a:bodyPr>
            <a:lstStyle/>
            <a:p>
              <a:pPr algn="ctr"/>
              <a:r>
                <a:rPr lang="en-US" sz="1400" b="1" dirty="0" smtClean="0">
                  <a:solidFill>
                    <a:schemeClr val="tx2"/>
                  </a:solidFill>
                </a:rPr>
                <a:t>SEISS</a:t>
              </a:r>
              <a:endParaRPr lang="en-US" sz="1400" b="1" dirty="0">
                <a:solidFill>
                  <a:schemeClr val="tx2"/>
                </a:solidFill>
              </a:endParaRPr>
            </a:p>
          </p:txBody>
        </p:sp>
        <p:sp>
          <p:nvSpPr>
            <p:cNvPr id="38" name="TextBox 37"/>
            <p:cNvSpPr txBox="1"/>
            <p:nvPr/>
          </p:nvSpPr>
          <p:spPr>
            <a:xfrm>
              <a:off x="2996294" y="6324606"/>
              <a:ext cx="604653" cy="307777"/>
            </a:xfrm>
            <a:prstGeom prst="rect">
              <a:avLst/>
            </a:prstGeom>
            <a:noFill/>
          </p:spPr>
          <p:txBody>
            <a:bodyPr wrap="none" rtlCol="0">
              <a:spAutoFit/>
            </a:bodyPr>
            <a:lstStyle/>
            <a:p>
              <a:pPr algn="ctr"/>
              <a:r>
                <a:rPr lang="en-US" sz="1400" b="1" dirty="0" smtClean="0">
                  <a:solidFill>
                    <a:schemeClr val="tx2"/>
                  </a:solidFill>
                </a:rPr>
                <a:t>SUVI</a:t>
              </a:r>
              <a:endParaRPr lang="en-US" sz="1400" b="1" dirty="0">
                <a:solidFill>
                  <a:schemeClr val="tx2"/>
                </a:solidFill>
              </a:endParaRPr>
            </a:p>
          </p:txBody>
        </p:sp>
        <p:sp>
          <p:nvSpPr>
            <p:cNvPr id="39" name="TextBox 38"/>
            <p:cNvSpPr txBox="1"/>
            <p:nvPr/>
          </p:nvSpPr>
          <p:spPr>
            <a:xfrm>
              <a:off x="5384825" y="6324606"/>
              <a:ext cx="595035" cy="307777"/>
            </a:xfrm>
            <a:prstGeom prst="rect">
              <a:avLst/>
            </a:prstGeom>
            <a:noFill/>
          </p:spPr>
          <p:txBody>
            <a:bodyPr wrap="none" rtlCol="0">
              <a:spAutoFit/>
            </a:bodyPr>
            <a:lstStyle/>
            <a:p>
              <a:pPr algn="ctr"/>
              <a:r>
                <a:rPr lang="en-US" sz="1400" b="1" dirty="0" smtClean="0">
                  <a:solidFill>
                    <a:schemeClr val="tx2"/>
                  </a:solidFill>
                </a:rPr>
                <a:t>EXIS</a:t>
              </a:r>
              <a:endParaRPr lang="en-US" sz="1400" b="1" dirty="0">
                <a:solidFill>
                  <a:schemeClr val="tx2"/>
                </a:solidFill>
              </a:endParaRPr>
            </a:p>
          </p:txBody>
        </p:sp>
        <p:sp>
          <p:nvSpPr>
            <p:cNvPr id="40" name="TextBox 39"/>
            <p:cNvSpPr txBox="1"/>
            <p:nvPr/>
          </p:nvSpPr>
          <p:spPr>
            <a:xfrm>
              <a:off x="7273980" y="6324606"/>
              <a:ext cx="603050" cy="307777"/>
            </a:xfrm>
            <a:prstGeom prst="rect">
              <a:avLst/>
            </a:prstGeom>
            <a:noFill/>
          </p:spPr>
          <p:txBody>
            <a:bodyPr wrap="none" rtlCol="0">
              <a:spAutoFit/>
            </a:bodyPr>
            <a:lstStyle/>
            <a:p>
              <a:pPr algn="ctr"/>
              <a:r>
                <a:rPr lang="en-US" sz="1400" b="1" dirty="0" smtClean="0">
                  <a:solidFill>
                    <a:schemeClr val="tx2"/>
                  </a:solidFill>
                </a:rPr>
                <a:t>MAG</a:t>
              </a:r>
              <a:endParaRPr lang="en-US" sz="1400" b="1" dirty="0">
                <a:solidFill>
                  <a:schemeClr val="tx2"/>
                </a:solidFill>
              </a:endParaRPr>
            </a:p>
          </p:txBody>
        </p:sp>
      </p:grpSp>
    </p:spTree>
    <p:extLst>
      <p:ext uri="{BB962C8B-B14F-4D97-AF65-F5344CB8AC3E}">
        <p14:creationId xmlns:p14="http://schemas.microsoft.com/office/powerpoint/2010/main" val="2983431887"/>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Why So Many Sensors? </a:t>
            </a:r>
            <a:r>
              <a:rPr lang="en-US" sz="2800" dirty="0" smtClean="0"/>
              <a:t> </a:t>
            </a:r>
          </a:p>
        </p:txBody>
      </p:sp>
      <p:pic>
        <p:nvPicPr>
          <p:cNvPr id="5" name="Picture 4" descr="http://ep.yimg.com/ca/I/spaceimages_2270_96115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416" y="2209800"/>
            <a:ext cx="5146052"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83052" y="1371599"/>
            <a:ext cx="4302781" cy="584775"/>
          </a:xfrm>
          <a:prstGeom prst="rect">
            <a:avLst/>
          </a:prstGeom>
          <a:noFill/>
        </p:spPr>
        <p:txBody>
          <a:bodyPr wrap="none" rtlCol="0">
            <a:spAutoFit/>
          </a:bodyPr>
          <a:lstStyle/>
          <a:p>
            <a:pPr algn="ctr"/>
            <a:r>
              <a:rPr lang="en-US" sz="3200" b="1" dirty="0" smtClean="0">
                <a:solidFill>
                  <a:schemeClr val="tx2"/>
                </a:solidFill>
              </a:rPr>
              <a:t>This is what you see!</a:t>
            </a:r>
            <a:endParaRPr lang="en-US" sz="3200" b="1" dirty="0">
              <a:solidFill>
                <a:schemeClr val="tx2"/>
              </a:solidFill>
            </a:endParaRPr>
          </a:p>
        </p:txBody>
      </p:sp>
    </p:spTree>
    <p:extLst>
      <p:ext uri="{BB962C8B-B14F-4D97-AF65-F5344CB8AC3E}">
        <p14:creationId xmlns:p14="http://schemas.microsoft.com/office/powerpoint/2010/main" val="2000240722"/>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Why So Many Sensors? </a:t>
            </a:r>
            <a:r>
              <a:rPr lang="en-US" sz="2800" dirty="0" smtClean="0"/>
              <a:t> </a:t>
            </a:r>
          </a:p>
        </p:txBody>
      </p:sp>
      <p:sp>
        <p:nvSpPr>
          <p:cNvPr id="4" name="TextBox 3"/>
          <p:cNvSpPr txBox="1"/>
          <p:nvPr/>
        </p:nvSpPr>
        <p:spPr>
          <a:xfrm>
            <a:off x="2173621" y="1371599"/>
            <a:ext cx="4121642" cy="584775"/>
          </a:xfrm>
          <a:prstGeom prst="rect">
            <a:avLst/>
          </a:prstGeom>
          <a:noFill/>
        </p:spPr>
        <p:txBody>
          <a:bodyPr wrap="none" rtlCol="0">
            <a:spAutoFit/>
          </a:bodyPr>
          <a:lstStyle/>
          <a:p>
            <a:pPr algn="ctr"/>
            <a:r>
              <a:rPr lang="en-US" sz="3200" b="1" dirty="0" smtClean="0">
                <a:solidFill>
                  <a:schemeClr val="tx2"/>
                </a:solidFill>
              </a:rPr>
              <a:t>This is what we see!</a:t>
            </a:r>
            <a:endParaRPr lang="en-US" sz="3200" b="1" dirty="0">
              <a:solidFill>
                <a:schemeClr val="tx2"/>
              </a:solidFill>
            </a:endParaRPr>
          </a:p>
        </p:txBody>
      </p:sp>
      <p:pic>
        <p:nvPicPr>
          <p:cNvPr id="6" name="Picture 4" descr="http://37.media.tumblr.com/afeca18af12df88fb0d4de67140c2517/tumblr_mrcw5sYeoU1rnq3cto1_1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209800"/>
            <a:ext cx="5420884"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2628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92CAAC-D4E7-4F01-9B5F-C7751E7AFF70}" type="slidenum">
              <a:rPr lang="en-US" smtClean="0"/>
              <a:pPr/>
              <a:t>6</a:t>
            </a:fld>
            <a:endParaRPr lang="en-US"/>
          </a:p>
        </p:txBody>
      </p:sp>
      <p:pic>
        <p:nvPicPr>
          <p:cNvPr id="1030" name="Picture 6" descr="http://i.stack.imgur.com/EPIB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7315200" cy="49291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Protecting Space Assets – GEO is a </a:t>
            </a:r>
            <a:r>
              <a:rPr lang="en-US" sz="2800" b="1" dirty="0"/>
              <a:t>B</a:t>
            </a:r>
            <a:r>
              <a:rPr lang="en-US" sz="2800" b="1" dirty="0" smtClean="0"/>
              <a:t>usy </a:t>
            </a:r>
            <a:r>
              <a:rPr lang="en-US" sz="2800" b="1" dirty="0"/>
              <a:t>P</a:t>
            </a:r>
            <a:r>
              <a:rPr lang="en-US" sz="2800" b="1" dirty="0" smtClean="0"/>
              <a:t>lace </a:t>
            </a:r>
            <a:r>
              <a:rPr lang="en-US" sz="2800" dirty="0" smtClean="0"/>
              <a:t> </a:t>
            </a:r>
          </a:p>
        </p:txBody>
      </p:sp>
    </p:spTree>
    <p:extLst>
      <p:ext uri="{BB962C8B-B14F-4D97-AF65-F5344CB8AC3E}">
        <p14:creationId xmlns:p14="http://schemas.microsoft.com/office/powerpoint/2010/main" val="2513028696"/>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flipV="1">
            <a:off x="8293172" y="6563970"/>
            <a:ext cx="393628" cy="279400"/>
          </a:xfrm>
        </p:spPr>
        <p:txBody>
          <a:bodyPr/>
          <a:lstStyle/>
          <a:p>
            <a:fld id="{0392CAAC-D4E7-4F01-9B5F-C7751E7AFF70}" type="slidenum">
              <a:rPr lang="en-US" smtClean="0"/>
              <a:pPr/>
              <a:t>7</a:t>
            </a:fld>
            <a:endParaRPr lang="en-US"/>
          </a:p>
        </p:txBody>
      </p:sp>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New Datasets for Spacecraft Charge Modeling </a:t>
            </a:r>
            <a:r>
              <a:rPr lang="en-US" sz="2800" dirty="0" smtClean="0"/>
              <a:t> </a:t>
            </a:r>
          </a:p>
        </p:txBody>
      </p:sp>
      <p:sp>
        <p:nvSpPr>
          <p:cNvPr id="4" name="TextBox 3"/>
          <p:cNvSpPr txBox="1"/>
          <p:nvPr/>
        </p:nvSpPr>
        <p:spPr>
          <a:xfrm>
            <a:off x="457200" y="1166052"/>
            <a:ext cx="7543801" cy="1277273"/>
          </a:xfrm>
          <a:prstGeom prst="rect">
            <a:avLst/>
          </a:prstGeom>
          <a:noFill/>
        </p:spPr>
        <p:txBody>
          <a:bodyPr wrap="square" rtlCol="0">
            <a:spAutoFit/>
          </a:bodyPr>
          <a:lstStyle/>
          <a:p>
            <a:pPr algn="just"/>
            <a:r>
              <a:rPr lang="en-US" dirty="0" smtClean="0">
                <a:solidFill>
                  <a:schemeClr val="tx2"/>
                </a:solidFill>
              </a:rPr>
              <a:t>SEISS provides an improved in-site assessment of the local spacecraft charging environment.</a:t>
            </a:r>
          </a:p>
          <a:p>
            <a:pPr marL="285750" indent="-285750" algn="just">
              <a:spcBef>
                <a:spcPts val="600"/>
              </a:spcBef>
              <a:buFont typeface="Arial" panose="020B0604020202020204" pitchFamily="34" charset="0"/>
              <a:buChar char="•"/>
            </a:pPr>
            <a:r>
              <a:rPr lang="en-US" dirty="0" smtClean="0">
                <a:solidFill>
                  <a:schemeClr val="tx2"/>
                </a:solidFill>
              </a:rPr>
              <a:t>Extended low energy range for modeling surface charging</a:t>
            </a:r>
          </a:p>
          <a:p>
            <a:pPr marL="285750" indent="-285750" algn="just">
              <a:spcBef>
                <a:spcPts val="0"/>
              </a:spcBef>
              <a:buFont typeface="Arial" panose="020B0604020202020204" pitchFamily="34" charset="0"/>
              <a:buChar char="•"/>
            </a:pPr>
            <a:r>
              <a:rPr lang="en-US" dirty="0" smtClean="0">
                <a:solidFill>
                  <a:schemeClr val="tx2"/>
                </a:solidFill>
              </a:rPr>
              <a:t>Extended mass range for monitoring penetrating radiation </a:t>
            </a:r>
            <a:endParaRPr lang="en-US" dirty="0">
              <a:solidFill>
                <a:schemeClr val="tx2"/>
              </a:solidFill>
            </a:endParaRPr>
          </a:p>
        </p:txBody>
      </p:sp>
      <p:sp>
        <p:nvSpPr>
          <p:cNvPr id="6" name="TextBox 5"/>
          <p:cNvSpPr txBox="1">
            <a:spLocks noChangeArrowheads="1"/>
          </p:cNvSpPr>
          <p:nvPr/>
        </p:nvSpPr>
        <p:spPr bwMode="auto">
          <a:xfrm>
            <a:off x="76200" y="5209879"/>
            <a:ext cx="2361544"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227013" algn="l"/>
                <a:tab pos="1376363" algn="l"/>
                <a:tab pos="2743200" algn="l"/>
              </a:tabLst>
              <a:defRPr sz="1600">
                <a:solidFill>
                  <a:schemeClr val="tx1"/>
                </a:solidFill>
                <a:latin typeface="Arial" charset="0"/>
              </a:defRPr>
            </a:lvl1pPr>
            <a:lvl2pPr marL="742950" indent="-285750" eaLnBrk="0" hangingPunct="0">
              <a:tabLst>
                <a:tab pos="227013" algn="l"/>
                <a:tab pos="1376363" algn="l"/>
                <a:tab pos="2743200" algn="l"/>
              </a:tabLst>
              <a:defRPr sz="1600">
                <a:solidFill>
                  <a:schemeClr val="tx1"/>
                </a:solidFill>
                <a:latin typeface="Arial" charset="0"/>
              </a:defRPr>
            </a:lvl2pPr>
            <a:lvl3pPr marL="1143000" indent="-228600" eaLnBrk="0" hangingPunct="0">
              <a:tabLst>
                <a:tab pos="227013" algn="l"/>
                <a:tab pos="1376363" algn="l"/>
                <a:tab pos="2743200" algn="l"/>
              </a:tabLst>
              <a:defRPr sz="1600">
                <a:solidFill>
                  <a:schemeClr val="tx1"/>
                </a:solidFill>
                <a:latin typeface="Arial" charset="0"/>
              </a:defRPr>
            </a:lvl3pPr>
            <a:lvl4pPr marL="1600200" indent="-228600" eaLnBrk="0" hangingPunct="0">
              <a:tabLst>
                <a:tab pos="227013" algn="l"/>
                <a:tab pos="1376363" algn="l"/>
                <a:tab pos="2743200" algn="l"/>
              </a:tabLst>
              <a:defRPr sz="1600">
                <a:solidFill>
                  <a:schemeClr val="tx1"/>
                </a:solidFill>
                <a:latin typeface="Arial" charset="0"/>
              </a:defRPr>
            </a:lvl4pPr>
            <a:lvl5pPr marL="2057400" indent="-228600" eaLnBrk="0" hangingPunct="0">
              <a:tabLst>
                <a:tab pos="227013" algn="l"/>
                <a:tab pos="1376363" algn="l"/>
                <a:tab pos="2743200" algn="l"/>
              </a:tabLst>
              <a:defRPr sz="1600">
                <a:solidFill>
                  <a:schemeClr val="tx1"/>
                </a:solidFill>
                <a:latin typeface="Arial" charset="0"/>
              </a:defRPr>
            </a:lvl5pPr>
            <a:lvl6pPr marL="25146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6pPr>
            <a:lvl7pPr marL="29718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7pPr>
            <a:lvl8pPr marL="34290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8pPr>
            <a:lvl9pPr marL="38862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9pPr>
          </a:lstStyle>
          <a:p>
            <a:pPr eaLnBrk="1" hangingPunct="1"/>
            <a:r>
              <a:rPr lang="en-US" u="sng" dirty="0" smtClean="0">
                <a:solidFill>
                  <a:schemeClr val="tx2"/>
                </a:solidFill>
              </a:rPr>
              <a:t>Example: Galaxy-15</a:t>
            </a:r>
            <a:endParaRPr lang="en-US" u="sng" dirty="0">
              <a:solidFill>
                <a:schemeClr val="tx2"/>
              </a:solidFill>
            </a:endParaRPr>
          </a:p>
          <a:p>
            <a:pPr eaLnBrk="1" hangingPunct="1"/>
            <a:r>
              <a:rPr lang="en-US" dirty="0" smtClean="0">
                <a:solidFill>
                  <a:schemeClr val="tx2"/>
                </a:solidFill>
              </a:rPr>
              <a:t>Anomaly: 05 </a:t>
            </a:r>
            <a:r>
              <a:rPr lang="en-US" dirty="0">
                <a:solidFill>
                  <a:schemeClr val="tx2"/>
                </a:solidFill>
              </a:rPr>
              <a:t>April </a:t>
            </a:r>
            <a:r>
              <a:rPr lang="en-US" dirty="0" smtClean="0">
                <a:solidFill>
                  <a:schemeClr val="tx2"/>
                </a:solidFill>
              </a:rPr>
              <a:t>2010</a:t>
            </a:r>
            <a:endParaRPr lang="en-US" dirty="0">
              <a:solidFill>
                <a:schemeClr val="tx2"/>
              </a:solidFill>
            </a:endParaRPr>
          </a:p>
          <a:p>
            <a:pPr eaLnBrk="1" hangingPunct="1"/>
            <a:r>
              <a:rPr lang="en-US" b="1" i="1" dirty="0" smtClean="0">
                <a:solidFill>
                  <a:schemeClr val="tx2"/>
                </a:solidFill>
              </a:rPr>
              <a:t>Internal Charging/ESD</a:t>
            </a:r>
          </a:p>
          <a:p>
            <a:pPr eaLnBrk="1" hangingPunct="1">
              <a:spcBef>
                <a:spcPts val="300"/>
              </a:spcBef>
            </a:pPr>
            <a:r>
              <a:rPr lang="en-US" dirty="0" smtClean="0">
                <a:solidFill>
                  <a:schemeClr val="tx2"/>
                </a:solidFill>
                <a:hlinkClick r:id="rId2"/>
              </a:rPr>
              <a:t>NGDC Report</a:t>
            </a:r>
            <a:r>
              <a:rPr lang="en-US" dirty="0" smtClean="0">
                <a:solidFill>
                  <a:schemeClr val="tx2"/>
                </a:solidFill>
              </a:rPr>
              <a:t> </a:t>
            </a:r>
            <a:endParaRPr lang="en-US" dirty="0">
              <a:solidFill>
                <a:schemeClr val="tx2"/>
              </a:solidFill>
            </a:endParaRPr>
          </a:p>
        </p:txBody>
      </p:sp>
      <p:pic>
        <p:nvPicPr>
          <p:cNvPr id="7" name="Picture 2" descr="http://www.gpsworld.com/files/gpsworld/nodes/2010/9841/Galaxy_15_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586" y="2438400"/>
            <a:ext cx="1829237" cy="2743200"/>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6"/>
          <p:cNvSpPr txBox="1">
            <a:spLocks noChangeArrowheads="1"/>
          </p:cNvSpPr>
          <p:nvPr/>
        </p:nvSpPr>
        <p:spPr bwMode="auto">
          <a:xfrm>
            <a:off x="5899186" y="5209879"/>
            <a:ext cx="2465740" cy="111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227013" algn="l"/>
                <a:tab pos="1376363" algn="l"/>
                <a:tab pos="2743200" algn="l"/>
              </a:tabLst>
              <a:defRPr sz="1600">
                <a:solidFill>
                  <a:schemeClr val="tx1"/>
                </a:solidFill>
                <a:latin typeface="Arial" charset="0"/>
              </a:defRPr>
            </a:lvl1pPr>
            <a:lvl2pPr marL="742950" indent="-285750" eaLnBrk="0" hangingPunct="0">
              <a:tabLst>
                <a:tab pos="227013" algn="l"/>
                <a:tab pos="1376363" algn="l"/>
                <a:tab pos="2743200" algn="l"/>
              </a:tabLst>
              <a:defRPr sz="1600">
                <a:solidFill>
                  <a:schemeClr val="tx1"/>
                </a:solidFill>
                <a:latin typeface="Arial" charset="0"/>
              </a:defRPr>
            </a:lvl2pPr>
            <a:lvl3pPr marL="1143000" indent="-228600" eaLnBrk="0" hangingPunct="0">
              <a:tabLst>
                <a:tab pos="227013" algn="l"/>
                <a:tab pos="1376363" algn="l"/>
                <a:tab pos="2743200" algn="l"/>
              </a:tabLst>
              <a:defRPr sz="1600">
                <a:solidFill>
                  <a:schemeClr val="tx1"/>
                </a:solidFill>
                <a:latin typeface="Arial" charset="0"/>
              </a:defRPr>
            </a:lvl3pPr>
            <a:lvl4pPr marL="1600200" indent="-228600" eaLnBrk="0" hangingPunct="0">
              <a:tabLst>
                <a:tab pos="227013" algn="l"/>
                <a:tab pos="1376363" algn="l"/>
                <a:tab pos="2743200" algn="l"/>
              </a:tabLst>
              <a:defRPr sz="1600">
                <a:solidFill>
                  <a:schemeClr val="tx1"/>
                </a:solidFill>
                <a:latin typeface="Arial" charset="0"/>
              </a:defRPr>
            </a:lvl4pPr>
            <a:lvl5pPr marL="2057400" indent="-228600" eaLnBrk="0" hangingPunct="0">
              <a:tabLst>
                <a:tab pos="227013" algn="l"/>
                <a:tab pos="1376363" algn="l"/>
                <a:tab pos="2743200" algn="l"/>
              </a:tabLst>
              <a:defRPr sz="1600">
                <a:solidFill>
                  <a:schemeClr val="tx1"/>
                </a:solidFill>
                <a:latin typeface="Arial" charset="0"/>
              </a:defRPr>
            </a:lvl5pPr>
            <a:lvl6pPr marL="25146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6pPr>
            <a:lvl7pPr marL="29718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7pPr>
            <a:lvl8pPr marL="34290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8pPr>
            <a:lvl9pPr marL="38862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9pPr>
          </a:lstStyle>
          <a:p>
            <a:pPr eaLnBrk="1" hangingPunct="1"/>
            <a:r>
              <a:rPr lang="en-US" u="sng" dirty="0" smtClean="0">
                <a:solidFill>
                  <a:schemeClr val="tx2"/>
                </a:solidFill>
              </a:rPr>
              <a:t>Example: SkyTerra-1</a:t>
            </a:r>
            <a:endParaRPr lang="en-US" dirty="0">
              <a:solidFill>
                <a:schemeClr val="tx2"/>
              </a:solidFill>
            </a:endParaRPr>
          </a:p>
          <a:p>
            <a:pPr eaLnBrk="1" hangingPunct="1"/>
            <a:r>
              <a:rPr lang="en-US" dirty="0" smtClean="0">
                <a:solidFill>
                  <a:schemeClr val="tx2"/>
                </a:solidFill>
              </a:rPr>
              <a:t>Anomaly: 07 </a:t>
            </a:r>
            <a:r>
              <a:rPr lang="en-US" dirty="0">
                <a:solidFill>
                  <a:schemeClr val="tx2"/>
                </a:solidFill>
              </a:rPr>
              <a:t>March </a:t>
            </a:r>
            <a:r>
              <a:rPr lang="en-US" dirty="0" smtClean="0">
                <a:solidFill>
                  <a:schemeClr val="tx2"/>
                </a:solidFill>
              </a:rPr>
              <a:t>2012</a:t>
            </a:r>
            <a:endParaRPr lang="en-US" dirty="0">
              <a:solidFill>
                <a:schemeClr val="tx2"/>
              </a:solidFill>
            </a:endParaRPr>
          </a:p>
          <a:p>
            <a:pPr eaLnBrk="1" hangingPunct="1"/>
            <a:r>
              <a:rPr lang="en-US" b="1" i="1" dirty="0" smtClean="0">
                <a:solidFill>
                  <a:schemeClr val="tx2"/>
                </a:solidFill>
              </a:rPr>
              <a:t>Single-Event Upset</a:t>
            </a:r>
          </a:p>
          <a:p>
            <a:pPr eaLnBrk="1" hangingPunct="1">
              <a:spcBef>
                <a:spcPts val="300"/>
              </a:spcBef>
            </a:pPr>
            <a:r>
              <a:rPr lang="en-US" dirty="0" smtClean="0">
                <a:solidFill>
                  <a:schemeClr val="tx2"/>
                </a:solidFill>
                <a:hlinkClick r:id="rId4"/>
              </a:rPr>
              <a:t>NGDC Report</a:t>
            </a:r>
            <a:r>
              <a:rPr lang="en-US" b="1" i="1" dirty="0" smtClean="0">
                <a:solidFill>
                  <a:schemeClr val="tx2"/>
                </a:solidFill>
              </a:rPr>
              <a:t> </a:t>
            </a:r>
            <a:endParaRPr lang="en-US" b="1" i="1" dirty="0">
              <a:solidFill>
                <a:schemeClr val="tx2"/>
              </a:solidFill>
            </a:endParaRPr>
          </a:p>
        </p:txBody>
      </p:sp>
      <p:pic>
        <p:nvPicPr>
          <p:cNvPr id="10"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8653" y="2438400"/>
            <a:ext cx="2286807" cy="2743200"/>
          </a:xfrm>
          <a:prstGeom prst="rect">
            <a:avLst/>
          </a:prstGeom>
          <a:noFill/>
          <a:ln w="1905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1" descr="material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0058" y="2438400"/>
            <a:ext cx="3626190" cy="276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438401" y="5330085"/>
            <a:ext cx="3352799" cy="923330"/>
          </a:xfrm>
          <a:prstGeom prst="rect">
            <a:avLst/>
          </a:prstGeom>
          <a:noFill/>
          <a:ln w="19050">
            <a:solidFill>
              <a:schemeClr val="tx2"/>
            </a:solidFill>
          </a:ln>
        </p:spPr>
        <p:txBody>
          <a:bodyPr wrap="square" rtlCol="0">
            <a:spAutoFit/>
          </a:bodyPr>
          <a:lstStyle/>
          <a:p>
            <a:pPr algn="just"/>
            <a:r>
              <a:rPr lang="en-US" i="1" dirty="0" smtClean="0">
                <a:solidFill>
                  <a:schemeClr val="tx2"/>
                </a:solidFill>
              </a:rPr>
              <a:t>GOES-R will provide new data to better serve the satellite charge modeling community</a:t>
            </a:r>
            <a:endParaRPr lang="en-US" i="1" dirty="0">
              <a:solidFill>
                <a:schemeClr val="tx2"/>
              </a:solidFill>
            </a:endParaRPr>
          </a:p>
        </p:txBody>
      </p:sp>
      <p:sp>
        <p:nvSpPr>
          <p:cNvPr id="8" name="TextBox 7"/>
          <p:cNvSpPr txBox="1"/>
          <p:nvPr/>
        </p:nvSpPr>
        <p:spPr>
          <a:xfrm>
            <a:off x="152400" y="6286180"/>
            <a:ext cx="8123060" cy="646331"/>
          </a:xfrm>
          <a:prstGeom prst="rect">
            <a:avLst/>
          </a:prstGeom>
          <a:noFill/>
        </p:spPr>
        <p:txBody>
          <a:bodyPr wrap="square" rtlCol="0">
            <a:spAutoFit/>
          </a:bodyPr>
          <a:lstStyle/>
          <a:p>
            <a:r>
              <a:rPr lang="en-US" sz="1200" dirty="0" smtClean="0">
                <a:solidFill>
                  <a:schemeClr val="tx2"/>
                </a:solidFill>
              </a:rPr>
              <a:t>Reference: Ferguson, D.C., W.F. </a:t>
            </a:r>
            <a:r>
              <a:rPr lang="en-US" sz="1200" dirty="0" err="1" smtClean="0">
                <a:solidFill>
                  <a:schemeClr val="tx2"/>
                </a:solidFill>
              </a:rPr>
              <a:t>Denig</a:t>
            </a:r>
            <a:r>
              <a:rPr lang="en-US" sz="1200" dirty="0">
                <a:solidFill>
                  <a:schemeClr val="tx2"/>
                </a:solidFill>
              </a:rPr>
              <a:t> </a:t>
            </a:r>
            <a:r>
              <a:rPr lang="en-US" sz="1200" dirty="0" smtClean="0">
                <a:solidFill>
                  <a:schemeClr val="tx2"/>
                </a:solidFill>
              </a:rPr>
              <a:t>and J.V. Rodriguez (2011), Plasma Conditions During the Galaxy 15 Anomaly and the  Possibility of ESD from Subsurface Charging, 49</a:t>
            </a:r>
            <a:r>
              <a:rPr lang="en-US" sz="1200" baseline="30000" dirty="0" smtClean="0">
                <a:solidFill>
                  <a:schemeClr val="tx2"/>
                </a:solidFill>
              </a:rPr>
              <a:t>th</a:t>
            </a:r>
            <a:r>
              <a:rPr lang="en-US" sz="1200" dirty="0" smtClean="0">
                <a:solidFill>
                  <a:schemeClr val="tx2"/>
                </a:solidFill>
              </a:rPr>
              <a:t> AIAA Aerospace Sciences Meeting, 04-07 Jan 2011, Orlando FL.</a:t>
            </a:r>
            <a:endParaRPr lang="en-US" sz="1200" dirty="0">
              <a:solidFill>
                <a:schemeClr val="tx2"/>
              </a:solidFill>
            </a:endParaRPr>
          </a:p>
        </p:txBody>
      </p:sp>
    </p:spTree>
    <p:extLst>
      <p:ext uri="{BB962C8B-B14F-4D97-AF65-F5344CB8AC3E}">
        <p14:creationId xmlns:p14="http://schemas.microsoft.com/office/powerpoint/2010/main" val="1006731571"/>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Cataloging Satellite Anomalies – Future Mission? </a:t>
            </a:r>
            <a:r>
              <a:rPr lang="en-US" sz="2800" dirty="0" smtClean="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0460" y="1272096"/>
            <a:ext cx="4917244" cy="4800600"/>
          </a:xfrm>
          <a:prstGeom prst="rect">
            <a:avLst/>
          </a:prstGeom>
          <a:ln w="19050">
            <a:solidFill>
              <a:schemeClr val="tx2"/>
            </a:solidFill>
          </a:ln>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272096"/>
            <a:ext cx="3186313" cy="4800736"/>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76201" y="6135267"/>
            <a:ext cx="8191504" cy="738664"/>
          </a:xfrm>
          <a:prstGeom prst="rect">
            <a:avLst/>
          </a:prstGeom>
          <a:noFill/>
        </p:spPr>
        <p:txBody>
          <a:bodyPr wrap="square" rtlCol="0">
            <a:spAutoFit/>
          </a:bodyPr>
          <a:lstStyle/>
          <a:p>
            <a:pPr algn="just"/>
            <a:r>
              <a:rPr lang="en-US" sz="1400" dirty="0">
                <a:solidFill>
                  <a:schemeClr val="tx2"/>
                </a:solidFill>
              </a:rPr>
              <a:t>Reference: </a:t>
            </a:r>
            <a:r>
              <a:rPr lang="en-US" sz="1400" dirty="0" err="1">
                <a:solidFill>
                  <a:schemeClr val="tx2"/>
                </a:solidFill>
              </a:rPr>
              <a:t>Denig</a:t>
            </a:r>
            <a:r>
              <a:rPr lang="en-US" sz="1400" dirty="0">
                <a:solidFill>
                  <a:schemeClr val="tx2"/>
                </a:solidFill>
              </a:rPr>
              <a:t>, </a:t>
            </a:r>
            <a:r>
              <a:rPr lang="en-US" sz="1400" dirty="0" smtClean="0">
                <a:solidFill>
                  <a:schemeClr val="tx2"/>
                </a:solidFill>
              </a:rPr>
              <a:t>W.F</a:t>
            </a:r>
            <a:r>
              <a:rPr lang="en-US" sz="1400" dirty="0">
                <a:solidFill>
                  <a:schemeClr val="tx2"/>
                </a:solidFill>
              </a:rPr>
              <a:t>., </a:t>
            </a:r>
            <a:r>
              <a:rPr lang="en-US" sz="1400" dirty="0" smtClean="0">
                <a:solidFill>
                  <a:schemeClr val="tx2"/>
                </a:solidFill>
              </a:rPr>
              <a:t>R.J</a:t>
            </a:r>
            <a:r>
              <a:rPr lang="en-US" sz="1400" dirty="0">
                <a:solidFill>
                  <a:schemeClr val="tx2"/>
                </a:solidFill>
              </a:rPr>
              <a:t>. </a:t>
            </a:r>
            <a:r>
              <a:rPr lang="en-US" sz="1400" dirty="0" err="1">
                <a:solidFill>
                  <a:schemeClr val="tx2"/>
                </a:solidFill>
              </a:rPr>
              <a:t>Redmon</a:t>
            </a:r>
            <a:r>
              <a:rPr lang="en-US" sz="1400" dirty="0">
                <a:solidFill>
                  <a:schemeClr val="tx2"/>
                </a:solidFill>
              </a:rPr>
              <a:t>, </a:t>
            </a:r>
            <a:r>
              <a:rPr lang="en-US" sz="1400" dirty="0" smtClean="0">
                <a:solidFill>
                  <a:schemeClr val="tx2"/>
                </a:solidFill>
              </a:rPr>
              <a:t>J.V</a:t>
            </a:r>
            <a:r>
              <a:rPr lang="en-US" sz="1400" dirty="0">
                <a:solidFill>
                  <a:schemeClr val="tx2"/>
                </a:solidFill>
              </a:rPr>
              <a:t>. </a:t>
            </a:r>
            <a:r>
              <a:rPr lang="en-US" sz="1400" dirty="0" smtClean="0">
                <a:solidFill>
                  <a:schemeClr val="tx2"/>
                </a:solidFill>
              </a:rPr>
              <a:t>Rodriguez </a:t>
            </a:r>
            <a:r>
              <a:rPr lang="en-US" sz="1400" dirty="0">
                <a:solidFill>
                  <a:schemeClr val="tx2"/>
                </a:solidFill>
              </a:rPr>
              <a:t>and </a:t>
            </a:r>
            <a:r>
              <a:rPr lang="en-US" sz="1400" dirty="0" smtClean="0">
                <a:solidFill>
                  <a:schemeClr val="tx2"/>
                </a:solidFill>
              </a:rPr>
              <a:t>J.H</a:t>
            </a:r>
            <a:r>
              <a:rPr lang="en-US" sz="1400" dirty="0">
                <a:solidFill>
                  <a:schemeClr val="tx2"/>
                </a:solidFill>
              </a:rPr>
              <a:t>. Allen (2014), Book Review: Satellite Anomalies: Benefits of a Centralized Anomaly Database and Methods for Securely Sharing Information Among Satellite Operators, Space Weather, 12, 528–529, </a:t>
            </a:r>
            <a:r>
              <a:rPr lang="en-US" sz="1400" dirty="0" smtClean="0">
                <a:solidFill>
                  <a:schemeClr val="tx2"/>
                </a:solidFill>
              </a:rPr>
              <a:t>doi:10.1002/2014SW001100. </a:t>
            </a:r>
            <a:endParaRPr lang="en-US" sz="1400" dirty="0">
              <a:solidFill>
                <a:schemeClr val="tx2"/>
              </a:solidFill>
            </a:endParaRPr>
          </a:p>
        </p:txBody>
      </p:sp>
      <p:sp>
        <p:nvSpPr>
          <p:cNvPr id="8" name="TextBox 7">
            <a:hlinkClick r:id="rId4"/>
          </p:cNvPr>
          <p:cNvSpPr txBox="1"/>
          <p:nvPr/>
        </p:nvSpPr>
        <p:spPr>
          <a:xfrm>
            <a:off x="2490267" y="5486400"/>
            <a:ext cx="607859" cy="369332"/>
          </a:xfrm>
          <a:prstGeom prst="rect">
            <a:avLst/>
          </a:prstGeom>
          <a:noFill/>
        </p:spPr>
        <p:txBody>
          <a:bodyPr wrap="none" rtlCol="0">
            <a:spAutoFit/>
          </a:bodyPr>
          <a:lstStyle/>
          <a:p>
            <a:r>
              <a:rPr lang="en-US" dirty="0" smtClean="0">
                <a:solidFill>
                  <a:schemeClr val="tx2"/>
                </a:solidFill>
                <a:hlinkClick r:id="rId4"/>
              </a:rPr>
              <a:t>Link</a:t>
            </a:r>
            <a:endParaRPr lang="en-US" dirty="0">
              <a:solidFill>
                <a:schemeClr val="tx2"/>
              </a:solidFill>
            </a:endParaRPr>
          </a:p>
        </p:txBody>
      </p:sp>
    </p:spTree>
    <p:extLst>
      <p:ext uri="{BB962C8B-B14F-4D97-AF65-F5344CB8AC3E}">
        <p14:creationId xmlns:p14="http://schemas.microsoft.com/office/powerpoint/2010/main" val="1832518121"/>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p_goes_2013-10-08_200000_to_222100_2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450" y="1371600"/>
            <a:ext cx="4197150" cy="3581400"/>
          </a:xfrm>
          <a:prstGeom prst="rect">
            <a:avLst/>
          </a:prstGeom>
        </p:spPr>
      </p:pic>
      <p:sp>
        <p:nvSpPr>
          <p:cNvPr id="4"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Monitoring the Occurrence of Solar Storms </a:t>
            </a:r>
            <a:r>
              <a:rPr lang="en-US" sz="2800" dirty="0" smtClean="0"/>
              <a:t> </a:t>
            </a:r>
          </a:p>
        </p:txBody>
      </p:sp>
      <p:grpSp>
        <p:nvGrpSpPr>
          <p:cNvPr id="14" name="Group 13"/>
          <p:cNvGrpSpPr/>
          <p:nvPr/>
        </p:nvGrpSpPr>
        <p:grpSpPr>
          <a:xfrm>
            <a:off x="4413946" y="4840008"/>
            <a:ext cx="3434158" cy="1374577"/>
            <a:chOff x="4267200" y="5181600"/>
            <a:chExt cx="3434158" cy="1374577"/>
          </a:xfrm>
        </p:grpSpPr>
        <p:pic>
          <p:nvPicPr>
            <p:cNvPr id="5" name="Picture 4" descr="g15_2013-10-08_magnetometer.png"/>
            <p:cNvPicPr>
              <a:picLocks noChangeAspect="1"/>
            </p:cNvPicPr>
            <p:nvPr/>
          </p:nvPicPr>
          <p:blipFill rotWithShape="1">
            <a:blip r:embed="rId3">
              <a:extLst>
                <a:ext uri="{28A0092B-C50C-407E-A947-70E740481C1C}">
                  <a14:useLocalDpi xmlns:a14="http://schemas.microsoft.com/office/drawing/2010/main" val="0"/>
                </a:ext>
              </a:extLst>
            </a:blip>
            <a:srcRect l="60833" t="50588" r="9028" b="30197"/>
            <a:stretch/>
          </p:blipFill>
          <p:spPr>
            <a:xfrm>
              <a:off x="4930057" y="5257800"/>
              <a:ext cx="2755900" cy="1066800"/>
            </a:xfrm>
            <a:prstGeom prst="rect">
              <a:avLst/>
            </a:prstGeom>
          </p:spPr>
        </p:pic>
        <p:sp>
          <p:nvSpPr>
            <p:cNvPr id="6" name="TextBox 5"/>
            <p:cNvSpPr txBox="1"/>
            <p:nvPr/>
          </p:nvSpPr>
          <p:spPr>
            <a:xfrm>
              <a:off x="4347422" y="6096000"/>
              <a:ext cx="595335" cy="338554"/>
            </a:xfrm>
            <a:prstGeom prst="rect">
              <a:avLst/>
            </a:prstGeom>
            <a:noFill/>
          </p:spPr>
          <p:txBody>
            <a:bodyPr wrap="none" rtlCol="0">
              <a:spAutoFit/>
            </a:bodyPr>
            <a:lstStyle/>
            <a:p>
              <a:r>
                <a:rPr lang="en-US" sz="1600" dirty="0" smtClean="0">
                  <a:solidFill>
                    <a:schemeClr val="tx2"/>
                  </a:solidFill>
                </a:rPr>
                <a:t>-150</a:t>
              </a:r>
              <a:endParaRPr lang="en-US" sz="1600" dirty="0">
                <a:solidFill>
                  <a:schemeClr val="tx2"/>
                </a:solidFill>
              </a:endParaRPr>
            </a:p>
          </p:txBody>
        </p:sp>
        <p:sp>
          <p:nvSpPr>
            <p:cNvPr id="7" name="TextBox 6"/>
            <p:cNvSpPr txBox="1"/>
            <p:nvPr/>
          </p:nvSpPr>
          <p:spPr>
            <a:xfrm>
              <a:off x="5528012" y="6248400"/>
              <a:ext cx="633945" cy="307777"/>
            </a:xfrm>
            <a:prstGeom prst="rect">
              <a:avLst/>
            </a:prstGeom>
            <a:noFill/>
          </p:spPr>
          <p:txBody>
            <a:bodyPr wrap="none" rtlCol="0">
              <a:spAutoFit/>
            </a:bodyPr>
            <a:lstStyle/>
            <a:p>
              <a:r>
                <a:rPr lang="en-US" sz="1400" dirty="0" smtClean="0">
                  <a:solidFill>
                    <a:schemeClr val="tx2"/>
                  </a:solidFill>
                </a:rPr>
                <a:t>18:00</a:t>
              </a:r>
              <a:endParaRPr lang="en-US" sz="1400" dirty="0">
                <a:solidFill>
                  <a:schemeClr val="tx2"/>
                </a:solidFill>
              </a:endParaRPr>
            </a:p>
          </p:txBody>
        </p:sp>
        <p:sp>
          <p:nvSpPr>
            <p:cNvPr id="8" name="TextBox 7"/>
            <p:cNvSpPr txBox="1"/>
            <p:nvPr/>
          </p:nvSpPr>
          <p:spPr>
            <a:xfrm>
              <a:off x="6390557" y="6248400"/>
              <a:ext cx="633945" cy="307777"/>
            </a:xfrm>
            <a:prstGeom prst="rect">
              <a:avLst/>
            </a:prstGeom>
            <a:noFill/>
          </p:spPr>
          <p:txBody>
            <a:bodyPr wrap="none" rtlCol="0">
              <a:spAutoFit/>
            </a:bodyPr>
            <a:lstStyle/>
            <a:p>
              <a:r>
                <a:rPr lang="en-US" sz="1400" dirty="0" smtClean="0">
                  <a:solidFill>
                    <a:schemeClr val="tx2"/>
                  </a:solidFill>
                </a:rPr>
                <a:t>21:00</a:t>
              </a:r>
              <a:endParaRPr lang="en-US" sz="1400" dirty="0">
                <a:solidFill>
                  <a:schemeClr val="tx2"/>
                </a:solidFill>
              </a:endParaRPr>
            </a:p>
          </p:txBody>
        </p:sp>
        <p:sp>
          <p:nvSpPr>
            <p:cNvPr id="9" name="TextBox 8"/>
            <p:cNvSpPr txBox="1"/>
            <p:nvPr/>
          </p:nvSpPr>
          <p:spPr>
            <a:xfrm>
              <a:off x="7280612" y="6248400"/>
              <a:ext cx="420746" cy="307777"/>
            </a:xfrm>
            <a:prstGeom prst="rect">
              <a:avLst/>
            </a:prstGeom>
            <a:noFill/>
          </p:spPr>
          <p:txBody>
            <a:bodyPr wrap="none" rtlCol="0">
              <a:spAutoFit/>
            </a:bodyPr>
            <a:lstStyle/>
            <a:p>
              <a:r>
                <a:rPr lang="en-US" sz="1400" dirty="0" smtClean="0">
                  <a:solidFill>
                    <a:schemeClr val="tx2"/>
                  </a:solidFill>
                </a:rPr>
                <a:t>UT</a:t>
              </a:r>
              <a:endParaRPr lang="en-US" sz="1400" dirty="0">
                <a:solidFill>
                  <a:schemeClr val="tx2"/>
                </a:solidFill>
              </a:endParaRPr>
            </a:p>
          </p:txBody>
        </p:sp>
        <p:sp>
          <p:nvSpPr>
            <p:cNvPr id="10" name="TextBox 9"/>
            <p:cNvSpPr txBox="1"/>
            <p:nvPr/>
          </p:nvSpPr>
          <p:spPr>
            <a:xfrm>
              <a:off x="4415750" y="5181600"/>
              <a:ext cx="527007" cy="338554"/>
            </a:xfrm>
            <a:prstGeom prst="rect">
              <a:avLst/>
            </a:prstGeom>
            <a:noFill/>
          </p:spPr>
          <p:txBody>
            <a:bodyPr wrap="none" rtlCol="0">
              <a:spAutoFit/>
            </a:bodyPr>
            <a:lstStyle/>
            <a:p>
              <a:r>
                <a:rPr lang="en-US" sz="1600" dirty="0" smtClean="0">
                  <a:solidFill>
                    <a:schemeClr val="tx2"/>
                  </a:solidFill>
                </a:rPr>
                <a:t>250</a:t>
              </a:r>
              <a:endParaRPr lang="en-US" sz="1600" dirty="0">
                <a:solidFill>
                  <a:schemeClr val="tx2"/>
                </a:solidFill>
              </a:endParaRPr>
            </a:p>
          </p:txBody>
        </p:sp>
        <p:sp>
          <p:nvSpPr>
            <p:cNvPr id="11" name="TextBox 10"/>
            <p:cNvSpPr txBox="1"/>
            <p:nvPr/>
          </p:nvSpPr>
          <p:spPr>
            <a:xfrm>
              <a:off x="4643977" y="5757446"/>
              <a:ext cx="298780" cy="338554"/>
            </a:xfrm>
            <a:prstGeom prst="rect">
              <a:avLst/>
            </a:prstGeom>
            <a:noFill/>
          </p:spPr>
          <p:txBody>
            <a:bodyPr wrap="none" rtlCol="0">
              <a:spAutoFit/>
            </a:bodyPr>
            <a:lstStyle/>
            <a:p>
              <a:r>
                <a:rPr lang="en-US" sz="1600" dirty="0" smtClean="0">
                  <a:solidFill>
                    <a:schemeClr val="tx2"/>
                  </a:solidFill>
                </a:rPr>
                <a:t>0</a:t>
              </a:r>
              <a:endParaRPr lang="en-US" sz="1600" dirty="0">
                <a:solidFill>
                  <a:schemeClr val="tx2"/>
                </a:solidFill>
              </a:endParaRPr>
            </a:p>
          </p:txBody>
        </p:sp>
        <p:sp>
          <p:nvSpPr>
            <p:cNvPr id="12" name="TextBox 11"/>
            <p:cNvSpPr txBox="1"/>
            <p:nvPr/>
          </p:nvSpPr>
          <p:spPr>
            <a:xfrm>
              <a:off x="4267200" y="5486400"/>
              <a:ext cx="492367" cy="369332"/>
            </a:xfrm>
            <a:prstGeom prst="rect">
              <a:avLst/>
            </a:prstGeom>
            <a:noFill/>
          </p:spPr>
          <p:txBody>
            <a:bodyPr wrap="none" rtlCol="0">
              <a:spAutoFit/>
            </a:bodyPr>
            <a:lstStyle/>
            <a:p>
              <a:r>
                <a:rPr lang="en-US" b="1" dirty="0" err="1" smtClean="0">
                  <a:solidFill>
                    <a:schemeClr val="tx2"/>
                  </a:solidFill>
                </a:rPr>
                <a:t>Hp</a:t>
              </a:r>
              <a:endParaRPr lang="en-US" b="1" dirty="0">
                <a:solidFill>
                  <a:schemeClr val="tx2"/>
                </a:solidFill>
              </a:endParaRPr>
            </a:p>
          </p:txBody>
        </p:sp>
        <p:sp>
          <p:nvSpPr>
            <p:cNvPr id="13" name="TextBox 12"/>
            <p:cNvSpPr txBox="1"/>
            <p:nvPr/>
          </p:nvSpPr>
          <p:spPr>
            <a:xfrm>
              <a:off x="4942757" y="5334000"/>
              <a:ext cx="1185315" cy="369332"/>
            </a:xfrm>
            <a:prstGeom prst="rect">
              <a:avLst/>
            </a:prstGeom>
            <a:noFill/>
          </p:spPr>
          <p:txBody>
            <a:bodyPr wrap="none" rtlCol="0">
              <a:spAutoFit/>
            </a:bodyPr>
            <a:lstStyle/>
            <a:p>
              <a:r>
                <a:rPr lang="en-US" dirty="0" smtClean="0">
                  <a:solidFill>
                    <a:schemeClr val="tx2"/>
                  </a:solidFill>
                </a:rPr>
                <a:t>GOES-15</a:t>
              </a:r>
              <a:endParaRPr lang="en-US" dirty="0">
                <a:solidFill>
                  <a:schemeClr val="tx2"/>
                </a:solidFill>
              </a:endParaRPr>
            </a:p>
          </p:txBody>
        </p:sp>
      </p:grpSp>
      <p:sp>
        <p:nvSpPr>
          <p:cNvPr id="15" name="TextBox 14"/>
          <p:cNvSpPr txBox="1"/>
          <p:nvPr/>
        </p:nvSpPr>
        <p:spPr>
          <a:xfrm>
            <a:off x="4074242" y="2891906"/>
            <a:ext cx="454008" cy="369332"/>
          </a:xfrm>
          <a:prstGeom prst="rect">
            <a:avLst/>
          </a:prstGeom>
          <a:solidFill>
            <a:schemeClr val="bg1"/>
          </a:solidFill>
        </p:spPr>
        <p:txBody>
          <a:bodyPr wrap="none" rtlCol="0">
            <a:spAutoFit/>
          </a:bodyPr>
          <a:lstStyle/>
          <a:p>
            <a:r>
              <a:rPr lang="en-US" dirty="0" smtClean="0">
                <a:solidFill>
                  <a:schemeClr val="tx2"/>
                </a:solidFill>
              </a:rPr>
              <a:t>R</a:t>
            </a:r>
            <a:r>
              <a:rPr lang="en-US" baseline="-25000" dirty="0" smtClean="0">
                <a:solidFill>
                  <a:schemeClr val="tx2"/>
                </a:solidFill>
              </a:rPr>
              <a:t>E</a:t>
            </a:r>
            <a:endParaRPr lang="en-US" baseline="-25000" dirty="0">
              <a:solidFill>
                <a:schemeClr val="tx2"/>
              </a:solidFill>
            </a:endParaRPr>
          </a:p>
        </p:txBody>
      </p:sp>
      <p:sp>
        <p:nvSpPr>
          <p:cNvPr id="16" name="TextBox 15"/>
          <p:cNvSpPr txBox="1"/>
          <p:nvPr/>
        </p:nvSpPr>
        <p:spPr>
          <a:xfrm>
            <a:off x="228600" y="1371600"/>
            <a:ext cx="3651946" cy="2108269"/>
          </a:xfrm>
          <a:prstGeom prst="rect">
            <a:avLst/>
          </a:prstGeom>
          <a:noFill/>
        </p:spPr>
        <p:txBody>
          <a:bodyPr wrap="square" rtlCol="0">
            <a:spAutoFit/>
          </a:bodyPr>
          <a:lstStyle/>
          <a:p>
            <a:pPr algn="just">
              <a:spcBef>
                <a:spcPts val="600"/>
              </a:spcBef>
            </a:pPr>
            <a:r>
              <a:rPr lang="en-US" dirty="0" smtClean="0">
                <a:solidFill>
                  <a:schemeClr val="tx2"/>
                </a:solidFill>
              </a:rPr>
              <a:t>During stronger space weather events the magnetopause location moves inside of the geostationary orbit.</a:t>
            </a:r>
          </a:p>
          <a:p>
            <a:pPr algn="just">
              <a:spcBef>
                <a:spcPts val="600"/>
              </a:spcBef>
            </a:pPr>
            <a:r>
              <a:rPr lang="en-US" dirty="0" smtClean="0">
                <a:solidFill>
                  <a:schemeClr val="tx2"/>
                </a:solidFill>
              </a:rPr>
              <a:t>At these time, satellites on the dayside are exposed to the interplanetary plasma conditions. </a:t>
            </a:r>
            <a:endParaRPr lang="en-US" dirty="0">
              <a:solidFill>
                <a:schemeClr val="tx2"/>
              </a:solidFill>
            </a:endParaRPr>
          </a:p>
        </p:txBody>
      </p:sp>
      <p:sp>
        <p:nvSpPr>
          <p:cNvPr id="17" name="5-Point Star 16"/>
          <p:cNvSpPr/>
          <p:nvPr/>
        </p:nvSpPr>
        <p:spPr>
          <a:xfrm>
            <a:off x="7832703" y="2667000"/>
            <a:ext cx="473097" cy="4953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8" name="TextBox 17"/>
          <p:cNvSpPr txBox="1"/>
          <p:nvPr/>
        </p:nvSpPr>
        <p:spPr>
          <a:xfrm>
            <a:off x="7710765" y="3261238"/>
            <a:ext cx="595035" cy="369332"/>
          </a:xfrm>
          <a:prstGeom prst="rect">
            <a:avLst/>
          </a:prstGeom>
          <a:noFill/>
        </p:spPr>
        <p:txBody>
          <a:bodyPr wrap="none" rtlCol="0">
            <a:spAutoFit/>
          </a:bodyPr>
          <a:lstStyle/>
          <a:p>
            <a:r>
              <a:rPr lang="en-US" dirty="0" smtClean="0"/>
              <a:t>Sun</a:t>
            </a:r>
            <a:endParaRPr lang="en-US" dirty="0"/>
          </a:p>
        </p:txBody>
      </p:sp>
      <p:pic>
        <p:nvPicPr>
          <p:cNvPr id="1026" name="Picture 2" descr="Solar Terrestrial Phys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2" y="3630570"/>
            <a:ext cx="3812443" cy="25416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8600" y="6330017"/>
            <a:ext cx="7712368" cy="523220"/>
          </a:xfrm>
          <a:prstGeom prst="rect">
            <a:avLst/>
          </a:prstGeom>
          <a:noFill/>
        </p:spPr>
        <p:txBody>
          <a:bodyPr wrap="none" rtlCol="0">
            <a:spAutoFit/>
          </a:bodyPr>
          <a:lstStyle/>
          <a:p>
            <a:pPr marL="285750" indent="-285750">
              <a:buFont typeface="Wingdings" panose="05000000000000000000" pitchFamily="2" charset="2"/>
              <a:buChar char="ü"/>
            </a:pPr>
            <a:r>
              <a:rPr lang="en-US" sz="1400" dirty="0" smtClean="0">
                <a:solidFill>
                  <a:schemeClr val="tx2"/>
                </a:solidFill>
              </a:rPr>
              <a:t>Algorithm development supported by GOES-R Risk Reduction (GOES-RRR)</a:t>
            </a:r>
          </a:p>
          <a:p>
            <a:pPr marL="285750" indent="-285750">
              <a:buFont typeface="Wingdings" panose="05000000000000000000" pitchFamily="2" charset="2"/>
              <a:buChar char="ü"/>
            </a:pPr>
            <a:r>
              <a:rPr lang="en-US" sz="1400" dirty="0" smtClean="0">
                <a:solidFill>
                  <a:schemeClr val="tx2"/>
                </a:solidFill>
              </a:rPr>
              <a:t>Implementation support by the Satellite Product &amp; Services Review Board (SPSRB) – </a:t>
            </a:r>
            <a:r>
              <a:rPr lang="en-US" sz="1400" dirty="0" smtClean="0">
                <a:solidFill>
                  <a:schemeClr val="tx2"/>
                </a:solidFill>
                <a:hlinkClick r:id="rId5"/>
              </a:rPr>
              <a:t>Link</a:t>
            </a:r>
            <a:r>
              <a:rPr lang="en-US" sz="1400" dirty="0" smtClean="0">
                <a:solidFill>
                  <a:schemeClr val="tx2"/>
                </a:solidFill>
              </a:rPr>
              <a:t>  </a:t>
            </a:r>
            <a:endParaRPr lang="en-US" sz="1400" dirty="0">
              <a:solidFill>
                <a:schemeClr val="tx2"/>
              </a:solidFill>
            </a:endParaRPr>
          </a:p>
        </p:txBody>
      </p:sp>
    </p:spTree>
    <p:extLst>
      <p:ext uri="{BB962C8B-B14F-4D97-AF65-F5344CB8AC3E}">
        <p14:creationId xmlns:p14="http://schemas.microsoft.com/office/powerpoint/2010/main" val="3818961154"/>
      </p:ext>
    </p:extLst>
  </p:cSld>
  <p:clrMapOvr>
    <a:masterClrMapping/>
  </p:clrMapOvr>
  <p:transition spd="slow">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23685</TotalTime>
  <Words>1380</Words>
  <Application>Microsoft Office PowerPoint</Application>
  <PresentationFormat>On-screen Show (4:3)</PresentationFormat>
  <Paragraphs>160</Paragraphs>
  <Slides>15</Slides>
  <Notes>3</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Adjacency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and Terrestrial Physics Division</dc:title>
  <dc:subject>4QFY13 Quarterly</dc:subject>
  <dc:creator>William Denig</dc:creator>
  <cp:lastModifiedBy>William Denig</cp:lastModifiedBy>
  <cp:revision>1109</cp:revision>
  <cp:lastPrinted>2015-02-19T20:29:36Z</cp:lastPrinted>
  <dcterms:created xsi:type="dcterms:W3CDTF">2013-04-29T14:16:38Z</dcterms:created>
  <dcterms:modified xsi:type="dcterms:W3CDTF">2015-02-23T15:53:00Z</dcterms:modified>
</cp:coreProperties>
</file>