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12"/>
  </p:notesMasterIdLst>
  <p:sldIdLst>
    <p:sldId id="256" r:id="rId3"/>
    <p:sldId id="290" r:id="rId4"/>
    <p:sldId id="291" r:id="rId5"/>
    <p:sldId id="292" r:id="rId6"/>
    <p:sldId id="289" r:id="rId7"/>
    <p:sldId id="293" r:id="rId8"/>
    <p:sldId id="287" r:id="rId9"/>
    <p:sldId id="276" r:id="rId10"/>
    <p:sldId id="27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35F1A45-A4EA-4698-8B86-1B06E7C27E0E}">
  <a:tblStyle styleId="{535F1A45-A4EA-4698-8B86-1B06E7C27E0E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5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679871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7840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8277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660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" name="Shape 24"/>
          <p:cNvCxnSpPr/>
          <p:nvPr/>
        </p:nvCxnSpPr>
        <p:spPr>
          <a:xfrm>
            <a:off x="190500" y="3352800"/>
            <a:ext cx="87630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" name="Shape 25"/>
          <p:cNvCxnSpPr/>
          <p:nvPr/>
        </p:nvCxnSpPr>
        <p:spPr>
          <a:xfrm>
            <a:off x="4584700" y="762000"/>
            <a:ext cx="0" cy="5640916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143000" y="46038"/>
            <a:ext cx="6858000" cy="4111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112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143000" y="46038"/>
            <a:ext cx="6858000" cy="4111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12" y="9054"/>
            <a:ext cx="750887" cy="7768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04700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bill.ward@noa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101526" y="-76198"/>
            <a:ext cx="5003874" cy="2895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buSzPct val="25000"/>
            </a:pPr>
            <a:r>
              <a:rPr lang="en-US" sz="32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NOAT Perspective on STAT</a:t>
            </a:r>
            <a:endParaRPr lang="en-US" sz="32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0" y="368062"/>
            <a:ext cx="3809999" cy="45978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Bill D. Ward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Pacific Region Headquarters, NOAA/NWS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Honolulu, </a:t>
            </a:r>
            <a:r>
              <a:rPr lang="en-US" sz="1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</a:t>
            </a:r>
            <a:endParaRPr lang="en-US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2" y="1762126"/>
            <a:ext cx="2047873" cy="204787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 Background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NOAT/OCLO Team discussed last year in June</a:t>
            </a:r>
          </a:p>
          <a:p>
            <a:r>
              <a:rPr lang="en-US" dirty="0" smtClean="0"/>
              <a:t>SOOs brought together at the SOO/DOH conference Sept 2015</a:t>
            </a:r>
          </a:p>
          <a:p>
            <a:r>
              <a:rPr lang="en-US" dirty="0" smtClean="0"/>
              <a:t>Team formed and met October 2015</a:t>
            </a:r>
          </a:p>
          <a:p>
            <a:r>
              <a:rPr lang="en-US" dirty="0" smtClean="0"/>
              <a:t>Follow on Meeting Feb 2016</a:t>
            </a:r>
          </a:p>
          <a:p>
            <a:pPr lvl="1"/>
            <a:r>
              <a:rPr lang="en-US" dirty="0" smtClean="0"/>
              <a:t>Module development began April 2016</a:t>
            </a:r>
          </a:p>
          <a:p>
            <a:pPr lvl="1"/>
            <a:r>
              <a:rPr lang="en-US" dirty="0" smtClean="0"/>
              <a:t>Modules to be completed Sep 30, 2016</a:t>
            </a:r>
          </a:p>
          <a:p>
            <a:pPr lvl="1"/>
            <a:r>
              <a:rPr lang="en-US" dirty="0" smtClean="0"/>
              <a:t>Formal rollout Oct 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2464" cy="12985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536" y="0"/>
            <a:ext cx="1292464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09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 Module Categories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3480"/>
            <a:ext cx="8229600" cy="4952683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GOES-R Introduction and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SatMet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background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Three modules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ABI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Five modules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Baseline Subsection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Seven modules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Geostationary Lightning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Mapper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Two modules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Phenomenologically-based lessons (mesoscale and synoptic features)</a:t>
            </a:r>
            <a:endParaRPr lang="en-US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000" dirty="0" smtClean="0"/>
              <a:t>17 modules</a:t>
            </a:r>
          </a:p>
          <a:p>
            <a:r>
              <a:rPr lang="en-US" sz="2000" dirty="0" smtClean="0"/>
              <a:t>NWP Assimilation </a:t>
            </a:r>
          </a:p>
          <a:p>
            <a:pPr lvl="1"/>
            <a:r>
              <a:rPr lang="en-US" sz="2000" dirty="0" smtClean="0"/>
              <a:t>Three modules</a:t>
            </a:r>
          </a:p>
          <a:p>
            <a:r>
              <a:rPr lang="en-US" sz="2000" dirty="0" smtClean="0"/>
              <a:t>Exercises</a:t>
            </a:r>
          </a:p>
          <a:p>
            <a:pPr lvl="1"/>
            <a:r>
              <a:rPr lang="en-US" sz="2000" dirty="0" smtClean="0"/>
              <a:t>Two modules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2464" cy="12985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536" y="-1"/>
            <a:ext cx="1292464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51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Pre-requisites to Short Course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75360"/>
            <a:ext cx="8229600" cy="4922203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Each </a:t>
            </a:r>
            <a:r>
              <a:rPr lang="en-US" sz="2800" dirty="0"/>
              <a:t>course participant should have completed the following modules in the Foundational Satellite Training Course (FC) prior to attending the short course (approx. 2.0 hours, total</a:t>
            </a:r>
            <a:r>
              <a:rPr lang="en-US" sz="2800" dirty="0" smtClean="0"/>
              <a:t>)</a:t>
            </a:r>
          </a:p>
          <a:p>
            <a:pPr marL="203200" indent="0">
              <a:buNone/>
            </a:pPr>
            <a:r>
              <a:rPr lang="en-US" sz="2800" dirty="0" smtClean="0"/>
              <a:t> </a:t>
            </a:r>
          </a:p>
          <a:p>
            <a:pPr lvl="1"/>
            <a:r>
              <a:rPr lang="en-US" dirty="0" smtClean="0"/>
              <a:t>Basic </a:t>
            </a:r>
            <a:r>
              <a:rPr lang="en-US" dirty="0"/>
              <a:t>Principles of </a:t>
            </a:r>
            <a:r>
              <a:rPr lang="en-US" dirty="0" smtClean="0"/>
              <a:t>Radiation </a:t>
            </a:r>
          </a:p>
          <a:p>
            <a:pPr lvl="1"/>
            <a:r>
              <a:rPr lang="en-US" dirty="0" smtClean="0"/>
              <a:t>Basic </a:t>
            </a:r>
            <a:r>
              <a:rPr lang="en-US" dirty="0"/>
              <a:t>Operation of </a:t>
            </a:r>
            <a:r>
              <a:rPr lang="en-US" dirty="0" smtClean="0"/>
              <a:t>GOES­R</a:t>
            </a:r>
          </a:p>
          <a:p>
            <a:pPr lvl="1"/>
            <a:r>
              <a:rPr lang="en-US" dirty="0" smtClean="0"/>
              <a:t>Spectral </a:t>
            </a:r>
            <a:r>
              <a:rPr lang="en-US" dirty="0"/>
              <a:t>Bands I (vis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Spectral </a:t>
            </a:r>
            <a:r>
              <a:rPr lang="en-US" dirty="0"/>
              <a:t>Bands II (NIR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Spectral </a:t>
            </a:r>
            <a:r>
              <a:rPr lang="en-US" dirty="0"/>
              <a:t>Bands III (other </a:t>
            </a:r>
            <a:r>
              <a:rPr lang="en-US" dirty="0" smtClean="0"/>
              <a:t>IR)</a:t>
            </a:r>
          </a:p>
          <a:p>
            <a:pPr lvl="1"/>
            <a:r>
              <a:rPr lang="en-US" dirty="0" smtClean="0"/>
              <a:t>Spectral </a:t>
            </a:r>
            <a:r>
              <a:rPr lang="en-US" dirty="0"/>
              <a:t>Bands IV (WV).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2464" cy="12985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536" y="-1"/>
            <a:ext cx="1292464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5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rgbClr val="000000"/>
                </a:solidFill>
              </a:rPr>
              <a:t>GOES-R DAY-1 READINESS </a:t>
            </a:r>
            <a:r>
              <a:rPr lang="en-US" sz="2000" b="1" dirty="0">
                <a:solidFill>
                  <a:srgbClr val="000000"/>
                </a:solidFill>
              </a:rPr>
              <a:t/>
            </a:r>
            <a:br>
              <a:rPr lang="en-US" sz="2000" b="1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SzPct val="25000"/>
              <a:buNone/>
            </a:pPr>
            <a:r>
              <a:rPr lang="en-US" sz="2000" b="1" u="sng" dirty="0">
                <a:solidFill>
                  <a:srgbClr val="000000"/>
                </a:solidFill>
              </a:rPr>
              <a:t>Lead</a:t>
            </a:r>
            <a:r>
              <a:rPr lang="en-US" sz="2000" b="1" dirty="0">
                <a:solidFill>
                  <a:srgbClr val="000000"/>
                </a:solidFill>
              </a:rPr>
              <a:t>:</a:t>
            </a:r>
          </a:p>
          <a:p>
            <a:pPr marL="0" lvl="0" indent="0">
              <a:spcBef>
                <a:spcPts val="0"/>
              </a:spcBef>
              <a:buClrTx/>
              <a:buSzPct val="25000"/>
              <a:buNone/>
            </a:pPr>
            <a:r>
              <a:rPr lang="en-US" sz="2000" dirty="0">
                <a:solidFill>
                  <a:srgbClr val="000000"/>
                </a:solidFill>
              </a:rPr>
              <a:t>John </a:t>
            </a:r>
            <a:r>
              <a:rPr lang="en-US" sz="2000" dirty="0" err="1">
                <a:solidFill>
                  <a:srgbClr val="000000"/>
                </a:solidFill>
              </a:rPr>
              <a:t>Ogren</a:t>
            </a:r>
            <a:r>
              <a:rPr lang="en-US" sz="2000" dirty="0">
                <a:solidFill>
                  <a:srgbClr val="000000"/>
                </a:solidFill>
              </a:rPr>
              <a:t>, Acting CLO, OCLO and Bill Ward ESSD Chief, PR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2000" b="1" i="1" u="sng" dirty="0">
              <a:solidFill>
                <a:srgbClr val="000000"/>
              </a:solidFill>
            </a:endParaRPr>
          </a:p>
          <a:p>
            <a:pPr marL="0" lvl="0" indent="0">
              <a:spcBef>
                <a:spcPts val="0"/>
              </a:spcBef>
              <a:buClrTx/>
              <a:buSzPct val="25000"/>
              <a:buNone/>
            </a:pPr>
            <a:r>
              <a:rPr lang="en-US" sz="2000" b="1" u="sng" dirty="0">
                <a:solidFill>
                  <a:srgbClr val="000000"/>
                </a:solidFill>
              </a:rPr>
              <a:t>Scope</a:t>
            </a:r>
            <a:r>
              <a:rPr lang="en-US" sz="2000" b="1" dirty="0">
                <a:solidFill>
                  <a:srgbClr val="000000"/>
                </a:solidFill>
              </a:rPr>
              <a:t>: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marL="171450" lvl="0" indent="-171450">
              <a:spcBef>
                <a:spcPts val="0"/>
              </a:spcBef>
              <a:buClr>
                <a:srgbClr val="000000"/>
              </a:buClr>
              <a:buFont typeface="Calibri"/>
              <a:buAutoNum type="arabicParenR"/>
            </a:pPr>
            <a:r>
              <a:rPr lang="en-US" sz="2000" dirty="0">
                <a:solidFill>
                  <a:srgbClr val="000000"/>
                </a:solidFill>
              </a:rPr>
              <a:t>. Prepare for GOES-R Day-1 Readiness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lvl="0" indent="0">
              <a:spcBef>
                <a:spcPts val="0"/>
              </a:spcBef>
              <a:buClrTx/>
              <a:buSzPct val="25000"/>
              <a:buNone/>
            </a:pPr>
            <a:r>
              <a:rPr lang="en-US" sz="2000" b="1" u="sng" dirty="0">
                <a:solidFill>
                  <a:srgbClr val="000000"/>
                </a:solidFill>
              </a:rPr>
              <a:t>Estimated Benefits</a:t>
            </a:r>
            <a:r>
              <a:rPr lang="en-US" sz="2000" b="1" dirty="0">
                <a:solidFill>
                  <a:srgbClr val="000000"/>
                </a:solidFill>
              </a:rPr>
              <a:t>:</a:t>
            </a:r>
          </a:p>
          <a:p>
            <a:pPr marL="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1.) 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Ensure everyone is ready for GOES-R on March 1, 2017 (</a:t>
            </a:r>
            <a:r>
              <a:rPr lang="en-US" sz="2000" dirty="0" smtClean="0">
                <a:solidFill>
                  <a:srgbClr val="000000"/>
                </a:solidFill>
              </a:rPr>
              <a:t>IOC)</a:t>
            </a:r>
          </a:p>
          <a:p>
            <a:pPr marL="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2.)  Final Operating Capability (Reaches final resting point) 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2464" cy="12985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536" y="-1"/>
            <a:ext cx="1292464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35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60120"/>
          </a:xfrm>
        </p:spPr>
        <p:txBody>
          <a:bodyPr/>
          <a:lstStyle/>
          <a:p>
            <a:r>
              <a:rPr lang="en-US" dirty="0" smtClean="0"/>
              <a:t>Short Course 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56"/>
            <a:ext cx="1292464" cy="12985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5608" y="9856"/>
            <a:ext cx="1292464" cy="12985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308416"/>
            <a:ext cx="8839200" cy="554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5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Risks/Issues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2464" cy="12985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536" y="0"/>
            <a:ext cx="1292464" cy="1298561"/>
          </a:xfrm>
          <a:prstGeom prst="rect">
            <a:avLst/>
          </a:prstGeom>
        </p:spPr>
      </p:pic>
      <p:sp>
        <p:nvSpPr>
          <p:cNvPr id="7" name="Text Placeholder 6"/>
          <p:cNvSpPr txBox="1">
            <a:spLocks noGrp="1"/>
          </p:cNvSpPr>
          <p:nvPr>
            <p:ph type="body" idx="1"/>
          </p:nvPr>
        </p:nvSpPr>
        <p:spPr>
          <a:xfrm>
            <a:off x="457200" y="1573213"/>
            <a:ext cx="8229600" cy="4293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Clr>
                <a:schemeClr val="dk1"/>
              </a:buClr>
              <a:buSzPct val="100000"/>
              <a:buNone/>
            </a:pPr>
            <a:endParaRPr lang="en-US" sz="2000" dirty="0"/>
          </a:p>
          <a:p>
            <a:pPr marL="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en-US" sz="2000" b="1" u="sng" dirty="0">
                <a:solidFill>
                  <a:srgbClr val="000000"/>
                </a:solidFill>
              </a:rPr>
              <a:t>Issues:</a:t>
            </a:r>
          </a:p>
          <a:p>
            <a:pPr marL="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- Resources – Travel Cap</a:t>
            </a:r>
          </a:p>
          <a:p>
            <a:pPr marL="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- Data – Using synthetic data with TOWR-S to emulate GOES-R</a:t>
            </a:r>
          </a:p>
          <a:p>
            <a:pPr marL="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- AWIPS storage – Additional disk space is a requirement</a:t>
            </a:r>
          </a:p>
          <a:p>
            <a:pPr marL="171450" lvl="1" indent="-171450">
              <a:buClr>
                <a:schemeClr val="dk1"/>
              </a:buClr>
              <a:buSzPct val="100000"/>
              <a:buFontTx/>
              <a:buChar char="-"/>
            </a:pPr>
            <a:endParaRPr lang="en-US" sz="2000" dirty="0" smtClean="0">
              <a:solidFill>
                <a:schemeClr val="dk1"/>
              </a:solidFill>
              <a:sym typeface="Calibri"/>
            </a:endParaRPr>
          </a:p>
          <a:p>
            <a:pPr marL="0" lvl="1" indent="0">
              <a:spcBef>
                <a:spcPts val="0"/>
              </a:spcBef>
              <a:buClr>
                <a:srgbClr val="000000"/>
              </a:buClr>
              <a:buNone/>
            </a:pPr>
            <a:r>
              <a:rPr lang="en-US" sz="2000" b="1" u="sng" dirty="0">
                <a:solidFill>
                  <a:srgbClr val="000000"/>
                </a:solidFill>
              </a:rPr>
              <a:t>Mitigation:</a:t>
            </a:r>
          </a:p>
          <a:p>
            <a:pPr marL="171450" lvl="1" indent="-17145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en-US" sz="2000" dirty="0">
                <a:solidFill>
                  <a:srgbClr val="000000"/>
                </a:solidFill>
              </a:rPr>
              <a:t>Plan/manage through the AOP process</a:t>
            </a:r>
          </a:p>
          <a:p>
            <a:pPr marL="171450" lvl="1" indent="-17145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en-US" sz="2000" dirty="0">
                <a:solidFill>
                  <a:srgbClr val="000000"/>
                </a:solidFill>
              </a:rPr>
              <a:t>Satellite Information Familiarization Tool (SIFT) to be used for GOES-R short course and incorporated into NWS offices to support operations. </a:t>
            </a:r>
          </a:p>
          <a:p>
            <a:pPr marL="171450" lvl="1" indent="-17145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en-US" sz="2000" dirty="0">
                <a:solidFill>
                  <a:srgbClr val="000000"/>
                </a:solidFill>
              </a:rPr>
              <a:t>Working with CP(AWIPS) for a solution for the storage space</a:t>
            </a:r>
          </a:p>
          <a:p>
            <a:pPr marL="0" lvl="1" indent="0">
              <a:buClr>
                <a:schemeClr val="dk1"/>
              </a:buClr>
              <a:buSzPct val="100000"/>
              <a:buNone/>
            </a:pPr>
            <a:endParaRPr lang="en-US" sz="9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1" indent="-171450">
              <a:buClr>
                <a:schemeClr val="dk1"/>
              </a:buClr>
              <a:buSzPct val="100000"/>
              <a:buFontTx/>
              <a:buChar char="-"/>
            </a:pPr>
            <a:endParaRPr lang="en-US" sz="900" dirty="0"/>
          </a:p>
          <a:p>
            <a:pPr marL="0" lvl="1" indent="0">
              <a:buClr>
                <a:schemeClr val="dk1"/>
              </a:buClr>
              <a:buSzPct val="100000"/>
              <a:buNone/>
            </a:pPr>
            <a:endParaRPr lang="en-US"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755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2464" cy="12985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536" y="0"/>
            <a:ext cx="1292464" cy="1298561"/>
          </a:xfrm>
          <a:prstGeom prst="rect">
            <a:avLst/>
          </a:prstGeom>
        </p:spPr>
      </p:pic>
      <p:graphicFrame>
        <p:nvGraphicFramePr>
          <p:cNvPr id="8" name="Shape 43"/>
          <p:cNvGraphicFramePr/>
          <p:nvPr>
            <p:extLst>
              <p:ext uri="{D42A27DB-BD31-4B8C-83A1-F6EECF244321}">
                <p14:modId xmlns:p14="http://schemas.microsoft.com/office/powerpoint/2010/main" val="163112557"/>
              </p:ext>
            </p:extLst>
          </p:nvPr>
        </p:nvGraphicFramePr>
        <p:xfrm>
          <a:off x="1292464" y="869730"/>
          <a:ext cx="6559072" cy="528891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191450"/>
                <a:gridCol w="837172"/>
                <a:gridCol w="1530450"/>
              </a:tblGrid>
              <a:tr h="50252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Milestone</a:t>
                      </a:r>
                    </a:p>
                  </a:txBody>
                  <a:tcPr marL="91425" marR="91425" marT="45600" marB="456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</a:p>
                  </a:txBody>
                  <a:tcPr marL="91425" marR="91425" marT="45600" marB="456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Status</a:t>
                      </a:r>
                    </a:p>
                  </a:txBody>
                  <a:tcPr marL="91425" marR="91425" marT="45600" marB="456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79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Satellite</a:t>
                      </a:r>
                      <a:r>
                        <a:rPr lang="en-US" sz="1800" b="0" i="0" u="none" strike="noStrike" cap="none" baseline="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Training Advisory Team (STAT)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baseline="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(GOES-R foundational Modules being developed)</a:t>
                      </a:r>
                      <a:endParaRPr lang="en-US" sz="1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Q4</a:t>
                      </a:r>
                      <a:endParaRPr lang="en-US" sz="1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 track</a:t>
                      </a: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53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Satellite</a:t>
                      </a:r>
                      <a:r>
                        <a:rPr lang="en-US" sz="1800" b="0" i="0" u="none" strike="noStrike" cap="none" baseline="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Enhancement Team (SET)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baseline="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(Development of color tables using full bit depth)</a:t>
                      </a:r>
                      <a:endParaRPr lang="en-US" sz="1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Q4</a:t>
                      </a:r>
                      <a:endParaRPr lang="en-US" sz="18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 track</a:t>
                      </a: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53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800" b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TOWR-S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(Testing</a:t>
                      </a:r>
                      <a:r>
                        <a:rPr lang="en-US" sz="1800" b="0" u="none" strike="noStrike" cap="none" baseline="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has begun - anticipating operational by IOC</a:t>
                      </a:r>
                      <a:r>
                        <a:rPr lang="en-US" sz="1800" b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lang="en-US" sz="18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Q4</a:t>
                      </a:r>
                      <a:endParaRPr lang="en-US" sz="1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 Track</a:t>
                      </a: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7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Short</a:t>
                      </a:r>
                      <a:r>
                        <a:rPr lang="en-US" sz="1800" b="0" i="0" u="none" strike="noStrike" cap="none" baseline="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Course for SOOs/DOHs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(Satellite</a:t>
                      </a:r>
                      <a:r>
                        <a:rPr lang="en-US" sz="1800" b="0" i="0" u="none" strike="noStrike" cap="none" baseline="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Information Familiarization Tool for GOES-R)</a:t>
                      </a:r>
                      <a:endParaRPr lang="en-US" sz="1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Q2</a:t>
                      </a:r>
                      <a:endParaRPr lang="en-US" sz="1800" b="0" i="0" u="none" strike="noStrike" cap="none" baseline="0" dirty="0" smtClean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baseline="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FY17</a:t>
                      </a:r>
                      <a:endParaRPr lang="en-US" sz="18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u="none" strike="noStrike" cap="none" baseline="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Completion date  March 1</a:t>
                      </a:r>
                      <a:r>
                        <a:rPr lang="en-US" sz="1800" u="none" strike="noStrike" cap="none" baseline="300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</a:t>
                      </a:r>
                      <a:endParaRPr lang="en-US" sz="18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7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Deliver and Initiate Sat </a:t>
                      </a: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FC-G by 30 Sept 2016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(All Modules will be published by</a:t>
                      </a:r>
                      <a:r>
                        <a:rPr lang="en-US" sz="1800" b="0" i="0" u="none" strike="noStrike" cap="none" baseline="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this date)</a:t>
                      </a:r>
                      <a:endParaRPr lang="en-US" sz="1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Q1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FY17</a:t>
                      </a:r>
                      <a:endParaRPr lang="en-US" sz="1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 track</a:t>
                      </a:r>
                    </a:p>
                  </a:txBody>
                  <a:tcPr marL="64000" marR="64000" marT="36575" marB="3657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73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</a:t>
            </a:r>
            <a:endParaRPr lang="en-US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Shape 2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Contact </a:t>
            </a:r>
          </a:p>
          <a:p>
            <a:pPr marL="0" lvl="0" indent="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Bill Ward</a:t>
            </a:r>
          </a:p>
          <a:p>
            <a:pPr marL="0" lvl="0" indent="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ESSD Chief, PRH</a:t>
            </a:r>
          </a:p>
          <a:p>
            <a:pPr marL="0" lvl="0" indent="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  <a:ea typeface="+mn-ea"/>
                <a:cs typeface="+mn-cs"/>
                <a:hlinkClick r:id="rId3"/>
              </a:rPr>
              <a:t>bill.ward@noaa.gov</a:t>
            </a:r>
            <a:endParaRPr lang="en-US" sz="2800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  <a:p>
            <a:pPr marL="0" lvl="0" indent="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808.725-6010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1292464" cy="12985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1535" y="-1"/>
            <a:ext cx="1292464" cy="12985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67125" y="4546600"/>
            <a:ext cx="1809750" cy="18097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420</Words>
  <Application>Microsoft Office PowerPoint</Application>
  <PresentationFormat>On-screen Show (4:3)</PresentationFormat>
  <Paragraphs>102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Theme</vt:lpstr>
      <vt:lpstr>1_Office Theme</vt:lpstr>
      <vt:lpstr>PowerPoint Presentation</vt:lpstr>
      <vt:lpstr>STAT Background</vt:lpstr>
      <vt:lpstr>Stat Module Categories </vt:lpstr>
      <vt:lpstr>Pre-requisites to Short Course</vt:lpstr>
      <vt:lpstr>GOES-R DAY-1 READINESS  </vt:lpstr>
      <vt:lpstr>Short Course Timeline</vt:lpstr>
      <vt:lpstr>Risks/Issues</vt:lpstr>
      <vt:lpstr>PowerPoint Presentation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billward501</dc:creator>
  <cp:lastModifiedBy>billward501</cp:lastModifiedBy>
  <cp:revision>21</cp:revision>
  <dcterms:modified xsi:type="dcterms:W3CDTF">2016-05-11T22:02:10Z</dcterms:modified>
</cp:coreProperties>
</file>