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3.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5.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6.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7.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8.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9.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0.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2.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3.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4.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5.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7" r:id="rId1"/>
    <p:sldMasterId id="2147483769" r:id="rId2"/>
    <p:sldMasterId id="2147483986" r:id="rId3"/>
    <p:sldMasterId id="2147483990" r:id="rId4"/>
    <p:sldMasterId id="2147484014" r:id="rId5"/>
    <p:sldMasterId id="2147484020" r:id="rId6"/>
    <p:sldMasterId id="2147484088" r:id="rId7"/>
    <p:sldMasterId id="2147484119" r:id="rId8"/>
    <p:sldMasterId id="2147484139" r:id="rId9"/>
    <p:sldMasterId id="2147484163" r:id="rId10"/>
    <p:sldMasterId id="2147484175" r:id="rId11"/>
    <p:sldMasterId id="2147484211" r:id="rId12"/>
    <p:sldMasterId id="2147484229" r:id="rId13"/>
    <p:sldMasterId id="2147484234" r:id="rId14"/>
    <p:sldMasterId id="2147484240" r:id="rId15"/>
    <p:sldMasterId id="2147484252" r:id="rId16"/>
    <p:sldMasterId id="2147484315" r:id="rId17"/>
    <p:sldMasterId id="2147484331" r:id="rId18"/>
    <p:sldMasterId id="2147484343" r:id="rId19"/>
    <p:sldMasterId id="2147484367" r:id="rId20"/>
    <p:sldMasterId id="2147484370" r:id="rId21"/>
    <p:sldMasterId id="2147484382" r:id="rId22"/>
    <p:sldMasterId id="2147484394" r:id="rId23"/>
    <p:sldMasterId id="2147484406" r:id="rId24"/>
    <p:sldMasterId id="2147484420" r:id="rId25"/>
    <p:sldMasterId id="2147484433" r:id="rId26"/>
  </p:sldMasterIdLst>
  <p:notesMasterIdLst>
    <p:notesMasterId r:id="rId75"/>
  </p:notesMasterIdLst>
  <p:handoutMasterIdLst>
    <p:handoutMasterId r:id="rId76"/>
  </p:handoutMasterIdLst>
  <p:sldIdLst>
    <p:sldId id="385" r:id="rId27"/>
    <p:sldId id="981" r:id="rId28"/>
    <p:sldId id="776" r:id="rId29"/>
    <p:sldId id="778" r:id="rId30"/>
    <p:sldId id="779" r:id="rId31"/>
    <p:sldId id="480" r:id="rId32"/>
    <p:sldId id="1013" r:id="rId33"/>
    <p:sldId id="1014" r:id="rId34"/>
    <p:sldId id="481" r:id="rId35"/>
    <p:sldId id="1058" r:id="rId36"/>
    <p:sldId id="1059" r:id="rId37"/>
    <p:sldId id="1060" r:id="rId38"/>
    <p:sldId id="982" r:id="rId39"/>
    <p:sldId id="1027" r:id="rId40"/>
    <p:sldId id="1016" r:id="rId41"/>
    <p:sldId id="1019" r:id="rId42"/>
    <p:sldId id="1020" r:id="rId43"/>
    <p:sldId id="1021" r:id="rId44"/>
    <p:sldId id="1022" r:id="rId45"/>
    <p:sldId id="1023" r:id="rId46"/>
    <p:sldId id="1028" r:id="rId47"/>
    <p:sldId id="980" r:id="rId48"/>
    <p:sldId id="887" r:id="rId49"/>
    <p:sldId id="372" r:id="rId50"/>
    <p:sldId id="1007" r:id="rId51"/>
    <p:sldId id="1008" r:id="rId52"/>
    <p:sldId id="962" r:id="rId53"/>
    <p:sldId id="964" r:id="rId54"/>
    <p:sldId id="965" r:id="rId55"/>
    <p:sldId id="1055" r:id="rId56"/>
    <p:sldId id="1004" r:id="rId57"/>
    <p:sldId id="1005" r:id="rId58"/>
    <p:sldId id="1061" r:id="rId59"/>
    <p:sldId id="967" r:id="rId60"/>
    <p:sldId id="1062" r:id="rId61"/>
    <p:sldId id="1063" r:id="rId62"/>
    <p:sldId id="1064" r:id="rId63"/>
    <p:sldId id="1054" r:id="rId64"/>
    <p:sldId id="979" r:id="rId65"/>
    <p:sldId id="1056" r:id="rId66"/>
    <p:sldId id="1046" r:id="rId67"/>
    <p:sldId id="1047" r:id="rId68"/>
    <p:sldId id="1044" r:id="rId69"/>
    <p:sldId id="1045" r:id="rId70"/>
    <p:sldId id="1065" r:id="rId71"/>
    <p:sldId id="1066" r:id="rId72"/>
    <p:sldId id="972" r:id="rId73"/>
    <p:sldId id="777" r:id="rId74"/>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00FF"/>
    <a:srgbClr val="C249C9"/>
    <a:srgbClr val="3366FF"/>
    <a:srgbClr val="FF6600"/>
    <a:srgbClr val="99CC00"/>
    <a:srgbClr val="CCFF66"/>
    <a:srgbClr val="FFFF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8480" autoAdjust="0"/>
  </p:normalViewPr>
  <p:slideViewPr>
    <p:cSldViewPr>
      <p:cViewPr>
        <p:scale>
          <a:sx n="119" d="100"/>
          <a:sy n="119" d="100"/>
        </p:scale>
        <p:origin x="-136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B355D37-FA44-4498-AE5E-CE587BF1DBA2}" type="datetimeFigureOut">
              <a:rPr lang="en-US" smtClean="0"/>
              <a:pPr/>
              <a:t>2/23/2015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1A621E8-8E47-444E-8A70-31B6A75ED568}" type="slidenum">
              <a:rPr lang="en-US" smtClean="0"/>
              <a:pPr/>
              <a:t>‹#›</a:t>
            </a:fld>
            <a:endParaRPr lang="en-US"/>
          </a:p>
        </p:txBody>
      </p:sp>
    </p:spTree>
    <p:extLst>
      <p:ext uri="{BB962C8B-B14F-4D97-AF65-F5344CB8AC3E}">
        <p14:creationId xmlns:p14="http://schemas.microsoft.com/office/powerpoint/2010/main" val="9387118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ltLang="zh-CN"/>
          </a:p>
        </p:txBody>
      </p:sp>
      <p:sp>
        <p:nvSpPr>
          <p:cNvPr id="1638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ltLang="zh-CN"/>
          </a:p>
        </p:txBody>
      </p:sp>
      <p:sp>
        <p:nvSpPr>
          <p:cNvPr id="491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639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ltLang="zh-CN"/>
          </a:p>
        </p:txBody>
      </p:sp>
      <p:sp>
        <p:nvSpPr>
          <p:cNvPr id="1639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24E93F41-4C77-41B2-A184-7E30D0DA81E0}" type="slidenum">
              <a:rPr lang="zh-CN" altLang="en-US"/>
              <a:pPr>
                <a:defRPr/>
              </a:pPr>
              <a:t>‹#›</a:t>
            </a:fld>
            <a:endParaRPr lang="en-US" altLang="zh-CN"/>
          </a:p>
        </p:txBody>
      </p:sp>
    </p:spTree>
    <p:extLst>
      <p:ext uri="{BB962C8B-B14F-4D97-AF65-F5344CB8AC3E}">
        <p14:creationId xmlns:p14="http://schemas.microsoft.com/office/powerpoint/2010/main" val="10775812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pp.gsfc.nasa.gov/viir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earthobservatory.nasa.gov/IOTD/view.php?id=79008" TargetMode="External"/><Relationship Id="rId4" Type="http://schemas.openxmlformats.org/officeDocument/2006/relationships/hyperlink" Target="http://npp.gsfc.nasa.go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on August 28, 2012, the </a:t>
            </a:r>
            <a:r>
              <a:rPr lang="en-US" dirty="0" smtClean="0">
                <a:hlinkClick r:id="rId3"/>
              </a:rPr>
              <a:t>Visible Infrared Imaging Radiometer Suite</a:t>
            </a:r>
            <a:r>
              <a:rPr lang="en-US" dirty="0" smtClean="0"/>
              <a:t> (VIIRS) on the </a:t>
            </a:r>
            <a:r>
              <a:rPr lang="en-US" dirty="0" err="1" smtClean="0">
                <a:hlinkClick r:id="rId4"/>
              </a:rPr>
              <a:t>Suomi</a:t>
            </a:r>
            <a:r>
              <a:rPr lang="en-US" dirty="0" smtClean="0">
                <a:hlinkClick r:id="rId4"/>
              </a:rPr>
              <a:t>-NPP</a:t>
            </a:r>
            <a:r>
              <a:rPr lang="en-US" dirty="0" smtClean="0"/>
              <a:t> satellite captured this nighttime view of </a:t>
            </a:r>
            <a:r>
              <a:rPr lang="en-US" dirty="0" smtClean="0">
                <a:hlinkClick r:id="rId5"/>
              </a:rPr>
              <a:t>Tropical Storm Isaac</a:t>
            </a:r>
            <a:r>
              <a:rPr lang="en-US" dirty="0" smtClean="0"/>
              <a:t> and the cities near the Gulf Coast of the United States. The image was acquired just after local midnight by the VIIRS “day-night band,” which detects light in a range of wavelengths from green to near-infrared and uses light intensification to enable the detection of dim signals. In this case, the clouds of Isaac were lit by moonlight.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731522" y="4560570"/>
            <a:ext cx="5852159" cy="4320540"/>
          </a:xfrm>
          <a:prstGeom prst="rect">
            <a:avLst/>
          </a:prstGeom>
          <a:noFill/>
          <a:ln>
            <a:noFill/>
          </a:ln>
        </p:spPr>
        <p:txBody>
          <a:bodyPr lIns="96633" tIns="48303" rIns="96633" bIns="48303" anchor="t" anchorCtr="0">
            <a:noAutofit/>
          </a:bodyPr>
          <a:lstStyle/>
          <a:p>
            <a:pPr>
              <a:spcBef>
                <a:spcPts val="0"/>
              </a:spcBef>
              <a:buSzPct val="25000"/>
            </a:pPr>
            <a:r>
              <a:rPr lang="en-US" dirty="0">
                <a:solidFill>
                  <a:schemeClr val="dk1"/>
                </a:solidFill>
                <a:latin typeface="Calibri"/>
                <a:ea typeface="Calibri"/>
                <a:cs typeface="Calibri"/>
                <a:sym typeface="Calibri"/>
              </a:rPr>
              <a:t>From SDR provisional presentation with new notes by L. Flynn.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731522" y="4560570"/>
            <a:ext cx="5852159" cy="4320540"/>
          </a:xfrm>
          <a:prstGeom prst="rect">
            <a:avLst/>
          </a:prstGeom>
          <a:noFill/>
          <a:ln>
            <a:noFill/>
          </a:ln>
        </p:spPr>
        <p:txBody>
          <a:bodyPr lIns="96633" tIns="48303" rIns="96633" bIns="48303" anchor="t" anchorCtr="0">
            <a:noAutofit/>
          </a:bodyPr>
          <a:lstStyle/>
          <a:p>
            <a:pPr>
              <a:spcBef>
                <a:spcPts val="0"/>
              </a:spcBef>
              <a:buSzPct val="25000"/>
            </a:pPr>
            <a:r>
              <a:rPr lang="en-US" dirty="0">
                <a:solidFill>
                  <a:schemeClr val="dk1"/>
                </a:solidFill>
                <a:latin typeface="Calibri"/>
                <a:ea typeface="Calibri"/>
                <a:cs typeface="Calibri"/>
                <a:sym typeface="Calibri"/>
              </a:rPr>
              <a:t>From C. Pan SDR Provisional.</a:t>
            </a:r>
          </a:p>
          <a:p>
            <a:pPr>
              <a:spcBef>
                <a:spcPts val="0"/>
              </a:spcBef>
              <a:buSzPct val="25000"/>
            </a:pPr>
            <a:r>
              <a:rPr lang="en-US" dirty="0">
                <a:solidFill>
                  <a:schemeClr val="dk1"/>
                </a:solidFill>
                <a:latin typeface="Calibri"/>
                <a:ea typeface="Calibri"/>
                <a:cs typeface="Calibri"/>
                <a:sym typeface="Calibri"/>
              </a:rPr>
              <a:t>New notes from L. Flynn.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4578" name="Rectangle 3"/>
          <p:cNvSpPr>
            <a:spLocks noGrp="1"/>
          </p:cNvSpPr>
          <p:nvPr>
            <p:ph type="body" idx="1"/>
          </p:nvPr>
        </p:nvSpPr>
        <p:spPr>
          <a:xfrm>
            <a:off x="731853" y="4560572"/>
            <a:ext cx="5851496" cy="4318897"/>
          </a:xfrm>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NPP Satellite Acquires First ATMS Measurements</a:t>
            </a:r>
            <a:r>
              <a:rPr lang="en-US" dirty="0" smtClean="0"/>
              <a:t> The image shows the ATMS channel 18 data, which measures water vapor in the lower atmosphere. Tropical Storm Sean is visible in the data, as the patch of blue, in the Atlantic off the coast of the Southeastern United States.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latin typeface="Times New Roman" charset="0"/>
                <a:ea typeface="ＭＳ Ｐゴシック" charset="-128"/>
              </a:rPr>
              <a:t>An overview of the principal differences between ATMS and AMSU.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25976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Microwave</a:t>
            </a:r>
            <a:r>
              <a:rPr kumimoji="1" lang="en-US" altLang="zh-CN" baseline="0" dirty="0" smtClean="0"/>
              <a:t> instrument, Observation is antenna temperature in which the antenna pattern effects are included. To derive the real earth scene temperature, the conversion from TDR to SDR are needed. ATMS measurements only include single polarization observation, to correct antenna pattern effects, measurements in another polarization need to be simulated.  </a:t>
            </a:r>
          </a:p>
          <a:p>
            <a:endParaRPr kumimoji="1" lang="en-US" altLang="zh-CN" baseline="0" dirty="0" smtClean="0"/>
          </a:p>
          <a:p>
            <a:r>
              <a:rPr kumimoji="1" lang="zh-CN" altLang="en-US" baseline="0" dirty="0" smtClean="0"/>
              <a:t>公式改成</a:t>
            </a:r>
            <a:r>
              <a:rPr kumimoji="1" lang="en-US" altLang="zh-CN" baseline="0" dirty="0" smtClean="0"/>
              <a:t>radiance</a:t>
            </a:r>
            <a:r>
              <a:rPr kumimoji="1" lang="zh-CN" altLang="en-US" baseline="0" dirty="0" smtClean="0"/>
              <a:t>，</a:t>
            </a:r>
            <a:r>
              <a:rPr kumimoji="1" lang="en-US" altLang="zh-CN" baseline="0" dirty="0" smtClean="0"/>
              <a:t> </a:t>
            </a:r>
            <a:r>
              <a:rPr kumimoji="1" lang="en-US" altLang="zh-CN" baseline="0" dirty="0" err="1" smtClean="0"/>
              <a:t>Aq</a:t>
            </a:r>
            <a:r>
              <a:rPr kumimoji="1" lang="zh-CN" altLang="en-US" baseline="0" dirty="0" smtClean="0"/>
              <a:t>符号改正</a:t>
            </a:r>
            <a:endParaRPr kumimoji="1" lang="zh-CN" altLang="en-US" dirty="0"/>
          </a:p>
        </p:txBody>
      </p:sp>
    </p:spTree>
    <p:extLst>
      <p:ext uri="{BB962C8B-B14F-4D97-AF65-F5344CB8AC3E}">
        <p14:creationId xmlns:p14="http://schemas.microsoft.com/office/powerpoint/2010/main" val="247901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NPP Satellite Acquires First ATMS Measurements</a:t>
            </a:r>
            <a:r>
              <a:rPr lang="en-US" dirty="0" smtClean="0"/>
              <a:t> The image shows the ATMS channel 18 data, which measures water vapor in the lower atmosphere. Tropical Storm Sean is visible in the data, as the patch of blue, in the Atlantic off the coast of the Southeastern United States.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5A2CF40-B805-42F0-84AE-F0C7ACF16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6938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A6FF2D4-918F-4A57-A5A6-C0B87667CC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87869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5756BC0-BAA8-4502-AAAF-6736CBC7A6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1066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6D856D3-699F-412B-B6B0-2D8B7EB6A3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4787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F71FDD7-003B-42C9-8BDF-6F2EB77A67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7367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8229A8B-7CB2-40DB-92D6-A84807E06D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11943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792C781-12A9-4AAD-AE03-B80D88D319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491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F34369-290A-4CC1-9A97-AFD91E833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7303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2888"/>
            <a:ext cx="20574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2888"/>
            <a:ext cx="60198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7397353-E08C-4642-8DE6-E1760E5182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065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68B567-FE81-4B73-837E-C6804A8F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47137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E419B44A-DE1E-44EC-ADE2-B369FE5455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364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5794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789CA42B-545F-4435-B96D-5CEABABACB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7589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F052AE0-D16C-4C01-811F-1A6D06F3CE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5460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ECDDEF3-6A9D-4103-A859-A86F4270CE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71478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2888"/>
            <a:ext cx="8229600" cy="5794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69AC4C-1E2C-4154-855B-D9A1A58903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9544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extLst>
      <p:ext uri="{BB962C8B-B14F-4D97-AF65-F5344CB8AC3E}">
        <p14:creationId xmlns:p14="http://schemas.microsoft.com/office/powerpoint/2010/main" val="3878847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4920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995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endParaRPr lang="en-US" dirty="0">
              <a:solidFill>
                <a:prstClr val="black">
                  <a:tint val="75000"/>
                </a:prstClr>
              </a:solidFill>
            </a:endParaRPr>
          </a:p>
        </p:txBody>
      </p:sp>
      <p:sp>
        <p:nvSpPr>
          <p:cNvPr id="6" name="Line 28"/>
          <p:cNvSpPr>
            <a:spLocks noChangeShapeType="1"/>
          </p:cNvSpPr>
          <p:nvPr userDrawn="1"/>
        </p:nvSpPr>
        <p:spPr bwMode="auto">
          <a:xfrm>
            <a:off x="8428038" y="6608763"/>
            <a:ext cx="0" cy="200025"/>
          </a:xfrm>
          <a:prstGeom prst="line">
            <a:avLst/>
          </a:prstGeom>
          <a:noFill/>
          <a:ln w="12700">
            <a:solidFill>
              <a:schemeClr val="tx1"/>
            </a:solidFill>
            <a:round/>
            <a:headEnd/>
            <a:tailEnd/>
          </a:ln>
          <a:effectLst/>
        </p:spPr>
        <p:txBody>
          <a:bodyPr wrap="none" anchor="ctr"/>
          <a:lstStyle/>
          <a:p>
            <a:pPr defTabSz="457200" fontAlgn="auto">
              <a:spcBef>
                <a:spcPts val="0"/>
              </a:spcBef>
              <a:spcAft>
                <a:spcPts val="0"/>
              </a:spcAft>
              <a:defRPr/>
            </a:pPr>
            <a:endParaRPr lang="en-US" sz="1800">
              <a:solidFill>
                <a:prstClr val="black"/>
              </a:solidFill>
              <a:latin typeface="Calibri"/>
            </a:endParaRPr>
          </a:p>
        </p:txBody>
      </p:sp>
    </p:spTree>
    <p:extLst>
      <p:ext uri="{BB962C8B-B14F-4D97-AF65-F5344CB8AC3E}">
        <p14:creationId xmlns:p14="http://schemas.microsoft.com/office/powerpoint/2010/main" val="3261542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593138" y="6692900"/>
            <a:ext cx="423862" cy="136525"/>
          </a:xfrm>
          <a:prstGeom prst="rect">
            <a:avLst/>
          </a:prstGeom>
          <a:ln/>
        </p:spPr>
        <p:txBody>
          <a:bodyPr/>
          <a:lstStyle>
            <a:lvl1pPr>
              <a:defRPr/>
            </a:lvl1pPr>
          </a:lstStyle>
          <a:p>
            <a:pPr fontAlgn="auto">
              <a:spcBef>
                <a:spcPts val="0"/>
              </a:spcBef>
              <a:spcAft>
                <a:spcPts val="0"/>
              </a:spcAft>
            </a:pPr>
            <a:r>
              <a:rPr lang="en-US" sz="1800">
                <a:solidFill>
                  <a:srgbClr val="000000"/>
                </a:solidFill>
                <a:latin typeface="Tahoma"/>
              </a:rPr>
              <a:t>1.3-</a:t>
            </a:r>
            <a:fld id="{89AF968D-456D-43BB-B313-F9D763A9CBD0}" type="slidenum">
              <a:rPr lang="en-US" sz="1800">
                <a:solidFill>
                  <a:srgbClr val="000000"/>
                </a:solidFill>
                <a:latin typeface="Tahoma"/>
              </a:rPr>
              <a:pPr fontAlgn="auto">
                <a:spcBef>
                  <a:spcPts val="0"/>
                </a:spcBef>
                <a:spcAft>
                  <a:spcPts val="0"/>
                </a:spcAft>
              </a:pPr>
              <a:t>‹#›</a:t>
            </a:fld>
            <a:endParaRPr lang="en-US" sz="1800">
              <a:solidFill>
                <a:srgbClr val="000000"/>
              </a:solidFill>
              <a:latin typeface="Tahoma"/>
            </a:endParaRPr>
          </a:p>
        </p:txBody>
      </p:sp>
    </p:spTree>
    <p:extLst>
      <p:ext uri="{BB962C8B-B14F-4D97-AF65-F5344CB8AC3E}">
        <p14:creationId xmlns:p14="http://schemas.microsoft.com/office/powerpoint/2010/main" val="1873565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a:off x="0" y="914400"/>
            <a:ext cx="9144000" cy="0"/>
          </a:xfrm>
          <a:prstGeom prst="line">
            <a:avLst/>
          </a:prstGeom>
          <a:ln w="25400">
            <a:solidFill>
              <a:srgbClr val="00E668"/>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a:xfrm>
            <a:off x="8839200" y="6492875"/>
            <a:ext cx="304800" cy="365125"/>
          </a:xfrm>
          <a:prstGeom prst="rect">
            <a:avLst/>
          </a:prstGeom>
        </p:spPr>
        <p:txBody>
          <a:bodyPr/>
          <a:lstStyle>
            <a:lvl1pPr>
              <a:defRPr/>
            </a:lvl1pPr>
          </a:lstStyle>
          <a:p>
            <a:fld id="{7A5499E4-3ED1-E24D-B41C-24027517B24F}" type="slidenum">
              <a:rPr lang="en-US"/>
              <a:pPr/>
              <a:t>‹#›</a:t>
            </a:fld>
            <a:endParaRPr lang="en-US"/>
          </a:p>
        </p:txBody>
      </p:sp>
    </p:spTree>
    <p:extLst>
      <p:ext uri="{BB962C8B-B14F-4D97-AF65-F5344CB8AC3E}">
        <p14:creationId xmlns:p14="http://schemas.microsoft.com/office/powerpoint/2010/main" val="406865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593138" y="6692900"/>
            <a:ext cx="423862" cy="136525"/>
          </a:xfrm>
          <a:prstGeom prst="rect">
            <a:avLst/>
          </a:prstGeom>
          <a:ln/>
        </p:spPr>
        <p:txBody>
          <a:bodyPr/>
          <a:lstStyle>
            <a:lvl1pPr>
              <a:defRPr/>
            </a:lvl1pPr>
          </a:lstStyle>
          <a:p>
            <a:pPr fontAlgn="auto">
              <a:spcBef>
                <a:spcPts val="0"/>
              </a:spcBef>
              <a:spcAft>
                <a:spcPts val="0"/>
              </a:spcAft>
            </a:pPr>
            <a:r>
              <a:rPr lang="en-US" sz="1800">
                <a:solidFill>
                  <a:srgbClr val="000000"/>
                </a:solidFill>
                <a:latin typeface="Tahoma"/>
              </a:rPr>
              <a:t>1.3-</a:t>
            </a:r>
            <a:fld id="{61973483-3858-47BD-913B-DE7D895B34AE}" type="slidenum">
              <a:rPr lang="en-US" sz="1800">
                <a:solidFill>
                  <a:srgbClr val="000000"/>
                </a:solidFill>
                <a:latin typeface="Tahoma"/>
              </a:rPr>
              <a:pPr fontAlgn="auto">
                <a:spcBef>
                  <a:spcPts val="0"/>
                </a:spcBef>
                <a:spcAft>
                  <a:spcPts val="0"/>
                </a:spcAft>
              </a:pPr>
              <a:t>‹#›</a:t>
            </a:fld>
            <a:endParaRPr lang="en-US" sz="1800">
              <a:solidFill>
                <a:srgbClr val="000000"/>
              </a:solidFill>
              <a:latin typeface="Tahoma"/>
            </a:endParaRPr>
          </a:p>
        </p:txBody>
      </p:sp>
    </p:spTree>
    <p:extLst>
      <p:ext uri="{BB962C8B-B14F-4D97-AF65-F5344CB8AC3E}">
        <p14:creationId xmlns:p14="http://schemas.microsoft.com/office/powerpoint/2010/main" val="3887269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593138" y="6692900"/>
            <a:ext cx="423862" cy="136525"/>
          </a:xfrm>
          <a:prstGeom prst="rect">
            <a:avLst/>
          </a:prstGeom>
          <a:ln/>
        </p:spPr>
        <p:txBody>
          <a:bodyPr/>
          <a:lstStyle>
            <a:lvl1pPr>
              <a:defRPr/>
            </a:lvl1pPr>
          </a:lstStyle>
          <a:p>
            <a:pPr fontAlgn="auto">
              <a:spcBef>
                <a:spcPts val="0"/>
              </a:spcBef>
              <a:spcAft>
                <a:spcPts val="0"/>
              </a:spcAft>
            </a:pPr>
            <a:r>
              <a:rPr lang="en-US" sz="1800">
                <a:solidFill>
                  <a:srgbClr val="000000"/>
                </a:solidFill>
                <a:latin typeface="Tahoma"/>
              </a:rPr>
              <a:t>1.3-</a:t>
            </a:r>
            <a:fld id="{79F5C8D9-1A03-4649-A648-2B851DD0FDA3}" type="slidenum">
              <a:rPr lang="en-US" sz="1800">
                <a:solidFill>
                  <a:srgbClr val="000000"/>
                </a:solidFill>
                <a:latin typeface="Tahoma"/>
              </a:rPr>
              <a:pPr fontAlgn="auto">
                <a:spcBef>
                  <a:spcPts val="0"/>
                </a:spcBef>
                <a:spcAft>
                  <a:spcPts val="0"/>
                </a:spcAft>
              </a:pPr>
              <a:t>‹#›</a:t>
            </a:fld>
            <a:endParaRPr lang="en-US" sz="1800">
              <a:solidFill>
                <a:srgbClr val="000000"/>
              </a:solidFill>
              <a:latin typeface="Tahoma"/>
            </a:endParaRPr>
          </a:p>
        </p:txBody>
      </p:sp>
    </p:spTree>
    <p:extLst>
      <p:ext uri="{BB962C8B-B14F-4D97-AF65-F5344CB8AC3E}">
        <p14:creationId xmlns:p14="http://schemas.microsoft.com/office/powerpoint/2010/main" val="1465460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593138" y="6692900"/>
            <a:ext cx="423862" cy="136525"/>
          </a:xfrm>
          <a:prstGeom prst="rect">
            <a:avLst/>
          </a:prstGeom>
          <a:ln/>
        </p:spPr>
        <p:txBody>
          <a:bodyPr/>
          <a:lstStyle>
            <a:lvl1pPr>
              <a:defRPr/>
            </a:lvl1pPr>
          </a:lstStyle>
          <a:p>
            <a:pPr fontAlgn="auto">
              <a:spcBef>
                <a:spcPts val="0"/>
              </a:spcBef>
              <a:spcAft>
                <a:spcPts val="0"/>
              </a:spcAft>
            </a:pPr>
            <a:r>
              <a:rPr lang="en-US" sz="1800">
                <a:solidFill>
                  <a:srgbClr val="000000"/>
                </a:solidFill>
                <a:latin typeface="Tahoma"/>
              </a:rPr>
              <a:t>1.3-</a:t>
            </a:r>
            <a:fld id="{FDE74399-367E-4499-9BDC-815EFF0C718E}" type="slidenum">
              <a:rPr lang="en-US" sz="1800">
                <a:solidFill>
                  <a:srgbClr val="000000"/>
                </a:solidFill>
                <a:latin typeface="Tahoma"/>
              </a:rPr>
              <a:pPr fontAlgn="auto">
                <a:spcBef>
                  <a:spcPts val="0"/>
                </a:spcBef>
                <a:spcAft>
                  <a:spcPts val="0"/>
                </a:spcAft>
              </a:pPr>
              <a:t>‹#›</a:t>
            </a:fld>
            <a:endParaRPr lang="en-US" sz="1800">
              <a:solidFill>
                <a:srgbClr val="000000"/>
              </a:solidFill>
              <a:latin typeface="Tahoma"/>
            </a:endParaRPr>
          </a:p>
        </p:txBody>
      </p:sp>
    </p:spTree>
    <p:extLst>
      <p:ext uri="{BB962C8B-B14F-4D97-AF65-F5344CB8AC3E}">
        <p14:creationId xmlns:p14="http://schemas.microsoft.com/office/powerpoint/2010/main" val="3247239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sz="1800">
              <a:solidFill>
                <a:prstClr val="black"/>
              </a:solidFill>
              <a:latin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sz="1800">
              <a:solidFill>
                <a:srgbClr val="000000"/>
              </a:solidFill>
              <a:latin typeface="Arial" pitchFamily="34" charset="0"/>
            </a:endParaRPr>
          </a:p>
        </p:txBody>
      </p:sp>
      <p:sp>
        <p:nvSpPr>
          <p:cNvPr id="6" name="Slide Number Placeholder 5"/>
          <p:cNvSpPr>
            <a:spLocks noGrp="1"/>
          </p:cNvSpPr>
          <p:nvPr>
            <p:ph type="sldNum" sz="quarter" idx="12"/>
          </p:nvPr>
        </p:nvSpPr>
        <p:spPr>
          <a:xfrm>
            <a:off x="8593138" y="6692900"/>
            <a:ext cx="423862" cy="136525"/>
          </a:xfrm>
          <a:prstGeom prst="rect">
            <a:avLst/>
          </a:prstGeom>
        </p:spPr>
        <p:txBody>
          <a:bodyPr/>
          <a:lstStyle>
            <a:lvl1pPr>
              <a:defRPr/>
            </a:lvl1pPr>
          </a:lstStyle>
          <a:p>
            <a:pPr fontAlgn="auto">
              <a:spcBef>
                <a:spcPts val="0"/>
              </a:spcBef>
              <a:spcAft>
                <a:spcPts val="0"/>
              </a:spcAft>
              <a:defRPr/>
            </a:pPr>
            <a:fld id="{5D409850-9DEF-4CB0-9D8B-A394EE9364A9}" type="slidenum">
              <a:rPr lang="en-US" sz="1800">
                <a:solidFill>
                  <a:srgbClr val="000000"/>
                </a:solidFill>
                <a:latin typeface="Tahoma"/>
              </a:rPr>
              <a:pPr fontAlgn="auto">
                <a:spcBef>
                  <a:spcPts val="0"/>
                </a:spcBef>
                <a:spcAft>
                  <a:spcPts val="0"/>
                </a:spcAft>
                <a:defRPr/>
              </a:pPr>
              <a:t>‹#›</a:t>
            </a:fld>
            <a:endParaRPr lang="en-US" sz="1800" dirty="0">
              <a:solidFill>
                <a:srgbClr val="000000"/>
              </a:solidFill>
              <a:latin typeface="Tahoma"/>
            </a:endParaRPr>
          </a:p>
        </p:txBody>
      </p:sp>
    </p:spTree>
    <p:extLst>
      <p:ext uri="{BB962C8B-B14F-4D97-AF65-F5344CB8AC3E}">
        <p14:creationId xmlns:p14="http://schemas.microsoft.com/office/powerpoint/2010/main" val="35036325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8300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744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496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25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74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11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593138" y="6692900"/>
            <a:ext cx="423862" cy="136525"/>
          </a:xfrm>
          <a:prstGeom prst="rect">
            <a:avLst/>
          </a:prstGeom>
          <a:ln/>
        </p:spPr>
        <p:txBody>
          <a:bodyPr/>
          <a:lstStyle>
            <a:lvl1pPr>
              <a:defRPr/>
            </a:lvl1pPr>
          </a:lstStyle>
          <a:p>
            <a:pPr fontAlgn="auto">
              <a:spcBef>
                <a:spcPts val="0"/>
              </a:spcBef>
              <a:spcAft>
                <a:spcPts val="0"/>
              </a:spcAft>
            </a:pPr>
            <a:r>
              <a:rPr lang="en-US" sz="1800">
                <a:solidFill>
                  <a:srgbClr val="000000"/>
                </a:solidFill>
                <a:latin typeface="Tahoma"/>
              </a:rPr>
              <a:t>1.3-</a:t>
            </a:r>
            <a:fld id="{89AF968D-456D-43BB-B313-F9D763A9CBD0}" type="slidenum">
              <a:rPr lang="en-US" sz="1800">
                <a:solidFill>
                  <a:srgbClr val="000000"/>
                </a:solidFill>
                <a:latin typeface="Tahoma"/>
              </a:rPr>
              <a:pPr fontAlgn="auto">
                <a:spcBef>
                  <a:spcPts val="0"/>
                </a:spcBef>
                <a:spcAft>
                  <a:spcPts val="0"/>
                </a:spcAft>
              </a:pPr>
              <a:t>‹#›</a:t>
            </a:fld>
            <a:endParaRPr lang="en-US" sz="1800">
              <a:solidFill>
                <a:srgbClr val="000000"/>
              </a:solidFill>
              <a:latin typeface="Tahoma"/>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9064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279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6539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44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709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E36F11-A39A-294D-A59D-6180D50ED29D}" type="slidenum">
              <a:rPr lang="en-US" smtClean="0"/>
              <a:pPr/>
              <a:t>‹#›</a:t>
            </a:fld>
            <a:endParaRPr lang="en-US" dirty="0"/>
          </a:p>
        </p:txBody>
      </p:sp>
    </p:spTree>
    <p:extLst>
      <p:ext uri="{BB962C8B-B14F-4D97-AF65-F5344CB8AC3E}">
        <p14:creationId xmlns:p14="http://schemas.microsoft.com/office/powerpoint/2010/main" val="33775637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a:off x="0" y="914400"/>
            <a:ext cx="9144000" cy="0"/>
          </a:xfrm>
          <a:prstGeom prst="line">
            <a:avLst/>
          </a:prstGeom>
          <a:ln w="25400">
            <a:solidFill>
              <a:srgbClr val="00E668"/>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a:xfrm>
            <a:off x="8839200" y="6492875"/>
            <a:ext cx="304800" cy="365125"/>
          </a:xfrm>
          <a:prstGeom prst="rect">
            <a:avLst/>
          </a:prstGeom>
        </p:spPr>
        <p:txBody>
          <a:bodyPr/>
          <a:lstStyle>
            <a:lvl1pPr>
              <a:defRPr/>
            </a:lvl1pPr>
          </a:lstStyle>
          <a:p>
            <a:fld id="{7A5499E4-3ED1-E24D-B41C-24027517B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5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53612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69929D0-3E92-42D5-888B-D9B469DBFA9D}" type="slidenum">
              <a:rPr lang="en-US"/>
              <a:pPr>
                <a:defRPr/>
              </a:pPr>
              <a:t>‹#›</a:t>
            </a:fld>
            <a:endParaRPr lang="en-US"/>
          </a:p>
        </p:txBody>
      </p:sp>
    </p:spTree>
    <p:extLst>
      <p:ext uri="{BB962C8B-B14F-4D97-AF65-F5344CB8AC3E}">
        <p14:creationId xmlns:p14="http://schemas.microsoft.com/office/powerpoint/2010/main" val="9434440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409DF67-3740-41DD-86E1-A90FB6791806}" type="slidenum">
              <a:rPr lang="en-US"/>
              <a:pPr>
                <a:defRPr/>
              </a:pPr>
              <a:t>‹#›</a:t>
            </a:fld>
            <a:endParaRPr lang="en-US"/>
          </a:p>
        </p:txBody>
      </p:sp>
    </p:spTree>
    <p:extLst>
      <p:ext uri="{BB962C8B-B14F-4D97-AF65-F5344CB8AC3E}">
        <p14:creationId xmlns:p14="http://schemas.microsoft.com/office/powerpoint/2010/main" val="18878271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D27D9-1E7D-49E6-8316-2303C6E26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8763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5260F4C-3572-434B-95F8-A6C35AD2D519}" type="slidenum">
              <a:rPr lang="en-US"/>
              <a:pPr>
                <a:defRPr/>
              </a:pPr>
              <a:t>‹#›</a:t>
            </a:fld>
            <a:endParaRPr lang="en-US"/>
          </a:p>
        </p:txBody>
      </p:sp>
    </p:spTree>
    <p:extLst>
      <p:ext uri="{BB962C8B-B14F-4D97-AF65-F5344CB8AC3E}">
        <p14:creationId xmlns:p14="http://schemas.microsoft.com/office/powerpoint/2010/main" val="2562174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02F7299-E73C-435D-8C0E-1762204C02F7}" type="slidenum">
              <a:rPr lang="en-US"/>
              <a:pPr>
                <a:defRPr/>
              </a:pPr>
              <a:t>‹#›</a:t>
            </a:fld>
            <a:endParaRPr lang="en-US"/>
          </a:p>
        </p:txBody>
      </p:sp>
    </p:spTree>
    <p:extLst>
      <p:ext uri="{BB962C8B-B14F-4D97-AF65-F5344CB8AC3E}">
        <p14:creationId xmlns:p14="http://schemas.microsoft.com/office/powerpoint/2010/main" val="10814902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996A6396-E7B9-4820-AEDB-B7AB7AA41BDE}" type="slidenum">
              <a:rPr lang="en-US"/>
              <a:pPr>
                <a:defRPr/>
              </a:pPr>
              <a:t>‹#›</a:t>
            </a:fld>
            <a:endParaRPr lang="en-US"/>
          </a:p>
        </p:txBody>
      </p:sp>
    </p:spTree>
    <p:extLst>
      <p:ext uri="{BB962C8B-B14F-4D97-AF65-F5344CB8AC3E}">
        <p14:creationId xmlns:p14="http://schemas.microsoft.com/office/powerpoint/2010/main" val="34401272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4F51193-E56E-458F-903A-DDAC8EB49910}" type="slidenum">
              <a:rPr lang="en-US"/>
              <a:pPr>
                <a:defRPr/>
              </a:pPr>
              <a:t>‹#›</a:t>
            </a:fld>
            <a:endParaRPr lang="en-US"/>
          </a:p>
        </p:txBody>
      </p:sp>
    </p:spTree>
    <p:extLst>
      <p:ext uri="{BB962C8B-B14F-4D97-AF65-F5344CB8AC3E}">
        <p14:creationId xmlns:p14="http://schemas.microsoft.com/office/powerpoint/2010/main" val="1548982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28EA483-D953-43AC-8C90-33A997ACBA66}" type="slidenum">
              <a:rPr lang="en-US"/>
              <a:pPr>
                <a:defRPr/>
              </a:pPr>
              <a:t>‹#›</a:t>
            </a:fld>
            <a:endParaRPr lang="en-US"/>
          </a:p>
        </p:txBody>
      </p:sp>
    </p:spTree>
    <p:extLst>
      <p:ext uri="{BB962C8B-B14F-4D97-AF65-F5344CB8AC3E}">
        <p14:creationId xmlns:p14="http://schemas.microsoft.com/office/powerpoint/2010/main" val="3689728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E055FA1-7305-426E-8BC7-BD0672851DC9}" type="slidenum">
              <a:rPr lang="en-US"/>
              <a:pPr>
                <a:defRPr/>
              </a:pPr>
              <a:t>‹#›</a:t>
            </a:fld>
            <a:endParaRPr lang="en-US"/>
          </a:p>
        </p:txBody>
      </p:sp>
    </p:spTree>
    <p:extLst>
      <p:ext uri="{BB962C8B-B14F-4D97-AF65-F5344CB8AC3E}">
        <p14:creationId xmlns:p14="http://schemas.microsoft.com/office/powerpoint/2010/main" val="2098744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02DAE2-5EA1-427C-82B1-71E2CE3389A6}" type="slidenum">
              <a:rPr lang="en-US"/>
              <a:pPr>
                <a:defRPr/>
              </a:pPr>
              <a:t>‹#›</a:t>
            </a:fld>
            <a:endParaRPr lang="en-US"/>
          </a:p>
        </p:txBody>
      </p:sp>
    </p:spTree>
    <p:extLst>
      <p:ext uri="{BB962C8B-B14F-4D97-AF65-F5344CB8AC3E}">
        <p14:creationId xmlns:p14="http://schemas.microsoft.com/office/powerpoint/2010/main" val="195620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73D2C31-F270-4B83-81C4-D5108EE6F009}" type="slidenum">
              <a:rPr lang="en-US"/>
              <a:pPr>
                <a:defRPr/>
              </a:pPr>
              <a:t>‹#›</a:t>
            </a:fld>
            <a:endParaRPr lang="en-US"/>
          </a:p>
        </p:txBody>
      </p:sp>
    </p:spTree>
    <p:extLst>
      <p:ext uri="{BB962C8B-B14F-4D97-AF65-F5344CB8AC3E}">
        <p14:creationId xmlns:p14="http://schemas.microsoft.com/office/powerpoint/2010/main" val="149620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A6B5D30-7B51-4120-8392-3DF9C685D3DC}" type="slidenum">
              <a:rPr lang="en-US"/>
              <a:pPr>
                <a:defRPr/>
              </a:pPr>
              <a:t>‹#›</a:t>
            </a:fld>
            <a:endParaRPr lang="en-US"/>
          </a:p>
        </p:txBody>
      </p:sp>
    </p:spTree>
    <p:extLst>
      <p:ext uri="{BB962C8B-B14F-4D97-AF65-F5344CB8AC3E}">
        <p14:creationId xmlns:p14="http://schemas.microsoft.com/office/powerpoint/2010/main" val="3069412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614D2A95-1F1D-4EC4-852E-AEDDE59B2333}" type="slidenum">
              <a:rPr lang="en-US"/>
              <a:pPr>
                <a:defRPr/>
              </a:pPr>
              <a:t>‹#›</a:t>
            </a:fld>
            <a:endParaRPr lang="en-US"/>
          </a:p>
        </p:txBody>
      </p:sp>
    </p:spTree>
    <p:extLst>
      <p:ext uri="{BB962C8B-B14F-4D97-AF65-F5344CB8AC3E}">
        <p14:creationId xmlns:p14="http://schemas.microsoft.com/office/powerpoint/2010/main" val="805040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fld id="{865E7852-7354-4405-9EEA-4F26996ECB0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71665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2296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D2705117-7C8C-495A-9C3A-EFED7DD348D8}" type="slidenum">
              <a:rPr lang="en-US"/>
              <a:pPr>
                <a:defRPr/>
              </a:pPr>
              <a:t>‹#›</a:t>
            </a:fld>
            <a:endParaRPr lang="en-US"/>
          </a:p>
        </p:txBody>
      </p:sp>
    </p:spTree>
    <p:extLst>
      <p:ext uri="{BB962C8B-B14F-4D97-AF65-F5344CB8AC3E}">
        <p14:creationId xmlns:p14="http://schemas.microsoft.com/office/powerpoint/2010/main" val="3188818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209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3434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pPr>
              <a:defRPr/>
            </a:pPr>
            <a:fld id="{3CB054F9-FFA9-4243-9A38-4D6C7EC7F302}" type="slidenum">
              <a:rPr lang="en-US"/>
              <a:pPr>
                <a:defRPr/>
              </a:pPr>
              <a:t>‹#›</a:t>
            </a:fld>
            <a:endParaRPr lang="en-US"/>
          </a:p>
        </p:txBody>
      </p:sp>
    </p:spTree>
    <p:extLst>
      <p:ext uri="{BB962C8B-B14F-4D97-AF65-F5344CB8AC3E}">
        <p14:creationId xmlns:p14="http://schemas.microsoft.com/office/powerpoint/2010/main" val="2183188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39F42434-FBFC-4ABA-895D-B9C739368BD7}" type="slidenum">
              <a:rPr lang="en-US"/>
              <a:pPr>
                <a:defRPr/>
              </a:pPr>
              <a:t>‹#›</a:t>
            </a:fld>
            <a:endParaRPr lang="en-US"/>
          </a:p>
        </p:txBody>
      </p:sp>
    </p:spTree>
    <p:extLst>
      <p:ext uri="{BB962C8B-B14F-4D97-AF65-F5344CB8AC3E}">
        <p14:creationId xmlns:p14="http://schemas.microsoft.com/office/powerpoint/2010/main" val="3801146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213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476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402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99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218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792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786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90FBCC-483F-4FF9-A347-16EC6F8142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9350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1515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192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69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16B81E-0E4A-48FD-B5DB-F23E57C9C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270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09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372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2888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8210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2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722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2D1CC5-B840-D44C-AB80-03771B40341D}" type="slidenum">
              <a:rPr lang="en-US"/>
              <a:pPr>
                <a:defRPr/>
              </a:pPr>
              <a:t>‹#›</a:t>
            </a:fld>
            <a:endParaRPr lang="en-US" dirty="0"/>
          </a:p>
        </p:txBody>
      </p:sp>
    </p:spTree>
    <p:extLst>
      <p:ext uri="{BB962C8B-B14F-4D97-AF65-F5344CB8AC3E}">
        <p14:creationId xmlns:p14="http://schemas.microsoft.com/office/powerpoint/2010/main" val="795490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02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431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677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609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E7699D-7F1B-4B03-B759-30DF515F8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9938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08083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8905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694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268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25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mn-lt"/>
              </a:defRPr>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ct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712050-3B90-674B-80E2-136B98599E24}" type="slidenum">
              <a:rPr lang="en-US"/>
              <a:pPr>
                <a:defRPr/>
              </a:pPr>
              <a:t>‹#›</a:t>
            </a:fld>
            <a:endParaRPr lang="en-US" dirty="0"/>
          </a:p>
        </p:txBody>
      </p:sp>
    </p:spTree>
    <p:extLst>
      <p:ext uri="{BB962C8B-B14F-4D97-AF65-F5344CB8AC3E}">
        <p14:creationId xmlns:p14="http://schemas.microsoft.com/office/powerpoint/2010/main" val="32619404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2451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252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092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2216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298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5223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3992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CD0302-B127-014D-BAFF-535D237531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9545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ogo3"/>
          <p:cNvPicPr>
            <a:picLocks noChangeAspect="1" noChangeArrowheads="1"/>
          </p:cNvPicPr>
          <p:nvPr userDrawn="1"/>
        </p:nvPicPr>
        <p:blipFill>
          <a:blip r:embed="rId2" cstate="print"/>
          <a:srcRect/>
          <a:stretch>
            <a:fillRect/>
          </a:stretch>
        </p:blipFill>
        <p:spPr bwMode="auto">
          <a:xfrm>
            <a:off x="152400" y="152400"/>
            <a:ext cx="1295400" cy="1219200"/>
          </a:xfrm>
          <a:prstGeom prst="rect">
            <a:avLst/>
          </a:prstGeom>
          <a:noFill/>
          <a:ln w="9525">
            <a:noFill/>
            <a:miter lim="800000"/>
            <a:headEnd/>
            <a:tailEnd/>
          </a:ln>
        </p:spPr>
      </p:pic>
      <p:pic>
        <p:nvPicPr>
          <p:cNvPr id="5" name="Picture 8" descr="cimss_for_engraving_crop"/>
          <p:cNvPicPr>
            <a:picLocks noChangeAspect="1" noChangeArrowheads="1"/>
          </p:cNvPicPr>
          <p:nvPr userDrawn="1"/>
        </p:nvPicPr>
        <p:blipFill>
          <a:blip r:embed="rId3" cstate="print"/>
          <a:srcRect b="10629"/>
          <a:stretch>
            <a:fillRect/>
          </a:stretch>
        </p:blipFill>
        <p:spPr bwMode="auto">
          <a:xfrm>
            <a:off x="8001000" y="6146800"/>
            <a:ext cx="1143000" cy="711200"/>
          </a:xfrm>
          <a:prstGeom prst="rect">
            <a:avLst/>
          </a:prstGeom>
          <a:noFill/>
          <a:ln w="9525">
            <a:noFill/>
            <a:miter lim="800000"/>
            <a:headEnd/>
            <a:tailEnd/>
          </a:ln>
        </p:spPr>
      </p:pic>
      <p:sp>
        <p:nvSpPr>
          <p:cNvPr id="67586" name="Rectangle 2"/>
          <p:cNvSpPr>
            <a:spLocks noGrp="1" noChangeArrowheads="1"/>
          </p:cNvSpPr>
          <p:nvPr>
            <p:ph type="ctrTitle"/>
          </p:nvPr>
        </p:nvSpPr>
        <p:spPr>
          <a:xfrm>
            <a:off x="76200" y="228600"/>
            <a:ext cx="7772400" cy="685800"/>
          </a:xfrm>
        </p:spPr>
        <p:txBody>
          <a:bodyPr/>
          <a:lstStyle>
            <a:lvl1pPr>
              <a:defRPr sz="3200"/>
            </a:lvl1pPr>
          </a:lstStyle>
          <a:p>
            <a:r>
              <a:rPr lang="en-US"/>
              <a:t>Click to edit Master title style</a:t>
            </a:r>
          </a:p>
        </p:txBody>
      </p:sp>
      <p:sp>
        <p:nvSpPr>
          <p:cNvPr id="67587" name="Rectangle 3" descr="Rectangle: Click to edit Master text styles&#10;Second level&#10;Third level&#10;Fourth level&#10;Fifth level"/>
          <p:cNvSpPr>
            <a:spLocks noGrp="1" noChangeArrowheads="1"/>
          </p:cNvSpPr>
          <p:nvPr>
            <p:ph type="subTitle" idx="1"/>
          </p:nvPr>
        </p:nvSpPr>
        <p:spPr>
          <a:xfrm>
            <a:off x="1447800" y="2895600"/>
            <a:ext cx="6400800" cy="1752600"/>
          </a:xfrm>
        </p:spPr>
        <p:txBody>
          <a:bodyPr/>
          <a:lstStyle>
            <a:lvl1pPr marL="0" indent="0" algn="ctr">
              <a:buFontTx/>
              <a:buNone/>
              <a:defRPr sz="2800"/>
            </a:lvl1pPr>
          </a:lstStyle>
          <a:p>
            <a:r>
              <a:rPr lang="en-US"/>
              <a:t>Click to edit Master subtitle style</a:t>
            </a:r>
          </a:p>
        </p:txBody>
      </p:sp>
      <p:sp>
        <p:nvSpPr>
          <p:cNvPr id="11" name="Rectangle 6"/>
          <p:cNvSpPr txBox="1">
            <a:spLocks noChangeArrowheads="1"/>
          </p:cNvSpPr>
          <p:nvPr userDrawn="1"/>
        </p:nvSpPr>
        <p:spPr bwMode="auto">
          <a:xfrm>
            <a:off x="4267200" y="62484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C0D1A"/>
                </a:solidFill>
                <a:latin typeface="Tahoma" charset="0"/>
              </a:defRPr>
            </a:lvl1pPr>
          </a:lstStyle>
          <a:p>
            <a:pPr>
              <a:defRPr/>
            </a:pPr>
            <a:fld id="{E4DCFE7F-F300-4033-ACE2-F25F0DDF2A14}" type="slidenum">
              <a:rPr lang="en-US" smtClean="0"/>
              <a:pPr>
                <a:defRPr/>
              </a:pPr>
              <a:t>‹#›</a:t>
            </a:fld>
            <a:endParaRPr lang="en-US"/>
          </a:p>
        </p:txBody>
      </p:sp>
      <p:sp>
        <p:nvSpPr>
          <p:cNvPr id="12"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13"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5562600" y="6248400"/>
            <a:ext cx="1905000" cy="457200"/>
          </a:xfrm>
        </p:spPr>
        <p:txBody>
          <a:bodyPr/>
          <a:lstStyle>
            <a:lvl1pPr>
              <a:defRPr/>
            </a:lvl1pPr>
          </a:lstStyle>
          <a:p>
            <a:pPr>
              <a:defRPr/>
            </a:pPr>
            <a:endParaRPr lang="en-US" dirty="0">
              <a:solidFill>
                <a:srgbClr val="030305"/>
              </a:solidFill>
            </a:endParaRPr>
          </a:p>
        </p:txBody>
      </p:sp>
      <p:sp>
        <p:nvSpPr>
          <p:cNvPr id="5"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70E6CC2-1B0E-4812-952F-6183E245F8F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BAF72B-93E9-A748-860C-4B8D3F3D5B51}" type="slidenum">
              <a:rPr lang="en-US"/>
              <a:pPr>
                <a:defRPr/>
              </a:pPr>
              <a:t>‹#›</a:t>
            </a:fld>
            <a:endParaRPr lang="en-US" dirty="0"/>
          </a:p>
        </p:txBody>
      </p:sp>
    </p:spTree>
    <p:extLst>
      <p:ext uri="{BB962C8B-B14F-4D97-AF65-F5344CB8AC3E}">
        <p14:creationId xmlns:p14="http://schemas.microsoft.com/office/powerpoint/2010/main" val="1560166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CC709A72-8149-4B03-90D8-2BC1A8564AEA}" type="slidenum">
              <a:rPr lang="en-US"/>
              <a:pPr>
                <a:defRPr/>
              </a:pPr>
              <a:t>‹#›</a:t>
            </a:fld>
            <a:endParaRPr lang="en-US"/>
          </a:p>
        </p:txBody>
      </p:sp>
      <p:sp>
        <p:nvSpPr>
          <p:cNvPr id="5"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6"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12187C17-BAFA-4BDC-BD2C-93CCB33FF715}" type="slidenum">
              <a:rPr lang="en-US"/>
              <a:pPr>
                <a:defRPr/>
              </a:pPr>
              <a:t>‹#›</a:t>
            </a:fld>
            <a:endParaRPr lang="en-US"/>
          </a:p>
        </p:txBody>
      </p:sp>
      <p:sp>
        <p:nvSpPr>
          <p:cNvPr id="6"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7"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FB5AD314-4E20-4C6A-8913-D359F6C4870E}" type="slidenum">
              <a:rPr lang="en-US"/>
              <a:pPr>
                <a:defRPr/>
              </a:pPr>
              <a:t>‹#›</a:t>
            </a:fld>
            <a:endParaRPr lang="en-US"/>
          </a:p>
        </p:txBody>
      </p:sp>
      <p:sp>
        <p:nvSpPr>
          <p:cNvPr id="8"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9"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7BC29761-FD84-4F9D-BEFC-A9E83142F419}" type="slidenum">
              <a:rPr lang="en-US"/>
              <a:pPr>
                <a:defRPr/>
              </a:pPr>
              <a:t>‹#›</a:t>
            </a:fld>
            <a:endParaRPr lang="en-US"/>
          </a:p>
        </p:txBody>
      </p:sp>
      <p:sp>
        <p:nvSpPr>
          <p:cNvPr id="4" name="Rectangle 3"/>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5"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34834053-2AC9-4C77-A600-6F211A02E037}" type="slidenum">
              <a:rPr lang="en-US"/>
              <a:pPr>
                <a:defRPr/>
              </a:pPr>
              <a:t>‹#›</a:t>
            </a:fld>
            <a:endParaRPr lang="en-US"/>
          </a:p>
        </p:txBody>
      </p:sp>
      <p:sp>
        <p:nvSpPr>
          <p:cNvPr id="3"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4"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0E1A72AD-1B5D-4F98-A1EC-BA2C58DD0C0F}" type="slidenum">
              <a:rPr lang="en-US"/>
              <a:pPr>
                <a:defRPr/>
              </a:pPr>
              <a:t>‹#›</a:t>
            </a:fld>
            <a:endParaRPr lang="en-US"/>
          </a:p>
        </p:txBody>
      </p:sp>
      <p:sp>
        <p:nvSpPr>
          <p:cNvPr id="6" name="Rectangle 5"/>
          <p:cNvSpPr>
            <a:spLocks noGrp="1" noChangeArrowheads="1"/>
          </p:cNvSpPr>
          <p:nvPr>
            <p:ph type="ftr" sz="quarter" idx="11"/>
          </p:nvPr>
        </p:nvSpPr>
        <p:spPr>
          <a:xfrm>
            <a:off x="457200" y="6248400"/>
            <a:ext cx="2895600" cy="457200"/>
          </a:xfrm>
        </p:spPr>
        <p:txBody>
          <a:bodyPr/>
          <a:lstStyle>
            <a:lvl1pPr>
              <a:defRPr/>
            </a:lvl1pPr>
          </a:lstStyle>
          <a:p>
            <a:pPr>
              <a:defRPr/>
            </a:pPr>
            <a:endParaRPr lang="en-US" dirty="0"/>
          </a:p>
        </p:txBody>
      </p:sp>
      <p:sp>
        <p:nvSpPr>
          <p:cNvPr id="7" name="Rectangle 4"/>
          <p:cNvSpPr>
            <a:spLocks noGrp="1" noChangeArrowheads="1"/>
          </p:cNvSpPr>
          <p:nvPr>
            <p:ph type="dt" sz="half" idx="12"/>
          </p:nvPr>
        </p:nvSpPr>
        <p:spPr>
          <a:xfrm>
            <a:off x="5562600" y="6248400"/>
            <a:ext cx="1905000" cy="457200"/>
          </a:xfrm>
        </p:spPr>
        <p:txBody>
          <a:bodyPr/>
          <a:lstStyle>
            <a:lvl1pPr>
              <a:defRPr/>
            </a:lvl1pPr>
          </a:lstStyle>
          <a:p>
            <a:pPr>
              <a:defRPr/>
            </a:pPr>
            <a:endParaRPr lang="en-US" dirty="0">
              <a:solidFill>
                <a:srgbClr val="030305"/>
              </a:solidFill>
            </a:endParaRPr>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30305"/>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09CBCC6-BC87-4D0C-9BEE-24CFB26D7861}" type="slidenum">
              <a:rPr lang="en-US"/>
              <a:pPr>
                <a:defRPr/>
              </a:pPr>
              <a:t>‹#›</a:t>
            </a:fld>
            <a:endParaRPr lang="en-US"/>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3030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ADB898-4DFD-48E7-95B7-E36B9E9424E3}" type="slidenum">
              <a:rPr lang="en-US"/>
              <a:pPr>
                <a:defRPr/>
              </a:pPr>
              <a:t>‹#›</a:t>
            </a:fld>
            <a:endParaRPr lang="en-US"/>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52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3030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46B2C2-300A-4F86-B1A0-A45A0DF26B08}" type="slidenum">
              <a:rPr lang="en-US"/>
              <a:pPr>
                <a:defRPr/>
              </a:pPr>
              <a:t>‹#›</a:t>
            </a:fld>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115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6B38E58-3E1B-A548-B48D-384BE4E8671E}" type="slidenum">
              <a:rPr lang="en-US"/>
              <a:pPr>
                <a:defRPr/>
              </a:pPr>
              <a:t>‹#›</a:t>
            </a:fld>
            <a:endParaRPr lang="en-US" dirty="0"/>
          </a:p>
        </p:txBody>
      </p:sp>
    </p:spTree>
    <p:extLst>
      <p:ext uri="{BB962C8B-B14F-4D97-AF65-F5344CB8AC3E}">
        <p14:creationId xmlns:p14="http://schemas.microsoft.com/office/powerpoint/2010/main" val="13096972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4072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5900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69083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5882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6775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4443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977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3205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8865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66D4A5-CE6E-4DE5-AFDF-26F57059D5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9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E7DCDBC4-0185-0043-AE5A-8AE7E1FA8445}" type="slidenum">
              <a:rPr lang="en-US"/>
              <a:pPr>
                <a:defRPr/>
              </a:pPr>
              <a:t>‹#›</a:t>
            </a:fld>
            <a:endParaRPr lang="en-US" dirty="0"/>
          </a:p>
        </p:txBody>
      </p:sp>
    </p:spTree>
    <p:extLst>
      <p:ext uri="{BB962C8B-B14F-4D97-AF65-F5344CB8AC3E}">
        <p14:creationId xmlns:p14="http://schemas.microsoft.com/office/powerpoint/2010/main" val="548012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C646DEED-E9CD-479C-A19A-E66A98B2DF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3841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b="1">
                <a:cs typeface="Times New Roman" pitchFamily="18" charset="0"/>
              </a:defRPr>
            </a:lvl1pPr>
          </a:lstStyle>
          <a:p>
            <a:endParaRPr lang="en-US" altLang="en-US">
              <a:solidFill>
                <a:srgbClr val="000000"/>
              </a:solidFill>
            </a:endParaRPr>
          </a:p>
        </p:txBody>
      </p:sp>
      <p:sp>
        <p:nvSpPr>
          <p:cNvPr id="5" name="Rectangle 6"/>
          <p:cNvSpPr>
            <a:spLocks noGrp="1" noChangeArrowheads="1"/>
          </p:cNvSpPr>
          <p:nvPr>
            <p:ph type="sldNum" sz="quarter" idx="11"/>
          </p:nvPr>
        </p:nvSpPr>
        <p:spPr/>
        <p:txBody>
          <a:bodyPr/>
          <a:lstStyle>
            <a:lvl1pPr>
              <a:defRPr b="1">
                <a:cs typeface="Times New Roman" pitchFamily="18" charset="0"/>
              </a:defRPr>
            </a:lvl1pPr>
          </a:lstStyle>
          <a:p>
            <a:r>
              <a:rPr lang="en-US" altLang="en-US">
                <a:solidFill>
                  <a:srgbClr val="000000"/>
                </a:solidFill>
              </a:rPr>
              <a:t>Page </a:t>
            </a:r>
            <a:fld id="{A4A703D1-9373-4F59-9C23-043412835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71189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FB5CEC7E-B306-4065-B64E-6B6B112058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05457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E17B7377-FE21-45B0-BD3F-04C7836445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1664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A9E77346-A882-453D-A7E0-C58F73109E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84701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87ECA310-9379-48C1-8A43-362EF6747B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3142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08264531-1F31-4297-96BD-8CE0FFB7B4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95708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847AC2BD-FEB9-4618-90DF-F8DC338260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22333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0FF7CB39-BB65-4272-BCB7-438AA5ED07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31360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B2FF776A-5D0F-4650-BFDC-B7F1949123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677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1B7E976-E421-8948-8FF5-3F88EC56E0A0}" type="slidenum">
              <a:rPr lang="en-US"/>
              <a:pPr>
                <a:defRPr/>
              </a:pPr>
              <a:t>‹#›</a:t>
            </a:fld>
            <a:endParaRPr lang="en-US" dirty="0"/>
          </a:p>
        </p:txBody>
      </p:sp>
    </p:spTree>
    <p:extLst>
      <p:ext uri="{BB962C8B-B14F-4D97-AF65-F5344CB8AC3E}">
        <p14:creationId xmlns:p14="http://schemas.microsoft.com/office/powerpoint/2010/main" val="29112304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8AADA705-07C4-4D1F-A9F2-52ABE69F56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4886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86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BFB78870-20A9-4B10-A6F1-A5DCDB5CE1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685298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86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2954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10000"/>
            <a:ext cx="403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1"/>
          </p:nvPr>
        </p:nvSpPr>
        <p:spPr>
          <a:ln/>
        </p:spPr>
        <p:txBody>
          <a:bodyPr/>
          <a:lstStyle>
            <a:lvl1pPr>
              <a:defRPr/>
            </a:lvl1pPr>
          </a:lstStyle>
          <a:p>
            <a:r>
              <a:rPr lang="en-US" altLang="en-US">
                <a:solidFill>
                  <a:srgbClr val="000000"/>
                </a:solidFill>
              </a:rPr>
              <a:t>Page </a:t>
            </a:r>
            <a:fld id="{A2CEB050-19B0-40D2-A6E6-FDF214D44E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4457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4DEA79C1-A41C-A34D-BCE0-92C09B736AF7}" type="slidenum">
              <a:rPr lang="en-US"/>
              <a:pPr>
                <a:defRPr/>
              </a:pPr>
              <a:t>‹#›</a:t>
            </a:fld>
            <a:endParaRPr lang="en-US" dirty="0"/>
          </a:p>
        </p:txBody>
      </p:sp>
    </p:spTree>
    <p:extLst>
      <p:ext uri="{BB962C8B-B14F-4D97-AF65-F5344CB8AC3E}">
        <p14:creationId xmlns:p14="http://schemas.microsoft.com/office/powerpoint/2010/main" val="3529146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a:off x="0" y="914400"/>
            <a:ext cx="9144000" cy="0"/>
          </a:xfrm>
          <a:prstGeom prst="line">
            <a:avLst/>
          </a:prstGeom>
          <a:ln w="25400">
            <a:solidFill>
              <a:srgbClr val="00E668"/>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a:xfrm>
            <a:off x="8839200" y="6492875"/>
            <a:ext cx="304800" cy="365125"/>
          </a:xfrm>
          <a:prstGeom prst="rect">
            <a:avLst/>
          </a:prstGeom>
        </p:spPr>
        <p:txBody>
          <a:bodyPr/>
          <a:lstStyle>
            <a:lvl1pPr>
              <a:defRPr/>
            </a:lvl1pPr>
          </a:lstStyle>
          <a:p>
            <a:fld id="{7A5499E4-3ED1-E24D-B41C-24027517B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5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BDB538F-324D-A74D-BBAA-4E3FD45D8E37}" type="slidenum">
              <a:rPr lang="en-US"/>
              <a:pPr>
                <a:defRPr/>
              </a:pPr>
              <a:t>‹#›</a:t>
            </a:fld>
            <a:endParaRPr lang="en-US" dirty="0"/>
          </a:p>
        </p:txBody>
      </p:sp>
    </p:spTree>
    <p:extLst>
      <p:ext uri="{BB962C8B-B14F-4D97-AF65-F5344CB8AC3E}">
        <p14:creationId xmlns:p14="http://schemas.microsoft.com/office/powerpoint/2010/main" val="3271682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92FBCFF-474D-5841-9697-67822C2AA4CF}" type="slidenum">
              <a:rPr lang="en-US"/>
              <a:pPr>
                <a:defRPr/>
              </a:pPr>
              <a:t>‹#›</a:t>
            </a:fld>
            <a:endParaRPr lang="en-US" dirty="0"/>
          </a:p>
        </p:txBody>
      </p:sp>
    </p:spTree>
    <p:extLst>
      <p:ext uri="{BB962C8B-B14F-4D97-AF65-F5344CB8AC3E}">
        <p14:creationId xmlns:p14="http://schemas.microsoft.com/office/powerpoint/2010/main" val="35015379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A6C82-4A24-0A4E-857F-278C054A0CAC}" type="slidenum">
              <a:rPr lang="en-US"/>
              <a:pPr>
                <a:defRPr/>
              </a:pPr>
              <a:t>‹#›</a:t>
            </a:fld>
            <a:endParaRPr lang="en-US" dirty="0"/>
          </a:p>
        </p:txBody>
      </p:sp>
    </p:spTree>
    <p:extLst>
      <p:ext uri="{BB962C8B-B14F-4D97-AF65-F5344CB8AC3E}">
        <p14:creationId xmlns:p14="http://schemas.microsoft.com/office/powerpoint/2010/main" val="8121549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747C6B-C8D3-574F-940D-233284B3E73C}" type="slidenum">
              <a:rPr lang="en-US"/>
              <a:pPr>
                <a:defRPr/>
              </a:pPr>
              <a:t>‹#›</a:t>
            </a:fld>
            <a:endParaRPr lang="en-US" dirty="0"/>
          </a:p>
        </p:txBody>
      </p:sp>
    </p:spTree>
    <p:extLst>
      <p:ext uri="{BB962C8B-B14F-4D97-AF65-F5344CB8AC3E}">
        <p14:creationId xmlns:p14="http://schemas.microsoft.com/office/powerpoint/2010/main" val="3600279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endParaRPr lang="en-US" dirty="0">
              <a:solidFill>
                <a:prstClr val="black">
                  <a:tint val="75000"/>
                </a:prstClr>
              </a:solidFill>
            </a:endParaRPr>
          </a:p>
        </p:txBody>
      </p:sp>
      <p:sp>
        <p:nvSpPr>
          <p:cNvPr id="6" name="Line 28"/>
          <p:cNvSpPr>
            <a:spLocks noChangeShapeType="1"/>
          </p:cNvSpPr>
          <p:nvPr userDrawn="1"/>
        </p:nvSpPr>
        <p:spPr bwMode="auto">
          <a:xfrm>
            <a:off x="8428038" y="6608763"/>
            <a:ext cx="0" cy="200025"/>
          </a:xfrm>
          <a:prstGeom prst="line">
            <a:avLst/>
          </a:prstGeom>
          <a:noFill/>
          <a:ln w="12700">
            <a:solidFill>
              <a:schemeClr val="tx1"/>
            </a:solidFill>
            <a:round/>
            <a:headEnd/>
            <a:tailEnd/>
          </a:ln>
          <a:effectLst/>
        </p:spPr>
        <p:txBody>
          <a:bodyPr wrap="none" anchor="ctr"/>
          <a:lstStyle/>
          <a:p>
            <a:pPr defTabSz="457200" fontAlgn="auto">
              <a:spcBef>
                <a:spcPts val="0"/>
              </a:spcBef>
              <a:spcAft>
                <a:spcPts val="0"/>
              </a:spcAft>
              <a:defRPr/>
            </a:pPr>
            <a:endParaRPr lang="en-US" sz="1800">
              <a:solidFill>
                <a:prstClr val="black"/>
              </a:solidFill>
              <a:latin typeface="Calibri"/>
            </a:endParaRPr>
          </a:p>
        </p:txBody>
      </p:sp>
    </p:spTree>
    <p:extLst>
      <p:ext uri="{BB962C8B-B14F-4D97-AF65-F5344CB8AC3E}">
        <p14:creationId xmlns:p14="http://schemas.microsoft.com/office/powerpoint/2010/main" val="1398472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extLst>
      <p:ext uri="{BB962C8B-B14F-4D97-AF65-F5344CB8AC3E}">
        <p14:creationId xmlns:p14="http://schemas.microsoft.com/office/powerpoint/2010/main" val="490921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66E3C5-DB28-42EA-8850-ED63D32FEE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080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endParaRPr lang="en-US" dirty="0">
              <a:solidFill>
                <a:prstClr val="black">
                  <a:tint val="75000"/>
                </a:prstClr>
              </a:solidFill>
            </a:endParaRPr>
          </a:p>
        </p:txBody>
      </p:sp>
      <p:sp>
        <p:nvSpPr>
          <p:cNvPr id="6" name="Line 28"/>
          <p:cNvSpPr>
            <a:spLocks noChangeShapeType="1"/>
          </p:cNvSpPr>
          <p:nvPr userDrawn="1"/>
        </p:nvSpPr>
        <p:spPr bwMode="auto">
          <a:xfrm>
            <a:off x="8428038" y="6608763"/>
            <a:ext cx="0" cy="200025"/>
          </a:xfrm>
          <a:prstGeom prst="line">
            <a:avLst/>
          </a:prstGeom>
          <a:noFill/>
          <a:ln w="12700">
            <a:solidFill>
              <a:schemeClr val="tx1"/>
            </a:solidFill>
            <a:round/>
            <a:headEnd/>
            <a:tailEnd/>
          </a:ln>
          <a:effectLst/>
        </p:spPr>
        <p:txBody>
          <a:bodyPr wrap="none" anchor="ctr"/>
          <a:lstStyle/>
          <a:p>
            <a:pPr defTabSz="457200" fontAlgn="auto">
              <a:spcBef>
                <a:spcPts val="0"/>
              </a:spcBef>
              <a:spcAft>
                <a:spcPts val="0"/>
              </a:spcAft>
              <a:defRPr/>
            </a:pPr>
            <a:endParaRPr lang="en-US" sz="1800">
              <a:solidFill>
                <a:prstClr val="black"/>
              </a:solidFill>
              <a:latin typeface="Calibri"/>
            </a:endParaRPr>
          </a:p>
        </p:txBody>
      </p:sp>
    </p:spTree>
    <p:extLst>
      <p:ext uri="{BB962C8B-B14F-4D97-AF65-F5344CB8AC3E}">
        <p14:creationId xmlns:p14="http://schemas.microsoft.com/office/powerpoint/2010/main" val="6991287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955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786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04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004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6097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7487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97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236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244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03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259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a:xfrm>
            <a:off x="864638" y="274638"/>
            <a:ext cx="7414724" cy="496433"/>
          </a:xfrm>
          <a:prstGeom prst="rect">
            <a:avLst/>
          </a:prstGeom>
        </p:spPr>
        <p:txBody>
          <a:bodyPr anchor="t"/>
          <a:lstStyle>
            <a:lvl1pPr>
              <a:lnSpc>
                <a:spcPct val="85000"/>
              </a:lnSpc>
              <a:defRPr sz="2400" b="1">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0285" y="1119481"/>
            <a:ext cx="8599716" cy="5428075"/>
          </a:xfrm>
        </p:spPr>
        <p:txBody>
          <a:bodyPr/>
          <a:lstStyle>
            <a:lvl1pPr>
              <a:lnSpc>
                <a:spcPct val="90000"/>
              </a:lnSpc>
              <a:spcBef>
                <a:spcPts val="300"/>
              </a:spcBef>
              <a:spcAft>
                <a:spcPts val="600"/>
              </a:spcAft>
              <a:buClr>
                <a:srgbClr val="0000FF"/>
              </a:buClr>
              <a:buSzPct val="125000"/>
              <a:buFont typeface="Lucida Grande"/>
              <a:buChar char="●"/>
              <a:defRPr sz="2000" b="1">
                <a:latin typeface="Helvetica"/>
                <a:cs typeface="Helvetica"/>
              </a:defRPr>
            </a:lvl1pPr>
            <a:lvl2pPr>
              <a:lnSpc>
                <a:spcPct val="90000"/>
              </a:lnSpc>
              <a:spcBef>
                <a:spcPts val="0"/>
              </a:spcBef>
              <a:spcAft>
                <a:spcPts val="600"/>
              </a:spcAft>
              <a:buClr>
                <a:srgbClr val="0000FF"/>
              </a:buClr>
              <a:defRPr sz="1800">
                <a:latin typeface="Helvetica"/>
                <a:cs typeface="Helvetica"/>
              </a:defRPr>
            </a:lvl2pPr>
            <a:lvl3pPr>
              <a:lnSpc>
                <a:spcPct val="90000"/>
              </a:lnSpc>
              <a:spcBef>
                <a:spcPts val="0"/>
              </a:spcBef>
              <a:spcAft>
                <a:spcPts val="600"/>
              </a:spcAft>
              <a:buClr>
                <a:srgbClr val="0000FF"/>
              </a:buClr>
              <a:defRPr sz="1600">
                <a:latin typeface="Helvetica"/>
                <a:cs typeface="Helvetica"/>
              </a:defRPr>
            </a:lvl3pPr>
            <a:lvl4pPr>
              <a:lnSpc>
                <a:spcPct val="90000"/>
              </a:lnSpc>
              <a:spcBef>
                <a:spcPts val="0"/>
              </a:spcBef>
              <a:spcAft>
                <a:spcPts val="600"/>
              </a:spcAft>
              <a:buClr>
                <a:srgbClr val="0000FF"/>
              </a:buClr>
              <a:defRPr sz="1600">
                <a:latin typeface="Helvetica"/>
                <a:cs typeface="Helvetica"/>
              </a:defRPr>
            </a:lvl4pPr>
            <a:lvl5pPr>
              <a:lnSpc>
                <a:spcPct val="90000"/>
              </a:lnSpc>
              <a:spcBef>
                <a:spcPts val="0"/>
              </a:spcBef>
              <a:spcAft>
                <a:spcPts val="600"/>
              </a:spcAft>
              <a:buClr>
                <a:srgbClr val="0000FF"/>
              </a:buClr>
              <a:defRPr sz="1600">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48135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Helvetica"/>
                <a:cs typeface="Helvetica"/>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858371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04" y="274638"/>
            <a:ext cx="7356592" cy="430918"/>
          </a:xfrm>
          <a:prstGeom prst="rect">
            <a:avLst/>
          </a:prstGeom>
        </p:spPr>
        <p:txBody>
          <a:bodyPr/>
          <a:lstStyle>
            <a:lvl1pPr>
              <a:defRPr sz="2400" b="1">
                <a:latin typeface="Helvetica"/>
                <a:cs typeface="Helvetica"/>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382889"/>
            <a:ext cx="3810000" cy="506118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82889"/>
            <a:ext cx="3810000" cy="506118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548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6117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992"/>
          </a:xfrm>
          <a:prstGeom prst="rect">
            <a:avLst/>
          </a:prstGeom>
        </p:spPr>
        <p:txBody>
          <a:bodyPr/>
          <a:lstStyle>
            <a:lvl1pPr>
              <a:defRPr sz="2400" b="1">
                <a:latin typeface="Helvetica"/>
                <a:cs typeface="Helvetic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1124"/>
            <a:ext cx="4040188"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6327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81124"/>
            <a:ext cx="4041775"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6327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4382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9370"/>
          </a:xfrm>
          <a:prstGeom prst="rect">
            <a:avLst/>
          </a:prstGeom>
        </p:spPr>
        <p:txBody>
          <a:bodyPr/>
          <a:lstStyle>
            <a:lvl1pPr>
              <a:lnSpc>
                <a:spcPct val="85000"/>
              </a:lnSpc>
              <a:defRPr sz="2400" b="1">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73318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864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4844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7700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25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C2AA5AC7-A20D-4AE9-8FF4-D00032ACD3FC}"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2764296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BD14EFD4-94DD-4FB4-A113-F6F099E3E7A6}"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27434389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4F875635-ABAA-4984-899F-788AD334416D}"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1934227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A9072AD1-A6F0-4924-9590-A1BA68699E2A}"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412600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2AF9A851-7C3B-4A9D-B13B-ACE9EE537BF0}"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510505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A7493A30-4F48-4630-89B0-B32FCD801872}"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2398621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xfrm>
            <a:off x="7294563" y="66421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08" charset="0"/>
              </a:defRPr>
            </a:lvl1pPr>
          </a:lstStyle>
          <a:p>
            <a:pPr eaLnBrk="0" hangingPunct="0">
              <a:defRPr/>
            </a:pPr>
            <a:fld id="{990E5A6F-0D22-464C-A80F-9F2C0D0E5288}" type="slidenum">
              <a:rPr lang="en-US" sz="2400">
                <a:solidFill>
                  <a:prstClr val="black"/>
                </a:solidFill>
                <a:ea typeface="ＭＳ Ｐゴシック" pitchFamily="-108" charset="-128"/>
              </a:rPr>
              <a:pPr eaLnBrk="0" hangingPunct="0">
                <a:defRPr/>
              </a:pPr>
              <a:t>‹#›</a:t>
            </a:fld>
            <a:endParaRPr lang="en-US" sz="2400" dirty="0">
              <a:solidFill>
                <a:prstClr val="black"/>
              </a:solidFill>
              <a:ea typeface="ＭＳ Ｐゴシック" pitchFamily="-108" charset="-128"/>
            </a:endParaRPr>
          </a:p>
        </p:txBody>
      </p:sp>
    </p:spTree>
    <p:extLst>
      <p:ext uri="{BB962C8B-B14F-4D97-AF65-F5344CB8AC3E}">
        <p14:creationId xmlns:p14="http://schemas.microsoft.com/office/powerpoint/2010/main" val="11688082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a:off x="0" y="914400"/>
            <a:ext cx="9144000" cy="0"/>
          </a:xfrm>
          <a:prstGeom prst="line">
            <a:avLst/>
          </a:prstGeom>
          <a:ln w="25400">
            <a:solidFill>
              <a:srgbClr val="00E668"/>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a:xfrm>
            <a:off x="8839200" y="6492875"/>
            <a:ext cx="304800" cy="365125"/>
          </a:xfrm>
          <a:prstGeom prst="rect">
            <a:avLst/>
          </a:prstGeom>
        </p:spPr>
        <p:txBody>
          <a:bodyPr/>
          <a:lstStyle>
            <a:lvl1pPr>
              <a:defRPr/>
            </a:lvl1pPr>
          </a:lstStyle>
          <a:p>
            <a:pPr eaLnBrk="0" hangingPunct="0"/>
            <a:fld id="{7A5499E4-3ED1-E24D-B41C-24027517B24F}" type="slidenum">
              <a:rPr lang="en-US" sz="2400">
                <a:solidFill>
                  <a:prstClr val="black"/>
                </a:solidFill>
                <a:ea typeface="ＭＳ Ｐゴシック" pitchFamily="-108" charset="-128"/>
              </a:rPr>
              <a:pPr eaLnBrk="0" hangingPunct="0"/>
              <a:t>‹#›</a:t>
            </a:fld>
            <a:endParaRPr lang="en-US" sz="2400">
              <a:solidFill>
                <a:prstClr val="black"/>
              </a:solidFill>
              <a:ea typeface="ＭＳ Ｐゴシック" pitchFamily="-108" charset="-128"/>
            </a:endParaRPr>
          </a:p>
        </p:txBody>
      </p:sp>
    </p:spTree>
    <p:extLst>
      <p:ext uri="{BB962C8B-B14F-4D97-AF65-F5344CB8AC3E}">
        <p14:creationId xmlns:p14="http://schemas.microsoft.com/office/powerpoint/2010/main" val="1979964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3_Blank">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4" name="Rectangle 89"/>
          <p:cNvSpPr>
            <a:spLocks noGrp="1" noChangeArrowheads="1"/>
          </p:cNvSpPr>
          <p:nvPr>
            <p:ph type="sldNum" sz="quarter" idx="10"/>
          </p:nvPr>
        </p:nvSpPr>
        <p:spPr>
          <a:xfrm>
            <a:off x="6553200" y="6248400"/>
            <a:ext cx="2133600" cy="457200"/>
          </a:xfrm>
          <a:prstGeom prst="rect">
            <a:avLst/>
          </a:prstGeom>
        </p:spPr>
        <p:txBody>
          <a:bodyPr/>
          <a:lstStyle>
            <a:lvl1pPr>
              <a:defRPr/>
            </a:lvl1pPr>
          </a:lstStyle>
          <a:p>
            <a:pPr eaLnBrk="0" hangingPunct="0"/>
            <a:fld id="{56DCD461-2829-F441-A1EF-39986371571E}" type="slidenum">
              <a:rPr lang="en-US" sz="2400">
                <a:solidFill>
                  <a:srgbClr val="FFFFFF"/>
                </a:solidFill>
                <a:ea typeface="ＭＳ Ｐゴシック" pitchFamily="-108" charset="-128"/>
              </a:rPr>
              <a:pPr eaLnBrk="0" hangingPunct="0"/>
              <a:t>‹#›</a:t>
            </a:fld>
            <a:endParaRPr lang="en-US" sz="2400">
              <a:solidFill>
                <a:srgbClr val="FFFFFF"/>
              </a:solidFill>
              <a:ea typeface="ＭＳ Ｐゴシック" pitchFamily="-108" charset="-128"/>
            </a:endParaRPr>
          </a:p>
        </p:txBody>
      </p:sp>
    </p:spTree>
    <p:extLst>
      <p:ext uri="{BB962C8B-B14F-4D97-AF65-F5344CB8AC3E}">
        <p14:creationId xmlns:p14="http://schemas.microsoft.com/office/powerpoint/2010/main" val="2294466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4753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9163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3219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8460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73728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6732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7764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418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8903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7110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49675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BD4A1-6061-4BD7-BD37-9338D29FB43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EE930-5BD3-4AB5-9C91-85D68E612F6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950EA9-2C82-49D5-881A-671CC757DA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7070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AF0F48-FA04-49CE-9FD1-34D19C77DE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3896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10.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1.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12.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image" Target="../media/image2.jpe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11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6.pn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theme" Target="../theme/theme1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image" Target="../media/image8.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image" Target="../media/image7.png"/><Relationship Id="rId2" Type="http://schemas.openxmlformats.org/officeDocument/2006/relationships/slideLayout" Target="../slideLayouts/slideLayout149.xml"/><Relationship Id="rId16" Type="http://schemas.openxmlformats.org/officeDocument/2006/relationships/theme" Target="../theme/theme1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8.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9.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5" Type="http://schemas.openxmlformats.org/officeDocument/2006/relationships/image" Target="../media/image9.png"/><Relationship Id="rId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21.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0.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2.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image" Target="../media/image1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3.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image" Target="../media/image15.jpeg"/><Relationship Id="rId2" Type="http://schemas.openxmlformats.org/officeDocument/2006/relationships/slideLayout" Target="../slideLayouts/slideLayout221.xml"/><Relationship Id="rId16" Type="http://schemas.openxmlformats.org/officeDocument/2006/relationships/image" Target="../media/image14.jpeg"/><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image" Target="../media/image13.png"/><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theme" Target="../theme/theme26.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2.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5.jpe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9.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62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D4A1-6061-4BD7-BD37-9338D29FB4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78"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70" r:id="rId6"/>
    <p:sldLayoutId id="2147484171" r:id="rId7"/>
    <p:sldLayoutId id="2147484172" r:id="rId8"/>
    <p:sldLayoutId id="2147484173" r:id="rId9"/>
    <p:sldLayoutId id="2147484174" r:id="rId10"/>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8BEE930-5BD3-4AB5-9C91-85D68E612F6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60400" y="242888"/>
            <a:ext cx="8229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39A040C-C10D-41FC-9D3A-37D808B7126C}" type="slidenum">
              <a:rPr lang="en-US">
                <a:solidFill>
                  <a:srgbClr val="000000"/>
                </a:solidFill>
                <a:latin typeface="Arial" pitchFamily="34" charset="0"/>
              </a:rPr>
              <a:pPr/>
              <a:t>‹#›</a:t>
            </a:fld>
            <a:endParaRPr lang="en-US">
              <a:solidFill>
                <a:srgbClr val="000000"/>
              </a:solidFill>
              <a:latin typeface="Arial" pitchFamily="34" charset="0"/>
            </a:endParaRPr>
          </a:p>
        </p:txBody>
      </p:sp>
      <p:sp>
        <p:nvSpPr>
          <p:cNvPr id="1031" name="Line 7"/>
          <p:cNvSpPr>
            <a:spLocks noChangeShapeType="1"/>
          </p:cNvSpPr>
          <p:nvPr userDrawn="1"/>
        </p:nvSpPr>
        <p:spPr bwMode="auto">
          <a:xfrm>
            <a:off x="758825" y="1049338"/>
            <a:ext cx="7778750" cy="0"/>
          </a:xfrm>
          <a:prstGeom prst="line">
            <a:avLst/>
          </a:prstGeom>
          <a:noFill/>
          <a:ln w="38100">
            <a:solidFill>
              <a:srgbClr val="FF3300"/>
            </a:solidFill>
            <a:round/>
            <a:headEnd/>
            <a:tailEnd/>
          </a:ln>
          <a:effectLst/>
        </p:spPr>
        <p:txBody>
          <a:bodyPr/>
          <a:lstStyle/>
          <a:p>
            <a:pPr>
              <a:defRPr/>
            </a:pPr>
            <a:endParaRPr lang="en-US" sz="2000">
              <a:solidFill>
                <a:srgbClr val="000000"/>
              </a:solidFill>
              <a:latin typeface="Arial" charset="0"/>
            </a:endParaRPr>
          </a:p>
        </p:txBody>
      </p:sp>
    </p:spTree>
    <p:extLst>
      <p:ext uri="{BB962C8B-B14F-4D97-AF65-F5344CB8AC3E}">
        <p14:creationId xmlns:p14="http://schemas.microsoft.com/office/powerpoint/2010/main" val="88437582"/>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Arial Black" pitchFamily="34" charset="0"/>
        </a:defRPr>
      </a:lvl2pPr>
      <a:lvl3pPr algn="ctr" rtl="0" eaLnBrk="0" fontAlgn="base" hangingPunct="0">
        <a:spcBef>
          <a:spcPct val="0"/>
        </a:spcBef>
        <a:spcAft>
          <a:spcPct val="0"/>
        </a:spcAft>
        <a:defRPr sz="3200">
          <a:solidFill>
            <a:schemeClr val="accent2"/>
          </a:solidFill>
          <a:latin typeface="Arial Black" pitchFamily="34" charset="0"/>
        </a:defRPr>
      </a:lvl3pPr>
      <a:lvl4pPr algn="ctr" rtl="0" eaLnBrk="0" fontAlgn="base" hangingPunct="0">
        <a:spcBef>
          <a:spcPct val="0"/>
        </a:spcBef>
        <a:spcAft>
          <a:spcPct val="0"/>
        </a:spcAft>
        <a:defRPr sz="3200">
          <a:solidFill>
            <a:schemeClr val="accent2"/>
          </a:solidFill>
          <a:latin typeface="Arial Black" pitchFamily="34" charset="0"/>
        </a:defRPr>
      </a:lvl4pPr>
      <a:lvl5pPr algn="ctr" rtl="0" eaLnBrk="0" fontAlgn="base" hangingPunct="0">
        <a:spcBef>
          <a:spcPct val="0"/>
        </a:spcBef>
        <a:spcAft>
          <a:spcPct val="0"/>
        </a:spcAft>
        <a:defRPr sz="3200">
          <a:solidFill>
            <a:schemeClr val="accent2"/>
          </a:solidFill>
          <a:latin typeface="Arial Black" pitchFamily="34" charset="0"/>
        </a:defRPr>
      </a:lvl5pPr>
      <a:lvl6pPr marL="457200" algn="ctr" rtl="0" fontAlgn="base">
        <a:spcBef>
          <a:spcPct val="0"/>
        </a:spcBef>
        <a:spcAft>
          <a:spcPct val="0"/>
        </a:spcAft>
        <a:defRPr sz="3200">
          <a:solidFill>
            <a:schemeClr val="accent2"/>
          </a:solidFill>
          <a:latin typeface="Arial Black" pitchFamily="34" charset="0"/>
        </a:defRPr>
      </a:lvl6pPr>
      <a:lvl7pPr marL="914400" algn="ctr" rtl="0" fontAlgn="base">
        <a:spcBef>
          <a:spcPct val="0"/>
        </a:spcBef>
        <a:spcAft>
          <a:spcPct val="0"/>
        </a:spcAft>
        <a:defRPr sz="3200">
          <a:solidFill>
            <a:schemeClr val="accent2"/>
          </a:solidFill>
          <a:latin typeface="Arial Black" pitchFamily="34" charset="0"/>
        </a:defRPr>
      </a:lvl7pPr>
      <a:lvl8pPr marL="1371600" algn="ctr" rtl="0" fontAlgn="base">
        <a:spcBef>
          <a:spcPct val="0"/>
        </a:spcBef>
        <a:spcAft>
          <a:spcPct val="0"/>
        </a:spcAft>
        <a:defRPr sz="3200">
          <a:solidFill>
            <a:schemeClr val="accent2"/>
          </a:solidFill>
          <a:latin typeface="Arial Black" pitchFamily="34" charset="0"/>
        </a:defRPr>
      </a:lvl8pPr>
      <a:lvl9pPr marL="1828800" algn="ctr" rtl="0" fontAlgn="base">
        <a:spcBef>
          <a:spcPct val="0"/>
        </a:spcBef>
        <a:spcAft>
          <a:spcPct val="0"/>
        </a:spcAft>
        <a:defRPr sz="32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kumimoji="1"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kumimoji="1"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D7F7DF2-D9AE-3F4E-8EFF-60799CAA88DF}" type="slidenum">
              <a:rPr kumimoji="1" lang="zh-CN" altLang="en-US" smtClean="0">
                <a:solidFill>
                  <a:prstClr val="black">
                    <a:tint val="75000"/>
                  </a:prstClr>
                </a:solidFill>
                <a:latin typeface="Calibri"/>
              </a:rPr>
              <a:pPr defTabSz="457200" fontAlgn="auto">
                <a:spcBef>
                  <a:spcPts val="0"/>
                </a:spcBef>
                <a:spcAft>
                  <a:spcPts val="0"/>
                </a:spcAft>
              </a:pPr>
              <a:t>‹#›</a:t>
            </a:fld>
            <a:endParaRPr kumimoji="1" lang="zh-CN" altLang="en-US">
              <a:solidFill>
                <a:prstClr val="black">
                  <a:tint val="75000"/>
                </a:prstClr>
              </a:solidFill>
              <a:latin typeface="Calibri"/>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fontAlgn="auto">
              <a:spcBef>
                <a:spcPts val="0"/>
              </a:spcBef>
              <a:spcAft>
                <a:spcPts val="0"/>
              </a:spcAft>
              <a:defRPr/>
            </a:pPr>
            <a:endParaRPr lang="en-US" sz="1800">
              <a:solidFill>
                <a:prstClr val="black"/>
              </a:solidFill>
              <a:latin typeface="Calibri"/>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fontAlgn="auto" hangingPunct="0">
              <a:spcBef>
                <a:spcPts val="0"/>
              </a:spcBef>
              <a:spcAft>
                <a:spcPts val="0"/>
              </a:spcAft>
              <a:defRPr/>
            </a:pPr>
            <a:endParaRPr lang="en-US" sz="1800" dirty="0">
              <a:solidFill>
                <a:prstClr val="black"/>
              </a:solidFill>
              <a:latin typeface="Calibri"/>
              <a:cs typeface="ＭＳ Ｐゴシック"/>
            </a:endParaRPr>
          </a:p>
        </p:txBody>
      </p:sp>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4098" name="Picture 2" descr="C:\nsun\NOAA-Transparent-Logo.png"/>
          <p:cNvPicPr>
            <a:picLocks noChangeAspect="1" noChangeArrowheads="1"/>
          </p:cNvPicPr>
          <p:nvPr/>
        </p:nvPicPr>
        <p:blipFill>
          <a:blip r:embed="rId6" cstate="print"/>
          <a:srcRect/>
          <a:stretch>
            <a:fillRect/>
          </a:stretch>
        </p:blipFill>
        <p:spPr bwMode="auto">
          <a:xfrm>
            <a:off x="19050" y="11112"/>
            <a:ext cx="830898" cy="830898"/>
          </a:xfrm>
          <a:prstGeom prst="rect">
            <a:avLst/>
          </a:prstGeom>
          <a:noFill/>
        </p:spPr>
      </p:pic>
      <p:pic>
        <p:nvPicPr>
          <p:cNvPr id="17" name="Picture 79" descr="STAR Logo"/>
          <p:cNvPicPr>
            <a:picLocks noChangeAspect="1" noChangeArrowheads="1"/>
          </p:cNvPicPr>
          <p:nvPr/>
        </p:nvPicPr>
        <p:blipFill>
          <a:blip r:embed="rId7" cstate="print"/>
          <a:srcRect/>
          <a:stretch>
            <a:fillRect/>
          </a:stretch>
        </p:blipFill>
        <p:spPr bwMode="auto">
          <a:xfrm>
            <a:off x="8258175" y="1587"/>
            <a:ext cx="872116" cy="857250"/>
          </a:xfrm>
          <a:prstGeom prst="rect">
            <a:avLst/>
          </a:prstGeom>
          <a:noFill/>
        </p:spPr>
      </p:pic>
    </p:spTree>
    <p:extLst>
      <p:ext uri="{BB962C8B-B14F-4D97-AF65-F5344CB8AC3E}">
        <p14:creationId xmlns:p14="http://schemas.microsoft.com/office/powerpoint/2010/main" val="508697359"/>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914400" y="304800"/>
            <a:ext cx="72390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4"/>
          <p:cNvSpPr>
            <a:spLocks noGrp="1" noChangeArrowheads="1"/>
          </p:cNvSpPr>
          <p:nvPr>
            <p:ph type="body" idx="1"/>
          </p:nvPr>
        </p:nvSpPr>
        <p:spPr bwMode="auto">
          <a:xfrm>
            <a:off x="297218" y="1219200"/>
            <a:ext cx="8541981"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8" descr="noaa-logo.png"/>
          <p:cNvPicPr>
            <a:picLocks noChangeAspect="1"/>
          </p:cNvPicPr>
          <p:nvPr userDrawn="1"/>
        </p:nvPicPr>
        <p:blipFill>
          <a:blip r:embed="rId7" cstate="print"/>
          <a:srcRect/>
          <a:stretch>
            <a:fillRect/>
          </a:stretch>
        </p:blipFill>
        <p:spPr bwMode="auto">
          <a:xfrm>
            <a:off x="0" y="165226"/>
            <a:ext cx="849313" cy="860425"/>
          </a:xfrm>
          <a:prstGeom prst="rect">
            <a:avLst/>
          </a:prstGeom>
          <a:noFill/>
          <a:ln w="9525">
            <a:noFill/>
            <a:miter lim="800000"/>
            <a:headEnd/>
            <a:tailEnd/>
          </a:ln>
        </p:spPr>
      </p:pic>
      <p:sp>
        <p:nvSpPr>
          <p:cNvPr id="15" name="Rectangle 5"/>
          <p:cNvSpPr txBox="1">
            <a:spLocks noChangeArrowheads="1"/>
          </p:cNvSpPr>
          <p:nvPr userDrawn="1"/>
        </p:nvSpPr>
        <p:spPr bwMode="auto">
          <a:xfrm>
            <a:off x="7824788" y="6632575"/>
            <a:ext cx="1355725" cy="225425"/>
          </a:xfrm>
          <a:prstGeom prst="rect">
            <a:avLst/>
          </a:prstGeom>
          <a:noFill/>
          <a:ln w="12700">
            <a:noFill/>
            <a:miter lim="800000"/>
            <a:headEnd/>
            <a:tailEnd/>
          </a:ln>
          <a:effectLst/>
        </p:spPr>
        <p:txBody>
          <a:bodyPr>
            <a:prstTxWarp prst="textNoShape">
              <a:avLst/>
            </a:prstTxWarp>
          </a:bodyPr>
          <a:lstStyle>
            <a:lvl1pPr algn="r">
              <a:defRPr sz="1000">
                <a:latin typeface="Times" pitchFamily="-111" charset="0"/>
                <a:ea typeface="Times" pitchFamily="-111" charset="0"/>
                <a:cs typeface="Times" pitchFamily="-111" charset="0"/>
              </a:defRPr>
            </a:lvl1pPr>
          </a:lstStyle>
          <a:p>
            <a:pPr fontAlgn="auto">
              <a:spcBef>
                <a:spcPts val="0"/>
              </a:spcBef>
              <a:spcAft>
                <a:spcPts val="0"/>
              </a:spcAft>
              <a:defRPr/>
            </a:pPr>
            <a:fld id="{8EBB53B0-5D9F-7245-A0E3-C3D284ECFCDD}" type="slidenum">
              <a:rPr lang="en-US" smtClean="0">
                <a:solidFill>
                  <a:srgbClr val="000000"/>
                </a:solidFill>
              </a:rPr>
              <a:pPr fontAlgn="auto">
                <a:spcBef>
                  <a:spcPts val="0"/>
                </a:spcBef>
                <a:spcAft>
                  <a:spcPts val="0"/>
                </a:spcAft>
                <a:defRPr/>
              </a:pPr>
              <a:t>‹#›</a:t>
            </a:fld>
            <a:endParaRPr lang="en-US" dirty="0">
              <a:solidFill>
                <a:srgbClr val="000000"/>
              </a:solidFill>
            </a:endParaRPr>
          </a:p>
        </p:txBody>
      </p:sp>
    </p:spTree>
    <p:extLst>
      <p:ext uri="{BB962C8B-B14F-4D97-AF65-F5344CB8AC3E}">
        <p14:creationId xmlns:p14="http://schemas.microsoft.com/office/powerpoint/2010/main" val="2679075339"/>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0" fontAlgn="base" hangingPunct="0">
        <a:lnSpc>
          <a:spcPct val="85000"/>
        </a:lnSpc>
        <a:spcBef>
          <a:spcPct val="0"/>
        </a:spcBef>
        <a:spcAft>
          <a:spcPct val="0"/>
        </a:spcAft>
        <a:defRPr sz="2400" b="1">
          <a:solidFill>
            <a:schemeClr val="tx1"/>
          </a:solidFill>
          <a:latin typeface="Helvetica"/>
          <a:ea typeface="+mj-ea"/>
          <a:cs typeface="Helvetica"/>
        </a:defRPr>
      </a:lvl1pPr>
      <a:lvl2pPr algn="l" rtl="0" eaLnBrk="0" fontAlgn="base" hangingPunct="0">
        <a:spcBef>
          <a:spcPct val="0"/>
        </a:spcBef>
        <a:spcAft>
          <a:spcPct val="0"/>
        </a:spcAft>
        <a:defRPr sz="2600" b="1">
          <a:solidFill>
            <a:schemeClr val="tx1"/>
          </a:solidFill>
          <a:latin typeface="Tahoma" pitchFamily="34" charset="0"/>
          <a:cs typeface="Arial" charset="0"/>
        </a:defRPr>
      </a:lvl2pPr>
      <a:lvl3pPr algn="l" rtl="0" eaLnBrk="0" fontAlgn="base" hangingPunct="0">
        <a:spcBef>
          <a:spcPct val="0"/>
        </a:spcBef>
        <a:spcAft>
          <a:spcPct val="0"/>
        </a:spcAft>
        <a:defRPr sz="2600" b="1">
          <a:solidFill>
            <a:schemeClr val="tx1"/>
          </a:solidFill>
          <a:latin typeface="Tahoma" pitchFamily="34" charset="0"/>
          <a:cs typeface="Arial" charset="0"/>
        </a:defRPr>
      </a:lvl3pPr>
      <a:lvl4pPr algn="l" rtl="0" eaLnBrk="0" fontAlgn="base" hangingPunct="0">
        <a:spcBef>
          <a:spcPct val="0"/>
        </a:spcBef>
        <a:spcAft>
          <a:spcPct val="0"/>
        </a:spcAft>
        <a:defRPr sz="2600" b="1">
          <a:solidFill>
            <a:schemeClr val="tx1"/>
          </a:solidFill>
          <a:latin typeface="Tahoma" pitchFamily="34" charset="0"/>
          <a:cs typeface="Arial" charset="0"/>
        </a:defRPr>
      </a:lvl4pPr>
      <a:lvl5pPr algn="l" rtl="0" eaLnBrk="0" fontAlgn="base" hangingPunct="0">
        <a:spcBef>
          <a:spcPct val="0"/>
        </a:spcBef>
        <a:spcAft>
          <a:spcPct val="0"/>
        </a:spcAft>
        <a:defRPr sz="2600" b="1">
          <a:solidFill>
            <a:schemeClr val="tx1"/>
          </a:solidFill>
          <a:latin typeface="Tahoma" pitchFamily="34" charset="0"/>
          <a:cs typeface="Arial" charset="0"/>
        </a:defRPr>
      </a:lvl5pPr>
      <a:lvl6pPr marL="457200" algn="l" rtl="0" fontAlgn="base">
        <a:spcBef>
          <a:spcPct val="0"/>
        </a:spcBef>
        <a:spcAft>
          <a:spcPct val="0"/>
        </a:spcAft>
        <a:defRPr sz="2600" b="1">
          <a:solidFill>
            <a:schemeClr val="tx1"/>
          </a:solidFill>
          <a:latin typeface="Tahoma" pitchFamily="34" charset="0"/>
          <a:cs typeface="Arial" charset="0"/>
        </a:defRPr>
      </a:lvl6pPr>
      <a:lvl7pPr marL="914400" algn="l" rtl="0" fontAlgn="base">
        <a:spcBef>
          <a:spcPct val="0"/>
        </a:spcBef>
        <a:spcAft>
          <a:spcPct val="0"/>
        </a:spcAft>
        <a:defRPr sz="2600" b="1">
          <a:solidFill>
            <a:schemeClr val="tx1"/>
          </a:solidFill>
          <a:latin typeface="Tahoma" pitchFamily="34" charset="0"/>
          <a:cs typeface="Arial" charset="0"/>
        </a:defRPr>
      </a:lvl7pPr>
      <a:lvl8pPr marL="1371600" algn="l" rtl="0" fontAlgn="base">
        <a:spcBef>
          <a:spcPct val="0"/>
        </a:spcBef>
        <a:spcAft>
          <a:spcPct val="0"/>
        </a:spcAft>
        <a:defRPr sz="2600" b="1">
          <a:solidFill>
            <a:schemeClr val="tx1"/>
          </a:solidFill>
          <a:latin typeface="Tahoma" pitchFamily="34" charset="0"/>
          <a:cs typeface="Arial" charset="0"/>
        </a:defRPr>
      </a:lvl8pPr>
      <a:lvl9pPr marL="1828800" algn="l" rtl="0" fontAlgn="base">
        <a:spcBef>
          <a:spcPct val="0"/>
        </a:spcBef>
        <a:spcAft>
          <a:spcPct val="0"/>
        </a:spcAft>
        <a:defRPr sz="2600" b="1">
          <a:solidFill>
            <a:schemeClr val="tx1"/>
          </a:solidFill>
          <a:latin typeface="Tahoma" pitchFamily="34" charset="0"/>
          <a:cs typeface="Arial" charset="0"/>
        </a:defRPr>
      </a:lvl9pPr>
    </p:titleStyle>
    <p:bodyStyle>
      <a:lvl1pPr marL="342900" indent="-342900" algn="l" rtl="0" eaLnBrk="0" fontAlgn="base" hangingPunct="0">
        <a:lnSpc>
          <a:spcPct val="95000"/>
        </a:lnSpc>
        <a:spcBef>
          <a:spcPct val="30000"/>
        </a:spcBef>
        <a:spcAft>
          <a:spcPts val="600"/>
        </a:spcAft>
        <a:buClr>
          <a:srgbClr val="0000FF"/>
        </a:buClr>
        <a:buSzPct val="130000"/>
        <a:buFont typeface="Lucida Grande"/>
        <a:buChar char="•"/>
        <a:defRPr sz="2000" b="1">
          <a:solidFill>
            <a:schemeClr val="tx1"/>
          </a:solidFill>
          <a:latin typeface="Helvetica"/>
          <a:ea typeface="+mn-ea"/>
          <a:cs typeface="Helvetica"/>
        </a:defRPr>
      </a:lvl1pPr>
      <a:lvl2pPr marL="742950" indent="-28575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2pPr>
      <a:lvl3pPr marL="1143000" indent="-22860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3pPr>
      <a:lvl4pPr marL="1600200" indent="-22860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4pPr>
      <a:lvl5pPr marL="2057400" indent="-22860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5pPr>
      <a:lvl6pPr marL="2514600" indent="-228600" algn="l" rtl="0" fontAlgn="base">
        <a:spcBef>
          <a:spcPct val="15000"/>
        </a:spcBef>
        <a:spcAft>
          <a:spcPct val="0"/>
        </a:spcAft>
        <a:buChar char="»"/>
        <a:defRPr sz="1700">
          <a:solidFill>
            <a:schemeClr val="tx1"/>
          </a:solidFill>
          <a:latin typeface="+mn-lt"/>
          <a:cs typeface="+mn-cs"/>
        </a:defRPr>
      </a:lvl6pPr>
      <a:lvl7pPr marL="2971800" indent="-228600" algn="l" rtl="0" fontAlgn="base">
        <a:spcBef>
          <a:spcPct val="15000"/>
        </a:spcBef>
        <a:spcAft>
          <a:spcPct val="0"/>
        </a:spcAft>
        <a:buChar char="»"/>
        <a:defRPr sz="1700">
          <a:solidFill>
            <a:schemeClr val="tx1"/>
          </a:solidFill>
          <a:latin typeface="+mn-lt"/>
          <a:cs typeface="+mn-cs"/>
        </a:defRPr>
      </a:lvl7pPr>
      <a:lvl8pPr marL="3429000" indent="-228600" algn="l" rtl="0" fontAlgn="base">
        <a:spcBef>
          <a:spcPct val="15000"/>
        </a:spcBef>
        <a:spcAft>
          <a:spcPct val="0"/>
        </a:spcAft>
        <a:buChar char="»"/>
        <a:defRPr sz="1700">
          <a:solidFill>
            <a:schemeClr val="tx1"/>
          </a:solidFill>
          <a:latin typeface="+mn-lt"/>
          <a:cs typeface="+mn-cs"/>
        </a:defRPr>
      </a:lvl8pPr>
      <a:lvl9pPr marL="3886200" indent="-228600" algn="l" rtl="0" fontAlgn="base">
        <a:spcBef>
          <a:spcPct val="15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1679983"/>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62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930818" name="Picture 43" descr="goesr_iosspdt_template1"/>
          <p:cNvPicPr>
            <a:picLocks noChangeAspect="1" noChangeArrowheads="1"/>
          </p:cNvPicPr>
          <p:nvPr/>
        </p:nvPicPr>
        <p:blipFill>
          <a:blip r:embed="rId17" cstate="print">
            <a:lum bright="-30000" contrast="-36000"/>
          </a:blip>
          <a:srcRect/>
          <a:stretch>
            <a:fillRect/>
          </a:stretch>
        </p:blipFill>
        <p:spPr bwMode="auto">
          <a:xfrm>
            <a:off x="0" y="0"/>
            <a:ext cx="9142413" cy="6856413"/>
          </a:xfrm>
          <a:prstGeom prst="rect">
            <a:avLst/>
          </a:prstGeom>
          <a:noFill/>
          <a:ln w="9525">
            <a:noFill/>
            <a:miter lim="800000"/>
            <a:headEnd/>
            <a:tailEnd/>
          </a:ln>
        </p:spPr>
      </p:pic>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00"/>
                </a:solidFill>
              </a:defRPr>
            </a:lvl1pPr>
          </a:lstStyle>
          <a:p>
            <a:pPr eaLnBrk="0" hangingPunct="0"/>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00"/>
                </a:solidFill>
              </a:defRPr>
            </a:lvl1pPr>
          </a:lstStyle>
          <a:p>
            <a:pPr eaLnBrk="0" hangingPunct="0"/>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rgbClr val="FFFF00"/>
                </a:solidFill>
                <a:latin typeface="Times New Roman" pitchFamily="18" charset="0"/>
              </a:defRPr>
            </a:lvl1pPr>
          </a:lstStyle>
          <a:p>
            <a:pPr eaLnBrk="0" hangingPunct="0">
              <a:defRPr/>
            </a:pPr>
            <a:fld id="{5603F46D-F300-4387-8271-B1D81B3EDE6D}" type="slidenum">
              <a:rPr lang="en-US"/>
              <a:pPr eaLnBrk="0" hangingPunct="0">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eaLnBrk="0" hangingPunct="0">
              <a:defRPr/>
            </a:pPr>
            <a:endParaRPr lang="en-US" b="1">
              <a:solidFill>
                <a:srgbClr val="FFFF00"/>
              </a:solidFill>
              <a:latin typeface="Arial" charset="0"/>
            </a:endParaRPr>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eaLnBrk="0" hangingPunct="0">
              <a:defRPr/>
            </a:pPr>
            <a:endParaRPr lang="en-US" b="1">
              <a:solidFill>
                <a:srgbClr val="FFFF00"/>
              </a:solidFill>
              <a:latin typeface="Arial" charset="0"/>
            </a:endParaRPr>
          </a:p>
        </p:txBody>
      </p:sp>
      <p:sp>
        <p:nvSpPr>
          <p:cNvPr id="1031" name="Rectangle 7"/>
          <p:cNvSpPr>
            <a:spLocks noGrp="1" noChangeArrowheads="1"/>
          </p:cNvSpPr>
          <p:nvPr>
            <p:ph type="title"/>
          </p:nvPr>
        </p:nvSpPr>
        <p:spPr bwMode="auto">
          <a:xfrm>
            <a:off x="1295400" y="228600"/>
            <a:ext cx="75438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30826" name="Picture 39" descr="NOAA-NESDIS"/>
          <p:cNvPicPr>
            <a:picLocks noChangeAspect="1" noChangeArrowheads="1"/>
          </p:cNvPicPr>
          <p:nvPr/>
        </p:nvPicPr>
        <p:blipFill>
          <a:blip r:embed="rId18" cstate="print"/>
          <a:srcRect/>
          <a:stretch>
            <a:fillRect/>
          </a:stretch>
        </p:blipFill>
        <p:spPr bwMode="auto">
          <a:xfrm>
            <a:off x="84138" y="133350"/>
            <a:ext cx="1231900" cy="1239838"/>
          </a:xfrm>
          <a:prstGeom prst="rect">
            <a:avLst/>
          </a:prstGeom>
          <a:noFill/>
          <a:ln w="9525">
            <a:noFill/>
            <a:miter lim="800000"/>
            <a:headEnd/>
            <a:tailEnd/>
          </a:ln>
        </p:spPr>
      </p:pic>
    </p:spTree>
    <p:extLst>
      <p:ext uri="{BB962C8B-B14F-4D97-AF65-F5344CB8AC3E}">
        <p14:creationId xmlns:p14="http://schemas.microsoft.com/office/powerpoint/2010/main" val="3433751921"/>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1" fontAlgn="base" hangingPunct="1">
        <a:lnSpc>
          <a:spcPct val="85000"/>
        </a:lnSpc>
        <a:spcBef>
          <a:spcPct val="0"/>
        </a:spcBef>
        <a:spcAft>
          <a:spcPct val="0"/>
        </a:spcAft>
        <a:defRPr sz="4400" b="1">
          <a:solidFill>
            <a:srgbClr val="FAFD00"/>
          </a:solidFill>
          <a:latin typeface="+mj-lt"/>
          <a:ea typeface="+mj-ea"/>
          <a:cs typeface="+mj-cs"/>
        </a:defRPr>
      </a:lvl1pPr>
      <a:lvl2pPr algn="ctr" rtl="0" eaLnBrk="1" fontAlgn="base" hangingPunct="1">
        <a:lnSpc>
          <a:spcPct val="85000"/>
        </a:lnSpc>
        <a:spcBef>
          <a:spcPct val="0"/>
        </a:spcBef>
        <a:spcAft>
          <a:spcPct val="0"/>
        </a:spcAft>
        <a:defRPr sz="4400" b="1">
          <a:solidFill>
            <a:srgbClr val="FAFD00"/>
          </a:solidFill>
          <a:latin typeface="Book Antiqua" pitchFamily="18" charset="0"/>
        </a:defRPr>
      </a:lvl2pPr>
      <a:lvl3pPr algn="ctr" rtl="0" eaLnBrk="1" fontAlgn="base" hangingPunct="1">
        <a:lnSpc>
          <a:spcPct val="85000"/>
        </a:lnSpc>
        <a:spcBef>
          <a:spcPct val="0"/>
        </a:spcBef>
        <a:spcAft>
          <a:spcPct val="0"/>
        </a:spcAft>
        <a:defRPr sz="4400" b="1">
          <a:solidFill>
            <a:srgbClr val="FAFD00"/>
          </a:solidFill>
          <a:latin typeface="Book Antiqua" pitchFamily="18" charset="0"/>
        </a:defRPr>
      </a:lvl3pPr>
      <a:lvl4pPr algn="ctr" rtl="0" eaLnBrk="1" fontAlgn="base" hangingPunct="1">
        <a:lnSpc>
          <a:spcPct val="85000"/>
        </a:lnSpc>
        <a:spcBef>
          <a:spcPct val="0"/>
        </a:spcBef>
        <a:spcAft>
          <a:spcPct val="0"/>
        </a:spcAft>
        <a:defRPr sz="4400" b="1">
          <a:solidFill>
            <a:srgbClr val="FAFD00"/>
          </a:solidFill>
          <a:latin typeface="Book Antiqua" pitchFamily="18" charset="0"/>
        </a:defRPr>
      </a:lvl4pPr>
      <a:lvl5pPr algn="ctr" rtl="0" eaLnBrk="1" fontAlgn="base" hangingPunct="1">
        <a:lnSpc>
          <a:spcPct val="85000"/>
        </a:lnSpc>
        <a:spcBef>
          <a:spcPct val="0"/>
        </a:spcBef>
        <a:spcAft>
          <a:spcPct val="0"/>
        </a:spcAft>
        <a:defRPr sz="4400" b="1">
          <a:solidFill>
            <a:srgbClr val="FAFD00"/>
          </a:solidFill>
          <a:latin typeface="Book Antiqua" pitchFamily="18" charset="0"/>
        </a:defRPr>
      </a:lvl5pPr>
      <a:lvl6pPr marL="457200" algn="ctr" rtl="0" eaLnBrk="1" fontAlgn="base" hangingPunct="1">
        <a:lnSpc>
          <a:spcPct val="85000"/>
        </a:lnSpc>
        <a:spcBef>
          <a:spcPct val="0"/>
        </a:spcBef>
        <a:spcAft>
          <a:spcPct val="0"/>
        </a:spcAft>
        <a:defRPr sz="4400" b="1">
          <a:solidFill>
            <a:srgbClr val="FAFD00"/>
          </a:solidFill>
          <a:latin typeface="Book Antiqua" pitchFamily="18" charset="0"/>
        </a:defRPr>
      </a:lvl6pPr>
      <a:lvl7pPr marL="914400" algn="ctr" rtl="0" eaLnBrk="1" fontAlgn="base" hangingPunct="1">
        <a:lnSpc>
          <a:spcPct val="85000"/>
        </a:lnSpc>
        <a:spcBef>
          <a:spcPct val="0"/>
        </a:spcBef>
        <a:spcAft>
          <a:spcPct val="0"/>
        </a:spcAft>
        <a:defRPr sz="4400" b="1">
          <a:solidFill>
            <a:srgbClr val="FAFD00"/>
          </a:solidFill>
          <a:latin typeface="Book Antiqua" pitchFamily="18" charset="0"/>
        </a:defRPr>
      </a:lvl7pPr>
      <a:lvl8pPr marL="1371600" algn="ctr" rtl="0" eaLnBrk="1" fontAlgn="base" hangingPunct="1">
        <a:lnSpc>
          <a:spcPct val="85000"/>
        </a:lnSpc>
        <a:spcBef>
          <a:spcPct val="0"/>
        </a:spcBef>
        <a:spcAft>
          <a:spcPct val="0"/>
        </a:spcAft>
        <a:defRPr sz="4400" b="1">
          <a:solidFill>
            <a:srgbClr val="FAFD00"/>
          </a:solidFill>
          <a:latin typeface="Book Antiqua" pitchFamily="18" charset="0"/>
        </a:defRPr>
      </a:lvl8pPr>
      <a:lvl9pPr marL="1828800" algn="ctr" rtl="0" eaLnBrk="1" fontAlgn="base" hangingPunct="1">
        <a:lnSpc>
          <a:spcPct val="85000"/>
        </a:lnSpc>
        <a:spcBef>
          <a:spcPct val="0"/>
        </a:spcBef>
        <a:spcAft>
          <a:spcPct val="0"/>
        </a:spcAft>
        <a:defRPr sz="4400" b="1">
          <a:solidFill>
            <a:srgbClr val="FAFD00"/>
          </a:solidFill>
          <a:latin typeface="Book Antiqua" pitchFamily="18" charset="0"/>
        </a:defRPr>
      </a:lvl9pPr>
    </p:titleStyle>
    <p:bodyStyle>
      <a:lvl1pPr marL="342900" indent="-342900" algn="l" rtl="0" eaLnBrk="1" fontAlgn="base" hangingPunct="1">
        <a:spcBef>
          <a:spcPct val="20000"/>
        </a:spcBef>
        <a:spcAft>
          <a:spcPct val="0"/>
        </a:spcAft>
        <a:buClr>
          <a:srgbClr val="FAFD00"/>
        </a:buClr>
        <a:buSzPct val="100000"/>
        <a:buFont typeface="Symbol" pitchFamily="18" charset="2"/>
        <a:buChar char="·"/>
        <a:defRPr sz="2800">
          <a:solidFill>
            <a:srgbClr val="F8F8F8"/>
          </a:solidFill>
          <a:latin typeface="+mn-lt"/>
          <a:ea typeface="+mn-ea"/>
          <a:cs typeface="+mn-cs"/>
        </a:defRPr>
      </a:lvl1pPr>
      <a:lvl2pPr marL="742950" indent="-285750" algn="l" rtl="0" eaLnBrk="1" fontAlgn="base" hangingPunct="1">
        <a:spcBef>
          <a:spcPct val="20000"/>
        </a:spcBef>
        <a:spcAft>
          <a:spcPct val="0"/>
        </a:spcAft>
        <a:buClr>
          <a:srgbClr val="A2D7FF"/>
        </a:buClr>
        <a:buSzPct val="100000"/>
        <a:buChar char="»"/>
        <a:defRPr sz="2400">
          <a:solidFill>
            <a:srgbClr val="F8F8F8"/>
          </a:solidFill>
          <a:latin typeface="+mn-lt"/>
        </a:defRPr>
      </a:lvl2pPr>
      <a:lvl3pPr marL="1143000" indent="-228600" algn="l" rtl="0" eaLnBrk="1" fontAlgn="base" hangingPunct="1">
        <a:spcBef>
          <a:spcPct val="20000"/>
        </a:spcBef>
        <a:spcAft>
          <a:spcPct val="0"/>
        </a:spcAft>
        <a:buClr>
          <a:srgbClr val="FF6600"/>
        </a:buClr>
        <a:buSzPct val="100000"/>
        <a:buFont typeface="Times New Roman" pitchFamily="18" charset="0"/>
        <a:buChar char="–"/>
        <a:defRPr sz="2400">
          <a:solidFill>
            <a:srgbClr val="F8F8F8"/>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l"/>
        <a:defRPr sz="2000">
          <a:solidFill>
            <a:srgbClr val="F8F8F8"/>
          </a:solidFill>
          <a:latin typeface="+mn-lt"/>
        </a:defRPr>
      </a:lvl4pPr>
      <a:lvl5pPr marL="2057400" indent="-228600" algn="l" rtl="0" eaLnBrk="1" fontAlgn="base" hangingPunct="1">
        <a:spcBef>
          <a:spcPct val="20000"/>
        </a:spcBef>
        <a:spcAft>
          <a:spcPct val="0"/>
        </a:spcAft>
        <a:buClr>
          <a:schemeClr val="folHlink"/>
        </a:buClr>
        <a:buSzPct val="100000"/>
        <a:buChar char="»"/>
        <a:defRPr sz="2000">
          <a:solidFill>
            <a:srgbClr val="F8F8F8"/>
          </a:solidFill>
          <a:latin typeface="+mn-lt"/>
        </a:defRPr>
      </a:lvl5pPr>
      <a:lvl6pPr marL="2514600" indent="-228600" algn="l" rtl="0" eaLnBrk="1" fontAlgn="base" hangingPunct="1">
        <a:spcBef>
          <a:spcPct val="20000"/>
        </a:spcBef>
        <a:spcAft>
          <a:spcPct val="0"/>
        </a:spcAft>
        <a:buClr>
          <a:schemeClr val="folHlink"/>
        </a:buClr>
        <a:buSzPct val="100000"/>
        <a:buChar char="»"/>
        <a:defRPr sz="2000">
          <a:solidFill>
            <a:srgbClr val="F8F8F8"/>
          </a:solidFill>
          <a:latin typeface="+mn-lt"/>
        </a:defRPr>
      </a:lvl6pPr>
      <a:lvl7pPr marL="2971800" indent="-228600" algn="l" rtl="0" eaLnBrk="1" fontAlgn="base" hangingPunct="1">
        <a:spcBef>
          <a:spcPct val="20000"/>
        </a:spcBef>
        <a:spcAft>
          <a:spcPct val="0"/>
        </a:spcAft>
        <a:buClr>
          <a:schemeClr val="folHlink"/>
        </a:buClr>
        <a:buSzPct val="100000"/>
        <a:buChar char="»"/>
        <a:defRPr sz="2000">
          <a:solidFill>
            <a:srgbClr val="F8F8F8"/>
          </a:solidFill>
          <a:latin typeface="+mn-lt"/>
        </a:defRPr>
      </a:lvl7pPr>
      <a:lvl8pPr marL="3429000" indent="-228600" algn="l" rtl="0" eaLnBrk="1" fontAlgn="base" hangingPunct="1">
        <a:spcBef>
          <a:spcPct val="20000"/>
        </a:spcBef>
        <a:spcAft>
          <a:spcPct val="0"/>
        </a:spcAft>
        <a:buClr>
          <a:schemeClr val="folHlink"/>
        </a:buClr>
        <a:buSzPct val="100000"/>
        <a:buChar char="»"/>
        <a:defRPr sz="2000">
          <a:solidFill>
            <a:srgbClr val="F8F8F8"/>
          </a:solidFill>
          <a:latin typeface="+mn-lt"/>
        </a:defRPr>
      </a:lvl8pPr>
      <a:lvl9pPr marL="3886200" indent="-228600" algn="l" rtl="0" eaLnBrk="1" fontAlgn="base" hangingPunct="1">
        <a:spcBef>
          <a:spcPct val="20000"/>
        </a:spcBef>
        <a:spcAft>
          <a:spcPct val="0"/>
        </a:spcAft>
        <a:buClr>
          <a:schemeClr val="folHlink"/>
        </a:buClr>
        <a:buSzPct val="100000"/>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A16B81E-0E4A-48FD-B5DB-F23E57C9C638}"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7213698"/>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AE7699D-7F1B-4B03-B759-30DF515F812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779204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914400" y="304800"/>
            <a:ext cx="72390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4"/>
          <p:cNvSpPr>
            <a:spLocks noGrp="1" noChangeArrowheads="1"/>
          </p:cNvSpPr>
          <p:nvPr>
            <p:ph type="body" idx="1"/>
          </p:nvPr>
        </p:nvSpPr>
        <p:spPr bwMode="auto">
          <a:xfrm>
            <a:off x="304800" y="1371600"/>
            <a:ext cx="8541981"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5"/>
          <p:cNvSpPr txBox="1">
            <a:spLocks noChangeArrowheads="1"/>
          </p:cNvSpPr>
          <p:nvPr/>
        </p:nvSpPr>
        <p:spPr bwMode="auto">
          <a:xfrm>
            <a:off x="7824788" y="6632575"/>
            <a:ext cx="1355725" cy="225425"/>
          </a:xfrm>
          <a:prstGeom prst="rect">
            <a:avLst/>
          </a:prstGeom>
          <a:noFill/>
          <a:ln w="12700">
            <a:noFill/>
            <a:miter lim="800000"/>
            <a:headEnd/>
            <a:tailEnd/>
          </a:ln>
          <a:effectLst/>
        </p:spPr>
        <p:txBody>
          <a:bodyPr>
            <a:prstTxWarp prst="textNoShape">
              <a:avLst/>
            </a:prstTxWarp>
          </a:bodyPr>
          <a:lstStyle>
            <a:lvl1pPr algn="r">
              <a:defRPr sz="1000">
                <a:latin typeface="Times" pitchFamily="-111" charset="0"/>
                <a:ea typeface="Times" pitchFamily="-111" charset="0"/>
                <a:cs typeface="Times" pitchFamily="-111" charset="0"/>
              </a:defRPr>
            </a:lvl1pPr>
          </a:lstStyle>
          <a:p>
            <a:pPr fontAlgn="auto">
              <a:spcBef>
                <a:spcPts val="0"/>
              </a:spcBef>
              <a:spcAft>
                <a:spcPts val="0"/>
              </a:spcAft>
              <a:defRPr/>
            </a:pPr>
            <a:fld id="{8EBB53B0-5D9F-7245-A0E3-C3D284ECFCDD}" type="slidenum">
              <a:rPr lang="en-US" smtClean="0">
                <a:solidFill>
                  <a:srgbClr val="000000"/>
                </a:solidFill>
              </a:rPr>
              <a:pPr fontAlgn="auto">
                <a:spcBef>
                  <a:spcPts val="0"/>
                </a:spcBef>
                <a:spcAft>
                  <a:spcPts val="0"/>
                </a:spcAft>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70" r:id="rId1"/>
    <p:sldLayoutId id="2147483966" r:id="rId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0" fontAlgn="base" hangingPunct="0">
        <a:lnSpc>
          <a:spcPct val="85000"/>
        </a:lnSpc>
        <a:spcBef>
          <a:spcPct val="0"/>
        </a:spcBef>
        <a:spcAft>
          <a:spcPct val="0"/>
        </a:spcAft>
        <a:defRPr sz="2800" b="1" i="0">
          <a:solidFill>
            <a:schemeClr val="tx1"/>
          </a:solidFill>
          <a:latin typeface="Calibri"/>
          <a:ea typeface="+mj-ea"/>
          <a:cs typeface="Calibri"/>
        </a:defRPr>
      </a:lvl1pPr>
      <a:lvl2pPr algn="l" rtl="0" eaLnBrk="0" fontAlgn="base" hangingPunct="0">
        <a:spcBef>
          <a:spcPct val="0"/>
        </a:spcBef>
        <a:spcAft>
          <a:spcPct val="0"/>
        </a:spcAft>
        <a:defRPr sz="2600" b="1">
          <a:solidFill>
            <a:schemeClr val="tx1"/>
          </a:solidFill>
          <a:latin typeface="Tahoma" pitchFamily="34" charset="0"/>
          <a:cs typeface="Arial" charset="0"/>
        </a:defRPr>
      </a:lvl2pPr>
      <a:lvl3pPr algn="l" rtl="0" eaLnBrk="0" fontAlgn="base" hangingPunct="0">
        <a:spcBef>
          <a:spcPct val="0"/>
        </a:spcBef>
        <a:spcAft>
          <a:spcPct val="0"/>
        </a:spcAft>
        <a:defRPr sz="2600" b="1">
          <a:solidFill>
            <a:schemeClr val="tx1"/>
          </a:solidFill>
          <a:latin typeface="Tahoma" pitchFamily="34" charset="0"/>
          <a:cs typeface="Arial" charset="0"/>
        </a:defRPr>
      </a:lvl3pPr>
      <a:lvl4pPr algn="l" rtl="0" eaLnBrk="0" fontAlgn="base" hangingPunct="0">
        <a:spcBef>
          <a:spcPct val="0"/>
        </a:spcBef>
        <a:spcAft>
          <a:spcPct val="0"/>
        </a:spcAft>
        <a:defRPr sz="2600" b="1">
          <a:solidFill>
            <a:schemeClr val="tx1"/>
          </a:solidFill>
          <a:latin typeface="Tahoma" pitchFamily="34" charset="0"/>
          <a:cs typeface="Arial" charset="0"/>
        </a:defRPr>
      </a:lvl4pPr>
      <a:lvl5pPr algn="l" rtl="0" eaLnBrk="0" fontAlgn="base" hangingPunct="0">
        <a:spcBef>
          <a:spcPct val="0"/>
        </a:spcBef>
        <a:spcAft>
          <a:spcPct val="0"/>
        </a:spcAft>
        <a:defRPr sz="2600" b="1">
          <a:solidFill>
            <a:schemeClr val="tx1"/>
          </a:solidFill>
          <a:latin typeface="Tahoma" pitchFamily="34" charset="0"/>
          <a:cs typeface="Arial" charset="0"/>
        </a:defRPr>
      </a:lvl5pPr>
      <a:lvl6pPr marL="457200" algn="l" rtl="0" fontAlgn="base">
        <a:spcBef>
          <a:spcPct val="0"/>
        </a:spcBef>
        <a:spcAft>
          <a:spcPct val="0"/>
        </a:spcAft>
        <a:defRPr sz="2600" b="1">
          <a:solidFill>
            <a:schemeClr val="tx1"/>
          </a:solidFill>
          <a:latin typeface="Tahoma" pitchFamily="34" charset="0"/>
          <a:cs typeface="Arial" charset="0"/>
        </a:defRPr>
      </a:lvl6pPr>
      <a:lvl7pPr marL="914400" algn="l" rtl="0" fontAlgn="base">
        <a:spcBef>
          <a:spcPct val="0"/>
        </a:spcBef>
        <a:spcAft>
          <a:spcPct val="0"/>
        </a:spcAft>
        <a:defRPr sz="2600" b="1">
          <a:solidFill>
            <a:schemeClr val="tx1"/>
          </a:solidFill>
          <a:latin typeface="Tahoma" pitchFamily="34" charset="0"/>
          <a:cs typeface="Arial" charset="0"/>
        </a:defRPr>
      </a:lvl7pPr>
      <a:lvl8pPr marL="1371600" algn="l" rtl="0" fontAlgn="base">
        <a:spcBef>
          <a:spcPct val="0"/>
        </a:spcBef>
        <a:spcAft>
          <a:spcPct val="0"/>
        </a:spcAft>
        <a:defRPr sz="2600" b="1">
          <a:solidFill>
            <a:schemeClr val="tx1"/>
          </a:solidFill>
          <a:latin typeface="Tahoma" pitchFamily="34" charset="0"/>
          <a:cs typeface="Arial" charset="0"/>
        </a:defRPr>
      </a:lvl8pPr>
      <a:lvl9pPr marL="1828800" algn="l" rtl="0" fontAlgn="base">
        <a:spcBef>
          <a:spcPct val="0"/>
        </a:spcBef>
        <a:spcAft>
          <a:spcPct val="0"/>
        </a:spcAft>
        <a:defRPr sz="2600" b="1">
          <a:solidFill>
            <a:schemeClr val="tx1"/>
          </a:solidFill>
          <a:latin typeface="Tahoma" pitchFamily="34" charset="0"/>
          <a:cs typeface="Arial" charset="0"/>
        </a:defRPr>
      </a:lvl9pPr>
    </p:titleStyle>
    <p:bodyStyle>
      <a:lvl1pPr marL="342900" indent="-342900" algn="l" rtl="0" eaLnBrk="0" fontAlgn="base" hangingPunct="0">
        <a:lnSpc>
          <a:spcPct val="95000"/>
        </a:lnSpc>
        <a:spcBef>
          <a:spcPct val="30000"/>
        </a:spcBef>
        <a:spcAft>
          <a:spcPts val="600"/>
        </a:spcAft>
        <a:buClr>
          <a:srgbClr val="0000FF"/>
        </a:buClr>
        <a:buSzPct val="130000"/>
        <a:buFont typeface="Lucida Grande"/>
        <a:buChar char="•"/>
        <a:defRPr sz="2400" b="1" i="0">
          <a:solidFill>
            <a:schemeClr val="tx1"/>
          </a:solidFill>
          <a:latin typeface="Calibri"/>
          <a:ea typeface="+mn-ea"/>
          <a:cs typeface="Calibri"/>
        </a:defRPr>
      </a:lvl1pPr>
      <a:lvl2pPr marL="742950" indent="-28575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2pPr>
      <a:lvl3pPr marL="1143000" indent="-22860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3pPr>
      <a:lvl4pPr marL="1600200" indent="-22860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4pPr>
      <a:lvl5pPr marL="2057400" indent="-228600" algn="l" rtl="0" eaLnBrk="0" fontAlgn="base" hangingPunct="0">
        <a:lnSpc>
          <a:spcPct val="95000"/>
        </a:lnSpc>
        <a:spcBef>
          <a:spcPct val="15000"/>
        </a:spcBef>
        <a:spcAft>
          <a:spcPts val="600"/>
        </a:spcAft>
        <a:buClr>
          <a:srgbClr val="0000FF"/>
        </a:buClr>
        <a:buChar char="»"/>
        <a:defRPr sz="1700">
          <a:solidFill>
            <a:schemeClr val="tx1"/>
          </a:solidFill>
          <a:latin typeface="Helvetica"/>
          <a:cs typeface="Helvetica"/>
        </a:defRPr>
      </a:lvl5pPr>
      <a:lvl6pPr marL="2514600" indent="-228600" algn="l" rtl="0" fontAlgn="base">
        <a:spcBef>
          <a:spcPct val="15000"/>
        </a:spcBef>
        <a:spcAft>
          <a:spcPct val="0"/>
        </a:spcAft>
        <a:buChar char="»"/>
        <a:defRPr sz="1700">
          <a:solidFill>
            <a:schemeClr val="tx1"/>
          </a:solidFill>
          <a:latin typeface="+mn-lt"/>
          <a:cs typeface="+mn-cs"/>
        </a:defRPr>
      </a:lvl6pPr>
      <a:lvl7pPr marL="2971800" indent="-228600" algn="l" rtl="0" fontAlgn="base">
        <a:spcBef>
          <a:spcPct val="15000"/>
        </a:spcBef>
        <a:spcAft>
          <a:spcPct val="0"/>
        </a:spcAft>
        <a:buChar char="»"/>
        <a:defRPr sz="1700">
          <a:solidFill>
            <a:schemeClr val="tx1"/>
          </a:solidFill>
          <a:latin typeface="+mn-lt"/>
          <a:cs typeface="+mn-cs"/>
        </a:defRPr>
      </a:lvl7pPr>
      <a:lvl8pPr marL="3429000" indent="-228600" algn="l" rtl="0" fontAlgn="base">
        <a:spcBef>
          <a:spcPct val="15000"/>
        </a:spcBef>
        <a:spcAft>
          <a:spcPct val="0"/>
        </a:spcAft>
        <a:buChar char="»"/>
        <a:defRPr sz="1700">
          <a:solidFill>
            <a:schemeClr val="tx1"/>
          </a:solidFill>
          <a:latin typeface="+mn-lt"/>
          <a:cs typeface="+mn-cs"/>
        </a:defRPr>
      </a:lvl8pPr>
      <a:lvl9pPr marL="3886200" indent="-228600" algn="l" rtl="0" fontAlgn="base">
        <a:spcBef>
          <a:spcPct val="15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6E36F11-A39A-294D-A59D-6180D50ED29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fontAlgn="auto">
              <a:spcBef>
                <a:spcPts val="0"/>
              </a:spcBef>
              <a:spcAft>
                <a:spcPts val="0"/>
              </a:spcAft>
              <a:defRPr/>
            </a:pPr>
            <a:endParaRPr lang="en-US" sz="1800">
              <a:solidFill>
                <a:prstClr val="black"/>
              </a:solidFill>
              <a:latin typeface="Calibri"/>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fontAlgn="auto" hangingPunct="0">
              <a:spcBef>
                <a:spcPts val="0"/>
              </a:spcBef>
              <a:spcAft>
                <a:spcPts val="0"/>
              </a:spcAft>
              <a:defRPr/>
            </a:pPr>
            <a:endParaRPr lang="en-US" sz="1800" dirty="0">
              <a:solidFill>
                <a:prstClr val="black"/>
              </a:solidFill>
              <a:latin typeface="Calibri"/>
              <a:cs typeface="ＭＳ Ｐゴシック"/>
            </a:endParaRPr>
          </a:p>
        </p:txBody>
      </p:sp>
      <p:sp>
        <p:nvSpPr>
          <p:cNvPr id="2" name="Title Placeholder 1"/>
          <p:cNvSpPr>
            <a:spLocks noGrp="1"/>
          </p:cNvSpPr>
          <p:nvPr>
            <p:ph type="title"/>
          </p:nvPr>
        </p:nvSpPr>
        <p:spPr>
          <a:xfrm>
            <a:off x="1017270" y="0"/>
            <a:ext cx="724090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4098" name="Picture 2" descr="C:\nsun\NOAA-Transparent-Logo.png"/>
          <p:cNvPicPr>
            <a:picLocks noChangeAspect="1" noChangeArrowheads="1"/>
          </p:cNvPicPr>
          <p:nvPr userDrawn="1"/>
        </p:nvPicPr>
        <p:blipFill>
          <a:blip r:embed="rId4" cstate="print"/>
          <a:srcRect/>
          <a:stretch>
            <a:fillRect/>
          </a:stretch>
        </p:blipFill>
        <p:spPr bwMode="auto">
          <a:xfrm>
            <a:off x="19050" y="11112"/>
            <a:ext cx="830898" cy="830898"/>
          </a:xfrm>
          <a:prstGeom prst="rect">
            <a:avLst/>
          </a:prstGeom>
          <a:noFill/>
        </p:spPr>
      </p:pic>
      <p:pic>
        <p:nvPicPr>
          <p:cNvPr id="5122" name="Picture 2" descr="D:\Working\Document\STAR\STAR.LOGO.Transparent.png"/>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6750" y="15621"/>
            <a:ext cx="832104" cy="83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27546"/>
      </p:ext>
    </p:extLst>
  </p:cSld>
  <p:clrMap bg1="lt1" tx1="dk1" bg2="lt2" tx2="dk2" accent1="accent1" accent2="accent2" accent3="accent3" accent4="accent4" accent5="accent5" accent6="accent6" hlink="hlink" folHlink="folHlink"/>
  <p:sldLayoutIdLst>
    <p:sldLayoutId id="2147484368" r:id="rId1"/>
    <p:sldLayoutId id="2147484369" r:id="rId2"/>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FCD0302-B127-014D-BAFF-535D237531FC}"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3879331"/>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66FF"/>
            </a:gs>
            <a:gs pos="100000">
              <a:srgbClr val="FFFF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52400"/>
            <a:ext cx="68580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descr="Rectangle: Click to edit Master text styles&#10;Second level&#10;Third level&#10;Fourth level&#10;Fifth level"/>
          <p:cNvSpPr>
            <a:spLocks noGrp="1" noChangeArrowheads="1"/>
          </p:cNvSpPr>
          <p:nvPr>
            <p:ph type="body" idx="1"/>
          </p:nvPr>
        </p:nvSpPr>
        <p:spPr bwMode="auto">
          <a:xfrm>
            <a:off x="228600" y="1371600"/>
            <a:ext cx="8153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charset="0"/>
              </a:defRPr>
            </a:lvl1pPr>
          </a:lstStyle>
          <a:p>
            <a:pPr>
              <a:defRPr/>
            </a:pPr>
            <a:endParaRPr lang="en-US">
              <a:solidFill>
                <a:srgbClr val="030305"/>
              </a:solidFill>
            </a:endParaRPr>
          </a:p>
        </p:txBody>
      </p:sp>
      <p:sp>
        <p:nvSpPr>
          <p:cNvPr id="66565" name="Rectangle 5"/>
          <p:cNvSpPr>
            <a:spLocks noGrp="1" noChangeArrowheads="1"/>
          </p:cNvSpPr>
          <p:nvPr>
            <p:ph type="ftr" sz="quarter" idx="3"/>
          </p:nvPr>
        </p:nvSpPr>
        <p:spPr bwMode="auto">
          <a:xfrm>
            <a:off x="59436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C0D1A"/>
                </a:solidFill>
                <a:latin typeface="Tahoma" charset="0"/>
              </a:defRPr>
            </a:lvl1pPr>
          </a:lstStyle>
          <a:p>
            <a:pPr>
              <a:defRPr/>
            </a:pPr>
            <a:endParaRPr lang="en-US" dirty="0"/>
          </a:p>
        </p:txBody>
      </p:sp>
      <p:sp>
        <p:nvSpPr>
          <p:cNvPr id="66566" name="Rectangle 6"/>
          <p:cNvSpPr>
            <a:spLocks noGrp="1" noChangeArrowheads="1"/>
          </p:cNvSpPr>
          <p:nvPr>
            <p:ph type="sldNum" sz="quarter" idx="4"/>
          </p:nvPr>
        </p:nvSpPr>
        <p:spPr bwMode="auto">
          <a:xfrm>
            <a:off x="4267200" y="62484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C0D1A"/>
                </a:solidFill>
                <a:latin typeface="Tahoma" charset="0"/>
              </a:defRPr>
            </a:lvl1pPr>
          </a:lstStyle>
          <a:p>
            <a:pPr>
              <a:defRPr/>
            </a:pPr>
            <a:fld id="{E4DCFE7F-F300-4033-ACE2-F25F0DDF2A14}" type="slidenum">
              <a:rPr lang="en-US"/>
              <a:pPr>
                <a:defRPr/>
              </a:pPr>
              <a:t>‹#›</a:t>
            </a:fld>
            <a:endParaRPr lang="en-US"/>
          </a:p>
        </p:txBody>
      </p:sp>
      <p:pic>
        <p:nvPicPr>
          <p:cNvPr id="1031" name="Picture 7" descr="logo3"/>
          <p:cNvPicPr>
            <a:picLocks noChangeAspect="1" noChangeArrowheads="1"/>
          </p:cNvPicPr>
          <p:nvPr userDrawn="1"/>
        </p:nvPicPr>
        <p:blipFill>
          <a:blip r:embed="rId13" cstate="print"/>
          <a:srcRect/>
          <a:stretch>
            <a:fillRect/>
          </a:stretch>
        </p:blipFill>
        <p:spPr bwMode="auto">
          <a:xfrm>
            <a:off x="0" y="0"/>
            <a:ext cx="1447800" cy="1416050"/>
          </a:xfrm>
          <a:prstGeom prst="rect">
            <a:avLst/>
          </a:prstGeom>
          <a:noFill/>
          <a:ln w="9525">
            <a:noFill/>
            <a:miter lim="800000"/>
            <a:headEnd/>
            <a:tailEnd/>
          </a:ln>
        </p:spPr>
      </p:pic>
      <p:pic>
        <p:nvPicPr>
          <p:cNvPr id="1032" name="Picture 8" descr="cimss_for_engraving_crop"/>
          <p:cNvPicPr>
            <a:picLocks noChangeAspect="1" noChangeArrowheads="1"/>
          </p:cNvPicPr>
          <p:nvPr userDrawn="1"/>
        </p:nvPicPr>
        <p:blipFill>
          <a:blip r:embed="rId14" cstate="print"/>
          <a:srcRect b="10629"/>
          <a:stretch>
            <a:fillRect/>
          </a:stretch>
        </p:blipFill>
        <p:spPr bwMode="auto">
          <a:xfrm>
            <a:off x="8001000" y="6146800"/>
            <a:ext cx="11430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ransition/>
  <p:hf hdr="0" ftr="0" dt="0"/>
  <p:txStyles>
    <p:titleStyle>
      <a:lvl1pPr algn="ctr" rtl="0" eaLnBrk="0" fontAlgn="base" hangingPunct="0">
        <a:spcBef>
          <a:spcPct val="0"/>
        </a:spcBef>
        <a:spcAft>
          <a:spcPct val="0"/>
        </a:spcAft>
        <a:defRPr sz="3600" b="1">
          <a:solidFill>
            <a:srgbClr val="24020D"/>
          </a:solidFill>
          <a:latin typeface="+mj-lt"/>
          <a:ea typeface="+mj-ea"/>
          <a:cs typeface="+mj-cs"/>
        </a:defRPr>
      </a:lvl1pPr>
      <a:lvl2pPr algn="ctr" rtl="0" eaLnBrk="0" fontAlgn="base" hangingPunct="0">
        <a:spcBef>
          <a:spcPct val="0"/>
        </a:spcBef>
        <a:spcAft>
          <a:spcPct val="0"/>
        </a:spcAft>
        <a:defRPr sz="3600" b="1">
          <a:solidFill>
            <a:srgbClr val="24020D"/>
          </a:solidFill>
          <a:latin typeface="Times New Roman" pitchFamily="18" charset="0"/>
        </a:defRPr>
      </a:lvl2pPr>
      <a:lvl3pPr algn="ctr" rtl="0" eaLnBrk="0" fontAlgn="base" hangingPunct="0">
        <a:spcBef>
          <a:spcPct val="0"/>
        </a:spcBef>
        <a:spcAft>
          <a:spcPct val="0"/>
        </a:spcAft>
        <a:defRPr sz="3600" b="1">
          <a:solidFill>
            <a:srgbClr val="24020D"/>
          </a:solidFill>
          <a:latin typeface="Times New Roman" pitchFamily="18" charset="0"/>
        </a:defRPr>
      </a:lvl3pPr>
      <a:lvl4pPr algn="ctr" rtl="0" eaLnBrk="0" fontAlgn="base" hangingPunct="0">
        <a:spcBef>
          <a:spcPct val="0"/>
        </a:spcBef>
        <a:spcAft>
          <a:spcPct val="0"/>
        </a:spcAft>
        <a:defRPr sz="3600" b="1">
          <a:solidFill>
            <a:srgbClr val="24020D"/>
          </a:solidFill>
          <a:latin typeface="Times New Roman" pitchFamily="18" charset="0"/>
        </a:defRPr>
      </a:lvl4pPr>
      <a:lvl5pPr algn="ctr" rtl="0" eaLnBrk="0" fontAlgn="base" hangingPunct="0">
        <a:spcBef>
          <a:spcPct val="0"/>
        </a:spcBef>
        <a:spcAft>
          <a:spcPct val="0"/>
        </a:spcAft>
        <a:defRPr sz="3600" b="1">
          <a:solidFill>
            <a:srgbClr val="24020D"/>
          </a:solidFill>
          <a:latin typeface="Times New Roman" pitchFamily="18" charset="0"/>
        </a:defRPr>
      </a:lvl5pPr>
      <a:lvl6pPr marL="457200" algn="ctr" rtl="0" fontAlgn="base">
        <a:spcBef>
          <a:spcPct val="0"/>
        </a:spcBef>
        <a:spcAft>
          <a:spcPct val="0"/>
        </a:spcAft>
        <a:defRPr sz="3600" b="1">
          <a:solidFill>
            <a:srgbClr val="24020D"/>
          </a:solidFill>
          <a:latin typeface="Times New Roman" pitchFamily="18" charset="0"/>
        </a:defRPr>
      </a:lvl6pPr>
      <a:lvl7pPr marL="914400" algn="ctr" rtl="0" fontAlgn="base">
        <a:spcBef>
          <a:spcPct val="0"/>
        </a:spcBef>
        <a:spcAft>
          <a:spcPct val="0"/>
        </a:spcAft>
        <a:defRPr sz="3600" b="1">
          <a:solidFill>
            <a:srgbClr val="24020D"/>
          </a:solidFill>
          <a:latin typeface="Times New Roman" pitchFamily="18" charset="0"/>
        </a:defRPr>
      </a:lvl7pPr>
      <a:lvl8pPr marL="1371600" algn="ctr" rtl="0" fontAlgn="base">
        <a:spcBef>
          <a:spcPct val="0"/>
        </a:spcBef>
        <a:spcAft>
          <a:spcPct val="0"/>
        </a:spcAft>
        <a:defRPr sz="3600" b="1">
          <a:solidFill>
            <a:srgbClr val="24020D"/>
          </a:solidFill>
          <a:latin typeface="Times New Roman" pitchFamily="18" charset="0"/>
        </a:defRPr>
      </a:lvl8pPr>
      <a:lvl9pPr marL="1828800" algn="ctr" rtl="0" fontAlgn="base">
        <a:spcBef>
          <a:spcPct val="0"/>
        </a:spcBef>
        <a:spcAft>
          <a:spcPct val="0"/>
        </a:spcAft>
        <a:defRPr sz="3600" b="1">
          <a:solidFill>
            <a:srgbClr val="24020D"/>
          </a:solidFill>
          <a:latin typeface="Times New Roman" pitchFamily="18" charset="0"/>
        </a:defRPr>
      </a:lvl9pPr>
    </p:titleStyle>
    <p:bodyStyle>
      <a:lvl1pPr marL="342900" indent="-342900" algn="l" rtl="0" eaLnBrk="0" fontAlgn="base" hangingPunct="0">
        <a:spcBef>
          <a:spcPct val="20000"/>
        </a:spcBef>
        <a:spcAft>
          <a:spcPct val="0"/>
        </a:spcAft>
        <a:buClr>
          <a:srgbClr val="0C019F"/>
        </a:buClr>
        <a:buChar char="•"/>
        <a:defRPr sz="3200">
          <a:solidFill>
            <a:srgbClr val="0C019F"/>
          </a:solidFill>
          <a:latin typeface="+mn-lt"/>
          <a:ea typeface="+mn-ea"/>
          <a:cs typeface="+mn-cs"/>
        </a:defRPr>
      </a:lvl1pPr>
      <a:lvl2pPr marL="742950" indent="-285750" algn="l" rtl="0" eaLnBrk="0" fontAlgn="base" hangingPunct="0">
        <a:spcBef>
          <a:spcPct val="20000"/>
        </a:spcBef>
        <a:spcAft>
          <a:spcPct val="0"/>
        </a:spcAft>
        <a:buClr>
          <a:srgbClr val="0C019F"/>
        </a:buClr>
        <a:buFont typeface="Symbol" pitchFamily="18" charset="2"/>
        <a:buChar char="-"/>
        <a:defRPr sz="2800">
          <a:solidFill>
            <a:srgbClr val="0C019F"/>
          </a:solidFill>
          <a:latin typeface="+mn-lt"/>
        </a:defRPr>
      </a:lvl2pPr>
      <a:lvl3pPr marL="1143000" indent="-228600" algn="l" rtl="0" eaLnBrk="0" fontAlgn="base" hangingPunct="0">
        <a:spcBef>
          <a:spcPct val="20000"/>
        </a:spcBef>
        <a:spcAft>
          <a:spcPct val="0"/>
        </a:spcAft>
        <a:buClr>
          <a:srgbClr val="0C019F"/>
        </a:buClr>
        <a:buFont typeface="Wingdings" pitchFamily="2" charset="2"/>
        <a:buChar char="w"/>
        <a:defRPr sz="2400">
          <a:solidFill>
            <a:srgbClr val="0C019F"/>
          </a:solidFill>
          <a:latin typeface="+mn-lt"/>
        </a:defRPr>
      </a:lvl3pPr>
      <a:lvl4pPr marL="1600200" indent="-228600" algn="l" rtl="0" eaLnBrk="0" fontAlgn="base" hangingPunct="0">
        <a:spcBef>
          <a:spcPct val="20000"/>
        </a:spcBef>
        <a:spcAft>
          <a:spcPct val="0"/>
        </a:spcAft>
        <a:buClr>
          <a:srgbClr val="0C019F"/>
        </a:buClr>
        <a:buFont typeface="Wingdings" pitchFamily="2" charset="2"/>
        <a:buChar char="n"/>
        <a:defRPr sz="2000">
          <a:solidFill>
            <a:srgbClr val="0C019F"/>
          </a:solidFill>
          <a:latin typeface="+mn-lt"/>
        </a:defRPr>
      </a:lvl4pPr>
      <a:lvl5pPr marL="2057400" indent="-228600" algn="l" rtl="0" eaLnBrk="0" fontAlgn="base" hangingPunct="0">
        <a:spcBef>
          <a:spcPct val="20000"/>
        </a:spcBef>
        <a:spcAft>
          <a:spcPct val="0"/>
        </a:spcAft>
        <a:buClr>
          <a:srgbClr val="0C019F"/>
        </a:buClr>
        <a:buFont typeface="Wingdings" pitchFamily="2" charset="2"/>
        <a:buChar char="n"/>
        <a:defRPr sz="2000">
          <a:solidFill>
            <a:srgbClr val="0C019F"/>
          </a:solidFill>
          <a:latin typeface="+mn-lt"/>
        </a:defRPr>
      </a:lvl5pPr>
      <a:lvl6pPr marL="2514600" indent="-228600" algn="l" rtl="0" fontAlgn="base">
        <a:spcBef>
          <a:spcPct val="20000"/>
        </a:spcBef>
        <a:spcAft>
          <a:spcPct val="0"/>
        </a:spcAft>
        <a:buClr>
          <a:srgbClr val="0C019F"/>
        </a:buClr>
        <a:buFont typeface="Wingdings" pitchFamily="2" charset="2"/>
        <a:buChar char="n"/>
        <a:defRPr sz="2000">
          <a:solidFill>
            <a:srgbClr val="0C019F"/>
          </a:solidFill>
          <a:latin typeface="+mn-lt"/>
        </a:defRPr>
      </a:lvl6pPr>
      <a:lvl7pPr marL="2971800" indent="-228600" algn="l" rtl="0" fontAlgn="base">
        <a:spcBef>
          <a:spcPct val="20000"/>
        </a:spcBef>
        <a:spcAft>
          <a:spcPct val="0"/>
        </a:spcAft>
        <a:buClr>
          <a:srgbClr val="0C019F"/>
        </a:buClr>
        <a:buFont typeface="Wingdings" pitchFamily="2" charset="2"/>
        <a:buChar char="n"/>
        <a:defRPr sz="2000">
          <a:solidFill>
            <a:srgbClr val="0C019F"/>
          </a:solidFill>
          <a:latin typeface="+mn-lt"/>
        </a:defRPr>
      </a:lvl7pPr>
      <a:lvl8pPr marL="3429000" indent="-228600" algn="l" rtl="0" fontAlgn="base">
        <a:spcBef>
          <a:spcPct val="20000"/>
        </a:spcBef>
        <a:spcAft>
          <a:spcPct val="0"/>
        </a:spcAft>
        <a:buClr>
          <a:srgbClr val="0C019F"/>
        </a:buClr>
        <a:buFont typeface="Wingdings" pitchFamily="2" charset="2"/>
        <a:buChar char="n"/>
        <a:defRPr sz="2000">
          <a:solidFill>
            <a:srgbClr val="0C019F"/>
          </a:solidFill>
          <a:latin typeface="+mn-lt"/>
        </a:defRPr>
      </a:lvl8pPr>
      <a:lvl9pPr marL="3886200" indent="-228600" algn="l" rtl="0" fontAlgn="base">
        <a:spcBef>
          <a:spcPct val="20000"/>
        </a:spcBef>
        <a:spcAft>
          <a:spcPct val="0"/>
        </a:spcAft>
        <a:buClr>
          <a:srgbClr val="0C019F"/>
        </a:buClr>
        <a:buFont typeface="Wingdings" pitchFamily="2" charset="2"/>
        <a:buChar char="n"/>
        <a:defRPr sz="2000">
          <a:solidFill>
            <a:srgbClr val="0C019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666D4A5-CE6E-4DE5-AFDF-26F57059D57A}" type="slidenum">
              <a:rPr lang="en-US" smtClean="0">
                <a:solidFill>
                  <a:prstClr val="black">
                    <a:tint val="75000"/>
                  </a:prstClr>
                </a:solidFill>
                <a:latin typeface="Calibri"/>
                <a:ea typeface="MS PGothic" pitchFamily="34" charset="-128"/>
              </a:rPr>
              <a:pPr fontAlgn="auto">
                <a:spcBef>
                  <a:spcPts val="0"/>
                </a:spcBef>
                <a:spcAft>
                  <a:spcPts val="0"/>
                </a:spcAft>
              </a:pPr>
              <a:t>‹#›</a:t>
            </a:fld>
            <a:endParaRPr lang="en-US">
              <a:solidFill>
                <a:prstClr val="black">
                  <a:tint val="75000"/>
                </a:prstClr>
              </a:solidFill>
              <a:latin typeface="Calibri"/>
              <a:ea typeface="MS PGothic" pitchFamily="34" charset="-128"/>
            </a:endParaRPr>
          </a:p>
        </p:txBody>
      </p:sp>
    </p:spTree>
    <p:extLst>
      <p:ext uri="{BB962C8B-B14F-4D97-AF65-F5344CB8AC3E}">
        <p14:creationId xmlns:p14="http://schemas.microsoft.com/office/powerpoint/2010/main" val="420962594"/>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76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altLang="en-US" smtClean="0"/>
          </a:p>
        </p:txBody>
      </p:sp>
      <p:sp>
        <p:nvSpPr>
          <p:cNvPr id="1027" name="Rectangle 3"/>
          <p:cNvSpPr>
            <a:spLocks noGrp="1" noChangeArrowheads="1"/>
          </p:cNvSpPr>
          <p:nvPr>
            <p:ph type="body" idx="1"/>
          </p:nvPr>
        </p:nvSpPr>
        <p:spPr bwMode="auto">
          <a:xfrm>
            <a:off x="152400" y="1219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5076" name="Rectangle 4"/>
          <p:cNvSpPr>
            <a:spLocks noGrp="1" noChangeArrowheads="1"/>
          </p:cNvSpPr>
          <p:nvPr>
            <p:ph type="dt" sz="half" idx="2"/>
          </p:nvPr>
        </p:nvSpPr>
        <p:spPr bwMode="auto">
          <a:xfrm>
            <a:off x="457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a:lvl1pPr>
          </a:lstStyle>
          <a:p>
            <a:endParaRPr lang="en-US" altLang="en-US" smtClean="0">
              <a:solidFill>
                <a:srgbClr val="000000"/>
              </a:solidFill>
              <a:latin typeface="Arial" pitchFamily="34" charset="0"/>
              <a:ea typeface="宋体" pitchFamily="2" charset="-122"/>
            </a:endParaRPr>
          </a:p>
        </p:txBody>
      </p:sp>
      <p:sp>
        <p:nvSpPr>
          <p:cNvPr id="1155078" name="Rectangle 6"/>
          <p:cNvSpPr>
            <a:spLocks noGrp="1" noChangeArrowheads="1"/>
          </p:cNvSpPr>
          <p:nvPr>
            <p:ph type="sldNum" sz="quarter" idx="4"/>
          </p:nvPr>
        </p:nvSpPr>
        <p:spPr bwMode="auto">
          <a:xfrm>
            <a:off x="35814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600"/>
            </a:lvl1pPr>
          </a:lstStyle>
          <a:p>
            <a:r>
              <a:rPr lang="en-US" altLang="en-US" smtClean="0">
                <a:solidFill>
                  <a:srgbClr val="000000"/>
                </a:solidFill>
                <a:latin typeface="Arial" pitchFamily="34" charset="0"/>
                <a:ea typeface="宋体" pitchFamily="2" charset="-122"/>
              </a:rPr>
              <a:t>Page </a:t>
            </a:r>
            <a:fld id="{32F95969-D607-4FBC-B1DD-D69AEDA531E4}" type="slidenum">
              <a:rPr lang="en-US" altLang="en-US" smtClean="0">
                <a:solidFill>
                  <a:srgbClr val="000000"/>
                </a:solidFill>
                <a:latin typeface="Arial" pitchFamily="34" charset="0"/>
                <a:ea typeface="宋体" pitchFamily="2" charset="-122"/>
              </a:rPr>
              <a:pPr/>
              <a:t>‹#›</a:t>
            </a:fld>
            <a:endParaRPr lang="en-US" altLang="en-US" smtClean="0">
              <a:solidFill>
                <a:srgbClr val="000000"/>
              </a:solidFill>
              <a:latin typeface="Arial" pitchFamily="34" charset="0"/>
              <a:ea typeface="宋体" pitchFamily="2" charset="-122"/>
            </a:endParaRPr>
          </a:p>
        </p:txBody>
      </p:sp>
      <p:pic>
        <p:nvPicPr>
          <p:cNvPr id="1030" name="Picture 7" descr="noa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8"/>
          <p:cNvSpPr>
            <a:spLocks noChangeShapeType="1"/>
          </p:cNvSpPr>
          <p:nvPr userDrawn="1"/>
        </p:nvSpPr>
        <p:spPr bwMode="auto">
          <a:xfrm>
            <a:off x="0" y="1143000"/>
            <a:ext cx="914400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000" smtClean="0">
              <a:solidFill>
                <a:srgbClr val="000000"/>
              </a:solidFill>
              <a:latin typeface="Arial" pitchFamily="34" charset="0"/>
              <a:ea typeface="宋体" pitchFamily="2" charset="-122"/>
            </a:endParaRPr>
          </a:p>
        </p:txBody>
      </p:sp>
      <p:sp>
        <p:nvSpPr>
          <p:cNvPr id="1032" name="Line 10"/>
          <p:cNvSpPr>
            <a:spLocks noChangeShapeType="1"/>
          </p:cNvSpPr>
          <p:nvPr userDrawn="1"/>
        </p:nvSpPr>
        <p:spPr bwMode="auto">
          <a:xfrm flipV="1">
            <a:off x="0" y="6400800"/>
            <a:ext cx="9144000" cy="0"/>
          </a:xfrm>
          <a:prstGeom prst="line">
            <a:avLst/>
          </a:prstGeom>
          <a:noFill/>
          <a:ln w="88900" cmpd="thinThick">
            <a:solidFill>
              <a:srgbClr val="00008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000" smtClean="0">
              <a:solidFill>
                <a:srgbClr val="000000"/>
              </a:solidFill>
              <a:latin typeface="Arial" pitchFamily="34" charset="0"/>
              <a:ea typeface="宋体" pitchFamily="2" charset="-122"/>
            </a:endParaRPr>
          </a:p>
        </p:txBody>
      </p:sp>
      <p:pic>
        <p:nvPicPr>
          <p:cNvPr id="1033" name="Picture 15" descr="star_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64513" y="76200"/>
            <a:ext cx="9794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nesdis.logo.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019800" y="6446838"/>
            <a:ext cx="29527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706026"/>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accent2"/>
          </a:solidFill>
          <a:latin typeface="+mj-lt"/>
          <a:ea typeface="MS PGothic" pitchFamily="34" charset="-128"/>
          <a:cs typeface="ＭＳ Ｐゴシック" charset="0"/>
        </a:defRPr>
      </a:lvl1pPr>
      <a:lvl2pPr algn="ctr" rtl="0" eaLnBrk="0" fontAlgn="base" hangingPunct="0">
        <a:spcBef>
          <a:spcPct val="0"/>
        </a:spcBef>
        <a:spcAft>
          <a:spcPct val="0"/>
        </a:spcAft>
        <a:defRPr sz="3600" b="1">
          <a:solidFill>
            <a:schemeClr val="accent2"/>
          </a:solidFill>
          <a:latin typeface="Arial" charset="0"/>
          <a:ea typeface="MS PGothic" pitchFamily="34" charset="-128"/>
          <a:cs typeface="ＭＳ Ｐゴシック" charset="0"/>
        </a:defRPr>
      </a:lvl2pPr>
      <a:lvl3pPr algn="ctr" rtl="0" eaLnBrk="0" fontAlgn="base" hangingPunct="0">
        <a:spcBef>
          <a:spcPct val="0"/>
        </a:spcBef>
        <a:spcAft>
          <a:spcPct val="0"/>
        </a:spcAft>
        <a:defRPr sz="3600" b="1">
          <a:solidFill>
            <a:schemeClr val="accent2"/>
          </a:solidFill>
          <a:latin typeface="Arial" charset="0"/>
          <a:ea typeface="MS PGothic" pitchFamily="34" charset="-128"/>
          <a:cs typeface="ＭＳ Ｐゴシック" charset="0"/>
        </a:defRPr>
      </a:lvl3pPr>
      <a:lvl4pPr algn="ctr" rtl="0" eaLnBrk="0" fontAlgn="base" hangingPunct="0">
        <a:spcBef>
          <a:spcPct val="0"/>
        </a:spcBef>
        <a:spcAft>
          <a:spcPct val="0"/>
        </a:spcAft>
        <a:defRPr sz="3600" b="1">
          <a:solidFill>
            <a:schemeClr val="accent2"/>
          </a:solidFill>
          <a:latin typeface="Arial" charset="0"/>
          <a:ea typeface="MS PGothic" pitchFamily="34" charset="-128"/>
          <a:cs typeface="ＭＳ Ｐゴシック" charset="0"/>
        </a:defRPr>
      </a:lvl4pPr>
      <a:lvl5pPr algn="ctr" rtl="0" eaLnBrk="0" fontAlgn="base" hangingPunct="0">
        <a:spcBef>
          <a:spcPct val="0"/>
        </a:spcBef>
        <a:spcAft>
          <a:spcPct val="0"/>
        </a:spcAft>
        <a:defRPr sz="3600" b="1">
          <a:solidFill>
            <a:schemeClr val="accent2"/>
          </a:solidFill>
          <a:latin typeface="Arial" charset="0"/>
          <a:ea typeface="MS PGothic" pitchFamily="34" charset="-128"/>
          <a:cs typeface="ＭＳ Ｐゴシック"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62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fontAlgn="auto">
              <a:spcAft>
                <a:spcPts val="0"/>
              </a:spcAft>
            </a:pPr>
            <a:endParaRPr sz="1400" kern="0">
              <a:solidFill>
                <a:srgbClr val="000000"/>
              </a:solidFill>
              <a:latin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43000" y="76200"/>
            <a:ext cx="67818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143000" y="1219200"/>
            <a:ext cx="6781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vl1pPr>
          </a:lstStyle>
          <a:p>
            <a:endParaRPr lang="en-US" smtClean="0">
              <a:solidFill>
                <a:srgbClr val="000000"/>
              </a:solidFill>
              <a:ea typeface="MS PGothic" pitchFamily="34" charset="-128"/>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vl1pPr>
          </a:lstStyle>
          <a:p>
            <a:endParaRPr lang="en-US" smtClean="0">
              <a:solidFill>
                <a:srgbClr val="000000"/>
              </a:solidFill>
              <a:ea typeface="MS PGothic" pitchFamily="34" charset="-128"/>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vl1pPr>
          </a:lstStyle>
          <a:p>
            <a:fld id="{EF6F2293-8580-4B09-96DA-E92488E1C242}" type="slidenum">
              <a:rPr lang="en-US" smtClean="0">
                <a:solidFill>
                  <a:srgbClr val="000000"/>
                </a:solidFill>
                <a:ea typeface="MS PGothic" pitchFamily="34" charset="-128"/>
              </a:rPr>
              <a:pPr/>
              <a:t>‹#›</a:t>
            </a:fld>
            <a:endParaRPr lang="en-US" smtClean="0">
              <a:solidFill>
                <a:srgbClr val="000000"/>
              </a:solidFill>
              <a:ea typeface="MS PGothic" pitchFamily="34" charset="-128"/>
            </a:endParaRPr>
          </a:p>
        </p:txBody>
      </p:sp>
    </p:spTree>
    <p:extLst>
      <p:ext uri="{BB962C8B-B14F-4D97-AF65-F5344CB8AC3E}">
        <p14:creationId xmlns:p14="http://schemas.microsoft.com/office/powerpoint/2010/main" val="2343033123"/>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rgbClr val="000000"/>
          </a:solidFill>
          <a:latin typeface="Garamond" charset="0"/>
          <a:ea typeface="MS PGothic" pitchFamily="34" charset="-128"/>
          <a:cs typeface="ＭＳ Ｐゴシック" charset="-128"/>
        </a:defRPr>
      </a:lvl2pPr>
      <a:lvl3pPr algn="l" rtl="0" eaLnBrk="0" fontAlgn="base" hangingPunct="0">
        <a:spcBef>
          <a:spcPct val="0"/>
        </a:spcBef>
        <a:spcAft>
          <a:spcPct val="0"/>
        </a:spcAft>
        <a:defRPr sz="3600">
          <a:solidFill>
            <a:srgbClr val="000000"/>
          </a:solidFill>
          <a:latin typeface="Garamond" charset="0"/>
          <a:ea typeface="MS PGothic" pitchFamily="34" charset="-128"/>
          <a:cs typeface="ＭＳ Ｐゴシック" charset="-128"/>
        </a:defRPr>
      </a:lvl3pPr>
      <a:lvl4pPr algn="l" rtl="0" eaLnBrk="0" fontAlgn="base" hangingPunct="0">
        <a:spcBef>
          <a:spcPct val="0"/>
        </a:spcBef>
        <a:spcAft>
          <a:spcPct val="0"/>
        </a:spcAft>
        <a:defRPr sz="3600">
          <a:solidFill>
            <a:srgbClr val="000000"/>
          </a:solidFill>
          <a:latin typeface="Garamond" charset="0"/>
          <a:ea typeface="MS PGothic" pitchFamily="34" charset="-128"/>
          <a:cs typeface="ＭＳ Ｐゴシック" charset="-128"/>
        </a:defRPr>
      </a:lvl4pPr>
      <a:lvl5pPr algn="l" rtl="0" eaLnBrk="0" fontAlgn="base" hangingPunct="0">
        <a:spcBef>
          <a:spcPct val="0"/>
        </a:spcBef>
        <a:spcAft>
          <a:spcPct val="0"/>
        </a:spcAft>
        <a:defRPr sz="3600">
          <a:solidFill>
            <a:srgbClr val="000000"/>
          </a:solidFill>
          <a:latin typeface="Garamond" charset="0"/>
          <a:ea typeface="MS PGothic" pitchFamily="34" charset="-128"/>
          <a:cs typeface="ＭＳ Ｐゴシック" charset="-128"/>
        </a:defRPr>
      </a:lvl5pPr>
      <a:lvl6pPr marL="457200" algn="l" rtl="0" fontAlgn="base">
        <a:spcBef>
          <a:spcPct val="0"/>
        </a:spcBef>
        <a:spcAft>
          <a:spcPct val="0"/>
        </a:spcAft>
        <a:defRPr sz="3600">
          <a:solidFill>
            <a:srgbClr val="000000"/>
          </a:solidFill>
          <a:latin typeface="Garamond" charset="0"/>
        </a:defRPr>
      </a:lvl6pPr>
      <a:lvl7pPr marL="914400" algn="l" rtl="0" fontAlgn="base">
        <a:spcBef>
          <a:spcPct val="0"/>
        </a:spcBef>
        <a:spcAft>
          <a:spcPct val="0"/>
        </a:spcAft>
        <a:defRPr sz="3600">
          <a:solidFill>
            <a:srgbClr val="000000"/>
          </a:solidFill>
          <a:latin typeface="Garamond" charset="0"/>
        </a:defRPr>
      </a:lvl7pPr>
      <a:lvl8pPr marL="1371600" algn="l" rtl="0" fontAlgn="base">
        <a:spcBef>
          <a:spcPct val="0"/>
        </a:spcBef>
        <a:spcAft>
          <a:spcPct val="0"/>
        </a:spcAft>
        <a:defRPr sz="3600">
          <a:solidFill>
            <a:srgbClr val="000000"/>
          </a:solidFill>
          <a:latin typeface="Garamond" charset="0"/>
        </a:defRPr>
      </a:lvl8pPr>
      <a:lvl9pPr marL="1828800" algn="l" rtl="0" fontAlgn="base">
        <a:spcBef>
          <a:spcPct val="0"/>
        </a:spcBef>
        <a:spcAft>
          <a:spcPct val="0"/>
        </a:spcAft>
        <a:defRPr sz="3600">
          <a:solidFill>
            <a:srgbClr val="000000"/>
          </a:solidFill>
          <a:latin typeface="Garamond"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chemeClr val="tx1"/>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chemeClr val="tx1"/>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chemeClr val="tx1"/>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chemeClr val="tx1"/>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762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E5BF784-795C-B04C-9BFA-DA27F778B6A9}" type="slidenum">
              <a:rPr lang="en-US">
                <a:latin typeface="Arial" charset="0"/>
              </a:rPr>
              <a:pPr>
                <a:defRPr/>
              </a:pPr>
              <a:t>‹#›</a:t>
            </a:fld>
            <a:endParaRPr lang="en-US" dirty="0">
              <a:latin typeface="Arial" charset="0"/>
            </a:endParaRPr>
          </a:p>
        </p:txBody>
      </p:sp>
      <p:sp>
        <p:nvSpPr>
          <p:cNvPr id="1031" name="Line 8"/>
          <p:cNvSpPr>
            <a:spLocks noChangeShapeType="1"/>
          </p:cNvSpPr>
          <p:nvPr userDrawn="1"/>
        </p:nvSpPr>
        <p:spPr bwMode="auto">
          <a:xfrm>
            <a:off x="152400" y="1219200"/>
            <a:ext cx="8839200" cy="0"/>
          </a:xfrm>
          <a:prstGeom prst="line">
            <a:avLst/>
          </a:prstGeom>
          <a:noFill/>
          <a:ln w="57150" cmpd="thinThick">
            <a:solidFill>
              <a:srgbClr val="A50021"/>
            </a:solidFill>
            <a:round/>
            <a:headEnd/>
            <a:tailEnd/>
          </a:ln>
          <a:effectLst/>
        </p:spPr>
        <p:txBody>
          <a:bodyPr>
            <a:prstTxWarp prst="textNoShape">
              <a:avLst/>
            </a:prstTxWarp>
          </a:bodyPr>
          <a:lstStyle/>
          <a:p>
            <a:pPr algn="ctr">
              <a:defRPr/>
            </a:pPr>
            <a:endParaRPr lang="en-US" sz="1800" dirty="0">
              <a:solidFill>
                <a:prstClr val="black"/>
              </a:solidFill>
              <a:latin typeface="Arial" charset="0"/>
            </a:endParaRPr>
          </a:p>
        </p:txBody>
      </p:sp>
    </p:spTree>
    <p:extLst>
      <p:ext uri="{BB962C8B-B14F-4D97-AF65-F5344CB8AC3E}">
        <p14:creationId xmlns:p14="http://schemas.microsoft.com/office/powerpoint/2010/main" val="327879948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tx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3600" b="1">
          <a:solidFill>
            <a:schemeClr val="tx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3600" b="1">
          <a:solidFill>
            <a:schemeClr val="tx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3600" b="1">
          <a:solidFill>
            <a:schemeClr val="tx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kumimoji="1"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kumimoji="1"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D7F7DF2-D9AE-3F4E-8EFF-60799CAA88DF}" type="slidenum">
              <a:rPr kumimoji="1" lang="zh-CN" altLang="en-US" smtClean="0">
                <a:solidFill>
                  <a:prstClr val="black">
                    <a:tint val="75000"/>
                  </a:prstClr>
                </a:solidFill>
                <a:latin typeface="Calibri"/>
              </a:rPr>
              <a:pPr defTabSz="457200" fontAlgn="auto">
                <a:spcBef>
                  <a:spcPts val="0"/>
                </a:spcBef>
                <a:spcAft>
                  <a:spcPts val="0"/>
                </a:spcAft>
              </a:pPr>
              <a:t>‹#›</a:t>
            </a:fld>
            <a:endParaRPr kumimoji="1" lang="zh-CN" altLang="en-US">
              <a:solidFill>
                <a:prstClr val="black">
                  <a:tint val="75000"/>
                </a:prstClr>
              </a:solidFill>
              <a:latin typeface="Calibri"/>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fontAlgn="auto">
              <a:spcBef>
                <a:spcPts val="0"/>
              </a:spcBef>
              <a:spcAft>
                <a:spcPts val="0"/>
              </a:spcAft>
              <a:defRPr/>
            </a:pPr>
            <a:endParaRPr lang="en-US" sz="1800">
              <a:solidFill>
                <a:prstClr val="black"/>
              </a:solidFill>
              <a:latin typeface="Calibri"/>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fontAlgn="auto" hangingPunct="0">
              <a:spcBef>
                <a:spcPts val="0"/>
              </a:spcBef>
              <a:spcAft>
                <a:spcPts val="0"/>
              </a:spcAft>
              <a:defRPr/>
            </a:pPr>
            <a:endParaRPr lang="en-US" sz="1800" dirty="0">
              <a:solidFill>
                <a:prstClr val="black"/>
              </a:solidFill>
              <a:latin typeface="Calibri"/>
              <a:cs typeface="ＭＳ Ｐゴシック"/>
            </a:endParaRPr>
          </a:p>
        </p:txBody>
      </p:sp>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4098" name="Picture 2" descr="C:\nsun\NOAA-Transparent-Logo.png"/>
          <p:cNvPicPr>
            <a:picLocks noChangeAspect="1" noChangeArrowheads="1"/>
          </p:cNvPicPr>
          <p:nvPr/>
        </p:nvPicPr>
        <p:blipFill>
          <a:blip r:embed="rId6" cstate="print"/>
          <a:srcRect/>
          <a:stretch>
            <a:fillRect/>
          </a:stretch>
        </p:blipFill>
        <p:spPr bwMode="auto">
          <a:xfrm>
            <a:off x="19050" y="11112"/>
            <a:ext cx="830898" cy="830898"/>
          </a:xfrm>
          <a:prstGeom prst="rect">
            <a:avLst/>
          </a:prstGeom>
          <a:noFill/>
        </p:spPr>
      </p:pic>
      <p:pic>
        <p:nvPicPr>
          <p:cNvPr id="17" name="Picture 79" descr="STAR Logo"/>
          <p:cNvPicPr>
            <a:picLocks noChangeAspect="1" noChangeArrowheads="1"/>
          </p:cNvPicPr>
          <p:nvPr/>
        </p:nvPicPr>
        <p:blipFill>
          <a:blip r:embed="rId7" cstate="print"/>
          <a:srcRect/>
          <a:stretch>
            <a:fillRect/>
          </a:stretch>
        </p:blipFill>
        <p:spPr bwMode="auto">
          <a:xfrm>
            <a:off x="8258175" y="1587"/>
            <a:ext cx="872116" cy="857250"/>
          </a:xfrm>
          <a:prstGeom prst="rect">
            <a:avLst/>
          </a:prstGeom>
          <a:noFill/>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8" r:id="rId3"/>
    <p:sldLayoutId id="2147484019"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kumimoji="1"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kumimoji="1"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D7F7DF2-D9AE-3F4E-8EFF-60799CAA88DF}" type="slidenum">
              <a:rPr kumimoji="1" lang="zh-CN" altLang="en-US" smtClean="0">
                <a:solidFill>
                  <a:prstClr val="black">
                    <a:tint val="75000"/>
                  </a:prstClr>
                </a:solidFill>
                <a:latin typeface="Calibri"/>
              </a:rPr>
              <a:pPr defTabSz="457200" fontAlgn="auto">
                <a:spcBef>
                  <a:spcPts val="0"/>
                </a:spcBef>
                <a:spcAft>
                  <a:spcPts val="0"/>
                </a:spcAft>
              </a:pPr>
              <a:t>‹#›</a:t>
            </a:fld>
            <a:endParaRPr kumimoji="1" lang="zh-CN" altLang="en-US">
              <a:solidFill>
                <a:prstClr val="black">
                  <a:tint val="75000"/>
                </a:prstClr>
              </a:solidFill>
              <a:latin typeface="Calibri"/>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fontAlgn="auto">
              <a:spcBef>
                <a:spcPts val="0"/>
              </a:spcBef>
              <a:spcAft>
                <a:spcPts val="0"/>
              </a:spcAft>
              <a:defRPr/>
            </a:pPr>
            <a:endParaRPr lang="en-US" sz="1800">
              <a:solidFill>
                <a:prstClr val="black"/>
              </a:solidFill>
              <a:latin typeface="Calibri"/>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fontAlgn="auto" hangingPunct="0">
              <a:spcBef>
                <a:spcPts val="0"/>
              </a:spcBef>
              <a:spcAft>
                <a:spcPts val="0"/>
              </a:spcAft>
              <a:defRPr/>
            </a:pPr>
            <a:endParaRPr lang="en-US" sz="1800" dirty="0">
              <a:solidFill>
                <a:prstClr val="black"/>
              </a:solidFill>
              <a:latin typeface="Calibri"/>
              <a:cs typeface="ＭＳ Ｐゴシック"/>
            </a:endParaRPr>
          </a:p>
        </p:txBody>
      </p:sp>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4098" name="Picture 2" descr="C:\nsun\NOAA-Transparent-Logo.png"/>
          <p:cNvPicPr>
            <a:picLocks noChangeAspect="1" noChangeArrowheads="1"/>
          </p:cNvPicPr>
          <p:nvPr/>
        </p:nvPicPr>
        <p:blipFill>
          <a:blip r:embed="rId5" cstate="print"/>
          <a:srcRect/>
          <a:stretch>
            <a:fillRect/>
          </a:stretch>
        </p:blipFill>
        <p:spPr bwMode="auto">
          <a:xfrm>
            <a:off x="19050" y="11112"/>
            <a:ext cx="830898" cy="830898"/>
          </a:xfrm>
          <a:prstGeom prst="rect">
            <a:avLst/>
          </a:prstGeom>
          <a:noFill/>
        </p:spPr>
      </p:pic>
      <p:pic>
        <p:nvPicPr>
          <p:cNvPr id="17" name="Picture 79" descr="STAR Logo"/>
          <p:cNvPicPr>
            <a:picLocks noChangeAspect="1" noChangeArrowheads="1"/>
          </p:cNvPicPr>
          <p:nvPr/>
        </p:nvPicPr>
        <p:blipFill>
          <a:blip r:embed="rId6" cstate="print"/>
          <a:srcRect/>
          <a:stretch>
            <a:fillRect/>
          </a:stretch>
        </p:blipFill>
        <p:spPr bwMode="auto">
          <a:xfrm>
            <a:off x="8258175" y="1587"/>
            <a:ext cx="872116" cy="857250"/>
          </a:xfrm>
          <a:prstGeom prst="rect">
            <a:avLst/>
          </a:prstGeom>
          <a:noFill/>
        </p:spPr>
      </p:pic>
    </p:spTree>
    <p:extLst>
      <p:ext uri="{BB962C8B-B14F-4D97-AF65-F5344CB8AC3E}">
        <p14:creationId xmlns:p14="http://schemas.microsoft.com/office/powerpoint/2010/main" val="28968347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4"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381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BD4A1-6061-4BD7-BD37-9338D29FB4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835114"/>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2850"/>
            <a:ext cx="7772400" cy="528796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8" descr="NASA_logo"/>
          <p:cNvPicPr>
            <a:picLocks noChangeAspect="1" noChangeArrowheads="1"/>
          </p:cNvPicPr>
          <p:nvPr userDrawn="1"/>
        </p:nvPicPr>
        <p:blipFill>
          <a:blip r:embed="rId21" cstate="print"/>
          <a:srcRect/>
          <a:stretch>
            <a:fillRect/>
          </a:stretch>
        </p:blipFill>
        <p:spPr bwMode="auto">
          <a:xfrm>
            <a:off x="44450" y="30163"/>
            <a:ext cx="958850" cy="788987"/>
          </a:xfrm>
          <a:prstGeom prst="rect">
            <a:avLst/>
          </a:prstGeom>
          <a:noFill/>
          <a:ln w="9525">
            <a:noFill/>
            <a:miter lim="800000"/>
            <a:headEnd/>
            <a:tailEnd/>
          </a:ln>
        </p:spPr>
      </p:pic>
      <p:pic>
        <p:nvPicPr>
          <p:cNvPr id="1029" name="Picture 8" descr="noaa-logo.png"/>
          <p:cNvPicPr>
            <a:picLocks noChangeAspect="1"/>
          </p:cNvPicPr>
          <p:nvPr userDrawn="1"/>
        </p:nvPicPr>
        <p:blipFill>
          <a:blip r:embed="rId22" cstate="print"/>
          <a:srcRect/>
          <a:stretch>
            <a:fillRect/>
          </a:stretch>
        </p:blipFill>
        <p:spPr bwMode="auto">
          <a:xfrm>
            <a:off x="8277225" y="11113"/>
            <a:ext cx="849313" cy="860425"/>
          </a:xfrm>
          <a:prstGeom prst="rect">
            <a:avLst/>
          </a:prstGeom>
          <a:noFill/>
          <a:ln w="9525">
            <a:noFill/>
            <a:miter lim="800000"/>
            <a:headEnd/>
            <a:tailEnd/>
          </a:ln>
        </p:spPr>
      </p:pic>
      <p:sp>
        <p:nvSpPr>
          <p:cNvPr id="9" name="Rectangle 5"/>
          <p:cNvSpPr txBox="1">
            <a:spLocks noChangeArrowheads="1"/>
          </p:cNvSpPr>
          <p:nvPr userDrawn="1"/>
        </p:nvSpPr>
        <p:spPr bwMode="auto">
          <a:xfrm>
            <a:off x="7824788" y="6632575"/>
            <a:ext cx="1355725" cy="225425"/>
          </a:xfrm>
          <a:prstGeom prst="rect">
            <a:avLst/>
          </a:prstGeom>
          <a:noFill/>
          <a:ln w="12700">
            <a:noFill/>
            <a:miter lim="800000"/>
            <a:headEnd/>
            <a:tailEnd/>
          </a:ln>
          <a:effectLst/>
        </p:spPr>
        <p:txBody>
          <a:bodyPr/>
          <a:lstStyle/>
          <a:p>
            <a:pPr algn="r" eaLnBrk="0" hangingPunct="0">
              <a:defRPr/>
            </a:pPr>
            <a:fld id="{330CA62A-1DD1-4705-8F7B-C535DB32EA36}" type="slidenum">
              <a:rPr lang="en-US" sz="1000" smtClean="0">
                <a:solidFill>
                  <a:prstClr val="black"/>
                </a:solidFill>
                <a:latin typeface="Times" pitchFamily="-108" charset="0"/>
                <a:ea typeface="ＭＳ Ｐゴシック" pitchFamily="-108" charset="-128"/>
                <a:cs typeface="Times" pitchFamily="-108" charset="0"/>
              </a:rPr>
              <a:pPr algn="r" eaLnBrk="0" hangingPunct="0">
                <a:defRPr/>
              </a:pPr>
              <a:t>‹#›</a:t>
            </a:fld>
            <a:endParaRPr lang="en-US" sz="1000" dirty="0">
              <a:solidFill>
                <a:prstClr val="black"/>
              </a:solidFill>
              <a:latin typeface="Times" pitchFamily="-108" charset="0"/>
              <a:ea typeface="ＭＳ Ｐゴシック" pitchFamily="-108" charset="-128"/>
              <a:cs typeface="Times" pitchFamily="-108" charset="0"/>
            </a:endParaRPr>
          </a:p>
        </p:txBody>
      </p:sp>
    </p:spTree>
    <p:extLst>
      <p:ext uri="{BB962C8B-B14F-4D97-AF65-F5344CB8AC3E}">
        <p14:creationId xmlns:p14="http://schemas.microsoft.com/office/powerpoint/2010/main" val="121781698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 id="2147484138" r:id="rId1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lnSpc>
          <a:spcPct val="90000"/>
        </a:lnSpc>
        <a:spcBef>
          <a:spcPts val="300"/>
        </a:spcBef>
        <a:spcAft>
          <a:spcPts val="500"/>
        </a:spcAft>
        <a:buClr>
          <a:srgbClr val="0000FF"/>
        </a:buClr>
        <a:buSzPct val="125000"/>
        <a:buFont typeface="Lucida Grande" pitchFamily="-108" charset="0"/>
        <a:buChar char="•"/>
        <a:tabLst>
          <a:tab pos="2628900" algn="l"/>
        </a:tabLst>
        <a:defRPr sz="2000" b="1">
          <a:solidFill>
            <a:schemeClr val="tx1"/>
          </a:solidFill>
          <a:latin typeface="Helvetica"/>
          <a:ea typeface="ＭＳ Ｐゴシック" pitchFamily="-111" charset="-128"/>
          <a:cs typeface="Helvetica"/>
        </a:defRPr>
      </a:lvl1pPr>
      <a:lvl2pPr marL="742950" indent="-285750" algn="l" rtl="0" eaLnBrk="0" fontAlgn="base" hangingPunct="0">
        <a:lnSpc>
          <a:spcPct val="90000"/>
        </a:lnSpc>
        <a:spcBef>
          <a:spcPct val="0"/>
        </a:spcBef>
        <a:spcAft>
          <a:spcPts val="500"/>
        </a:spcAft>
        <a:buClr>
          <a:srgbClr val="0000FF"/>
        </a:buClr>
        <a:buSzPct val="100000"/>
        <a:buChar char="–"/>
        <a:tabLst>
          <a:tab pos="2628900" algn="l"/>
        </a:tabLst>
        <a:defRPr>
          <a:solidFill>
            <a:schemeClr val="tx1"/>
          </a:solidFill>
          <a:latin typeface="Helvetica"/>
          <a:ea typeface="ＭＳ Ｐゴシック" pitchFamily="-111" charset="-128"/>
          <a:cs typeface="Helvetica"/>
        </a:defRPr>
      </a:lvl2pPr>
      <a:lvl3pPr marL="1143000" indent="-228600" algn="l" rtl="0" eaLnBrk="0" fontAlgn="base" hangingPunct="0">
        <a:lnSpc>
          <a:spcPct val="90000"/>
        </a:lnSpc>
        <a:spcBef>
          <a:spcPct val="0"/>
        </a:spcBef>
        <a:spcAft>
          <a:spcPts val="500"/>
        </a:spcAft>
        <a:buClr>
          <a:srgbClr val="0000FF"/>
        </a:buClr>
        <a:buSzPct val="100000"/>
        <a:buChar char="•"/>
        <a:tabLst>
          <a:tab pos="2628900" algn="l"/>
        </a:tabLst>
        <a:defRPr sz="1600">
          <a:solidFill>
            <a:schemeClr val="tx1"/>
          </a:solidFill>
          <a:latin typeface="Helvetica"/>
          <a:ea typeface="ＭＳ Ｐゴシック" pitchFamily="-111" charset="-128"/>
          <a:cs typeface="Helvetica"/>
        </a:defRPr>
      </a:lvl3pPr>
      <a:lvl4pPr marL="1600200" indent="-228600" algn="l" rtl="0" eaLnBrk="0" fontAlgn="base" hangingPunct="0">
        <a:lnSpc>
          <a:spcPct val="90000"/>
        </a:lnSpc>
        <a:spcBef>
          <a:spcPct val="0"/>
        </a:spcBef>
        <a:spcAft>
          <a:spcPts val="500"/>
        </a:spcAft>
        <a:buClr>
          <a:srgbClr val="0000FF"/>
        </a:buClr>
        <a:buSzPct val="100000"/>
        <a:buChar char="–"/>
        <a:tabLst>
          <a:tab pos="2628900" algn="l"/>
        </a:tabLst>
        <a:defRPr sz="1400">
          <a:solidFill>
            <a:schemeClr val="tx1"/>
          </a:solidFill>
          <a:latin typeface="Helvetica"/>
          <a:ea typeface="ＭＳ Ｐゴシック" pitchFamily="-111" charset="-128"/>
          <a:cs typeface="Helvetica"/>
        </a:defRPr>
      </a:lvl4pPr>
      <a:lvl5pPr marL="2057400" indent="-228600" algn="l" rtl="0" eaLnBrk="0" fontAlgn="base" hangingPunct="0">
        <a:lnSpc>
          <a:spcPct val="90000"/>
        </a:lnSpc>
        <a:spcBef>
          <a:spcPct val="0"/>
        </a:spcBef>
        <a:spcAft>
          <a:spcPts val="500"/>
        </a:spcAft>
        <a:buClr>
          <a:srgbClr val="0000FF"/>
        </a:buClr>
        <a:buSzPct val="100000"/>
        <a:buChar char="•"/>
        <a:tabLst>
          <a:tab pos="2628900" algn="l"/>
        </a:tabLst>
        <a:defRPr sz="1400">
          <a:solidFill>
            <a:schemeClr val="tx1"/>
          </a:solidFill>
          <a:latin typeface="Helvetica"/>
          <a:ea typeface="ＭＳ Ｐゴシック" pitchFamily="-111" charset="-128"/>
          <a:cs typeface="Helvetica"/>
        </a:defRPr>
      </a:lvl5pPr>
      <a:lvl6pPr marL="25146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6pPr>
      <a:lvl7pPr marL="29718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7pPr>
      <a:lvl8pPr marL="34290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8pPr>
      <a:lvl9pPr marL="3886200" indent="-228600" algn="l" rtl="0" eaLnBrk="0" fontAlgn="base" hangingPunct="0">
        <a:spcBef>
          <a:spcPct val="20000"/>
        </a:spcBef>
        <a:spcAft>
          <a:spcPct val="0"/>
        </a:spcAft>
        <a:buSzPct val="100000"/>
        <a:buChar char="•"/>
        <a:tabLst>
          <a:tab pos="26289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5819907"/>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2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0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1.emf"/><Relationship Id="rId2" Type="http://schemas.openxmlformats.org/officeDocument/2006/relationships/slideLayout" Target="../slideLayouts/slideLayout1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2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5.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7.xml"/><Relationship Id="rId1" Type="http://schemas.openxmlformats.org/officeDocument/2006/relationships/vmlDrawing" Target="../drawings/vmlDrawing2.vml"/><Relationship Id="rId6" Type="http://schemas.openxmlformats.org/officeDocument/2006/relationships/image" Target="../media/image63.wmf"/><Relationship Id="rId5" Type="http://schemas.openxmlformats.org/officeDocument/2006/relationships/oleObject" Target="../embeddings/oleObject4.bin"/><Relationship Id="rId4" Type="http://schemas.openxmlformats.org/officeDocument/2006/relationships/image" Target="../media/image62.wmf"/></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8.png"/><Relationship Id="rId7" Type="http://schemas.openxmlformats.org/officeDocument/2006/relationships/image" Target="../media/image65.emf"/><Relationship Id="rId2" Type="http://schemas.openxmlformats.org/officeDocument/2006/relationships/slideLayout" Target="../slideLayouts/slideLayout125.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67.wmf"/><Relationship Id="rId5" Type="http://schemas.openxmlformats.org/officeDocument/2006/relationships/image" Target="../media/image70.png"/><Relationship Id="rId10" Type="http://schemas.openxmlformats.org/officeDocument/2006/relationships/oleObject" Target="../embeddings/oleObject8.bin"/><Relationship Id="rId4" Type="http://schemas.openxmlformats.org/officeDocument/2006/relationships/image" Target="../media/image69.png"/><Relationship Id="rId9" Type="http://schemas.openxmlformats.org/officeDocument/2006/relationships/image" Target="../media/image66.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6.xml"/><Relationship Id="rId4" Type="http://schemas.openxmlformats.org/officeDocument/2006/relationships/hyperlink" Target="http://www.star.nesdis.noaa.gov/icvs/status_NPP_CrIS.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80.wmf"/><Relationship Id="rId3" Type="http://schemas.openxmlformats.org/officeDocument/2006/relationships/image" Target="../media/image81.png"/><Relationship Id="rId7" Type="http://schemas.openxmlformats.org/officeDocument/2006/relationships/image" Target="../media/image77.wmf"/><Relationship Id="rId12" Type="http://schemas.openxmlformats.org/officeDocument/2006/relationships/oleObject" Target="../embeddings/oleObject13.bin"/><Relationship Id="rId2" Type="http://schemas.openxmlformats.org/officeDocument/2006/relationships/slideLayout" Target="../slideLayouts/slideLayout186.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78.wmf"/></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cs.star.nesdis.noaa.gov/NCC/VSTS" TargetMode="External"/><Relationship Id="rId1" Type="http://schemas.openxmlformats.org/officeDocument/2006/relationships/slideLayout" Target="../slideLayouts/slideLayout88.xml"/><Relationship Id="rId4" Type="http://schemas.openxmlformats.org/officeDocument/2006/relationships/image" Target="../media/image8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75.xml"/></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75.xml"/></Relationships>
</file>

<file path=ppt/slides/_rels/slide4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64.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066800"/>
            <a:ext cx="8534400" cy="1219200"/>
          </a:xfrm>
        </p:spPr>
        <p:txBody>
          <a:bodyPr/>
          <a:lstStyle/>
          <a:p>
            <a:r>
              <a:rPr lang="en-US" sz="3200" dirty="0" smtClean="0">
                <a:solidFill>
                  <a:srgbClr val="FF0000"/>
                </a:solidFill>
                <a:latin typeface="Times New Roman" pitchFamily="18" charset="0"/>
                <a:ea typeface="Helvetica" pitchFamily="-109" charset="0"/>
                <a:cs typeface="Times New Roman" pitchFamily="18" charset="0"/>
              </a:rPr>
              <a:t>Joint Polar Satellite System (JPSS)  Instrument Calibration and Validation</a:t>
            </a:r>
            <a:endParaRPr lang="en-US" sz="3200" dirty="0">
              <a:solidFill>
                <a:srgbClr val="FF0000"/>
              </a:solidFill>
              <a:latin typeface="Times New Roman" pitchFamily="18" charset="0"/>
              <a:cs typeface="Times New Roman" pitchFamily="18" charset="0"/>
            </a:endParaRPr>
          </a:p>
        </p:txBody>
      </p:sp>
      <p:sp>
        <p:nvSpPr>
          <p:cNvPr id="2057" name="Rectangle 9"/>
          <p:cNvSpPr>
            <a:spLocks noGrp="1" noChangeArrowheads="1"/>
          </p:cNvSpPr>
          <p:nvPr>
            <p:ph idx="1"/>
          </p:nvPr>
        </p:nvSpPr>
        <p:spPr>
          <a:xfrm>
            <a:off x="152400" y="2743200"/>
            <a:ext cx="8763000" cy="2895600"/>
          </a:xfrm>
        </p:spPr>
        <p:txBody>
          <a:bodyPr/>
          <a:lstStyle/>
          <a:p>
            <a:pPr algn="ctr" eaLnBrk="1" hangingPunct="1">
              <a:lnSpc>
                <a:spcPct val="50000"/>
              </a:lnSpc>
              <a:buNone/>
            </a:pPr>
            <a:endParaRPr lang="en-US" altLang="zh-CN" sz="2000" dirty="0" smtClean="0">
              <a:latin typeface="Times New Roman" pitchFamily="18" charset="0"/>
              <a:ea typeface="宋体" pitchFamily="-107" charset="-122"/>
              <a:cs typeface="Times New Roman" pitchFamily="18" charset="0"/>
            </a:endParaRPr>
          </a:p>
          <a:p>
            <a:pPr algn="ctr" eaLnBrk="1" hangingPunct="1">
              <a:lnSpc>
                <a:spcPct val="50000"/>
              </a:lnSpc>
              <a:buNone/>
            </a:pPr>
            <a:r>
              <a:rPr lang="en-US" altLang="zh-CN" sz="2000" dirty="0" smtClean="0">
                <a:latin typeface="Times New Roman" pitchFamily="18" charset="0"/>
                <a:ea typeface="宋体" pitchFamily="-107" charset="-122"/>
                <a:cs typeface="Times New Roman" pitchFamily="18" charset="0"/>
              </a:rPr>
              <a:t> Fuzhong Weng, JPSS SDR Science Chair</a:t>
            </a:r>
          </a:p>
          <a:p>
            <a:pPr algn="ctr" eaLnBrk="1" hangingPunct="1">
              <a:lnSpc>
                <a:spcPct val="50000"/>
              </a:lnSpc>
              <a:buNone/>
            </a:pPr>
            <a:r>
              <a:rPr lang="en-US" altLang="zh-CN" sz="2000" dirty="0" smtClean="0">
                <a:latin typeface="Times New Roman" pitchFamily="18" charset="0"/>
                <a:ea typeface="宋体" pitchFamily="-107" charset="-122"/>
                <a:cs typeface="Times New Roman" pitchFamily="18" charset="0"/>
              </a:rPr>
              <a:t>National Environmental Satellites, Data and Information Service </a:t>
            </a:r>
            <a:endParaRPr lang="en-US" altLang="zh-CN" sz="2000" dirty="0">
              <a:latin typeface="Times New Roman" pitchFamily="18" charset="0"/>
              <a:ea typeface="宋体" pitchFamily="-107" charset="-122"/>
              <a:cs typeface="Times New Roman" pitchFamily="18" charset="0"/>
            </a:endParaRPr>
          </a:p>
          <a:p>
            <a:pPr algn="ctr" eaLnBrk="1" hangingPunct="1">
              <a:lnSpc>
                <a:spcPct val="50000"/>
              </a:lnSpc>
              <a:buNone/>
            </a:pPr>
            <a:r>
              <a:rPr lang="en-US" altLang="zh-CN" sz="2000" dirty="0">
                <a:latin typeface="Times New Roman" pitchFamily="18" charset="0"/>
                <a:ea typeface="宋体" pitchFamily="-107" charset="-122"/>
                <a:cs typeface="Times New Roman" pitchFamily="18" charset="0"/>
              </a:rPr>
              <a:t>National Oceanic and Atmospheric Administration (NOAA</a:t>
            </a:r>
            <a:r>
              <a:rPr lang="en-US" altLang="zh-CN" sz="2000" dirty="0" smtClean="0">
                <a:latin typeface="Times New Roman" pitchFamily="18" charset="0"/>
                <a:ea typeface="宋体" pitchFamily="-107" charset="-122"/>
                <a:cs typeface="Times New Roman" pitchFamily="18" charset="0"/>
              </a:rPr>
              <a:t>)</a:t>
            </a:r>
          </a:p>
          <a:p>
            <a:pPr algn="ctr" eaLnBrk="1" hangingPunct="1">
              <a:lnSpc>
                <a:spcPct val="50000"/>
              </a:lnSpc>
              <a:buNone/>
            </a:pPr>
            <a:endParaRPr lang="en-US" altLang="zh-CN" sz="2000" dirty="0" smtClean="0">
              <a:latin typeface="Times New Roman" pitchFamily="18" charset="0"/>
              <a:ea typeface="宋体" pitchFamily="-107" charset="-122"/>
              <a:cs typeface="Times New Roman" pitchFamily="18" charset="0"/>
            </a:endParaRPr>
          </a:p>
          <a:p>
            <a:pPr algn="ctr" eaLnBrk="1" hangingPunct="1">
              <a:lnSpc>
                <a:spcPct val="90000"/>
              </a:lnSpc>
              <a:buNone/>
            </a:pPr>
            <a:r>
              <a:rPr lang="en-US" altLang="zh-CN" sz="1600" i="1" dirty="0" smtClean="0">
                <a:latin typeface="Times New Roman" pitchFamily="18" charset="0"/>
                <a:ea typeface="宋体" pitchFamily="-107" charset="-122"/>
                <a:cs typeface="Times New Roman" pitchFamily="18" charset="0"/>
              </a:rPr>
              <a:t>Contributed by  STAR  JPSS  </a:t>
            </a:r>
            <a:r>
              <a:rPr lang="en-US" altLang="zh-CN" sz="1600" i="1" dirty="0" smtClean="0">
                <a:solidFill>
                  <a:srgbClr val="0000FF"/>
                </a:solidFill>
                <a:latin typeface="Times New Roman" pitchFamily="18" charset="0"/>
                <a:ea typeface="宋体" pitchFamily="-107" charset="-122"/>
                <a:cs typeface="Times New Roman" pitchFamily="18" charset="0"/>
              </a:rPr>
              <a:t>SDR  Leads: Yong Han, </a:t>
            </a:r>
            <a:r>
              <a:rPr lang="en-US" altLang="zh-CN" sz="1600" i="1" dirty="0" err="1" smtClean="0">
                <a:solidFill>
                  <a:srgbClr val="0000FF"/>
                </a:solidFill>
                <a:latin typeface="Times New Roman" pitchFamily="18" charset="0"/>
                <a:ea typeface="宋体" pitchFamily="-107" charset="-122"/>
                <a:cs typeface="Times New Roman" pitchFamily="18" charset="0"/>
              </a:rPr>
              <a:t>Changyong</a:t>
            </a:r>
            <a:r>
              <a:rPr lang="en-US" altLang="zh-CN" sz="1600" i="1" dirty="0" smtClean="0">
                <a:solidFill>
                  <a:srgbClr val="0000FF"/>
                </a:solidFill>
                <a:latin typeface="Times New Roman" pitchFamily="18" charset="0"/>
                <a:ea typeface="宋体" pitchFamily="-107" charset="-122"/>
                <a:cs typeface="Times New Roman" pitchFamily="18" charset="0"/>
              </a:rPr>
              <a:t> Cao, Larry Flynn, </a:t>
            </a:r>
            <a:r>
              <a:rPr lang="en-US" altLang="zh-CN" sz="1600" i="1" dirty="0" err="1" smtClean="0">
                <a:solidFill>
                  <a:srgbClr val="0000FF"/>
                </a:solidFill>
                <a:latin typeface="Times New Roman" pitchFamily="18" charset="0"/>
                <a:ea typeface="宋体" pitchFamily="-107" charset="-122"/>
                <a:cs typeface="Times New Roman" pitchFamily="18" charset="0"/>
              </a:rPr>
              <a:t>Ninghai</a:t>
            </a:r>
            <a:r>
              <a:rPr lang="en-US" altLang="zh-CN" sz="1600" i="1" dirty="0" smtClean="0">
                <a:solidFill>
                  <a:srgbClr val="0000FF"/>
                </a:solidFill>
                <a:latin typeface="Times New Roman" pitchFamily="18" charset="0"/>
                <a:ea typeface="宋体" pitchFamily="-107" charset="-122"/>
                <a:cs typeface="Times New Roman" pitchFamily="18" charset="0"/>
              </a:rPr>
              <a:t> Sun</a:t>
            </a:r>
            <a:endParaRPr lang="en-US" altLang="zh-CN" sz="1600" i="1" dirty="0" smtClean="0">
              <a:solidFill>
                <a:srgbClr val="008000"/>
              </a:solidFill>
              <a:latin typeface="Times New Roman" pitchFamily="18" charset="0"/>
              <a:ea typeface="宋体" pitchFamily="-107" charset="-122"/>
              <a:cs typeface="Times New Roman" pitchFamily="18" charset="0"/>
            </a:endParaRPr>
          </a:p>
          <a:p>
            <a:pPr algn="ctr" eaLnBrk="1" hangingPunct="1">
              <a:lnSpc>
                <a:spcPct val="90000"/>
              </a:lnSpc>
              <a:buNone/>
            </a:pPr>
            <a:r>
              <a:rPr lang="en-US" altLang="zh-CN" sz="1600" i="1" dirty="0" smtClean="0">
                <a:solidFill>
                  <a:srgbClr val="008000"/>
                </a:solidFill>
                <a:latin typeface="Times New Roman" pitchFamily="18" charset="0"/>
                <a:ea typeface="宋体" pitchFamily="-107" charset="-122"/>
                <a:cs typeface="Times New Roman" pitchFamily="18" charset="0"/>
              </a:rPr>
              <a:t> SDR Principal Investigators: Hu </a:t>
            </a:r>
            <a:r>
              <a:rPr lang="en-US" altLang="zh-CN" sz="1600" i="1" dirty="0">
                <a:solidFill>
                  <a:srgbClr val="008000"/>
                </a:solidFill>
                <a:latin typeface="Times New Roman" pitchFamily="18" charset="0"/>
                <a:ea typeface="宋体" pitchFamily="-107" charset="-122"/>
                <a:cs typeface="Times New Roman" pitchFamily="18" charset="0"/>
              </a:rPr>
              <a:t>Yang, Vince </a:t>
            </a:r>
            <a:r>
              <a:rPr lang="en-US" altLang="zh-CN" sz="1600" i="1" dirty="0" smtClean="0">
                <a:solidFill>
                  <a:srgbClr val="008000"/>
                </a:solidFill>
                <a:latin typeface="Times New Roman" pitchFamily="18" charset="0"/>
                <a:ea typeface="宋体" pitchFamily="-107" charset="-122"/>
                <a:cs typeface="Times New Roman" pitchFamily="18" charset="0"/>
              </a:rPr>
              <a:t>Leslie, </a:t>
            </a:r>
            <a:r>
              <a:rPr lang="en-US" altLang="zh-CN" sz="1600" i="1" dirty="0" err="1" smtClean="0">
                <a:solidFill>
                  <a:srgbClr val="008000"/>
                </a:solidFill>
                <a:latin typeface="Times New Roman" pitchFamily="18" charset="0"/>
                <a:ea typeface="宋体" pitchFamily="-107" charset="-122"/>
                <a:cs typeface="Times New Roman" pitchFamily="18" charset="0"/>
              </a:rPr>
              <a:t>Xiaolei</a:t>
            </a:r>
            <a:r>
              <a:rPr lang="en-US" altLang="zh-CN" sz="1600" i="1" dirty="0" smtClean="0">
                <a:solidFill>
                  <a:srgbClr val="008000"/>
                </a:solidFill>
                <a:latin typeface="Times New Roman" pitchFamily="18" charset="0"/>
                <a:ea typeface="宋体" pitchFamily="-107" charset="-122"/>
                <a:cs typeface="Times New Roman" pitchFamily="18" charset="0"/>
              </a:rPr>
              <a:t> Zou,  Hank </a:t>
            </a:r>
            <a:r>
              <a:rPr lang="en-US" altLang="zh-CN" sz="1600" i="1" dirty="0" err="1" smtClean="0">
                <a:solidFill>
                  <a:srgbClr val="008000"/>
                </a:solidFill>
                <a:latin typeface="Times New Roman" pitchFamily="18" charset="0"/>
                <a:ea typeface="宋体" pitchFamily="-107" charset="-122"/>
                <a:cs typeface="Times New Roman" pitchFamily="18" charset="0"/>
              </a:rPr>
              <a:t>Rivercomb</a:t>
            </a:r>
            <a:r>
              <a:rPr lang="en-US" altLang="zh-CN" sz="1600" i="1" dirty="0" smtClean="0">
                <a:solidFill>
                  <a:srgbClr val="008000"/>
                </a:solidFill>
                <a:latin typeface="Times New Roman" pitchFamily="18" charset="0"/>
                <a:ea typeface="宋体" pitchFamily="-107" charset="-122"/>
                <a:cs typeface="Times New Roman" pitchFamily="18" charset="0"/>
              </a:rPr>
              <a:t>, Dave Tobin,  </a:t>
            </a:r>
            <a:r>
              <a:rPr lang="en-US" altLang="zh-CN" sz="1600" i="1" dirty="0" err="1" smtClean="0">
                <a:solidFill>
                  <a:srgbClr val="008000"/>
                </a:solidFill>
                <a:latin typeface="Times New Roman" pitchFamily="18" charset="0"/>
                <a:ea typeface="宋体" pitchFamily="-107" charset="-122"/>
                <a:cs typeface="Times New Roman" pitchFamily="18" charset="0"/>
              </a:rPr>
              <a:t>Larrabee</a:t>
            </a:r>
            <a:r>
              <a:rPr lang="en-US" altLang="zh-CN" sz="1600" i="1" dirty="0" smtClean="0">
                <a:solidFill>
                  <a:srgbClr val="008000"/>
                </a:solidFill>
                <a:latin typeface="Times New Roman" pitchFamily="18" charset="0"/>
                <a:ea typeface="宋体" pitchFamily="-107" charset="-122"/>
                <a:cs typeface="Times New Roman" pitchFamily="18" charset="0"/>
              </a:rPr>
              <a:t> </a:t>
            </a:r>
            <a:r>
              <a:rPr lang="en-US" altLang="zh-CN" sz="1600" i="1" dirty="0" err="1" smtClean="0">
                <a:solidFill>
                  <a:srgbClr val="008000"/>
                </a:solidFill>
                <a:latin typeface="Times New Roman" pitchFamily="18" charset="0"/>
                <a:ea typeface="宋体" pitchFamily="-107" charset="-122"/>
                <a:cs typeface="Times New Roman" pitchFamily="18" charset="0"/>
              </a:rPr>
              <a:t>Strow</a:t>
            </a:r>
            <a:r>
              <a:rPr lang="en-US" altLang="zh-CN" sz="1600" i="1" dirty="0" smtClean="0">
                <a:solidFill>
                  <a:srgbClr val="008000"/>
                </a:solidFill>
                <a:latin typeface="Times New Roman" pitchFamily="18" charset="0"/>
                <a:ea typeface="宋体" pitchFamily="-107" charset="-122"/>
                <a:cs typeface="Times New Roman" pitchFamily="18" charset="0"/>
              </a:rPr>
              <a:t>, Dan Mooney, Deron Scott , </a:t>
            </a:r>
            <a:r>
              <a:rPr lang="en-US" altLang="zh-CN" sz="1600" i="1" dirty="0" err="1" smtClean="0">
                <a:solidFill>
                  <a:srgbClr val="008000"/>
                </a:solidFill>
                <a:latin typeface="Times New Roman" pitchFamily="18" charset="0"/>
                <a:ea typeface="宋体" pitchFamily="-107" charset="-122"/>
                <a:cs typeface="Times New Roman" pitchFamily="18" charset="0"/>
              </a:rPr>
              <a:t>Degui</a:t>
            </a:r>
            <a:r>
              <a:rPr lang="en-US" altLang="zh-CN" sz="1600" i="1" dirty="0" smtClean="0">
                <a:solidFill>
                  <a:srgbClr val="008000"/>
                </a:solidFill>
                <a:latin typeface="Times New Roman" pitchFamily="18" charset="0"/>
                <a:ea typeface="宋体" pitchFamily="-107" charset="-122"/>
                <a:cs typeface="Times New Roman" pitchFamily="18" charset="0"/>
              </a:rPr>
              <a:t> </a:t>
            </a:r>
            <a:r>
              <a:rPr lang="en-US" altLang="zh-CN" sz="1600" i="1" dirty="0" err="1" smtClean="0">
                <a:solidFill>
                  <a:srgbClr val="008000"/>
                </a:solidFill>
                <a:latin typeface="Times New Roman" pitchFamily="18" charset="0"/>
                <a:ea typeface="宋体" pitchFamily="-107" charset="-122"/>
                <a:cs typeface="Times New Roman" pitchFamily="18" charset="0"/>
              </a:rPr>
              <a:t>Gu</a:t>
            </a:r>
            <a:r>
              <a:rPr lang="en-US" altLang="zh-CN" sz="1600" i="1" dirty="0" smtClean="0">
                <a:solidFill>
                  <a:srgbClr val="008000"/>
                </a:solidFill>
                <a:latin typeface="Times New Roman" pitchFamily="18" charset="0"/>
                <a:ea typeface="宋体" pitchFamily="-107" charset="-122"/>
                <a:cs typeface="Times New Roman" pitchFamily="18" charset="0"/>
              </a:rPr>
              <a:t>,  Jack </a:t>
            </a:r>
            <a:r>
              <a:rPr lang="en-US" altLang="zh-CN" sz="1600" i="1" dirty="0" err="1" smtClean="0">
                <a:solidFill>
                  <a:srgbClr val="008000"/>
                </a:solidFill>
                <a:latin typeface="Times New Roman" pitchFamily="18" charset="0"/>
                <a:ea typeface="宋体" pitchFamily="-107" charset="-122"/>
                <a:cs typeface="Times New Roman" pitchFamily="18" charset="0"/>
              </a:rPr>
              <a:t>Xiong</a:t>
            </a:r>
            <a:r>
              <a:rPr lang="en-US" altLang="zh-CN" sz="1600" i="1" dirty="0" smtClean="0">
                <a:solidFill>
                  <a:srgbClr val="008000"/>
                </a:solidFill>
                <a:latin typeface="Times New Roman" pitchFamily="18" charset="0"/>
                <a:ea typeface="宋体" pitchFamily="-107" charset="-122"/>
                <a:cs typeface="Times New Roman" pitchFamily="18" charset="0"/>
              </a:rPr>
              <a:t>, Frank </a:t>
            </a:r>
            <a:r>
              <a:rPr lang="en-US" altLang="zh-CN" sz="1600" i="1" dirty="0" err="1" smtClean="0">
                <a:solidFill>
                  <a:srgbClr val="008000"/>
                </a:solidFill>
                <a:latin typeface="Times New Roman" pitchFamily="18" charset="0"/>
                <a:ea typeface="宋体" pitchFamily="-107" charset="-122"/>
                <a:cs typeface="Times New Roman" pitchFamily="18" charset="0"/>
              </a:rPr>
              <a:t>Deluccia</a:t>
            </a:r>
            <a:r>
              <a:rPr lang="en-US" altLang="zh-CN" sz="1600" i="1" dirty="0" smtClean="0">
                <a:solidFill>
                  <a:srgbClr val="008000"/>
                </a:solidFill>
                <a:latin typeface="Times New Roman" pitchFamily="18" charset="0"/>
                <a:ea typeface="宋体" pitchFamily="-107" charset="-122"/>
                <a:cs typeface="Times New Roman" pitchFamily="18" charset="0"/>
              </a:rPr>
              <a:t>, Robert Wolfe,   Glen </a:t>
            </a:r>
            <a:r>
              <a:rPr lang="en-US" altLang="zh-CN" sz="1600" i="1" dirty="0" err="1" smtClean="0">
                <a:solidFill>
                  <a:srgbClr val="008000"/>
                </a:solidFill>
                <a:latin typeface="Times New Roman" pitchFamily="18" charset="0"/>
                <a:ea typeface="宋体" pitchFamily="-107" charset="-122"/>
                <a:cs typeface="Times New Roman" pitchFamily="18" charset="0"/>
              </a:rPr>
              <a:t>Jaross</a:t>
            </a:r>
            <a:r>
              <a:rPr lang="en-US" altLang="zh-CN" sz="1600" i="1" dirty="0" smtClean="0">
                <a:solidFill>
                  <a:srgbClr val="008000"/>
                </a:solidFill>
                <a:latin typeface="Times New Roman" pitchFamily="18" charset="0"/>
                <a:ea typeface="宋体" pitchFamily="-107" charset="-122"/>
                <a:cs typeface="Times New Roman" pitchFamily="18" charset="0"/>
              </a:rPr>
              <a:t> , </a:t>
            </a:r>
            <a:r>
              <a:rPr lang="en-US" altLang="zh-CN" sz="1600" i="1" dirty="0" err="1" smtClean="0">
                <a:solidFill>
                  <a:srgbClr val="008000"/>
                </a:solidFill>
                <a:latin typeface="Times New Roman" pitchFamily="18" charset="0"/>
                <a:ea typeface="宋体" pitchFamily="-107" charset="-122"/>
                <a:cs typeface="Times New Roman" pitchFamily="18" charset="0"/>
              </a:rPr>
              <a:t>Chunhui</a:t>
            </a:r>
            <a:r>
              <a:rPr lang="en-US" altLang="zh-CN" sz="1600" i="1" dirty="0" smtClean="0">
                <a:solidFill>
                  <a:srgbClr val="008000"/>
                </a:solidFill>
                <a:latin typeface="Times New Roman" pitchFamily="18" charset="0"/>
                <a:ea typeface="宋体" pitchFamily="-107" charset="-122"/>
                <a:cs typeface="Times New Roman" pitchFamily="18" charset="0"/>
              </a:rPr>
              <a:t> Pan </a:t>
            </a:r>
            <a:r>
              <a:rPr lang="en-US" altLang="zh-CN" sz="1600" i="1" dirty="0" smtClean="0">
                <a:solidFill>
                  <a:srgbClr val="7030A0"/>
                </a:solidFill>
                <a:latin typeface="Times New Roman" pitchFamily="18" charset="0"/>
                <a:ea typeface="宋体" pitchFamily="-107" charset="-122"/>
                <a:cs typeface="Times New Roman" pitchFamily="18" charset="0"/>
              </a:rPr>
              <a:t>and many others </a:t>
            </a:r>
          </a:p>
          <a:p>
            <a:pPr algn="ctr" eaLnBrk="1" hangingPunct="1">
              <a:lnSpc>
                <a:spcPct val="90000"/>
              </a:lnSpc>
              <a:buNone/>
            </a:pPr>
            <a:r>
              <a:rPr lang="en-US" altLang="zh-CN" sz="1600" i="1" dirty="0" smtClean="0">
                <a:solidFill>
                  <a:srgbClr val="008000"/>
                </a:solidFill>
                <a:latin typeface="Times New Roman" pitchFamily="18" charset="0"/>
                <a:ea typeface="宋体" pitchFamily="-107" charset="-122"/>
                <a:cs typeface="Times New Roman" pitchFamily="18" charset="0"/>
              </a:rPr>
              <a:t> </a:t>
            </a:r>
            <a:endParaRPr lang="en-US" altLang="zh-CN" sz="1600" i="1" dirty="0">
              <a:solidFill>
                <a:srgbClr val="008000"/>
              </a:solidFill>
              <a:latin typeface="Times New Roman" pitchFamily="18" charset="0"/>
              <a:ea typeface="宋体" pitchFamily="-107" charset="-122"/>
              <a:cs typeface="Times New Roman" pitchFamily="18" charset="0"/>
            </a:endParaRPr>
          </a:p>
          <a:p>
            <a:pPr algn="ctr" eaLnBrk="1" hangingPunct="1">
              <a:lnSpc>
                <a:spcPct val="90000"/>
              </a:lnSpc>
              <a:buNone/>
            </a:pPr>
            <a:endParaRPr lang="en-US" altLang="zh-CN" sz="2000" b="1" dirty="0" smtClean="0">
              <a:solidFill>
                <a:srgbClr val="3366FF"/>
              </a:solidFill>
              <a:latin typeface="Times New Roman" pitchFamily="18" charset="0"/>
              <a:ea typeface="宋体" pitchFamily="-107" charset="-122"/>
              <a:cs typeface="Times New Roman" pitchFamily="18" charset="0"/>
            </a:endParaRPr>
          </a:p>
          <a:p>
            <a:pPr algn="ctr" eaLnBrk="1" hangingPunct="1">
              <a:lnSpc>
                <a:spcPct val="90000"/>
              </a:lnSpc>
              <a:buNone/>
            </a:pPr>
            <a:endParaRPr lang="en-US" altLang="zh-CN" sz="2000" dirty="0">
              <a:latin typeface="Times New Roman" pitchFamily="18" charset="0"/>
              <a:ea typeface="宋体" pitchFamily="-107" charset="-122"/>
              <a:cs typeface="Times New Roman" pitchFamily="18" charset="0"/>
            </a:endParaRPr>
          </a:p>
        </p:txBody>
      </p:sp>
      <p:pic>
        <p:nvPicPr>
          <p:cNvPr id="6" name="Picture 8" descr="NASA_logo"/>
          <p:cNvPicPr>
            <a:picLocks noChangeAspect="1" noChangeArrowheads="1"/>
          </p:cNvPicPr>
          <p:nvPr/>
        </p:nvPicPr>
        <p:blipFill>
          <a:blip r:embed="rId3" cstate="print"/>
          <a:srcRect/>
          <a:stretch>
            <a:fillRect/>
          </a:stretch>
        </p:blipFill>
        <p:spPr bwMode="auto">
          <a:xfrm>
            <a:off x="8185150" y="0"/>
            <a:ext cx="958850" cy="788987"/>
          </a:xfrm>
          <a:prstGeom prst="rect">
            <a:avLst/>
          </a:prstGeom>
          <a:noFill/>
          <a:ln w="9525">
            <a:noFill/>
            <a:miter lim="800000"/>
            <a:headEnd/>
            <a:tailEnd/>
          </a:ln>
        </p:spPr>
      </p:pic>
      <p:pic>
        <p:nvPicPr>
          <p:cNvPr id="7" name="Picture 8" descr="noaa-logo.png"/>
          <p:cNvPicPr>
            <a:picLocks noChangeAspect="1"/>
          </p:cNvPicPr>
          <p:nvPr/>
        </p:nvPicPr>
        <p:blipFill>
          <a:blip r:embed="rId4" cstate="print"/>
          <a:srcRect/>
          <a:stretch>
            <a:fillRect/>
          </a:stretch>
        </p:blipFill>
        <p:spPr bwMode="auto">
          <a:xfrm>
            <a:off x="0" y="0"/>
            <a:ext cx="849313" cy="860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14400"/>
          </a:xfrm>
        </p:spPr>
        <p:txBody>
          <a:bodyPr>
            <a:normAutofit fontScale="90000"/>
          </a:bodyPr>
          <a:lstStyle/>
          <a:p>
            <a:r>
              <a:rPr lang="en-US" sz="3100" dirty="0" smtClean="0">
                <a:solidFill>
                  <a:srgbClr val="0000FF"/>
                </a:solidFill>
                <a:latin typeface="Times New Roman" pitchFamily="18" charset="0"/>
                <a:cs typeface="Times New Roman" pitchFamily="18" charset="0"/>
              </a:rPr>
              <a:t>Impacts of  US Microwave Sounders in NCEP GFS </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500 </a:t>
            </a:r>
            <a:r>
              <a:rPr lang="en-US" sz="2000" dirty="0" err="1" smtClean="0">
                <a:latin typeface="Times New Roman" pitchFamily="18" charset="0"/>
                <a:cs typeface="Times New Roman" pitchFamily="18" charset="0"/>
              </a:rPr>
              <a:t>hPa</a:t>
            </a:r>
            <a:r>
              <a:rPr lang="en-US" sz="2000" dirty="0" smtClean="0">
                <a:latin typeface="Times New Roman" pitchFamily="18" charset="0"/>
                <a:cs typeface="Times New Roman" pitchFamily="18" charset="0"/>
              </a:rPr>
              <a:t>  Southern Hemisphere AC scores for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20140101 – 20140131 00Z</a:t>
            </a:r>
            <a:endParaRPr lang="en-US" sz="2000" dirty="0">
              <a:latin typeface="Times New Roman" pitchFamily="18" charset="0"/>
              <a:cs typeface="Times New Roman" pitchFamily="18" charset="0"/>
            </a:endParaRPr>
          </a:p>
        </p:txBody>
      </p:sp>
      <p:pic>
        <p:nvPicPr>
          <p:cNvPr id="6" name="Picture 5" descr="cordieoff_HGT_P500_G2SHX.png"/>
          <p:cNvPicPr>
            <a:picLocks noChangeAspect="1"/>
          </p:cNvPicPr>
          <p:nvPr/>
        </p:nvPicPr>
        <p:blipFill>
          <a:blip r:embed="rId2" cstate="print"/>
          <a:stretch>
            <a:fillRect/>
          </a:stretch>
        </p:blipFill>
        <p:spPr>
          <a:xfrm>
            <a:off x="4572000" y="1066800"/>
            <a:ext cx="4572000" cy="4572000"/>
          </a:xfrm>
          <a:prstGeom prst="rect">
            <a:avLst/>
          </a:prstGeom>
        </p:spPr>
      </p:pic>
      <p:pic>
        <p:nvPicPr>
          <p:cNvPr id="7" name="Picture 6" descr="cordieoff_HGT_P500_G2SHX.png"/>
          <p:cNvPicPr>
            <a:picLocks noChangeAspect="1"/>
          </p:cNvPicPr>
          <p:nvPr/>
        </p:nvPicPr>
        <p:blipFill>
          <a:blip r:embed="rId3" cstate="print"/>
          <a:stretch>
            <a:fillRect/>
          </a:stretch>
        </p:blipFill>
        <p:spPr>
          <a:xfrm>
            <a:off x="0" y="1066800"/>
            <a:ext cx="4572000" cy="4572000"/>
          </a:xfrm>
          <a:prstGeom prst="rect">
            <a:avLst/>
          </a:prstGeom>
        </p:spPr>
      </p:pic>
      <p:sp>
        <p:nvSpPr>
          <p:cNvPr id="9" name="Rectangle 8"/>
          <p:cNvSpPr/>
          <p:nvPr/>
        </p:nvSpPr>
        <p:spPr>
          <a:xfrm>
            <a:off x="304800" y="5715000"/>
            <a:ext cx="8610600" cy="762000"/>
          </a:xfrm>
          <a:prstGeom prst="rect">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algn="just" fontAlgn="auto">
              <a:spcBef>
                <a:spcPts val="0"/>
              </a:spcBef>
              <a:spcAft>
                <a:spcPts val="0"/>
              </a:spcAft>
            </a:pPr>
            <a:r>
              <a:rPr lang="en-US" sz="1400" i="1" dirty="0" smtClean="0">
                <a:solidFill>
                  <a:prstClr val="black"/>
                </a:solidFill>
                <a:latin typeface="Times New Roman" pitchFamily="18" charset="0"/>
                <a:cs typeface="Times New Roman" pitchFamily="18" charset="0"/>
              </a:rPr>
              <a:t>Assimilation of ATMS radiances in NCEP GFS produces a largest  impact on global medium range forecast, especially over southern hemisphere. With respect to the baseline experiment that includes the conventional and GPSRO data, 75% forecast skill increase  is attributed to ATMS radiance assimilation.  </a:t>
            </a:r>
          </a:p>
        </p:txBody>
      </p:sp>
      <p:sp>
        <p:nvSpPr>
          <p:cNvPr id="12" name="Slide Number Placeholder 11"/>
          <p:cNvSpPr>
            <a:spLocks noGrp="1"/>
          </p:cNvSpPr>
          <p:nvPr>
            <p:ph type="sldNum" sz="quarter" idx="12"/>
          </p:nvPr>
        </p:nvSpPr>
        <p:spPr>
          <a:xfrm>
            <a:off x="6934200" y="6416675"/>
            <a:ext cx="2133600" cy="365125"/>
          </a:xfrm>
        </p:spPr>
        <p:txBody>
          <a:bodyPr/>
          <a:lstStyle/>
          <a:p>
            <a:fld id="{F57BD4A1-6061-4BD7-BD37-9338D29FB437}"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ultiple-L61P-track.png"/>
          <p:cNvPicPr>
            <a:picLocks noChangeAspect="1"/>
          </p:cNvPicPr>
          <p:nvPr/>
        </p:nvPicPr>
        <p:blipFill>
          <a:blip r:embed="rId2" cstate="print"/>
          <a:stretch>
            <a:fillRect/>
          </a:stretch>
        </p:blipFill>
        <p:spPr>
          <a:xfrm>
            <a:off x="4114800" y="1238310"/>
            <a:ext cx="3657600" cy="4343400"/>
          </a:xfrm>
          <a:prstGeom prst="rect">
            <a:avLst/>
          </a:prstGeom>
        </p:spPr>
      </p:pic>
      <p:sp>
        <p:nvSpPr>
          <p:cNvPr id="5" name="TextBox 4"/>
          <p:cNvSpPr txBox="1"/>
          <p:nvPr/>
        </p:nvSpPr>
        <p:spPr>
          <a:xfrm>
            <a:off x="1431508" y="914400"/>
            <a:ext cx="1287468" cy="307777"/>
          </a:xfrm>
          <a:prstGeom prst="rect">
            <a:avLst/>
          </a:prstGeom>
          <a:noFill/>
        </p:spPr>
        <p:txBody>
          <a:bodyPr wrap="none" rtlCol="0">
            <a:spAutoFit/>
          </a:bodyPr>
          <a:lstStyle/>
          <a:p>
            <a:pPr fontAlgn="auto">
              <a:spcBef>
                <a:spcPts val="0"/>
              </a:spcBef>
              <a:spcAft>
                <a:spcPts val="0"/>
              </a:spcAft>
            </a:pPr>
            <a:r>
              <a:rPr lang="en-US" sz="1400" b="1" dirty="0" smtClean="0">
                <a:solidFill>
                  <a:srgbClr val="FF0000"/>
                </a:solidFill>
                <a:ea typeface="MS PGothic" pitchFamily="34" charset="-128"/>
                <a:cs typeface="Times New Roman" pitchFamily="18" charset="0"/>
              </a:rPr>
              <a:t>   Control Run</a:t>
            </a:r>
            <a:endParaRPr lang="en-US" sz="1400" b="1" dirty="0">
              <a:solidFill>
                <a:srgbClr val="FF0000"/>
              </a:solidFill>
              <a:ea typeface="MS PGothic" pitchFamily="34" charset="-128"/>
              <a:cs typeface="Times New Roman" pitchFamily="18" charset="0"/>
            </a:endParaRPr>
          </a:p>
        </p:txBody>
      </p:sp>
      <p:sp>
        <p:nvSpPr>
          <p:cNvPr id="8" name="TextBox 8"/>
          <p:cNvSpPr txBox="1">
            <a:spLocks noChangeArrowheads="1"/>
          </p:cNvSpPr>
          <p:nvPr/>
        </p:nvSpPr>
        <p:spPr bwMode="auto">
          <a:xfrm>
            <a:off x="838200" y="0"/>
            <a:ext cx="7239000" cy="830997"/>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800" b="1" dirty="0" smtClean="0">
                <a:solidFill>
                  <a:srgbClr val="0000FF"/>
                </a:solidFill>
                <a:ea typeface="MS PGothic" pitchFamily="34" charset="-128"/>
                <a:cs typeface="Times New Roman" panose="02020603050405020304" pitchFamily="18" charset="0"/>
              </a:rPr>
              <a:t>ATMS Impacts on Hurricane Sandy Forecast  </a:t>
            </a:r>
            <a:r>
              <a:rPr lang="en-US" sz="2000" b="1" dirty="0" smtClean="0">
                <a:ea typeface="MS PGothic" pitchFamily="34" charset="-128"/>
                <a:cs typeface="Times New Roman" panose="02020603050405020304" pitchFamily="18" charset="0"/>
              </a:rPr>
              <a:t>2012 NCEP HWRF Version</a:t>
            </a:r>
            <a:endParaRPr lang="en-US" sz="2000" b="1" dirty="0">
              <a:ea typeface="MS PGothic" pitchFamily="34" charset="-128"/>
              <a:cs typeface="Times New Roman" panose="02020603050405020304"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prstClr val="black"/>
              </a:solidFill>
              <a:latin typeface="Calibri"/>
              <a:ea typeface="MS PGothic" pitchFamily="34" charset="-128"/>
            </a:endParaRPr>
          </a:p>
        </p:txBody>
      </p:sp>
      <p:pic>
        <p:nvPicPr>
          <p:cNvPr id="11" name="Picture 10" descr="multiple-AVNO-track.png"/>
          <p:cNvPicPr>
            <a:picLocks noChangeAspect="1"/>
          </p:cNvPicPr>
          <p:nvPr/>
        </p:nvPicPr>
        <p:blipFill>
          <a:blip r:embed="rId3" cstate="print"/>
          <a:srcRect l="85200" b="26271"/>
          <a:stretch>
            <a:fillRect/>
          </a:stretch>
        </p:blipFill>
        <p:spPr>
          <a:xfrm>
            <a:off x="7924800" y="1085910"/>
            <a:ext cx="907393" cy="4267200"/>
          </a:xfrm>
          <a:prstGeom prst="rect">
            <a:avLst/>
          </a:prstGeom>
        </p:spPr>
      </p:pic>
      <p:sp>
        <p:nvSpPr>
          <p:cNvPr id="13" name="TextBox 12"/>
          <p:cNvSpPr txBox="1"/>
          <p:nvPr/>
        </p:nvSpPr>
        <p:spPr>
          <a:xfrm>
            <a:off x="5042283" y="987623"/>
            <a:ext cx="2120517" cy="307777"/>
          </a:xfrm>
          <a:prstGeom prst="rect">
            <a:avLst/>
          </a:prstGeom>
          <a:noFill/>
        </p:spPr>
        <p:txBody>
          <a:bodyPr wrap="none" rtlCol="0">
            <a:spAutoFit/>
          </a:bodyPr>
          <a:lstStyle/>
          <a:p>
            <a:pPr fontAlgn="auto">
              <a:spcBef>
                <a:spcPts val="0"/>
              </a:spcBef>
              <a:spcAft>
                <a:spcPts val="0"/>
              </a:spcAft>
            </a:pPr>
            <a:r>
              <a:rPr lang="en-US" sz="1400" b="1" dirty="0" smtClean="0">
                <a:solidFill>
                  <a:srgbClr val="00FF00"/>
                </a:solidFill>
                <a:ea typeface="MS PGothic" pitchFamily="34" charset="-128"/>
                <a:cs typeface="Times New Roman" pitchFamily="18" charset="0"/>
              </a:rPr>
              <a:t>       Control Run +ATMS</a:t>
            </a:r>
            <a:endParaRPr lang="en-US" sz="1400" b="1" dirty="0">
              <a:solidFill>
                <a:srgbClr val="00FF00"/>
              </a:solidFill>
              <a:ea typeface="MS PGothic" pitchFamily="34" charset="-128"/>
              <a:cs typeface="Times New Roman" pitchFamily="18" charset="0"/>
            </a:endParaRPr>
          </a:p>
        </p:txBody>
      </p:sp>
      <p:pic>
        <p:nvPicPr>
          <p:cNvPr id="9" name="Picture 8" descr="multiple-L61N-track.png"/>
          <p:cNvPicPr>
            <a:picLocks noChangeAspect="1"/>
          </p:cNvPicPr>
          <p:nvPr/>
        </p:nvPicPr>
        <p:blipFill>
          <a:blip r:embed="rId4" cstate="print"/>
          <a:stretch>
            <a:fillRect/>
          </a:stretch>
        </p:blipFill>
        <p:spPr>
          <a:xfrm>
            <a:off x="152400" y="1162110"/>
            <a:ext cx="3962400" cy="4419600"/>
          </a:xfrm>
          <a:prstGeom prst="rect">
            <a:avLst/>
          </a:prstGeom>
        </p:spPr>
      </p:pic>
      <p:sp>
        <p:nvSpPr>
          <p:cNvPr id="14" name="Rectangle 13"/>
          <p:cNvSpPr/>
          <p:nvPr/>
        </p:nvSpPr>
        <p:spPr>
          <a:xfrm>
            <a:off x="228600" y="5791200"/>
            <a:ext cx="8610600" cy="914400"/>
          </a:xfrm>
          <a:prstGeom prst="rect">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algn="just" fontAlgn="auto">
              <a:spcBef>
                <a:spcPts val="0"/>
              </a:spcBef>
              <a:spcAft>
                <a:spcPts val="0"/>
              </a:spcAft>
            </a:pPr>
            <a:r>
              <a:rPr lang="en-US" sz="1400" i="1" dirty="0" smtClean="0">
                <a:solidFill>
                  <a:prstClr val="black"/>
                </a:solidFill>
                <a:latin typeface="Times New Roman" pitchFamily="18" charset="0"/>
                <a:cs typeface="Times New Roman" pitchFamily="18" charset="0"/>
              </a:rPr>
              <a:t>Predicted vs. observed track for Hurricane Sandy during October 22 to 29. NCEP 2012 HWRF is revised with a high model top and is initialized with its own background 6 hour forecast for direct satellite radiance assimilation in GSI. Control Run: All conventional data and NOAA/METOP/EOS/COSMIC. It is clearly demonstrated that assimilation of </a:t>
            </a:r>
            <a:r>
              <a:rPr lang="en-US" sz="1400" i="1" dirty="0" err="1" smtClean="0">
                <a:solidFill>
                  <a:prstClr val="black"/>
                </a:solidFill>
                <a:latin typeface="Times New Roman" pitchFamily="18" charset="0"/>
                <a:cs typeface="Times New Roman" pitchFamily="18" charset="0"/>
              </a:rPr>
              <a:t>Suomi</a:t>
            </a:r>
            <a:r>
              <a:rPr lang="en-US" sz="1400" i="1" dirty="0" smtClean="0">
                <a:solidFill>
                  <a:prstClr val="black"/>
                </a:solidFill>
                <a:latin typeface="Times New Roman" pitchFamily="18" charset="0"/>
                <a:cs typeface="Times New Roman" pitchFamily="18" charset="0"/>
              </a:rPr>
              <a:t> NPP ATMS radiance data reduces the forecast errors of Hurricane Sandy’s  track</a:t>
            </a:r>
            <a:endParaRPr lang="en-US" sz="1400" i="1" dirty="0" smtClean="0">
              <a:solidFill>
                <a:srgbClr val="C0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a:xfrm>
            <a:off x="7010400" y="6492875"/>
            <a:ext cx="2133600" cy="365125"/>
          </a:xfrm>
        </p:spPr>
        <p:txBody>
          <a:bodyPr/>
          <a:lstStyle/>
          <a:p>
            <a:fld id="{3666D4A5-CE6E-4DE5-AFDF-26F57059D57A}"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6946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Title 1"/>
          <p:cNvSpPr>
            <a:spLocks noGrp="1"/>
          </p:cNvSpPr>
          <p:nvPr>
            <p:ph type="title"/>
          </p:nvPr>
        </p:nvSpPr>
        <p:spPr>
          <a:xfrm>
            <a:off x="990600" y="0"/>
            <a:ext cx="7162800" cy="838200"/>
          </a:xfrm>
        </p:spPr>
        <p:txBody>
          <a:bodyPr/>
          <a:lstStyle/>
          <a:p>
            <a:r>
              <a:rPr lang="en-US" altLang="en-US" dirty="0" smtClean="0">
                <a:solidFill>
                  <a:srgbClr val="0000FF"/>
                </a:solidFill>
                <a:latin typeface="Times New Roman" pitchFamily="18" charset="0"/>
                <a:cs typeface="Times New Roman" pitchFamily="18" charset="0"/>
              </a:rPr>
              <a:t>Atmospheric River  Depicted from ATMS </a:t>
            </a:r>
          </a:p>
        </p:txBody>
      </p:sp>
      <p:pic>
        <p:nvPicPr>
          <p:cNvPr id="58371" name="Picture 6" descr="http://mirs.nesdis.noaa.gov/images/npp/2014-10-29/mirs_adv_npoess_npp_atms_glb_20141029_tpw_all_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858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334000"/>
            <a:ext cx="8915400" cy="990600"/>
          </a:xfrm>
          <a:prstGeom prst="rect">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algn="just" fontAlgn="auto">
              <a:spcBef>
                <a:spcPts val="0"/>
              </a:spcBef>
              <a:spcAft>
                <a:spcPts val="0"/>
              </a:spcAft>
            </a:pPr>
            <a:r>
              <a:rPr lang="en-US" sz="1400" i="1" dirty="0" smtClean="0">
                <a:solidFill>
                  <a:prstClr val="black"/>
                </a:solidFill>
                <a:latin typeface="Times New Roman" pitchFamily="18" charset="0"/>
                <a:cs typeface="Times New Roman" pitchFamily="18" charset="0"/>
              </a:rPr>
              <a:t>Atmospheric water vapor retrieved from SNPP ATMS using NOAA microwave integrated retrieval system (MIRS). MIRS is developed for all US and European microwave sounding instruments and meets the enterprise product  lifecycle standards (e.g. common interface, CRTM, JPSS L1RD performance). </a:t>
            </a:r>
            <a:endParaRPr lang="en-US" sz="1400" i="1" dirty="0" smtClean="0">
              <a:solidFill>
                <a:srgbClr val="C00000"/>
              </a:solidFill>
              <a:latin typeface="Times New Roman" pitchFamily="18" charset="0"/>
              <a:cs typeface="Times New Roman" pitchFamily="18" charset="0"/>
            </a:endParaRPr>
          </a:p>
        </p:txBody>
      </p:sp>
      <p:sp>
        <p:nvSpPr>
          <p:cNvPr id="9" name="Slide Number Placeholder 4"/>
          <p:cNvSpPr>
            <a:spLocks noGrp="1"/>
          </p:cNvSpPr>
          <p:nvPr>
            <p:ph type="sldNum" sz="quarter" idx="4294967295"/>
          </p:nvPr>
        </p:nvSpPr>
        <p:spPr>
          <a:xfrm>
            <a:off x="6858000" y="6416675"/>
            <a:ext cx="2133600" cy="365125"/>
          </a:xfrm>
          <a:prstGeom prst="rect">
            <a:avLst/>
          </a:prstGeom>
        </p:spPr>
        <p:txBody>
          <a:bodyPr/>
          <a:lstStyle/>
          <a:p>
            <a:pPr algn="r"/>
            <a:fld id="{F57BD4A1-6061-4BD7-BD37-9338D29FB437}" type="slidenum">
              <a:rPr lang="en-US" sz="1200" smtClean="0">
                <a:solidFill>
                  <a:prstClr val="black">
                    <a:tint val="75000"/>
                  </a:prstClr>
                </a:solidFill>
              </a:rPr>
              <a:pPr algn="r"/>
              <a:t>12</a:t>
            </a:fld>
            <a:endParaRPr lang="en-US" sz="1200" dirty="0">
              <a:solidFill>
                <a:prstClr val="black">
                  <a:tint val="75000"/>
                </a:prstClr>
              </a:solidFill>
            </a:endParaRPr>
          </a:p>
        </p:txBody>
      </p:sp>
    </p:spTree>
    <p:extLst>
      <p:ext uri="{BB962C8B-B14F-4D97-AF65-F5344CB8AC3E}">
        <p14:creationId xmlns:p14="http://schemas.microsoft.com/office/powerpoint/2010/main" val="975863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TMS-Temp-YZ_as.2014-07-07.png"/>
          <p:cNvPicPr>
            <a:picLocks noChangeAspect="1"/>
          </p:cNvPicPr>
          <p:nvPr/>
        </p:nvPicPr>
        <p:blipFill>
          <a:blip r:embed="rId2" cstate="print"/>
          <a:srcRect l="12701" t="2822" r="18346" b="5645"/>
          <a:stretch>
            <a:fillRect/>
          </a:stretch>
        </p:blipFill>
        <p:spPr>
          <a:xfrm>
            <a:off x="4572000" y="1469456"/>
            <a:ext cx="3887036" cy="5159944"/>
          </a:xfrm>
          <a:prstGeom prst="rect">
            <a:avLst/>
          </a:prstGeom>
        </p:spPr>
      </p:pic>
      <p:pic>
        <p:nvPicPr>
          <p:cNvPr id="6" name="Picture 5" descr="ATMS-Temp-XZ_as.2014-07-07.png"/>
          <p:cNvPicPr>
            <a:picLocks noChangeAspect="1"/>
          </p:cNvPicPr>
          <p:nvPr/>
        </p:nvPicPr>
        <p:blipFill>
          <a:blip r:embed="rId3" cstate="print"/>
          <a:srcRect l="12701" t="2822" r="18346" b="5645"/>
          <a:stretch>
            <a:fillRect/>
          </a:stretch>
        </p:blipFill>
        <p:spPr>
          <a:xfrm>
            <a:off x="304800" y="1317056"/>
            <a:ext cx="3887036" cy="5159944"/>
          </a:xfrm>
          <a:prstGeom prst="rect">
            <a:avLst/>
          </a:prstGeom>
        </p:spPr>
      </p:pic>
      <p:sp>
        <p:nvSpPr>
          <p:cNvPr id="7" name="Title 1"/>
          <p:cNvSpPr txBox="1">
            <a:spLocks/>
          </p:cNvSpPr>
          <p:nvPr/>
        </p:nvSpPr>
        <p:spPr>
          <a:xfrm>
            <a:off x="762000" y="152400"/>
            <a:ext cx="7772400" cy="914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FF"/>
                </a:solidFill>
                <a:latin typeface="Times New Roman" panose="02020603050405020304" pitchFamily="18" charset="0"/>
                <a:cs typeface="Times New Roman" panose="02020603050405020304" pitchFamily="18" charset="0"/>
              </a:rPr>
              <a:t>Warm Core - Temperature Anomaly</a:t>
            </a:r>
            <a:br>
              <a:rPr lang="en-US" sz="2800" b="1" dirty="0" smtClean="0">
                <a:solidFill>
                  <a:srgbClr val="0000FF"/>
                </a:solidFill>
                <a:latin typeface="Times New Roman" panose="02020603050405020304" pitchFamily="18" charset="0"/>
                <a:cs typeface="Times New Roman" panose="02020603050405020304" pitchFamily="18" charset="0"/>
              </a:rPr>
            </a:br>
            <a:r>
              <a:rPr lang="en-US" sz="2800" b="1" dirty="0" smtClean="0">
                <a:solidFill>
                  <a:srgbClr val="0000FF"/>
                </a:solidFill>
                <a:latin typeface="Times New Roman" panose="02020603050405020304" pitchFamily="18" charset="0"/>
                <a:cs typeface="Times New Roman" panose="02020603050405020304" pitchFamily="18" charset="0"/>
              </a:rPr>
              <a:t> Typhoon </a:t>
            </a:r>
            <a:r>
              <a:rPr lang="en-US" sz="2800" b="1" dirty="0" err="1" smtClean="0">
                <a:solidFill>
                  <a:srgbClr val="0000FF"/>
                </a:solidFill>
                <a:latin typeface="Times New Roman" panose="02020603050405020304" pitchFamily="18" charset="0"/>
                <a:cs typeface="Times New Roman" panose="02020603050405020304" pitchFamily="18" charset="0"/>
              </a:rPr>
              <a:t>Neoguri</a:t>
            </a:r>
            <a:r>
              <a:rPr lang="en-US" sz="2800" b="1" dirty="0" smtClean="0">
                <a:solidFill>
                  <a:srgbClr val="0000FF"/>
                </a:solidFill>
                <a:latin typeface="Times New Roman" panose="02020603050405020304" pitchFamily="18" charset="0"/>
                <a:cs typeface="Times New Roman" panose="02020603050405020304" pitchFamily="18" charset="0"/>
              </a:rPr>
              <a:t> 07/07/2014</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a:xfrm>
            <a:off x="6858000" y="6416675"/>
            <a:ext cx="2133600" cy="365125"/>
          </a:xfrm>
        </p:spPr>
        <p:txBody>
          <a:bodyPr/>
          <a:lstStyle/>
          <a:p>
            <a:fld id="{B6F15528-21DE-4FAA-801E-634DDDAF4B2B}" type="slidenum">
              <a:rPr lang="en-US" smtClean="0">
                <a:solidFill>
                  <a:prstClr val="black">
                    <a:tint val="75000"/>
                  </a:prstClr>
                </a:solidFill>
                <a:cs typeface="Times New Roman" pitchFamily="18" charset="0"/>
              </a:rPr>
              <a:pPr/>
              <a:t>13</a:t>
            </a:fld>
            <a:endParaRPr lang="en-US">
              <a:solidFill>
                <a:prstClr val="black">
                  <a:tint val="75000"/>
                </a:prstClr>
              </a:solidFill>
              <a:cs typeface="Times New Roman" pitchFamily="18" charset="0"/>
            </a:endParaRPr>
          </a:p>
        </p:txBody>
      </p:sp>
    </p:spTree>
    <p:extLst>
      <p:ext uri="{BB962C8B-B14F-4D97-AF65-F5344CB8AC3E}">
        <p14:creationId xmlns:p14="http://schemas.microsoft.com/office/powerpoint/2010/main" val="194723735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srcRect/>
          <a:stretch>
            <a:fillRect/>
          </a:stretch>
        </p:blipFill>
        <p:spPr bwMode="auto">
          <a:xfrm>
            <a:off x="4191000" y="1143000"/>
            <a:ext cx="2707224" cy="1280160"/>
          </a:xfrm>
          <a:prstGeom prst="rect">
            <a:avLst/>
          </a:prstGeom>
          <a:noFill/>
          <a:ln w="9525">
            <a:noFill/>
            <a:miter lim="800000"/>
            <a:headEnd/>
            <a:tailEnd/>
          </a:ln>
        </p:spPr>
      </p:pic>
      <p:pic>
        <p:nvPicPr>
          <p:cNvPr id="28" name="Picture 27"/>
          <p:cNvPicPr>
            <a:picLocks noChangeAspect="1"/>
          </p:cNvPicPr>
          <p:nvPr/>
        </p:nvPicPr>
        <p:blipFill>
          <a:blip r:embed="rId3" cstate="print"/>
          <a:srcRect/>
          <a:stretch>
            <a:fillRect/>
          </a:stretch>
        </p:blipFill>
        <p:spPr bwMode="auto">
          <a:xfrm>
            <a:off x="1341120" y="1143000"/>
            <a:ext cx="2707224" cy="1280160"/>
          </a:xfrm>
          <a:prstGeom prst="rect">
            <a:avLst/>
          </a:prstGeom>
          <a:noFill/>
          <a:ln w="9525">
            <a:noFill/>
            <a:miter lim="800000"/>
            <a:headEnd/>
            <a:tailEnd/>
          </a:ln>
        </p:spPr>
      </p:pic>
      <p:sp>
        <p:nvSpPr>
          <p:cNvPr id="23" name="Rectangle 22"/>
          <p:cNvSpPr/>
          <p:nvPr/>
        </p:nvSpPr>
        <p:spPr>
          <a:xfrm>
            <a:off x="228600" y="224135"/>
            <a:ext cx="8610600" cy="461665"/>
          </a:xfrm>
          <a:prstGeom prst="rect">
            <a:avLst/>
          </a:prstGeom>
        </p:spPr>
        <p:txBody>
          <a:bodyPr wrap="square">
            <a:spAutoFit/>
          </a:bodyPr>
          <a:lstStyle/>
          <a:p>
            <a:pPr algn="ctr"/>
            <a:r>
              <a:rPr lang="en-US" sz="2400" b="1" dirty="0" smtClean="0">
                <a:solidFill>
                  <a:prstClr val="black"/>
                </a:solidFill>
                <a:cs typeface="Times New Roman" pitchFamily="18" charset="0"/>
              </a:rPr>
              <a:t>Biases in the Tropics (NOAA-15, </a:t>
            </a:r>
            <a:r>
              <a:rPr lang="en-US" sz="2400" b="1" dirty="0" err="1" smtClean="0">
                <a:solidFill>
                  <a:srgbClr val="FF0000"/>
                </a:solidFill>
                <a:cs typeface="Times New Roman" pitchFamily="18" charset="0"/>
              </a:rPr>
              <a:t>MetOp</a:t>
            </a:r>
            <a:r>
              <a:rPr lang="en-US" sz="2400" b="1" dirty="0" smtClean="0">
                <a:solidFill>
                  <a:srgbClr val="FF0000"/>
                </a:solidFill>
                <a:cs typeface="Times New Roman" pitchFamily="18" charset="0"/>
              </a:rPr>
              <a:t>-A, </a:t>
            </a:r>
            <a:r>
              <a:rPr lang="en-US" sz="2400" b="1" dirty="0" smtClean="0">
                <a:solidFill>
                  <a:srgbClr val="0000FF"/>
                </a:solidFill>
                <a:cs typeface="Times New Roman" pitchFamily="18" charset="0"/>
              </a:rPr>
              <a:t>SNPP)</a:t>
            </a:r>
            <a:r>
              <a:rPr lang="en-US" sz="2400" b="1" dirty="0" smtClean="0">
                <a:solidFill>
                  <a:srgbClr val="FF0000"/>
                </a:solidFill>
                <a:cs typeface="Times New Roman" pitchFamily="18" charset="0"/>
              </a:rPr>
              <a:t> </a:t>
            </a:r>
            <a:endParaRPr lang="en-US" sz="2400" b="1" dirty="0">
              <a:solidFill>
                <a:srgbClr val="FF0000"/>
              </a:solidFill>
              <a:cs typeface="Times New Roman" pitchFamily="18" charset="0"/>
            </a:endParaRPr>
          </a:p>
        </p:txBody>
      </p:sp>
      <p:sp>
        <p:nvSpPr>
          <p:cNvPr id="42" name="TextBox 41"/>
          <p:cNvSpPr txBox="1"/>
          <p:nvPr/>
        </p:nvSpPr>
        <p:spPr>
          <a:xfrm>
            <a:off x="2133600" y="833735"/>
            <a:ext cx="970638" cy="461665"/>
          </a:xfrm>
          <a:prstGeom prst="rect">
            <a:avLst/>
          </a:prstGeom>
          <a:noFill/>
        </p:spPr>
        <p:txBody>
          <a:bodyPr wrap="none" rtlCol="0">
            <a:spAutoFit/>
          </a:bodyPr>
          <a:lstStyle/>
          <a:p>
            <a:pPr algn="ctr"/>
            <a:r>
              <a:rPr lang="en-US" sz="2400" dirty="0" smtClean="0">
                <a:solidFill>
                  <a:srgbClr val="FF00FF"/>
                </a:solidFill>
                <a:latin typeface="Times New Roman"/>
                <a:cs typeface="Times New Roman"/>
              </a:rPr>
              <a:t>before</a:t>
            </a:r>
            <a:endParaRPr lang="en-US" sz="2400" dirty="0">
              <a:solidFill>
                <a:srgbClr val="FF00FF"/>
              </a:solidFill>
              <a:latin typeface="Times New Roman"/>
              <a:cs typeface="Times New Roman"/>
            </a:endParaRPr>
          </a:p>
        </p:txBody>
      </p:sp>
      <p:sp>
        <p:nvSpPr>
          <p:cNvPr id="43" name="TextBox 42"/>
          <p:cNvSpPr txBox="1"/>
          <p:nvPr/>
        </p:nvSpPr>
        <p:spPr>
          <a:xfrm>
            <a:off x="5270877" y="833735"/>
            <a:ext cx="748923" cy="461665"/>
          </a:xfrm>
          <a:prstGeom prst="rect">
            <a:avLst/>
          </a:prstGeom>
          <a:noFill/>
        </p:spPr>
        <p:txBody>
          <a:bodyPr wrap="none" rtlCol="0">
            <a:spAutoFit/>
          </a:bodyPr>
          <a:lstStyle/>
          <a:p>
            <a:pPr algn="ctr"/>
            <a:r>
              <a:rPr lang="en-US" sz="2400" dirty="0" smtClean="0">
                <a:solidFill>
                  <a:srgbClr val="FF00FF"/>
                </a:solidFill>
                <a:latin typeface="Times New Roman"/>
                <a:cs typeface="Times New Roman"/>
              </a:rPr>
              <a:t>after</a:t>
            </a:r>
            <a:endParaRPr lang="en-US" sz="2400" dirty="0">
              <a:solidFill>
                <a:srgbClr val="FF00FF"/>
              </a:solidFill>
              <a:latin typeface="Times New Roman"/>
              <a:cs typeface="Times New Roman"/>
            </a:endParaRPr>
          </a:p>
        </p:txBody>
      </p:sp>
      <p:sp>
        <p:nvSpPr>
          <p:cNvPr id="44" name="TextBox 43"/>
          <p:cNvSpPr txBox="1"/>
          <p:nvPr/>
        </p:nvSpPr>
        <p:spPr>
          <a:xfrm>
            <a:off x="7010400" y="1524000"/>
            <a:ext cx="2051037" cy="400110"/>
          </a:xfrm>
          <a:prstGeom prst="rect">
            <a:avLst/>
          </a:prstGeom>
          <a:noFill/>
        </p:spPr>
        <p:txBody>
          <a:bodyPr wrap="none" rtlCol="0">
            <a:spAutoFit/>
          </a:bodyPr>
          <a:lstStyle/>
          <a:p>
            <a:pPr algn="ctr"/>
            <a:r>
              <a:rPr lang="en-US" sz="2000" dirty="0" smtClean="0">
                <a:solidFill>
                  <a:prstClr val="black"/>
                </a:solidFill>
                <a:latin typeface="Times New Roman"/>
                <a:cs typeface="Times New Roman"/>
              </a:rPr>
              <a:t>ATMS channel 10</a:t>
            </a:r>
            <a:endParaRPr lang="en-US" sz="2000" dirty="0">
              <a:solidFill>
                <a:prstClr val="black"/>
              </a:solidFill>
              <a:latin typeface="Times New Roman"/>
              <a:cs typeface="Times New Roman"/>
            </a:endParaRPr>
          </a:p>
        </p:txBody>
      </p:sp>
      <p:sp>
        <p:nvSpPr>
          <p:cNvPr id="45" name="TextBox 44"/>
          <p:cNvSpPr txBox="1"/>
          <p:nvPr/>
        </p:nvSpPr>
        <p:spPr>
          <a:xfrm>
            <a:off x="6992603" y="2800290"/>
            <a:ext cx="2041519" cy="400110"/>
          </a:xfrm>
          <a:prstGeom prst="rect">
            <a:avLst/>
          </a:prstGeom>
          <a:noFill/>
        </p:spPr>
        <p:txBody>
          <a:bodyPr wrap="none" rtlCol="0">
            <a:spAutoFit/>
          </a:bodyPr>
          <a:lstStyle/>
          <a:p>
            <a:pPr algn="ctr"/>
            <a:r>
              <a:rPr lang="en-US" sz="2000" dirty="0" smtClean="0">
                <a:solidFill>
                  <a:prstClr val="black"/>
                </a:solidFill>
                <a:latin typeface="Times New Roman"/>
                <a:cs typeface="Times New Roman"/>
              </a:rPr>
              <a:t>ATMS channel 11</a:t>
            </a:r>
            <a:endParaRPr lang="en-US" sz="2000" dirty="0">
              <a:solidFill>
                <a:prstClr val="black"/>
              </a:solidFill>
              <a:latin typeface="Times New Roman"/>
              <a:cs typeface="Times New Roman"/>
            </a:endParaRPr>
          </a:p>
        </p:txBody>
      </p:sp>
      <p:sp>
        <p:nvSpPr>
          <p:cNvPr id="46" name="TextBox 45"/>
          <p:cNvSpPr txBox="1"/>
          <p:nvPr/>
        </p:nvSpPr>
        <p:spPr>
          <a:xfrm>
            <a:off x="6992603" y="4114800"/>
            <a:ext cx="2051037" cy="400110"/>
          </a:xfrm>
          <a:prstGeom prst="rect">
            <a:avLst/>
          </a:prstGeom>
          <a:noFill/>
        </p:spPr>
        <p:txBody>
          <a:bodyPr wrap="none" rtlCol="0">
            <a:spAutoFit/>
          </a:bodyPr>
          <a:lstStyle/>
          <a:p>
            <a:pPr algn="ctr"/>
            <a:r>
              <a:rPr lang="en-US" sz="2000" dirty="0" smtClean="0">
                <a:solidFill>
                  <a:prstClr val="black"/>
                </a:solidFill>
                <a:latin typeface="Times New Roman"/>
                <a:cs typeface="Times New Roman"/>
              </a:rPr>
              <a:t>ATMS channel 13</a:t>
            </a:r>
            <a:endParaRPr lang="en-US" sz="2000" dirty="0">
              <a:solidFill>
                <a:prstClr val="black"/>
              </a:solidFill>
              <a:latin typeface="Times New Roman"/>
              <a:cs typeface="Times New Roman"/>
            </a:endParaRPr>
          </a:p>
        </p:txBody>
      </p:sp>
      <p:sp>
        <p:nvSpPr>
          <p:cNvPr id="47" name="TextBox 46"/>
          <p:cNvSpPr txBox="1"/>
          <p:nvPr/>
        </p:nvSpPr>
        <p:spPr>
          <a:xfrm>
            <a:off x="6974806" y="5391090"/>
            <a:ext cx="2051037" cy="400110"/>
          </a:xfrm>
          <a:prstGeom prst="rect">
            <a:avLst/>
          </a:prstGeom>
          <a:noFill/>
        </p:spPr>
        <p:txBody>
          <a:bodyPr wrap="none" rtlCol="0">
            <a:spAutoFit/>
          </a:bodyPr>
          <a:lstStyle/>
          <a:p>
            <a:pPr algn="ctr"/>
            <a:r>
              <a:rPr lang="en-US" sz="2000" dirty="0" smtClean="0">
                <a:solidFill>
                  <a:prstClr val="black"/>
                </a:solidFill>
                <a:latin typeface="Times New Roman"/>
                <a:cs typeface="Times New Roman"/>
              </a:rPr>
              <a:t>ATMS channel 14</a:t>
            </a:r>
            <a:endParaRPr lang="en-US" sz="2000" dirty="0">
              <a:solidFill>
                <a:prstClr val="black"/>
              </a:solidFill>
              <a:latin typeface="Times New Roman"/>
              <a:cs typeface="Times New Roman"/>
            </a:endParaRPr>
          </a:p>
        </p:txBody>
      </p:sp>
      <p:sp>
        <p:nvSpPr>
          <p:cNvPr id="48" name="Text Box 3"/>
          <p:cNvSpPr txBox="1">
            <a:spLocks noChangeArrowheads="1"/>
          </p:cNvSpPr>
          <p:nvPr/>
        </p:nvSpPr>
        <p:spPr bwMode="auto">
          <a:xfrm>
            <a:off x="990600" y="1219200"/>
            <a:ext cx="428625" cy="1017588"/>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algn="ctr">
              <a:spcAft>
                <a:spcPts val="1000"/>
              </a:spcAft>
            </a:pPr>
            <a:r>
              <a:rPr lang="en-US" altLang="zh-CN" dirty="0" smtClean="0">
                <a:solidFill>
                  <a:prstClr val="black"/>
                </a:solidFill>
                <a:cs typeface="Arial" pitchFamily="34" charset="0"/>
              </a:rPr>
              <a:t>Bias (K)</a:t>
            </a:r>
            <a:endParaRPr lang="en-US" dirty="0" smtClean="0">
              <a:solidFill>
                <a:prstClr val="black"/>
              </a:solidFill>
              <a:latin typeface="Arial" pitchFamily="34" charset="0"/>
              <a:cs typeface="Arial" pitchFamily="34" charset="0"/>
            </a:endParaRPr>
          </a:p>
        </p:txBody>
      </p:sp>
      <p:sp>
        <p:nvSpPr>
          <p:cNvPr id="49" name="Text Box 3"/>
          <p:cNvSpPr txBox="1">
            <a:spLocks noChangeArrowheads="1"/>
          </p:cNvSpPr>
          <p:nvPr/>
        </p:nvSpPr>
        <p:spPr bwMode="auto">
          <a:xfrm>
            <a:off x="990600" y="2487612"/>
            <a:ext cx="428625" cy="1017588"/>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algn="ctr">
              <a:spcAft>
                <a:spcPts val="1000"/>
              </a:spcAft>
            </a:pPr>
            <a:r>
              <a:rPr lang="en-US" altLang="zh-CN" dirty="0" smtClean="0">
                <a:solidFill>
                  <a:prstClr val="black"/>
                </a:solidFill>
                <a:cs typeface="Arial" pitchFamily="34" charset="0"/>
              </a:rPr>
              <a:t>Bias (K)</a:t>
            </a:r>
            <a:endParaRPr lang="en-US" dirty="0" smtClean="0">
              <a:solidFill>
                <a:prstClr val="black"/>
              </a:solidFill>
              <a:latin typeface="Arial" pitchFamily="34" charset="0"/>
              <a:cs typeface="Arial" pitchFamily="34" charset="0"/>
            </a:endParaRPr>
          </a:p>
        </p:txBody>
      </p:sp>
      <p:sp>
        <p:nvSpPr>
          <p:cNvPr id="50" name="Text Box 3"/>
          <p:cNvSpPr txBox="1">
            <a:spLocks noChangeArrowheads="1"/>
          </p:cNvSpPr>
          <p:nvPr/>
        </p:nvSpPr>
        <p:spPr bwMode="auto">
          <a:xfrm>
            <a:off x="990600" y="3810000"/>
            <a:ext cx="428625" cy="1017588"/>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algn="ctr">
              <a:spcAft>
                <a:spcPts val="1000"/>
              </a:spcAft>
            </a:pPr>
            <a:r>
              <a:rPr lang="en-US" altLang="zh-CN" dirty="0" smtClean="0">
                <a:solidFill>
                  <a:prstClr val="black"/>
                </a:solidFill>
                <a:cs typeface="Arial" pitchFamily="34" charset="0"/>
              </a:rPr>
              <a:t>Bias (K)</a:t>
            </a:r>
            <a:endParaRPr lang="en-US" dirty="0" smtClean="0">
              <a:solidFill>
                <a:prstClr val="black"/>
              </a:solidFill>
              <a:latin typeface="Arial" pitchFamily="34" charset="0"/>
              <a:cs typeface="Arial" pitchFamily="34" charset="0"/>
            </a:endParaRPr>
          </a:p>
        </p:txBody>
      </p:sp>
      <p:sp>
        <p:nvSpPr>
          <p:cNvPr id="51" name="Text Box 3"/>
          <p:cNvSpPr txBox="1">
            <a:spLocks noChangeArrowheads="1"/>
          </p:cNvSpPr>
          <p:nvPr/>
        </p:nvSpPr>
        <p:spPr bwMode="auto">
          <a:xfrm>
            <a:off x="990600" y="5078412"/>
            <a:ext cx="428625" cy="1017588"/>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algn="ctr">
              <a:spcAft>
                <a:spcPts val="1000"/>
              </a:spcAft>
            </a:pPr>
            <a:r>
              <a:rPr lang="en-US" altLang="zh-CN" dirty="0" smtClean="0">
                <a:solidFill>
                  <a:prstClr val="black"/>
                </a:solidFill>
                <a:cs typeface="Arial" pitchFamily="34" charset="0"/>
              </a:rPr>
              <a:t>Bias (K)</a:t>
            </a:r>
            <a:endParaRPr lang="en-US" dirty="0" smtClean="0">
              <a:solidFill>
                <a:prstClr val="black"/>
              </a:solidFill>
              <a:latin typeface="Arial" pitchFamily="34" charset="0"/>
              <a:cs typeface="Arial" pitchFamily="34" charset="0"/>
            </a:endParaRPr>
          </a:p>
        </p:txBody>
      </p:sp>
      <p:pic>
        <p:nvPicPr>
          <p:cNvPr id="29" name="Picture 28"/>
          <p:cNvPicPr>
            <a:picLocks noChangeAspect="1"/>
          </p:cNvPicPr>
          <p:nvPr/>
        </p:nvPicPr>
        <p:blipFill>
          <a:blip r:embed="rId4" cstate="print"/>
          <a:srcRect/>
          <a:stretch>
            <a:fillRect/>
          </a:stretch>
        </p:blipFill>
        <p:spPr bwMode="auto">
          <a:xfrm>
            <a:off x="1331376" y="2438400"/>
            <a:ext cx="2707224" cy="1280160"/>
          </a:xfrm>
          <a:prstGeom prst="rect">
            <a:avLst/>
          </a:prstGeom>
          <a:noFill/>
          <a:ln w="9525">
            <a:noFill/>
            <a:miter lim="800000"/>
            <a:headEnd/>
            <a:tailEnd/>
          </a:ln>
        </p:spPr>
      </p:pic>
      <p:pic>
        <p:nvPicPr>
          <p:cNvPr id="31" name="Picture 30"/>
          <p:cNvPicPr>
            <a:picLocks noChangeAspect="1"/>
          </p:cNvPicPr>
          <p:nvPr/>
        </p:nvPicPr>
        <p:blipFill>
          <a:blip r:embed="rId5" cstate="print"/>
          <a:srcRect/>
          <a:stretch>
            <a:fillRect/>
          </a:stretch>
        </p:blipFill>
        <p:spPr bwMode="auto">
          <a:xfrm>
            <a:off x="4191000" y="2438400"/>
            <a:ext cx="2707224" cy="1280160"/>
          </a:xfrm>
          <a:prstGeom prst="rect">
            <a:avLst/>
          </a:prstGeom>
          <a:noFill/>
          <a:ln w="9525">
            <a:noFill/>
            <a:miter lim="800000"/>
            <a:headEnd/>
            <a:tailEnd/>
          </a:ln>
        </p:spPr>
      </p:pic>
      <p:pic>
        <p:nvPicPr>
          <p:cNvPr id="32" name="Picture 31"/>
          <p:cNvPicPr>
            <a:picLocks noChangeAspect="1"/>
          </p:cNvPicPr>
          <p:nvPr/>
        </p:nvPicPr>
        <p:blipFill>
          <a:blip r:embed="rId6" cstate="print"/>
          <a:srcRect/>
          <a:stretch>
            <a:fillRect/>
          </a:stretch>
        </p:blipFill>
        <p:spPr bwMode="auto">
          <a:xfrm>
            <a:off x="1331376" y="3733800"/>
            <a:ext cx="2707224" cy="1280160"/>
          </a:xfrm>
          <a:prstGeom prst="rect">
            <a:avLst/>
          </a:prstGeom>
          <a:noFill/>
          <a:ln w="9525">
            <a:noFill/>
            <a:miter lim="800000"/>
            <a:headEnd/>
            <a:tailEnd/>
          </a:ln>
        </p:spPr>
      </p:pic>
      <p:pic>
        <p:nvPicPr>
          <p:cNvPr id="33" name="Picture 32"/>
          <p:cNvPicPr>
            <a:picLocks noChangeAspect="1"/>
          </p:cNvPicPr>
          <p:nvPr/>
        </p:nvPicPr>
        <p:blipFill>
          <a:blip r:embed="rId7" cstate="print"/>
          <a:srcRect/>
          <a:stretch>
            <a:fillRect/>
          </a:stretch>
        </p:blipFill>
        <p:spPr bwMode="auto">
          <a:xfrm>
            <a:off x="4191000" y="3733800"/>
            <a:ext cx="2707224" cy="1280160"/>
          </a:xfrm>
          <a:prstGeom prst="rect">
            <a:avLst/>
          </a:prstGeom>
          <a:noFill/>
          <a:ln w="9525">
            <a:noFill/>
            <a:miter lim="800000"/>
            <a:headEnd/>
            <a:tailEnd/>
          </a:ln>
        </p:spPr>
      </p:pic>
      <p:pic>
        <p:nvPicPr>
          <p:cNvPr id="38" name="Picture 37"/>
          <p:cNvPicPr>
            <a:picLocks noChangeAspect="1"/>
          </p:cNvPicPr>
          <p:nvPr/>
        </p:nvPicPr>
        <p:blipFill>
          <a:blip r:embed="rId8" cstate="print"/>
          <a:srcRect/>
          <a:stretch>
            <a:fillRect/>
          </a:stretch>
        </p:blipFill>
        <p:spPr bwMode="auto">
          <a:xfrm>
            <a:off x="1331377" y="5105400"/>
            <a:ext cx="2707223" cy="1280160"/>
          </a:xfrm>
          <a:prstGeom prst="rect">
            <a:avLst/>
          </a:prstGeom>
          <a:noFill/>
          <a:ln w="9525">
            <a:noFill/>
            <a:miter lim="800000"/>
            <a:headEnd/>
            <a:tailEnd/>
          </a:ln>
        </p:spPr>
      </p:pic>
      <p:pic>
        <p:nvPicPr>
          <p:cNvPr id="39" name="Picture 38"/>
          <p:cNvPicPr>
            <a:picLocks noChangeAspect="1"/>
          </p:cNvPicPr>
          <p:nvPr/>
        </p:nvPicPr>
        <p:blipFill>
          <a:blip r:embed="rId9" cstate="print"/>
          <a:srcRect/>
          <a:stretch>
            <a:fillRect/>
          </a:stretch>
        </p:blipFill>
        <p:spPr bwMode="auto">
          <a:xfrm>
            <a:off x="4191000" y="5105400"/>
            <a:ext cx="2707223" cy="1280160"/>
          </a:xfrm>
          <a:prstGeom prst="rect">
            <a:avLst/>
          </a:prstGeom>
          <a:noFill/>
          <a:ln w="9525">
            <a:noFill/>
            <a:miter lim="800000"/>
            <a:headEnd/>
            <a:tailEnd/>
          </a:ln>
        </p:spPr>
      </p:pic>
      <p:sp>
        <p:nvSpPr>
          <p:cNvPr id="40" name="TextBox 39"/>
          <p:cNvSpPr txBox="1"/>
          <p:nvPr/>
        </p:nvSpPr>
        <p:spPr>
          <a:xfrm>
            <a:off x="838200" y="6400800"/>
            <a:ext cx="6930102" cy="369332"/>
          </a:xfrm>
          <a:prstGeom prst="rect">
            <a:avLst/>
          </a:prstGeom>
          <a:noFill/>
        </p:spPr>
        <p:txBody>
          <a:bodyPr wrap="none" rtlCol="0">
            <a:spAutoFit/>
          </a:bodyPr>
          <a:lstStyle/>
          <a:p>
            <a:pPr algn="ctr"/>
            <a:r>
              <a:rPr lang="en-US" sz="1800" dirty="0" smtClean="0">
                <a:solidFill>
                  <a:srgbClr val="009900"/>
                </a:solidFill>
                <a:cs typeface="Times New Roman" pitchFamily="18" charset="0"/>
              </a:rPr>
              <a:t>NOAA-18 is subtracted. </a:t>
            </a:r>
            <a:r>
              <a:rPr lang="en-US" sz="1800" dirty="0" smtClean="0">
                <a:solidFill>
                  <a:prstClr val="black"/>
                </a:solidFill>
                <a:latin typeface="Times New Roman"/>
                <a:cs typeface="Times New Roman"/>
              </a:rPr>
              <a:t>The pentad data set within ±30</a:t>
            </a:r>
            <a:r>
              <a:rPr lang="en-US" sz="1800" baseline="30000" dirty="0" smtClean="0">
                <a:solidFill>
                  <a:prstClr val="black"/>
                </a:solidFill>
                <a:latin typeface="Times New Roman"/>
                <a:cs typeface="Times New Roman"/>
              </a:rPr>
              <a:t>o</a:t>
            </a:r>
            <a:r>
              <a:rPr lang="en-US" sz="1800" dirty="0" smtClean="0">
                <a:solidFill>
                  <a:prstClr val="black"/>
                </a:solidFill>
                <a:latin typeface="Times New Roman"/>
                <a:cs typeface="Times New Roman"/>
              </a:rPr>
              <a:t> latitudinal band. </a:t>
            </a:r>
            <a:endParaRPr lang="en-US" sz="1800" dirty="0">
              <a:solidFill>
                <a:prstClr val="black"/>
              </a:solidFill>
              <a:latin typeface="Times New Roman"/>
              <a:cs typeface="Times New Roman"/>
            </a:endParaRPr>
          </a:p>
        </p:txBody>
      </p:sp>
      <p:sp>
        <p:nvSpPr>
          <p:cNvPr id="24" name="Slide Number Placeholder 23"/>
          <p:cNvSpPr>
            <a:spLocks noGrp="1"/>
          </p:cNvSpPr>
          <p:nvPr>
            <p:ph type="sldNum" sz="quarter" idx="12"/>
          </p:nvPr>
        </p:nvSpPr>
        <p:spPr>
          <a:xfrm>
            <a:off x="6858000" y="6416675"/>
            <a:ext cx="2133600" cy="365125"/>
          </a:xfrm>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259971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9219" name="Picture 2" descr="snpp_atms_oper_ch16_88v_20130419_ds.png"/>
          <p:cNvPicPr>
            <a:picLocks noChangeAspect="1"/>
          </p:cNvPicPr>
          <p:nvPr/>
        </p:nvPicPr>
        <p:blipFill rotWithShape="1">
          <a:blip r:embed="rId3" cstate="print">
            <a:extLst>
              <a:ext uri="{28A0092B-C50C-407E-A947-70E740481C1C}">
                <a14:useLocalDpi xmlns:a14="http://schemas.microsoft.com/office/drawing/2010/main" val="0"/>
              </a:ext>
            </a:extLst>
          </a:blip>
          <a:srcRect b="8831"/>
          <a:stretch/>
        </p:blipFill>
        <p:spPr bwMode="auto">
          <a:xfrm>
            <a:off x="4710435" y="1263403"/>
            <a:ext cx="4429870" cy="20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npp_atms_star_ch16_88v_20130419_d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0435" y="3897092"/>
            <a:ext cx="4449936" cy="225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710435" y="1094126"/>
            <a:ext cx="4078368" cy="338554"/>
          </a:xfrm>
          <a:prstGeom prst="rect">
            <a:avLst/>
          </a:prstGeom>
          <a:noFill/>
        </p:spPr>
        <p:txBody>
          <a:bodyPr wrap="square" rtlCol="0">
            <a:spAutoFit/>
          </a:bodyPr>
          <a:lstStyle/>
          <a:p>
            <a:pPr algn="ctr"/>
            <a:r>
              <a:rPr kumimoji="1" lang="en-US" altLang="zh-CN" b="1" dirty="0" smtClean="0">
                <a:solidFill>
                  <a:srgbClr val="0000FF"/>
                </a:solidFill>
                <a:latin typeface="Times New Roman"/>
                <a:cs typeface="Times New Roman"/>
              </a:rPr>
              <a:t>Without LI correction</a:t>
            </a:r>
            <a:endParaRPr kumimoji="1" lang="zh-CN" altLang="en-US" b="1" dirty="0">
              <a:solidFill>
                <a:srgbClr val="0000FF"/>
              </a:solidFill>
              <a:latin typeface="Times New Roman"/>
              <a:cs typeface="Times New Roman"/>
            </a:endParaRPr>
          </a:p>
        </p:txBody>
      </p:sp>
      <p:sp>
        <p:nvSpPr>
          <p:cNvPr id="9" name="文本框 8"/>
          <p:cNvSpPr txBox="1"/>
          <p:nvPr/>
        </p:nvSpPr>
        <p:spPr>
          <a:xfrm>
            <a:off x="5495185" y="3663064"/>
            <a:ext cx="2866733" cy="338554"/>
          </a:xfrm>
          <a:prstGeom prst="rect">
            <a:avLst/>
          </a:prstGeom>
          <a:noFill/>
        </p:spPr>
        <p:txBody>
          <a:bodyPr wrap="square" rtlCol="0">
            <a:spAutoFit/>
          </a:bodyPr>
          <a:lstStyle/>
          <a:p>
            <a:pPr algn="ctr"/>
            <a:r>
              <a:rPr kumimoji="1" lang="en-US" altLang="zh-CN" b="1" dirty="0" smtClean="0">
                <a:solidFill>
                  <a:srgbClr val="0000FF"/>
                </a:solidFill>
                <a:latin typeface="Times New Roman"/>
                <a:cs typeface="Times New Roman"/>
              </a:rPr>
              <a:t>With LI correction</a:t>
            </a:r>
            <a:endParaRPr kumimoji="1" lang="zh-CN" altLang="en-US" b="1" dirty="0">
              <a:solidFill>
                <a:srgbClr val="0000FF"/>
              </a:solidFill>
              <a:latin typeface="Times New Roman"/>
              <a:cs typeface="Times New Roman"/>
            </a:endParaRPr>
          </a:p>
        </p:txBody>
      </p:sp>
      <p:sp>
        <p:nvSpPr>
          <p:cNvPr id="10" name="Title 1"/>
          <p:cNvSpPr txBox="1">
            <a:spLocks/>
          </p:cNvSpPr>
          <p:nvPr/>
        </p:nvSpPr>
        <p:spPr>
          <a:xfrm>
            <a:off x="514744" y="34015"/>
            <a:ext cx="8229600" cy="822960"/>
          </a:xfrm>
          <a:prstGeom prst="rect">
            <a:avLst/>
          </a:prstGeom>
        </p:spPr>
        <p:txBody>
          <a:bodyPr vert="horz" lIns="91440" tIns="45720" rIns="91440" bIns="45720" rtlCol="0" anchor="ctr" anchorCtr="1">
            <a:normAutofit/>
          </a:bodyPr>
          <a:lstStyle/>
          <a:p>
            <a:pPr algn="ctr">
              <a:defRPr/>
            </a:pPr>
            <a:r>
              <a:rPr lang="en-US" sz="2800" b="1" dirty="0" smtClean="0">
                <a:solidFill>
                  <a:srgbClr val="0000FF"/>
                </a:solidFill>
                <a:latin typeface="Times New Roman"/>
                <a:cs typeface="Times New Roman"/>
              </a:rPr>
              <a:t>ATMS Lunar </a:t>
            </a:r>
            <a:r>
              <a:rPr lang="en-US" sz="2800" b="1" dirty="0">
                <a:solidFill>
                  <a:srgbClr val="0000FF"/>
                </a:solidFill>
                <a:latin typeface="Times New Roman"/>
                <a:cs typeface="Times New Roman"/>
              </a:rPr>
              <a:t>Intrusion Correction Algorithm </a:t>
            </a:r>
          </a:p>
        </p:txBody>
      </p:sp>
      <p:sp>
        <p:nvSpPr>
          <p:cNvPr id="11" name="文本框 31"/>
          <p:cNvSpPr txBox="1"/>
          <p:nvPr/>
        </p:nvSpPr>
        <p:spPr>
          <a:xfrm>
            <a:off x="221672" y="1045289"/>
            <a:ext cx="4267200" cy="1200329"/>
          </a:xfrm>
          <a:prstGeom prst="rect">
            <a:avLst/>
          </a:prstGeom>
          <a:noFill/>
        </p:spPr>
        <p:txBody>
          <a:bodyPr wrap="square" rtlCol="0">
            <a:spAutoFit/>
          </a:bodyPr>
          <a:lstStyle/>
          <a:p>
            <a:pPr algn="just" defTabSz="457200" fontAlgn="auto">
              <a:spcBef>
                <a:spcPts val="0"/>
              </a:spcBef>
              <a:spcAft>
                <a:spcPts val="0"/>
              </a:spcAft>
            </a:pPr>
            <a:r>
              <a:rPr kumimoji="1" lang="en-US" altLang="zh-CN" sz="1800" dirty="0" smtClean="0">
                <a:solidFill>
                  <a:prstClr val="black"/>
                </a:solidFill>
                <a:latin typeface="Times New Roman"/>
                <a:ea typeface="宋体"/>
                <a:cs typeface="Times New Roman"/>
              </a:rPr>
              <a:t>Brightness temperature increment arising from lunar contamination can be expressed as a function of lunar solid angle, antenna response and radiation from the Moon</a:t>
            </a:r>
            <a:endParaRPr kumimoji="1" lang="zh-CN" altLang="en-US" sz="1800" dirty="0">
              <a:solidFill>
                <a:prstClr val="black"/>
              </a:solidFill>
              <a:latin typeface="Times New Roman"/>
              <a:ea typeface="宋体"/>
              <a:cs typeface="Times New Roman"/>
            </a:endParaRPr>
          </a:p>
        </p:txBody>
      </p:sp>
      <p:sp>
        <p:nvSpPr>
          <p:cNvPr id="12" name="文本框 34"/>
          <p:cNvSpPr txBox="1"/>
          <p:nvPr/>
        </p:nvSpPr>
        <p:spPr>
          <a:xfrm>
            <a:off x="256068" y="2437398"/>
            <a:ext cx="3886302" cy="369332"/>
          </a:xfrm>
          <a:prstGeom prst="rect">
            <a:avLst/>
          </a:prstGeom>
          <a:noFill/>
        </p:spPr>
        <p:txBody>
          <a:bodyPr wrap="square" rtlCol="0">
            <a:spAutoFit/>
          </a:bodyPr>
          <a:lstStyle/>
          <a:p>
            <a:pPr defTabSz="457200" fontAlgn="auto">
              <a:spcBef>
                <a:spcPts val="0"/>
              </a:spcBef>
              <a:spcAft>
                <a:spcPts val="0"/>
              </a:spcAft>
            </a:pPr>
            <a:r>
              <a:rPr kumimoji="1" lang="en-US" altLang="zh-CN" sz="1800" b="1" dirty="0" smtClean="0">
                <a:solidFill>
                  <a:srgbClr val="FF6600"/>
                </a:solidFill>
                <a:latin typeface="Times New Roman"/>
                <a:ea typeface="宋体"/>
                <a:cs typeface="Times New Roman"/>
              </a:rPr>
              <a:t>Space view Tb or radiance increment:</a:t>
            </a:r>
            <a:endParaRPr kumimoji="1" lang="zh-CN" altLang="en-US" sz="1800" b="1" dirty="0">
              <a:solidFill>
                <a:srgbClr val="FF6600"/>
              </a:solidFill>
              <a:latin typeface="Times New Roman"/>
              <a:ea typeface="宋体"/>
              <a:cs typeface="Times New Roman"/>
            </a:endParaRPr>
          </a:p>
        </p:txBody>
      </p:sp>
      <p:sp>
        <p:nvSpPr>
          <p:cNvPr id="14" name="文本框 37"/>
          <p:cNvSpPr txBox="1"/>
          <p:nvPr/>
        </p:nvSpPr>
        <p:spPr>
          <a:xfrm>
            <a:off x="270365" y="3527760"/>
            <a:ext cx="3733800" cy="369332"/>
          </a:xfrm>
          <a:prstGeom prst="rect">
            <a:avLst/>
          </a:prstGeom>
          <a:noFill/>
        </p:spPr>
        <p:txBody>
          <a:bodyPr wrap="square" rtlCol="0">
            <a:spAutoFit/>
          </a:bodyPr>
          <a:lstStyle/>
          <a:p>
            <a:pPr defTabSz="457200" fontAlgn="auto">
              <a:spcBef>
                <a:spcPts val="0"/>
              </a:spcBef>
              <a:spcAft>
                <a:spcPts val="0"/>
              </a:spcAft>
            </a:pPr>
            <a:r>
              <a:rPr kumimoji="1" lang="en-US" altLang="zh-CN" sz="1800" b="1" dirty="0" smtClean="0">
                <a:solidFill>
                  <a:srgbClr val="FF6600"/>
                </a:solidFill>
                <a:latin typeface="Times New Roman"/>
                <a:ea typeface="宋体"/>
                <a:cs typeface="Times New Roman"/>
              </a:rPr>
              <a:t>Antenna response function:</a:t>
            </a:r>
            <a:endParaRPr kumimoji="1" lang="zh-CN" altLang="en-US" sz="1800" b="1" dirty="0">
              <a:solidFill>
                <a:srgbClr val="FF6600"/>
              </a:solidFill>
              <a:latin typeface="Times New Roman"/>
              <a:ea typeface="宋体"/>
              <a:cs typeface="Times New Roman"/>
            </a:endParaRPr>
          </a:p>
        </p:txBody>
      </p:sp>
      <p:sp>
        <p:nvSpPr>
          <p:cNvPr id="15" name="文本框 38"/>
          <p:cNvSpPr txBox="1"/>
          <p:nvPr/>
        </p:nvSpPr>
        <p:spPr>
          <a:xfrm>
            <a:off x="221672" y="4653350"/>
            <a:ext cx="4267199" cy="369332"/>
          </a:xfrm>
          <a:prstGeom prst="rect">
            <a:avLst/>
          </a:prstGeom>
          <a:noFill/>
        </p:spPr>
        <p:txBody>
          <a:bodyPr wrap="square" rtlCol="0">
            <a:spAutoFit/>
          </a:bodyPr>
          <a:lstStyle/>
          <a:p>
            <a:pPr defTabSz="457200" fontAlgn="auto">
              <a:spcBef>
                <a:spcPts val="0"/>
              </a:spcBef>
              <a:spcAft>
                <a:spcPts val="0"/>
              </a:spcAft>
            </a:pPr>
            <a:r>
              <a:rPr kumimoji="1" lang="en-US" altLang="zh-CN" sz="1800" b="1" dirty="0" smtClean="0">
                <a:solidFill>
                  <a:srgbClr val="FF6600"/>
                </a:solidFill>
                <a:latin typeface="Times New Roman"/>
                <a:ea typeface="宋体"/>
                <a:cs typeface="Times New Roman"/>
              </a:rPr>
              <a:t>Weights of the Moon in antenna pattern:</a:t>
            </a:r>
            <a:endParaRPr kumimoji="1" lang="zh-CN" altLang="en-US" sz="1800" b="1" dirty="0">
              <a:solidFill>
                <a:srgbClr val="FF6600"/>
              </a:solidFill>
              <a:latin typeface="Times New Roman"/>
              <a:ea typeface="宋体"/>
              <a:cs typeface="Times New Roman"/>
            </a:endParaRPr>
          </a:p>
        </p:txBody>
      </p:sp>
      <p:pic>
        <p:nvPicPr>
          <p:cNvPr id="16" name="图片 41" descr="Screen Shot 2013-11-05 at 3.01.0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570" y="3088002"/>
            <a:ext cx="2476500" cy="381000"/>
          </a:xfrm>
          <a:prstGeom prst="rect">
            <a:avLst/>
          </a:prstGeom>
        </p:spPr>
      </p:pic>
      <p:pic>
        <p:nvPicPr>
          <p:cNvPr id="17" name="图片 43" descr="Screen Shot 2013-11-04 at 5.26.07 PM.png"/>
          <p:cNvPicPr>
            <a:picLocks noChangeAspect="1"/>
          </p:cNvPicPr>
          <p:nvPr/>
        </p:nvPicPr>
        <p:blipFill rotWithShape="1">
          <a:blip r:embed="rId6" cstate="print">
            <a:extLst>
              <a:ext uri="{28A0092B-C50C-407E-A947-70E740481C1C}">
                <a14:useLocalDpi xmlns:a14="http://schemas.microsoft.com/office/drawing/2010/main" val="0"/>
              </a:ext>
            </a:extLst>
          </a:blip>
          <a:srcRect l="14486" t="64814" r="15046" b="-1"/>
          <a:stretch/>
        </p:blipFill>
        <p:spPr>
          <a:xfrm>
            <a:off x="408570" y="5145402"/>
            <a:ext cx="2219449" cy="668358"/>
          </a:xfrm>
          <a:prstGeom prst="rect">
            <a:avLst/>
          </a:prstGeom>
        </p:spPr>
      </p:pic>
      <p:pic>
        <p:nvPicPr>
          <p:cNvPr id="18" name="图片 44" descr="Screen Shot 2013-11-05 at 3.11.36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570" y="3832560"/>
            <a:ext cx="3733800" cy="812800"/>
          </a:xfrm>
          <a:prstGeom prst="rect">
            <a:avLst/>
          </a:prstGeom>
        </p:spPr>
      </p:pic>
      <p:sp>
        <p:nvSpPr>
          <p:cNvPr id="19" name="文本框 46"/>
          <p:cNvSpPr txBox="1"/>
          <p:nvPr/>
        </p:nvSpPr>
        <p:spPr>
          <a:xfrm>
            <a:off x="229738" y="5771120"/>
            <a:ext cx="3994898" cy="369332"/>
          </a:xfrm>
          <a:prstGeom prst="rect">
            <a:avLst/>
          </a:prstGeom>
          <a:noFill/>
        </p:spPr>
        <p:txBody>
          <a:bodyPr wrap="square" rtlCol="0">
            <a:spAutoFit/>
          </a:bodyPr>
          <a:lstStyle/>
          <a:p>
            <a:pPr defTabSz="457200" fontAlgn="auto">
              <a:spcBef>
                <a:spcPts val="0"/>
              </a:spcBef>
              <a:spcAft>
                <a:spcPts val="0"/>
              </a:spcAft>
            </a:pPr>
            <a:r>
              <a:rPr kumimoji="1" lang="en-US" altLang="zh-CN" sz="1800" b="1" dirty="0" smtClean="0">
                <a:solidFill>
                  <a:srgbClr val="FF6600"/>
                </a:solidFill>
                <a:latin typeface="Times New Roman"/>
                <a:ea typeface="宋体"/>
                <a:cs typeface="Times New Roman"/>
              </a:rPr>
              <a:t>Brightness temperature of the Moon:</a:t>
            </a:r>
            <a:endParaRPr kumimoji="1" lang="zh-CN" altLang="en-US" sz="1800" b="1" dirty="0">
              <a:solidFill>
                <a:srgbClr val="FF6600"/>
              </a:solidFill>
              <a:latin typeface="Times New Roman"/>
              <a:ea typeface="宋体"/>
              <a:cs typeface="Times New Roman"/>
            </a:endParaRPr>
          </a:p>
        </p:txBody>
      </p:sp>
      <p:pic>
        <p:nvPicPr>
          <p:cNvPr id="20" name="图片 4" descr="moon_temp_equation.png"/>
          <p:cNvPicPr>
            <a:picLocks noChangeAspect="1"/>
          </p:cNvPicPr>
          <p:nvPr/>
        </p:nvPicPr>
        <p:blipFill rotWithShape="1">
          <a:blip r:embed="rId8" cstate="print">
            <a:extLst>
              <a:ext uri="{28A0092B-C50C-407E-A947-70E740481C1C}">
                <a14:useLocalDpi xmlns:a14="http://schemas.microsoft.com/office/drawing/2010/main" val="0"/>
              </a:ext>
            </a:extLst>
          </a:blip>
          <a:srcRect l="14260" t="-1218" r="13983" b="-2347"/>
          <a:stretch/>
        </p:blipFill>
        <p:spPr>
          <a:xfrm>
            <a:off x="438660" y="6295431"/>
            <a:ext cx="4507089" cy="244014"/>
          </a:xfrm>
          <a:prstGeom prst="rect">
            <a:avLst/>
          </a:prstGeom>
        </p:spPr>
      </p:pic>
      <p:sp>
        <p:nvSpPr>
          <p:cNvPr id="22"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z="1200" smtClean="0">
                <a:solidFill>
                  <a:prstClr val="black">
                    <a:tint val="75000"/>
                  </a:prstClr>
                </a:solidFill>
              </a:rPr>
              <a:pPr/>
              <a:t>15</a:t>
            </a:fld>
            <a:endParaRPr lang="en-US" sz="1200">
              <a:solidFill>
                <a:prstClr val="black">
                  <a:tint val="75000"/>
                </a:prstClr>
              </a:solidFill>
            </a:endParaRPr>
          </a:p>
        </p:txBody>
      </p:sp>
    </p:spTree>
    <p:extLst>
      <p:ext uri="{BB962C8B-B14F-4D97-AF65-F5344CB8AC3E}">
        <p14:creationId xmlns:p14="http://schemas.microsoft.com/office/powerpoint/2010/main" val="233484011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308039" y="320629"/>
            <a:ext cx="8229600" cy="954107"/>
          </a:xfr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800" b="1" dirty="0" smtClean="0">
                <a:solidFill>
                  <a:srgbClr val="0000FF"/>
                </a:solidFill>
                <a:latin typeface="Times New Roman"/>
                <a:ea typeface="宋体" pitchFamily="2" charset="-122"/>
                <a:cs typeface="Times New Roman"/>
              </a:rPr>
              <a:t>New ATMS SDR Algorithm including Spill-over and Side-lobe Corrections</a:t>
            </a:r>
            <a:endParaRPr lang="zh-CN" altLang="en-US" sz="2800" b="1" dirty="0">
              <a:solidFill>
                <a:srgbClr val="0000FF"/>
              </a:solidFill>
              <a:latin typeface="Times New Roman"/>
              <a:ea typeface="宋体" pitchFamily="2" charset="-122"/>
              <a:cs typeface="Times New Roman"/>
            </a:endParaRPr>
          </a:p>
        </p:txBody>
      </p:sp>
      <p:sp>
        <p:nvSpPr>
          <p:cNvPr id="21" name="文本框 20"/>
          <p:cNvSpPr txBox="1"/>
          <p:nvPr/>
        </p:nvSpPr>
        <p:spPr>
          <a:xfrm>
            <a:off x="657103" y="5183546"/>
            <a:ext cx="7938641" cy="738664"/>
          </a:xfrm>
          <a:prstGeom prst="rect">
            <a:avLst/>
          </a:prstGeom>
          <a:solidFill>
            <a:schemeClr val="tx2">
              <a:lumMod val="20000"/>
              <a:lumOff val="80000"/>
            </a:schemeClr>
          </a:solidFill>
        </p:spPr>
        <p:txBody>
          <a:bodyPr wrap="square" rtlCol="0">
            <a:spAutoFit/>
          </a:bodyPr>
          <a:lstStyle>
            <a:defPPr>
              <a:defRPr lang="zh-CN"/>
            </a:defPPr>
            <a:lvl1pPr algn="ctr">
              <a:defRPr sz="1600" i="1">
                <a:solidFill>
                  <a:srgbClr val="0000FF"/>
                </a:solidFill>
                <a:latin typeface="Arial"/>
                <a:cs typeface="Arial"/>
              </a:defRPr>
            </a:lvl1pPr>
          </a:lstStyle>
          <a:p>
            <a:pPr algn="l" defTabSz="457200" fontAlgn="auto">
              <a:spcBef>
                <a:spcPts val="0"/>
              </a:spcBef>
              <a:spcAft>
                <a:spcPts val="0"/>
              </a:spcAft>
            </a:pPr>
            <a:r>
              <a:rPr lang="en-US" sz="1400" b="1" dirty="0">
                <a:solidFill>
                  <a:prstClr val="black"/>
                </a:solidFill>
                <a:latin typeface="Calibri"/>
                <a:ea typeface="Times New Roman"/>
              </a:rPr>
              <a:t>Weng, F</a:t>
            </a:r>
            <a:r>
              <a:rPr lang="en-US" sz="1400" dirty="0">
                <a:solidFill>
                  <a:prstClr val="black"/>
                </a:solidFill>
                <a:latin typeface="Calibri"/>
                <a:ea typeface="Times New Roman"/>
              </a:rPr>
              <a:t>.,  X. </a:t>
            </a:r>
            <a:r>
              <a:rPr lang="en-US" sz="1400" dirty="0" err="1">
                <a:solidFill>
                  <a:prstClr val="black"/>
                </a:solidFill>
                <a:latin typeface="Calibri"/>
                <a:ea typeface="Times New Roman"/>
              </a:rPr>
              <a:t>Zou</a:t>
            </a:r>
            <a:r>
              <a:rPr lang="en-US" sz="1400" dirty="0">
                <a:solidFill>
                  <a:prstClr val="black"/>
                </a:solidFill>
                <a:latin typeface="Calibri"/>
                <a:ea typeface="Times New Roman"/>
              </a:rPr>
              <a:t>, M. </a:t>
            </a:r>
            <a:r>
              <a:rPr lang="en-US" sz="1400" dirty="0" err="1">
                <a:solidFill>
                  <a:prstClr val="black"/>
                </a:solidFill>
                <a:latin typeface="Calibri"/>
                <a:ea typeface="Times New Roman"/>
              </a:rPr>
              <a:t>Tian</a:t>
            </a:r>
            <a:r>
              <a:rPr lang="en-US" sz="1400" dirty="0">
                <a:solidFill>
                  <a:prstClr val="black"/>
                </a:solidFill>
                <a:latin typeface="Calibri"/>
                <a:ea typeface="Times New Roman"/>
              </a:rPr>
              <a:t>, W.J. Blackwell, N. Sun, H. Yang, X. Wang, L. Lin, and K. Anderson,  2013, </a:t>
            </a:r>
            <a:r>
              <a:rPr lang="en-US" sz="1400" dirty="0">
                <a:solidFill>
                  <a:prstClr val="black"/>
                </a:solidFill>
                <a:latin typeface="Calibri"/>
                <a:ea typeface="SimSun"/>
              </a:rPr>
              <a:t>Calibration of </a:t>
            </a:r>
            <a:r>
              <a:rPr lang="en-US" sz="1400" dirty="0" err="1">
                <a:solidFill>
                  <a:prstClr val="black"/>
                </a:solidFill>
                <a:latin typeface="Calibri"/>
                <a:ea typeface="SimSun"/>
              </a:rPr>
              <a:t>Suomi</a:t>
            </a:r>
            <a:r>
              <a:rPr lang="en-US" sz="1400" dirty="0">
                <a:solidFill>
                  <a:prstClr val="black"/>
                </a:solidFill>
                <a:latin typeface="Calibri"/>
                <a:ea typeface="SimSun"/>
              </a:rPr>
              <a:t> National Polar-Orbiting Partnership (NPP) Advanced Technology Microwave Sounder (ATMS), J. </a:t>
            </a:r>
            <a:r>
              <a:rPr lang="en-US" sz="1400" dirty="0" err="1">
                <a:solidFill>
                  <a:prstClr val="black"/>
                </a:solidFill>
                <a:latin typeface="Calibri"/>
                <a:ea typeface="SimSun"/>
              </a:rPr>
              <a:t>Geophys</a:t>
            </a:r>
            <a:r>
              <a:rPr lang="en-US" sz="1400" dirty="0">
                <a:solidFill>
                  <a:prstClr val="black"/>
                </a:solidFill>
                <a:latin typeface="Calibri"/>
                <a:ea typeface="SimSun"/>
              </a:rPr>
              <a:t>. Res, </a:t>
            </a:r>
            <a:r>
              <a:rPr lang="en-US" sz="1400" b="1" dirty="0">
                <a:solidFill>
                  <a:prstClr val="black"/>
                </a:solidFill>
                <a:latin typeface="Calibri"/>
                <a:ea typeface="SimSun"/>
              </a:rPr>
              <a:t>118</a:t>
            </a:r>
            <a:r>
              <a:rPr lang="en-US" sz="1400" dirty="0">
                <a:solidFill>
                  <a:prstClr val="black"/>
                </a:solidFill>
                <a:latin typeface="Calibri"/>
                <a:ea typeface="SimSun"/>
              </a:rPr>
              <a:t>, 1</a:t>
            </a:r>
            <a:r>
              <a:rPr lang="en-US" sz="1400" dirty="0">
                <a:solidFill>
                  <a:prstClr val="black"/>
                </a:solidFill>
                <a:latin typeface="Calibri"/>
                <a:ea typeface="AdvTT182ff89e+20"/>
              </a:rPr>
              <a:t>–</a:t>
            </a:r>
            <a:r>
              <a:rPr lang="en-US" sz="1400" dirty="0">
                <a:solidFill>
                  <a:prstClr val="black"/>
                </a:solidFill>
                <a:latin typeface="Calibri"/>
                <a:ea typeface="SimSun"/>
              </a:rPr>
              <a:t>14, doi:10.1002/jgrd.50840</a:t>
            </a:r>
            <a:r>
              <a:rPr lang="en-US" sz="1400" dirty="0">
                <a:solidFill>
                  <a:prstClr val="black"/>
                </a:solidFill>
                <a:latin typeface="Calibri"/>
              </a:rPr>
              <a:t> </a:t>
            </a:r>
            <a:r>
              <a:rPr lang="en-US" altLang="zh-CN" sz="1400" dirty="0" smtClean="0">
                <a:solidFill>
                  <a:prstClr val="black"/>
                </a:solidFill>
                <a:latin typeface="Calibri"/>
              </a:rPr>
              <a:t>, </a:t>
            </a:r>
            <a:endParaRPr lang="zh-CN" altLang="en-US" sz="1400" dirty="0">
              <a:solidFill>
                <a:prstClr val="black"/>
              </a:solidFill>
              <a:latin typeface="Calibri"/>
            </a:endParaRPr>
          </a:p>
        </p:txBody>
      </p:sp>
      <p:sp>
        <p:nvSpPr>
          <p:cNvPr id="23" name="TextBox 44"/>
          <p:cNvSpPr txBox="1"/>
          <p:nvPr/>
        </p:nvSpPr>
        <p:spPr>
          <a:xfrm>
            <a:off x="324102" y="1867775"/>
            <a:ext cx="4570708" cy="369332"/>
          </a:xfrm>
          <a:prstGeom prst="rect">
            <a:avLst/>
          </a:prstGeom>
          <a:noFill/>
        </p:spPr>
        <p:txBody>
          <a:bodyPr wrap="square" rtlCol="0">
            <a:spAutoFit/>
          </a:bodyPr>
          <a:lstStyle/>
          <a:p>
            <a:pPr defTabSz="457200" fontAlgn="auto">
              <a:spcBef>
                <a:spcPts val="0"/>
              </a:spcBef>
              <a:spcAft>
                <a:spcPts val="0"/>
              </a:spcAft>
            </a:pPr>
            <a:r>
              <a:rPr lang="en-US" sz="1800" b="1" i="1" dirty="0" smtClean="0">
                <a:solidFill>
                  <a:prstClr val="black"/>
                </a:solidFill>
                <a:latin typeface="Times New Roman"/>
                <a:cs typeface="Times New Roman"/>
              </a:rPr>
              <a:t>For Quasi-V (TDR) :</a:t>
            </a:r>
            <a:endParaRPr lang="en-US" sz="1800" b="1" i="1" dirty="0">
              <a:solidFill>
                <a:prstClr val="black"/>
              </a:solidFill>
              <a:latin typeface="Times New Roman"/>
              <a:cs typeface="Times New Roman"/>
            </a:endParaRPr>
          </a:p>
        </p:txBody>
      </p:sp>
      <p:sp>
        <p:nvSpPr>
          <p:cNvPr id="24" name="TextBox 45"/>
          <p:cNvSpPr txBox="1"/>
          <p:nvPr/>
        </p:nvSpPr>
        <p:spPr>
          <a:xfrm>
            <a:off x="324101" y="3362300"/>
            <a:ext cx="2282443" cy="369332"/>
          </a:xfrm>
          <a:prstGeom prst="rect">
            <a:avLst/>
          </a:prstGeom>
          <a:noFill/>
        </p:spPr>
        <p:txBody>
          <a:bodyPr wrap="square" rtlCol="0">
            <a:spAutoFit/>
          </a:bodyPr>
          <a:lstStyle/>
          <a:p>
            <a:pPr defTabSz="457200" fontAlgn="auto">
              <a:spcBef>
                <a:spcPts val="0"/>
              </a:spcBef>
              <a:spcAft>
                <a:spcPts val="0"/>
              </a:spcAft>
            </a:pPr>
            <a:r>
              <a:rPr lang="en-US" sz="1800" b="1" i="1" dirty="0" smtClean="0">
                <a:solidFill>
                  <a:prstClr val="black"/>
                </a:solidFill>
                <a:latin typeface="Times New Roman"/>
                <a:cs typeface="Times New Roman"/>
              </a:rPr>
              <a:t>For Quasi-H (TDR)</a:t>
            </a:r>
            <a:endParaRPr lang="en-US" sz="1800" b="1" i="1" dirty="0">
              <a:solidFill>
                <a:prstClr val="black"/>
              </a:solidFill>
              <a:latin typeface="Times New Roman"/>
              <a:cs typeface="Times New Roma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72620106"/>
              </p:ext>
            </p:extLst>
          </p:nvPr>
        </p:nvGraphicFramePr>
        <p:xfrm>
          <a:off x="1060949" y="2429870"/>
          <a:ext cx="6532968" cy="497887"/>
        </p:xfrm>
        <a:graphic>
          <a:graphicData uri="http://schemas.openxmlformats.org/presentationml/2006/ole">
            <mc:AlternateContent xmlns:mc="http://schemas.openxmlformats.org/markup-compatibility/2006">
              <mc:Choice xmlns:v="urn:schemas-microsoft-com:vml" Requires="v">
                <p:oleObj spid="_x0000_s476255" name="Equation" r:id="rId4" imgW="3821400" imgH="264960" progId="">
                  <p:embed/>
                </p:oleObj>
              </mc:Choice>
              <mc:Fallback>
                <p:oleObj name="Equation" r:id="rId4" imgW="3821400" imgH="264960" progId="">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49" y="2429870"/>
                        <a:ext cx="6532968" cy="49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94303801"/>
              </p:ext>
            </p:extLst>
          </p:nvPr>
        </p:nvGraphicFramePr>
        <p:xfrm>
          <a:off x="1060948" y="4039356"/>
          <a:ext cx="6532969" cy="474341"/>
        </p:xfrm>
        <a:graphic>
          <a:graphicData uri="http://schemas.openxmlformats.org/presentationml/2006/ole">
            <mc:AlternateContent xmlns:mc="http://schemas.openxmlformats.org/markup-compatibility/2006">
              <mc:Choice xmlns:v="urn:schemas-microsoft-com:vml" Requires="v">
                <p:oleObj spid="_x0000_s476256" name="Equation" r:id="rId6" imgW="3839760" imgH="264960" progId="">
                  <p:embed/>
                </p:oleObj>
              </mc:Choice>
              <mc:Fallback>
                <p:oleObj name="Equation" r:id="rId6" imgW="3839760" imgH="264960" progId="">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948" y="4039356"/>
                        <a:ext cx="6532969" cy="474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12"/>
          </p:nvPr>
        </p:nvSpPr>
        <p:spPr>
          <a:xfrm>
            <a:off x="6858000" y="6416675"/>
            <a:ext cx="2133600" cy="365125"/>
          </a:xfrm>
        </p:spPr>
        <p:txBody>
          <a:bodyPr/>
          <a:lstStyle/>
          <a:p>
            <a:fld id="{0366E3C5-DB28-42EA-8850-ED63D32FEED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4841910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361187" y="172014"/>
            <a:ext cx="8618188" cy="597647"/>
          </a:xfrm>
        </p:spPr>
        <p:txBody>
          <a:bodyPr anchor="t"/>
          <a:lstStyle/>
          <a:p>
            <a:r>
              <a:rPr lang="en-US" altLang="zh-CN" sz="2800" dirty="0" smtClean="0">
                <a:solidFill>
                  <a:srgbClr val="0000FF"/>
                </a:solidFill>
                <a:latin typeface="Times New Roman"/>
                <a:ea typeface="宋体" charset="-122"/>
                <a:cs typeface="Times New Roman"/>
              </a:rPr>
              <a:t>ATMS Polarization vs. Scan Angle </a:t>
            </a:r>
            <a:endParaRPr lang="en-US" altLang="zh-CN" sz="1200" dirty="0" smtClean="0">
              <a:solidFill>
                <a:srgbClr val="0000FF"/>
              </a:solidFill>
              <a:latin typeface="Times New Roman"/>
              <a:ea typeface="宋体" charset="-122"/>
              <a:cs typeface="Times New Roman"/>
            </a:endParaRP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522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87050" name="Rectangle 10"/>
          <p:cNvSpPr>
            <a:spLocks noChangeArrowheads="1"/>
          </p:cNvSpPr>
          <p:nvPr/>
        </p:nvSpPr>
        <p:spPr bwMode="auto">
          <a:xfrm>
            <a:off x="38487" y="109092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1000" smtClean="0">
                <a:solidFill>
                  <a:srgbClr val="000000"/>
                </a:solidFill>
                <a:ea typeface="宋体" pitchFamily="2" charset="-122"/>
                <a:cs typeface="Times New Roman" pitchFamily="18" charset="0"/>
              </a:rPr>
              <a:t> </a:t>
            </a:r>
            <a:endParaRPr lang="en-US" sz="700" smtClean="0">
              <a:solidFill>
                <a:srgbClr val="000000"/>
              </a:solidFill>
              <a:latin typeface="Arial" pitchFamily="34" charset="0"/>
            </a:endParaRPr>
          </a:p>
          <a:p>
            <a:pPr eaLnBrk="0" hangingPunct="0"/>
            <a:endParaRPr lang="en-US" sz="1800" smtClean="0">
              <a:solidFill>
                <a:srgbClr val="000000"/>
              </a:solidFill>
              <a:latin typeface="Arial" pitchFamily="34" charset="0"/>
            </a:endParaRPr>
          </a:p>
        </p:txBody>
      </p:sp>
      <p:sp>
        <p:nvSpPr>
          <p:cNvPr id="87051" name="Rectangle 11"/>
          <p:cNvSpPr>
            <a:spLocks noChangeArrowheads="1"/>
          </p:cNvSpPr>
          <p:nvPr/>
        </p:nvSpPr>
        <p:spPr bwMode="auto">
          <a:xfrm>
            <a:off x="38487" y="18529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972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972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9729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972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972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972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03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03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03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03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03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03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13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13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139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sp>
        <p:nvSpPr>
          <p:cNvPr id="1013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sz="1800">
              <a:solidFill>
                <a:srgbClr val="000000"/>
              </a:solidFill>
              <a:latin typeface="Tahoma"/>
            </a:endParaRPr>
          </a:p>
        </p:txBody>
      </p:sp>
      <p:pic>
        <p:nvPicPr>
          <p:cNvPr id="25" name="Picture 24" descr="ch2_bw_US"/>
          <p:cNvPicPr/>
          <p:nvPr/>
        </p:nvPicPr>
        <p:blipFill>
          <a:blip r:embed="rId2" cstate="print">
            <a:extLst>
              <a:ext uri="{28A0092B-C50C-407E-A947-70E740481C1C}">
                <a14:useLocalDpi xmlns:a14="http://schemas.microsoft.com/office/drawing/2010/main" val="0"/>
              </a:ext>
            </a:extLst>
          </a:blip>
          <a:srcRect b="21057"/>
          <a:stretch>
            <a:fillRect/>
          </a:stretch>
        </p:blipFill>
        <p:spPr bwMode="auto">
          <a:xfrm>
            <a:off x="3223079" y="1065264"/>
            <a:ext cx="2810324" cy="1904663"/>
          </a:xfrm>
          <a:prstGeom prst="rect">
            <a:avLst/>
          </a:prstGeom>
          <a:noFill/>
          <a:ln>
            <a:noFill/>
          </a:ln>
        </p:spPr>
      </p:pic>
      <p:pic>
        <p:nvPicPr>
          <p:cNvPr id="26" name="Picture 25" descr="ch1_bw_US"/>
          <p:cNvPicPr/>
          <p:nvPr/>
        </p:nvPicPr>
        <p:blipFill>
          <a:blip r:embed="rId3" cstate="print">
            <a:extLst>
              <a:ext uri="{28A0092B-C50C-407E-A947-70E740481C1C}">
                <a14:useLocalDpi xmlns:a14="http://schemas.microsoft.com/office/drawing/2010/main" val="0"/>
              </a:ext>
            </a:extLst>
          </a:blip>
          <a:srcRect b="20523"/>
          <a:stretch>
            <a:fillRect/>
          </a:stretch>
        </p:blipFill>
        <p:spPr bwMode="auto">
          <a:xfrm>
            <a:off x="258555" y="1090920"/>
            <a:ext cx="2807619" cy="1879007"/>
          </a:xfrm>
          <a:prstGeom prst="rect">
            <a:avLst/>
          </a:prstGeom>
          <a:noFill/>
          <a:ln>
            <a:noFill/>
          </a:ln>
        </p:spPr>
      </p:pic>
      <p:pic>
        <p:nvPicPr>
          <p:cNvPr id="27" name="Picture 26" descr="F:\Study\Weng\2011-12\crtm2.0.5\ch3_bw_US.tif"/>
          <p:cNvPicPr/>
          <p:nvPr/>
        </p:nvPicPr>
        <p:blipFill>
          <a:blip r:embed="rId4" cstate="print">
            <a:extLst>
              <a:ext uri="{28A0092B-C50C-407E-A947-70E740481C1C}">
                <a14:useLocalDpi xmlns:a14="http://schemas.microsoft.com/office/drawing/2010/main" val="0"/>
              </a:ext>
            </a:extLst>
          </a:blip>
          <a:srcRect l="2403" t="47392"/>
          <a:stretch>
            <a:fillRect/>
          </a:stretch>
        </p:blipFill>
        <p:spPr bwMode="auto">
          <a:xfrm>
            <a:off x="6287491" y="1065264"/>
            <a:ext cx="2743200" cy="1930319"/>
          </a:xfrm>
          <a:prstGeom prst="rect">
            <a:avLst/>
          </a:prstGeom>
          <a:noFill/>
          <a:ln>
            <a:noFill/>
          </a:ln>
        </p:spPr>
      </p:pic>
      <p:pic>
        <p:nvPicPr>
          <p:cNvPr id="28" name="Picture 27" descr="F:\Study\Weng\2011-12\crtm2.0.5\ch4_bw_US.tif"/>
          <p:cNvPicPr/>
          <p:nvPr/>
        </p:nvPicPr>
        <p:blipFill>
          <a:blip r:embed="rId5" cstate="print">
            <a:extLst>
              <a:ext uri="{28A0092B-C50C-407E-A947-70E740481C1C}">
                <a14:useLocalDpi xmlns:a14="http://schemas.microsoft.com/office/drawing/2010/main" val="0"/>
              </a:ext>
            </a:extLst>
          </a:blip>
          <a:srcRect l="2403" t="47392"/>
          <a:stretch>
            <a:fillRect/>
          </a:stretch>
        </p:blipFill>
        <p:spPr bwMode="auto">
          <a:xfrm>
            <a:off x="190718" y="3604573"/>
            <a:ext cx="2875456" cy="2065258"/>
          </a:xfrm>
          <a:prstGeom prst="rect">
            <a:avLst/>
          </a:prstGeom>
          <a:noFill/>
          <a:ln>
            <a:noFill/>
          </a:ln>
        </p:spPr>
      </p:pic>
      <p:pic>
        <p:nvPicPr>
          <p:cNvPr id="29" name="Picture 28" descr="F:\Study\Weng\2011-12\crtm2.0.5\ch16_bw_US.tif"/>
          <p:cNvPicPr/>
          <p:nvPr/>
        </p:nvPicPr>
        <p:blipFill>
          <a:blip r:embed="rId6" cstate="print">
            <a:extLst>
              <a:ext uri="{28A0092B-C50C-407E-A947-70E740481C1C}">
                <a14:useLocalDpi xmlns:a14="http://schemas.microsoft.com/office/drawing/2010/main" val="0"/>
              </a:ext>
            </a:extLst>
          </a:blip>
          <a:srcRect l="2245" t="33649"/>
          <a:stretch>
            <a:fillRect/>
          </a:stretch>
        </p:blipFill>
        <p:spPr bwMode="auto">
          <a:xfrm>
            <a:off x="3238887" y="3578917"/>
            <a:ext cx="2743200" cy="2065257"/>
          </a:xfrm>
          <a:prstGeom prst="rect">
            <a:avLst/>
          </a:prstGeom>
          <a:noFill/>
          <a:ln>
            <a:noFill/>
          </a:ln>
        </p:spPr>
      </p:pic>
      <p:pic>
        <p:nvPicPr>
          <p:cNvPr id="30" name="Picture 29" descr="F:\Study\Weng\2011-12\crtm2.0.5\ch17_bw2_US.tif"/>
          <p:cNvPicPr/>
          <p:nvPr/>
        </p:nvPicPr>
        <p:blipFill>
          <a:blip r:embed="rId7" cstate="print">
            <a:extLst>
              <a:ext uri="{28A0092B-C50C-407E-A947-70E740481C1C}">
                <a14:useLocalDpi xmlns:a14="http://schemas.microsoft.com/office/drawing/2010/main" val="0"/>
              </a:ext>
            </a:extLst>
          </a:blip>
          <a:srcRect l="1459" t="8949" b="72826"/>
          <a:stretch>
            <a:fillRect/>
          </a:stretch>
        </p:blipFill>
        <p:spPr bwMode="auto">
          <a:xfrm>
            <a:off x="6236175" y="3604573"/>
            <a:ext cx="2730371" cy="2039601"/>
          </a:xfrm>
          <a:prstGeom prst="rect">
            <a:avLst/>
          </a:prstGeom>
          <a:noFill/>
          <a:ln>
            <a:noFill/>
          </a:ln>
        </p:spPr>
      </p:pic>
      <p:sp>
        <p:nvSpPr>
          <p:cNvPr id="2" name="Text Box 1003"/>
          <p:cNvSpPr txBox="1">
            <a:spLocks noChangeArrowheads="1"/>
          </p:cNvSpPr>
          <p:nvPr/>
        </p:nvSpPr>
        <p:spPr bwMode="auto">
          <a:xfrm>
            <a:off x="1083644" y="5612231"/>
            <a:ext cx="1066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dirty="0">
                <a:solidFill>
                  <a:srgbClr val="000000"/>
                </a:solidFill>
                <a:latin typeface="Cambria" charset="0"/>
                <a:ea typeface="ÇlÇr ñæí©" charset="0"/>
              </a:rPr>
              <a:t>Scan Angle</a:t>
            </a:r>
            <a:endParaRPr lang="en-US" dirty="0">
              <a:solidFill>
                <a:srgbClr val="000000"/>
              </a:solidFill>
            </a:endParaRPr>
          </a:p>
        </p:txBody>
      </p:sp>
      <p:sp>
        <p:nvSpPr>
          <p:cNvPr id="3" name="Text Box 1003"/>
          <p:cNvSpPr txBox="1">
            <a:spLocks noChangeArrowheads="1"/>
          </p:cNvSpPr>
          <p:nvPr/>
        </p:nvSpPr>
        <p:spPr bwMode="auto">
          <a:xfrm>
            <a:off x="4239623" y="5663721"/>
            <a:ext cx="1066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Scan Angle</a:t>
            </a:r>
            <a:endParaRPr lang="en-US">
              <a:solidFill>
                <a:srgbClr val="000000"/>
              </a:solidFill>
            </a:endParaRPr>
          </a:p>
        </p:txBody>
      </p:sp>
      <p:sp>
        <p:nvSpPr>
          <p:cNvPr id="4" name="Text Box 1003"/>
          <p:cNvSpPr txBox="1">
            <a:spLocks noChangeArrowheads="1"/>
          </p:cNvSpPr>
          <p:nvPr/>
        </p:nvSpPr>
        <p:spPr bwMode="auto">
          <a:xfrm>
            <a:off x="7369944" y="5682837"/>
            <a:ext cx="1066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Scan Angle</a:t>
            </a:r>
            <a:endParaRPr lang="en-US">
              <a:solidFill>
                <a:srgbClr val="000000"/>
              </a:solidFill>
            </a:endParaRPr>
          </a:p>
        </p:txBody>
      </p:sp>
      <p:sp>
        <p:nvSpPr>
          <p:cNvPr id="5" name="Text Box 1003"/>
          <p:cNvSpPr txBox="1">
            <a:spLocks noChangeArrowheads="1"/>
          </p:cNvSpPr>
          <p:nvPr/>
        </p:nvSpPr>
        <p:spPr bwMode="auto">
          <a:xfrm>
            <a:off x="4217653" y="3014586"/>
            <a:ext cx="1066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Scan Angle</a:t>
            </a:r>
            <a:endParaRPr lang="en-US">
              <a:solidFill>
                <a:srgbClr val="000000"/>
              </a:solidFill>
            </a:endParaRPr>
          </a:p>
        </p:txBody>
      </p:sp>
      <p:sp>
        <p:nvSpPr>
          <p:cNvPr id="6" name="Text Box 1003"/>
          <p:cNvSpPr txBox="1">
            <a:spLocks noChangeArrowheads="1"/>
          </p:cNvSpPr>
          <p:nvPr/>
        </p:nvSpPr>
        <p:spPr bwMode="auto">
          <a:xfrm>
            <a:off x="7190336" y="3053248"/>
            <a:ext cx="1066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Scan Angle</a:t>
            </a:r>
            <a:endParaRPr lang="en-US">
              <a:solidFill>
                <a:srgbClr val="000000"/>
              </a:solidFill>
            </a:endParaRPr>
          </a:p>
        </p:txBody>
      </p:sp>
      <p:sp>
        <p:nvSpPr>
          <p:cNvPr id="7" name="Text Box 1003"/>
          <p:cNvSpPr txBox="1">
            <a:spLocks noChangeArrowheads="1"/>
          </p:cNvSpPr>
          <p:nvPr/>
        </p:nvSpPr>
        <p:spPr bwMode="auto">
          <a:xfrm>
            <a:off x="1057986" y="3053070"/>
            <a:ext cx="1066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Scan Angle</a:t>
            </a:r>
            <a:endParaRPr lang="en-US">
              <a:solidFill>
                <a:srgbClr val="000000"/>
              </a:solidFill>
            </a:endParaRPr>
          </a:p>
        </p:txBody>
      </p:sp>
      <p:sp>
        <p:nvSpPr>
          <p:cNvPr id="8" name="Text Box 1229"/>
          <p:cNvSpPr txBox="1">
            <a:spLocks noChangeArrowheads="1"/>
          </p:cNvSpPr>
          <p:nvPr/>
        </p:nvSpPr>
        <p:spPr bwMode="auto">
          <a:xfrm rot="16200000">
            <a:off x="-275018" y="1751537"/>
            <a:ext cx="872118" cy="34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TB (K)</a:t>
            </a:r>
            <a:endParaRPr lang="en-US">
              <a:solidFill>
                <a:srgbClr val="000000"/>
              </a:solidFill>
            </a:endParaRPr>
          </a:p>
        </p:txBody>
      </p:sp>
      <p:sp>
        <p:nvSpPr>
          <p:cNvPr id="9" name="Text Box 1229"/>
          <p:cNvSpPr txBox="1">
            <a:spLocks noChangeArrowheads="1"/>
          </p:cNvSpPr>
          <p:nvPr/>
        </p:nvSpPr>
        <p:spPr bwMode="auto">
          <a:xfrm rot="16200000">
            <a:off x="-326362" y="4176003"/>
            <a:ext cx="910657" cy="30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TB (K)</a:t>
            </a:r>
            <a:endParaRPr lang="en-US">
              <a:solidFill>
                <a:srgbClr val="000000"/>
              </a:solidFill>
            </a:endParaRPr>
          </a:p>
        </p:txBody>
      </p:sp>
      <p:sp>
        <p:nvSpPr>
          <p:cNvPr id="10" name="Text Box 992"/>
          <p:cNvSpPr txBox="1">
            <a:spLocks noChangeArrowheads="1"/>
          </p:cNvSpPr>
          <p:nvPr/>
        </p:nvSpPr>
        <p:spPr bwMode="auto">
          <a:xfrm>
            <a:off x="694283" y="1250207"/>
            <a:ext cx="495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Ch1</a:t>
            </a:r>
            <a:endParaRPr lang="en-US">
              <a:solidFill>
                <a:srgbClr val="000000"/>
              </a:solidFill>
            </a:endParaRPr>
          </a:p>
        </p:txBody>
      </p:sp>
      <p:sp>
        <p:nvSpPr>
          <p:cNvPr id="11" name="Text Box 993"/>
          <p:cNvSpPr txBox="1">
            <a:spLocks noChangeArrowheads="1"/>
          </p:cNvSpPr>
          <p:nvPr/>
        </p:nvSpPr>
        <p:spPr bwMode="auto">
          <a:xfrm>
            <a:off x="3591807" y="1237379"/>
            <a:ext cx="495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Ch2</a:t>
            </a:r>
            <a:endParaRPr lang="en-US">
              <a:solidFill>
                <a:srgbClr val="000000"/>
              </a:solidFill>
            </a:endParaRPr>
          </a:p>
        </p:txBody>
      </p:sp>
      <p:sp>
        <p:nvSpPr>
          <p:cNvPr id="12" name="Text Box 994"/>
          <p:cNvSpPr txBox="1">
            <a:spLocks noChangeArrowheads="1"/>
          </p:cNvSpPr>
          <p:nvPr/>
        </p:nvSpPr>
        <p:spPr bwMode="auto">
          <a:xfrm>
            <a:off x="6695036" y="1250207"/>
            <a:ext cx="495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a:solidFill>
                  <a:srgbClr val="000000"/>
                </a:solidFill>
                <a:latin typeface="Cambria" charset="0"/>
                <a:ea typeface="ÇlÇr ñæí©" charset="0"/>
              </a:rPr>
              <a:t>Ch3</a:t>
            </a:r>
            <a:endParaRPr lang="en-US">
              <a:solidFill>
                <a:srgbClr val="000000"/>
              </a:solidFill>
            </a:endParaRPr>
          </a:p>
        </p:txBody>
      </p:sp>
      <p:sp>
        <p:nvSpPr>
          <p:cNvPr id="13" name="Text Box 994"/>
          <p:cNvSpPr txBox="1">
            <a:spLocks noChangeArrowheads="1"/>
          </p:cNvSpPr>
          <p:nvPr/>
        </p:nvSpPr>
        <p:spPr bwMode="auto">
          <a:xfrm>
            <a:off x="707112" y="3710935"/>
            <a:ext cx="495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dirty="0" smtClean="0">
                <a:solidFill>
                  <a:srgbClr val="000000"/>
                </a:solidFill>
                <a:latin typeface="Cambria" charset="0"/>
                <a:ea typeface="ÇlÇr ñæí©" charset="0"/>
              </a:rPr>
              <a:t>Ch4</a:t>
            </a:r>
            <a:endParaRPr lang="en-US" dirty="0">
              <a:solidFill>
                <a:srgbClr val="000000"/>
              </a:solidFill>
            </a:endParaRPr>
          </a:p>
        </p:txBody>
      </p:sp>
      <p:sp>
        <p:nvSpPr>
          <p:cNvPr id="14" name="Text Box 994"/>
          <p:cNvSpPr txBox="1">
            <a:spLocks noChangeArrowheads="1"/>
          </p:cNvSpPr>
          <p:nvPr/>
        </p:nvSpPr>
        <p:spPr bwMode="auto">
          <a:xfrm>
            <a:off x="3657781" y="3710935"/>
            <a:ext cx="69131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dirty="0" smtClean="0">
                <a:solidFill>
                  <a:srgbClr val="000000"/>
                </a:solidFill>
                <a:latin typeface="Cambria" charset="0"/>
                <a:ea typeface="ÇlÇr ñæí©" charset="0"/>
              </a:rPr>
              <a:t>Ch16</a:t>
            </a:r>
            <a:endParaRPr lang="en-US" dirty="0">
              <a:solidFill>
                <a:srgbClr val="000000"/>
              </a:solidFill>
            </a:endParaRPr>
          </a:p>
        </p:txBody>
      </p:sp>
      <p:sp>
        <p:nvSpPr>
          <p:cNvPr id="45" name="Text Box 994"/>
          <p:cNvSpPr txBox="1">
            <a:spLocks noChangeArrowheads="1"/>
          </p:cNvSpPr>
          <p:nvPr/>
        </p:nvSpPr>
        <p:spPr bwMode="auto">
          <a:xfrm>
            <a:off x="6707865" y="3760711"/>
            <a:ext cx="69131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200" dirty="0" smtClean="0">
                <a:solidFill>
                  <a:srgbClr val="000000"/>
                </a:solidFill>
                <a:latin typeface="Cambria" charset="0"/>
                <a:ea typeface="ÇlÇr ñæí©" charset="0"/>
              </a:rPr>
              <a:t>Ch17</a:t>
            </a:r>
            <a:endParaRPr lang="en-US" dirty="0">
              <a:solidFill>
                <a:srgbClr val="000000"/>
              </a:solidFill>
            </a:endParaRPr>
          </a:p>
        </p:txBody>
      </p:sp>
      <p:sp>
        <p:nvSpPr>
          <p:cNvPr id="15" name="Rectangle 14"/>
          <p:cNvSpPr/>
          <p:nvPr/>
        </p:nvSpPr>
        <p:spPr>
          <a:xfrm>
            <a:off x="177889" y="5961819"/>
            <a:ext cx="8991769" cy="830997"/>
          </a:xfrm>
          <a:prstGeom prst="rect">
            <a:avLst/>
          </a:prstGeom>
        </p:spPr>
        <p:txBody>
          <a:bodyPr wrap="square">
            <a:spAutoFit/>
          </a:bodyPr>
          <a:lstStyle/>
          <a:p>
            <a:pPr defTabSz="457200" fontAlgn="auto">
              <a:spcBef>
                <a:spcPts val="0"/>
              </a:spcBef>
              <a:spcAft>
                <a:spcPts val="0"/>
              </a:spcAft>
            </a:pPr>
            <a:r>
              <a:rPr lang="en-US" dirty="0">
                <a:solidFill>
                  <a:srgbClr val="000000"/>
                </a:solidFill>
                <a:latin typeface="Times New Roman"/>
                <a:cs typeface="Times New Roman"/>
              </a:rPr>
              <a:t>The brightness temperature with pure (dashed curve) and quasi- (solid curve) horizontal polarization (circle) and vertical (star) polarization states using the US standard atmospheric profile with sea surface wind speed being 5 m/s and sea surface temperature being 290 K.</a:t>
            </a:r>
          </a:p>
        </p:txBody>
      </p:sp>
      <p:sp>
        <p:nvSpPr>
          <p:cNvPr id="48" name="Slide Number Placeholder 4"/>
          <p:cNvSpPr>
            <a:spLocks noGrp="1"/>
          </p:cNvSpPr>
          <p:nvPr>
            <p:ph type="sldNum" sz="quarter" idx="4294967295"/>
          </p:nvPr>
        </p:nvSpPr>
        <p:spPr>
          <a:xfrm>
            <a:off x="6858000" y="6416675"/>
            <a:ext cx="2133600" cy="365125"/>
          </a:xfrm>
          <a:prstGeom prst="rect">
            <a:avLst/>
          </a:prstGeom>
        </p:spPr>
        <p:txBody>
          <a:bodyPr/>
          <a:lstStyle/>
          <a:p>
            <a:pPr algn="r"/>
            <a:fld id="{F57BD4A1-6061-4BD7-BD37-9338D29FB437}" type="slidenum">
              <a:rPr lang="en-US" sz="1200" smtClean="0">
                <a:solidFill>
                  <a:prstClr val="black">
                    <a:tint val="75000"/>
                  </a:prstClr>
                </a:solidFill>
              </a:rPr>
              <a:pPr algn="r"/>
              <a:t>17</a:t>
            </a:fld>
            <a:endParaRPr lang="en-US" sz="1200">
              <a:solidFill>
                <a:prstClr val="black">
                  <a:tint val="75000"/>
                </a:prstClr>
              </a:solidFill>
            </a:endParaRPr>
          </a:p>
        </p:txBody>
      </p:sp>
    </p:spTree>
    <p:extLst>
      <p:ext uri="{BB962C8B-B14F-4D97-AF65-F5344CB8AC3E}">
        <p14:creationId xmlns:p14="http://schemas.microsoft.com/office/powerpoint/2010/main" val="132224542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srcRect l="2750" t="1907" r="1965" b="1907"/>
          <a:stretch>
            <a:fillRect/>
          </a:stretch>
        </p:blipFill>
        <p:spPr bwMode="auto">
          <a:xfrm>
            <a:off x="5006970" y="1767114"/>
            <a:ext cx="3600000" cy="3369896"/>
          </a:xfrm>
          <a:prstGeom prst="rect">
            <a:avLst/>
          </a:prstGeom>
          <a:noFill/>
        </p:spPr>
      </p:pic>
      <p:pic>
        <p:nvPicPr>
          <p:cNvPr id="21" name="Picture 20"/>
          <p:cNvPicPr>
            <a:picLocks noChangeAspect="1"/>
          </p:cNvPicPr>
          <p:nvPr/>
        </p:nvPicPr>
        <p:blipFill>
          <a:blip r:embed="rId3" cstate="print"/>
          <a:srcRect l="3168" t="1907" r="2178" b="2119"/>
          <a:stretch>
            <a:fillRect/>
          </a:stretch>
        </p:blipFill>
        <p:spPr bwMode="auto">
          <a:xfrm>
            <a:off x="442686" y="1752600"/>
            <a:ext cx="3600000" cy="3411715"/>
          </a:xfrm>
          <a:prstGeom prst="rect">
            <a:avLst/>
          </a:prstGeom>
          <a:noFill/>
        </p:spPr>
      </p:pic>
      <p:sp>
        <p:nvSpPr>
          <p:cNvPr id="2" name="Text Box 2"/>
          <p:cNvSpPr txBox="1">
            <a:spLocks noChangeArrowheads="1"/>
          </p:cNvSpPr>
          <p:nvPr/>
        </p:nvSpPr>
        <p:spPr bwMode="auto">
          <a:xfrm>
            <a:off x="3352800" y="4876800"/>
            <a:ext cx="1143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altLang="zh-CN" sz="1400" dirty="0" smtClean="0">
                <a:solidFill>
                  <a:prstClr val="black"/>
                </a:solidFill>
                <a:cs typeface="Arial" pitchFamily="34" charset="0"/>
              </a:rPr>
              <a:t> (FOV)</a:t>
            </a:r>
            <a:endParaRPr lang="en-US" sz="1400" dirty="0" smtClean="0">
              <a:solidFill>
                <a:prstClr val="black"/>
              </a:solidFill>
              <a:latin typeface="Arial" pitchFamily="34" charset="0"/>
              <a:cs typeface="Arial" pitchFamily="34" charset="0"/>
            </a:endParaRPr>
          </a:p>
        </p:txBody>
      </p:sp>
      <p:sp>
        <p:nvSpPr>
          <p:cNvPr id="31" name="Text Box 2"/>
          <p:cNvSpPr txBox="1">
            <a:spLocks noChangeArrowheads="1"/>
          </p:cNvSpPr>
          <p:nvPr/>
        </p:nvSpPr>
        <p:spPr bwMode="auto">
          <a:xfrm>
            <a:off x="7620000" y="4876800"/>
            <a:ext cx="1143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altLang="zh-CN" sz="1400" dirty="0" smtClean="0">
                <a:solidFill>
                  <a:prstClr val="black"/>
                </a:solidFill>
                <a:cs typeface="Arial" pitchFamily="34" charset="0"/>
              </a:rPr>
              <a:t>(FOV)</a:t>
            </a:r>
            <a:endParaRPr lang="en-US" sz="1400" dirty="0" smtClean="0">
              <a:solidFill>
                <a:prstClr val="black"/>
              </a:solidFill>
              <a:latin typeface="Arial" pitchFamily="34" charset="0"/>
              <a:cs typeface="Arial" pitchFamily="34" charset="0"/>
            </a:endParaRPr>
          </a:p>
        </p:txBody>
      </p:sp>
      <p:sp>
        <p:nvSpPr>
          <p:cNvPr id="32" name="Text Box 2"/>
          <p:cNvSpPr txBox="1">
            <a:spLocks noChangeArrowheads="1"/>
          </p:cNvSpPr>
          <p:nvPr/>
        </p:nvSpPr>
        <p:spPr bwMode="auto">
          <a:xfrm>
            <a:off x="-14514" y="2358570"/>
            <a:ext cx="533400" cy="167640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a:spcAft>
                <a:spcPts val="1000"/>
              </a:spcAft>
            </a:pPr>
            <a:r>
              <a:rPr lang="en-US" altLang="zh-CN" sz="2000" dirty="0" err="1" smtClean="0">
                <a:solidFill>
                  <a:prstClr val="black"/>
                </a:solidFill>
                <a:cs typeface="Arial" pitchFamily="34" charset="0"/>
              </a:rPr>
              <a:t>Scanline</a:t>
            </a:r>
            <a:endParaRPr lang="en-US" sz="2000" dirty="0" smtClean="0">
              <a:solidFill>
                <a:prstClr val="black"/>
              </a:solidFill>
              <a:latin typeface="Arial" pitchFamily="34" charset="0"/>
              <a:cs typeface="Arial" pitchFamily="34" charset="0"/>
            </a:endParaRPr>
          </a:p>
        </p:txBody>
      </p:sp>
      <p:sp>
        <p:nvSpPr>
          <p:cNvPr id="33" name="Text Box 2"/>
          <p:cNvSpPr txBox="1">
            <a:spLocks noChangeArrowheads="1"/>
          </p:cNvSpPr>
          <p:nvPr/>
        </p:nvSpPr>
        <p:spPr bwMode="auto">
          <a:xfrm>
            <a:off x="4579254" y="2286000"/>
            <a:ext cx="533400" cy="167640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a:spcAft>
                <a:spcPts val="1000"/>
              </a:spcAft>
            </a:pPr>
            <a:r>
              <a:rPr lang="en-US" altLang="zh-CN" sz="2000" dirty="0" err="1" smtClean="0">
                <a:solidFill>
                  <a:prstClr val="black"/>
                </a:solidFill>
                <a:cs typeface="Arial" pitchFamily="34" charset="0"/>
              </a:rPr>
              <a:t>Scanline</a:t>
            </a:r>
            <a:endParaRPr lang="en-US" sz="2000" dirty="0" smtClean="0">
              <a:solidFill>
                <a:prstClr val="black"/>
              </a:solidFill>
              <a:latin typeface="Arial" pitchFamily="34" charset="0"/>
              <a:cs typeface="Arial" pitchFamily="34" charset="0"/>
            </a:endParaRPr>
          </a:p>
        </p:txBody>
      </p:sp>
      <p:sp>
        <p:nvSpPr>
          <p:cNvPr id="34" name="Rectangle 33"/>
          <p:cNvSpPr/>
          <p:nvPr/>
        </p:nvSpPr>
        <p:spPr>
          <a:xfrm>
            <a:off x="1144518" y="1295400"/>
            <a:ext cx="2421732" cy="400110"/>
          </a:xfrm>
          <a:prstGeom prst="rect">
            <a:avLst/>
          </a:prstGeom>
        </p:spPr>
        <p:txBody>
          <a:bodyPr wrap="none">
            <a:spAutoFit/>
          </a:bodyPr>
          <a:lstStyle/>
          <a:p>
            <a:pPr algn="ctr">
              <a:spcAft>
                <a:spcPts val="1000"/>
              </a:spcAft>
            </a:pPr>
            <a:r>
              <a:rPr lang="en-US" altLang="zh-CN" sz="2000" dirty="0" smtClean="0">
                <a:solidFill>
                  <a:prstClr val="black"/>
                </a:solidFill>
                <a:cs typeface="Arial" pitchFamily="34" charset="0"/>
              </a:rPr>
              <a:t>ATMS Channels 3-16</a:t>
            </a:r>
            <a:endParaRPr lang="en-US" sz="2000" dirty="0" smtClean="0">
              <a:solidFill>
                <a:prstClr val="black"/>
              </a:solidFill>
              <a:latin typeface="Arial" pitchFamily="34" charset="0"/>
              <a:cs typeface="Arial" pitchFamily="34" charset="0"/>
            </a:endParaRPr>
          </a:p>
        </p:txBody>
      </p:sp>
      <p:sp>
        <p:nvSpPr>
          <p:cNvPr id="35" name="Rectangle 34"/>
          <p:cNvSpPr/>
          <p:nvPr/>
        </p:nvSpPr>
        <p:spPr>
          <a:xfrm>
            <a:off x="5868372" y="1309914"/>
            <a:ext cx="2293491" cy="400110"/>
          </a:xfrm>
          <a:prstGeom prst="rect">
            <a:avLst/>
          </a:prstGeom>
        </p:spPr>
        <p:txBody>
          <a:bodyPr wrap="none">
            <a:spAutoFit/>
          </a:bodyPr>
          <a:lstStyle/>
          <a:p>
            <a:pPr algn="ctr">
              <a:spcAft>
                <a:spcPts val="1000"/>
              </a:spcAft>
            </a:pPr>
            <a:r>
              <a:rPr lang="en-US" altLang="zh-CN" sz="2000" dirty="0" smtClean="0">
                <a:solidFill>
                  <a:prstClr val="black"/>
                </a:solidFill>
                <a:cs typeface="Arial" pitchFamily="34" charset="0"/>
              </a:rPr>
              <a:t>ATMS Channels 1-2</a:t>
            </a:r>
            <a:endParaRPr lang="en-US" sz="2000" dirty="0" smtClean="0">
              <a:solidFill>
                <a:prstClr val="black"/>
              </a:solidFill>
              <a:latin typeface="Arial" pitchFamily="34" charset="0"/>
              <a:cs typeface="Arial" pitchFamily="34" charset="0"/>
            </a:endParaRPr>
          </a:p>
        </p:txBody>
      </p:sp>
      <p:pic>
        <p:nvPicPr>
          <p:cNvPr id="36" name="Picture 35"/>
          <p:cNvPicPr>
            <a:picLocks noChangeAspect="1"/>
          </p:cNvPicPr>
          <p:nvPr/>
        </p:nvPicPr>
        <p:blipFill>
          <a:blip r:embed="rId4" cstate="print"/>
          <a:srcRect l="5555" t="2041" r="14815"/>
          <a:stretch>
            <a:fillRect/>
          </a:stretch>
        </p:blipFill>
        <p:spPr bwMode="auto">
          <a:xfrm>
            <a:off x="4056744" y="1915878"/>
            <a:ext cx="572160" cy="2880000"/>
          </a:xfrm>
          <a:prstGeom prst="rect">
            <a:avLst/>
          </a:prstGeom>
          <a:noFill/>
        </p:spPr>
      </p:pic>
      <p:pic>
        <p:nvPicPr>
          <p:cNvPr id="37" name="Picture 36"/>
          <p:cNvPicPr>
            <a:picLocks noChangeAspect="1"/>
          </p:cNvPicPr>
          <p:nvPr/>
        </p:nvPicPr>
        <p:blipFill>
          <a:blip r:embed="rId5" cstate="print"/>
          <a:srcRect l="3876" t="1814" r="29457"/>
          <a:stretch>
            <a:fillRect/>
          </a:stretch>
        </p:blipFill>
        <p:spPr bwMode="auto">
          <a:xfrm>
            <a:off x="8597796" y="1868712"/>
            <a:ext cx="575232" cy="2880000"/>
          </a:xfrm>
          <a:prstGeom prst="rect">
            <a:avLst/>
          </a:prstGeom>
          <a:noFill/>
        </p:spPr>
      </p:pic>
      <p:sp>
        <p:nvSpPr>
          <p:cNvPr id="15" name="TextBox 14"/>
          <p:cNvSpPr txBox="1"/>
          <p:nvPr/>
        </p:nvSpPr>
        <p:spPr>
          <a:xfrm>
            <a:off x="228600" y="5638800"/>
            <a:ext cx="8695152" cy="805349"/>
          </a:xfrm>
          <a:prstGeom prst="rect">
            <a:avLst/>
          </a:prstGeom>
          <a:solidFill>
            <a:srgbClr val="008000"/>
          </a:solidFill>
          <a:ln>
            <a:solidFill>
              <a:srgbClr val="FF6600"/>
            </a:solidFill>
          </a:ln>
        </p:spPr>
        <p:txBody>
          <a:bodyPr wrap="none" rtlCol="0">
            <a:spAutoFit/>
          </a:bodyPr>
          <a:lstStyle/>
          <a:p>
            <a:pPr>
              <a:spcAft>
                <a:spcPts val="1000"/>
              </a:spcAft>
            </a:pPr>
            <a:r>
              <a:rPr lang="en-US" sz="1900" dirty="0" smtClean="0">
                <a:solidFill>
                  <a:prstClr val="black"/>
                </a:solidFill>
                <a:ea typeface="宋体" pitchFamily="2" charset="-122"/>
                <a:cs typeface="Arial" pitchFamily="34" charset="0"/>
              </a:rPr>
              <a:t>An effective AMSU-A target FOV: output of BG remap (shaded in gray)</a:t>
            </a:r>
            <a:endParaRPr lang="en-US" sz="1900" dirty="0" smtClean="0">
              <a:solidFill>
                <a:prstClr val="black"/>
              </a:solidFill>
              <a:latin typeface="Arial" pitchFamily="34" charset="0"/>
              <a:cs typeface="Arial" pitchFamily="34" charset="0"/>
            </a:endParaRPr>
          </a:p>
          <a:p>
            <a:pPr>
              <a:spcAft>
                <a:spcPts val="1000"/>
              </a:spcAft>
            </a:pPr>
            <a:r>
              <a:rPr lang="en-US" altLang="zh-CN" sz="1900" dirty="0" smtClean="0">
                <a:solidFill>
                  <a:prstClr val="black"/>
                </a:solidFill>
                <a:cs typeface="Arial" pitchFamily="34" charset="0"/>
              </a:rPr>
              <a:t>ATMS effective FOVs: Circles with colors indicating the magnitude of BG coefficients </a:t>
            </a:r>
          </a:p>
        </p:txBody>
      </p:sp>
      <p:sp>
        <p:nvSpPr>
          <p:cNvPr id="16" name="Rectangle 5"/>
          <p:cNvSpPr>
            <a:spLocks noGrp="1" noChangeArrowheads="1"/>
          </p:cNvSpPr>
          <p:nvPr>
            <p:ph type="title"/>
          </p:nvPr>
        </p:nvSpPr>
        <p:spPr>
          <a:xfrm>
            <a:off x="533400" y="-12700"/>
            <a:ext cx="8229600" cy="1143000"/>
          </a:xfrm>
        </p:spPr>
        <p:txBody>
          <a:bodyPr>
            <a:normAutofit/>
          </a:bodyPr>
          <a:lstStyle/>
          <a:p>
            <a:pPr lvl="0"/>
            <a:r>
              <a:rPr lang="en-US" sz="2800" b="1" dirty="0" smtClean="0">
                <a:solidFill>
                  <a:srgbClr val="0000FF"/>
                </a:solidFill>
                <a:latin typeface="Times New Roman"/>
                <a:cs typeface="Times New Roman"/>
              </a:rPr>
              <a:t>ATMS Resampling Algorithm using the</a:t>
            </a:r>
            <a:br>
              <a:rPr lang="en-US" sz="2800" b="1" dirty="0" smtClean="0">
                <a:solidFill>
                  <a:srgbClr val="0000FF"/>
                </a:solidFill>
                <a:latin typeface="Times New Roman"/>
                <a:cs typeface="Times New Roman"/>
              </a:rPr>
            </a:br>
            <a:r>
              <a:rPr lang="en-US" sz="2800" b="1" dirty="0" smtClean="0">
                <a:solidFill>
                  <a:srgbClr val="0000FF"/>
                </a:solidFill>
                <a:latin typeface="Times New Roman"/>
                <a:cs typeface="Times New Roman"/>
              </a:rPr>
              <a:t> Backus</a:t>
            </a:r>
            <a:r>
              <a:rPr lang="en-US" sz="2800" b="1" dirty="0">
                <a:solidFill>
                  <a:srgbClr val="0000FF"/>
                </a:solidFill>
                <a:latin typeface="Times New Roman"/>
                <a:cs typeface="Times New Roman"/>
              </a:rPr>
              <a:t>-Gilbert</a:t>
            </a:r>
            <a:r>
              <a:rPr lang="en-US" sz="2800" b="1" dirty="0" smtClean="0">
                <a:solidFill>
                  <a:srgbClr val="0000FF"/>
                </a:solidFill>
                <a:latin typeface="Times New Roman"/>
                <a:cs typeface="Times New Roman"/>
              </a:rPr>
              <a:t> (BG) Method</a:t>
            </a:r>
            <a:endParaRPr lang="en-US" sz="2800" b="1" dirty="0">
              <a:solidFill>
                <a:srgbClr val="0000FF"/>
              </a:solidFill>
              <a:latin typeface="Times New Roman"/>
              <a:cs typeface="Times New Roman"/>
            </a:endParaRPr>
          </a:p>
        </p:txBody>
      </p:sp>
      <p:sp>
        <p:nvSpPr>
          <p:cNvPr id="17" name="Slide Number Placeholder 16"/>
          <p:cNvSpPr>
            <a:spLocks noGrp="1"/>
          </p:cNvSpPr>
          <p:nvPr>
            <p:ph type="sldNum" sz="quarter" idx="12"/>
          </p:nvPr>
        </p:nvSpPr>
        <p:spPr>
          <a:xfrm>
            <a:off x="6858000" y="6416675"/>
            <a:ext cx="2133600" cy="365125"/>
          </a:xfrm>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392479354"/>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 name="Rectangle 14"/>
          <p:cNvSpPr/>
          <p:nvPr/>
        </p:nvSpPr>
        <p:spPr>
          <a:xfrm>
            <a:off x="787400" y="1524000"/>
            <a:ext cx="7670800" cy="3581400"/>
          </a:xfrm>
          <a:prstGeom prst="rect">
            <a:avLst/>
          </a:prstGeom>
          <a:noFill/>
          <a:ln w="127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231900" y="0"/>
            <a:ext cx="6781800" cy="1143000"/>
          </a:xfrm>
        </p:spPr>
        <p:txBody>
          <a:bodyPr>
            <a:normAutofit/>
          </a:bodyPr>
          <a:lstStyle/>
          <a:p>
            <a:r>
              <a:rPr lang="en-US" sz="2800" b="1" dirty="0" smtClean="0">
                <a:solidFill>
                  <a:srgbClr val="0000FF"/>
                </a:solidFill>
                <a:latin typeface="Times New Roman"/>
                <a:cs typeface="Times New Roman"/>
              </a:rPr>
              <a:t>ATMS Resampling Algorithm</a:t>
            </a:r>
            <a:endParaRPr lang="en-US" sz="2800" b="1" dirty="0">
              <a:solidFill>
                <a:srgbClr val="0000FF"/>
              </a:solidFill>
              <a:latin typeface="Times New Roman"/>
              <a:cs typeface="Times New Roman"/>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165191737"/>
              </p:ext>
            </p:extLst>
          </p:nvPr>
        </p:nvGraphicFramePr>
        <p:xfrm>
          <a:off x="1039813" y="1676400"/>
          <a:ext cx="6986587" cy="1219200"/>
        </p:xfrm>
        <a:graphic>
          <a:graphicData uri="http://schemas.openxmlformats.org/presentationml/2006/ole">
            <mc:AlternateContent xmlns:mc="http://schemas.openxmlformats.org/markup-compatibility/2006">
              <mc:Choice xmlns:v="urn:schemas-microsoft-com:vml" Requires="v">
                <p:oleObj spid="_x0000_s477325" name="Equation" r:id="rId3" imgW="2691232" imgH="469696" progId="">
                  <p:embed/>
                </p:oleObj>
              </mc:Choice>
              <mc:Fallback>
                <p:oleObj name="Equation" r:id="rId3" imgW="2691232" imgH="469696" progId="">
                  <p:embed/>
                  <p:pic>
                    <p:nvPicPr>
                      <p:cNvPr id="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1676400"/>
                        <a:ext cx="698658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7" name="Object 3"/>
          <p:cNvGraphicFramePr>
            <a:graphicFrameLocks noChangeAspect="1"/>
          </p:cNvGraphicFramePr>
          <p:nvPr>
            <p:extLst>
              <p:ext uri="{D42A27DB-BD31-4B8C-83A1-F6EECF244321}">
                <p14:modId xmlns:p14="http://schemas.microsoft.com/office/powerpoint/2010/main" val="821610924"/>
              </p:ext>
            </p:extLst>
          </p:nvPr>
        </p:nvGraphicFramePr>
        <p:xfrm>
          <a:off x="2703513" y="3871913"/>
          <a:ext cx="3603625" cy="1038225"/>
        </p:xfrm>
        <a:graphic>
          <a:graphicData uri="http://schemas.openxmlformats.org/presentationml/2006/ole">
            <mc:AlternateContent xmlns:mc="http://schemas.openxmlformats.org/markup-compatibility/2006">
              <mc:Choice xmlns:v="urn:schemas-microsoft-com:vml" Requires="v">
                <p:oleObj spid="_x0000_s477326" name="Equation" r:id="rId5" imgW="1587500" imgH="457200" progId="">
                  <p:embed/>
                </p:oleObj>
              </mc:Choice>
              <mc:Fallback>
                <p:oleObj name="Equation" r:id="rId5" imgW="1587500" imgH="457200" progId="">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513" y="3871913"/>
                        <a:ext cx="3603625"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787400" y="5630040"/>
            <a:ext cx="7899400" cy="646331"/>
          </a:xfrm>
          <a:prstGeom prst="rect">
            <a:avLst/>
          </a:prstGeom>
          <a:noFill/>
        </p:spPr>
        <p:txBody>
          <a:bodyPr wrap="square" rtlCol="0">
            <a:spAutoFit/>
          </a:bodyPr>
          <a:lstStyle/>
          <a:p>
            <a:r>
              <a:rPr lang="en-US" sz="1800" dirty="0" err="1" smtClean="0">
                <a:solidFill>
                  <a:prstClr val="black"/>
                </a:solidFill>
                <a:latin typeface="Times New Roman"/>
                <a:cs typeface="Times New Roman"/>
              </a:rPr>
              <a:t>Stogryn</a:t>
            </a:r>
            <a:r>
              <a:rPr lang="en-US" sz="1800" dirty="0" smtClean="0">
                <a:solidFill>
                  <a:prstClr val="black"/>
                </a:solidFill>
                <a:latin typeface="Times New Roman"/>
                <a:cs typeface="Times New Roman"/>
              </a:rPr>
              <a:t>, A., 1978: Estimates of brightness temperatures from scanning radiometer data. </a:t>
            </a:r>
            <a:r>
              <a:rPr lang="en-US" sz="1800" i="1" dirty="0" smtClean="0">
                <a:solidFill>
                  <a:prstClr val="black"/>
                </a:solidFill>
                <a:latin typeface="Times New Roman"/>
                <a:cs typeface="Times New Roman"/>
              </a:rPr>
              <a:t>IEEE Trans. Ant. &amp; Prop.,</a:t>
            </a:r>
            <a:r>
              <a:rPr lang="en-US" sz="1800" dirty="0" smtClean="0">
                <a:solidFill>
                  <a:prstClr val="black"/>
                </a:solidFill>
                <a:latin typeface="Times New Roman"/>
                <a:cs typeface="Times New Roman"/>
              </a:rPr>
              <a:t> AP-26,  720-726.</a:t>
            </a:r>
          </a:p>
        </p:txBody>
      </p:sp>
      <p:graphicFrame>
        <p:nvGraphicFramePr>
          <p:cNvPr id="77828" name="Object 4"/>
          <p:cNvGraphicFramePr>
            <a:graphicFrameLocks noChangeAspect="1"/>
          </p:cNvGraphicFramePr>
          <p:nvPr>
            <p:extLst>
              <p:ext uri="{D42A27DB-BD31-4B8C-83A1-F6EECF244321}">
                <p14:modId xmlns:p14="http://schemas.microsoft.com/office/powerpoint/2010/main" val="3606855076"/>
              </p:ext>
            </p:extLst>
          </p:nvPr>
        </p:nvGraphicFramePr>
        <p:xfrm>
          <a:off x="2320925" y="3084512"/>
          <a:ext cx="4179888" cy="460375"/>
        </p:xfrm>
        <a:graphic>
          <a:graphicData uri="http://schemas.openxmlformats.org/presentationml/2006/ole">
            <mc:AlternateContent xmlns:mc="http://schemas.openxmlformats.org/markup-compatibility/2006">
              <mc:Choice xmlns:v="urn:schemas-microsoft-com:vml" Requires="v">
                <p:oleObj spid="_x0000_s477327" name="Equation" r:id="rId7" imgW="1841500" imgH="203200" progId="">
                  <p:embed/>
                </p:oleObj>
              </mc:Choice>
              <mc:Fallback>
                <p:oleObj name="Equation" r:id="rId7" imgW="1841500" imgH="203200" progId="">
                  <p:embed/>
                  <p:pic>
                    <p:nvPicPr>
                      <p:cNvPr id="0" name="Picture 1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0925" y="3084512"/>
                        <a:ext cx="417988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a:xfrm>
            <a:off x="6858000" y="6416675"/>
            <a:ext cx="2133600" cy="365125"/>
          </a:xfrm>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65949660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457200" y="228600"/>
            <a:ext cx="8229600" cy="488950"/>
          </a:xfrm>
          <a:noFill/>
          <a:ln>
            <a:miter lim="800000"/>
            <a:headEnd/>
            <a:tailEnd/>
          </a:ln>
        </p:spPr>
        <p:txBody>
          <a:bodyPr vert="horz" wrap="square" lIns="91440" tIns="45720" rIns="91440" bIns="45720" numCol="1" anchor="ctr" anchorCtr="1" compatLnSpc="1">
            <a:prstTxWarp prst="textNoShape">
              <a:avLst/>
            </a:prstTxWarp>
          </a:bodyPr>
          <a:lstStyle/>
          <a:p>
            <a:r>
              <a:rPr lang="en-US" sz="2800" dirty="0" err="1" smtClean="0">
                <a:solidFill>
                  <a:srgbClr val="0000FF"/>
                </a:solidFill>
                <a:latin typeface="Times New Roman" panose="02020603050405020304" pitchFamily="18" charset="0"/>
                <a:ea typeface="Helvetica" charset="0"/>
                <a:cs typeface="Times New Roman" panose="02020603050405020304" pitchFamily="18" charset="0"/>
              </a:rPr>
              <a:t>Suomi</a:t>
            </a:r>
            <a:r>
              <a:rPr lang="en-US" sz="2800" dirty="0" smtClean="0">
                <a:solidFill>
                  <a:srgbClr val="0000FF"/>
                </a:solidFill>
                <a:latin typeface="Times New Roman" panose="02020603050405020304" pitchFamily="18" charset="0"/>
                <a:ea typeface="Helvetica" charset="0"/>
                <a:cs typeface="Times New Roman" panose="02020603050405020304" pitchFamily="18" charset="0"/>
              </a:rPr>
              <a:t> NPP and JPSS-1 Instruments </a:t>
            </a:r>
            <a:endParaRPr lang="en-US" sz="2800" dirty="0">
              <a:solidFill>
                <a:srgbClr val="0000FF"/>
              </a:solidFill>
              <a:latin typeface="Times New Roman" panose="02020603050405020304" pitchFamily="18" charset="0"/>
              <a:ea typeface="Helvetica"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62474592"/>
              </p:ext>
            </p:extLst>
          </p:nvPr>
        </p:nvGraphicFramePr>
        <p:xfrm>
          <a:off x="358775" y="968375"/>
          <a:ext cx="8328025" cy="5893753"/>
        </p:xfrm>
        <a:graphic>
          <a:graphicData uri="http://schemas.openxmlformats.org/drawingml/2006/table">
            <a:tbl>
              <a:tblPr/>
              <a:tblGrid>
                <a:gridCol w="1447800"/>
                <a:gridCol w="3676650"/>
                <a:gridCol w="3203575"/>
              </a:tblGrid>
              <a:tr h="3651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ea typeface="Helvetica" charset="0"/>
                          <a:cs typeface="Helvetica" charset="0"/>
                        </a:rPr>
                        <a:t>Instrument Type</a:t>
                      </a:r>
                      <a:endParaRPr kumimoji="0" lang="en-US" sz="1800" b="1" i="0" u="none" strike="noStrike" cap="none" normalizeH="0" baseline="0" dirty="0">
                        <a:ln>
                          <a:noFill/>
                        </a:ln>
                        <a:solidFill>
                          <a:schemeClr val="tx1"/>
                        </a:solidFill>
                        <a:effectLst/>
                        <a:latin typeface="+mn-lt"/>
                        <a:ea typeface="Helvetica" charset="0"/>
                        <a:cs typeface="Helvetica"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Helvetica" charset="0"/>
                          <a:cs typeface="Helvetica" charset="0"/>
                        </a:rPr>
                        <a:t>Measurement </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ATMS</a:t>
                      </a:r>
                      <a:r>
                        <a:rPr kumimoji="0" lang="en-US" sz="1800" b="1" i="0" u="none" strike="noStrike" cap="none" normalizeH="0" baseline="0" dirty="0">
                          <a:ln>
                            <a:noFill/>
                          </a:ln>
                          <a:solidFill>
                            <a:srgbClr val="0000FF"/>
                          </a:solidFill>
                          <a:effectLst/>
                          <a:latin typeface="+mn-lt"/>
                          <a:ea typeface="Helvetica" charset="0"/>
                          <a:cs typeface="Helvetica" charset="0"/>
                        </a:rPr>
                        <a:t> </a:t>
                      </a:r>
                      <a:r>
                        <a:rPr kumimoji="0" lang="en-US" sz="1800" b="0" i="0" u="none" strike="noStrike" cap="none" normalizeH="0" baseline="0" dirty="0">
                          <a:ln>
                            <a:noFill/>
                          </a:ln>
                          <a:solidFill>
                            <a:srgbClr val="0000FF"/>
                          </a:solidFill>
                          <a:effectLst/>
                          <a:latin typeface="+mn-lt"/>
                          <a:ea typeface="Helvetica" charset="0"/>
                          <a:cs typeface="Helvetica" charset="0"/>
                        </a:rPr>
                        <a:t>- Advanced Technology Microwave Sounder </a:t>
                      </a: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l"/>
                      <a:r>
                        <a:rPr kumimoji="0" lang="en-US" sz="1400" u="none" strike="noStrike" kern="0" cap="none" spc="0" normalizeH="0" baseline="0" noProof="0" dirty="0" smtClean="0">
                          <a:ln>
                            <a:noFill/>
                          </a:ln>
                          <a:solidFill>
                            <a:schemeClr val="tx1"/>
                          </a:solidFill>
                          <a:effectLst/>
                          <a:uLnTx/>
                          <a:uFillTx/>
                          <a:latin typeface="+mn-lt"/>
                          <a:cs typeface="Times New Roman"/>
                        </a:rPr>
                        <a:t>ATMS and CrIS together provide high vertical resolution </a:t>
                      </a:r>
                      <a:r>
                        <a:rPr kumimoji="0" lang="en-US" sz="1400" b="1" u="none" strike="noStrike" kern="0" cap="none" spc="0" normalizeH="0" baseline="0" noProof="0" dirty="0" smtClean="0">
                          <a:ln>
                            <a:noFill/>
                          </a:ln>
                          <a:solidFill>
                            <a:schemeClr val="tx1"/>
                          </a:solidFill>
                          <a:effectLst/>
                          <a:uLnTx/>
                          <a:uFillTx/>
                          <a:latin typeface="+mn-lt"/>
                          <a:cs typeface="Times New Roman"/>
                        </a:rPr>
                        <a:t>temperature</a:t>
                      </a:r>
                      <a:r>
                        <a:rPr kumimoji="0" lang="en-US" sz="1400" u="none" strike="noStrike" kern="0" cap="none" spc="0" normalizeH="0" baseline="0" noProof="0" dirty="0" smtClean="0">
                          <a:ln>
                            <a:noFill/>
                          </a:ln>
                          <a:solidFill>
                            <a:schemeClr val="tx1"/>
                          </a:solidFill>
                          <a:effectLst/>
                          <a:uLnTx/>
                          <a:uFillTx/>
                          <a:latin typeface="+mn-lt"/>
                          <a:cs typeface="Times New Roman"/>
                        </a:rPr>
                        <a:t> and </a:t>
                      </a:r>
                      <a:r>
                        <a:rPr kumimoji="0" lang="en-US" sz="1400" b="1" u="none" strike="noStrike" kern="0" cap="none" spc="0" normalizeH="0" baseline="0" noProof="0" dirty="0" smtClean="0">
                          <a:ln>
                            <a:noFill/>
                          </a:ln>
                          <a:solidFill>
                            <a:schemeClr val="tx1"/>
                          </a:solidFill>
                          <a:effectLst/>
                          <a:uLnTx/>
                          <a:uFillTx/>
                          <a:latin typeface="+mn-lt"/>
                          <a:cs typeface="Times New Roman"/>
                        </a:rPr>
                        <a:t>water</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vapor</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information</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needed</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to</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maintain</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and</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improve</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forecast</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a:t>
                      </a:r>
                      <a:r>
                        <a:rPr kumimoji="0" lang="en-US" sz="1400" b="1" i="0" u="none" strike="noStrike" kern="1200" cap="none" spc="0" normalizeH="0" baseline="0" noProof="0" dirty="0" smtClean="0">
                          <a:ln>
                            <a:noFill/>
                          </a:ln>
                          <a:solidFill>
                            <a:schemeClr val="tx1"/>
                          </a:solidFill>
                          <a:effectLst/>
                          <a:uLnTx/>
                          <a:uFillTx/>
                          <a:latin typeface="+mn-lt"/>
                          <a:ea typeface="Times New Roman"/>
                          <a:cs typeface="Times New Roman"/>
                        </a:rPr>
                        <a:t>skill</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Times New Roman"/>
                        </a:rPr>
                        <a:t> out to 5 to 7 days in advance for extreme weather events, including hurricanes and severe weather outbreak</a:t>
                      </a:r>
                      <a:r>
                        <a:rPr kumimoji="0" lang="en-US" sz="1400" b="0" i="0" u="none" strike="noStrike" kern="1200" cap="none" spc="0" normalizeH="0" baseline="0" noProof="0" dirty="0" smtClean="0">
                          <a:ln>
                            <a:noFill/>
                          </a:ln>
                          <a:solidFill>
                            <a:schemeClr val="tx1"/>
                          </a:solidFill>
                          <a:effectLst/>
                          <a:uLnTx/>
                          <a:uFillTx/>
                          <a:latin typeface="+mn-lt"/>
                          <a:ea typeface="Times New Roman"/>
                          <a:cs typeface="+mn-cs"/>
                        </a:rPr>
                        <a:t>s</a:t>
                      </a:r>
                      <a:endParaRPr lang="en-US" sz="1400" b="0" dirty="0">
                        <a:ln>
                          <a:noFill/>
                        </a:ln>
                        <a:solidFill>
                          <a:schemeClr val="tx1"/>
                        </a:solidFill>
                        <a:latin typeface="+mn-lt"/>
                        <a:cs typeface="Arial" pitchFamily="34" charset="0"/>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1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CrIS</a:t>
                      </a:r>
                      <a:r>
                        <a:rPr kumimoji="0" lang="en-US" sz="1800" b="0" i="0" u="none" strike="noStrike" cap="none" normalizeH="0" baseline="0" dirty="0">
                          <a:ln>
                            <a:noFill/>
                          </a:ln>
                          <a:solidFill>
                            <a:srgbClr val="0000FF"/>
                          </a:solidFill>
                          <a:effectLst/>
                          <a:latin typeface="+mn-lt"/>
                          <a:ea typeface="Helvetica" charset="0"/>
                          <a:cs typeface="Helvetica" charset="0"/>
                        </a:rPr>
                        <a:t> - Cross-track Infrared Sounder </a:t>
                      </a: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340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VIIRS</a:t>
                      </a:r>
                      <a:r>
                        <a:rPr kumimoji="0" lang="en-US" sz="1800" b="0" i="0" u="none" strike="noStrike" cap="none" normalizeH="0" baseline="0" dirty="0">
                          <a:ln>
                            <a:noFill/>
                          </a:ln>
                          <a:solidFill>
                            <a:srgbClr val="0000FF"/>
                          </a:solidFill>
                          <a:effectLst/>
                          <a:latin typeface="+mn-lt"/>
                          <a:ea typeface="Helvetica" charset="0"/>
                          <a:cs typeface="Helvetica" charset="0"/>
                        </a:rPr>
                        <a:t> – Visible Infrared Imaging Radiometer Suite</a:t>
                      </a: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1400" b="0" u="none" strike="noStrike" kern="0" cap="none" spc="0" normalizeH="0" baseline="0" noProof="0" dirty="0" smtClean="0">
                          <a:ln>
                            <a:noFill/>
                          </a:ln>
                          <a:solidFill>
                            <a:schemeClr val="tx1"/>
                          </a:solidFill>
                          <a:effectLst/>
                          <a:uLnTx/>
                          <a:uFillTx/>
                          <a:latin typeface="+mn-lt"/>
                          <a:cs typeface="Times New Roman"/>
                        </a:rPr>
                        <a:t>VIIRS provides many </a:t>
                      </a:r>
                      <a:r>
                        <a:rPr kumimoji="0" lang="en-US" sz="1400" b="1" u="none" strike="noStrike" kern="0" cap="none" spc="0" normalizeH="0" baseline="0" noProof="0" dirty="0" smtClean="0">
                          <a:ln>
                            <a:noFill/>
                          </a:ln>
                          <a:solidFill>
                            <a:schemeClr val="tx1"/>
                          </a:solidFill>
                          <a:effectLst/>
                          <a:uLnTx/>
                          <a:uFillTx/>
                          <a:latin typeface="+mn-lt"/>
                          <a:cs typeface="Times New Roman"/>
                        </a:rPr>
                        <a:t>critical</a:t>
                      </a:r>
                      <a:r>
                        <a:rPr kumimoji="0" lang="en-US" sz="1400" b="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imagery</a:t>
                      </a:r>
                      <a:r>
                        <a:rPr kumimoji="0" lang="en-US" sz="1400" b="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products</a:t>
                      </a:r>
                      <a:r>
                        <a:rPr kumimoji="0" lang="en-US" sz="1400" b="0" u="none" strike="noStrike" kern="0" cap="none" spc="0" normalizeH="0" baseline="0" noProof="0" dirty="0" smtClean="0">
                          <a:ln>
                            <a:noFill/>
                          </a:ln>
                          <a:solidFill>
                            <a:schemeClr val="tx1"/>
                          </a:solidFill>
                          <a:effectLst/>
                          <a:uLnTx/>
                          <a:uFillTx/>
                          <a:latin typeface="+mn-lt"/>
                          <a:cs typeface="Times New Roman"/>
                        </a:rPr>
                        <a:t> including snow/ice cover, clouds, fog, aerosols, fire, smoke plumes, vegetation health, phytoplankton abundance/chlorophyll</a:t>
                      </a:r>
                      <a:endParaRPr lang="en-US" sz="1400" b="0" dirty="0">
                        <a:ln>
                          <a:noFill/>
                        </a:ln>
                        <a:solidFill>
                          <a:schemeClr val="tx1"/>
                        </a:solidFill>
                        <a:latin typeface="+mn-lt"/>
                        <a:cs typeface="Times New Roman"/>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0000FF"/>
                          </a:solidFill>
                          <a:effectLst/>
                          <a:latin typeface="+mn-lt"/>
                          <a:ea typeface="Helvetica" charset="0"/>
                          <a:cs typeface="Helvetica" charset="0"/>
                        </a:rPr>
                        <a:t>OMPS</a:t>
                      </a:r>
                      <a:r>
                        <a:rPr kumimoji="0" lang="en-US" sz="1800" b="0" i="0" u="none" strike="noStrike" cap="none" normalizeH="0" baseline="0" dirty="0">
                          <a:ln>
                            <a:noFill/>
                          </a:ln>
                          <a:solidFill>
                            <a:srgbClr val="0000FF"/>
                          </a:solidFill>
                          <a:effectLst/>
                          <a:latin typeface="+mn-lt"/>
                          <a:ea typeface="Helvetica" charset="0"/>
                          <a:cs typeface="Helvetica" charset="0"/>
                        </a:rPr>
                        <a:t> - Ozone Mapping and Profiler Suite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mn-lt"/>
                        <a:ea typeface="Helvetica" charset="0"/>
                        <a:cs typeface="Helvetica" charset="0"/>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dirty="0" smtClean="0">
                        <a:ln>
                          <a:noFill/>
                        </a:ln>
                        <a:solidFill>
                          <a:schemeClr val="tx1"/>
                        </a:solidFill>
                        <a:effectLst/>
                        <a:uLnTx/>
                        <a:uFillTx/>
                        <a:latin typeface="+mn-lt"/>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smtClean="0">
                          <a:ln>
                            <a:noFill/>
                          </a:ln>
                          <a:solidFill>
                            <a:schemeClr val="tx1"/>
                          </a:solidFill>
                          <a:effectLst/>
                          <a:uLnTx/>
                          <a:uFillTx/>
                          <a:latin typeface="+mn-lt"/>
                          <a:cs typeface="Times New Roman"/>
                        </a:rPr>
                        <a:t>Ozone spectrometers for </a:t>
                      </a:r>
                      <a:r>
                        <a:rPr kumimoji="0" lang="en-US" sz="1400" b="1" u="none" strike="noStrike" kern="0" cap="none" spc="0" normalizeH="0" baseline="0" noProof="0" dirty="0" smtClean="0">
                          <a:ln>
                            <a:noFill/>
                          </a:ln>
                          <a:solidFill>
                            <a:schemeClr val="tx1"/>
                          </a:solidFill>
                          <a:effectLst/>
                          <a:uLnTx/>
                          <a:uFillTx/>
                          <a:latin typeface="+mn-lt"/>
                          <a:cs typeface="Times New Roman"/>
                        </a:rPr>
                        <a:t>monitoring</a:t>
                      </a:r>
                      <a:r>
                        <a:rPr kumimoji="0" lang="en-US" sz="1400" u="none" strike="noStrike" kern="0" cap="none" spc="0" normalizeH="0" baseline="0" noProof="0" dirty="0" smtClean="0">
                          <a:ln>
                            <a:noFill/>
                          </a:ln>
                          <a:solidFill>
                            <a:schemeClr val="tx1"/>
                          </a:solidFill>
                          <a:effectLst/>
                          <a:uLnTx/>
                          <a:uFillTx/>
                          <a:latin typeface="+mn-lt"/>
                          <a:cs typeface="Times New Roman"/>
                        </a:rPr>
                        <a:t> </a:t>
                      </a:r>
                      <a:r>
                        <a:rPr kumimoji="0" lang="en-US" sz="1400" b="1" u="none" strike="noStrike" kern="0" cap="none" spc="0" normalizeH="0" baseline="0" noProof="0" dirty="0" smtClean="0">
                          <a:ln>
                            <a:noFill/>
                          </a:ln>
                          <a:solidFill>
                            <a:schemeClr val="tx1"/>
                          </a:solidFill>
                          <a:effectLst/>
                          <a:uLnTx/>
                          <a:uFillTx/>
                          <a:latin typeface="+mn-lt"/>
                          <a:cs typeface="Times New Roman"/>
                        </a:rPr>
                        <a:t>ozone</a:t>
                      </a:r>
                      <a:r>
                        <a:rPr kumimoji="0" lang="en-US" sz="1400" u="none" strike="noStrike" kern="0" cap="none" spc="0" normalizeH="0" baseline="0" noProof="0" dirty="0" smtClean="0">
                          <a:ln>
                            <a:noFill/>
                          </a:ln>
                          <a:solidFill>
                            <a:schemeClr val="tx1"/>
                          </a:solidFill>
                          <a:effectLst/>
                          <a:uLnTx/>
                          <a:uFillTx/>
                          <a:latin typeface="+mn-lt"/>
                          <a:cs typeface="Times New Roman"/>
                        </a:rPr>
                        <a:t> hole and recovery of stratospheric ozone and for UV index forecasts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mn-lt"/>
                          <a:ea typeface="Helvetica" charset="0"/>
                          <a:cs typeface="Helvetica" charset="0"/>
                        </a:rPr>
                        <a:t>CERES</a:t>
                      </a:r>
                      <a:r>
                        <a:rPr kumimoji="0" lang="en-US" sz="1800" b="0" i="0" u="none" strike="noStrike" cap="none" normalizeH="0" baseline="0" dirty="0">
                          <a:ln>
                            <a:noFill/>
                          </a:ln>
                          <a:solidFill>
                            <a:schemeClr val="tx1"/>
                          </a:solidFill>
                          <a:effectLst/>
                          <a:latin typeface="+mn-lt"/>
                          <a:ea typeface="Helvetica" charset="0"/>
                          <a:cs typeface="Helvetica" charset="0"/>
                        </a:rPr>
                        <a:t> - Clouds and the Earth’s Radiant Energy System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a typeface="Helvetica" charset="0"/>
                        <a:cs typeface="Helvetica" charset="0"/>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Helvetica" charset="0"/>
                          <a:cs typeface="Helvetica" charset="0"/>
                        </a:rPr>
                        <a:t>Scanning radiometer which supports studies of Earth Radiation Budget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ＭＳ Ｐゴシック" charset="-128"/>
                        <a:cs typeface="ＭＳ Ｐゴシック" charset="-128"/>
                      </a:endParaRPr>
                    </a:p>
                  </a:txBody>
                  <a:tcPr marL="91438" marR="914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0687" name="Picture 14"/>
          <p:cNvPicPr>
            <a:picLocks noChangeAspect="1" noChangeArrowheads="1"/>
          </p:cNvPicPr>
          <p:nvPr/>
        </p:nvPicPr>
        <p:blipFill>
          <a:blip r:embed="rId2" cstate="print"/>
          <a:srcRect/>
          <a:stretch>
            <a:fillRect/>
          </a:stretch>
        </p:blipFill>
        <p:spPr bwMode="auto">
          <a:xfrm>
            <a:off x="531813" y="1430338"/>
            <a:ext cx="1003300" cy="779462"/>
          </a:xfrm>
          <a:prstGeom prst="rect">
            <a:avLst/>
          </a:prstGeom>
          <a:noFill/>
          <a:ln w="6350">
            <a:solidFill>
              <a:schemeClr val="tx1"/>
            </a:solidFill>
            <a:miter lim="800000"/>
            <a:headEnd/>
            <a:tailEnd/>
          </a:ln>
        </p:spPr>
      </p:pic>
      <p:pic>
        <p:nvPicPr>
          <p:cNvPr id="70688" name="Picture 13" descr="CrIS ready for EMI 1"/>
          <p:cNvPicPr>
            <a:picLocks noChangeAspect="1" noChangeArrowheads="1"/>
          </p:cNvPicPr>
          <p:nvPr/>
        </p:nvPicPr>
        <p:blipFill>
          <a:blip r:embed="rId3" cstate="print"/>
          <a:srcRect/>
          <a:stretch>
            <a:fillRect/>
          </a:stretch>
        </p:blipFill>
        <p:spPr bwMode="auto">
          <a:xfrm>
            <a:off x="515938" y="2398713"/>
            <a:ext cx="1035050" cy="765175"/>
          </a:xfrm>
          <a:prstGeom prst="rect">
            <a:avLst/>
          </a:prstGeom>
          <a:noFill/>
          <a:ln w="6350">
            <a:solidFill>
              <a:srgbClr val="000000"/>
            </a:solidFill>
            <a:miter lim="800000"/>
            <a:headEnd/>
            <a:tailEnd/>
          </a:ln>
        </p:spPr>
      </p:pic>
      <p:pic>
        <p:nvPicPr>
          <p:cNvPr id="70689" name="Picture 15" descr="VIIRS"/>
          <p:cNvPicPr>
            <a:picLocks noChangeAspect="1" noChangeArrowheads="1"/>
          </p:cNvPicPr>
          <p:nvPr/>
        </p:nvPicPr>
        <p:blipFill>
          <a:blip r:embed="rId4" cstate="print"/>
          <a:srcRect/>
          <a:stretch>
            <a:fillRect/>
          </a:stretch>
        </p:blipFill>
        <p:spPr bwMode="auto">
          <a:xfrm>
            <a:off x="457200" y="3352800"/>
            <a:ext cx="1152525" cy="881063"/>
          </a:xfrm>
          <a:prstGeom prst="rect">
            <a:avLst/>
          </a:prstGeom>
          <a:noFill/>
          <a:ln w="6350">
            <a:solidFill>
              <a:srgbClr val="000000"/>
            </a:solidFill>
            <a:miter lim="800000"/>
            <a:headEnd/>
            <a:tailEnd/>
          </a:ln>
        </p:spPr>
      </p:pic>
      <p:pic>
        <p:nvPicPr>
          <p:cNvPr id="70690" name="Picture 17" descr="06-1405d"/>
          <p:cNvPicPr>
            <a:picLocks noChangeAspect="1" noChangeArrowheads="1"/>
          </p:cNvPicPr>
          <p:nvPr/>
        </p:nvPicPr>
        <p:blipFill>
          <a:blip r:embed="rId5" cstate="print"/>
          <a:srcRect/>
          <a:stretch>
            <a:fillRect/>
          </a:stretch>
        </p:blipFill>
        <p:spPr bwMode="auto">
          <a:xfrm>
            <a:off x="457200" y="4689475"/>
            <a:ext cx="1152525" cy="854075"/>
          </a:xfrm>
          <a:prstGeom prst="rect">
            <a:avLst/>
          </a:prstGeom>
          <a:noFill/>
          <a:ln w="6350">
            <a:solidFill>
              <a:srgbClr val="000000"/>
            </a:solidFill>
            <a:miter lim="800000"/>
            <a:headEnd/>
            <a:tailEnd/>
          </a:ln>
        </p:spPr>
      </p:pic>
      <p:pic>
        <p:nvPicPr>
          <p:cNvPr id="70691" name="Picture 9" descr="Instrument"/>
          <p:cNvPicPr>
            <a:picLocks noChangeAspect="1" noChangeArrowheads="1"/>
          </p:cNvPicPr>
          <p:nvPr/>
        </p:nvPicPr>
        <p:blipFill>
          <a:blip r:embed="rId6" cstate="print"/>
          <a:srcRect/>
          <a:stretch>
            <a:fillRect/>
          </a:stretch>
        </p:blipFill>
        <p:spPr bwMode="auto">
          <a:xfrm>
            <a:off x="636588" y="5942013"/>
            <a:ext cx="793750" cy="915987"/>
          </a:xfrm>
          <a:prstGeom prst="rect">
            <a:avLst/>
          </a:prstGeom>
          <a:noFill/>
          <a:ln w="6350">
            <a:solidFill>
              <a:schemeClr val="tx1"/>
            </a:solidFill>
            <a:miter lim="800000"/>
            <a:headEnd/>
            <a:tailEnd/>
          </a:ln>
        </p:spPr>
      </p:pic>
      <p:sp>
        <p:nvSpPr>
          <p:cNvPr id="13" name="Slide Number Placeholder 4"/>
          <p:cNvSpPr txBox="1">
            <a:spLocks/>
          </p:cNvSpPr>
          <p:nvPr/>
        </p:nvSpPr>
        <p:spPr>
          <a:xfrm>
            <a:off x="6858000" y="6416675"/>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7BD4A1-6061-4BD7-BD37-9338D29FB437}"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71380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 name="Rectangle 30"/>
          <p:cNvSpPr/>
          <p:nvPr/>
        </p:nvSpPr>
        <p:spPr>
          <a:xfrm>
            <a:off x="5800637" y="4863245"/>
            <a:ext cx="2209800" cy="851755"/>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 name="Title 1"/>
          <p:cNvSpPr>
            <a:spLocks noGrp="1"/>
          </p:cNvSpPr>
          <p:nvPr>
            <p:ph type="title"/>
          </p:nvPr>
        </p:nvSpPr>
        <p:spPr>
          <a:xfrm>
            <a:off x="304800" y="76200"/>
            <a:ext cx="8458200" cy="685800"/>
          </a:xfrm>
        </p:spPr>
        <p:txBody>
          <a:bodyPr>
            <a:noAutofit/>
          </a:bodyPr>
          <a:lstStyle/>
          <a:p>
            <a:r>
              <a:rPr lang="en-US" sz="2800" b="1" dirty="0" smtClean="0">
                <a:solidFill>
                  <a:srgbClr val="0000FF"/>
                </a:solidFill>
                <a:latin typeface="Times New Roman"/>
                <a:cs typeface="Times New Roman"/>
              </a:rPr>
              <a:t>T</a:t>
            </a:r>
            <a:r>
              <a:rPr lang="en-US" sz="2800" b="1" baseline="-25000" dirty="0" smtClean="0">
                <a:solidFill>
                  <a:srgbClr val="0000FF"/>
                </a:solidFill>
                <a:latin typeface="Times New Roman"/>
                <a:cs typeface="Times New Roman"/>
              </a:rPr>
              <a:t>b</a:t>
            </a:r>
            <a:r>
              <a:rPr lang="en-US" sz="2800" b="1" dirty="0" smtClean="0">
                <a:solidFill>
                  <a:srgbClr val="0000FF"/>
                </a:solidFill>
                <a:latin typeface="Times New Roman"/>
                <a:cs typeface="Times New Roman"/>
              </a:rPr>
              <a:t> at Channel 1 within Sandy before and after Remap</a:t>
            </a:r>
            <a:endParaRPr lang="en-US" sz="2800" b="1" dirty="0">
              <a:solidFill>
                <a:srgbClr val="0000FF"/>
              </a:solidFill>
              <a:latin typeface="Times New Roman"/>
              <a:cs typeface="Times New Roman"/>
            </a:endParaRPr>
          </a:p>
        </p:txBody>
      </p:sp>
      <p:pic>
        <p:nvPicPr>
          <p:cNvPr id="20" name="Picture 19"/>
          <p:cNvPicPr/>
          <p:nvPr/>
        </p:nvPicPr>
        <p:blipFill>
          <a:blip r:embed="rId3" cstate="print"/>
          <a:srcRect l="1987" t="1620" r="2649" b="1620"/>
          <a:stretch>
            <a:fillRect/>
          </a:stretch>
        </p:blipFill>
        <p:spPr bwMode="auto">
          <a:xfrm>
            <a:off x="2295437" y="1385155"/>
            <a:ext cx="3174590" cy="2577245"/>
          </a:xfrm>
          <a:prstGeom prst="rect">
            <a:avLst/>
          </a:prstGeom>
          <a:noFill/>
          <a:ln w="9525">
            <a:noFill/>
            <a:miter lim="800000"/>
            <a:headEnd/>
            <a:tailEnd/>
          </a:ln>
        </p:spPr>
      </p:pic>
      <p:pic>
        <p:nvPicPr>
          <p:cNvPr id="21" name="Picture 20"/>
          <p:cNvPicPr/>
          <p:nvPr/>
        </p:nvPicPr>
        <p:blipFill>
          <a:blip r:embed="rId4" cstate="print"/>
          <a:srcRect l="1987" t="1620" r="2649" b="1620"/>
          <a:stretch>
            <a:fillRect/>
          </a:stretch>
        </p:blipFill>
        <p:spPr bwMode="auto">
          <a:xfrm>
            <a:off x="2295437" y="4128355"/>
            <a:ext cx="3174590" cy="2577245"/>
          </a:xfrm>
          <a:prstGeom prst="rect">
            <a:avLst/>
          </a:prstGeom>
          <a:noFill/>
          <a:ln w="9525">
            <a:noFill/>
            <a:miter lim="800000"/>
            <a:headEnd/>
            <a:tailEnd/>
          </a:ln>
        </p:spPr>
      </p:pic>
      <p:pic>
        <p:nvPicPr>
          <p:cNvPr id="22" name="Picture 21"/>
          <p:cNvPicPr/>
          <p:nvPr/>
        </p:nvPicPr>
        <p:blipFill>
          <a:blip r:embed="rId5" cstate="print"/>
          <a:srcRect r="16515"/>
          <a:stretch>
            <a:fillRect/>
          </a:stretch>
        </p:blipFill>
        <p:spPr bwMode="auto">
          <a:xfrm>
            <a:off x="8458200" y="2133600"/>
            <a:ext cx="411480" cy="3108960"/>
          </a:xfrm>
          <a:prstGeom prst="rect">
            <a:avLst/>
          </a:prstGeom>
          <a:noFill/>
        </p:spPr>
      </p:pic>
      <p:sp>
        <p:nvSpPr>
          <p:cNvPr id="25" name="Rectangle 24"/>
          <p:cNvSpPr/>
          <p:nvPr/>
        </p:nvSpPr>
        <p:spPr>
          <a:xfrm>
            <a:off x="8305800" y="5181600"/>
            <a:ext cx="469500" cy="338554"/>
          </a:xfrm>
          <a:prstGeom prst="rect">
            <a:avLst/>
          </a:prstGeom>
        </p:spPr>
        <p:txBody>
          <a:bodyPr wrap="none">
            <a:spAutoFit/>
          </a:bodyPr>
          <a:lstStyle/>
          <a:p>
            <a:pPr algn="ctr"/>
            <a:r>
              <a:rPr lang="en-US" dirty="0" smtClean="0">
                <a:solidFill>
                  <a:prstClr val="black"/>
                </a:solidFill>
                <a:cs typeface="Times New Roman" pitchFamily="18" charset="0"/>
              </a:rPr>
              <a:t>(K)</a:t>
            </a:r>
            <a:endParaRPr lang="en-US" dirty="0">
              <a:solidFill>
                <a:prstClr val="black"/>
              </a:solidFill>
              <a:cs typeface="Times New Roman" pitchFamily="18" charset="0"/>
            </a:endParaRPr>
          </a:p>
        </p:txBody>
      </p:sp>
      <p:graphicFrame>
        <p:nvGraphicFramePr>
          <p:cNvPr id="34819" name="Object 3"/>
          <p:cNvGraphicFramePr>
            <a:graphicFrameLocks noChangeAspect="1"/>
          </p:cNvGraphicFramePr>
          <p:nvPr/>
        </p:nvGraphicFramePr>
        <p:xfrm>
          <a:off x="1103991" y="2147155"/>
          <a:ext cx="385763" cy="474663"/>
        </p:xfrm>
        <a:graphic>
          <a:graphicData uri="http://schemas.openxmlformats.org/presentationml/2006/ole">
            <mc:AlternateContent xmlns:mc="http://schemas.openxmlformats.org/markup-compatibility/2006">
              <mc:Choice xmlns:v="urn:schemas-microsoft-com:vml" Requires="v">
                <p:oleObj spid="_x0000_s478349" name="Equation" r:id="rId6" imgW="155160" imgH="191880" progId="">
                  <p:embed/>
                </p:oleObj>
              </mc:Choice>
              <mc:Fallback>
                <p:oleObj name="Equation" r:id="rId6" imgW="155160" imgH="191880" progId="">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991" y="2147155"/>
                        <a:ext cx="385763"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3213226531"/>
              </p:ext>
            </p:extLst>
          </p:nvPr>
        </p:nvGraphicFramePr>
        <p:xfrm>
          <a:off x="5949950" y="4872038"/>
          <a:ext cx="1854200" cy="488950"/>
        </p:xfrm>
        <a:graphic>
          <a:graphicData uri="http://schemas.openxmlformats.org/presentationml/2006/ole">
            <mc:AlternateContent xmlns:mc="http://schemas.openxmlformats.org/markup-compatibility/2006">
              <mc:Choice xmlns:v="urn:schemas-microsoft-com:vml" Requires="v">
                <p:oleObj spid="_x0000_s478350" name="Equation" r:id="rId8" imgW="914400" imgH="241300" progId="">
                  <p:embed/>
                </p:oleObj>
              </mc:Choice>
              <mc:Fallback>
                <p:oleObj name="Equation" r:id="rId8" imgW="914400" imgH="241300" progId="">
                  <p:embed/>
                  <p:pic>
                    <p:nvPicPr>
                      <p:cNvPr id="0"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9950" y="4872038"/>
                        <a:ext cx="18542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5800239" y="5269468"/>
            <a:ext cx="2210198" cy="369332"/>
          </a:xfrm>
          <a:prstGeom prst="rect">
            <a:avLst/>
          </a:prstGeom>
          <a:noFill/>
        </p:spPr>
        <p:txBody>
          <a:bodyPr wrap="none" rtlCol="0">
            <a:spAutoFit/>
          </a:bodyPr>
          <a:lstStyle/>
          <a:p>
            <a:pPr algn="ctr"/>
            <a:r>
              <a:rPr lang="en-US" sz="1800" dirty="0" smtClean="0">
                <a:solidFill>
                  <a:prstClr val="black"/>
                </a:solidFill>
                <a:latin typeface="Times New Roman"/>
                <a:cs typeface="Times New Roman"/>
              </a:rPr>
              <a:t>(contour interval: 1K)</a:t>
            </a:r>
            <a:endParaRPr lang="en-US" sz="1800" dirty="0">
              <a:solidFill>
                <a:prstClr val="black"/>
              </a:solidFill>
              <a:latin typeface="Times New Roman"/>
              <a:cs typeface="Times New Roman"/>
            </a:endParaRPr>
          </a:p>
        </p:txBody>
      </p:sp>
      <p:cxnSp>
        <p:nvCxnSpPr>
          <p:cNvPr id="33" name="Straight Connector 32"/>
          <p:cNvCxnSpPr>
            <a:stCxn id="31" idx="1"/>
          </p:cNvCxnSpPr>
          <p:nvPr/>
        </p:nvCxnSpPr>
        <p:spPr>
          <a:xfrm rot="10800000">
            <a:off x="4733837" y="4724401"/>
            <a:ext cx="1066800" cy="564723"/>
          </a:xfrm>
          <a:prstGeom prst="line">
            <a:avLst/>
          </a:prstGeom>
          <a:ln w="127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724437" y="2299555"/>
            <a:ext cx="2438400" cy="838200"/>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 name="TextBox 36"/>
          <p:cNvSpPr txBox="1"/>
          <p:nvPr/>
        </p:nvSpPr>
        <p:spPr>
          <a:xfrm>
            <a:off x="5715000" y="2281535"/>
            <a:ext cx="2667000" cy="461665"/>
          </a:xfrm>
          <a:prstGeom prst="rect">
            <a:avLst/>
          </a:prstGeom>
          <a:noFill/>
        </p:spPr>
        <p:txBody>
          <a:bodyPr wrap="square" rtlCol="0">
            <a:spAutoFit/>
          </a:bodyPr>
          <a:lstStyle/>
          <a:p>
            <a:pPr algn="ctr"/>
            <a:r>
              <a:rPr lang="en-US" sz="2400" dirty="0" smtClean="0">
                <a:solidFill>
                  <a:prstClr val="black"/>
                </a:solidFill>
                <a:latin typeface="Times New Roman"/>
                <a:cs typeface="Times New Roman"/>
              </a:rPr>
              <a:t>NCEP GFS SLP</a:t>
            </a:r>
            <a:endParaRPr lang="en-US" sz="2400" dirty="0">
              <a:solidFill>
                <a:prstClr val="black"/>
              </a:solidFill>
              <a:latin typeface="Times New Roman"/>
              <a:cs typeface="Times New Roman"/>
            </a:endParaRPr>
          </a:p>
        </p:txBody>
      </p:sp>
      <p:cxnSp>
        <p:nvCxnSpPr>
          <p:cNvPr id="38" name="Straight Connector 37"/>
          <p:cNvCxnSpPr/>
          <p:nvPr/>
        </p:nvCxnSpPr>
        <p:spPr>
          <a:xfrm rot="10800000">
            <a:off x="4200437" y="2528155"/>
            <a:ext cx="1524000" cy="152400"/>
          </a:xfrm>
          <a:prstGeom prst="line">
            <a:avLst/>
          </a:prstGeom>
          <a:ln w="127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724437" y="2680555"/>
            <a:ext cx="2505163" cy="369332"/>
          </a:xfrm>
          <a:prstGeom prst="rect">
            <a:avLst/>
          </a:prstGeom>
          <a:noFill/>
        </p:spPr>
        <p:txBody>
          <a:bodyPr wrap="none" rtlCol="0">
            <a:spAutoFit/>
          </a:bodyPr>
          <a:lstStyle/>
          <a:p>
            <a:pPr algn="ctr"/>
            <a:r>
              <a:rPr lang="en-US" sz="1800" dirty="0" smtClean="0">
                <a:solidFill>
                  <a:prstClr val="black"/>
                </a:solidFill>
                <a:latin typeface="Times New Roman"/>
                <a:cs typeface="Times New Roman"/>
              </a:rPr>
              <a:t>(contour interval: 10hPa)</a:t>
            </a:r>
            <a:endParaRPr lang="en-US" sz="1800" dirty="0">
              <a:solidFill>
                <a:prstClr val="black"/>
              </a:solidFill>
              <a:latin typeface="Times New Roman"/>
              <a:cs typeface="Times New Roman"/>
            </a:endParaRPr>
          </a:p>
        </p:txBody>
      </p:sp>
      <p:sp>
        <p:nvSpPr>
          <p:cNvPr id="44" name="TextBox 43"/>
          <p:cNvSpPr txBox="1"/>
          <p:nvPr/>
        </p:nvSpPr>
        <p:spPr>
          <a:xfrm>
            <a:off x="701059" y="2604355"/>
            <a:ext cx="1149675" cy="400110"/>
          </a:xfrm>
          <a:prstGeom prst="rect">
            <a:avLst/>
          </a:prstGeom>
          <a:noFill/>
        </p:spPr>
        <p:txBody>
          <a:bodyPr wrap="none" rtlCol="0">
            <a:spAutoFit/>
          </a:bodyPr>
          <a:lstStyle/>
          <a:p>
            <a:pPr algn="ctr"/>
            <a:r>
              <a:rPr lang="en-US" sz="2000" dirty="0" smtClean="0">
                <a:solidFill>
                  <a:prstClr val="black"/>
                </a:solidFill>
                <a:latin typeface="Times New Roman"/>
                <a:cs typeface="Times New Roman"/>
              </a:rPr>
              <a:t>(original)</a:t>
            </a:r>
            <a:endParaRPr lang="en-US" sz="2000" dirty="0">
              <a:solidFill>
                <a:prstClr val="black"/>
              </a:solidFill>
              <a:latin typeface="Times New Roman"/>
              <a:cs typeface="Times New Roman"/>
            </a:endParaRPr>
          </a:p>
        </p:txBody>
      </p:sp>
      <p:sp>
        <p:nvSpPr>
          <p:cNvPr id="46" name="TextBox 45"/>
          <p:cNvSpPr txBox="1"/>
          <p:nvPr/>
        </p:nvSpPr>
        <p:spPr>
          <a:xfrm>
            <a:off x="2209800" y="685800"/>
            <a:ext cx="4073952" cy="461665"/>
          </a:xfrm>
          <a:prstGeom prst="rect">
            <a:avLst/>
          </a:prstGeom>
          <a:noFill/>
        </p:spPr>
        <p:txBody>
          <a:bodyPr wrap="none" rtlCol="0">
            <a:spAutoFit/>
          </a:bodyPr>
          <a:lstStyle/>
          <a:p>
            <a:pPr algn="ctr"/>
            <a:r>
              <a:rPr lang="en-US" sz="2400" b="1" dirty="0" smtClean="0">
                <a:solidFill>
                  <a:srgbClr val="0000FF"/>
                </a:solidFill>
                <a:latin typeface="Times New Roman"/>
                <a:cs typeface="Times New Roman"/>
              </a:rPr>
              <a:t>(0600 UTC October 28, 2012) </a:t>
            </a:r>
            <a:endParaRPr lang="en-US" sz="2400" b="1" dirty="0">
              <a:solidFill>
                <a:srgbClr val="0000FF"/>
              </a:solidFill>
              <a:latin typeface="Times New Roman"/>
              <a:cs typeface="Times New Roman"/>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0597377"/>
              </p:ext>
            </p:extLst>
          </p:nvPr>
        </p:nvGraphicFramePr>
        <p:xfrm>
          <a:off x="1123950" y="4427538"/>
          <a:ext cx="692150" cy="596900"/>
        </p:xfrm>
        <a:graphic>
          <a:graphicData uri="http://schemas.openxmlformats.org/presentationml/2006/ole">
            <mc:AlternateContent xmlns:mc="http://schemas.openxmlformats.org/markup-compatibility/2006">
              <mc:Choice xmlns:v="urn:schemas-microsoft-com:vml" Requires="v">
                <p:oleObj spid="_x0000_s478351" name="Equation" r:id="rId10" imgW="279279" imgH="241195" progId="">
                  <p:embed/>
                </p:oleObj>
              </mc:Choice>
              <mc:Fallback>
                <p:oleObj name="Equation" r:id="rId10" imgW="279279" imgH="241195" progId="">
                  <p:embed/>
                  <p:pic>
                    <p:nvPicPr>
                      <p:cNvPr id="0" name="Picture 1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3950" y="4427538"/>
                        <a:ext cx="6921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653771" y="5150822"/>
            <a:ext cx="1244251" cy="400110"/>
          </a:xfrm>
          <a:prstGeom prst="rect">
            <a:avLst/>
          </a:prstGeom>
          <a:noFill/>
        </p:spPr>
        <p:txBody>
          <a:bodyPr wrap="none" rtlCol="0">
            <a:spAutoFit/>
          </a:bodyPr>
          <a:lstStyle/>
          <a:p>
            <a:pPr algn="ctr"/>
            <a:r>
              <a:rPr lang="en-US" sz="2000" dirty="0" smtClean="0">
                <a:solidFill>
                  <a:prstClr val="black"/>
                </a:solidFill>
                <a:latin typeface="Times New Roman"/>
                <a:cs typeface="Times New Roman"/>
              </a:rPr>
              <a:t>(after BG)</a:t>
            </a:r>
            <a:endParaRPr lang="en-US" sz="2000" dirty="0">
              <a:solidFill>
                <a:prstClr val="black"/>
              </a:solidFill>
              <a:latin typeface="Times New Roman"/>
              <a:cs typeface="Times New Roman"/>
            </a:endParaRPr>
          </a:p>
        </p:txBody>
      </p:sp>
      <p:sp>
        <p:nvSpPr>
          <p:cNvPr id="24" name="Slide Number Placeholder 23"/>
          <p:cNvSpPr>
            <a:spLocks noGrp="1"/>
          </p:cNvSpPr>
          <p:nvPr>
            <p:ph type="sldNum" sz="quarter" idx="12"/>
          </p:nvPr>
        </p:nvSpPr>
        <p:spPr>
          <a:xfrm>
            <a:off x="6858000" y="6416675"/>
            <a:ext cx="2133600" cy="365125"/>
          </a:xfrm>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681004343"/>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152400"/>
            <a:ext cx="8458200" cy="838200"/>
          </a:xfrm>
        </p:spPr>
        <p:txBody>
          <a:bodyPr>
            <a:noAutofit/>
          </a:bodyPr>
          <a:lstStyle/>
          <a:p>
            <a:r>
              <a:rPr lang="en-US" dirty="0" smtClean="0">
                <a:solidFill>
                  <a:srgbClr val="0000FF"/>
                </a:solidFill>
                <a:latin typeface="Times New Roman" pitchFamily="18" charset="0"/>
                <a:cs typeface="Times New Roman" pitchFamily="18" charset="0"/>
              </a:rPr>
              <a:t>SNPP Cross-Track Infrared Sounder </a:t>
            </a:r>
            <a:br>
              <a:rPr lang="en-US" dirty="0" smtClean="0">
                <a:solidFill>
                  <a:srgbClr val="0000FF"/>
                </a:solidFill>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(CRIS) SDR Status</a:t>
            </a:r>
            <a:endParaRPr lang="en-US" b="1" dirty="0">
              <a:solidFill>
                <a:srgbClr val="0000FF"/>
              </a:solidFill>
              <a:latin typeface="Times New Roman" pitchFamily="18" charset="0"/>
              <a:cs typeface="Times New Roman" pitchFamily="18" charset="0"/>
            </a:endParaRPr>
          </a:p>
        </p:txBody>
      </p:sp>
      <p:sp>
        <p:nvSpPr>
          <p:cNvPr id="5" name="Content Placeholder 4"/>
          <p:cNvSpPr>
            <a:spLocks noGrp="1"/>
          </p:cNvSpPr>
          <p:nvPr>
            <p:ph idx="4294967295"/>
          </p:nvPr>
        </p:nvSpPr>
        <p:spPr>
          <a:xfrm>
            <a:off x="152400" y="1447800"/>
            <a:ext cx="8991600" cy="4876800"/>
          </a:xfrm>
          <a:solidFill>
            <a:schemeClr val="bg1"/>
          </a:solidFill>
          <a:ln>
            <a:noFill/>
          </a:ln>
        </p:spPr>
        <p:txBody>
          <a:bodyPr>
            <a:noAutofit/>
          </a:bodyPr>
          <a:lstStyle/>
          <a:p>
            <a:pPr>
              <a:buSzPct val="150000"/>
            </a:pPr>
            <a:r>
              <a:rPr lang="en-US" sz="1800" dirty="0" smtClean="0">
                <a:latin typeface="Times New Roman" pitchFamily="18" charset="0"/>
                <a:cs typeface="Times New Roman" pitchFamily="18" charset="0"/>
              </a:rPr>
              <a:t>CRIS SDR data have reached a full validated maturity level </a:t>
            </a:r>
          </a:p>
          <a:p>
            <a:pPr>
              <a:buSzPct val="150000"/>
            </a:pPr>
            <a:r>
              <a:rPr lang="en-US" sz="1800" dirty="0" smtClean="0">
                <a:latin typeface="Times New Roman" pitchFamily="18" charset="0"/>
                <a:cs typeface="Times New Roman" pitchFamily="18" charset="0"/>
              </a:rPr>
              <a:t>On-orbit instrument performance is stable and well within specification</a:t>
            </a:r>
          </a:p>
          <a:p>
            <a:pPr>
              <a:buSzPct val="150000"/>
            </a:pPr>
            <a:r>
              <a:rPr lang="en-US" sz="1800" dirty="0" smtClean="0">
                <a:latin typeface="Times New Roman" pitchFamily="18" charset="0"/>
                <a:cs typeface="Times New Roman" pitchFamily="18" charset="0"/>
              </a:rPr>
              <a:t>SDR uncertainties meet requirements, with </a:t>
            </a:r>
            <a:r>
              <a:rPr lang="en-US" sz="1800" dirty="0" err="1" smtClean="0">
                <a:latin typeface="Times New Roman" pitchFamily="18" charset="0"/>
                <a:cs typeface="Times New Roman" pitchFamily="18" charset="0"/>
              </a:rPr>
              <a:t>NEdN</a:t>
            </a:r>
            <a:r>
              <a:rPr lang="en-US" sz="1800" dirty="0" smtClean="0">
                <a:latin typeface="Times New Roman" pitchFamily="18" charset="0"/>
                <a:cs typeface="Times New Roman" pitchFamily="18" charset="0"/>
              </a:rPr>
              <a:t> and uncertainties of radiometric and spectral calibration well below specifications </a:t>
            </a:r>
          </a:p>
          <a:p>
            <a:pPr>
              <a:buSzPct val="150000"/>
            </a:pPr>
            <a:r>
              <a:rPr lang="en-US" sz="1800" dirty="0" smtClean="0">
                <a:latin typeface="Times New Roman" pitchFamily="18" charset="0"/>
                <a:cs typeface="Times New Roman" pitchFamily="18" charset="0"/>
              </a:rPr>
              <a:t>Spectral uncertainty: &lt; 3 ppm, well below specification</a:t>
            </a:r>
          </a:p>
          <a:p>
            <a:pPr>
              <a:buSzPct val="150000"/>
            </a:pPr>
            <a:r>
              <a:rPr lang="en-US" sz="1800" dirty="0" smtClean="0">
                <a:latin typeface="Times New Roman" pitchFamily="18" charset="0"/>
                <a:cs typeface="Times New Roman" pitchFamily="18" charset="0"/>
              </a:rPr>
              <a:t>Radiometric uncertainty: ~0.1K, well below specification</a:t>
            </a:r>
          </a:p>
          <a:p>
            <a:pPr>
              <a:buSzPct val="150000"/>
            </a:pPr>
            <a:r>
              <a:rPr lang="en-US" sz="1800" dirty="0" err="1" smtClean="0">
                <a:latin typeface="Times New Roman" pitchFamily="18" charset="0"/>
                <a:cs typeface="Times New Roman" pitchFamily="18" charset="0"/>
              </a:rPr>
              <a:t>Geolocation</a:t>
            </a:r>
            <a:r>
              <a:rPr lang="en-US" sz="1800" dirty="0" smtClean="0">
                <a:latin typeface="Times New Roman" pitchFamily="18" charset="0"/>
                <a:cs typeface="Times New Roman" pitchFamily="18" charset="0"/>
              </a:rPr>
              <a:t> error: &lt; 1.2 km below specification</a:t>
            </a:r>
          </a:p>
          <a:p>
            <a:pPr>
              <a:buSzPct val="150000"/>
            </a:pPr>
            <a:r>
              <a:rPr lang="en-US" sz="1800" dirty="0" smtClean="0">
                <a:latin typeface="Times New Roman" pitchFamily="18" charset="0"/>
                <a:cs typeface="Times New Roman" pitchFamily="18" charset="0"/>
              </a:rPr>
              <a:t>ILS and NL correction algorithms/code and coefficients are improved and adjusted </a:t>
            </a:r>
          </a:p>
          <a:p>
            <a:pPr>
              <a:buSzPct val="150000"/>
            </a:pPr>
            <a:r>
              <a:rPr lang="en-US" sz="1800" dirty="0" smtClean="0">
                <a:latin typeface="Times New Roman" pitchFamily="18" charset="0"/>
                <a:cs typeface="Times New Roman" pitchFamily="18" charset="0"/>
              </a:rPr>
              <a:t>All the important SDR quality flags are functioning as expected</a:t>
            </a:r>
          </a:p>
          <a:p>
            <a:pPr>
              <a:buSzPct val="150000"/>
            </a:pPr>
            <a:r>
              <a:rPr lang="en-US" sz="1800" dirty="0" smtClean="0">
                <a:latin typeface="Times New Roman" pitchFamily="18" charset="0"/>
                <a:cs typeface="Times New Roman" pitchFamily="18" charset="0"/>
              </a:rPr>
              <a:t>99.98% of the SDR data are in good quality</a:t>
            </a:r>
          </a:p>
          <a:p>
            <a:pPr>
              <a:buSzPct val="150000"/>
            </a:pPr>
            <a:r>
              <a:rPr lang="en-US" sz="1800" dirty="0" smtClean="0">
                <a:latin typeface="Times New Roman" pitchFamily="18" charset="0"/>
                <a:cs typeface="Times New Roman" pitchFamily="18" charset="0"/>
              </a:rPr>
              <a:t>IDPS capability to process full resolution RDRs is implemented and tested </a:t>
            </a:r>
          </a:p>
          <a:p>
            <a:pPr>
              <a:buSzPct val="150000"/>
            </a:pPr>
            <a:r>
              <a:rPr lang="en-US" sz="1800" dirty="0" smtClean="0">
                <a:latin typeface="Times New Roman" pitchFamily="18" charset="0"/>
                <a:cs typeface="Times New Roman" pitchFamily="18" charset="0"/>
              </a:rPr>
              <a:t>Instrument performance and SDR uncertainties are well characterized and documented (e.g. ATBD, peer-reviewed publications, user’s guide, error budget analysis)</a:t>
            </a:r>
          </a:p>
          <a:p>
            <a:pPr>
              <a:buSzPct val="150000"/>
            </a:pP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SDR team developed  lots of innovative  algorithms for full resolution SDR processing  </a:t>
            </a:r>
          </a:p>
          <a:p>
            <a:pPr>
              <a:buSzPct val="150000"/>
            </a:pPr>
            <a:endParaRPr lang="en-US" sz="18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6858000" y="6416675"/>
            <a:ext cx="2133600" cy="365125"/>
          </a:xfrm>
        </p:spPr>
        <p:txBody>
          <a:bodyPr/>
          <a:lstStyle/>
          <a:p>
            <a:fld id="{F57BD4A1-6061-4BD7-BD37-9338D29FB437}" type="slidenum">
              <a:rPr lang="en-US" smtClean="0">
                <a:solidFill>
                  <a:prstClr val="black">
                    <a:tint val="75000"/>
                  </a:prstClr>
                </a:solidFill>
              </a:rPr>
              <a:pPr/>
              <a:t>21</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NPP CrIS - SDR Overall Quality Flag - Map - Mid Wave - 12-02-2013"/>
          <p:cNvPicPr>
            <a:picLocks noChangeAspect="1" noChangeArrowheads="1"/>
          </p:cNvPicPr>
          <p:nvPr/>
        </p:nvPicPr>
        <p:blipFill>
          <a:blip r:embed="rId2" cstate="print"/>
          <a:srcRect/>
          <a:stretch>
            <a:fillRect/>
          </a:stretch>
        </p:blipFill>
        <p:spPr bwMode="auto">
          <a:xfrm>
            <a:off x="5029200" y="1654373"/>
            <a:ext cx="3009945" cy="3908227"/>
          </a:xfrm>
          <a:prstGeom prst="rect">
            <a:avLst/>
          </a:prstGeom>
          <a:noFill/>
        </p:spPr>
      </p:pic>
      <p:sp>
        <p:nvSpPr>
          <p:cNvPr id="8" name="TextBox 7"/>
          <p:cNvSpPr txBox="1"/>
          <p:nvPr/>
        </p:nvSpPr>
        <p:spPr>
          <a:xfrm>
            <a:off x="1219200" y="1219200"/>
            <a:ext cx="2045753" cy="369332"/>
          </a:xfrm>
          <a:prstGeom prst="rect">
            <a:avLst/>
          </a:prstGeom>
          <a:noFill/>
        </p:spPr>
        <p:txBody>
          <a:bodyPr wrap="none" rtlCol="0">
            <a:spAutoFit/>
          </a:bodyPr>
          <a:lstStyle/>
          <a:p>
            <a:r>
              <a:rPr lang="en-US" dirty="0" smtClean="0"/>
              <a:t>Radiance (900 cm</a:t>
            </a:r>
            <a:r>
              <a:rPr lang="en-US" baseline="30000" dirty="0" smtClean="0"/>
              <a:t>-1</a:t>
            </a:r>
            <a:r>
              <a:rPr lang="en-US" dirty="0" smtClean="0"/>
              <a:t>)</a:t>
            </a:r>
            <a:endParaRPr lang="en-US" dirty="0"/>
          </a:p>
        </p:txBody>
      </p:sp>
      <p:sp>
        <p:nvSpPr>
          <p:cNvPr id="10" name="TextBox 9"/>
          <p:cNvSpPr txBox="1"/>
          <p:nvPr/>
        </p:nvSpPr>
        <p:spPr>
          <a:xfrm>
            <a:off x="4876800" y="1261646"/>
            <a:ext cx="3886200" cy="369332"/>
          </a:xfrm>
          <a:prstGeom prst="rect">
            <a:avLst/>
          </a:prstGeom>
          <a:noFill/>
        </p:spPr>
        <p:txBody>
          <a:bodyPr wrap="square" rtlCol="0">
            <a:spAutoFit/>
          </a:bodyPr>
          <a:lstStyle/>
          <a:p>
            <a:pPr algn="ctr"/>
            <a:r>
              <a:rPr lang="en-US" b="1" dirty="0" smtClean="0"/>
              <a:t>Overall SDR quality flag </a:t>
            </a:r>
            <a:r>
              <a:rPr lang="en-US" dirty="0" smtClean="0"/>
              <a:t>(Blue – good)</a:t>
            </a:r>
            <a:endParaRPr lang="en-US" dirty="0"/>
          </a:p>
        </p:txBody>
      </p:sp>
      <p:pic>
        <p:nvPicPr>
          <p:cNvPr id="17" name="Picture 4" descr="NPP CrIS - Brightness Temperature Map - 11 μm (900 cm⁻¹) - 12-02-2013"/>
          <p:cNvPicPr>
            <a:picLocks noChangeAspect="1" noChangeArrowheads="1"/>
          </p:cNvPicPr>
          <p:nvPr/>
        </p:nvPicPr>
        <p:blipFill>
          <a:blip r:embed="rId3" cstate="print"/>
          <a:srcRect/>
          <a:stretch>
            <a:fillRect/>
          </a:stretch>
        </p:blipFill>
        <p:spPr bwMode="auto">
          <a:xfrm>
            <a:off x="775845" y="1524000"/>
            <a:ext cx="3110355" cy="4038600"/>
          </a:xfrm>
          <a:prstGeom prst="rect">
            <a:avLst/>
          </a:prstGeom>
          <a:noFill/>
        </p:spPr>
      </p:pic>
      <p:sp>
        <p:nvSpPr>
          <p:cNvPr id="15" name="Rectangle 14"/>
          <p:cNvSpPr/>
          <p:nvPr/>
        </p:nvSpPr>
        <p:spPr>
          <a:xfrm>
            <a:off x="1733550" y="6134100"/>
            <a:ext cx="6324600" cy="369332"/>
          </a:xfrm>
          <a:prstGeom prst="rect">
            <a:avLst/>
          </a:prstGeom>
        </p:spPr>
        <p:txBody>
          <a:bodyPr wrap="square">
            <a:spAutoFit/>
          </a:bodyPr>
          <a:lstStyle/>
          <a:p>
            <a:pPr lvl="1">
              <a:buNone/>
            </a:pPr>
            <a:r>
              <a:rPr lang="en-US" u="sng" dirty="0" smtClean="0">
                <a:hlinkClick r:id="rId4"/>
              </a:rPr>
              <a:t>http://www.star.nesdis.noaa.gov/icvs/status_NPP_CrIS.php</a:t>
            </a:r>
            <a:endParaRPr lang="en-US" u="sng" dirty="0" smtClean="0"/>
          </a:p>
        </p:txBody>
      </p:sp>
      <p:sp>
        <p:nvSpPr>
          <p:cNvPr id="20" name="TextBox 19"/>
          <p:cNvSpPr txBox="1"/>
          <p:nvPr/>
        </p:nvSpPr>
        <p:spPr>
          <a:xfrm>
            <a:off x="342900" y="5793343"/>
            <a:ext cx="3124200" cy="369332"/>
          </a:xfrm>
          <a:prstGeom prst="rect">
            <a:avLst/>
          </a:prstGeom>
          <a:noFill/>
        </p:spPr>
        <p:txBody>
          <a:bodyPr wrap="square" rtlCol="0">
            <a:spAutoFit/>
          </a:bodyPr>
          <a:lstStyle/>
          <a:p>
            <a:r>
              <a:rPr lang="en-US" dirty="0" err="1" smtClean="0"/>
              <a:t>CrIS</a:t>
            </a:r>
            <a:r>
              <a:rPr lang="en-US" dirty="0" smtClean="0"/>
              <a:t> data monitoring website:</a:t>
            </a:r>
            <a:endParaRPr lang="en-US" dirty="0"/>
          </a:p>
        </p:txBody>
      </p:sp>
      <p:sp>
        <p:nvSpPr>
          <p:cNvPr id="12" name="Title 11"/>
          <p:cNvSpPr>
            <a:spLocks noGrp="1"/>
          </p:cNvSpPr>
          <p:nvPr>
            <p:ph type="title"/>
          </p:nvPr>
        </p:nvSpPr>
        <p:spPr>
          <a:xfrm>
            <a:off x="942975" y="0"/>
            <a:ext cx="6848475" cy="822960"/>
          </a:xfrm>
        </p:spPr>
        <p:txBody>
          <a:bodyPr>
            <a:noAutofit/>
          </a:bodyPr>
          <a:lstStyle/>
          <a:p>
            <a:r>
              <a:rPr lang="en-US" sz="2800" dirty="0" smtClean="0">
                <a:solidFill>
                  <a:srgbClr val="0000FF"/>
                </a:solidFill>
                <a:latin typeface="Times New Roman" pitchFamily="18" charset="0"/>
                <a:cs typeface="Times New Roman" pitchFamily="18" charset="0"/>
              </a:rPr>
              <a:t>Example of Data Quality after Mx8.0</a:t>
            </a:r>
            <a:endParaRPr lang="en-US" sz="2800" dirty="0">
              <a:solidFill>
                <a:srgbClr val="0000FF"/>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a:xfrm>
            <a:off x="6858000" y="6416675"/>
            <a:ext cx="2133600" cy="365125"/>
          </a:xfrm>
        </p:spPr>
        <p:txBody>
          <a:bodyPr/>
          <a:lstStyle/>
          <a:p>
            <a:fld id="{F57BD4A1-6061-4BD7-BD37-9338D29FB437}" type="slidenum">
              <a:rPr lang="en-US" smtClean="0"/>
              <a:pPr/>
              <a:t>22</a:t>
            </a:fld>
            <a:endParaRPr lang="en-US"/>
          </a:p>
        </p:txBody>
      </p:sp>
    </p:spTree>
    <p:extLst>
      <p:ext uri="{BB962C8B-B14F-4D97-AF65-F5344CB8AC3E}">
        <p14:creationId xmlns:p14="http://schemas.microsoft.com/office/powerpoint/2010/main" val="1635536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85725"/>
            <a:ext cx="7429500" cy="594360"/>
          </a:xfrm>
        </p:spPr>
        <p:txBody>
          <a:bodyPr>
            <a:noAutofit/>
          </a:bodyPr>
          <a:lstStyle/>
          <a:p>
            <a:r>
              <a:rPr lang="en-US" dirty="0" smtClean="0">
                <a:solidFill>
                  <a:srgbClr val="0000FF"/>
                </a:solidFill>
                <a:latin typeface="Times New Roman" pitchFamily="18" charset="0"/>
                <a:cs typeface="Times New Roman" pitchFamily="18" charset="0"/>
              </a:rPr>
              <a:t/>
            </a:r>
            <a:br>
              <a:rPr lang="en-US" dirty="0" smtClean="0">
                <a:solidFill>
                  <a:srgbClr val="0000FF"/>
                </a:solidFill>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Validated </a:t>
            </a:r>
            <a:r>
              <a:rPr lang="en-US" dirty="0" err="1" smtClean="0">
                <a:solidFill>
                  <a:srgbClr val="0000FF"/>
                </a:solidFill>
                <a:latin typeface="Times New Roman" pitchFamily="18" charset="0"/>
                <a:cs typeface="Times New Roman" pitchFamily="18" charset="0"/>
              </a:rPr>
              <a:t>CrIS</a:t>
            </a:r>
            <a:r>
              <a:rPr lang="en-US" dirty="0" smtClean="0">
                <a:solidFill>
                  <a:srgbClr val="0000FF"/>
                </a:solidFill>
                <a:latin typeface="Times New Roman" pitchFamily="18" charset="0"/>
                <a:cs typeface="Times New Roman" pitchFamily="18" charset="0"/>
              </a:rPr>
              <a:t> SDR Product</a:t>
            </a:r>
            <a:endParaRPr lang="en-US" dirty="0">
              <a:solidFill>
                <a:srgbClr val="0000FF"/>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1514475" y="1495423"/>
          <a:ext cx="6496050" cy="1857374"/>
        </p:xfrm>
        <a:graphic>
          <a:graphicData uri="http://schemas.openxmlformats.org/drawingml/2006/table">
            <a:tbl>
              <a:tblPr firstRow="1" bandRow="1">
                <a:tableStyleId>{5C22544A-7EE6-4342-B048-85BDC9FD1C3A}</a:tableStyleId>
              </a:tblPr>
              <a:tblGrid>
                <a:gridCol w="768928"/>
                <a:gridCol w="1313312"/>
                <a:gridCol w="1317173"/>
                <a:gridCol w="1288956"/>
                <a:gridCol w="1807681"/>
              </a:tblGrid>
              <a:tr h="764801">
                <a:tc>
                  <a:txBody>
                    <a:bodyPr/>
                    <a:lstStyle/>
                    <a:p>
                      <a:pPr algn="ctr"/>
                      <a:r>
                        <a:rPr lang="en-US" sz="1200" dirty="0" smtClean="0">
                          <a:latin typeface="Times New Roman" pitchFamily="18" charset="0"/>
                          <a:cs typeface="Times New Roman" pitchFamily="18" charset="0"/>
                        </a:rPr>
                        <a:t>Band</a:t>
                      </a:r>
                      <a:endParaRPr lang="en-US" sz="1200" dirty="0">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200" dirty="0" err="1" smtClean="0">
                          <a:latin typeface="Times New Roman" pitchFamily="18" charset="0"/>
                          <a:cs typeface="Times New Roman" pitchFamily="18" charset="0"/>
                        </a:rPr>
                        <a:t>NEdN</a:t>
                      </a:r>
                      <a:endParaRPr lang="en-US" sz="1200" dirty="0" smtClean="0">
                        <a:latin typeface="Times New Roman" pitchFamily="18" charset="0"/>
                        <a:cs typeface="Times New Roman" pitchFamily="18" charset="0"/>
                      </a:endParaRPr>
                    </a:p>
                    <a:p>
                      <a:pPr algn="ctr"/>
                      <a:r>
                        <a:rPr lang="en-US" sz="1100" baseline="0" dirty="0" smtClean="0">
                          <a:latin typeface="Times New Roman" pitchFamily="18" charset="0"/>
                          <a:cs typeface="Times New Roman" pitchFamily="18" charset="0"/>
                        </a:rPr>
                        <a:t>@287K</a:t>
                      </a:r>
                      <a:r>
                        <a:rPr lang="en-US" sz="1200" baseline="0" dirty="0" smtClean="0">
                          <a:latin typeface="Times New Roman" pitchFamily="18" charset="0"/>
                          <a:cs typeface="Times New Roman" pitchFamily="18" charset="0"/>
                        </a:rPr>
                        <a:t> BB</a:t>
                      </a:r>
                    </a:p>
                    <a:p>
                      <a:pPr algn="ctr"/>
                      <a:r>
                        <a:rPr lang="en-US" sz="1100" baseline="0" dirty="0" err="1" smtClean="0">
                          <a:latin typeface="Times New Roman" pitchFamily="18" charset="0"/>
                          <a:cs typeface="Times New Roman" pitchFamily="18" charset="0"/>
                        </a:rPr>
                        <a:t>mW</a:t>
                      </a:r>
                      <a:r>
                        <a:rPr lang="en-US" sz="1100" baseline="0" dirty="0" smtClean="0">
                          <a:latin typeface="Times New Roman" pitchFamily="18" charset="0"/>
                          <a:cs typeface="Times New Roman" pitchFamily="18" charset="0"/>
                        </a:rPr>
                        <a:t>/m</a:t>
                      </a:r>
                      <a:r>
                        <a:rPr lang="en-US" sz="1100" baseline="30000" dirty="0" smtClean="0">
                          <a:latin typeface="Times New Roman" pitchFamily="18" charset="0"/>
                          <a:cs typeface="Times New Roman" pitchFamily="18" charset="0"/>
                        </a:rPr>
                        <a:t>2</a:t>
                      </a:r>
                      <a:r>
                        <a:rPr lang="en-US" sz="1100" baseline="0" dirty="0" smtClean="0">
                          <a:latin typeface="Times New Roman" pitchFamily="18" charset="0"/>
                          <a:cs typeface="Times New Roman" pitchFamily="18" charset="0"/>
                        </a:rPr>
                        <a:t>/</a:t>
                      </a:r>
                      <a:r>
                        <a:rPr lang="en-US" sz="1100" baseline="0" dirty="0" err="1" smtClean="0">
                          <a:latin typeface="Times New Roman" pitchFamily="18" charset="0"/>
                          <a:cs typeface="Times New Roman" pitchFamily="18" charset="0"/>
                        </a:rPr>
                        <a:t>sr</a:t>
                      </a:r>
                      <a:r>
                        <a:rPr lang="en-US" sz="1100" baseline="0" dirty="0" smtClean="0">
                          <a:latin typeface="Times New Roman" pitchFamily="18" charset="0"/>
                          <a:cs typeface="Times New Roman" pitchFamily="18" charset="0"/>
                        </a:rPr>
                        <a:t>/cm</a:t>
                      </a:r>
                      <a:r>
                        <a:rPr lang="en-US" sz="1100" baseline="30000" dirty="0" smtClean="0">
                          <a:latin typeface="Times New Roman" pitchFamily="18" charset="0"/>
                          <a:cs typeface="Times New Roman" pitchFamily="18" charset="0"/>
                        </a:rPr>
                        <a:t>-1</a:t>
                      </a:r>
                      <a:endParaRPr lang="en-US" sz="1100" baseline="30000" dirty="0">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200" dirty="0" smtClean="0">
                          <a:latin typeface="Times New Roman" pitchFamily="18" charset="0"/>
                          <a:cs typeface="Times New Roman" pitchFamily="18" charset="0"/>
                        </a:rPr>
                        <a:t>Radiometric Uncertainty</a:t>
                      </a:r>
                    </a:p>
                    <a:p>
                      <a:pPr algn="ctr"/>
                      <a:r>
                        <a:rPr lang="en-US" sz="1200" dirty="0" smtClean="0">
                          <a:latin typeface="Times New Roman" pitchFamily="18" charset="0"/>
                          <a:cs typeface="Times New Roman" pitchFamily="18" charset="0"/>
                        </a:rPr>
                        <a:t>@287K BB (%)</a:t>
                      </a:r>
                    </a:p>
                  </a:txBody>
                  <a:tcPr anchor="ctr">
                    <a:solidFill>
                      <a:schemeClr val="tx2">
                        <a:lumMod val="75000"/>
                      </a:schemeClr>
                    </a:solidFill>
                  </a:tcPr>
                </a:tc>
                <a:tc>
                  <a:txBody>
                    <a:bodyPr/>
                    <a:lstStyle/>
                    <a:p>
                      <a:pPr algn="ctr"/>
                      <a:r>
                        <a:rPr lang="en-US" sz="1200" dirty="0" smtClean="0">
                          <a:latin typeface="Times New Roman" pitchFamily="18" charset="0"/>
                          <a:cs typeface="Times New Roman" pitchFamily="18" charset="0"/>
                        </a:rPr>
                        <a:t>Frequency</a:t>
                      </a:r>
                    </a:p>
                    <a:p>
                      <a:pPr algn="ctr"/>
                      <a:r>
                        <a:rPr lang="en-US" sz="1200" dirty="0" smtClean="0">
                          <a:latin typeface="Times New Roman" pitchFamily="18" charset="0"/>
                          <a:cs typeface="Times New Roman" pitchFamily="18" charset="0"/>
                        </a:rPr>
                        <a:t>Uncertainty</a:t>
                      </a:r>
                    </a:p>
                    <a:p>
                      <a:pPr algn="ctr"/>
                      <a:r>
                        <a:rPr lang="en-US"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ppm</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200" dirty="0" err="1" smtClean="0">
                          <a:latin typeface="Times New Roman" pitchFamily="18" charset="0"/>
                          <a:cs typeface="Times New Roman" pitchFamily="18" charset="0"/>
                        </a:rPr>
                        <a:t>Geolocation</a:t>
                      </a:r>
                      <a:r>
                        <a:rPr lang="en-US" sz="1200" dirty="0" smtClean="0">
                          <a:latin typeface="Times New Roman" pitchFamily="18" charset="0"/>
                          <a:cs typeface="Times New Roman" pitchFamily="18" charset="0"/>
                        </a:rPr>
                        <a:t> Uncertainty</a:t>
                      </a:r>
                    </a:p>
                    <a:p>
                      <a:pPr algn="ctr"/>
                      <a:r>
                        <a:rPr lang="en-US" sz="1200" dirty="0" smtClean="0">
                          <a:latin typeface="Times New Roman" pitchFamily="18" charset="0"/>
                          <a:cs typeface="Times New Roman" pitchFamily="18" charset="0"/>
                        </a:rPr>
                        <a:t>(km) *</a:t>
                      </a:r>
                      <a:endParaRPr lang="en-US" sz="1200" dirty="0">
                        <a:latin typeface="Times New Roman" pitchFamily="18" charset="0"/>
                        <a:cs typeface="Times New Roman" pitchFamily="18" charset="0"/>
                      </a:endParaRPr>
                    </a:p>
                  </a:txBody>
                  <a:tcPr anchor="ctr">
                    <a:solidFill>
                      <a:schemeClr val="tx2">
                        <a:lumMod val="75000"/>
                      </a:schemeClr>
                    </a:solidFill>
                  </a:tcPr>
                </a:tc>
              </a:tr>
              <a:tr h="364191">
                <a:tc>
                  <a:txBody>
                    <a:bodyPr/>
                    <a:lstStyle/>
                    <a:p>
                      <a:pPr algn="ctr"/>
                      <a:r>
                        <a:rPr lang="en-US" sz="1400" dirty="0" smtClean="0">
                          <a:latin typeface="Times New Roman" pitchFamily="18" charset="0"/>
                          <a:cs typeface="Times New Roman" pitchFamily="18" charset="0"/>
                        </a:rPr>
                        <a:t>LW</a:t>
                      </a:r>
                      <a:endParaRPr lang="en-US" sz="1400" dirty="0">
                        <a:latin typeface="Times New Roman" pitchFamily="18" charset="0"/>
                        <a:cs typeface="Times New Roman" pitchFamily="18" charset="0"/>
                      </a:endParaRPr>
                    </a:p>
                  </a:txBody>
                  <a:tcPr anchor="ctr"/>
                </a:tc>
                <a:tc>
                  <a:txBody>
                    <a:bodyPr/>
                    <a:lstStyle/>
                    <a:p>
                      <a:pPr algn="ctr"/>
                      <a:r>
                        <a:rPr lang="en-US" sz="1400" b="1" kern="1200" dirty="0" smtClean="0">
                          <a:solidFill>
                            <a:srgbClr val="0066FF"/>
                          </a:solidFill>
                          <a:latin typeface="Times New Roman" pitchFamily="18" charset="0"/>
                          <a:ea typeface="+mn-ea"/>
                          <a:cs typeface="Times New Roman" pitchFamily="18" charset="0"/>
                        </a:rPr>
                        <a:t>0.098</a:t>
                      </a:r>
                      <a:r>
                        <a:rPr lang="en-US" sz="1400" kern="1200" baseline="0" dirty="0" smtClean="0">
                          <a:solidFill>
                            <a:schemeClr val="dk1"/>
                          </a:solidFill>
                          <a:latin typeface="Times New Roman" pitchFamily="18" charset="0"/>
                          <a:ea typeface="+mn-ea"/>
                          <a:cs typeface="Times New Roman" pitchFamily="18" charset="0"/>
                        </a:rPr>
                        <a:t> (</a:t>
                      </a:r>
                      <a:r>
                        <a:rPr lang="en-US" sz="1400" dirty="0" smtClean="0">
                          <a:latin typeface="Times New Roman" pitchFamily="18" charset="0"/>
                          <a:cs typeface="Times New Roman" pitchFamily="18" charset="0"/>
                        </a:rPr>
                        <a:t>0.14)</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0.12</a:t>
                      </a:r>
                      <a:r>
                        <a:rPr lang="en-US" sz="1400" dirty="0" smtClean="0">
                          <a:latin typeface="Times New Roman" pitchFamily="18" charset="0"/>
                          <a:cs typeface="Times New Roman" pitchFamily="18" charset="0"/>
                        </a:rPr>
                        <a:t> (0.45) </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3</a:t>
                      </a:r>
                      <a:r>
                        <a:rPr lang="en-US" sz="1400" dirty="0" smtClean="0">
                          <a:latin typeface="Times New Roman" pitchFamily="18" charset="0"/>
                          <a:cs typeface="Times New Roman" pitchFamily="18" charset="0"/>
                        </a:rPr>
                        <a:t> (10)</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1.2</a:t>
                      </a:r>
                      <a:r>
                        <a:rPr lang="en-US" sz="1400" dirty="0" smtClean="0">
                          <a:latin typeface="Times New Roman" pitchFamily="18" charset="0"/>
                          <a:cs typeface="Times New Roman" pitchFamily="18" charset="0"/>
                        </a:rPr>
                        <a:t> (1.5)</a:t>
                      </a:r>
                      <a:endParaRPr lang="en-US" sz="1400" dirty="0">
                        <a:latin typeface="Times New Roman" pitchFamily="18" charset="0"/>
                        <a:cs typeface="Times New Roman" pitchFamily="18" charset="0"/>
                      </a:endParaRPr>
                    </a:p>
                  </a:txBody>
                  <a:tcPr anchor="ctr"/>
                </a:tc>
              </a:tr>
              <a:tr h="364191">
                <a:tc>
                  <a:txBody>
                    <a:bodyPr/>
                    <a:lstStyle/>
                    <a:p>
                      <a:pPr algn="ctr"/>
                      <a:r>
                        <a:rPr lang="en-US" sz="1400" dirty="0" smtClean="0">
                          <a:latin typeface="Times New Roman" pitchFamily="18" charset="0"/>
                          <a:cs typeface="Times New Roman" pitchFamily="18" charset="0"/>
                        </a:rPr>
                        <a:t>MW</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 0.036 </a:t>
                      </a:r>
                      <a:r>
                        <a:rPr lang="en-US" sz="1400" dirty="0" smtClean="0">
                          <a:latin typeface="Times New Roman" pitchFamily="18" charset="0"/>
                          <a:cs typeface="Times New Roman" pitchFamily="18" charset="0"/>
                        </a:rPr>
                        <a:t>(0.06)</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0.15</a:t>
                      </a:r>
                      <a:r>
                        <a:rPr lang="en-US" sz="1400" dirty="0" smtClean="0">
                          <a:latin typeface="Times New Roman" pitchFamily="18" charset="0"/>
                          <a:cs typeface="Times New Roman" pitchFamily="18" charset="0"/>
                        </a:rPr>
                        <a:t>(0.58)</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3</a:t>
                      </a:r>
                      <a:r>
                        <a:rPr lang="en-US" sz="1400" dirty="0" smtClean="0">
                          <a:latin typeface="Times New Roman" pitchFamily="18" charset="0"/>
                          <a:cs typeface="Times New Roman" pitchFamily="18" charset="0"/>
                        </a:rPr>
                        <a:t> (10)</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1.2</a:t>
                      </a:r>
                      <a:r>
                        <a:rPr lang="en-US" sz="1400" dirty="0" smtClean="0">
                          <a:latin typeface="Times New Roman" pitchFamily="18" charset="0"/>
                          <a:cs typeface="Times New Roman" pitchFamily="18" charset="0"/>
                        </a:rPr>
                        <a:t> (1.5)</a:t>
                      </a:r>
                      <a:endParaRPr lang="en-US" sz="1400" dirty="0">
                        <a:latin typeface="Times New Roman" pitchFamily="18" charset="0"/>
                        <a:cs typeface="Times New Roman" pitchFamily="18" charset="0"/>
                      </a:endParaRPr>
                    </a:p>
                  </a:txBody>
                  <a:tcPr anchor="ctr"/>
                </a:tc>
              </a:tr>
              <a:tr h="364191">
                <a:tc>
                  <a:txBody>
                    <a:bodyPr/>
                    <a:lstStyle/>
                    <a:p>
                      <a:pPr algn="ctr"/>
                      <a:r>
                        <a:rPr lang="en-US" sz="1400" dirty="0" smtClean="0">
                          <a:latin typeface="Times New Roman" pitchFamily="18" charset="0"/>
                          <a:cs typeface="Times New Roman" pitchFamily="18" charset="0"/>
                        </a:rPr>
                        <a:t>SW</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0.003</a:t>
                      </a:r>
                      <a:r>
                        <a:rPr lang="en-US" sz="1400" dirty="0" smtClean="0">
                          <a:latin typeface="Times New Roman" pitchFamily="18" charset="0"/>
                          <a:cs typeface="Times New Roman" pitchFamily="18" charset="0"/>
                        </a:rPr>
                        <a:t> (0.007)</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0.2</a:t>
                      </a:r>
                      <a:r>
                        <a:rPr lang="en-US" sz="1400" dirty="0" smtClean="0">
                          <a:latin typeface="Times New Roman" pitchFamily="18" charset="0"/>
                          <a:cs typeface="Times New Roman" pitchFamily="18" charset="0"/>
                        </a:rPr>
                        <a:t> (0.77)</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 3 </a:t>
                      </a: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a:txBody>
                  <a:tcPr anchor="ctr"/>
                </a:tc>
                <a:tc>
                  <a:txBody>
                    <a:bodyPr/>
                    <a:lstStyle/>
                    <a:p>
                      <a:pPr algn="ctr"/>
                      <a:r>
                        <a:rPr lang="en-US" sz="1400" b="1" dirty="0" smtClean="0">
                          <a:solidFill>
                            <a:srgbClr val="0066FF"/>
                          </a:solidFill>
                          <a:latin typeface="Times New Roman" pitchFamily="18" charset="0"/>
                          <a:cs typeface="Times New Roman" pitchFamily="18" charset="0"/>
                        </a:rPr>
                        <a:t>1.2</a:t>
                      </a:r>
                      <a:r>
                        <a:rPr lang="en-US" sz="1400" dirty="0" smtClean="0">
                          <a:latin typeface="Times New Roman" pitchFamily="18" charset="0"/>
                          <a:cs typeface="Times New Roman" pitchFamily="18" charset="0"/>
                        </a:rPr>
                        <a:t> (1.5)</a:t>
                      </a:r>
                      <a:endParaRPr lang="en-US" sz="1400" dirty="0">
                        <a:latin typeface="Times New Roman" pitchFamily="18" charset="0"/>
                        <a:cs typeface="Times New Roman" pitchFamily="18" charset="0"/>
                      </a:endParaRPr>
                    </a:p>
                  </a:txBody>
                  <a:tcPr anchor="ctr"/>
                </a:tc>
              </a:tr>
            </a:tbl>
          </a:graphicData>
        </a:graphic>
      </p:graphicFrame>
      <p:sp>
        <p:nvSpPr>
          <p:cNvPr id="18" name="Content Placeholder 2"/>
          <p:cNvSpPr>
            <a:spLocks noGrp="1"/>
          </p:cNvSpPr>
          <p:nvPr>
            <p:ph idx="1"/>
          </p:nvPr>
        </p:nvSpPr>
        <p:spPr>
          <a:xfrm>
            <a:off x="962026" y="3676649"/>
            <a:ext cx="7629524" cy="2743202"/>
          </a:xfrm>
        </p:spPr>
        <p:txBody>
          <a:bodyPr>
            <a:normAutofit/>
          </a:bodyPr>
          <a:lstStyle/>
          <a:p>
            <a:r>
              <a:rPr lang="en-US" sz="2200" dirty="0" smtClean="0">
                <a:latin typeface="Times New Roman" pitchFamily="18" charset="0"/>
                <a:cs typeface="Times New Roman" pitchFamily="18" charset="0"/>
              </a:rPr>
              <a:t>Requirements</a:t>
            </a:r>
          </a:p>
          <a:p>
            <a:pPr lvl="1"/>
            <a:r>
              <a:rPr lang="en-US" sz="1600" dirty="0" smtClean="0">
                <a:latin typeface="Times New Roman" pitchFamily="18" charset="0"/>
                <a:cs typeface="Times New Roman" pitchFamily="18" charset="0"/>
              </a:rPr>
              <a:t>Instrument &amp; SDR performances exceed requirements by large margins</a:t>
            </a:r>
          </a:p>
          <a:p>
            <a:r>
              <a:rPr lang="en-US" sz="2000" dirty="0" smtClean="0">
                <a:latin typeface="Times New Roman" pitchFamily="18" charset="0"/>
                <a:cs typeface="Times New Roman" pitchFamily="18" charset="0"/>
              </a:rPr>
              <a:t>SDR software</a:t>
            </a:r>
          </a:p>
          <a:p>
            <a:pPr lvl="1"/>
            <a:r>
              <a:rPr lang="en-US" sz="1600" dirty="0" smtClean="0">
                <a:latin typeface="Times New Roman" pitchFamily="18" charset="0"/>
                <a:cs typeface="Times New Roman" pitchFamily="18" charset="0"/>
              </a:rPr>
              <a:t>Stable &amp; free of errors that could impact data quality since 11/14/2013 (Mx8.0)</a:t>
            </a:r>
          </a:p>
          <a:p>
            <a:r>
              <a:rPr lang="en-US" sz="2000" dirty="0" smtClean="0">
                <a:latin typeface="Times New Roman" pitchFamily="18" charset="0"/>
                <a:cs typeface="Times New Roman" pitchFamily="18" charset="0"/>
              </a:rPr>
              <a:t>Documentation</a:t>
            </a:r>
          </a:p>
          <a:p>
            <a:pPr lvl="1"/>
            <a:r>
              <a:rPr lang="en-US" sz="1600" dirty="0" smtClean="0">
                <a:latin typeface="Times New Roman" pitchFamily="18" charset="0"/>
                <a:cs typeface="Times New Roman" pitchFamily="18" charset="0"/>
              </a:rPr>
              <a:t>SDR User’s Guide (55 pages)</a:t>
            </a:r>
          </a:p>
          <a:p>
            <a:pPr lvl="1"/>
            <a:r>
              <a:rPr lang="en-US" sz="1600" dirty="0" smtClean="0">
                <a:latin typeface="Times New Roman" pitchFamily="18" charset="0"/>
                <a:cs typeface="Times New Roman" pitchFamily="18" charset="0"/>
              </a:rPr>
              <a:t>Revised ATBD</a:t>
            </a:r>
          </a:p>
          <a:p>
            <a:pPr lvl="1"/>
            <a:r>
              <a:rPr lang="en-US" sz="1600" dirty="0" smtClean="0">
                <a:latin typeface="Times New Roman" pitchFamily="18" charset="0"/>
                <a:cs typeface="Times New Roman" pitchFamily="18" charset="0"/>
              </a:rPr>
              <a:t>Peer-review Journal papers</a:t>
            </a:r>
          </a:p>
          <a:p>
            <a:pPr lvl="1"/>
            <a:endParaRPr lang="en-US" sz="1600" dirty="0" smtClean="0">
              <a:latin typeface="Times New Roman" pitchFamily="18" charset="0"/>
              <a:cs typeface="Times New Roman" pitchFamily="18" charset="0"/>
            </a:endParaRPr>
          </a:p>
        </p:txBody>
      </p:sp>
      <p:sp>
        <p:nvSpPr>
          <p:cNvPr id="19" name="TextBox 18"/>
          <p:cNvSpPr txBox="1"/>
          <p:nvPr/>
        </p:nvSpPr>
        <p:spPr>
          <a:xfrm>
            <a:off x="1543050" y="1019174"/>
            <a:ext cx="5743945" cy="400110"/>
          </a:xfrm>
          <a:prstGeom prst="rect">
            <a:avLst/>
          </a:prstGeom>
          <a:noFill/>
        </p:spPr>
        <p:txBody>
          <a:bodyPr wrap="none" rtlCol="0">
            <a:spAutoFit/>
          </a:bodyPr>
          <a:lstStyle/>
          <a:p>
            <a:r>
              <a:rPr lang="en-US" sz="2000" dirty="0" err="1" smtClean="0"/>
              <a:t>CrIS</a:t>
            </a:r>
            <a:r>
              <a:rPr lang="en-US" sz="2000" dirty="0" smtClean="0"/>
              <a:t> SDR uncertainties (</a:t>
            </a:r>
            <a:r>
              <a:rPr lang="en-US" sz="2000" b="1" dirty="0" smtClean="0">
                <a:solidFill>
                  <a:srgbClr val="0066FF"/>
                </a:solidFill>
              </a:rPr>
              <a:t>blue</a:t>
            </a:r>
            <a:r>
              <a:rPr lang="en-US" sz="2000" dirty="0" smtClean="0"/>
              <a:t>) vs. specifications (black)</a:t>
            </a:r>
            <a:endParaRPr lang="en-US" sz="2000" dirty="0"/>
          </a:p>
        </p:txBody>
      </p:sp>
      <p:sp>
        <p:nvSpPr>
          <p:cNvPr id="7" name="Slide Number Placeholder 6"/>
          <p:cNvSpPr>
            <a:spLocks noGrp="1"/>
          </p:cNvSpPr>
          <p:nvPr>
            <p:ph type="sldNum" sz="quarter" idx="12"/>
          </p:nvPr>
        </p:nvSpPr>
        <p:spPr>
          <a:xfrm>
            <a:off x="6858000" y="6416675"/>
            <a:ext cx="2133600" cy="365125"/>
          </a:xfrm>
        </p:spPr>
        <p:txBody>
          <a:bodyPr/>
          <a:lstStyle/>
          <a:p>
            <a:fld id="{F57BD4A1-6061-4BD7-BD37-9338D29FB437}"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ine 564"/>
          <p:cNvSpPr>
            <a:spLocks noChangeShapeType="1"/>
          </p:cNvSpPr>
          <p:nvPr/>
        </p:nvSpPr>
        <p:spPr bwMode="auto">
          <a:xfrm flipH="1">
            <a:off x="5023821" y="3060343"/>
            <a:ext cx="427383" cy="70131"/>
          </a:xfrm>
          <a:prstGeom prst="line">
            <a:avLst/>
          </a:prstGeom>
          <a:noFill/>
          <a:ln w="19050">
            <a:solidFill>
              <a:schemeClr val="tx1"/>
            </a:solidFill>
            <a:round/>
            <a:headEnd/>
            <a:tailEnd type="triangle" w="med" len="med"/>
          </a:ln>
          <a:effectLst/>
        </p:spPr>
        <p:txBody>
          <a:bodyPr wrap="none" anchor="ctr"/>
          <a:lstStyle/>
          <a:p>
            <a:endParaRPr lang="en-US" dirty="0"/>
          </a:p>
        </p:txBody>
      </p:sp>
      <p:sp>
        <p:nvSpPr>
          <p:cNvPr id="7" name="TextBox 6"/>
          <p:cNvSpPr txBox="1"/>
          <p:nvPr/>
        </p:nvSpPr>
        <p:spPr>
          <a:xfrm>
            <a:off x="5562600" y="2895600"/>
            <a:ext cx="2079170" cy="400110"/>
          </a:xfrm>
          <a:prstGeom prst="rect">
            <a:avLst/>
          </a:prstGeom>
          <a:solidFill>
            <a:schemeClr val="bg1"/>
          </a:solidFill>
          <a:ln>
            <a:solidFill>
              <a:schemeClr val="tx1"/>
            </a:solidFill>
          </a:ln>
        </p:spPr>
        <p:txBody>
          <a:bodyPr wrap="square" rtlCol="0">
            <a:spAutoFit/>
          </a:bodyPr>
          <a:lstStyle/>
          <a:p>
            <a:r>
              <a:rPr lang="en-US" sz="1000" b="1" dirty="0" smtClean="0">
                <a:solidFill>
                  <a:srgbClr val="FF0000"/>
                </a:solidFill>
              </a:rPr>
              <a:t>Note:  MWIR7 (Green) is known to have excess NEdN (expected)</a:t>
            </a:r>
            <a:endParaRPr lang="en-US" sz="1000" b="1" dirty="0">
              <a:solidFill>
                <a:srgbClr val="FF0000"/>
              </a:solidFill>
            </a:endParaRPr>
          </a:p>
        </p:txBody>
      </p:sp>
      <p:sp>
        <p:nvSpPr>
          <p:cNvPr id="10" name="Title 1"/>
          <p:cNvSpPr txBox="1">
            <a:spLocks/>
          </p:cNvSpPr>
          <p:nvPr/>
        </p:nvSpPr>
        <p:spPr>
          <a:xfrm>
            <a:off x="152400" y="152400"/>
            <a:ext cx="8991600" cy="609600"/>
          </a:xfrm>
          <a:prstGeom prst="rect">
            <a:avLst/>
          </a:prstGeom>
        </p:spPr>
        <p:txBody>
          <a:bodyPr vert="horz" lIns="0" tIns="45720" rIns="91440" bIns="45720" rtlCol="0" anchor="t">
            <a:noAutofit/>
          </a:body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rgbClr val="0000FF"/>
                </a:solidFill>
                <a:effectLst/>
                <a:uLnTx/>
                <a:uFillTx/>
                <a:ea typeface="+mj-ea"/>
                <a:cs typeface="Times New Roman" pitchFamily="18" charset="0"/>
              </a:rPr>
              <a:t>CrIS</a:t>
            </a:r>
            <a:r>
              <a:rPr kumimoji="0" lang="en-US" sz="2800" b="1" i="0" u="none" strike="noStrike" kern="1200" cap="none" spc="0" normalizeH="0" baseline="0" noProof="0" dirty="0" smtClean="0">
                <a:ln>
                  <a:noFill/>
                </a:ln>
                <a:solidFill>
                  <a:srgbClr val="0000FF"/>
                </a:solidFill>
                <a:effectLst/>
                <a:uLnTx/>
                <a:uFillTx/>
                <a:ea typeface="+mj-ea"/>
                <a:cs typeface="Times New Roman" pitchFamily="18" charset="0"/>
              </a:rPr>
              <a:t> Noise</a:t>
            </a:r>
            <a:r>
              <a:rPr kumimoji="0" lang="en-US" sz="2800" b="1" i="0" u="none" strike="noStrike" kern="1200" cap="none" spc="0" normalizeH="0" noProof="0" dirty="0" smtClean="0">
                <a:ln>
                  <a:noFill/>
                </a:ln>
                <a:solidFill>
                  <a:srgbClr val="0000FF"/>
                </a:solidFill>
                <a:effectLst/>
                <a:uLnTx/>
                <a:uFillTx/>
                <a:ea typeface="+mj-ea"/>
                <a:cs typeface="Times New Roman" pitchFamily="18" charset="0"/>
              </a:rPr>
              <a:t> Equivalent Differential Radiance (</a:t>
            </a:r>
            <a:r>
              <a:rPr kumimoji="0" lang="en-US" sz="2800" b="1" i="0" u="none" strike="noStrike" kern="1200" cap="none" spc="0" normalizeH="0" noProof="0" dirty="0" err="1" smtClean="0">
                <a:ln>
                  <a:noFill/>
                </a:ln>
                <a:solidFill>
                  <a:srgbClr val="0000FF"/>
                </a:solidFill>
                <a:effectLst/>
                <a:uLnTx/>
                <a:uFillTx/>
                <a:ea typeface="+mj-ea"/>
                <a:cs typeface="Times New Roman" pitchFamily="18" charset="0"/>
              </a:rPr>
              <a:t>NEdN</a:t>
            </a:r>
            <a:r>
              <a:rPr lang="en-US" sz="2800" b="1" dirty="0" smtClean="0">
                <a:solidFill>
                  <a:srgbClr val="0000FF"/>
                </a:solidFill>
                <a:ea typeface="+mj-ea"/>
                <a:cs typeface="Times New Roman" pitchFamily="18" charset="0"/>
              </a:rPr>
              <a:t>)</a:t>
            </a:r>
            <a:endParaRPr kumimoji="0" lang="en-US" sz="2800" b="1" i="0" u="none" strike="noStrike" kern="1200" cap="none" spc="0" normalizeH="0" baseline="0" noProof="0" dirty="0" smtClean="0">
              <a:ln>
                <a:noFill/>
              </a:ln>
              <a:solidFill>
                <a:srgbClr val="0000FF"/>
              </a:solidFill>
              <a:effectLst/>
              <a:uLnTx/>
              <a:uFillTx/>
              <a:ea typeface="+mj-ea"/>
              <a:cs typeface="Times New Roman" pitchFamily="18" charset="0"/>
            </a:endParaRPr>
          </a:p>
        </p:txBody>
      </p:sp>
      <p:sp>
        <p:nvSpPr>
          <p:cNvPr id="3" name="Rectangle 2"/>
          <p:cNvSpPr/>
          <p:nvPr/>
        </p:nvSpPr>
        <p:spPr>
          <a:xfrm>
            <a:off x="672313" y="5562600"/>
            <a:ext cx="8014487" cy="839993"/>
          </a:xfrm>
          <a:prstGeom prst="rect">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r>
              <a:rPr lang="en-US" b="1" i="1" dirty="0" smtClean="0">
                <a:solidFill>
                  <a:schemeClr val="tx1"/>
                </a:solidFill>
              </a:rPr>
              <a:t>NEdN On-Orbit data is consistent with Ground Test Data (Black Lines); Much Better Than Spec Limits (Dashed Lines)………No Ice Contamination Signatures</a:t>
            </a:r>
          </a:p>
        </p:txBody>
      </p:sp>
      <p:sp>
        <p:nvSpPr>
          <p:cNvPr id="14" name="TextBox 13"/>
          <p:cNvSpPr txBox="1"/>
          <p:nvPr/>
        </p:nvSpPr>
        <p:spPr>
          <a:xfrm>
            <a:off x="2819400" y="6443246"/>
            <a:ext cx="3810000" cy="338554"/>
          </a:xfrm>
          <a:prstGeom prst="rect">
            <a:avLst/>
          </a:prstGeom>
          <a:noFill/>
        </p:spPr>
        <p:txBody>
          <a:bodyPr wrap="square" rtlCol="0">
            <a:spAutoFit/>
          </a:bodyPr>
          <a:lstStyle/>
          <a:p>
            <a:r>
              <a:rPr lang="en-US" i="1" dirty="0" smtClean="0">
                <a:solidFill>
                  <a:srgbClr val="0000FF"/>
                </a:solidFill>
              </a:rPr>
              <a:t>Slide courtesy of  Joe </a:t>
            </a:r>
            <a:r>
              <a:rPr lang="en-US" i="1" dirty="0" err="1" smtClean="0">
                <a:solidFill>
                  <a:srgbClr val="0000FF"/>
                </a:solidFill>
              </a:rPr>
              <a:t>Predina</a:t>
            </a:r>
            <a:r>
              <a:rPr lang="en-US" i="1" dirty="0" smtClean="0">
                <a:solidFill>
                  <a:srgbClr val="0000FF"/>
                </a:solidFill>
              </a:rPr>
              <a:t>, ITT EXELIS </a:t>
            </a:r>
            <a:endParaRPr lang="en-US" i="1" dirty="0">
              <a:solidFill>
                <a:srgbClr val="0000FF"/>
              </a:solidFill>
            </a:endParaRPr>
          </a:p>
        </p:txBody>
      </p:sp>
      <p:grpSp>
        <p:nvGrpSpPr>
          <p:cNvPr id="2" name="Group 13"/>
          <p:cNvGrpSpPr/>
          <p:nvPr/>
        </p:nvGrpSpPr>
        <p:grpSpPr>
          <a:xfrm>
            <a:off x="152400" y="0"/>
            <a:ext cx="8839200" cy="5562620"/>
            <a:chOff x="511335" y="573435"/>
            <a:chExt cx="8084754" cy="5562620"/>
          </a:xfrm>
        </p:grpSpPr>
        <p:pic>
          <p:nvPicPr>
            <p:cNvPr id="15" name="Picture 3"/>
            <p:cNvPicPr>
              <a:picLocks noChangeArrowheads="1"/>
            </p:cNvPicPr>
            <p:nvPr/>
          </p:nvPicPr>
          <p:blipFill>
            <a:blip r:embed="rId2" cstate="print"/>
            <a:srcRect/>
            <a:stretch>
              <a:fillRect/>
            </a:stretch>
          </p:blipFill>
          <p:spPr bwMode="auto">
            <a:xfrm>
              <a:off x="587535" y="1564035"/>
              <a:ext cx="7848600" cy="4343400"/>
            </a:xfrm>
            <a:prstGeom prst="rect">
              <a:avLst/>
            </a:prstGeom>
            <a:noFill/>
            <a:ln w="9525">
              <a:noFill/>
              <a:miter lim="800000"/>
              <a:headEnd/>
              <a:tailEnd/>
            </a:ln>
            <a:effectLst/>
          </p:spPr>
        </p:pic>
        <p:sp>
          <p:nvSpPr>
            <p:cNvPr id="16" name="Rectangle 15"/>
            <p:cNvSpPr/>
            <p:nvPr/>
          </p:nvSpPr>
          <p:spPr>
            <a:xfrm rot="16200000">
              <a:off x="-2177590" y="3262361"/>
              <a:ext cx="5507326" cy="1294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6200000">
              <a:off x="5777689" y="3317655"/>
              <a:ext cx="5507326" cy="1294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11335" y="6016024"/>
              <a:ext cx="8084754" cy="120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Slide Number Placeholder 12"/>
          <p:cNvSpPr>
            <a:spLocks noGrp="1"/>
          </p:cNvSpPr>
          <p:nvPr>
            <p:ph type="sldNum" sz="quarter" idx="12"/>
          </p:nvPr>
        </p:nvSpPr>
        <p:spPr>
          <a:xfrm>
            <a:off x="6858000" y="6416675"/>
            <a:ext cx="2133600" cy="365125"/>
          </a:xfrm>
        </p:spPr>
        <p:txBody>
          <a:bodyPr/>
          <a:lstStyle/>
          <a:p>
            <a:fld id="{F57BD4A1-6061-4BD7-BD37-9338D29FB437}"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b="1" dirty="0" smtClean="0">
                <a:solidFill>
                  <a:srgbClr val="0000FF"/>
                </a:solidFill>
                <a:latin typeface="Times New Roman" pitchFamily="18" charset="0"/>
                <a:cs typeface="Times New Roman" pitchFamily="18" charset="0"/>
              </a:rPr>
              <a:t>SNPP </a:t>
            </a:r>
            <a:r>
              <a:rPr lang="en-US" sz="2800" b="1" dirty="0" err="1" smtClean="0">
                <a:solidFill>
                  <a:srgbClr val="0000FF"/>
                </a:solidFill>
                <a:latin typeface="Times New Roman" pitchFamily="18" charset="0"/>
                <a:cs typeface="Times New Roman" pitchFamily="18" charset="0"/>
              </a:rPr>
              <a:t>CrIS</a:t>
            </a:r>
            <a:r>
              <a:rPr lang="en-US" sz="2800" b="1" dirty="0" smtClean="0">
                <a:solidFill>
                  <a:srgbClr val="0000FF"/>
                </a:solidFill>
                <a:latin typeface="Times New Roman" pitchFamily="18" charset="0"/>
                <a:cs typeface="Times New Roman" pitchFamily="18" charset="0"/>
              </a:rPr>
              <a:t> Full Spectral Resolution </a:t>
            </a:r>
            <a:br>
              <a:rPr lang="en-US" sz="2800" b="1" dirty="0" smtClean="0">
                <a:solidFill>
                  <a:srgbClr val="0000FF"/>
                </a:solidFill>
                <a:latin typeface="Times New Roman" pitchFamily="18" charset="0"/>
                <a:cs typeface="Times New Roman" pitchFamily="18" charset="0"/>
              </a:rPr>
            </a:br>
            <a:r>
              <a:rPr lang="en-US" sz="2800" b="1" dirty="0" smtClean="0">
                <a:solidFill>
                  <a:srgbClr val="0000FF"/>
                </a:solidFill>
                <a:latin typeface="Times New Roman" pitchFamily="18" charset="0"/>
                <a:cs typeface="Times New Roman" pitchFamily="18" charset="0"/>
              </a:rPr>
              <a:t>SDR Processing</a:t>
            </a:r>
            <a:endParaRPr lang="en-US" sz="2800"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752600"/>
            <a:ext cx="8458200" cy="4267200"/>
          </a:xfrm>
        </p:spPr>
        <p:txBody>
          <a:bodyPr>
            <a:noAutofit/>
          </a:bodyPr>
          <a:lstStyle/>
          <a:p>
            <a:pPr>
              <a:spcAft>
                <a:spcPts val="1200"/>
              </a:spcAft>
            </a:pPr>
            <a:r>
              <a:rPr lang="en-US" sz="1800" dirty="0" smtClean="0">
                <a:latin typeface="Times New Roman" pitchFamily="18" charset="0"/>
                <a:cs typeface="Times New Roman" pitchFamily="18" charset="0"/>
              </a:rPr>
              <a:t>SNPP </a:t>
            </a: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has been switched to full spectral resolution (FSR) mode in November 2014</a:t>
            </a:r>
          </a:p>
          <a:p>
            <a:pPr>
              <a:spcAft>
                <a:spcPts val="1200"/>
              </a:spcAft>
            </a:pPr>
            <a:r>
              <a:rPr lang="en-US" sz="1800" dirty="0" smtClean="0">
                <a:latin typeface="Times New Roman" pitchFamily="18" charset="0"/>
                <a:cs typeface="Times New Roman" pitchFamily="18" charset="0"/>
              </a:rPr>
              <a:t>NOAA STAR prepared an offline processing system to provide FSR Sensor Data Records (SDRs) to the science community while NOAA CLASS will continue to distribute the normal resolution SDRs</a:t>
            </a:r>
          </a:p>
          <a:p>
            <a:pPr>
              <a:spcAft>
                <a:spcPts val="1200"/>
              </a:spcAft>
            </a:pPr>
            <a:r>
              <a:rPr lang="en-US" sz="1800" dirty="0" smtClean="0">
                <a:latin typeface="Times New Roman" pitchFamily="18" charset="0"/>
                <a:cs typeface="Times New Roman" pitchFamily="18" charset="0"/>
              </a:rPr>
              <a:t>New SDR data still keeps low noises although the resolution in SW and MW increases due to the fine tuning of calibration  algorithms (e.g. CMO optimization) </a:t>
            </a:r>
          </a:p>
          <a:p>
            <a:pPr>
              <a:spcAft>
                <a:spcPts val="1200"/>
              </a:spcAft>
            </a:pPr>
            <a:r>
              <a:rPr lang="en-US" sz="1800" dirty="0" smtClean="0">
                <a:latin typeface="Times New Roman" pitchFamily="18" charset="0"/>
                <a:cs typeface="Times New Roman" pitchFamily="18" charset="0"/>
              </a:rPr>
              <a:t>All parameters  (9 </a:t>
            </a:r>
            <a:r>
              <a:rPr lang="en-US" sz="1800" dirty="0" err="1" smtClean="0">
                <a:latin typeface="Times New Roman" pitchFamily="18" charset="0"/>
                <a:cs typeface="Times New Roman" pitchFamily="18" charset="0"/>
              </a:rPr>
              <a:t>fov</a:t>
            </a:r>
            <a:r>
              <a:rPr lang="en-US" sz="1800" dirty="0" smtClean="0">
                <a:latin typeface="Times New Roman" pitchFamily="18" charset="0"/>
                <a:cs typeface="Times New Roman" pitchFamily="18" charset="0"/>
              </a:rPr>
              <a:t> *1306+ancillary ) regarding CRIS RDR/SDR data quality, instrument telemetry/house keeping information are fully trended and monitored </a:t>
            </a:r>
          </a:p>
          <a:p>
            <a:pPr>
              <a:spcAft>
                <a:spcPts val="1200"/>
              </a:spcAft>
            </a:pPr>
            <a:r>
              <a:rPr lang="en-US" sz="1800" dirty="0" smtClean="0">
                <a:latin typeface="Times New Roman" pitchFamily="18" charset="0"/>
                <a:cs typeface="Times New Roman" pitchFamily="18" charset="0"/>
              </a:rPr>
              <a:t>CRIS full resolution data has produced a high quality of carbon/GHG products due to its low noise and high resolution.</a:t>
            </a:r>
          </a:p>
          <a:p>
            <a:pPr>
              <a:spcAft>
                <a:spcPts val="1200"/>
              </a:spcAft>
            </a:pPr>
            <a:endParaRPr lang="en-US" sz="18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6858000" y="6416675"/>
            <a:ext cx="2133600" cy="365125"/>
          </a:xfrm>
        </p:spPr>
        <p:txBody>
          <a:bodyPr/>
          <a:lstStyle/>
          <a:p>
            <a:fld id="{E8BEE930-5BD3-4AB5-9C91-85D68E612F6C}" type="slidenum">
              <a:rPr lang="en-US" smtClean="0">
                <a:solidFill>
                  <a:prstClr val="black">
                    <a:tint val="75000"/>
                  </a:prstClr>
                </a:solidFill>
              </a:rPr>
              <a:pPr/>
              <a:t>25</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609600" y="228600"/>
            <a:ext cx="80010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ea typeface="+mj-ea"/>
                <a:cs typeface="Times New Roman" pitchFamily="18" charset="0"/>
              </a:rPr>
              <a:t>SNPP </a:t>
            </a:r>
            <a:r>
              <a:rPr kumimoji="0" lang="en-US" sz="2800" b="1" i="0" u="none" strike="noStrike" kern="1200" cap="none" spc="0" normalizeH="0" baseline="0" noProof="0" dirty="0" err="1" smtClean="0">
                <a:ln>
                  <a:noFill/>
                </a:ln>
                <a:solidFill>
                  <a:srgbClr val="0000FF"/>
                </a:solidFill>
                <a:effectLst/>
                <a:uLnTx/>
                <a:uFillTx/>
                <a:ea typeface="+mj-ea"/>
                <a:cs typeface="Times New Roman" pitchFamily="18" charset="0"/>
              </a:rPr>
              <a:t>CrIS</a:t>
            </a:r>
            <a:r>
              <a:rPr lang="en-US" sz="2800" b="1" dirty="0" smtClean="0">
                <a:solidFill>
                  <a:srgbClr val="0000FF"/>
                </a:solidFill>
                <a:ea typeface="+mj-ea"/>
                <a:cs typeface="Times New Roman" pitchFamily="18" charset="0"/>
              </a:rPr>
              <a:t> </a:t>
            </a:r>
            <a:r>
              <a:rPr kumimoji="0" lang="en-US" sz="2800" b="1" i="0" u="none" strike="noStrike" kern="1200" cap="none" spc="0" normalizeH="0" noProof="0" dirty="0" smtClean="0">
                <a:ln>
                  <a:noFill/>
                </a:ln>
                <a:solidFill>
                  <a:srgbClr val="0000FF"/>
                </a:solidFill>
                <a:effectLst/>
                <a:uLnTx/>
                <a:uFillTx/>
                <a:ea typeface="+mj-ea"/>
                <a:cs typeface="Times New Roman" pitchFamily="18" charset="0"/>
              </a:rPr>
              <a:t>Full Spectral Resolution </a:t>
            </a:r>
            <a:r>
              <a:rPr lang="en-US" sz="2800" b="1" dirty="0" smtClean="0">
                <a:solidFill>
                  <a:srgbClr val="0000FF"/>
                </a:solidFill>
                <a:ea typeface="+mj-ea"/>
                <a:cs typeface="Times New Roman" pitchFamily="18" charset="0"/>
              </a:rPr>
              <a:t>SDR</a:t>
            </a:r>
            <a:endParaRPr kumimoji="0" lang="en-US" sz="2800" b="1" i="0" u="none" strike="noStrike" kern="1200" cap="none" spc="0" normalizeH="0" baseline="0" noProof="0" dirty="0">
              <a:ln>
                <a:noFill/>
              </a:ln>
              <a:solidFill>
                <a:srgbClr val="0000FF"/>
              </a:solidFill>
              <a:effectLst/>
              <a:uLnTx/>
              <a:uFillTx/>
              <a:ea typeface="+mj-ea"/>
              <a:cs typeface="Times New Roman" pitchFamily="18" charset="0"/>
            </a:endParaRPr>
          </a:p>
        </p:txBody>
      </p:sp>
      <p:graphicFrame>
        <p:nvGraphicFramePr>
          <p:cNvPr id="6" name="Table 5"/>
          <p:cNvGraphicFramePr>
            <a:graphicFrameLocks noGrp="1"/>
          </p:cNvGraphicFramePr>
          <p:nvPr/>
        </p:nvGraphicFramePr>
        <p:xfrm>
          <a:off x="1143000" y="1447800"/>
          <a:ext cx="6664069" cy="1647773"/>
        </p:xfrm>
        <a:graphic>
          <a:graphicData uri="http://schemas.openxmlformats.org/drawingml/2006/table">
            <a:tbl>
              <a:tblPr/>
              <a:tblGrid>
                <a:gridCol w="1428320"/>
                <a:gridCol w="1799723"/>
                <a:gridCol w="1899295"/>
                <a:gridCol w="1536731"/>
              </a:tblGrid>
              <a:tr h="387987">
                <a:tc>
                  <a:txBody>
                    <a:bodyPr/>
                    <a:lstStyle/>
                    <a:p>
                      <a:pPr marL="0" marR="0" algn="ctr">
                        <a:lnSpc>
                          <a:spcPct val="115000"/>
                        </a:lnSpc>
                        <a:spcBef>
                          <a:spcPts val="0"/>
                        </a:spcBef>
                        <a:spcAft>
                          <a:spcPts val="0"/>
                        </a:spcAft>
                      </a:pPr>
                      <a:r>
                        <a:rPr lang="en-US" sz="1200" b="1" dirty="0">
                          <a:latin typeface="+mn-lt"/>
                          <a:ea typeface="SimSun"/>
                          <a:cs typeface="Times New Roman"/>
                        </a:rPr>
                        <a:t>Frequency Band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mn-lt"/>
                          <a:ea typeface="SimSun"/>
                          <a:cs typeface="Times New Roman"/>
                        </a:rPr>
                        <a:t>Spectral Range</a:t>
                      </a:r>
                    </a:p>
                    <a:p>
                      <a:pPr marL="0" marR="0" algn="ctr">
                        <a:lnSpc>
                          <a:spcPct val="115000"/>
                        </a:lnSpc>
                        <a:spcBef>
                          <a:spcPts val="0"/>
                        </a:spcBef>
                        <a:spcAft>
                          <a:spcPts val="0"/>
                        </a:spcAft>
                      </a:pPr>
                      <a:r>
                        <a:rPr lang="en-US" sz="1200" b="1" dirty="0">
                          <a:latin typeface="+mn-lt"/>
                          <a:ea typeface="SimSun"/>
                          <a:cs typeface="Times New Roman"/>
                        </a:rPr>
                        <a:t>(cm</a:t>
                      </a:r>
                      <a:r>
                        <a:rPr lang="en-US" sz="1200" b="1" baseline="30000" dirty="0">
                          <a:latin typeface="+mn-lt"/>
                          <a:ea typeface="SimSun"/>
                          <a:cs typeface="Times New Roman"/>
                        </a:rPr>
                        <a:t>-1</a:t>
                      </a:r>
                      <a:r>
                        <a:rPr lang="en-US" sz="1200" b="1" dirty="0">
                          <a:latin typeface="+mn-lt"/>
                          <a:ea typeface="SimSu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mn-lt"/>
                          <a:ea typeface="SimSun"/>
                          <a:cs typeface="Times New Roman"/>
                        </a:rPr>
                        <a:t>Number of </a:t>
                      </a:r>
                      <a:r>
                        <a:rPr lang="en-US" sz="1200" b="1" dirty="0" smtClean="0">
                          <a:latin typeface="+mn-lt"/>
                          <a:ea typeface="SimSun"/>
                          <a:cs typeface="Times New Roman"/>
                        </a:rPr>
                        <a:t>Channel</a:t>
                      </a:r>
                      <a:endParaRPr lang="en-US" sz="1200" b="1" dirty="0">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mn-lt"/>
                          <a:ea typeface="SimSun"/>
                          <a:cs typeface="Times New Roman"/>
                        </a:rPr>
                        <a:t>Spectral </a:t>
                      </a:r>
                      <a:r>
                        <a:rPr lang="en-US" sz="1200" b="1" dirty="0" smtClean="0">
                          <a:latin typeface="+mn-lt"/>
                          <a:ea typeface="SimSun"/>
                          <a:cs typeface="Times New Roman"/>
                        </a:rPr>
                        <a:t>Resolution (cm</a:t>
                      </a:r>
                      <a:r>
                        <a:rPr lang="en-US" sz="1200" b="1" baseline="30000" dirty="0" smtClean="0">
                          <a:latin typeface="+mn-lt"/>
                          <a:ea typeface="SimSun"/>
                          <a:cs typeface="Times New Roman"/>
                        </a:rPr>
                        <a:t>-1</a:t>
                      </a:r>
                      <a:r>
                        <a:rPr lang="en-US" sz="1200" b="1" dirty="0">
                          <a:latin typeface="+mn-lt"/>
                          <a:ea typeface="SimSu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916">
                <a:tc>
                  <a:txBody>
                    <a:bodyPr/>
                    <a:lstStyle/>
                    <a:p>
                      <a:pPr marL="0" marR="0" algn="ctr">
                        <a:lnSpc>
                          <a:spcPct val="200000"/>
                        </a:lnSpc>
                        <a:spcBef>
                          <a:spcPts val="0"/>
                        </a:spcBef>
                        <a:spcAft>
                          <a:spcPts val="0"/>
                        </a:spcAft>
                      </a:pPr>
                      <a:r>
                        <a:rPr lang="en-US" sz="1200" b="1" dirty="0">
                          <a:latin typeface="+mn-lt"/>
                          <a:ea typeface="SimSun"/>
                          <a:cs typeface="Times New Roman"/>
                        </a:rPr>
                        <a:t>LWIR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latin typeface="+mn-lt"/>
                          <a:ea typeface="SimSun"/>
                          <a:cs typeface="Times New Roman"/>
                        </a:rPr>
                        <a:t>650 to 1095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713 </a:t>
                      </a:r>
                      <a:r>
                        <a:rPr lang="en-US" sz="1200" b="1" dirty="0">
                          <a:solidFill>
                            <a:schemeClr val="tx1"/>
                          </a:solidFill>
                          <a:latin typeface="+mn-lt"/>
                          <a:ea typeface="SimSun"/>
                          <a:cs typeface="Times New Roman"/>
                        </a:rPr>
                        <a:t>(</a:t>
                      </a:r>
                      <a:r>
                        <a:rPr lang="en-US" sz="1200" b="1" dirty="0" smtClean="0">
                          <a:solidFill>
                            <a:schemeClr val="tx1"/>
                          </a:solidFill>
                          <a:latin typeface="+mn-lt"/>
                          <a:ea typeface="SimSun"/>
                          <a:cs typeface="Times New Roman"/>
                        </a:rPr>
                        <a:t>713)</a:t>
                      </a:r>
                      <a:endParaRPr lang="en-US" sz="1200" b="1" dirty="0">
                        <a:solidFill>
                          <a:schemeClr val="tx1"/>
                        </a:solidFill>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0.625 </a:t>
                      </a:r>
                      <a:r>
                        <a:rPr lang="en-US" sz="1200" b="1" dirty="0" smtClean="0">
                          <a:solidFill>
                            <a:schemeClr val="tx1"/>
                          </a:solidFill>
                          <a:latin typeface="+mn-lt"/>
                          <a:ea typeface="SimSun"/>
                          <a:cs typeface="Times New Roman"/>
                        </a:rPr>
                        <a:t>(0.625)</a:t>
                      </a:r>
                      <a:endParaRPr lang="en-US" sz="1200" b="1" dirty="0">
                        <a:solidFill>
                          <a:schemeClr val="tx1"/>
                        </a:solidFill>
                        <a:latin typeface="+mn-lt"/>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937">
                <a:tc>
                  <a:txBody>
                    <a:bodyPr/>
                    <a:lstStyle/>
                    <a:p>
                      <a:pPr marL="0" marR="0" algn="ctr">
                        <a:lnSpc>
                          <a:spcPct val="200000"/>
                        </a:lnSpc>
                        <a:spcBef>
                          <a:spcPts val="0"/>
                        </a:spcBef>
                        <a:spcAft>
                          <a:spcPts val="0"/>
                        </a:spcAft>
                      </a:pPr>
                      <a:r>
                        <a:rPr lang="en-US" sz="1200" b="1" dirty="0">
                          <a:latin typeface="+mn-lt"/>
                          <a:ea typeface="SimSun"/>
                          <a:cs typeface="Times New Roman"/>
                        </a:rPr>
                        <a:t>MWIR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latin typeface="+mn-lt"/>
                          <a:ea typeface="SimSun"/>
                          <a:cs typeface="Times New Roman"/>
                        </a:rPr>
                        <a:t>1210 to 1750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865 </a:t>
                      </a:r>
                      <a:r>
                        <a:rPr lang="en-US" sz="1200" b="1" dirty="0">
                          <a:solidFill>
                            <a:schemeClr val="tx1"/>
                          </a:solidFill>
                          <a:latin typeface="+mn-lt"/>
                          <a:ea typeface="SimSun"/>
                          <a:cs typeface="Times New Roman"/>
                        </a:rPr>
                        <a:t>(</a:t>
                      </a:r>
                      <a:r>
                        <a:rPr lang="en-US" sz="1200" b="1" dirty="0" smtClean="0">
                          <a:solidFill>
                            <a:schemeClr val="tx1"/>
                          </a:solidFill>
                          <a:latin typeface="+mn-lt"/>
                          <a:ea typeface="SimSun"/>
                          <a:cs typeface="Times New Roman"/>
                        </a:rPr>
                        <a:t>433)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0.625 </a:t>
                      </a:r>
                      <a:r>
                        <a:rPr lang="en-US" sz="1200" b="1" dirty="0" smtClean="0">
                          <a:solidFill>
                            <a:schemeClr val="tx1"/>
                          </a:solidFill>
                          <a:latin typeface="+mn-lt"/>
                          <a:ea typeface="SimSun"/>
                          <a:cs typeface="Times New Roman"/>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52">
                <a:tc>
                  <a:txBody>
                    <a:bodyPr/>
                    <a:lstStyle/>
                    <a:p>
                      <a:pPr marL="0" marR="0" algn="ctr">
                        <a:lnSpc>
                          <a:spcPct val="200000"/>
                        </a:lnSpc>
                        <a:spcBef>
                          <a:spcPts val="0"/>
                        </a:spcBef>
                        <a:spcAft>
                          <a:spcPts val="0"/>
                        </a:spcAft>
                      </a:pPr>
                      <a:r>
                        <a:rPr lang="en-US" sz="1200" b="1">
                          <a:latin typeface="+mn-lt"/>
                          <a:ea typeface="SimSun"/>
                          <a:cs typeface="Times New Roman"/>
                        </a:rPr>
                        <a:t>SWIR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a:latin typeface="+mn-lt"/>
                          <a:ea typeface="SimSun"/>
                          <a:cs typeface="Times New Roman"/>
                        </a:rPr>
                        <a:t>2155 to 2550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633 </a:t>
                      </a:r>
                      <a:r>
                        <a:rPr lang="en-US" sz="1200" b="1" dirty="0" smtClean="0">
                          <a:solidFill>
                            <a:schemeClr val="tx1"/>
                          </a:solidFill>
                          <a:latin typeface="+mn-lt"/>
                          <a:ea typeface="SimSun"/>
                          <a:cs typeface="Times New Roman"/>
                        </a:rPr>
                        <a:t>(159)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smtClean="0">
                          <a:solidFill>
                            <a:srgbClr val="FF0000"/>
                          </a:solidFill>
                          <a:latin typeface="+mn-lt"/>
                          <a:ea typeface="SimSun"/>
                          <a:cs typeface="Times New Roman"/>
                        </a:rPr>
                        <a:t>0.625 </a:t>
                      </a:r>
                      <a:r>
                        <a:rPr lang="en-US" sz="1200" b="1" dirty="0" smtClean="0">
                          <a:solidFill>
                            <a:schemeClr val="tx1"/>
                          </a:solidFill>
                          <a:latin typeface="+mn-lt"/>
                          <a:ea typeface="SimSu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143000" y="3124200"/>
            <a:ext cx="2514600" cy="338554"/>
          </a:xfrm>
          <a:prstGeom prst="rect">
            <a:avLst/>
          </a:prstGeom>
          <a:noFill/>
        </p:spPr>
        <p:txBody>
          <a:bodyPr wrap="square" rtlCol="0">
            <a:spAutoFit/>
          </a:bodyPr>
          <a:lstStyle/>
          <a:p>
            <a:r>
              <a:rPr lang="en-US" sz="1600" b="1" dirty="0" smtClean="0">
                <a:solidFill>
                  <a:srgbClr val="FF0000"/>
                </a:solidFill>
              </a:rPr>
              <a:t>Red: Full resolution mode</a:t>
            </a:r>
            <a:endParaRPr lang="en-US" sz="1600" b="1" dirty="0">
              <a:solidFill>
                <a:srgbClr val="FF0000"/>
              </a:solidFill>
            </a:endParaRPr>
          </a:p>
        </p:txBody>
      </p:sp>
      <p:grpSp>
        <p:nvGrpSpPr>
          <p:cNvPr id="2" name="Group 9"/>
          <p:cNvGrpSpPr>
            <a:grpSpLocks noChangeAspect="1"/>
          </p:cNvGrpSpPr>
          <p:nvPr/>
        </p:nvGrpSpPr>
        <p:grpSpPr>
          <a:xfrm>
            <a:off x="838200" y="3733800"/>
            <a:ext cx="7465891" cy="2590800"/>
            <a:chOff x="685800" y="896789"/>
            <a:chExt cx="7900416" cy="2962656"/>
          </a:xfrm>
        </p:grpSpPr>
        <p:pic>
          <p:nvPicPr>
            <p:cNvPr id="11" name="Picture 10" descr="CrIS_high_low_BT_final.tif"/>
            <p:cNvPicPr>
              <a:picLocks noChangeAspect="1"/>
            </p:cNvPicPr>
            <p:nvPr/>
          </p:nvPicPr>
          <p:blipFill>
            <a:blip r:embed="rId3" cstate="print"/>
            <a:stretch>
              <a:fillRect/>
            </a:stretch>
          </p:blipFill>
          <p:spPr>
            <a:xfrm>
              <a:off x="685800" y="896789"/>
              <a:ext cx="7900416" cy="2962656"/>
            </a:xfrm>
            <a:prstGeom prst="rect">
              <a:avLst/>
            </a:prstGeom>
          </p:spPr>
        </p:pic>
        <p:cxnSp>
          <p:nvCxnSpPr>
            <p:cNvPr id="12" name="Straight Arrow Connector 11"/>
            <p:cNvCxnSpPr/>
            <p:nvPr/>
          </p:nvCxnSpPr>
          <p:spPr>
            <a:xfrm flipH="1">
              <a:off x="3588658" y="1219329"/>
              <a:ext cx="233035" cy="140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55961" y="1117858"/>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49928" y="1058059"/>
              <a:ext cx="530915" cy="369332"/>
            </a:xfrm>
            <a:prstGeom prst="rect">
              <a:avLst/>
            </a:prstGeom>
            <a:noFill/>
          </p:spPr>
          <p:txBody>
            <a:bodyPr wrap="none" rtlCol="0">
              <a:spAutoFit/>
            </a:bodyPr>
            <a:lstStyle/>
            <a:p>
              <a:r>
                <a:rPr lang="en-US" dirty="0" smtClean="0"/>
                <a:t>CH</a:t>
              </a:r>
              <a:r>
                <a:rPr lang="en-US" baseline="-25000" dirty="0" smtClean="0"/>
                <a:t>4</a:t>
              </a:r>
              <a:endParaRPr lang="en-US" baseline="-25000" dirty="0"/>
            </a:p>
          </p:txBody>
        </p:sp>
        <p:sp>
          <p:nvSpPr>
            <p:cNvPr id="15" name="TextBox 14"/>
            <p:cNvSpPr txBox="1"/>
            <p:nvPr/>
          </p:nvSpPr>
          <p:spPr>
            <a:xfrm>
              <a:off x="7217230" y="956588"/>
              <a:ext cx="458331" cy="369332"/>
            </a:xfrm>
            <a:prstGeom prst="rect">
              <a:avLst/>
            </a:prstGeom>
            <a:noFill/>
          </p:spPr>
          <p:txBody>
            <a:bodyPr wrap="none" rtlCol="0">
              <a:spAutoFit/>
            </a:bodyPr>
            <a:lstStyle/>
            <a:p>
              <a:r>
                <a:rPr lang="en-US" dirty="0" smtClean="0"/>
                <a:t>CO</a:t>
              </a:r>
              <a:endParaRPr lang="en-US" baseline="-25000" dirty="0"/>
            </a:p>
          </p:txBody>
        </p:sp>
        <p:sp>
          <p:nvSpPr>
            <p:cNvPr id="16" name="TextBox 15"/>
            <p:cNvSpPr txBox="1"/>
            <p:nvPr/>
          </p:nvSpPr>
          <p:spPr>
            <a:xfrm>
              <a:off x="7862310" y="1440397"/>
              <a:ext cx="536878" cy="369332"/>
            </a:xfrm>
            <a:prstGeom prst="rect">
              <a:avLst/>
            </a:prstGeom>
            <a:noFill/>
          </p:spPr>
          <p:txBody>
            <a:bodyPr wrap="none" rtlCol="0">
              <a:spAutoFit/>
            </a:bodyPr>
            <a:lstStyle/>
            <a:p>
              <a:r>
                <a:rPr lang="en-US" dirty="0" smtClean="0"/>
                <a:t>CO</a:t>
              </a:r>
              <a:r>
                <a:rPr lang="en-US" baseline="-25000" dirty="0" smtClean="0"/>
                <a:t>2</a:t>
              </a:r>
              <a:endParaRPr lang="en-US" baseline="-25000" dirty="0"/>
            </a:p>
          </p:txBody>
        </p:sp>
        <p:cxnSp>
          <p:nvCxnSpPr>
            <p:cNvPr id="17" name="Straight Arrow Connector 16"/>
            <p:cNvCxnSpPr/>
            <p:nvPr/>
          </p:nvCxnSpPr>
          <p:spPr>
            <a:xfrm flipH="1">
              <a:off x="7701040" y="1682302"/>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17"/>
          <p:cNvSpPr>
            <a:spLocks noGrp="1"/>
          </p:cNvSpPr>
          <p:nvPr>
            <p:ph type="sldNum" sz="quarter" idx="12"/>
          </p:nvPr>
        </p:nvSpPr>
        <p:spPr>
          <a:xfrm>
            <a:off x="6858000" y="6416675"/>
            <a:ext cx="2133600" cy="365125"/>
          </a:xfrm>
        </p:spPr>
        <p:txBody>
          <a:bodyPr/>
          <a:lstStyle/>
          <a:p>
            <a:fld id="{E8BEE930-5BD3-4AB5-9C91-85D68E612F6C}" type="slidenum">
              <a:rPr lang="en-US" smtClean="0">
                <a:solidFill>
                  <a:prstClr val="black">
                    <a:tint val="75000"/>
                  </a:prstClr>
                </a:solidFill>
              </a:rPr>
              <a:pPr/>
              <a:t>26</a:t>
            </a:fld>
            <a:endParaRPr lang="en-US">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lang="en-US" dirty="0" smtClean="0">
                <a:solidFill>
                  <a:srgbClr val="0000FF"/>
                </a:solidFill>
                <a:latin typeface="Times New Roman" pitchFamily="18" charset="0"/>
                <a:cs typeface="Times New Roman" pitchFamily="18" charset="0"/>
              </a:rPr>
              <a:t>SNPP Visible </a:t>
            </a:r>
            <a:r>
              <a:rPr lang="en-US" dirty="0">
                <a:solidFill>
                  <a:srgbClr val="0000FF"/>
                </a:solidFill>
                <a:latin typeface="Times New Roman" pitchFamily="18" charset="0"/>
                <a:cs typeface="Times New Roman" pitchFamily="18" charset="0"/>
              </a:rPr>
              <a:t>Infrared </a:t>
            </a:r>
            <a:r>
              <a:rPr lang="en-US" dirty="0" smtClean="0">
                <a:solidFill>
                  <a:srgbClr val="0000FF"/>
                </a:solidFill>
                <a:latin typeface="Times New Roman" pitchFamily="18" charset="0"/>
                <a:cs typeface="Times New Roman" pitchFamily="18" charset="0"/>
              </a:rPr>
              <a:t>Imaging </a:t>
            </a:r>
            <a:r>
              <a:rPr lang="en-US" dirty="0">
                <a:solidFill>
                  <a:srgbClr val="0000FF"/>
                </a:solidFill>
                <a:latin typeface="Times New Roman" pitchFamily="18" charset="0"/>
                <a:cs typeface="Times New Roman" pitchFamily="18" charset="0"/>
              </a:rPr>
              <a:t>Radiometer Suite</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(VIIRS</a:t>
            </a:r>
            <a:r>
              <a:rPr lang="en-US" dirty="0" smtClean="0">
                <a:solidFill>
                  <a:srgbClr val="0000FF"/>
                </a:solidFill>
                <a:latin typeface="Times New Roman" pitchFamily="18" charset="0"/>
                <a:cs typeface="Times New Roman" pitchFamily="18" charset="0"/>
              </a:rPr>
              <a:t>)  SDR Status</a:t>
            </a:r>
            <a:endParaRPr lang="en-US"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63000" cy="5029200"/>
          </a:xfrm>
        </p:spPr>
        <p:txBody>
          <a:bodyPr>
            <a:noAutofit/>
          </a:bodyPr>
          <a:lstStyle/>
          <a:p>
            <a:r>
              <a:rPr lang="en-US" sz="1800" dirty="0" smtClean="0">
                <a:latin typeface="Times New Roman" pitchFamily="18" charset="0"/>
                <a:cs typeface="Times New Roman" pitchFamily="18" charset="0"/>
              </a:rPr>
              <a:t>VIIRS </a:t>
            </a:r>
            <a:r>
              <a:rPr lang="en-US" sz="1800" dirty="0">
                <a:latin typeface="Times New Roman" pitchFamily="18" charset="0"/>
                <a:cs typeface="Times New Roman" pitchFamily="18" charset="0"/>
              </a:rPr>
              <a:t>SDR </a:t>
            </a:r>
            <a:r>
              <a:rPr lang="en-US" sz="1800" dirty="0" smtClean="0">
                <a:latin typeface="Times New Roman" pitchFamily="18" charset="0"/>
                <a:cs typeface="Times New Roman" pitchFamily="18" charset="0"/>
              </a:rPr>
              <a:t>products have </a:t>
            </a:r>
            <a:r>
              <a:rPr lang="en-US" sz="1800" dirty="0">
                <a:latin typeface="Times New Roman" pitchFamily="18" charset="0"/>
                <a:cs typeface="Times New Roman" pitchFamily="18" charset="0"/>
              </a:rPr>
              <a:t>reached a validated maturity </a:t>
            </a:r>
            <a:r>
              <a:rPr lang="en-US" sz="1800" dirty="0" smtClean="0">
                <a:latin typeface="Times New Roman" pitchFamily="18" charset="0"/>
                <a:cs typeface="Times New Roman" pitchFamily="18" charset="0"/>
              </a:rPr>
              <a:t>level</a:t>
            </a:r>
          </a:p>
          <a:p>
            <a:r>
              <a:rPr lang="en-US" sz="1800" dirty="0" smtClean="0">
                <a:latin typeface="Times New Roman" pitchFamily="18" charset="0"/>
                <a:cs typeface="Times New Roman" pitchFamily="18" charset="0"/>
              </a:rPr>
              <a:t>Multiple </a:t>
            </a:r>
            <a:r>
              <a:rPr lang="en-US" sz="1800" dirty="0">
                <a:latin typeface="Times New Roman" pitchFamily="18" charset="0"/>
                <a:cs typeface="Times New Roman" pitchFamily="18" charset="0"/>
              </a:rPr>
              <a:t>code/LUT updates have been implemented or are being implemented into the SDR processing, including the scan-by-scan calibration, and have led to higher quality SDRs and EDRs.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VIIRS </a:t>
            </a:r>
            <a:r>
              <a:rPr lang="en-US" sz="1800" dirty="0">
                <a:latin typeface="Times New Roman" pitchFamily="18" charset="0"/>
                <a:cs typeface="Times New Roman" pitchFamily="18" charset="0"/>
              </a:rPr>
              <a:t>on-orbit performance is well characterized and meets </a:t>
            </a:r>
            <a:r>
              <a:rPr lang="en-US" sz="1800" dirty="0" smtClean="0">
                <a:latin typeface="Times New Roman" pitchFamily="18" charset="0"/>
                <a:cs typeface="Times New Roman" pitchFamily="18" charset="0"/>
              </a:rPr>
              <a:t>specifications</a:t>
            </a:r>
          </a:p>
          <a:p>
            <a:r>
              <a:rPr lang="en-US" sz="1800" dirty="0" smtClean="0">
                <a:latin typeface="Times New Roman" pitchFamily="18" charset="0"/>
                <a:cs typeface="Times New Roman" pitchFamily="18" charset="0"/>
              </a:rPr>
              <a:t>Noise </a:t>
            </a:r>
            <a:r>
              <a:rPr lang="en-US" sz="1800" dirty="0">
                <a:latin typeface="Times New Roman" pitchFamily="18" charset="0"/>
                <a:cs typeface="Times New Roman" pitchFamily="18" charset="0"/>
              </a:rPr>
              <a:t>is small and stable, meet </a:t>
            </a:r>
            <a:r>
              <a:rPr lang="en-US" sz="1800" dirty="0" smtClean="0">
                <a:latin typeface="Times New Roman" pitchFamily="18" charset="0"/>
                <a:cs typeface="Times New Roman" pitchFamily="18" charset="0"/>
              </a:rPr>
              <a:t>specification</a:t>
            </a:r>
          </a:p>
          <a:p>
            <a:r>
              <a:rPr lang="en-US" sz="1800" dirty="0" smtClean="0">
                <a:latin typeface="Times New Roman" pitchFamily="18" charset="0"/>
                <a:cs typeface="Times New Roman" pitchFamily="18" charset="0"/>
              </a:rPr>
              <a:t>Bias </a:t>
            </a:r>
            <a:r>
              <a:rPr lang="en-US" sz="1800" dirty="0">
                <a:latin typeface="Times New Roman" pitchFamily="18" charset="0"/>
                <a:cs typeface="Times New Roman" pitchFamily="18" charset="0"/>
              </a:rPr>
              <a:t>(accuracy)  is  well characterized for both reflective solar and thermal emissive bands. with the exception of M11 due to low signal (known prelaunch with </a:t>
            </a:r>
            <a:r>
              <a:rPr lang="en-US" sz="1800" dirty="0" smtClean="0">
                <a:latin typeface="Times New Roman" pitchFamily="18" charset="0"/>
                <a:cs typeface="Times New Roman" pitchFamily="18" charset="0"/>
              </a:rPr>
              <a:t>waiver)</a:t>
            </a:r>
          </a:p>
          <a:p>
            <a:r>
              <a:rPr lang="en-US" sz="1800" dirty="0" smtClean="0">
                <a:latin typeface="Times New Roman" pitchFamily="18" charset="0"/>
                <a:cs typeface="Times New Roman" pitchFamily="18" charset="0"/>
              </a:rPr>
              <a:t>Calibration </a:t>
            </a:r>
            <a:r>
              <a:rPr lang="en-US" sz="1800" dirty="0">
                <a:latin typeface="Times New Roman" pitchFamily="18" charset="0"/>
                <a:cs typeface="Times New Roman" pitchFamily="18" charset="0"/>
              </a:rPr>
              <a:t>coefficients are </a:t>
            </a:r>
            <a:r>
              <a:rPr lang="en-US" sz="1800" dirty="0" smtClean="0">
                <a:latin typeface="Times New Roman" pitchFamily="18" charset="0"/>
                <a:cs typeface="Times New Roman" pitchFamily="18" charset="0"/>
              </a:rPr>
              <a:t>automatically updated</a:t>
            </a:r>
          </a:p>
          <a:p>
            <a:r>
              <a:rPr lang="en-US" sz="1800" dirty="0" smtClean="0">
                <a:latin typeface="Times New Roman" pitchFamily="18" charset="0"/>
                <a:cs typeface="Times New Roman" pitchFamily="18" charset="0"/>
              </a:rPr>
              <a:t>RSB </a:t>
            </a:r>
            <a:r>
              <a:rPr lang="en-US" sz="1800" dirty="0" err="1">
                <a:latin typeface="Times New Roman" pitchFamily="18" charset="0"/>
                <a:cs typeface="Times New Roman" pitchFamily="18" charset="0"/>
              </a:rPr>
              <a:t>Autocal</a:t>
            </a:r>
            <a:r>
              <a:rPr lang="en-US" sz="1800" dirty="0">
                <a:latin typeface="Times New Roman" pitchFamily="18" charset="0"/>
                <a:cs typeface="Times New Roman" pitchFamily="18" charset="0"/>
              </a:rPr>
              <a:t> is </a:t>
            </a:r>
            <a:r>
              <a:rPr lang="en-US" sz="1800" dirty="0" smtClean="0">
                <a:latin typeface="Times New Roman" pitchFamily="18" charset="0"/>
                <a:cs typeface="Times New Roman" pitchFamily="18" charset="0"/>
              </a:rPr>
              <a:t>implemented and reduce </a:t>
            </a:r>
            <a:r>
              <a:rPr lang="en-US" sz="1800" dirty="0">
                <a:latin typeface="Times New Roman" pitchFamily="18" charset="0"/>
                <a:cs typeface="Times New Roman" pitchFamily="18" charset="0"/>
              </a:rPr>
              <a:t>calibration latency and improve performance.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DNB </a:t>
            </a:r>
            <a:r>
              <a:rPr lang="en-US" sz="1800" dirty="0" err="1">
                <a:latin typeface="Times New Roman" pitchFamily="18" charset="0"/>
                <a:cs typeface="Times New Roman" pitchFamily="18" charset="0"/>
              </a:rPr>
              <a:t>straylight</a:t>
            </a:r>
            <a:r>
              <a:rPr lang="en-US" sz="1800" dirty="0">
                <a:latin typeface="Times New Roman" pitchFamily="18" charset="0"/>
                <a:cs typeface="Times New Roman" pitchFamily="18" charset="0"/>
              </a:rPr>
              <a:t> correction works </a:t>
            </a:r>
            <a:r>
              <a:rPr lang="en-US" sz="1800" dirty="0" smtClean="0">
                <a:latin typeface="Times New Roman" pitchFamily="18" charset="0"/>
                <a:cs typeface="Times New Roman" pitchFamily="18" charset="0"/>
              </a:rPr>
              <a:t>well.</a:t>
            </a:r>
          </a:p>
          <a:p>
            <a:r>
              <a:rPr lang="en-US" sz="1800" dirty="0" smtClean="0">
                <a:latin typeface="Times New Roman" pitchFamily="18" charset="0"/>
                <a:cs typeface="Times New Roman" pitchFamily="18" charset="0"/>
              </a:rPr>
              <a:t>Geo-location uncertainties for I-/M-bands are ~ 70 m at nadir, meeting specifications at nadir and edge-of-scan (DNB terrain corrected geo-location product is expected in Mx8.3 in March 2014)</a:t>
            </a:r>
          </a:p>
          <a:p>
            <a:r>
              <a:rPr lang="en-US" sz="1800" dirty="0" smtClean="0">
                <a:latin typeface="Times New Roman" pitchFamily="18" charset="0"/>
                <a:cs typeface="Times New Roman" pitchFamily="18" charset="0"/>
              </a:rPr>
              <a:t>Instrument </a:t>
            </a:r>
            <a:r>
              <a:rPr lang="en-US" sz="1800" dirty="0">
                <a:latin typeface="Times New Roman" pitchFamily="18" charset="0"/>
                <a:cs typeface="Times New Roman" pitchFamily="18" charset="0"/>
              </a:rPr>
              <a:t>performance and SDR uncertainties are well characterized and documented (e.g. ATBD, peer-reviewed publications, user’s guide, error budget analysis</a:t>
            </a:r>
            <a:r>
              <a:rPr lang="en-US" sz="1800" dirty="0" smtClean="0">
                <a:latin typeface="Times New Roman" pitchFamily="18" charset="0"/>
                <a:cs typeface="Times New Roman" pitchFamily="18" charset="0"/>
              </a:rPr>
              <a:t>)</a:t>
            </a:r>
          </a:p>
        </p:txBody>
      </p:sp>
      <p:sp>
        <p:nvSpPr>
          <p:cNvPr id="6" name="Slide Number Placeholder 5"/>
          <p:cNvSpPr>
            <a:spLocks noGrp="1"/>
          </p:cNvSpPr>
          <p:nvPr>
            <p:ph type="sldNum" sz="quarter" idx="12"/>
          </p:nvPr>
        </p:nvSpPr>
        <p:spPr>
          <a:xfrm>
            <a:off x="6858000" y="6416675"/>
            <a:ext cx="2133600" cy="365125"/>
          </a:xfrm>
        </p:spPr>
        <p:txBody>
          <a:bodyPr/>
          <a:lstStyle/>
          <a:p>
            <a:fld id="{F57BD4A1-6061-4BD7-BD37-9338D29FB437}" type="slidenum">
              <a:rPr lang="en-US" smtClean="0"/>
              <a:pPr/>
              <a:t>27</a:t>
            </a:fld>
            <a:endParaRPr lang="en-US"/>
          </a:p>
        </p:txBody>
      </p:sp>
    </p:spTree>
    <p:extLst>
      <p:ext uri="{BB962C8B-B14F-4D97-AF65-F5344CB8AC3E}">
        <p14:creationId xmlns:p14="http://schemas.microsoft.com/office/powerpoint/2010/main" val="13951088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solidFill>
                  <a:srgbClr val="0000FF"/>
                </a:solidFill>
                <a:latin typeface="Times New Roman" pitchFamily="18" charset="0"/>
                <a:cs typeface="Times New Roman" pitchFamily="18" charset="0"/>
              </a:rPr>
              <a:t>VIIRS SDR Accuracy</a:t>
            </a:r>
            <a:endParaRPr lang="en-US" dirty="0">
              <a:solidFill>
                <a:srgbClr val="0000FF"/>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63711699"/>
              </p:ext>
            </p:extLst>
          </p:nvPr>
        </p:nvGraphicFramePr>
        <p:xfrm>
          <a:off x="198863" y="647700"/>
          <a:ext cx="8915400" cy="5643372"/>
        </p:xfrm>
        <a:graphic>
          <a:graphicData uri="http://schemas.openxmlformats.org/drawingml/2006/table">
            <a:tbl>
              <a:tblPr/>
              <a:tblGrid>
                <a:gridCol w="860197"/>
                <a:gridCol w="2102067"/>
                <a:gridCol w="1550007"/>
                <a:gridCol w="1997264"/>
                <a:gridCol w="2405865"/>
              </a:tblGrid>
              <a:tr h="430673">
                <a:tc>
                  <a:txBody>
                    <a:bodyPr/>
                    <a:lstStyle/>
                    <a:p>
                      <a:pPr marL="0" marR="0">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Requirement (absolute uncertainty for uniform scenes)</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Prelaunch </a:t>
                      </a:r>
                      <a:r>
                        <a:rPr lang="en-US" sz="1400" dirty="0">
                          <a:latin typeface="Times New Roman" pitchFamily="18" charset="0"/>
                          <a:ea typeface="Calibri"/>
                          <a:cs typeface="Times New Roman" pitchFamily="18" charset="0"/>
                        </a:rPr>
                        <a:t>and onboard </a:t>
                      </a:r>
                      <a:r>
                        <a:rPr lang="en-US" sz="1400" dirty="0" smtClean="0">
                          <a:latin typeface="Times New Roman" pitchFamily="18" charset="0"/>
                          <a:ea typeface="Calibri"/>
                          <a:cs typeface="Times New Roman" pitchFamily="18" charset="0"/>
                        </a:rPr>
                        <a:t>calibration</a:t>
                      </a: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Validation: Relative to </a:t>
                      </a:r>
                      <a:r>
                        <a:rPr lang="en-US" sz="1400" dirty="0" smtClean="0">
                          <a:latin typeface="Times New Roman" pitchFamily="18" charset="0"/>
                          <a:ea typeface="Calibri"/>
                          <a:cs typeface="Times New Roman" pitchFamily="18" charset="0"/>
                        </a:rPr>
                        <a:t>MODIS/</a:t>
                      </a:r>
                      <a:r>
                        <a:rPr lang="en-US" sz="1400" dirty="0" err="1" smtClean="0">
                          <a:latin typeface="Times New Roman" pitchFamily="18" charset="0"/>
                          <a:ea typeface="Calibri"/>
                          <a:cs typeface="Times New Roman" pitchFamily="18" charset="0"/>
                        </a:rPr>
                        <a:t>CrIS</a:t>
                      </a:r>
                      <a:r>
                        <a:rPr lang="en-US" sz="1400" dirty="0" smtClean="0">
                          <a:latin typeface="Times New Roman" pitchFamily="18" charset="0"/>
                          <a:ea typeface="Calibri"/>
                          <a:cs typeface="Times New Roman" pitchFamily="18" charset="0"/>
                        </a:rPr>
                        <a:t>/IASI</a:t>
                      </a:r>
                      <a:r>
                        <a:rPr lang="en-US" sz="1400" baseline="0" dirty="0" smtClean="0">
                          <a:latin typeface="Times New Roman" pitchFamily="18" charset="0"/>
                          <a:ea typeface="Calibri"/>
                          <a:cs typeface="Times New Roman" pitchFamily="18" charset="0"/>
                        </a:rPr>
                        <a:t>/other </a:t>
                      </a:r>
                      <a:r>
                        <a:rPr lang="en-US" sz="1400" dirty="0" smtClean="0">
                          <a:latin typeface="Times New Roman" pitchFamily="18" charset="0"/>
                          <a:ea typeface="Calibri"/>
                          <a:cs typeface="Times New Roman" pitchFamily="18" charset="0"/>
                        </a:rPr>
                        <a:t>thru </a:t>
                      </a:r>
                      <a:r>
                        <a:rPr lang="en-US" sz="1400" dirty="0">
                          <a:latin typeface="Times New Roman" pitchFamily="18" charset="0"/>
                          <a:ea typeface="Calibri"/>
                          <a:cs typeface="Times New Roman" pitchFamily="18" charset="0"/>
                        </a:rPr>
                        <a:t>Inter-comparisons</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Note</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231">
                <a:tc>
                  <a:txBody>
                    <a:bodyPr/>
                    <a:lstStyle/>
                    <a:p>
                      <a:pPr marL="0" marR="0">
                        <a:lnSpc>
                          <a:spcPct val="115000"/>
                        </a:lnSpc>
                        <a:spcBef>
                          <a:spcPts val="0"/>
                        </a:spcBef>
                        <a:spcAft>
                          <a:spcPts val="0"/>
                        </a:spcAft>
                      </a:pPr>
                      <a:r>
                        <a:rPr lang="en-US" sz="1400">
                          <a:latin typeface="Times New Roman" pitchFamily="18" charset="0"/>
                          <a:ea typeface="Calibri"/>
                          <a:cs typeface="Times New Roman" pitchFamily="18" charset="0"/>
                        </a:rPr>
                        <a:t>VIIRS RSB</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2% typical </a:t>
                      </a:r>
                      <a:r>
                        <a:rPr lang="en-US" sz="1400" dirty="0" smtClean="0">
                          <a:latin typeface="Times New Roman" pitchFamily="18" charset="0"/>
                          <a:ea typeface="Calibri"/>
                          <a:cs typeface="Times New Roman" pitchFamily="18" charset="0"/>
                        </a:rPr>
                        <a:t>reflectance;</a:t>
                      </a:r>
                    </a:p>
                    <a:p>
                      <a:pPr marL="0" marR="0">
                        <a:lnSpc>
                          <a:spcPct val="115000"/>
                        </a:lnSpc>
                        <a:spcBef>
                          <a:spcPts val="0"/>
                        </a:spcBef>
                        <a:spcAft>
                          <a:spcPts val="0"/>
                        </a:spcAft>
                      </a:pPr>
                      <a:r>
                        <a:rPr lang="en-US" sz="1400" dirty="0" smtClean="0">
                          <a:solidFill>
                            <a:schemeClr val="tx1"/>
                          </a:solidFill>
                          <a:latin typeface="Times New Roman" pitchFamily="18" charset="0"/>
                          <a:ea typeface="Calibri"/>
                          <a:cs typeface="Times New Roman" pitchFamily="18" charset="0"/>
                        </a:rPr>
                        <a:t>0.3% stability</a:t>
                      </a:r>
                      <a:r>
                        <a:rPr lang="en-US" sz="1400" dirty="0" smtClean="0">
                          <a:solidFill>
                            <a:srgbClr val="FFC000"/>
                          </a:solidFill>
                          <a:latin typeface="Times New Roman" pitchFamily="18" charset="0"/>
                          <a:ea typeface="Calibri"/>
                          <a:cs typeface="Times New Roman" pitchFamily="18" charset="0"/>
                        </a:rPr>
                        <a:t>;</a:t>
                      </a:r>
                    </a:p>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0.1% desirable for Ocean Color Applications</a:t>
                      </a: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1.2% for M1-M7;</a:t>
                      </a:r>
                    </a:p>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1.5% for M8&amp;9</a:t>
                      </a:r>
                    </a:p>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1.4%</a:t>
                      </a:r>
                      <a:r>
                        <a:rPr lang="en-US" sz="1400" baseline="0" dirty="0" smtClean="0">
                          <a:latin typeface="Times New Roman" pitchFamily="18" charset="0"/>
                          <a:ea typeface="Calibri"/>
                          <a:cs typeface="Times New Roman" pitchFamily="18" charset="0"/>
                        </a:rPr>
                        <a:t> for M10</a:t>
                      </a:r>
                    </a:p>
                    <a:p>
                      <a:pPr marL="0" marR="0">
                        <a:lnSpc>
                          <a:spcPct val="115000"/>
                        </a:lnSpc>
                        <a:spcBef>
                          <a:spcPts val="0"/>
                        </a:spcBef>
                        <a:spcAft>
                          <a:spcPts val="0"/>
                        </a:spcAft>
                      </a:pPr>
                      <a:r>
                        <a:rPr lang="en-US" sz="1400" baseline="0" dirty="0" smtClean="0">
                          <a:latin typeface="Times New Roman" pitchFamily="18" charset="0"/>
                          <a:ea typeface="Calibri"/>
                          <a:cs typeface="Times New Roman" pitchFamily="18" charset="0"/>
                        </a:rPr>
                        <a:t>1.3% for I1&amp;I2</a:t>
                      </a:r>
                    </a:p>
                    <a:p>
                      <a:pPr marL="0" marR="0">
                        <a:lnSpc>
                          <a:spcPct val="115000"/>
                        </a:lnSpc>
                        <a:spcBef>
                          <a:spcPts val="0"/>
                        </a:spcBef>
                        <a:spcAft>
                          <a:spcPts val="0"/>
                        </a:spcAft>
                      </a:pPr>
                      <a:r>
                        <a:rPr lang="en-US" sz="1400" baseline="0" dirty="0" smtClean="0">
                          <a:latin typeface="Times New Roman" pitchFamily="18" charset="0"/>
                          <a:ea typeface="Calibri"/>
                          <a:cs typeface="Times New Roman" pitchFamily="18" charset="0"/>
                        </a:rPr>
                        <a:t>1.6% for I3</a:t>
                      </a: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2%  (±1%) for matching bands</a:t>
                      </a: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Except bands with </a:t>
                      </a:r>
                      <a:r>
                        <a:rPr lang="en-US" sz="1400" dirty="0" smtClean="0">
                          <a:latin typeface="Times New Roman" pitchFamily="18" charset="0"/>
                          <a:ea typeface="Calibri"/>
                          <a:cs typeface="Times New Roman" pitchFamily="18" charset="0"/>
                        </a:rPr>
                        <a:t>very low signal (ex.</a:t>
                      </a:r>
                      <a:r>
                        <a:rPr lang="en-US" sz="1400" baseline="0" dirty="0" smtClean="0">
                          <a:latin typeface="Times New Roman" pitchFamily="18" charset="0"/>
                          <a:ea typeface="Calibri"/>
                          <a:cs typeface="Times New Roman" pitchFamily="18" charset="0"/>
                        </a:rPr>
                        <a:t> M11)</a:t>
                      </a:r>
                      <a:endParaRPr lang="en-US" sz="1400" dirty="0">
                        <a:solidFill>
                          <a:srgbClr val="FF0000"/>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400" dirty="0" err="1">
                          <a:latin typeface="Times New Roman" pitchFamily="18" charset="0"/>
                          <a:ea typeface="Calibri"/>
                          <a:cs typeface="Times New Roman" pitchFamily="18" charset="0"/>
                        </a:rPr>
                        <a:t>Geolocation</a:t>
                      </a:r>
                      <a:r>
                        <a:rPr lang="en-US" sz="1400" dirty="0">
                          <a:latin typeface="Times New Roman" pitchFamily="18" charset="0"/>
                          <a:ea typeface="Calibri"/>
                          <a:cs typeface="Times New Roman" pitchFamily="18" charset="0"/>
                        </a:rPr>
                        <a:t> error: expectation is half I-band pixel; achieved better than quarter I-band pixel  (1-s)</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019">
                <a:tc>
                  <a:txBody>
                    <a:bodyPr/>
                    <a:lstStyle/>
                    <a:p>
                      <a:pPr marL="0" marR="0">
                        <a:lnSpc>
                          <a:spcPct val="115000"/>
                        </a:lnSpc>
                        <a:spcBef>
                          <a:spcPts val="0"/>
                        </a:spcBef>
                        <a:spcAft>
                          <a:spcPts val="0"/>
                        </a:spcAft>
                      </a:pPr>
                      <a:r>
                        <a:rPr lang="en-US" sz="1400">
                          <a:latin typeface="Times New Roman" pitchFamily="18" charset="0"/>
                          <a:ea typeface="Calibri"/>
                          <a:cs typeface="Times New Roman" pitchFamily="18" charset="0"/>
                        </a:rPr>
                        <a:t>VIIRS TEB</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None/>
                      </a:pPr>
                      <a:r>
                        <a:rPr lang="en-US" sz="1400" dirty="0">
                          <a:latin typeface="Times New Roman" pitchFamily="18" charset="0"/>
                          <a:ea typeface="Calibri"/>
                          <a:cs typeface="Times New Roman" pitchFamily="18" charset="0"/>
                        </a:rPr>
                        <a:t>M12/M13: 0.7%(0.13K)</a:t>
                      </a:r>
                    </a:p>
                    <a:p>
                      <a:pPr marL="228600" marR="0">
                        <a:lnSpc>
                          <a:spcPct val="115000"/>
                        </a:lnSpc>
                        <a:spcBef>
                          <a:spcPts val="0"/>
                        </a:spcBef>
                        <a:spcAft>
                          <a:spcPts val="0"/>
                        </a:spcAft>
                        <a:buFont typeface="Arial" pitchFamily="34" charset="0"/>
                        <a:buNone/>
                      </a:pPr>
                      <a:r>
                        <a:rPr lang="en-US" sz="1400" dirty="0">
                          <a:latin typeface="Times New Roman" pitchFamily="18" charset="0"/>
                          <a:ea typeface="Calibri"/>
                          <a:cs typeface="Times New Roman" pitchFamily="18" charset="0"/>
                        </a:rPr>
                        <a:t>@270K</a:t>
                      </a:r>
                    </a:p>
                    <a:p>
                      <a:pPr marL="342900" marR="0" lvl="0" indent="-342900">
                        <a:lnSpc>
                          <a:spcPct val="115000"/>
                        </a:lnSpc>
                        <a:spcBef>
                          <a:spcPts val="0"/>
                        </a:spcBef>
                        <a:spcAft>
                          <a:spcPts val="0"/>
                        </a:spcAft>
                        <a:buFont typeface="Symbol"/>
                        <a:buNone/>
                      </a:pPr>
                      <a:r>
                        <a:rPr lang="en-US" sz="1400" dirty="0">
                          <a:latin typeface="Times New Roman" pitchFamily="18" charset="0"/>
                          <a:ea typeface="Calibri"/>
                          <a:cs typeface="Times New Roman" pitchFamily="18" charset="0"/>
                        </a:rPr>
                        <a:t>M14: 0.6% (0.26K) </a:t>
                      </a:r>
                    </a:p>
                    <a:p>
                      <a:pPr marL="228600" marR="0">
                        <a:lnSpc>
                          <a:spcPct val="115000"/>
                        </a:lnSpc>
                        <a:spcBef>
                          <a:spcPts val="0"/>
                        </a:spcBef>
                        <a:spcAft>
                          <a:spcPts val="0"/>
                        </a:spcAft>
                        <a:buFont typeface="Arial" pitchFamily="34" charset="0"/>
                        <a:buNone/>
                      </a:pPr>
                      <a:r>
                        <a:rPr lang="en-US" sz="1400" dirty="0">
                          <a:latin typeface="Times New Roman" pitchFamily="18" charset="0"/>
                          <a:ea typeface="Calibri"/>
                          <a:cs typeface="Times New Roman" pitchFamily="18" charset="0"/>
                        </a:rPr>
                        <a:t>@ 270K</a:t>
                      </a:r>
                    </a:p>
                    <a:p>
                      <a:pPr marL="342900" marR="0" lvl="0" indent="-342900">
                        <a:lnSpc>
                          <a:spcPct val="115000"/>
                        </a:lnSpc>
                        <a:spcBef>
                          <a:spcPts val="0"/>
                        </a:spcBef>
                        <a:spcAft>
                          <a:spcPts val="0"/>
                        </a:spcAft>
                        <a:buFont typeface="Symbol"/>
                        <a:buNone/>
                      </a:pPr>
                      <a:r>
                        <a:rPr lang="en-US" sz="1400" dirty="0">
                          <a:latin typeface="Times New Roman" pitchFamily="18" charset="0"/>
                          <a:ea typeface="Calibri"/>
                          <a:cs typeface="Times New Roman" pitchFamily="18" charset="0"/>
                        </a:rPr>
                        <a:t>M15/M16: 0.4% (</a:t>
                      </a:r>
                      <a:r>
                        <a:rPr lang="en-US" sz="1400" dirty="0" smtClean="0">
                          <a:latin typeface="Times New Roman" pitchFamily="18" charset="0"/>
                          <a:ea typeface="Calibri"/>
                          <a:cs typeface="Times New Roman" pitchFamily="18" charset="0"/>
                        </a:rPr>
                        <a:t>0.22K/0.24K) </a:t>
                      </a:r>
                      <a:r>
                        <a:rPr lang="en-US" sz="1400" dirty="0">
                          <a:latin typeface="Times New Roman" pitchFamily="18" charset="0"/>
                          <a:ea typeface="Calibri"/>
                          <a:cs typeface="Times New Roman" pitchFamily="18" charset="0"/>
                        </a:rPr>
                        <a:t>@</a:t>
                      </a:r>
                      <a:r>
                        <a:rPr lang="en-US" sz="1400" dirty="0" smtClean="0">
                          <a:latin typeface="Times New Roman" pitchFamily="18" charset="0"/>
                          <a:ea typeface="Calibri"/>
                          <a:cs typeface="Times New Roman" pitchFamily="18" charset="0"/>
                        </a:rPr>
                        <a:t>270K</a:t>
                      </a:r>
                    </a:p>
                    <a:p>
                      <a:pPr marL="342900" marR="0" lvl="0" indent="-342900">
                        <a:lnSpc>
                          <a:spcPct val="115000"/>
                        </a:lnSpc>
                        <a:spcBef>
                          <a:spcPts val="0"/>
                        </a:spcBef>
                        <a:spcAft>
                          <a:spcPts val="0"/>
                        </a:spcAft>
                        <a:buFont typeface="Symbol"/>
                        <a:buNone/>
                      </a:pPr>
                      <a:r>
                        <a:rPr lang="en-US" sz="1400" dirty="0" smtClean="0">
                          <a:latin typeface="Times New Roman" pitchFamily="18" charset="0"/>
                          <a:ea typeface="Calibri"/>
                          <a:cs typeface="Times New Roman" pitchFamily="18" charset="0"/>
                        </a:rPr>
                        <a:t>I4: 5% (0.97K) @270K</a:t>
                      </a:r>
                    </a:p>
                    <a:p>
                      <a:pPr marL="342900" marR="0" lvl="0" indent="-342900">
                        <a:lnSpc>
                          <a:spcPct val="115000"/>
                        </a:lnSpc>
                        <a:spcBef>
                          <a:spcPts val="0"/>
                        </a:spcBef>
                        <a:spcAft>
                          <a:spcPts val="0"/>
                        </a:spcAft>
                        <a:buFont typeface="Symbol"/>
                        <a:buNone/>
                      </a:pPr>
                      <a:r>
                        <a:rPr lang="en-US" sz="1400" dirty="0" smtClean="0">
                          <a:latin typeface="Times New Roman" pitchFamily="18" charset="0"/>
                          <a:ea typeface="Calibri"/>
                          <a:cs typeface="Times New Roman" pitchFamily="18" charset="0"/>
                        </a:rPr>
                        <a:t>I5: 2.5% (1.5K) @270K</a:t>
                      </a: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Better than 0.13K</a:t>
                      </a:r>
                      <a:r>
                        <a:rPr lang="en-US" sz="1400" baseline="0" dirty="0" smtClean="0">
                          <a:latin typeface="Times New Roman" pitchFamily="18" charset="0"/>
                          <a:ea typeface="Calibri"/>
                          <a:cs typeface="Times New Roman" pitchFamily="18" charset="0"/>
                        </a:rPr>
                        <a:t> </a:t>
                      </a:r>
                      <a:r>
                        <a:rPr lang="en-US" sz="1400" dirty="0" smtClean="0">
                          <a:latin typeface="Times New Roman" pitchFamily="18" charset="0"/>
                          <a:ea typeface="Calibri"/>
                          <a:cs typeface="Times New Roman" pitchFamily="18" charset="0"/>
                        </a:rPr>
                        <a:t>for all M bands except M13 (0.14);</a:t>
                      </a:r>
                    </a:p>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0.47K</a:t>
                      </a:r>
                      <a:r>
                        <a:rPr lang="en-US" sz="1400" baseline="0" dirty="0" smtClean="0">
                          <a:latin typeface="Times New Roman" pitchFamily="18" charset="0"/>
                          <a:ea typeface="Calibri"/>
                          <a:cs typeface="Times New Roman" pitchFamily="18" charset="0"/>
                        </a:rPr>
                        <a:t> for I4;</a:t>
                      </a:r>
                    </a:p>
                    <a:p>
                      <a:pPr marL="0" marR="0">
                        <a:lnSpc>
                          <a:spcPct val="115000"/>
                        </a:lnSpc>
                        <a:spcBef>
                          <a:spcPts val="0"/>
                        </a:spcBef>
                        <a:spcAft>
                          <a:spcPts val="0"/>
                        </a:spcAft>
                      </a:pPr>
                      <a:r>
                        <a:rPr lang="en-US" sz="1400" baseline="0" dirty="0" smtClean="0">
                          <a:latin typeface="Times New Roman" pitchFamily="18" charset="0"/>
                          <a:ea typeface="Calibri"/>
                          <a:cs typeface="Times New Roman" pitchFamily="18" charset="0"/>
                        </a:rPr>
                        <a:t>0.23K for I5</a:t>
                      </a:r>
                    </a:p>
                    <a:p>
                      <a:pPr marL="0" marR="0">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None/>
                      </a:pPr>
                      <a:r>
                        <a:rPr lang="en-US" sz="1400" dirty="0">
                          <a:latin typeface="Times New Roman" pitchFamily="18" charset="0"/>
                          <a:ea typeface="Calibri"/>
                          <a:cs typeface="Times New Roman" pitchFamily="18" charset="0"/>
                        </a:rPr>
                        <a:t>0.1K based on </a:t>
                      </a:r>
                      <a:r>
                        <a:rPr lang="en-US" sz="1400" dirty="0" smtClean="0">
                          <a:latin typeface="Times New Roman" pitchFamily="18" charset="0"/>
                          <a:ea typeface="Calibri"/>
                          <a:cs typeface="Times New Roman" pitchFamily="18" charset="0"/>
                        </a:rPr>
                        <a:t>statistical comparison </a:t>
                      </a:r>
                      <a:r>
                        <a:rPr lang="en-US" sz="1400" dirty="0">
                          <a:latin typeface="Times New Roman" pitchFamily="18" charset="0"/>
                          <a:ea typeface="Calibri"/>
                          <a:cs typeface="Times New Roman" pitchFamily="18" charset="0"/>
                        </a:rPr>
                        <a:t>with MODIS and </a:t>
                      </a:r>
                      <a:r>
                        <a:rPr lang="en-US" sz="1400" dirty="0" err="1" smtClean="0">
                          <a:latin typeface="Times New Roman" pitchFamily="18" charset="0"/>
                          <a:ea typeface="Calibri"/>
                          <a:cs typeface="Times New Roman" pitchFamily="18" charset="0"/>
                        </a:rPr>
                        <a:t>CrIS</a:t>
                      </a:r>
                      <a:endParaRPr lang="en-US" sz="1400" dirty="0" smtClean="0">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Symbol"/>
                        <a:buNone/>
                      </a:pPr>
                      <a:r>
                        <a:rPr lang="en-US" sz="1400" dirty="0" smtClean="0">
                          <a:latin typeface="Times New Roman" pitchFamily="18" charset="0"/>
                          <a:ea typeface="Calibri"/>
                          <a:cs typeface="Times New Roman" pitchFamily="18" charset="0"/>
                        </a:rPr>
                        <a:t>ER-2</a:t>
                      </a:r>
                      <a:r>
                        <a:rPr lang="en-US" sz="1400" baseline="0" dirty="0" smtClean="0">
                          <a:latin typeface="Times New Roman" pitchFamily="18" charset="0"/>
                          <a:ea typeface="Calibri"/>
                          <a:cs typeface="Times New Roman" pitchFamily="18" charset="0"/>
                        </a:rPr>
                        <a:t>/SHIS Aircraft </a:t>
                      </a:r>
                      <a:r>
                        <a:rPr lang="en-US" sz="1400" baseline="0" dirty="0" err="1" smtClean="0">
                          <a:latin typeface="Times New Roman" pitchFamily="18" charset="0"/>
                          <a:ea typeface="Calibri"/>
                          <a:cs typeface="Times New Roman" pitchFamily="18" charset="0"/>
                        </a:rPr>
                        <a:t>underflight</a:t>
                      </a:r>
                      <a:r>
                        <a:rPr lang="en-US" sz="1400" baseline="0" dirty="0" smtClean="0">
                          <a:latin typeface="Times New Roman" pitchFamily="18" charset="0"/>
                          <a:ea typeface="Calibri"/>
                          <a:cs typeface="Times New Roman" pitchFamily="18" charset="0"/>
                        </a:rPr>
                        <a:t> shows </a:t>
                      </a:r>
                      <a:r>
                        <a:rPr lang="en-US" sz="1400" baseline="0" dirty="0" smtClean="0">
                          <a:solidFill>
                            <a:schemeClr val="tx1"/>
                          </a:solidFill>
                          <a:latin typeface="Times New Roman" pitchFamily="18" charset="0"/>
                          <a:ea typeface="Calibri"/>
                          <a:cs typeface="Times New Roman" pitchFamily="18" charset="0"/>
                        </a:rPr>
                        <a:t>excellent agreement</a:t>
                      </a:r>
                      <a:endParaRPr lang="en-US" sz="1400" dirty="0">
                        <a:solidFill>
                          <a:schemeClr val="tx1"/>
                        </a:solidFill>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Symbol"/>
                        <a:buNone/>
                      </a:pPr>
                      <a:r>
                        <a:rPr lang="en-US" sz="1400" dirty="0">
                          <a:solidFill>
                            <a:schemeClr val="tx1"/>
                          </a:solidFill>
                          <a:latin typeface="Times New Roman" pitchFamily="18" charset="0"/>
                          <a:ea typeface="Calibri"/>
                          <a:cs typeface="Times New Roman" pitchFamily="18" charset="0"/>
                        </a:rPr>
                        <a:t>M15 0.4 K bias relative to </a:t>
                      </a:r>
                      <a:r>
                        <a:rPr lang="en-US" sz="1400" dirty="0" err="1">
                          <a:solidFill>
                            <a:schemeClr val="tx1"/>
                          </a:solidFill>
                          <a:latin typeface="Times New Roman" pitchFamily="18" charset="0"/>
                          <a:ea typeface="Calibri"/>
                          <a:cs typeface="Times New Roman" pitchFamily="18" charset="0"/>
                        </a:rPr>
                        <a:t>CrIS</a:t>
                      </a:r>
                      <a:r>
                        <a:rPr lang="en-US" sz="1400" dirty="0">
                          <a:solidFill>
                            <a:schemeClr val="tx1"/>
                          </a:solidFill>
                          <a:latin typeface="Times New Roman" pitchFamily="18" charset="0"/>
                          <a:ea typeface="Calibri"/>
                          <a:cs typeface="Times New Roman" pitchFamily="18" charset="0"/>
                        </a:rPr>
                        <a:t> at </a:t>
                      </a:r>
                      <a:r>
                        <a:rPr lang="en-US" sz="1400" dirty="0" smtClean="0">
                          <a:solidFill>
                            <a:schemeClr val="tx1"/>
                          </a:solidFill>
                          <a:latin typeface="Times New Roman" pitchFamily="18" charset="0"/>
                          <a:ea typeface="Calibri"/>
                          <a:cs typeface="Times New Roman" pitchFamily="18" charset="0"/>
                        </a:rPr>
                        <a:t>200K (in spec.)</a:t>
                      </a:r>
                      <a:endParaRPr lang="en-US" sz="1400" dirty="0">
                        <a:solidFill>
                          <a:schemeClr val="tx1"/>
                        </a:solidFill>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M15 at 190K requirement is 2.1% radiance or 0.56K</a:t>
                      </a:r>
                    </a:p>
                    <a:p>
                      <a:pPr marL="0" marR="0">
                        <a:lnSpc>
                          <a:spcPct val="115000"/>
                        </a:lnSpc>
                        <a:spcBef>
                          <a:spcPts val="0"/>
                        </a:spcBef>
                        <a:spcAft>
                          <a:spcPts val="0"/>
                        </a:spcAft>
                      </a:pPr>
                      <a:r>
                        <a:rPr lang="en-US" sz="1400" dirty="0" err="1">
                          <a:latin typeface="Times New Roman" pitchFamily="18" charset="0"/>
                          <a:ea typeface="Calibri"/>
                          <a:cs typeface="Times New Roman" pitchFamily="18" charset="0"/>
                        </a:rPr>
                        <a:t>Geolocation</a:t>
                      </a:r>
                      <a:r>
                        <a:rPr lang="en-US" sz="1400" dirty="0">
                          <a:latin typeface="Times New Roman" pitchFamily="18" charset="0"/>
                          <a:ea typeface="Calibri"/>
                          <a:cs typeface="Times New Roman" pitchFamily="18" charset="0"/>
                        </a:rPr>
                        <a:t> </a:t>
                      </a:r>
                      <a:r>
                        <a:rPr lang="en-US" sz="1400" dirty="0" smtClean="0">
                          <a:latin typeface="Times New Roman" pitchFamily="18" charset="0"/>
                          <a:ea typeface="Calibri"/>
                          <a:cs typeface="Times New Roman" pitchFamily="18" charset="0"/>
                        </a:rPr>
                        <a:t>uncertainty: </a:t>
                      </a:r>
                      <a:r>
                        <a:rPr lang="en-US" sz="1400" dirty="0">
                          <a:latin typeface="Times New Roman" pitchFamily="18" charset="0"/>
                          <a:ea typeface="Calibri"/>
                          <a:cs typeface="Times New Roman" pitchFamily="18" charset="0"/>
                        </a:rPr>
                        <a:t>expectation </a:t>
                      </a:r>
                      <a:r>
                        <a:rPr lang="en-US" sz="1400" dirty="0" smtClean="0">
                          <a:latin typeface="Times New Roman" pitchFamily="18" charset="0"/>
                          <a:ea typeface="Calibri"/>
                          <a:cs typeface="Times New Roman" pitchFamily="18" charset="0"/>
                        </a:rPr>
                        <a:t>was </a:t>
                      </a:r>
                      <a:r>
                        <a:rPr lang="en-US" sz="1400" dirty="0">
                          <a:latin typeface="Times New Roman" pitchFamily="18" charset="0"/>
                          <a:ea typeface="Calibri"/>
                          <a:cs typeface="Times New Roman" pitchFamily="18" charset="0"/>
                        </a:rPr>
                        <a:t>half I-band pixel; achieved better than quarter I-band pixel  (1-s)</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231">
                <a:tc>
                  <a:txBody>
                    <a:bodyPr/>
                    <a:lstStyle/>
                    <a:p>
                      <a:pPr marL="0" marR="0">
                        <a:lnSpc>
                          <a:spcPct val="115000"/>
                        </a:lnSpc>
                        <a:spcBef>
                          <a:spcPts val="0"/>
                        </a:spcBef>
                        <a:spcAft>
                          <a:spcPts val="0"/>
                        </a:spcAft>
                      </a:pPr>
                      <a:r>
                        <a:rPr lang="en-US" sz="1400" dirty="0">
                          <a:latin typeface="Times New Roman" pitchFamily="18" charset="0"/>
                          <a:ea typeface="Calibri"/>
                          <a:cs typeface="Times New Roman" pitchFamily="18" charset="0"/>
                        </a:rPr>
                        <a:t>VIIRS DNB</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latin typeface="Times New Roman" pitchFamily="18" charset="0"/>
                          <a:ea typeface="Calibri"/>
                          <a:cs typeface="Times New Roman" pitchFamily="18" charset="0"/>
                        </a:rPr>
                        <a:t>5%, 10%,30% </a:t>
                      </a:r>
                      <a:r>
                        <a:rPr lang="en-US" sz="1400" dirty="0" err="1">
                          <a:latin typeface="Times New Roman" pitchFamily="18" charset="0"/>
                          <a:ea typeface="Calibri"/>
                          <a:cs typeface="Times New Roman" pitchFamily="18" charset="0"/>
                        </a:rPr>
                        <a:t>L</a:t>
                      </a:r>
                      <a:r>
                        <a:rPr lang="en-US" sz="1400" baseline="-25000" dirty="0" err="1">
                          <a:latin typeface="Times New Roman" pitchFamily="18" charset="0"/>
                          <a:ea typeface="Calibri"/>
                          <a:cs typeface="Times New Roman" pitchFamily="18" charset="0"/>
                        </a:rPr>
                        <a:t>min</a:t>
                      </a:r>
                      <a:r>
                        <a:rPr lang="en-US" sz="1400" dirty="0">
                          <a:latin typeface="Times New Roman" pitchFamily="18" charset="0"/>
                          <a:ea typeface="Calibri"/>
                          <a:cs typeface="Times New Roman" pitchFamily="18" charset="0"/>
                        </a:rPr>
                        <a:t> (LGS,MGS,HGS)</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3.5%,</a:t>
                      </a:r>
                      <a:r>
                        <a:rPr lang="en-US" sz="1400" baseline="0" dirty="0" smtClean="0">
                          <a:latin typeface="Times New Roman" pitchFamily="18" charset="0"/>
                          <a:ea typeface="Calibri"/>
                          <a:cs typeface="Times New Roman" pitchFamily="18" charset="0"/>
                        </a:rPr>
                        <a:t> 7.8%, and 11% (LGS, MGS, HGS)</a:t>
                      </a:r>
                      <a:endParaRPr lang="en-US" sz="1400" dirty="0">
                        <a:latin typeface="Times New Roman" pitchFamily="18" charset="0"/>
                        <a:ea typeface="Calibri"/>
                        <a:cs typeface="Times New Roman" pitchFamily="18" charset="0"/>
                      </a:endParaRP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smtClean="0">
                          <a:latin typeface="Times New Roman" pitchFamily="18" charset="0"/>
                          <a:ea typeface="Calibri"/>
                          <a:cs typeface="Times New Roman" pitchFamily="18" charset="0"/>
                        </a:rPr>
                        <a:t>4%, 7.7%, 11.8% (LGS, MGS, HGS</a:t>
                      </a:r>
                      <a:r>
                        <a:rPr lang="en-US" sz="1400" dirty="0">
                          <a:latin typeface="Times New Roman" pitchFamily="18" charset="0"/>
                          <a:ea typeface="Calibri"/>
                          <a:cs typeface="Times New Roman" pitchFamily="18" charset="0"/>
                        </a:rPr>
                        <a:t>)</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err="1">
                          <a:solidFill>
                            <a:schemeClr val="tx1"/>
                          </a:solidFill>
                          <a:latin typeface="Times New Roman" pitchFamily="18" charset="0"/>
                          <a:ea typeface="Calibri"/>
                          <a:cs typeface="Times New Roman" pitchFamily="18" charset="0"/>
                        </a:rPr>
                        <a:t>Geolocation</a:t>
                      </a:r>
                      <a:r>
                        <a:rPr lang="en-US" sz="1400" dirty="0">
                          <a:solidFill>
                            <a:schemeClr val="tx1"/>
                          </a:solidFill>
                          <a:latin typeface="Times New Roman" pitchFamily="18" charset="0"/>
                          <a:ea typeface="Calibri"/>
                          <a:cs typeface="Times New Roman" pitchFamily="18" charset="0"/>
                        </a:rPr>
                        <a:t> error is a </a:t>
                      </a:r>
                      <a:r>
                        <a:rPr lang="en-US" sz="1400" dirty="0" smtClean="0">
                          <a:solidFill>
                            <a:schemeClr val="tx1"/>
                          </a:solidFill>
                          <a:latin typeface="Times New Roman" pitchFamily="18" charset="0"/>
                          <a:ea typeface="Calibri"/>
                          <a:cs typeface="Times New Roman" pitchFamily="18" charset="0"/>
                        </a:rPr>
                        <a:t>~10th </a:t>
                      </a:r>
                      <a:r>
                        <a:rPr lang="en-US" sz="1400" dirty="0">
                          <a:solidFill>
                            <a:schemeClr val="tx1"/>
                          </a:solidFill>
                          <a:latin typeface="Times New Roman" pitchFamily="18" charset="0"/>
                          <a:ea typeface="Calibri"/>
                          <a:cs typeface="Times New Roman" pitchFamily="18" charset="0"/>
                        </a:rPr>
                        <a:t>of a pixel (1-s) on the  ellipsoid earth but can exceed 1km (up to 24 km at the edges of scan) without terrain correction</a:t>
                      </a:r>
                    </a:p>
                  </a:txBody>
                  <a:tcPr marL="62416" marR="62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a:xfrm>
            <a:off x="6858000" y="6416675"/>
            <a:ext cx="2133600" cy="365125"/>
          </a:xfrm>
        </p:spPr>
        <p:txBody>
          <a:bodyPr/>
          <a:lstStyle/>
          <a:p>
            <a:fld id="{F57BD4A1-6061-4BD7-BD37-9338D29FB437}" type="slidenum">
              <a:rPr lang="en-US" smtClean="0"/>
              <a:pPr/>
              <a:t>28</a:t>
            </a:fld>
            <a:endParaRPr lang="en-US"/>
          </a:p>
        </p:txBody>
      </p:sp>
    </p:spTree>
    <p:extLst>
      <p:ext uri="{BB962C8B-B14F-4D97-AF65-F5344CB8AC3E}">
        <p14:creationId xmlns:p14="http://schemas.microsoft.com/office/powerpoint/2010/main" val="360115445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914400"/>
          </a:xfrm>
        </p:spPr>
        <p:txBody>
          <a:bodyPr>
            <a:normAutofit/>
          </a:bodyPr>
          <a:lstStyle/>
          <a:p>
            <a:r>
              <a:rPr lang="en-US" dirty="0" smtClean="0">
                <a:solidFill>
                  <a:srgbClr val="0000FF"/>
                </a:solidFill>
                <a:latin typeface="Times New Roman" pitchFamily="18" charset="0"/>
                <a:cs typeface="Times New Roman" pitchFamily="18" charset="0"/>
              </a:rPr>
              <a:t>VIIRS On-orbit Performance</a:t>
            </a:r>
            <a:br>
              <a:rPr lang="en-US" dirty="0" smtClean="0">
                <a:solidFill>
                  <a:srgbClr val="0000FF"/>
                </a:solidFill>
                <a:latin typeface="Times New Roman" pitchFamily="18" charset="0"/>
                <a:cs typeface="Times New Roman" pitchFamily="18" charset="0"/>
              </a:rPr>
            </a:br>
            <a:r>
              <a:rPr lang="en-US" sz="2200" dirty="0" smtClean="0">
                <a:solidFill>
                  <a:srgbClr val="0000FF"/>
                </a:solidFill>
                <a:latin typeface="Times New Roman" pitchFamily="18" charset="0"/>
                <a:cs typeface="Times New Roman" pitchFamily="18" charset="0"/>
              </a:rPr>
              <a:t>-SNR and NEDT (all values are stable since provisional)</a:t>
            </a:r>
            <a:endParaRPr lang="en-US" sz="2200" dirty="0">
              <a:solidFill>
                <a:srgbClr val="0000FF"/>
              </a:solidFill>
              <a:latin typeface="Times New Roman" pitchFamily="18" charset="0"/>
              <a:cs typeface="Times New Roman" pitchFamily="18" charset="0"/>
            </a:endParaRPr>
          </a:p>
        </p:txBody>
      </p:sp>
      <p:pic>
        <p:nvPicPr>
          <p:cNvPr id="1026" name="Picture 2" descr="D:\Home\ccao\Work2012\VIIRS2\VIIRSPaper\PaperSubmission\TGARS\Figure5.TIF"/>
          <p:cNvPicPr>
            <a:picLocks noChangeAspect="1" noChangeArrowheads="1"/>
          </p:cNvPicPr>
          <p:nvPr/>
        </p:nvPicPr>
        <p:blipFill>
          <a:blip r:embed="rId2" cstate="print"/>
          <a:srcRect/>
          <a:stretch>
            <a:fillRect/>
          </a:stretch>
        </p:blipFill>
        <p:spPr bwMode="auto">
          <a:xfrm>
            <a:off x="406671" y="1336359"/>
            <a:ext cx="8517076" cy="4245292"/>
          </a:xfrm>
          <a:prstGeom prst="rect">
            <a:avLst/>
          </a:prstGeom>
          <a:noFill/>
        </p:spPr>
      </p:pic>
      <p:sp>
        <p:nvSpPr>
          <p:cNvPr id="5" name="TextBox 4"/>
          <p:cNvSpPr txBox="1"/>
          <p:nvPr/>
        </p:nvSpPr>
        <p:spPr>
          <a:xfrm>
            <a:off x="533400" y="5638800"/>
            <a:ext cx="8153400" cy="707886"/>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sz="2000" dirty="0" smtClean="0">
                <a:solidFill>
                  <a:prstClr val="black"/>
                </a:solidFill>
                <a:cs typeface="Times New Roman" pitchFamily="18" charset="0"/>
              </a:rPr>
              <a:t>Excellent noise performance for all VIIRS bands</a:t>
            </a:r>
          </a:p>
          <a:p>
            <a:pPr fontAlgn="auto">
              <a:spcBef>
                <a:spcPts val="0"/>
              </a:spcBef>
              <a:spcAft>
                <a:spcPts val="0"/>
              </a:spcAft>
              <a:buFont typeface="Arial" pitchFamily="34" charset="0"/>
              <a:buChar char="•"/>
            </a:pPr>
            <a:r>
              <a:rPr lang="en-US" sz="2000" dirty="0" smtClean="0">
                <a:solidFill>
                  <a:prstClr val="black"/>
                </a:solidFill>
                <a:cs typeface="Times New Roman" pitchFamily="18" charset="0"/>
              </a:rPr>
              <a:t>Noise values stable since launch</a:t>
            </a:r>
            <a:endParaRPr lang="en-US" sz="2000" dirty="0">
              <a:solidFill>
                <a:prstClr val="black"/>
              </a:solidFill>
              <a:cs typeface="Times New Roman" pitchFamily="18" charset="0"/>
            </a:endParaRPr>
          </a:p>
        </p:txBody>
      </p:sp>
      <p:sp>
        <p:nvSpPr>
          <p:cNvPr id="6" name="Slide Number Placeholder 5"/>
          <p:cNvSpPr>
            <a:spLocks noGrp="1"/>
          </p:cNvSpPr>
          <p:nvPr>
            <p:ph type="sldNum" sz="quarter" idx="12"/>
          </p:nvPr>
        </p:nvSpPr>
        <p:spPr>
          <a:xfrm>
            <a:off x="6858000" y="6416675"/>
            <a:ext cx="2133600" cy="365125"/>
          </a:xfrm>
        </p:spPr>
        <p:txBody>
          <a:bodyPr/>
          <a:lstStyle/>
          <a:p>
            <a:fld id="{F57BD4A1-6061-4BD7-BD37-9338D29FB437}" type="slidenum">
              <a:rPr lang="en-US" smtClean="0"/>
              <a:pPr/>
              <a:t>29</a:t>
            </a:fld>
            <a:endParaRPr lang="en-US"/>
          </a:p>
        </p:txBody>
      </p:sp>
    </p:spTree>
    <p:extLst>
      <p:ext uri="{BB962C8B-B14F-4D97-AF65-F5344CB8AC3E}">
        <p14:creationId xmlns:p14="http://schemas.microsoft.com/office/powerpoint/2010/main" val="2916635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90" name="Rectangle 10"/>
          <p:cNvSpPr>
            <a:spLocks noGrp="1" noChangeArrowheads="1"/>
          </p:cNvSpPr>
          <p:nvPr>
            <p:ph type="title" idx="4294967295"/>
          </p:nvPr>
        </p:nvSpPr>
        <p:spPr>
          <a:xfrm>
            <a:off x="206992" y="96754"/>
            <a:ext cx="8556008" cy="762000"/>
          </a:xfrm>
        </p:spPr>
        <p:txBody>
          <a:bodyPr/>
          <a:lstStyle/>
          <a:p>
            <a:r>
              <a:rPr lang="en-US" sz="2800" b="1" dirty="0" err="1" smtClean="0">
                <a:solidFill>
                  <a:srgbClr val="0000FF"/>
                </a:solidFill>
                <a:latin typeface="Times New Roman"/>
                <a:cs typeface="Times New Roman"/>
              </a:rPr>
              <a:t>Suomi</a:t>
            </a:r>
            <a:r>
              <a:rPr lang="en-US" sz="2800" b="1" dirty="0" smtClean="0">
                <a:solidFill>
                  <a:srgbClr val="0000FF"/>
                </a:solidFill>
                <a:latin typeface="Times New Roman"/>
                <a:cs typeface="Times New Roman"/>
              </a:rPr>
              <a:t> NPP TDR/SDR Algorithm Schedule </a:t>
            </a:r>
            <a:endParaRPr lang="en-US" sz="2800" b="1" dirty="0">
              <a:solidFill>
                <a:srgbClr val="0000FF"/>
              </a:solidFill>
              <a:latin typeface="Times New Roman"/>
              <a:cs typeface="Times New Roman"/>
            </a:endParaRPr>
          </a:p>
        </p:txBody>
      </p:sp>
      <p:sp>
        <p:nvSpPr>
          <p:cNvPr id="7" name="Text Box 1"/>
          <p:cNvSpPr txBox="1">
            <a:spLocks noChangeArrowheads="1"/>
          </p:cNvSpPr>
          <p:nvPr/>
        </p:nvSpPr>
        <p:spPr bwMode="auto">
          <a:xfrm>
            <a:off x="5867400" y="1609725"/>
            <a:ext cx="228600" cy="2857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dirty="0">
                <a:solidFill>
                  <a:srgbClr val="FFFFFF"/>
                </a:solidFill>
                <a:cs typeface="Arial"/>
              </a:rPr>
              <a:t>C</a:t>
            </a:r>
          </a:p>
        </p:txBody>
      </p:sp>
      <p:sp>
        <p:nvSpPr>
          <p:cNvPr id="8" name="Text Box 155"/>
          <p:cNvSpPr txBox="1">
            <a:spLocks noChangeArrowheads="1"/>
          </p:cNvSpPr>
          <p:nvPr/>
        </p:nvSpPr>
        <p:spPr bwMode="auto">
          <a:xfrm>
            <a:off x="3950494" y="136683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9" name="Text Box 68"/>
          <p:cNvSpPr txBox="1">
            <a:spLocks noChangeArrowheads="1"/>
          </p:cNvSpPr>
          <p:nvPr/>
        </p:nvSpPr>
        <p:spPr bwMode="auto">
          <a:xfrm>
            <a:off x="14276614" y="201521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11" name="Text Box 68"/>
          <p:cNvSpPr txBox="1">
            <a:spLocks noChangeArrowheads="1"/>
          </p:cNvSpPr>
          <p:nvPr/>
        </p:nvSpPr>
        <p:spPr bwMode="auto">
          <a:xfrm>
            <a:off x="3962737" y="16073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58" name="Text Box 4"/>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59" name="Text Box 5"/>
          <p:cNvSpPr txBox="1">
            <a:spLocks noChangeArrowheads="1"/>
          </p:cNvSpPr>
          <p:nvPr/>
        </p:nvSpPr>
        <p:spPr bwMode="auto">
          <a:xfrm>
            <a:off x="3984978" y="2286000"/>
            <a:ext cx="133350" cy="266308"/>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0" name="Text Box 6"/>
          <p:cNvSpPr txBox="1">
            <a:spLocks noChangeArrowheads="1"/>
          </p:cNvSpPr>
          <p:nvPr/>
        </p:nvSpPr>
        <p:spPr bwMode="auto">
          <a:xfrm>
            <a:off x="3984978" y="2286000"/>
            <a:ext cx="133350" cy="266308"/>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1" name="Text Box 194"/>
          <p:cNvSpPr txBox="1">
            <a:spLocks noChangeArrowheads="1"/>
          </p:cNvSpPr>
          <p:nvPr/>
        </p:nvSpPr>
        <p:spPr bwMode="auto">
          <a:xfrm>
            <a:off x="3984978" y="2286000"/>
            <a:ext cx="142875" cy="252704"/>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2" name="Text Box 195"/>
          <p:cNvSpPr txBox="1">
            <a:spLocks noChangeArrowheads="1"/>
          </p:cNvSpPr>
          <p:nvPr/>
        </p:nvSpPr>
        <p:spPr bwMode="auto">
          <a:xfrm>
            <a:off x="3984978" y="2286000"/>
            <a:ext cx="133350" cy="252704"/>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3"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64"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65"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66"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7"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8"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69" name="Text Box 2"/>
          <p:cNvSpPr txBox="1">
            <a:spLocks noChangeArrowheads="1"/>
          </p:cNvSpPr>
          <p:nvPr/>
        </p:nvSpPr>
        <p:spPr bwMode="auto">
          <a:xfrm>
            <a:off x="3984978" y="22860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0" name="Text Box 7"/>
          <p:cNvSpPr txBox="1">
            <a:spLocks noChangeArrowheads="1"/>
          </p:cNvSpPr>
          <p:nvPr/>
        </p:nvSpPr>
        <p:spPr bwMode="auto">
          <a:xfrm>
            <a:off x="3984978" y="24479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1" name="Text Box 8"/>
          <p:cNvSpPr txBox="1">
            <a:spLocks noChangeArrowheads="1"/>
          </p:cNvSpPr>
          <p:nvPr/>
        </p:nvSpPr>
        <p:spPr bwMode="auto">
          <a:xfrm>
            <a:off x="3984978" y="24479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2" name="Text Box 41"/>
          <p:cNvSpPr txBox="1">
            <a:spLocks noChangeArrowheads="1"/>
          </p:cNvSpPr>
          <p:nvPr/>
        </p:nvSpPr>
        <p:spPr bwMode="auto">
          <a:xfrm>
            <a:off x="3984978" y="24765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3" name="Text Box 187"/>
          <p:cNvSpPr txBox="1">
            <a:spLocks noChangeArrowheads="1"/>
          </p:cNvSpPr>
          <p:nvPr/>
        </p:nvSpPr>
        <p:spPr bwMode="auto">
          <a:xfrm>
            <a:off x="3984978" y="246697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r>
              <a:rPr lang="en-US" sz="1400" b="1">
                <a:solidFill>
                  <a:srgbClr val="FFFFFF"/>
                </a:solidFill>
                <a:cs typeface="Arial"/>
              </a:rPr>
              <a:t>C</a:t>
            </a:r>
          </a:p>
        </p:txBody>
      </p:sp>
      <p:sp>
        <p:nvSpPr>
          <p:cNvPr id="74" name="Text Box 211"/>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5" name="Text Box 215"/>
          <p:cNvSpPr txBox="1">
            <a:spLocks noChangeArrowheads="1"/>
          </p:cNvSpPr>
          <p:nvPr/>
        </p:nvSpPr>
        <p:spPr bwMode="auto">
          <a:xfrm>
            <a:off x="3984978" y="2476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6" name="Text Box 3"/>
          <p:cNvSpPr txBox="1">
            <a:spLocks noChangeArrowheads="1"/>
          </p:cNvSpPr>
          <p:nvPr/>
        </p:nvSpPr>
        <p:spPr bwMode="auto">
          <a:xfrm>
            <a:off x="3984978" y="23717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7" name="Text Box 189"/>
          <p:cNvSpPr txBox="1">
            <a:spLocks noChangeArrowheads="1"/>
          </p:cNvSpPr>
          <p:nvPr/>
        </p:nvSpPr>
        <p:spPr bwMode="auto">
          <a:xfrm>
            <a:off x="3984978" y="246289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8"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79"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80"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graphicFrame>
        <p:nvGraphicFramePr>
          <p:cNvPr id="153" name="Table 152"/>
          <p:cNvGraphicFramePr>
            <a:graphicFrameLocks noGrp="1"/>
          </p:cNvGraphicFramePr>
          <p:nvPr>
            <p:extLst>
              <p:ext uri="{D42A27DB-BD31-4B8C-83A1-F6EECF244321}">
                <p14:modId xmlns:p14="http://schemas.microsoft.com/office/powerpoint/2010/main" val="2138482832"/>
              </p:ext>
            </p:extLst>
          </p:nvPr>
        </p:nvGraphicFramePr>
        <p:xfrm>
          <a:off x="277124" y="993623"/>
          <a:ext cx="8608010" cy="1227410"/>
        </p:xfrm>
        <a:graphic>
          <a:graphicData uri="http://schemas.openxmlformats.org/drawingml/2006/table">
            <a:tbl>
              <a:tblPr/>
              <a:tblGrid>
                <a:gridCol w="2030191"/>
                <a:gridCol w="2217500"/>
                <a:gridCol w="2534133"/>
                <a:gridCol w="1826186"/>
              </a:tblGrid>
              <a:tr h="244792">
                <a:tc>
                  <a:txBody>
                    <a:bodyPr/>
                    <a:lstStyle/>
                    <a:p>
                      <a:pPr algn="ctr" fontAlgn="ctr"/>
                      <a:r>
                        <a:rPr lang="en-US" sz="1600" b="1" i="0" u="none" strike="noStrike" dirty="0" smtClean="0">
                          <a:solidFill>
                            <a:srgbClr val="FF0000"/>
                          </a:solidFill>
                          <a:latin typeface="Times New Roman" pitchFamily="18" charset="0"/>
                          <a:cs typeface="Times New Roman" pitchFamily="18" charset="0"/>
                        </a:rPr>
                        <a:t>Sensor</a:t>
                      </a:r>
                      <a:endParaRPr lang="en-US" sz="1600" b="1" i="0" u="none" strike="noStrike" dirty="0">
                        <a:solidFill>
                          <a:srgbClr val="FF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a:solidFill>
                            <a:srgbClr val="FF0000"/>
                          </a:solidFill>
                          <a:latin typeface="Times New Roman" pitchFamily="18" charset="0"/>
                          <a:cs typeface="Times New Roman" pitchFamily="18" charset="0"/>
                        </a:rPr>
                        <a:t> </a:t>
                      </a:r>
                      <a:r>
                        <a:rPr lang="en-US" sz="1600" b="1" i="0" u="none" strike="noStrike" dirty="0" smtClean="0">
                          <a:solidFill>
                            <a:srgbClr val="FF0000"/>
                          </a:solidFill>
                          <a:latin typeface="Times New Roman" pitchFamily="18" charset="0"/>
                          <a:cs typeface="Times New Roman" pitchFamily="18" charset="0"/>
                        </a:rPr>
                        <a:t>Beta </a:t>
                      </a:r>
                      <a:endParaRPr lang="en-US" sz="1600" b="1" i="0" u="none" strike="noStrike" dirty="0">
                        <a:solidFill>
                          <a:srgbClr val="FF0000"/>
                        </a:solidFill>
                        <a:latin typeface="Times New Roman" pitchFamily="18" charset="0"/>
                        <a:cs typeface="Times New Roman"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FF0000"/>
                          </a:solidFill>
                          <a:latin typeface="Times New Roman" pitchFamily="18" charset="0"/>
                          <a:cs typeface="Times New Roman" pitchFamily="18" charset="0"/>
                        </a:rPr>
                        <a:t>Provisional</a:t>
                      </a:r>
                      <a:endParaRPr lang="en-US" sz="1600" b="1" i="0" u="none" strike="noStrike" dirty="0">
                        <a:solidFill>
                          <a:srgbClr val="FF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dirty="0" smtClean="0">
                          <a:solidFill>
                            <a:srgbClr val="FF0000"/>
                          </a:solidFill>
                          <a:latin typeface="Times New Roman" pitchFamily="18" charset="0"/>
                          <a:cs typeface="Times New Roman" pitchFamily="18" charset="0"/>
                        </a:rPr>
                        <a:t>Validated</a:t>
                      </a:r>
                      <a:endParaRPr lang="en-US" sz="1600" b="1" i="0" u="none" strike="noStrike" dirty="0">
                        <a:solidFill>
                          <a:srgbClr val="FF0000"/>
                        </a:solidFill>
                        <a:latin typeface="Times New Roman" pitchFamily="18" charset="0"/>
                        <a:cs typeface="Times New Roman" pitchFamily="18"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6438">
                <a:tc>
                  <a:txBody>
                    <a:bodyPr/>
                    <a:lstStyle/>
                    <a:p>
                      <a:pPr algn="ctr" fontAlgn="ctr"/>
                      <a:r>
                        <a:rPr lang="en-US" sz="1400" b="1" i="0" u="none" strike="noStrike" dirty="0" err="1" smtClean="0">
                          <a:solidFill>
                            <a:schemeClr val="tx1"/>
                          </a:solidFill>
                          <a:latin typeface="Times New Roman" pitchFamily="18" charset="0"/>
                          <a:cs typeface="Times New Roman" pitchFamily="18" charset="0"/>
                        </a:rPr>
                        <a:t>CrIS</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  February</a:t>
                      </a:r>
                      <a:r>
                        <a:rPr lang="en-US" sz="1400" b="1" i="0" u="none" strike="noStrike" baseline="0" dirty="0" smtClean="0">
                          <a:solidFill>
                            <a:schemeClr val="tx1"/>
                          </a:solidFill>
                          <a:latin typeface="Times New Roman" pitchFamily="18" charset="0"/>
                          <a:cs typeface="Times New Roman" pitchFamily="18" charset="0"/>
                        </a:rPr>
                        <a:t> 10</a:t>
                      </a:r>
                      <a:r>
                        <a:rPr lang="en-US" sz="1400" b="1" i="0" u="none" strike="noStrike" dirty="0" smtClean="0">
                          <a:solidFill>
                            <a:schemeClr val="tx1"/>
                          </a:solidFill>
                          <a:latin typeface="Times New Roman" pitchFamily="18" charset="0"/>
                          <a:cs typeface="Times New Roman" pitchFamily="18" charset="0"/>
                        </a:rPr>
                        <a:t>, 2012</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February</a:t>
                      </a:r>
                      <a:r>
                        <a:rPr lang="en-US" sz="1400" b="1" i="0" u="none" strike="noStrike" baseline="0" dirty="0" smtClean="0">
                          <a:solidFill>
                            <a:schemeClr val="tx1"/>
                          </a:solidFill>
                          <a:latin typeface="Times New Roman" pitchFamily="18" charset="0"/>
                          <a:cs typeface="Times New Roman" pitchFamily="18" charset="0"/>
                        </a:rPr>
                        <a:t> 6,</a:t>
                      </a:r>
                      <a:r>
                        <a:rPr lang="en-US" sz="1400" b="1" i="0" u="none" strike="noStrike" dirty="0" smtClean="0">
                          <a:solidFill>
                            <a:schemeClr val="tx1"/>
                          </a:solidFill>
                          <a:latin typeface="Times New Roman" pitchFamily="18" charset="0"/>
                          <a:cs typeface="Times New Roman" pitchFamily="18" charset="0"/>
                        </a:rPr>
                        <a:t> 2013</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March 18,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00809">
                <a:tc>
                  <a:txBody>
                    <a:bodyPr/>
                    <a:lstStyle/>
                    <a:p>
                      <a:pPr algn="ctr" fontAlgn="ctr"/>
                      <a:r>
                        <a:rPr lang="en-US" sz="1400" b="1" i="0" u="none" strike="noStrike" dirty="0">
                          <a:solidFill>
                            <a:schemeClr val="tx1"/>
                          </a:solidFill>
                          <a:latin typeface="Times New Roman" pitchFamily="18" charset="0"/>
                          <a:cs typeface="Times New Roman" pitchFamily="18" charset="0"/>
                        </a:rPr>
                        <a:t>ATMS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baseline="0" dirty="0" smtClean="0">
                          <a:solidFill>
                            <a:schemeClr val="tx1"/>
                          </a:solidFill>
                          <a:latin typeface="Times New Roman" pitchFamily="18" charset="0"/>
                          <a:cs typeface="Times New Roman" pitchFamily="18" charset="0"/>
                        </a:rPr>
                        <a:t>           May 2, 2012</a:t>
                      </a:r>
                      <a:endParaRPr lang="en-US" sz="1400" b="1" i="0" u="none" strike="noStrike" dirty="0" smtClean="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February</a:t>
                      </a:r>
                      <a:r>
                        <a:rPr lang="en-US" sz="1400" b="1" i="0" u="none" strike="noStrike" baseline="0" dirty="0" smtClean="0">
                          <a:solidFill>
                            <a:schemeClr val="tx1"/>
                          </a:solidFill>
                          <a:latin typeface="Times New Roman" pitchFamily="18" charset="0"/>
                          <a:cs typeface="Times New Roman" pitchFamily="18" charset="0"/>
                        </a:rPr>
                        <a:t> 12,</a:t>
                      </a:r>
                      <a:r>
                        <a:rPr lang="en-US" sz="1400" b="1" i="0" u="none" strike="noStrike" dirty="0" smtClean="0">
                          <a:solidFill>
                            <a:schemeClr val="tx1"/>
                          </a:solidFill>
                          <a:latin typeface="Times New Roman" pitchFamily="18" charset="0"/>
                          <a:cs typeface="Times New Roman" pitchFamily="18" charset="0"/>
                        </a:rPr>
                        <a:t> 2013</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baseline="0" dirty="0" smtClean="0">
                          <a:solidFill>
                            <a:schemeClr val="tx1"/>
                          </a:solidFill>
                          <a:latin typeface="Times New Roman" pitchFamily="18" charset="0"/>
                          <a:cs typeface="Times New Roman" pitchFamily="18" charset="0"/>
                        </a:rPr>
                        <a:t>March 18,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86438">
                <a:tc>
                  <a:txBody>
                    <a:bodyPr/>
                    <a:lstStyle/>
                    <a:p>
                      <a:pPr algn="ctr" fontAlgn="ctr"/>
                      <a:r>
                        <a:rPr lang="en-US" sz="1400" b="1" i="0" u="none" strike="noStrike" dirty="0" smtClean="0">
                          <a:solidFill>
                            <a:schemeClr val="tx1"/>
                          </a:solidFill>
                          <a:latin typeface="Times New Roman" pitchFamily="18" charset="0"/>
                          <a:cs typeface="Times New Roman" pitchFamily="18" charset="0"/>
                        </a:rPr>
                        <a:t>OMPS</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       March</a:t>
                      </a:r>
                      <a:r>
                        <a:rPr lang="en-US" sz="1400" b="1" i="0" u="none" strike="noStrike" baseline="0" dirty="0" smtClean="0">
                          <a:solidFill>
                            <a:schemeClr val="tx1"/>
                          </a:solidFill>
                          <a:latin typeface="Times New Roman" pitchFamily="18" charset="0"/>
                          <a:cs typeface="Times New Roman" pitchFamily="18" charset="0"/>
                        </a:rPr>
                        <a:t> 7,  2012</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 March 12, 2013 </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1" i="0" u="none" strike="noStrike" baseline="0" dirty="0" smtClean="0">
                          <a:solidFill>
                            <a:schemeClr val="tx1"/>
                          </a:solidFill>
                          <a:latin typeface="Times New Roman" pitchFamily="18" charset="0"/>
                          <a:cs typeface="Times New Roman" pitchFamily="18" charset="0"/>
                        </a:rPr>
                        <a:t>April </a:t>
                      </a:r>
                      <a:r>
                        <a:rPr lang="en-US" sz="1400" b="1" i="0" u="none" strike="noStrike" dirty="0" smtClean="0">
                          <a:solidFill>
                            <a:schemeClr val="tx1"/>
                          </a:solidFill>
                          <a:latin typeface="Times New Roman" pitchFamily="18" charset="0"/>
                          <a:cs typeface="Times New Roman" pitchFamily="18" charset="0"/>
                        </a:rPr>
                        <a:t>, 2015</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55089">
                <a:tc>
                  <a:txBody>
                    <a:bodyPr/>
                    <a:lstStyle/>
                    <a:p>
                      <a:pPr algn="ctr" fontAlgn="ctr"/>
                      <a:r>
                        <a:rPr lang="en-US" sz="1400" b="1" i="0" u="none" strike="noStrike" dirty="0">
                          <a:solidFill>
                            <a:schemeClr val="tx1"/>
                          </a:solidFill>
                          <a:latin typeface="Times New Roman" pitchFamily="18" charset="0"/>
                          <a:cs typeface="Times New Roman" pitchFamily="18" charset="0"/>
                        </a:rPr>
                        <a:t>VIIRS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May 2, 2012</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baseline="0" dirty="0" smtClean="0">
                          <a:solidFill>
                            <a:schemeClr val="tx1"/>
                          </a:solidFill>
                          <a:latin typeface="Times New Roman" pitchFamily="18" charset="0"/>
                          <a:cs typeface="Times New Roman" pitchFamily="18" charset="0"/>
                        </a:rPr>
                        <a:t>March 13</a:t>
                      </a:r>
                      <a:r>
                        <a:rPr lang="en-US" sz="1400" b="1" i="0" u="none" strike="noStrike" dirty="0" smtClean="0">
                          <a:solidFill>
                            <a:schemeClr val="tx1"/>
                          </a:solidFill>
                          <a:latin typeface="Times New Roman" pitchFamily="18" charset="0"/>
                          <a:cs typeface="Times New Roman" pitchFamily="18" charset="0"/>
                        </a:rPr>
                        <a:t>, 2013</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i="0" u="none" strike="noStrike" dirty="0" smtClean="0">
                          <a:solidFill>
                            <a:schemeClr val="tx1"/>
                          </a:solidFill>
                          <a:latin typeface="Times New Roman" pitchFamily="18" charset="0"/>
                          <a:cs typeface="Times New Roman" pitchFamily="18" charset="0"/>
                        </a:rPr>
                        <a:t>April 16, 2014</a:t>
                      </a:r>
                      <a:endParaRPr lang="en-US" sz="1400" b="1" i="0" u="none" strike="noStrike" dirty="0">
                        <a:solidFill>
                          <a:schemeClr val="tx1"/>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154" name="Text Box 155"/>
          <p:cNvSpPr txBox="1">
            <a:spLocks noChangeArrowheads="1"/>
          </p:cNvSpPr>
          <p:nvPr/>
        </p:nvSpPr>
        <p:spPr bwMode="auto">
          <a:xfrm>
            <a:off x="3950494" y="136683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155" name="Text Box 68"/>
          <p:cNvSpPr txBox="1">
            <a:spLocks noChangeArrowheads="1"/>
          </p:cNvSpPr>
          <p:nvPr/>
        </p:nvSpPr>
        <p:spPr bwMode="auto">
          <a:xfrm>
            <a:off x="14276614" y="2015218"/>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09"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10"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11"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0" name="Text Box 211"/>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1" name="Text Box 215"/>
          <p:cNvSpPr txBox="1">
            <a:spLocks noChangeArrowheads="1"/>
          </p:cNvSpPr>
          <p:nvPr/>
        </p:nvSpPr>
        <p:spPr bwMode="auto">
          <a:xfrm>
            <a:off x="3984978" y="2476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2" name="Text Box 3"/>
          <p:cNvSpPr txBox="1">
            <a:spLocks noChangeArrowheads="1"/>
          </p:cNvSpPr>
          <p:nvPr/>
        </p:nvSpPr>
        <p:spPr bwMode="auto">
          <a:xfrm>
            <a:off x="3984978" y="23717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3" name="Text Box 189"/>
          <p:cNvSpPr txBox="1">
            <a:spLocks noChangeArrowheads="1"/>
          </p:cNvSpPr>
          <p:nvPr/>
        </p:nvSpPr>
        <p:spPr bwMode="auto">
          <a:xfrm>
            <a:off x="3984978" y="246289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4" name="Text Box 68"/>
          <p:cNvSpPr txBox="1">
            <a:spLocks noChangeArrowheads="1"/>
          </p:cNvSpPr>
          <p:nvPr/>
        </p:nvSpPr>
        <p:spPr bwMode="auto">
          <a:xfrm>
            <a:off x="3984978" y="2286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5"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226" name="Text Box 211"/>
          <p:cNvSpPr txBox="1">
            <a:spLocks noChangeArrowheads="1"/>
          </p:cNvSpPr>
          <p:nvPr/>
        </p:nvSpPr>
        <p:spPr bwMode="auto">
          <a:xfrm>
            <a:off x="3984978" y="2533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defRPr sz="1000"/>
            </a:pPr>
            <a:endParaRPr lang="en-US" sz="1400" b="1">
              <a:solidFill>
                <a:srgbClr val="FFFFFF"/>
              </a:solidFill>
              <a:cs typeface="Arial"/>
            </a:endParaRPr>
          </a:p>
        </p:txBody>
      </p:sp>
      <p:sp>
        <p:nvSpPr>
          <p:cNvPr id="11265" name="Rectangle 1"/>
          <p:cNvSpPr>
            <a:spLocks noChangeArrowheads="1"/>
          </p:cNvSpPr>
          <p:nvPr/>
        </p:nvSpPr>
        <p:spPr bwMode="auto">
          <a:xfrm>
            <a:off x="228600" y="2342108"/>
            <a:ext cx="8305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5943600" algn="l"/>
              </a:tabLst>
            </a:pPr>
            <a:r>
              <a:rPr lang="en-US" altLang="zh-CN" sz="1400" b="1" dirty="0" smtClean="0">
                <a:solidFill>
                  <a:srgbClr val="000000"/>
                </a:solidFill>
                <a:latin typeface="Times New Roman" pitchFamily="18" charset="0"/>
                <a:ea typeface="Times New Roman" pitchFamily="18" charset="0"/>
                <a:cs typeface="Times New Roman" pitchFamily="18" charset="0"/>
              </a:rPr>
              <a:t>Beta</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Early release product.</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Initial calibration applied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Minimally validated and may still contain significant errors (rapid changes can be expected. Version changes will not be identified as errors are corrected as on-orbit baseline is not established)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Available to allow users to gain familiarity with data formats and parameters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Product is not appropriate as the basis for quantitative scientific publications studies and applications</a:t>
            </a:r>
            <a:endParaRPr lang="en-US" altLang="zh-CN" sz="800" dirty="0" smtClean="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tabLst>
                <a:tab pos="5943600" algn="l"/>
              </a:tabLst>
            </a:pPr>
            <a:r>
              <a:rPr lang="en-US" altLang="zh-CN" sz="1400" b="1" dirty="0" smtClean="0">
                <a:solidFill>
                  <a:srgbClr val="000000"/>
                </a:solidFill>
                <a:latin typeface="Times New Roman" pitchFamily="18" charset="0"/>
                <a:ea typeface="Times New Roman" pitchFamily="18" charset="0"/>
                <a:cs typeface="Times New Roman" pitchFamily="18" charset="0"/>
              </a:rPr>
              <a:t>Provisional</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Product quality may not be optimal</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Incremental product improvements are still occurring as calibration parameters are adjusted with sensor on-orbit characterization (versions will be tracked)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General research community is encouraged to participate in the QA and validation of the product, but need to be aware  that product validation and QA are ongoing</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Users are urged to consult the SDR product status document prior to use of the data in publications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Ready for operational evaluation</a:t>
            </a:r>
            <a:endParaRPr lang="en-US" altLang="zh-CN" sz="800" dirty="0" smtClean="0">
              <a:solidFill>
                <a:srgbClr val="000000"/>
              </a:solidFill>
              <a:latin typeface="Times New Roman" pitchFamily="18" charset="0"/>
              <a:cs typeface="Times New Roman" pitchFamily="18" charset="0"/>
            </a:endParaRPr>
          </a:p>
          <a:p>
            <a:pPr defTabSz="914400" eaLnBrk="0" fontAlgn="base" hangingPunct="0">
              <a:spcBef>
                <a:spcPct val="0"/>
              </a:spcBef>
              <a:spcAft>
                <a:spcPct val="0"/>
              </a:spcAft>
              <a:tabLst>
                <a:tab pos="5943600" algn="l"/>
              </a:tabLst>
            </a:pPr>
            <a:r>
              <a:rPr lang="en-US" altLang="zh-CN" sz="1400" b="1" dirty="0" smtClean="0">
                <a:solidFill>
                  <a:srgbClr val="000000"/>
                </a:solidFill>
                <a:latin typeface="Times New Roman" pitchFamily="18" charset="0"/>
                <a:ea typeface="Times New Roman" pitchFamily="18" charset="0"/>
                <a:cs typeface="Times New Roman" pitchFamily="18" charset="0"/>
              </a:rPr>
              <a:t>Validated</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On-orbit sensor performance characterized and calibration parameters adjusted accordingly</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Ready for use in applications and scientific publications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There may be later improved versions</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r>
              <a:rPr lang="en-US" altLang="zh-CN" sz="1200" b="1" dirty="0" smtClean="0">
                <a:solidFill>
                  <a:srgbClr val="000000"/>
                </a:solidFill>
                <a:latin typeface="Times New Roman" pitchFamily="18" charset="0"/>
                <a:ea typeface="Times New Roman" pitchFamily="18" charset="0"/>
                <a:cs typeface="Times New Roman" pitchFamily="18" charset="0"/>
              </a:rPr>
              <a:t> There will be strong versioning with documentation</a:t>
            </a:r>
            <a:endParaRPr lang="en-US" altLang="zh-CN" sz="800" dirty="0" smtClean="0">
              <a:solidFill>
                <a:srgbClr val="000000"/>
              </a:solidFill>
              <a:latin typeface="Times New Roman" pitchFamily="18" charset="0"/>
              <a:cs typeface="Times New Roman" pitchFamily="18" charset="0"/>
            </a:endParaRPr>
          </a:p>
          <a:p>
            <a:pPr marL="274320" defTabSz="914400" eaLnBrk="0" fontAlgn="base" hangingPunct="0">
              <a:spcBef>
                <a:spcPct val="0"/>
              </a:spcBef>
              <a:spcAft>
                <a:spcPct val="0"/>
              </a:spcAft>
              <a:buFont typeface="Arial" pitchFamily="34" charset="0"/>
              <a:buChar char="•"/>
              <a:tabLst>
                <a:tab pos="5943600" algn="l"/>
              </a:tabLst>
            </a:pPr>
            <a:endParaRPr lang="en-US" altLang="zh-CN" dirty="0" smtClean="0">
              <a:solidFill>
                <a:srgbClr val="000000"/>
              </a:solidFill>
              <a:latin typeface="Times New Roman" pitchFamily="18" charset="0"/>
              <a:cs typeface="Times New Roman" pitchFamily="18" charset="0"/>
            </a:endParaRPr>
          </a:p>
        </p:txBody>
      </p:sp>
      <p:sp>
        <p:nvSpPr>
          <p:cNvPr id="47" name="Slide Number Placeholder 4"/>
          <p:cNvSpPr>
            <a:spLocks noGrp="1"/>
          </p:cNvSpPr>
          <p:nvPr>
            <p:ph type="sldNum" sz="quarter" idx="12"/>
          </p:nvPr>
        </p:nvSpPr>
        <p:spPr>
          <a:xfrm>
            <a:off x="6858000" y="6416675"/>
            <a:ext cx="2133600" cy="365125"/>
          </a:xfrm>
        </p:spPr>
        <p:txBody>
          <a:bodyPr/>
          <a:lstStyle/>
          <a:p>
            <a:pPr algn="r"/>
            <a:fld id="{F57BD4A1-6061-4BD7-BD37-9338D29FB437}" type="slidenum">
              <a:rPr lang="en-US" sz="1200" smtClean="0">
                <a:solidFill>
                  <a:prstClr val="black">
                    <a:tint val="75000"/>
                  </a:prstClr>
                </a:solidFill>
              </a:rPr>
              <a:pPr algn="r"/>
              <a:t>3</a:t>
            </a:fld>
            <a:endParaRPr lang="en-US" sz="1200">
              <a:solidFill>
                <a:prstClr val="black">
                  <a:tint val="75000"/>
                </a:prstClr>
              </a:solidFill>
            </a:endParaRPr>
          </a:p>
        </p:txBody>
      </p:sp>
    </p:spTree>
    <p:extLst>
      <p:ext uri="{BB962C8B-B14F-4D97-AF65-F5344CB8AC3E}">
        <p14:creationId xmlns:p14="http://schemas.microsoft.com/office/powerpoint/2010/main" val="1390913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91440"/>
            <a:ext cx="7240905" cy="822960"/>
          </a:xfrm>
        </p:spPr>
        <p:txBody>
          <a:bodyPr>
            <a:noAutofit/>
          </a:bodyPr>
          <a:lstStyle/>
          <a:p>
            <a:r>
              <a:rPr lang="en-US" dirty="0" smtClean="0">
                <a:solidFill>
                  <a:srgbClr val="0000FF"/>
                </a:solidFill>
                <a:latin typeface="Times New Roman" panose="02020603050405020304" pitchFamily="18" charset="0"/>
                <a:cs typeface="Times New Roman" panose="02020603050405020304" pitchFamily="18" charset="0"/>
              </a:rPr>
              <a:t>VIIRS Reflective Solar Band (RSB) Calibration</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0555" y="943536"/>
            <a:ext cx="8666018" cy="714920"/>
          </a:xfrm>
        </p:spPr>
        <p:txBody>
          <a:bodyPr>
            <a:normAutofit fontScale="77500" lnSpcReduction="20000"/>
          </a:bodyPr>
          <a:lstStyle/>
          <a:p>
            <a:r>
              <a:rPr lang="en-US" dirty="0" smtClean="0"/>
              <a:t>F: RSB Calibration coefficient.</a:t>
            </a:r>
          </a:p>
          <a:p>
            <a:r>
              <a:rPr lang="en-US" dirty="0" smtClean="0"/>
              <a:t>H: SD degradation factor.</a:t>
            </a:r>
          </a:p>
          <a:p>
            <a:pPr lvl="1"/>
            <a:endParaRPr lang="en-US" dirty="0"/>
          </a:p>
        </p:txBody>
      </p:sp>
      <p:pic>
        <p:nvPicPr>
          <p:cNvPr id="8" name="Picture 7"/>
          <p:cNvPicPr/>
          <p:nvPr/>
        </p:nvPicPr>
        <p:blipFill>
          <a:blip r:embed="rId3" cstate="print"/>
          <a:srcRect/>
          <a:stretch>
            <a:fillRect/>
          </a:stretch>
        </p:blipFill>
        <p:spPr bwMode="auto">
          <a:xfrm>
            <a:off x="5526584" y="1321605"/>
            <a:ext cx="3421464" cy="363416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566738" y="1819275"/>
          <a:ext cx="3833812" cy="827088"/>
        </p:xfrm>
        <a:graphic>
          <a:graphicData uri="http://schemas.openxmlformats.org/presentationml/2006/ole">
            <mc:AlternateContent xmlns:mc="http://schemas.openxmlformats.org/markup-compatibility/2006">
              <mc:Choice xmlns:v="urn:schemas-microsoft-com:vml" Requires="v">
                <p:oleObj spid="_x0000_s479259" name="Equation" r:id="rId4" imgW="2120900" imgH="457200" progId="Equation.3">
                  <p:embed/>
                </p:oleObj>
              </mc:Choice>
              <mc:Fallback>
                <p:oleObj name="Equation" r:id="rId4" imgW="2120900" imgH="457200" progId="Equation.3">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1819275"/>
                        <a:ext cx="3833812"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6" name="Object 2"/>
          <p:cNvGraphicFramePr>
            <a:graphicFrameLocks noChangeAspect="1"/>
          </p:cNvGraphicFramePr>
          <p:nvPr/>
        </p:nvGraphicFramePr>
        <p:xfrm>
          <a:off x="589085" y="2646484"/>
          <a:ext cx="4110037" cy="850900"/>
        </p:xfrm>
        <a:graphic>
          <a:graphicData uri="http://schemas.openxmlformats.org/presentationml/2006/ole">
            <mc:AlternateContent xmlns:mc="http://schemas.openxmlformats.org/markup-compatibility/2006">
              <mc:Choice xmlns:v="urn:schemas-microsoft-com:vml" Requires="v">
                <p:oleObj spid="_x0000_s479260" name="Equation" r:id="rId6" imgW="2273300" imgH="469900" progId="Equation.3">
                  <p:embed/>
                </p:oleObj>
              </mc:Choice>
              <mc:Fallback>
                <p:oleObj name="Equation" r:id="rId6" imgW="2273300" imgH="469900" progId="Equation.3">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085" y="2646484"/>
                        <a:ext cx="4110037"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450850" y="3694113"/>
          <a:ext cx="4502150" cy="806450"/>
        </p:xfrm>
        <a:graphic>
          <a:graphicData uri="http://schemas.openxmlformats.org/presentationml/2006/ole">
            <mc:AlternateContent xmlns:mc="http://schemas.openxmlformats.org/markup-compatibility/2006">
              <mc:Choice xmlns:v="urn:schemas-microsoft-com:vml" Requires="v">
                <p:oleObj spid="_x0000_s479261" name="Equation" r:id="rId8" imgW="2628900" imgH="469900" progId="Equation.3">
                  <p:embed/>
                </p:oleObj>
              </mc:Choice>
              <mc:Fallback>
                <p:oleObj name="Equation" r:id="rId8" imgW="2628900" imgH="469900" progId="Equation.3">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3694113"/>
                        <a:ext cx="450215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457200" fontAlgn="auto">
              <a:spcBef>
                <a:spcPts val="0"/>
              </a:spcBef>
              <a:spcAft>
                <a:spcPts val="0"/>
              </a:spcAft>
            </a:pPr>
            <a:endParaRPr lang="en-US" sz="1800">
              <a:solidFill>
                <a:prstClr val="black"/>
              </a:solidFill>
              <a:latin typeface="Calibri"/>
            </a:endParaRPr>
          </a:p>
        </p:txBody>
      </p:sp>
      <p:graphicFrame>
        <p:nvGraphicFramePr>
          <p:cNvPr id="6150" name="Object 6"/>
          <p:cNvGraphicFramePr>
            <a:graphicFrameLocks noChangeAspect="1"/>
          </p:cNvGraphicFramePr>
          <p:nvPr/>
        </p:nvGraphicFramePr>
        <p:xfrm>
          <a:off x="1104148" y="4679291"/>
          <a:ext cx="3373437" cy="1131887"/>
        </p:xfrm>
        <a:graphic>
          <a:graphicData uri="http://schemas.openxmlformats.org/presentationml/2006/ole">
            <mc:AlternateContent xmlns:mc="http://schemas.openxmlformats.org/markup-compatibility/2006">
              <mc:Choice xmlns:v="urn:schemas-microsoft-com:vml" Requires="v">
                <p:oleObj spid="_x0000_s479262" name="Equation" r:id="rId10" imgW="1968500" imgH="660400" progId="Equation.3">
                  <p:embed/>
                </p:oleObj>
              </mc:Choice>
              <mc:Fallback>
                <p:oleObj name="Equation" r:id="rId10" imgW="1968500" imgH="660400" progId="Equation.3">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148" y="4679291"/>
                        <a:ext cx="3373437"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286384" y="5916802"/>
          <a:ext cx="4984750" cy="739775"/>
        </p:xfrm>
        <a:graphic>
          <a:graphicData uri="http://schemas.openxmlformats.org/presentationml/2006/ole">
            <mc:AlternateContent xmlns:mc="http://schemas.openxmlformats.org/markup-compatibility/2006">
              <mc:Choice xmlns:v="urn:schemas-microsoft-com:vml" Requires="v">
                <p:oleObj spid="_x0000_s479263" name="Equation" r:id="rId12" imgW="2908300" imgH="431800" progId="Equation.3">
                  <p:embed/>
                </p:oleObj>
              </mc:Choice>
              <mc:Fallback>
                <p:oleObj name="Equation" r:id="rId12" imgW="2908300" imgH="431800" progId="Equation.3">
                  <p:embed/>
                  <p:pic>
                    <p:nvPicPr>
                      <p:cNvPr id="0"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384" y="5916802"/>
                        <a:ext cx="4984750"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792865" y="5554078"/>
            <a:ext cx="3014515" cy="584775"/>
          </a:xfrm>
          <a:prstGeom prst="rect">
            <a:avLst/>
          </a:prstGeom>
          <a:noFill/>
        </p:spPr>
        <p:txBody>
          <a:bodyPr wrap="square" rtlCol="0">
            <a:spAutoFit/>
          </a:bodyPr>
          <a:lstStyle/>
          <a:p>
            <a:pPr defTabSz="457200" fontAlgn="auto">
              <a:spcBef>
                <a:spcPts val="0"/>
              </a:spcBef>
              <a:spcAft>
                <a:spcPts val="0"/>
              </a:spcAft>
            </a:pPr>
            <a:r>
              <a:rPr lang="en-US" dirty="0" err="1" smtClean="0">
                <a:solidFill>
                  <a:prstClr val="black"/>
                </a:solidFill>
                <a:latin typeface="Calibri"/>
              </a:rPr>
              <a:t>dn</a:t>
            </a:r>
            <a:r>
              <a:rPr lang="en-US" dirty="0" smtClean="0">
                <a:solidFill>
                  <a:prstClr val="black"/>
                </a:solidFill>
                <a:latin typeface="Calibri"/>
              </a:rPr>
              <a:t>: VIIRS bias removed response</a:t>
            </a:r>
          </a:p>
          <a:p>
            <a:pPr defTabSz="457200" fontAlgn="auto">
              <a:spcBef>
                <a:spcPts val="0"/>
              </a:spcBef>
              <a:spcAft>
                <a:spcPts val="0"/>
              </a:spcAft>
            </a:pPr>
            <a:r>
              <a:rPr lang="en-US" dirty="0" smtClean="0">
                <a:solidFill>
                  <a:prstClr val="black"/>
                </a:solidFill>
                <a:latin typeface="Calibri"/>
              </a:rPr>
              <a:t>dc: SDSM bias removed response</a:t>
            </a:r>
            <a:endParaRPr lang="en-US" dirty="0">
              <a:solidFill>
                <a:prstClr val="black"/>
              </a:solidFill>
              <a:latin typeface="Calibri"/>
            </a:endParaRPr>
          </a:p>
        </p:txBody>
      </p:sp>
      <p:sp>
        <p:nvSpPr>
          <p:cNvPr id="13" name="Slide Number Placeholder 12"/>
          <p:cNvSpPr>
            <a:spLocks noGrp="1"/>
          </p:cNvSpPr>
          <p:nvPr>
            <p:ph type="sldNum" sz="quarter" idx="12"/>
          </p:nvPr>
        </p:nvSpPr>
        <p:spPr>
          <a:xfrm>
            <a:off x="6858000" y="6416675"/>
            <a:ext cx="2133600" cy="365125"/>
          </a:xfrm>
        </p:spPr>
        <p:txBody>
          <a:bodyPr/>
          <a:lstStyle/>
          <a:p>
            <a:fld id="{0366E3C5-DB28-42EA-8850-ED63D32FEEDB}"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42244648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2710" y="0"/>
            <a:ext cx="8229600" cy="822960"/>
          </a:xfrm>
        </p:spPr>
        <p:txBody>
          <a:bodyPr>
            <a:normAutofit/>
          </a:bodyPr>
          <a:lstStyle/>
          <a:p>
            <a:r>
              <a:rPr lang="en-US" sz="2800" b="1" dirty="0" smtClean="0">
                <a:solidFill>
                  <a:srgbClr val="0000FF"/>
                </a:solidFill>
                <a:latin typeface="Times New Roman" pitchFamily="18" charset="0"/>
                <a:cs typeface="Times New Roman" pitchFamily="18" charset="0"/>
              </a:rPr>
              <a:t>VIIRS RTA and Solar Diffuser Degradation</a:t>
            </a:r>
            <a:endParaRPr lang="en-US" sz="2800" b="1" dirty="0">
              <a:solidFill>
                <a:srgbClr val="0000FF"/>
              </a:solidFill>
              <a:latin typeface="Times New Roman" pitchFamily="18" charset="0"/>
              <a:cs typeface="Times New Roman" pitchFamily="18" charset="0"/>
            </a:endParaRPr>
          </a:p>
        </p:txBody>
      </p:sp>
      <p:sp>
        <p:nvSpPr>
          <p:cNvPr id="21506" name="AutoShape 2" descr="https://mail.google.com/mail/u/0/?ui=2&amp;ik=f872bd699b&amp;view=att&amp;th=142b9f1aa784f462&amp;attid=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libri"/>
            </a:endParaRPr>
          </a:p>
        </p:txBody>
      </p:sp>
      <p:sp>
        <p:nvSpPr>
          <p:cNvPr id="9" name="TextBox 8"/>
          <p:cNvSpPr txBox="1"/>
          <p:nvPr/>
        </p:nvSpPr>
        <p:spPr>
          <a:xfrm>
            <a:off x="228600" y="1219200"/>
            <a:ext cx="4114800" cy="4801314"/>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sz="1800" dirty="0" smtClean="0">
                <a:solidFill>
                  <a:prstClr val="black"/>
                </a:solidFill>
                <a:cs typeface="Times New Roman" pitchFamily="18" charset="0"/>
              </a:rPr>
              <a:t>VIIRS RTA mirror </a:t>
            </a:r>
            <a:r>
              <a:rPr lang="en-US" sz="1800" dirty="0" err="1" smtClean="0">
                <a:solidFill>
                  <a:prstClr val="black"/>
                </a:solidFill>
                <a:cs typeface="Times New Roman" pitchFamily="18" charset="0"/>
              </a:rPr>
              <a:t>responsivity</a:t>
            </a:r>
            <a:r>
              <a:rPr lang="en-US" sz="1800" dirty="0" smtClean="0">
                <a:solidFill>
                  <a:prstClr val="black"/>
                </a:solidFill>
                <a:cs typeface="Times New Roman" pitchFamily="18" charset="0"/>
              </a:rPr>
              <a:t> degradation (1/F-factor) is leveling off</a:t>
            </a:r>
          </a:p>
          <a:p>
            <a:pPr fontAlgn="auto">
              <a:spcBef>
                <a:spcPts val="0"/>
              </a:spcBef>
              <a:spcAft>
                <a:spcPts val="0"/>
              </a:spcAft>
            </a:pPr>
            <a:endParaRPr lang="en-US" sz="1800" dirty="0" smtClean="0">
              <a:solidFill>
                <a:prstClr val="black"/>
              </a:solidFill>
              <a:cs typeface="Times New Roman" pitchFamily="18" charset="0"/>
            </a:endParaRPr>
          </a:p>
          <a:p>
            <a:pPr fontAlgn="auto">
              <a:spcBef>
                <a:spcPts val="0"/>
              </a:spcBef>
              <a:spcAft>
                <a:spcPts val="0"/>
              </a:spcAft>
              <a:buFont typeface="Arial" pitchFamily="34" charset="0"/>
              <a:buChar char="•"/>
            </a:pPr>
            <a:r>
              <a:rPr lang="en-US" sz="1800" dirty="0" smtClean="0">
                <a:solidFill>
                  <a:prstClr val="black"/>
                </a:solidFill>
                <a:cs typeface="Times New Roman" pitchFamily="18" charset="0"/>
              </a:rPr>
              <a:t>For M7, initially &gt; 2% per week; Currently  &lt;0.1% per week</a:t>
            </a:r>
          </a:p>
          <a:p>
            <a:pPr fontAlgn="auto">
              <a:spcBef>
                <a:spcPts val="0"/>
              </a:spcBef>
              <a:spcAft>
                <a:spcPts val="0"/>
              </a:spcAft>
              <a:buFont typeface="Arial" pitchFamily="34" charset="0"/>
              <a:buChar char="•"/>
            </a:pPr>
            <a:endParaRPr lang="en-US" sz="1800" dirty="0" smtClean="0">
              <a:solidFill>
                <a:prstClr val="black"/>
              </a:solidFill>
              <a:cs typeface="Times New Roman" pitchFamily="18" charset="0"/>
            </a:endParaRPr>
          </a:p>
          <a:p>
            <a:pPr fontAlgn="auto">
              <a:spcBef>
                <a:spcPts val="0"/>
              </a:spcBef>
              <a:spcAft>
                <a:spcPts val="0"/>
              </a:spcAft>
              <a:buFont typeface="Arial" pitchFamily="34" charset="0"/>
              <a:buChar char="•"/>
            </a:pPr>
            <a:r>
              <a:rPr lang="en-US" sz="1800" dirty="0" smtClean="0">
                <a:solidFill>
                  <a:prstClr val="black"/>
                </a:solidFill>
                <a:cs typeface="Times New Roman" pitchFamily="18" charset="0"/>
              </a:rPr>
              <a:t>Solar diffuser (1/H-factor) degradation continues  </a:t>
            </a:r>
          </a:p>
          <a:p>
            <a:pPr fontAlgn="auto">
              <a:spcBef>
                <a:spcPts val="0"/>
              </a:spcBef>
              <a:spcAft>
                <a:spcPts val="0"/>
              </a:spcAft>
              <a:buFont typeface="Arial" pitchFamily="34" charset="0"/>
              <a:buChar char="•"/>
            </a:pPr>
            <a:endParaRPr lang="en-US" sz="1800" dirty="0">
              <a:solidFill>
                <a:prstClr val="black"/>
              </a:solidFill>
              <a:cs typeface="Times New Roman" pitchFamily="18" charset="0"/>
            </a:endParaRPr>
          </a:p>
          <a:p>
            <a:pPr fontAlgn="auto">
              <a:spcBef>
                <a:spcPts val="0"/>
              </a:spcBef>
              <a:spcAft>
                <a:spcPts val="0"/>
              </a:spcAft>
              <a:buFont typeface="Arial" pitchFamily="34" charset="0"/>
              <a:buChar char="•"/>
            </a:pPr>
            <a:r>
              <a:rPr lang="en-US" sz="1800" dirty="0" smtClean="0">
                <a:solidFill>
                  <a:prstClr val="black"/>
                </a:solidFill>
                <a:cs typeface="Times New Roman" pitchFamily="18" charset="0"/>
              </a:rPr>
              <a:t>Both H and F factor degradation flattened in the spring of 2014, which disrupted the trend.  As a result, the calibration model has to be revised</a:t>
            </a:r>
          </a:p>
          <a:p>
            <a:pPr fontAlgn="auto">
              <a:spcBef>
                <a:spcPts val="0"/>
              </a:spcBef>
              <a:spcAft>
                <a:spcPts val="0"/>
              </a:spcAft>
              <a:buFont typeface="Arial" pitchFamily="34" charset="0"/>
              <a:buChar char="•"/>
            </a:pPr>
            <a:endParaRPr lang="en-US" sz="1800" dirty="0">
              <a:solidFill>
                <a:prstClr val="black"/>
              </a:solidFill>
              <a:cs typeface="Times New Roman" pitchFamily="18" charset="0"/>
            </a:endParaRPr>
          </a:p>
          <a:p>
            <a:pPr fontAlgn="auto">
              <a:spcBef>
                <a:spcPts val="0"/>
              </a:spcBef>
              <a:spcAft>
                <a:spcPts val="0"/>
              </a:spcAft>
              <a:buFont typeface="Arial" pitchFamily="34" charset="0"/>
              <a:buChar char="•"/>
            </a:pPr>
            <a:r>
              <a:rPr lang="en-US" sz="1800" dirty="0" smtClean="0">
                <a:solidFill>
                  <a:prstClr val="black"/>
                </a:solidFill>
                <a:cs typeface="Times New Roman" pitchFamily="18" charset="0"/>
              </a:rPr>
              <a:t>Automated calibration of the solar bands using the “RSB </a:t>
            </a:r>
            <a:r>
              <a:rPr lang="en-US" sz="1800" dirty="0" err="1" smtClean="0">
                <a:solidFill>
                  <a:prstClr val="black"/>
                </a:solidFill>
                <a:cs typeface="Times New Roman" pitchFamily="18" charset="0"/>
              </a:rPr>
              <a:t>Autocal</a:t>
            </a:r>
            <a:r>
              <a:rPr lang="en-US" sz="1800" dirty="0" smtClean="0">
                <a:solidFill>
                  <a:prstClr val="black"/>
                </a:solidFill>
                <a:cs typeface="Times New Roman" pitchFamily="18" charset="0"/>
              </a:rPr>
              <a:t>” is currently being tested</a:t>
            </a:r>
            <a:endParaRPr lang="en-US" sz="1800" dirty="0">
              <a:solidFill>
                <a:prstClr val="black"/>
              </a:solidFill>
              <a:cs typeface="Times New Roman" pitchFamily="18" charset="0"/>
            </a:endParaRPr>
          </a:p>
        </p:txBody>
      </p:sp>
      <p:pic>
        <p:nvPicPr>
          <p:cNvPr id="11" name="Picture 2" descr="NPP VIIRS - SDR 1 F or H Factor - VisNir F Factor -HamA - 01-23-2015"/>
          <p:cNvPicPr>
            <a:picLocks noChangeAspect="1" noChangeArrowheads="1"/>
          </p:cNvPicPr>
          <p:nvPr/>
        </p:nvPicPr>
        <p:blipFill>
          <a:blip r:embed="rId2" cstate="print"/>
          <a:srcRect/>
          <a:stretch>
            <a:fillRect/>
          </a:stretch>
        </p:blipFill>
        <p:spPr bwMode="auto">
          <a:xfrm>
            <a:off x="4191000" y="838200"/>
            <a:ext cx="4724400" cy="2819943"/>
          </a:xfrm>
          <a:prstGeom prst="rect">
            <a:avLst/>
          </a:prstGeom>
          <a:noFill/>
        </p:spPr>
      </p:pic>
      <p:pic>
        <p:nvPicPr>
          <p:cNvPr id="12" name="Picture 2" descr="NPP VIIRS - SDR 1 F or H Factor - H Factor - 01-22-2015"/>
          <p:cNvPicPr>
            <a:picLocks noChangeAspect="1" noChangeArrowheads="1"/>
          </p:cNvPicPr>
          <p:nvPr/>
        </p:nvPicPr>
        <p:blipFill>
          <a:blip r:embed="rId3" cstate="print"/>
          <a:srcRect/>
          <a:stretch>
            <a:fillRect/>
          </a:stretch>
        </p:blipFill>
        <p:spPr bwMode="auto">
          <a:xfrm>
            <a:off x="4191000" y="3974487"/>
            <a:ext cx="4724400" cy="2502513"/>
          </a:xfrm>
          <a:prstGeom prst="rect">
            <a:avLst/>
          </a:prstGeom>
          <a:noFill/>
        </p:spPr>
      </p:pic>
      <p:sp>
        <p:nvSpPr>
          <p:cNvPr id="8" name="Slide Number Placeholder 7"/>
          <p:cNvSpPr>
            <a:spLocks noGrp="1"/>
          </p:cNvSpPr>
          <p:nvPr>
            <p:ph type="sldNum" sz="quarter" idx="12"/>
          </p:nvPr>
        </p:nvSpPr>
        <p:spPr>
          <a:xfrm>
            <a:off x="6858000" y="6416675"/>
            <a:ext cx="2133600" cy="365125"/>
          </a:xfrm>
        </p:spPr>
        <p:txBody>
          <a:bodyPr/>
          <a:lstStyle/>
          <a:p>
            <a:fld id="{E8BEE930-5BD3-4AB5-9C91-85D68E612F6C}" type="slidenum">
              <a:rPr lang="en-US" smtClean="0">
                <a:solidFill>
                  <a:prstClr val="black">
                    <a:tint val="75000"/>
                  </a:prstClr>
                </a:solidFill>
              </a:rPr>
              <a:pPr/>
              <a:t>31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a:solidFill>
            <a:schemeClr val="bg1"/>
          </a:solidFill>
        </p:spPr>
        <p:txBody>
          <a:bodyPr>
            <a:noAutofit/>
          </a:bodyPr>
          <a:lstStyle/>
          <a:p>
            <a:r>
              <a:rPr lang="en-US" sz="2800" b="1" dirty="0" smtClean="0">
                <a:solidFill>
                  <a:srgbClr val="0000FF"/>
                </a:solidFill>
                <a:latin typeface="Times New Roman" pitchFamily="18" charset="0"/>
                <a:cs typeface="Times New Roman" pitchFamily="18" charset="0"/>
              </a:rPr>
              <a:t>VIIRS Performance at 30 Vicarious Sites Worldwide</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6019800" y="3962400"/>
            <a:ext cx="699230" cy="369332"/>
          </a:xfrm>
          <a:prstGeom prst="rect">
            <a:avLst/>
          </a:prstGeom>
          <a:noFill/>
        </p:spPr>
        <p:txBody>
          <a:bodyPr wrap="none" rtlCol="0">
            <a:spAutoFit/>
          </a:bodyPr>
          <a:lstStyle/>
          <a:p>
            <a:pPr fontAlgn="auto">
              <a:spcBef>
                <a:spcPts val="0"/>
              </a:spcBef>
              <a:spcAft>
                <a:spcPts val="0"/>
              </a:spcAft>
            </a:pPr>
            <a:r>
              <a:rPr lang="en-US" sz="1800" dirty="0" smtClean="0">
                <a:solidFill>
                  <a:prstClr val="white"/>
                </a:solidFill>
                <a:latin typeface="Calibri"/>
              </a:rPr>
              <a:t>Nadir</a:t>
            </a:r>
            <a:endParaRPr lang="en-US" sz="1800" dirty="0">
              <a:solidFill>
                <a:prstClr val="white"/>
              </a:solidFill>
              <a:latin typeface="Calibri"/>
            </a:endParaRPr>
          </a:p>
        </p:txBody>
      </p:sp>
      <p:sp>
        <p:nvSpPr>
          <p:cNvPr id="26" name="Content Placeholder 25"/>
          <p:cNvSpPr>
            <a:spLocks noGrp="1"/>
          </p:cNvSpPr>
          <p:nvPr>
            <p:ph idx="1"/>
          </p:nvPr>
        </p:nvSpPr>
        <p:spPr>
          <a:xfrm>
            <a:off x="152400" y="1490133"/>
            <a:ext cx="4724400" cy="5063067"/>
          </a:xfrm>
        </p:spPr>
        <p:txBody>
          <a:bodyPr>
            <a:noAutofit/>
          </a:bodyPr>
          <a:lstStyle/>
          <a:p>
            <a:pPr lvl="0">
              <a:spcBef>
                <a:spcPts val="0"/>
              </a:spcBef>
              <a:spcAft>
                <a:spcPts val="600"/>
              </a:spcAft>
            </a:pPr>
            <a:r>
              <a:rPr lang="en-US" sz="1800" dirty="0" smtClean="0">
                <a:latin typeface="Times New Roman" pitchFamily="18" charset="0"/>
                <a:cs typeface="Times New Roman" pitchFamily="18" charset="0"/>
              </a:rPr>
              <a:t>VIIRS calibration is monitored at 30 Vicarious sites with time series analysis for all bands</a:t>
            </a:r>
          </a:p>
          <a:p>
            <a:pPr lvl="0">
              <a:spcBef>
                <a:spcPts val="0"/>
              </a:spcBef>
              <a:spcAft>
                <a:spcPts val="600"/>
              </a:spcAft>
            </a:pPr>
            <a:r>
              <a:rPr lang="en-US" sz="1800" dirty="0" smtClean="0">
                <a:latin typeface="Times New Roman" pitchFamily="18" charset="0"/>
                <a:cs typeface="Times New Roman" pitchFamily="18" charset="0"/>
              </a:rPr>
              <a:t>DCC and Lunar are recognized as a unique sites and have been used to diagnose calibration anomalies</a:t>
            </a:r>
            <a:endParaRPr lang="en-US" sz="1800" dirty="0">
              <a:latin typeface="Times New Roman" pitchFamily="18" charset="0"/>
              <a:cs typeface="Times New Roman" pitchFamily="18" charset="0"/>
            </a:endParaRPr>
          </a:p>
          <a:p>
            <a:pPr>
              <a:spcBef>
                <a:spcPts val="0"/>
              </a:spcBef>
              <a:spcAft>
                <a:spcPts val="600"/>
              </a:spcAft>
            </a:pPr>
            <a:r>
              <a:rPr lang="en-US" sz="1800" dirty="0" smtClean="0">
                <a:latin typeface="Times New Roman" pitchFamily="18" charset="0"/>
                <a:cs typeface="Times New Roman" pitchFamily="18" charset="0"/>
              </a:rPr>
              <a:t>The DCC time series are capable of detecting sub-percent calibration changes. </a:t>
            </a:r>
          </a:p>
          <a:p>
            <a:pPr lvl="1">
              <a:spcBef>
                <a:spcPts val="0"/>
              </a:spcBef>
              <a:spcAft>
                <a:spcPts val="600"/>
              </a:spcAft>
            </a:pPr>
            <a:r>
              <a:rPr lang="en-US" sz="1800" dirty="0" smtClean="0">
                <a:latin typeface="Times New Roman" pitchFamily="18" charset="0"/>
                <a:cs typeface="Times New Roman" pitchFamily="18" charset="0"/>
              </a:rPr>
              <a:t>Bands M5 and M7 are stable, with calibration of stability  better than 0.4% (1-sigma); </a:t>
            </a:r>
          </a:p>
          <a:p>
            <a:pPr lvl="1">
              <a:spcBef>
                <a:spcPts val="0"/>
              </a:spcBef>
              <a:spcAft>
                <a:spcPts val="600"/>
              </a:spcAft>
            </a:pPr>
            <a:r>
              <a:rPr lang="en-US" sz="1800" dirty="0" smtClean="0">
                <a:latin typeface="Times New Roman" pitchFamily="18" charset="0"/>
                <a:cs typeface="Times New Roman" pitchFamily="18" charset="0"/>
              </a:rPr>
              <a:t>Bands M1-M3 show noticeable calibration changes, especially since early 2014, due to the SD anomaly</a:t>
            </a:r>
          </a:p>
          <a:p>
            <a:pPr>
              <a:spcBef>
                <a:spcPts val="0"/>
              </a:spcBef>
              <a:spcAft>
                <a:spcPts val="600"/>
              </a:spcAft>
            </a:pPr>
            <a:r>
              <a:rPr lang="en-US" sz="1800" dirty="0" smtClean="0">
                <a:latin typeface="Times New Roman" pitchFamily="18" charset="0"/>
                <a:cs typeface="Times New Roman" pitchFamily="18" charset="0"/>
              </a:rPr>
              <a:t>Time series available at: </a:t>
            </a:r>
            <a:r>
              <a:rPr lang="en-US" sz="1800" dirty="0" smtClean="0">
                <a:latin typeface="Times New Roman" pitchFamily="18" charset="0"/>
                <a:cs typeface="Times New Roman" pitchFamily="18" charset="0"/>
                <a:hlinkClick r:id="rId2"/>
              </a:rPr>
              <a:t>https://cs.star.nesdis.noaa.gov/NCC/VSTS</a:t>
            </a:r>
            <a:r>
              <a:rPr lang="en-US" sz="1800" dirty="0" smtClean="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3" cstate="print"/>
          <a:srcRect/>
          <a:stretch>
            <a:fillRect/>
          </a:stretch>
        </p:blipFill>
        <p:spPr bwMode="auto">
          <a:xfrm>
            <a:off x="4724400" y="3886200"/>
            <a:ext cx="4038600" cy="2243667"/>
          </a:xfrm>
          <a:prstGeom prst="rect">
            <a:avLst/>
          </a:prstGeom>
          <a:noFill/>
          <a:ln w="9525">
            <a:noFill/>
            <a:miter lim="800000"/>
            <a:headEnd/>
            <a:tailEnd/>
          </a:ln>
        </p:spPr>
      </p:pic>
      <p:sp>
        <p:nvSpPr>
          <p:cNvPr id="8" name="TextBox 7"/>
          <p:cNvSpPr txBox="1"/>
          <p:nvPr/>
        </p:nvSpPr>
        <p:spPr>
          <a:xfrm>
            <a:off x="5867400" y="1676400"/>
            <a:ext cx="1045286"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Feb 2014</a:t>
            </a:r>
            <a:endParaRPr lang="en-US" sz="1800" dirty="0">
              <a:solidFill>
                <a:prstClr val="black"/>
              </a:solidFill>
              <a:latin typeface="Calibri"/>
            </a:endParaRPr>
          </a:p>
        </p:txBody>
      </p:sp>
      <p:pic>
        <p:nvPicPr>
          <p:cNvPr id="9" name="Picture 325" descr="C:\Users\ybai\Desktop\Yan\NCC_WIKI\Validation Site Time Series\MAP_NCC-01.jpg"/>
          <p:cNvPicPr>
            <a:picLocks noChangeAspect="1" noChangeArrowheads="1"/>
          </p:cNvPicPr>
          <p:nvPr/>
        </p:nvPicPr>
        <p:blipFill>
          <a:blip r:embed="rId4" cstate="print"/>
          <a:srcRect/>
          <a:stretch>
            <a:fillRect/>
          </a:stretch>
        </p:blipFill>
        <p:spPr bwMode="auto">
          <a:xfrm>
            <a:off x="5029200" y="1447800"/>
            <a:ext cx="3581400" cy="1781084"/>
          </a:xfrm>
          <a:prstGeom prst="rect">
            <a:avLst/>
          </a:prstGeom>
          <a:noFill/>
          <a:ln w="9525">
            <a:noFill/>
            <a:miter lim="800000"/>
            <a:headEnd/>
            <a:tailEnd/>
          </a:ln>
        </p:spPr>
      </p:pic>
      <p:sp>
        <p:nvSpPr>
          <p:cNvPr id="10" name="TextBox 9"/>
          <p:cNvSpPr txBox="1"/>
          <p:nvPr/>
        </p:nvSpPr>
        <p:spPr>
          <a:xfrm>
            <a:off x="5105400" y="6096000"/>
            <a:ext cx="35814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cs typeface="Times New Roman" pitchFamily="18" charset="0"/>
              </a:rPr>
              <a:t>VIIRS DCC observation time series</a:t>
            </a:r>
            <a:endParaRPr lang="en-US" sz="1800" dirty="0">
              <a:solidFill>
                <a:prstClr val="black"/>
              </a:solidFill>
              <a:cs typeface="Times New Roman" pitchFamily="18" charset="0"/>
            </a:endParaRPr>
          </a:p>
        </p:txBody>
      </p:sp>
      <p:sp>
        <p:nvSpPr>
          <p:cNvPr id="11" name="TextBox 10"/>
          <p:cNvSpPr txBox="1"/>
          <p:nvPr/>
        </p:nvSpPr>
        <p:spPr>
          <a:xfrm>
            <a:off x="5181600" y="3200400"/>
            <a:ext cx="3429000" cy="584775"/>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30 vicarious sites for VIIRS calibration monitoring</a:t>
            </a:r>
            <a:endParaRPr lang="en-US" dirty="0">
              <a:solidFill>
                <a:prstClr val="black"/>
              </a:solidFill>
              <a:latin typeface="Calibri"/>
            </a:endParaRPr>
          </a:p>
        </p:txBody>
      </p:sp>
      <p:sp>
        <p:nvSpPr>
          <p:cNvPr id="13" name="Slide Number Placeholder 12"/>
          <p:cNvSpPr>
            <a:spLocks noGrp="1"/>
          </p:cNvSpPr>
          <p:nvPr>
            <p:ph type="sldNum" sz="quarter" idx="12"/>
          </p:nvPr>
        </p:nvSpPr>
        <p:spPr>
          <a:xfrm>
            <a:off x="6858000" y="6416675"/>
            <a:ext cx="2133600" cy="365125"/>
          </a:xfrm>
        </p:spPr>
        <p:txBody>
          <a:bodyPr/>
          <a:lstStyle/>
          <a:p>
            <a:fld id="{E8BEE930-5BD3-4AB5-9C91-85D68E612F6C}" type="slidenum">
              <a:rPr lang="en-US" smtClean="0">
                <a:solidFill>
                  <a:prstClr val="black">
                    <a:tint val="75000"/>
                  </a:prstClr>
                </a:solidFill>
              </a:rPr>
              <a:pPr/>
              <a:t>32</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768310"/>
          </a:xfrm>
        </p:spPr>
        <p:txBody>
          <a:bodyPr>
            <a:noAutofit/>
          </a:bodyPr>
          <a:lstStyle/>
          <a:p>
            <a:r>
              <a:rPr lang="en-US" dirty="0" smtClean="0">
                <a:solidFill>
                  <a:srgbClr val="0000FF"/>
                </a:solidFill>
                <a:latin typeface="Times New Roman" pitchFamily="18" charset="0"/>
                <a:cs typeface="Times New Roman" pitchFamily="18" charset="0"/>
              </a:rPr>
              <a:t>SNPP Ozone </a:t>
            </a:r>
            <a:r>
              <a:rPr lang="en-US" dirty="0">
                <a:solidFill>
                  <a:srgbClr val="0000FF"/>
                </a:solidFill>
                <a:latin typeface="Times New Roman" pitchFamily="18" charset="0"/>
                <a:cs typeface="Times New Roman" pitchFamily="18" charset="0"/>
              </a:rPr>
              <a:t>Mapping and Profiling </a:t>
            </a:r>
            <a:r>
              <a:rPr lang="en-US" dirty="0" smtClean="0">
                <a:solidFill>
                  <a:srgbClr val="0000FF"/>
                </a:solidFill>
                <a:latin typeface="Times New Roman" pitchFamily="18" charset="0"/>
                <a:cs typeface="Times New Roman" pitchFamily="18" charset="0"/>
              </a:rPr>
              <a:t>Suite</a:t>
            </a:r>
            <a:br>
              <a:rPr lang="en-US" dirty="0" smtClean="0">
                <a:solidFill>
                  <a:srgbClr val="0000FF"/>
                </a:solidFill>
                <a:latin typeface="Times New Roman" pitchFamily="18" charset="0"/>
                <a:cs typeface="Times New Roman" pitchFamily="18" charset="0"/>
              </a:rPr>
            </a:br>
            <a:r>
              <a:rPr lang="en-US" dirty="0" smtClean="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t>
            </a:r>
            <a:r>
              <a:rPr lang="en-US" dirty="0" smtClean="0">
                <a:solidFill>
                  <a:srgbClr val="0000FF"/>
                </a:solidFill>
                <a:latin typeface="Times New Roman" pitchFamily="18" charset="0"/>
                <a:cs typeface="Times New Roman" pitchFamily="18" charset="0"/>
              </a:rPr>
              <a:t>OMPS) SDR Status</a:t>
            </a:r>
            <a:endParaRPr lang="en-US" dirty="0">
              <a:solidFill>
                <a:srgbClr val="0000FF"/>
              </a:solidFill>
              <a:latin typeface="Times New Roman" pitchFamily="18" charset="0"/>
              <a:cs typeface="Times New Roman" pitchFamily="18" charset="0"/>
            </a:endParaRPr>
          </a:p>
        </p:txBody>
      </p:sp>
      <p:sp>
        <p:nvSpPr>
          <p:cNvPr id="5" name="TextBox 4"/>
          <p:cNvSpPr txBox="1"/>
          <p:nvPr/>
        </p:nvSpPr>
        <p:spPr>
          <a:xfrm>
            <a:off x="308344" y="1467683"/>
            <a:ext cx="8607056"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prstClr val="black"/>
                </a:solidFill>
                <a:cs typeface="Times New Roman" pitchFamily="18" charset="0"/>
              </a:rPr>
              <a:t>OMPS Earth View SDR products have reached a </a:t>
            </a:r>
            <a:r>
              <a:rPr lang="en-US" sz="1800" dirty="0">
                <a:solidFill>
                  <a:prstClr val="black"/>
                </a:solidFill>
                <a:cs typeface="Times New Roman" pitchFamily="18" charset="0"/>
              </a:rPr>
              <a:t>validated maturity </a:t>
            </a:r>
            <a:r>
              <a:rPr lang="en-US" sz="1800" dirty="0" smtClean="0">
                <a:solidFill>
                  <a:prstClr val="black"/>
                </a:solidFill>
                <a:cs typeface="Times New Roman" pitchFamily="18" charset="0"/>
              </a:rPr>
              <a:t>level</a:t>
            </a:r>
          </a:p>
          <a:p>
            <a:pPr marL="285750" indent="-285750">
              <a:buFont typeface="Arial" panose="020B0604020202020204" pitchFamily="34" charset="0"/>
              <a:buChar char="•"/>
            </a:pPr>
            <a:r>
              <a:rPr lang="en-US" sz="1800" dirty="0" smtClean="0">
                <a:solidFill>
                  <a:prstClr val="black"/>
                </a:solidFill>
                <a:cs typeface="Times New Roman" pitchFamily="18" charset="0"/>
              </a:rPr>
              <a:t>Excellent </a:t>
            </a:r>
            <a:r>
              <a:rPr lang="en-US" sz="1800" dirty="0">
                <a:solidFill>
                  <a:prstClr val="black"/>
                </a:solidFill>
                <a:cs typeface="Times New Roman" pitchFamily="18" charset="0"/>
              </a:rPr>
              <a:t>OMPS instrument performance, as validated by STAR ICVS </a:t>
            </a:r>
            <a:r>
              <a:rPr lang="en-US" sz="1800" dirty="0" smtClean="0">
                <a:solidFill>
                  <a:prstClr val="black"/>
                </a:solidFill>
                <a:cs typeface="Times New Roman" pitchFamily="18" charset="0"/>
              </a:rPr>
              <a:t>monitoring.</a:t>
            </a:r>
          </a:p>
          <a:p>
            <a:pPr marL="285750" indent="-285750">
              <a:buFont typeface="Arial" panose="020B0604020202020204" pitchFamily="34" charset="0"/>
              <a:buChar char="•"/>
            </a:pPr>
            <a:r>
              <a:rPr lang="en-US" sz="1800" dirty="0" smtClean="0">
                <a:solidFill>
                  <a:prstClr val="black"/>
                </a:solidFill>
                <a:cs typeface="Times New Roman" pitchFamily="18" charset="0"/>
              </a:rPr>
              <a:t>Calibration </a:t>
            </a:r>
            <a:r>
              <a:rPr lang="en-US" sz="1800" dirty="0">
                <a:solidFill>
                  <a:prstClr val="black"/>
                </a:solidFill>
                <a:cs typeface="Times New Roman" pitchFamily="18" charset="0"/>
              </a:rPr>
              <a:t>coefficients have been adequately </a:t>
            </a:r>
            <a:r>
              <a:rPr lang="en-US" sz="1800" dirty="0" smtClean="0">
                <a:solidFill>
                  <a:prstClr val="black"/>
                </a:solidFill>
                <a:cs typeface="Times New Roman" pitchFamily="18" charset="0"/>
              </a:rPr>
              <a:t>updated.</a:t>
            </a:r>
          </a:p>
          <a:p>
            <a:pPr marL="285750" indent="-285750">
              <a:buFont typeface="Arial" panose="020B0604020202020204" pitchFamily="34" charset="0"/>
              <a:buChar char="•"/>
            </a:pPr>
            <a:r>
              <a:rPr lang="en-US" sz="1800" dirty="0" smtClean="0">
                <a:solidFill>
                  <a:prstClr val="black"/>
                </a:solidFill>
                <a:cs typeface="Times New Roman" pitchFamily="18" charset="0"/>
              </a:rPr>
              <a:t>OMPS </a:t>
            </a:r>
            <a:r>
              <a:rPr lang="en-US" sz="1800" dirty="0">
                <a:solidFill>
                  <a:prstClr val="black"/>
                </a:solidFill>
                <a:cs typeface="Times New Roman" pitchFamily="18" charset="0"/>
              </a:rPr>
              <a:t>and GOME-2 inter-sensor biases are well characterized. Good agreements with existing knowledge of GOME-2 calibration.  </a:t>
            </a:r>
            <a:endParaRPr lang="en-US" sz="1800" dirty="0" smtClean="0">
              <a:solidFill>
                <a:prstClr val="black"/>
              </a:solidFill>
              <a:cs typeface="Times New Roman" pitchFamily="18" charset="0"/>
            </a:endParaRPr>
          </a:p>
          <a:p>
            <a:pPr marL="285750" indent="-285750">
              <a:buFont typeface="Arial" panose="020B0604020202020204" pitchFamily="34" charset="0"/>
              <a:buChar char="•"/>
            </a:pPr>
            <a:r>
              <a:rPr lang="en-US" sz="1800" dirty="0" smtClean="0">
                <a:solidFill>
                  <a:prstClr val="black"/>
                </a:solidFill>
                <a:cs typeface="Times New Roman" pitchFamily="18" charset="0"/>
              </a:rPr>
              <a:t>Excellent </a:t>
            </a:r>
            <a:r>
              <a:rPr lang="en-US" sz="1800" dirty="0">
                <a:solidFill>
                  <a:prstClr val="black"/>
                </a:solidFill>
                <a:cs typeface="Times New Roman" pitchFamily="18" charset="0"/>
              </a:rPr>
              <a:t>outreach to and feedback from NOAA and NASA user </a:t>
            </a:r>
            <a:r>
              <a:rPr lang="en-US" sz="1800" dirty="0" smtClean="0">
                <a:solidFill>
                  <a:prstClr val="black"/>
                </a:solidFill>
                <a:cs typeface="Times New Roman" pitchFamily="18" charset="0"/>
              </a:rPr>
              <a:t>community.</a:t>
            </a:r>
          </a:p>
          <a:p>
            <a:pPr marL="285750" indent="-285750">
              <a:buFont typeface="Arial" panose="020B0604020202020204" pitchFamily="34" charset="0"/>
              <a:buChar char="•"/>
            </a:pPr>
            <a:r>
              <a:rPr lang="en-US" sz="1800" dirty="0" smtClean="0">
                <a:solidFill>
                  <a:prstClr val="black"/>
                </a:solidFill>
                <a:cs typeface="Times New Roman" pitchFamily="18" charset="0"/>
              </a:rPr>
              <a:t>OMPS </a:t>
            </a:r>
            <a:r>
              <a:rPr lang="en-US" sz="1800" dirty="0">
                <a:solidFill>
                  <a:prstClr val="black"/>
                </a:solidFill>
                <a:cs typeface="Times New Roman" pitchFamily="18" charset="0"/>
              </a:rPr>
              <a:t>SDR on-orbit performance is well characterized. Exceptional performance in terms of noise, stability, and data </a:t>
            </a:r>
            <a:r>
              <a:rPr lang="en-US" sz="1800" dirty="0" smtClean="0">
                <a:solidFill>
                  <a:prstClr val="black"/>
                </a:solidFill>
                <a:cs typeface="Times New Roman" pitchFamily="18" charset="0"/>
              </a:rPr>
              <a:t>completeness.</a:t>
            </a:r>
          </a:p>
          <a:p>
            <a:pPr marL="285750" indent="-285750">
              <a:buFont typeface="Arial" panose="020B0604020202020204" pitchFamily="34" charset="0"/>
              <a:buChar char="•"/>
            </a:pPr>
            <a:r>
              <a:rPr lang="en-US" sz="1800" dirty="0" smtClean="0">
                <a:solidFill>
                  <a:prstClr val="black"/>
                </a:solidFill>
                <a:cs typeface="Times New Roman" pitchFamily="18" charset="0"/>
              </a:rPr>
              <a:t>Further </a:t>
            </a:r>
            <a:r>
              <a:rPr lang="en-US" sz="1800" dirty="0">
                <a:solidFill>
                  <a:prstClr val="black"/>
                </a:solidFill>
                <a:cs typeface="Times New Roman" pitchFamily="18" charset="0"/>
              </a:rPr>
              <a:t>improvements in stray light correction is being implemented. Current performance meets </a:t>
            </a:r>
            <a:r>
              <a:rPr lang="en-US" sz="1800" dirty="0" smtClean="0">
                <a:solidFill>
                  <a:prstClr val="black"/>
                </a:solidFill>
                <a:cs typeface="Times New Roman" pitchFamily="18" charset="0"/>
              </a:rPr>
              <a:t>requirements.</a:t>
            </a:r>
          </a:p>
          <a:p>
            <a:pPr marL="285750" indent="-285750">
              <a:buFont typeface="Arial" panose="020B0604020202020204" pitchFamily="34" charset="0"/>
              <a:buChar char="•"/>
            </a:pPr>
            <a:r>
              <a:rPr lang="en-US" sz="1800" dirty="0" smtClean="0">
                <a:cs typeface="Times New Roman" pitchFamily="18" charset="0"/>
              </a:rPr>
              <a:t>A new </a:t>
            </a:r>
            <a:r>
              <a:rPr lang="en-US" sz="1800" dirty="0" smtClean="0">
                <a:solidFill>
                  <a:prstClr val="black"/>
                </a:solidFill>
                <a:cs typeface="Times New Roman" pitchFamily="18" charset="0"/>
              </a:rPr>
              <a:t>wavelength </a:t>
            </a:r>
            <a:r>
              <a:rPr lang="en-US" sz="1800" dirty="0">
                <a:solidFill>
                  <a:prstClr val="black"/>
                </a:solidFill>
                <a:cs typeface="Times New Roman" pitchFamily="18" charset="0"/>
              </a:rPr>
              <a:t>correction is being implemented, after which performance will meet </a:t>
            </a:r>
            <a:r>
              <a:rPr lang="en-US" sz="1800" dirty="0" smtClean="0">
                <a:solidFill>
                  <a:prstClr val="black"/>
                </a:solidFill>
                <a:cs typeface="Times New Roman" pitchFamily="18" charset="0"/>
              </a:rPr>
              <a:t>requirements.</a:t>
            </a:r>
          </a:p>
          <a:p>
            <a:pPr marL="285750" indent="-285750">
              <a:buFont typeface="Arial" panose="020B0604020202020204" pitchFamily="34" charset="0"/>
              <a:buChar char="•"/>
            </a:pPr>
            <a:r>
              <a:rPr lang="en-US" sz="1800" dirty="0" smtClean="0">
                <a:solidFill>
                  <a:prstClr val="black"/>
                </a:solidFill>
                <a:cs typeface="Times New Roman" pitchFamily="18" charset="0"/>
              </a:rPr>
              <a:t>Need </a:t>
            </a:r>
            <a:r>
              <a:rPr lang="en-US" sz="1800" dirty="0">
                <a:solidFill>
                  <a:prstClr val="black"/>
                </a:solidFill>
                <a:cs typeface="Times New Roman" pitchFamily="18" charset="0"/>
              </a:rPr>
              <a:t>a plan to correct for </a:t>
            </a:r>
            <a:r>
              <a:rPr lang="en-US" sz="1800" dirty="0" smtClean="0">
                <a:cs typeface="Times New Roman" pitchFamily="18" charset="0"/>
              </a:rPr>
              <a:t>wavelength cross-track </a:t>
            </a:r>
            <a:r>
              <a:rPr lang="en-US" sz="1800" dirty="0">
                <a:cs typeface="Times New Roman" pitchFamily="18" charset="0"/>
              </a:rPr>
              <a:t>variation, e.g. by improved pixel-to-pixel </a:t>
            </a:r>
            <a:r>
              <a:rPr lang="en-US" sz="1800" dirty="0" smtClean="0">
                <a:cs typeface="Times New Roman" pitchFamily="18" charset="0"/>
              </a:rPr>
              <a:t>cal. in scan direction o</a:t>
            </a:r>
            <a:r>
              <a:rPr lang="en-US" sz="1800" dirty="0" smtClean="0">
                <a:solidFill>
                  <a:prstClr val="black"/>
                </a:solidFill>
                <a:cs typeface="Times New Roman" pitchFamily="18" charset="0"/>
              </a:rPr>
              <a:t>r </a:t>
            </a:r>
            <a:r>
              <a:rPr lang="en-US" sz="1800" dirty="0">
                <a:solidFill>
                  <a:prstClr val="black"/>
                </a:solidFill>
                <a:cs typeface="Times New Roman" pitchFamily="18" charset="0"/>
              </a:rPr>
              <a:t>soft cal. </a:t>
            </a:r>
            <a:endParaRPr lang="en-US" sz="1800" dirty="0" smtClean="0">
              <a:solidFill>
                <a:prstClr val="black"/>
              </a:solidFill>
              <a:cs typeface="Times New Roman" pitchFamily="18" charset="0"/>
            </a:endParaRPr>
          </a:p>
          <a:p>
            <a:pPr marL="285750" indent="-285750">
              <a:buFont typeface="Arial" panose="020B0604020202020204" pitchFamily="34" charset="0"/>
              <a:buChar char="•"/>
            </a:pPr>
            <a:r>
              <a:rPr lang="en-US" sz="1800" dirty="0" smtClean="0">
                <a:solidFill>
                  <a:prstClr val="black"/>
                </a:solidFill>
                <a:cs typeface="Times New Roman" pitchFamily="18" charset="0"/>
              </a:rPr>
              <a:t>Good </a:t>
            </a:r>
            <a:r>
              <a:rPr lang="en-US" sz="1800" dirty="0">
                <a:solidFill>
                  <a:prstClr val="black"/>
                </a:solidFill>
                <a:cs typeface="Times New Roman" pitchFamily="18" charset="0"/>
              </a:rPr>
              <a:t>documentation in peer-reviewed papers and presentations for this review</a:t>
            </a:r>
            <a:r>
              <a:rPr lang="en-US" sz="1800" dirty="0" smtClean="0">
                <a:solidFill>
                  <a:prstClr val="black"/>
                </a:solidFill>
                <a:cs typeface="Times New Roman" pitchFamily="18" charset="0"/>
              </a:rPr>
              <a:t>.</a:t>
            </a:r>
            <a:endParaRPr lang="en-US" sz="1800" dirty="0">
              <a:solidFill>
                <a:prstClr val="black"/>
              </a:solidFill>
              <a:cs typeface="Times New Roman" pitchFamily="18" charset="0"/>
            </a:endParaRPr>
          </a:p>
        </p:txBody>
      </p:sp>
      <p:sp>
        <p:nvSpPr>
          <p:cNvPr id="6"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217019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69988" y="76200"/>
            <a:ext cx="7010400" cy="747499"/>
          </a:xfrm>
        </p:spPr>
        <p:txBody>
          <a:bodyPr/>
          <a:lstStyle/>
          <a:p>
            <a:r>
              <a:rPr lang="en-US" sz="2800" dirty="0" smtClean="0">
                <a:solidFill>
                  <a:srgbClr val="0000FF"/>
                </a:solidFill>
                <a:latin typeface="Times New Roman" pitchFamily="18" charset="0"/>
                <a:ea typeface="ＭＳ Ｐゴシック" pitchFamily="-105" charset="-128"/>
                <a:cs typeface="Times New Roman" pitchFamily="18" charset="0"/>
              </a:rPr>
              <a:t>OMPS Scanning Characteristics</a:t>
            </a:r>
          </a:p>
        </p:txBody>
      </p:sp>
      <p:pic>
        <p:nvPicPr>
          <p:cNvPr id="10244" name="Picture 2"/>
          <p:cNvPicPr>
            <a:picLocks noChangeAspect="1" noChangeArrowheads="1"/>
          </p:cNvPicPr>
          <p:nvPr/>
        </p:nvPicPr>
        <p:blipFill>
          <a:blip r:embed="rId2" cstate="print"/>
          <a:srcRect/>
          <a:stretch>
            <a:fillRect/>
          </a:stretch>
        </p:blipFill>
        <p:spPr bwMode="auto">
          <a:xfrm>
            <a:off x="838200" y="838200"/>
            <a:ext cx="7619999" cy="3517032"/>
          </a:xfrm>
          <a:prstGeom prst="rect">
            <a:avLst/>
          </a:prstGeom>
          <a:noFill/>
          <a:ln w="9525">
            <a:noFill/>
            <a:miter lim="800000"/>
            <a:headEnd/>
            <a:tailEnd/>
          </a:ln>
        </p:spPr>
      </p:pic>
      <p:sp>
        <p:nvSpPr>
          <p:cNvPr id="4" name="Rectangle 13"/>
          <p:cNvSpPr>
            <a:spLocks noChangeArrowheads="1"/>
          </p:cNvSpPr>
          <p:nvPr/>
        </p:nvSpPr>
        <p:spPr bwMode="auto">
          <a:xfrm>
            <a:off x="1295401" y="4759886"/>
            <a:ext cx="7315199" cy="1869514"/>
          </a:xfrm>
          <a:prstGeom prst="rect">
            <a:avLst/>
          </a:prstGeom>
          <a:noFill/>
          <a:ln w="12700">
            <a:noFill/>
            <a:miter lim="800000"/>
            <a:headEnd/>
            <a:tailEnd/>
          </a:ln>
        </p:spPr>
        <p:txBody>
          <a:bodyPr wrap="square" lIns="101882" tIns="50941" rIns="101882" bIns="50941">
            <a:spAutoFit/>
          </a:bodyPr>
          <a:lstStyle/>
          <a:p>
            <a:pPr eaLnBrk="0" hangingPunct="0">
              <a:lnSpc>
                <a:spcPct val="90000"/>
              </a:lnSpc>
              <a:spcBef>
                <a:spcPct val="50000"/>
              </a:spcBef>
              <a:buFontTx/>
              <a:buChar char="•"/>
            </a:pPr>
            <a:r>
              <a:rPr lang="en-US" sz="1200" dirty="0">
                <a:solidFill>
                  <a:srgbClr val="000000"/>
                </a:solidFill>
                <a:cs typeface="Times New Roman" pitchFamily="18" charset="0"/>
              </a:rPr>
              <a:t>  </a:t>
            </a:r>
            <a:r>
              <a:rPr lang="en-US" sz="1400" dirty="0">
                <a:solidFill>
                  <a:srgbClr val="000000"/>
                </a:solidFill>
                <a:cs typeface="Times New Roman" pitchFamily="18" charset="0"/>
              </a:rPr>
              <a:t>OMPS consists of three spectrometers</a:t>
            </a:r>
          </a:p>
          <a:p>
            <a:pPr marL="400050" lvl="1" indent="-228600" eaLnBrk="0" hangingPunct="0">
              <a:lnSpc>
                <a:spcPct val="90000"/>
              </a:lnSpc>
              <a:spcBef>
                <a:spcPct val="50000"/>
              </a:spcBef>
              <a:buFontTx/>
              <a:buChar char="–"/>
            </a:pPr>
            <a:r>
              <a:rPr lang="en-US" sz="1200" dirty="0">
                <a:solidFill>
                  <a:srgbClr val="000000"/>
                </a:solidFill>
                <a:cs typeface="Times New Roman" pitchFamily="18" charset="0"/>
              </a:rPr>
              <a:t>Nadir Total Column Spectrometer covers a 50km x 2800km cross-track swath </a:t>
            </a:r>
          </a:p>
          <a:p>
            <a:pPr marL="400050" lvl="1" indent="-228600" eaLnBrk="0" hangingPunct="0">
              <a:lnSpc>
                <a:spcPct val="90000"/>
              </a:lnSpc>
              <a:spcBef>
                <a:spcPct val="50000"/>
              </a:spcBef>
              <a:buFontTx/>
              <a:buChar char="–"/>
            </a:pPr>
            <a:r>
              <a:rPr lang="en-US" sz="1200" dirty="0">
                <a:solidFill>
                  <a:srgbClr val="000000"/>
                </a:solidFill>
                <a:cs typeface="Times New Roman" pitchFamily="18" charset="0"/>
              </a:rPr>
              <a:t>Nadir Profile Spectrometer provides performance over (250km)</a:t>
            </a:r>
            <a:r>
              <a:rPr lang="en-US" sz="1200" baseline="30000" dirty="0">
                <a:solidFill>
                  <a:srgbClr val="000000"/>
                </a:solidFill>
                <a:cs typeface="Times New Roman" pitchFamily="18" charset="0"/>
              </a:rPr>
              <a:t>2</a:t>
            </a:r>
            <a:r>
              <a:rPr lang="en-US" sz="1200" dirty="0">
                <a:solidFill>
                  <a:srgbClr val="000000"/>
                </a:solidFill>
                <a:cs typeface="Times New Roman" pitchFamily="18" charset="0"/>
              </a:rPr>
              <a:t> cell</a:t>
            </a:r>
          </a:p>
          <a:p>
            <a:pPr marL="400050" lvl="1" indent="-228600" eaLnBrk="0" hangingPunct="0">
              <a:lnSpc>
                <a:spcPct val="90000"/>
              </a:lnSpc>
              <a:spcBef>
                <a:spcPct val="50000"/>
              </a:spcBef>
              <a:buFontTx/>
              <a:buChar char="–"/>
            </a:pPr>
            <a:r>
              <a:rPr lang="en-US" sz="1200" dirty="0">
                <a:solidFill>
                  <a:srgbClr val="000000"/>
                </a:solidFill>
                <a:cs typeface="Times New Roman" pitchFamily="18" charset="0"/>
              </a:rPr>
              <a:t>Limb Sensor provides 1 km vertical sampling along three slits enabling ozone profile retrieval (Not on </a:t>
            </a:r>
            <a:r>
              <a:rPr lang="en-US" sz="1200" dirty="0" smtClean="0">
                <a:solidFill>
                  <a:srgbClr val="000000"/>
                </a:solidFill>
                <a:cs typeface="Times New Roman" pitchFamily="18" charset="0"/>
              </a:rPr>
              <a:t>J1</a:t>
            </a:r>
            <a:r>
              <a:rPr lang="en-US" sz="1200" dirty="0">
                <a:solidFill>
                  <a:srgbClr val="000000"/>
                </a:solidFill>
                <a:cs typeface="Times New Roman" pitchFamily="18" charset="0"/>
              </a:rPr>
              <a:t>)</a:t>
            </a:r>
          </a:p>
          <a:p>
            <a:pPr eaLnBrk="0" hangingPunct="0">
              <a:lnSpc>
                <a:spcPct val="90000"/>
              </a:lnSpc>
              <a:spcBef>
                <a:spcPct val="50000"/>
              </a:spcBef>
              <a:buFontTx/>
              <a:buChar char="•"/>
            </a:pPr>
            <a:r>
              <a:rPr lang="en-US" sz="1400" dirty="0">
                <a:solidFill>
                  <a:srgbClr val="000000"/>
                </a:solidFill>
                <a:cs typeface="Times New Roman" pitchFamily="18" charset="0"/>
              </a:rPr>
              <a:t>  PFM PSR completed Nov ’08 </a:t>
            </a:r>
          </a:p>
          <a:p>
            <a:pPr eaLnBrk="0" hangingPunct="0">
              <a:lnSpc>
                <a:spcPct val="90000"/>
              </a:lnSpc>
              <a:spcBef>
                <a:spcPct val="50000"/>
              </a:spcBef>
              <a:buFontTx/>
              <a:buChar char="•"/>
            </a:pPr>
            <a:r>
              <a:rPr lang="en-US" sz="1400" dirty="0">
                <a:solidFill>
                  <a:srgbClr val="000000"/>
                </a:solidFill>
                <a:cs typeface="Times New Roman" pitchFamily="18" charset="0"/>
              </a:rPr>
              <a:t>  Heritage:  TOMS (Nadir Total Column) and</a:t>
            </a:r>
            <a:br>
              <a:rPr lang="en-US" sz="1400" dirty="0">
                <a:solidFill>
                  <a:srgbClr val="000000"/>
                </a:solidFill>
                <a:cs typeface="Times New Roman" pitchFamily="18" charset="0"/>
              </a:rPr>
            </a:br>
            <a:r>
              <a:rPr lang="en-US" sz="1400" dirty="0">
                <a:solidFill>
                  <a:srgbClr val="000000"/>
                </a:solidFill>
                <a:cs typeface="Times New Roman" pitchFamily="18" charset="0"/>
              </a:rPr>
              <a:t>                      SBUV/2 (Nadir Profiler)</a:t>
            </a:r>
          </a:p>
        </p:txBody>
      </p:sp>
      <p:sp>
        <p:nvSpPr>
          <p:cNvPr id="6" name="Slide Number Placeholder 5"/>
          <p:cNvSpPr>
            <a:spLocks noGrp="1"/>
          </p:cNvSpPr>
          <p:nvPr>
            <p:ph type="sldNum" sz="quarter" idx="12"/>
          </p:nvPr>
        </p:nvSpPr>
        <p:spPr>
          <a:xfrm>
            <a:off x="6858000" y="6416675"/>
            <a:ext cx="2133600" cy="365125"/>
          </a:xfrm>
        </p:spPr>
        <p:txBody>
          <a:bodyPr/>
          <a:lstStyle/>
          <a:p>
            <a:fld id="{F57BD4A1-6061-4BD7-BD37-9338D29FB437}" type="slidenum">
              <a:rPr lang="en-US" smtClean="0"/>
              <a:pPr/>
              <a:t>34</a:t>
            </a:fld>
            <a:endParaRPr lang="en-US"/>
          </a:p>
        </p:txBody>
      </p:sp>
    </p:spTree>
    <p:extLst>
      <p:ext uri="{BB962C8B-B14F-4D97-AF65-F5344CB8AC3E}">
        <p14:creationId xmlns:p14="http://schemas.microsoft.com/office/powerpoint/2010/main" val="3162138033"/>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0990550"/>
              </p:ext>
            </p:extLst>
          </p:nvPr>
        </p:nvGraphicFramePr>
        <p:xfrm>
          <a:off x="457200" y="1143000"/>
          <a:ext cx="8077200" cy="5181596"/>
        </p:xfrm>
        <a:graphic>
          <a:graphicData uri="http://schemas.openxmlformats.org/drawingml/2006/table">
            <a:tbl>
              <a:tblPr firstRow="1">
                <a:effectLst>
                  <a:outerShdw blurRad="50800" dist="50800" dir="5400000" algn="ctr" rotWithShape="0">
                    <a:schemeClr val="tx1"/>
                  </a:outerShdw>
                </a:effectLst>
                <a:tableStyleId>{5C22544A-7EE6-4342-B048-85BDC9FD1C3A}</a:tableStyleId>
              </a:tblPr>
              <a:tblGrid>
                <a:gridCol w="3624319"/>
                <a:gridCol w="1512965"/>
                <a:gridCol w="2939916"/>
              </a:tblGrid>
              <a:tr h="370114">
                <a:tc>
                  <a:txBody>
                    <a:bodyPr/>
                    <a:lstStyle/>
                    <a:p>
                      <a:pPr algn="ctr"/>
                      <a:r>
                        <a:rPr lang="en-US" sz="1600" dirty="0" smtClean="0"/>
                        <a:t>Table Description</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Table Type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Delivery Status</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114">
                <a:tc>
                  <a:txBody>
                    <a:bodyPr/>
                    <a:lstStyle/>
                    <a:p>
                      <a:r>
                        <a:rPr lang="en-US" sz="1600" dirty="0" smtClean="0"/>
                        <a:t>NM &amp; NP  </a:t>
                      </a:r>
                      <a:r>
                        <a:rPr lang="en-US" sz="1600" dirty="0" smtClean="0">
                          <a:solidFill>
                            <a:schemeClr val="tx1"/>
                          </a:solidFill>
                        </a:rPr>
                        <a:t>Solar Flux</a:t>
                      </a:r>
                      <a:endParaRPr lang="en-US" sz="16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LUT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Once (will be repeat )</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&amp; NP Wavelength</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GND-PI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Once (will be repeat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&amp; NP</a:t>
                      </a:r>
                      <a:r>
                        <a:rPr lang="en-US" sz="1600" baseline="0" dirty="0" smtClean="0"/>
                        <a:t> CF Earth</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GND-PI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When</a:t>
                      </a:r>
                      <a:r>
                        <a:rPr lang="en-US" sz="1600" baseline="0" dirty="0" smtClean="0">
                          <a:solidFill>
                            <a:schemeClr val="tx1"/>
                          </a:solidFill>
                        </a:rPr>
                        <a:t> necessary</a:t>
                      </a:r>
                      <a:endParaRPr lang="en-US" sz="16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&amp; NP Dark Tables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GND-PI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Weekly</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Diagnostic Flight Sample Tables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When</a:t>
                      </a:r>
                      <a:r>
                        <a:rPr lang="en-US" sz="1600" baseline="0" dirty="0" smtClean="0"/>
                        <a:t> necessary</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Earth-view Flight Sample Tables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Once</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Earth-view Ground Sample Tables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GND-PI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Once</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Calibration Flight Sample Tables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Once</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&amp; NP Radiometric</a:t>
                      </a:r>
                      <a:r>
                        <a:rPr lang="en-US" sz="1600" baseline="0" dirty="0" smtClean="0"/>
                        <a:t> Coefficients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LUT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TBD</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Stray Light Coefficients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LUT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Once</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NP Stray Light Coefficients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LUT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Once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&amp; NP Linearity (Flight &amp; Ground)</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SCT/GND-PI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Not planned</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114">
                <a:tc>
                  <a:txBody>
                    <a:bodyPr/>
                    <a:lstStyle/>
                    <a:p>
                      <a:r>
                        <a:rPr lang="en-US" sz="1600" dirty="0" smtClean="0"/>
                        <a:t>NM &amp; NP Flat Field</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Not planned</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Rectangle 2"/>
          <p:cNvSpPr txBox="1">
            <a:spLocks noChangeArrowheads="1"/>
          </p:cNvSpPr>
          <p:nvPr/>
        </p:nvSpPr>
        <p:spPr bwMode="auto">
          <a:xfrm>
            <a:off x="1295400" y="6985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algn="ctr" eaLnBrk="0" hangingPunct="0">
              <a:defRPr/>
            </a:pPr>
            <a:r>
              <a:rPr lang="en-US" sz="2800" b="1" kern="0" dirty="0" smtClean="0">
                <a:solidFill>
                  <a:srgbClr val="0000FF"/>
                </a:solidFill>
                <a:cs typeface="Times New Roman" pitchFamily="18" charset="0"/>
              </a:rPr>
              <a:t>OMPS SDR Calibration Table</a:t>
            </a:r>
          </a:p>
        </p:txBody>
      </p:sp>
      <p:sp>
        <p:nvSpPr>
          <p:cNvPr id="5"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66500896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122238"/>
            <a:ext cx="8229600" cy="5635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baseline="0" dirty="0">
                <a:solidFill>
                  <a:srgbClr val="0000FF"/>
                </a:solidFill>
                <a:latin typeface="Times New Roman" pitchFamily="18" charset="0"/>
                <a:ea typeface="Calibri"/>
                <a:cs typeface="Times New Roman" pitchFamily="18" charset="0"/>
                <a:sym typeface="Calibri"/>
              </a:rPr>
              <a:t>OMPS </a:t>
            </a:r>
            <a:r>
              <a:rPr lang="en-US" sz="2800" b="1" i="0" u="none" strike="noStrike" cap="none" baseline="0" dirty="0" smtClean="0">
                <a:solidFill>
                  <a:srgbClr val="0000FF"/>
                </a:solidFill>
                <a:latin typeface="Times New Roman" pitchFamily="18" charset="0"/>
                <a:ea typeface="Calibri"/>
                <a:cs typeface="Times New Roman" pitchFamily="18" charset="0"/>
                <a:sym typeface="Calibri"/>
              </a:rPr>
              <a:t>Nadir </a:t>
            </a:r>
            <a:r>
              <a:rPr lang="en-US" sz="2800" b="1" i="0" u="none" strike="noStrike" cap="none" baseline="0" dirty="0" err="1" smtClean="0">
                <a:solidFill>
                  <a:srgbClr val="0000FF"/>
                </a:solidFill>
                <a:latin typeface="Times New Roman" pitchFamily="18" charset="0"/>
                <a:ea typeface="Calibri"/>
                <a:cs typeface="Times New Roman" pitchFamily="18" charset="0"/>
                <a:sym typeface="Calibri"/>
              </a:rPr>
              <a:t>Mapper</a:t>
            </a:r>
            <a:r>
              <a:rPr lang="en-US" sz="2800" b="1" i="0" u="none" strike="noStrike" cap="none" baseline="0" dirty="0" smtClean="0">
                <a:solidFill>
                  <a:srgbClr val="0000FF"/>
                </a:solidFill>
                <a:latin typeface="Times New Roman" pitchFamily="18" charset="0"/>
                <a:ea typeface="Calibri"/>
                <a:cs typeface="Times New Roman" pitchFamily="18" charset="0"/>
                <a:sym typeface="Calibri"/>
              </a:rPr>
              <a:t> </a:t>
            </a:r>
            <a:r>
              <a:rPr lang="en-US" sz="2800" b="1" i="0" u="none" strike="noStrike" cap="none" baseline="0" dirty="0">
                <a:solidFill>
                  <a:srgbClr val="0000FF"/>
                </a:solidFill>
                <a:latin typeface="Times New Roman" pitchFamily="18" charset="0"/>
                <a:ea typeface="Calibri"/>
                <a:cs typeface="Times New Roman" pitchFamily="18" charset="0"/>
                <a:sym typeface="Calibri"/>
              </a:rPr>
              <a:t>Instrument Performance </a:t>
            </a:r>
          </a:p>
        </p:txBody>
      </p:sp>
      <p:graphicFrame>
        <p:nvGraphicFramePr>
          <p:cNvPr id="215" name="Shape 215"/>
          <p:cNvGraphicFramePr/>
          <p:nvPr>
            <p:extLst>
              <p:ext uri="{D42A27DB-BD31-4B8C-83A1-F6EECF244321}">
                <p14:modId xmlns:p14="http://schemas.microsoft.com/office/powerpoint/2010/main" val="1022704928"/>
              </p:ext>
            </p:extLst>
          </p:nvPr>
        </p:nvGraphicFramePr>
        <p:xfrm>
          <a:off x="304800" y="828472"/>
          <a:ext cx="8229600" cy="4909007"/>
        </p:xfrm>
        <a:graphic>
          <a:graphicData uri="http://schemas.openxmlformats.org/drawingml/2006/table">
            <a:tbl>
              <a:tblPr firstRow="1" bandRow="1">
                <a:noFill/>
              </a:tblPr>
              <a:tblGrid>
                <a:gridCol w="2743200"/>
                <a:gridCol w="2743200"/>
                <a:gridCol w="2743200"/>
              </a:tblGrid>
              <a:tr h="433625">
                <a:tc>
                  <a:txBody>
                    <a:bodyPr/>
                    <a:lstStyle/>
                    <a:p>
                      <a:pPr marL="0" marR="0" lvl="0" indent="0" algn="ctr" rtl="0">
                        <a:lnSpc>
                          <a:spcPct val="115000"/>
                        </a:lnSpc>
                        <a:spcBef>
                          <a:spcPts val="0"/>
                        </a:spcBef>
                        <a:spcAft>
                          <a:spcPts val="1000"/>
                        </a:spcAft>
                        <a:buSzPct val="25000"/>
                        <a:buNone/>
                      </a:pPr>
                      <a:r>
                        <a:rPr lang="en-US" sz="1600" b="1" u="none" strike="noStrike" cap="none" baseline="0" dirty="0">
                          <a:latin typeface="Times New Roman" pitchFamily="18" charset="0"/>
                          <a:cs typeface="Times New Roman" pitchFamily="18" charset="0"/>
                        </a:rPr>
                        <a:t>Requirement</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600" b="1" u="none" strike="noStrike" cap="none" baseline="0" dirty="0">
                          <a:latin typeface="Times New Roman" pitchFamily="18" charset="0"/>
                          <a:cs typeface="Times New Roman" pitchFamily="18" charset="0"/>
                        </a:rPr>
                        <a:t>Specification/Prediction Value</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600" b="1" u="none" strike="noStrike" cap="none" baseline="0" dirty="0">
                          <a:latin typeface="Times New Roman" pitchFamily="18" charset="0"/>
                          <a:cs typeface="Times New Roman" pitchFamily="18" charset="0"/>
                        </a:rPr>
                        <a:t>On-Orbit Performance</a:t>
                      </a:r>
                    </a:p>
                  </a:txBody>
                  <a:tcPr marL="68575" marR="68575" marT="0" marB="0" anchor="ctr"/>
                </a:tc>
              </a:tr>
              <a:tr h="328375">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Non-linearity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 2% full well</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 0.46%</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Non-linearity Knowledge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0.5%</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~0.1%</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On-orbit Wavelength Calibration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0.01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solidFill>
                            <a:srgbClr val="00B050"/>
                          </a:solidFill>
                          <a:latin typeface="Times New Roman" pitchFamily="18" charset="0"/>
                          <a:cs typeface="Times New Roman" pitchFamily="18" charset="0"/>
                        </a:rPr>
                        <a:t>0.01 nm #</a:t>
                      </a:r>
                    </a:p>
                  </a:txBody>
                  <a:tcPr marL="68575" marR="68575" marT="0" marB="0" anchor="ctr"/>
                </a:tc>
              </a:tr>
              <a:tr h="6403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Stray Light NM </a:t>
                      </a:r>
                    </a:p>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Out-of-Band + Out-of-Field Response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 </a:t>
                      </a:r>
                      <a:r>
                        <a:rPr lang="en-US" sz="1200" b="0" u="none" strike="noStrike" cap="none" baseline="0" dirty="0" smtClean="0">
                          <a:latin typeface="Times New Roman" pitchFamily="18" charset="0"/>
                          <a:cs typeface="Times New Roman" pitchFamily="18" charset="0"/>
                        </a:rPr>
                        <a:t>2%</a:t>
                      </a:r>
                      <a:endParaRPr lang="en-US" sz="1200" b="0" u="none" strike="noStrike" cap="none" baseline="0" dirty="0">
                        <a:latin typeface="Times New Roman" pitchFamily="18" charset="0"/>
                        <a:cs typeface="Times New Roman" pitchFamily="18" charset="0"/>
                      </a:endParaRP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solidFill>
                            <a:srgbClr val="00B050"/>
                          </a:solidFill>
                          <a:latin typeface="Times New Roman" pitchFamily="18" charset="0"/>
                          <a:cs typeface="Times New Roman" pitchFamily="18" charset="0"/>
                        </a:rPr>
                        <a:t>average ~± 0.5% ^</a:t>
                      </a: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Intra-Orbit Wavelength Stability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solidFill>
                            <a:srgbClr val="00B050"/>
                          </a:solidFill>
                          <a:latin typeface="Times New Roman" pitchFamily="18" charset="0"/>
                          <a:cs typeface="Times New Roman" pitchFamily="18" charset="0"/>
                        </a:rPr>
                        <a:t>&lt; 0.01 nm *</a:t>
                      </a:r>
                    </a:p>
                  </a:txBody>
                  <a:tcPr marL="68575" marR="68575" marT="0" marB="0" anchor="ctr"/>
                </a:tc>
              </a:tr>
              <a:tr h="368700">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SNR</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&gt;1000</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&gt; 1000 from SV and EV</a:t>
                      </a: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Inter-Orbital Thermal Wavelength Shift</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&lt;0.01 nm</a:t>
                      </a:r>
                    </a:p>
                  </a:txBody>
                  <a:tcPr marL="68575" marR="68575" marT="0" marB="0" anchor="ctr"/>
                </a:tc>
              </a:tr>
              <a:tr h="36187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CCD Read Noise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&lt;60 –e RMS</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25 –e RMS</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Detector Gain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&gt;46</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smtClean="0">
                          <a:latin typeface="Times New Roman" pitchFamily="18" charset="0"/>
                          <a:cs typeface="Times New Roman" pitchFamily="18" charset="0"/>
                        </a:rPr>
                        <a:t>~</a:t>
                      </a:r>
                      <a:r>
                        <a:rPr lang="en-US" sz="1200" b="0" u="none" strike="noStrike" cap="none" baseline="0" dirty="0" smtClean="0">
                          <a:solidFill>
                            <a:srgbClr val="FF0000"/>
                          </a:solidFill>
                          <a:latin typeface="Times New Roman" pitchFamily="18" charset="0"/>
                          <a:cs typeface="Times New Roman" pitchFamily="18" charset="0"/>
                        </a:rPr>
                        <a:t>51</a:t>
                      </a:r>
                      <a:endParaRPr lang="en-US" sz="1200" b="0" u="none" strike="noStrike" cap="none" baseline="0" dirty="0">
                        <a:solidFill>
                          <a:srgbClr val="FF0000"/>
                        </a:solidFill>
                        <a:latin typeface="Times New Roman" pitchFamily="18" charset="0"/>
                        <a:cs typeface="Times New Roman" pitchFamily="18" charset="0"/>
                      </a:endParaRP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Absolute Irradiance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&lt; 7%</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smtClean="0">
                          <a:solidFill>
                            <a:schemeClr val="tx1"/>
                          </a:solidFill>
                          <a:latin typeface="Times New Roman" pitchFamily="18" charset="0"/>
                          <a:cs typeface="Times New Roman" pitchFamily="18" charset="0"/>
                        </a:rPr>
                        <a:t>&lt;7%  (&lt; 8% on wavelengths &lt;306 nm)</a:t>
                      </a:r>
                      <a:endParaRPr lang="en-US" sz="1200" b="0" u="none" strike="noStrike" cap="none" baseline="0" dirty="0">
                        <a:solidFill>
                          <a:schemeClr val="tx1"/>
                        </a:solidFill>
                        <a:latin typeface="Times New Roman" pitchFamily="18" charset="0"/>
                        <a:cs typeface="Times New Roman" pitchFamily="18" charset="0"/>
                      </a:endParaRPr>
                    </a:p>
                  </a:txBody>
                  <a:tcPr marL="68575" marR="68575" marT="0" marB="0" anchor="ctr"/>
                </a:tc>
              </a:tr>
              <a:tr h="433625">
                <a:tc>
                  <a:txBody>
                    <a:bodyPr/>
                    <a:lstStyle/>
                    <a:p>
                      <a:pPr marL="0" marR="0" lvl="0" indent="0" algn="ctr" rtl="0">
                        <a:lnSpc>
                          <a:spcPct val="115000"/>
                        </a:lnSpc>
                        <a:spcBef>
                          <a:spcPts val="0"/>
                        </a:spcBef>
                        <a:spcAft>
                          <a:spcPts val="0"/>
                        </a:spcAft>
                        <a:buSzPct val="25000"/>
                        <a:buNone/>
                      </a:pPr>
                      <a:r>
                        <a:rPr lang="en-US" sz="1200" b="0" u="none" strike="noStrike" cap="none" baseline="0">
                          <a:latin typeface="Times New Roman" pitchFamily="18" charset="0"/>
                          <a:cs typeface="Times New Roman" pitchFamily="18" charset="0"/>
                        </a:rPr>
                        <a:t>Absolute 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8%</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latin typeface="Times New Roman" pitchFamily="18" charset="0"/>
                          <a:cs typeface="Times New Roman" pitchFamily="18" charset="0"/>
                        </a:rPr>
                        <a:t>&lt; 5%</a:t>
                      </a:r>
                    </a:p>
                  </a:txBody>
                  <a:tcPr marL="68575" marR="68575" marT="0" marB="0" anchor="ctr"/>
                </a:tc>
              </a:tr>
            </a:tbl>
          </a:graphicData>
        </a:graphic>
      </p:graphicFrame>
      <p:sp>
        <p:nvSpPr>
          <p:cNvPr id="218" name="Shape 218"/>
          <p:cNvSpPr txBox="1"/>
          <p:nvPr/>
        </p:nvSpPr>
        <p:spPr>
          <a:xfrm>
            <a:off x="381000" y="5943600"/>
            <a:ext cx="5943600" cy="685800"/>
          </a:xfrm>
          <a:prstGeom prst="rect">
            <a:avLst/>
          </a:prstGeom>
          <a:noFill/>
          <a:ln>
            <a:noFill/>
          </a:ln>
        </p:spPr>
        <p:txBody>
          <a:bodyPr lIns="91425" tIns="45700" rIns="91425" bIns="45700" anchor="t" anchorCtr="0">
            <a:noAutofit/>
          </a:bodyPr>
          <a:lstStyle/>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new analysis for Day 1 wavelength scale.</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measurement-based correction using prelaunch characterization.</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measurement-based intra-orbit adjustments.</a:t>
            </a:r>
          </a:p>
        </p:txBody>
      </p:sp>
      <p:sp>
        <p:nvSpPr>
          <p:cNvPr id="9"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z="1200" smtClean="0">
                <a:solidFill>
                  <a:prstClr val="black">
                    <a:tint val="75000"/>
                  </a:prstClr>
                </a:solidFill>
              </a:rPr>
              <a:pPr/>
              <a:t>36</a:t>
            </a:fld>
            <a:endParaRPr lang="en-US" sz="120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33400" y="76200"/>
            <a:ext cx="8229600" cy="457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1" i="0" u="none" strike="noStrike" cap="none" baseline="0" dirty="0">
                <a:solidFill>
                  <a:srgbClr val="0000FF"/>
                </a:solidFill>
                <a:latin typeface="Times New Roman" pitchFamily="18" charset="0"/>
                <a:ea typeface="Calibri"/>
                <a:cs typeface="Times New Roman" pitchFamily="18" charset="0"/>
                <a:sym typeface="Calibri"/>
              </a:rPr>
              <a:t>OMPS NP Instrument Performance</a:t>
            </a:r>
          </a:p>
        </p:txBody>
      </p:sp>
      <p:graphicFrame>
        <p:nvGraphicFramePr>
          <p:cNvPr id="119" name="Shape 119"/>
          <p:cNvGraphicFramePr/>
          <p:nvPr/>
        </p:nvGraphicFramePr>
        <p:xfrm>
          <a:off x="457200" y="685800"/>
          <a:ext cx="8229600" cy="5063415"/>
        </p:xfrm>
        <a:graphic>
          <a:graphicData uri="http://schemas.openxmlformats.org/drawingml/2006/table">
            <a:tbl>
              <a:tblPr firstRow="1" bandRow="1">
                <a:noFill/>
              </a:tblPr>
              <a:tblGrid>
                <a:gridCol w="2743200"/>
                <a:gridCol w="2438400"/>
                <a:gridCol w="3048000"/>
              </a:tblGrid>
              <a:tr h="293200">
                <a:tc>
                  <a:txBody>
                    <a:bodyPr/>
                    <a:lstStyle/>
                    <a:p>
                      <a:pPr marL="0" marR="0" lvl="0" indent="0" algn="ctr" rtl="0">
                        <a:lnSpc>
                          <a:spcPct val="115000"/>
                        </a:lnSpc>
                        <a:spcBef>
                          <a:spcPts val="0"/>
                        </a:spcBef>
                        <a:spcAft>
                          <a:spcPts val="1000"/>
                        </a:spcAft>
                        <a:buSzPct val="25000"/>
                        <a:buNone/>
                      </a:pPr>
                      <a:r>
                        <a:rPr lang="en-US" sz="1400" b="0" u="none" strike="noStrike" cap="none" baseline="0" dirty="0">
                          <a:latin typeface="Times New Roman" pitchFamily="18" charset="0"/>
                          <a:cs typeface="Times New Roman" pitchFamily="18" charset="0"/>
                        </a:rPr>
                        <a:t>Requirement</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400" b="0" u="none" strike="noStrike" cap="none" baseline="0" dirty="0">
                          <a:latin typeface="Times New Roman" pitchFamily="18" charset="0"/>
                          <a:cs typeface="Times New Roman" pitchFamily="18" charset="0"/>
                        </a:rPr>
                        <a:t>Specification/Prediction Value</a:t>
                      </a:r>
                    </a:p>
                  </a:txBody>
                  <a:tcPr marL="68575" marR="68575" marT="0" marB="0" anchor="ctr"/>
                </a:tc>
                <a:tc>
                  <a:txBody>
                    <a:bodyPr/>
                    <a:lstStyle/>
                    <a:p>
                      <a:pPr marL="0" marR="0" lvl="0" indent="0" algn="ctr" rtl="0">
                        <a:lnSpc>
                          <a:spcPct val="115000"/>
                        </a:lnSpc>
                        <a:spcBef>
                          <a:spcPts val="0"/>
                        </a:spcBef>
                        <a:spcAft>
                          <a:spcPts val="1000"/>
                        </a:spcAft>
                        <a:buSzPct val="25000"/>
                        <a:buNone/>
                      </a:pPr>
                      <a:r>
                        <a:rPr lang="en-US" sz="1400" b="0" u="none" strike="noStrike" cap="none" baseline="0" dirty="0">
                          <a:latin typeface="Times New Roman" pitchFamily="18" charset="0"/>
                          <a:cs typeface="Times New Roman" pitchFamily="18" charset="0"/>
                        </a:rPr>
                        <a:t>On-Orbit Performance</a:t>
                      </a:r>
                    </a:p>
                  </a:txBody>
                  <a:tcPr marL="68575" marR="68575" marT="0" marB="0" anchor="ctr"/>
                </a:tc>
              </a:tr>
              <a:tr h="316400">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Non-linearity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2% full well</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0.46%</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Non-linearity Knowledge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0.5%</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~0.1%</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On-orbit Wavelength Calibration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0.01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200" b="0" u="none" strike="noStrike" cap="none" baseline="0" dirty="0">
                          <a:solidFill>
                            <a:srgbClr val="00B050"/>
                          </a:solidFill>
                          <a:latin typeface="Times New Roman" pitchFamily="18" charset="0"/>
                          <a:cs typeface="Times New Roman" pitchFamily="18" charset="0"/>
                        </a:rPr>
                        <a:t>&lt; 0.01 nm #</a:t>
                      </a:r>
                    </a:p>
                  </a:txBody>
                  <a:tcPr marL="68575" marR="68575" marT="0" marB="0" anchor="ctr"/>
                </a:tc>
              </a:tr>
              <a:tr h="7569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Stray Light NM </a:t>
                      </a:r>
                    </a:p>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Out-of-Band + Out-of-Field Response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 2%</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solidFill>
                            <a:srgbClr val="00B050"/>
                          </a:solidFill>
                          <a:latin typeface="Times New Roman" pitchFamily="18" charset="0"/>
                          <a:cs typeface="Times New Roman" pitchFamily="18" charset="0"/>
                        </a:rPr>
                        <a:t>average ~± 1% *</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Intra-Orbit Wavelength Stability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solidFill>
                            <a:schemeClr val="tx1"/>
                          </a:solidFill>
                          <a:latin typeface="Times New Roman" pitchFamily="18" charset="0"/>
                          <a:cs typeface="Times New Roman" pitchFamily="18" charset="0"/>
                        </a:rPr>
                        <a:t>&lt;</a:t>
                      </a:r>
                      <a:r>
                        <a:rPr lang="en-US" sz="1400" b="0" u="none" strike="noStrike" cap="none" baseline="0" dirty="0" smtClean="0">
                          <a:solidFill>
                            <a:schemeClr val="tx1"/>
                          </a:solidFill>
                          <a:latin typeface="Times New Roman" pitchFamily="18" charset="0"/>
                          <a:cs typeface="Times New Roman" pitchFamily="18" charset="0"/>
                        </a:rPr>
                        <a:t> 0.02 </a:t>
                      </a:r>
                      <a:r>
                        <a:rPr lang="en-US" sz="1400" b="0" u="none" strike="noStrike" cap="none" baseline="0" dirty="0">
                          <a:latin typeface="Times New Roman" pitchFamily="18" charset="0"/>
                          <a:cs typeface="Times New Roman" pitchFamily="18" charset="0"/>
                        </a:rPr>
                        <a:t>nm</a:t>
                      </a: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SNR</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solidFill>
                            <a:schemeClr val="dk1"/>
                          </a:solidFill>
                          <a:latin typeface="Times New Roman" pitchFamily="18" charset="0"/>
                          <a:ea typeface="Calibri"/>
                          <a:cs typeface="Times New Roman" pitchFamily="18" charset="0"/>
                          <a:sym typeface="Calibri"/>
                        </a:rPr>
                        <a:t>Channel Dependent</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As good as SBUV/2 at Alg. Channels </a:t>
                      </a:r>
                      <a:r>
                        <a:rPr lang="en-US" sz="1400" b="0" u="none" strike="noStrike" cap="none" baseline="0" dirty="0" smtClean="0">
                          <a:latin typeface="Times New Roman" pitchFamily="18" charset="0"/>
                          <a:cs typeface="Times New Roman" pitchFamily="18" charset="0"/>
                        </a:rPr>
                        <a:t>&amp;</a:t>
                      </a:r>
                      <a:endParaRPr lang="en-US" sz="1400" b="0" u="none" strike="noStrike" cap="none" baseline="0" dirty="0">
                        <a:latin typeface="Times New Roman" pitchFamily="18" charset="0"/>
                        <a:cs typeface="Times New Roman" pitchFamily="18" charset="0"/>
                      </a:endParaRP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Inter-Orbital Thermal Wavelength Shift</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&lt;0.02 nm</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solidFill>
                            <a:srgbClr val="00B050"/>
                          </a:solidFill>
                          <a:latin typeface="Times New Roman" pitchFamily="18" charset="0"/>
                          <a:ea typeface="Calibri"/>
                          <a:cs typeface="Times New Roman" pitchFamily="18" charset="0"/>
                          <a:sym typeface="Calibri"/>
                        </a:rPr>
                        <a:t>0.03-nm amplitude annual cycle ^</a:t>
                      </a:r>
                    </a:p>
                  </a:txBody>
                  <a:tcPr marL="68575" marR="68575" marT="0" marB="0" anchor="ctr"/>
                </a:tc>
              </a:tr>
              <a:tr h="351675">
                <a:tc>
                  <a:txBody>
                    <a:bodyPr/>
                    <a:lstStyle/>
                    <a:p>
                      <a:pPr marL="0" marR="0" lvl="0" indent="0" algn="ctr" rtl="0">
                        <a:lnSpc>
                          <a:spcPct val="115000"/>
                        </a:lnSpc>
                        <a:spcBef>
                          <a:spcPts val="0"/>
                        </a:spcBef>
                        <a:spcAft>
                          <a:spcPts val="0"/>
                        </a:spcAft>
                        <a:buSzPct val="25000"/>
                        <a:buNone/>
                      </a:pPr>
                      <a:r>
                        <a:rPr lang="en-US" sz="1400" b="0" u="none" strike="noStrike" cap="none" baseline="0" dirty="0" smtClean="0">
                          <a:latin typeface="Times New Roman" pitchFamily="18" charset="0"/>
                          <a:cs typeface="Times New Roman" pitchFamily="18" charset="0"/>
                        </a:rPr>
                        <a:t>CCD </a:t>
                      </a:r>
                      <a:r>
                        <a:rPr lang="en-US" sz="1400" b="0" u="none" strike="noStrike" cap="none" baseline="0" dirty="0">
                          <a:latin typeface="Times New Roman" pitchFamily="18" charset="0"/>
                          <a:cs typeface="Times New Roman" pitchFamily="18" charset="0"/>
                        </a:rPr>
                        <a:t>Read Noise</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&lt;60 –e RMS</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25 –e RMS</a:t>
                      </a:r>
                    </a:p>
                  </a:txBody>
                  <a:tcPr marL="68575" marR="68575" marT="0" marB="0" anchor="ctr"/>
                </a:tc>
              </a:tr>
              <a:tr h="3048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Detector Gain</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&gt;43</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solidFill>
                            <a:schemeClr val="tx1"/>
                          </a:solidFill>
                          <a:latin typeface="Times New Roman" pitchFamily="18" charset="0"/>
                          <a:cs typeface="Times New Roman" pitchFamily="18" charset="0"/>
                        </a:rPr>
                        <a:t>~</a:t>
                      </a:r>
                      <a:r>
                        <a:rPr lang="en-US" sz="1400" b="0" u="none" strike="noStrike" cap="none" baseline="0" dirty="0" smtClean="0">
                          <a:solidFill>
                            <a:schemeClr val="tx1"/>
                          </a:solidFill>
                          <a:latin typeface="Times New Roman" pitchFamily="18" charset="0"/>
                          <a:cs typeface="Times New Roman" pitchFamily="18" charset="0"/>
                        </a:rPr>
                        <a:t>47</a:t>
                      </a:r>
                      <a:endParaRPr lang="en-US" sz="1400" b="0" u="none" strike="noStrike" cap="none" baseline="0" dirty="0">
                        <a:solidFill>
                          <a:schemeClr val="tx1"/>
                        </a:solidFill>
                        <a:latin typeface="Times New Roman" pitchFamily="18" charset="0"/>
                        <a:cs typeface="Times New Roman" pitchFamily="18" charset="0"/>
                      </a:endParaRP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Absolute Irradiance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7%</a:t>
                      </a:r>
                    </a:p>
                  </a:txBody>
                  <a:tcPr marL="68575" marR="68575" marT="0" marB="0" anchor="ctr"/>
                </a:tc>
                <a:tc>
                  <a:txBody>
                    <a:bodyPr/>
                    <a:lstStyle/>
                    <a:p>
                      <a:pPr marL="0" marR="0" lvl="0" indent="0" algn="ctr" defTabSz="914400" rtl="0" eaLnBrk="1" fontAlgn="auto" latinLnBrk="0" hangingPunct="1">
                        <a:lnSpc>
                          <a:spcPct val="115000"/>
                        </a:lnSpc>
                        <a:spcBef>
                          <a:spcPts val="0"/>
                        </a:spcBef>
                        <a:spcAft>
                          <a:spcPts val="0"/>
                        </a:spcAft>
                        <a:buClrTx/>
                        <a:buSzPct val="25000"/>
                        <a:buFontTx/>
                        <a:buNone/>
                        <a:tabLst/>
                        <a:defRPr/>
                      </a:pPr>
                      <a:r>
                        <a:rPr lang="en-US" sz="1400" b="0" u="none" strike="noStrike" cap="none" baseline="0" dirty="0" smtClean="0">
                          <a:solidFill>
                            <a:schemeClr val="tx1"/>
                          </a:solidFill>
                          <a:latin typeface="Times New Roman" pitchFamily="18" charset="0"/>
                          <a:cs typeface="Times New Roman" pitchFamily="18" charset="0"/>
                        </a:rPr>
                        <a:t>&lt; 7% for most of the channels</a:t>
                      </a:r>
                    </a:p>
                    <a:p>
                      <a:pPr marL="0" marR="0" lvl="0" indent="0" algn="ctr" rtl="0">
                        <a:lnSpc>
                          <a:spcPct val="115000"/>
                        </a:lnSpc>
                        <a:spcBef>
                          <a:spcPts val="0"/>
                        </a:spcBef>
                        <a:spcAft>
                          <a:spcPts val="0"/>
                        </a:spcAft>
                        <a:buSzPct val="25000"/>
                        <a:buNone/>
                      </a:pPr>
                      <a:r>
                        <a:rPr lang="en-US" sz="1000" b="0" u="none" strike="noStrike" cap="none" baseline="0" dirty="0" smtClean="0">
                          <a:solidFill>
                            <a:schemeClr val="tx1"/>
                          </a:solidFill>
                          <a:latin typeface="Times New Roman" pitchFamily="18" charset="0"/>
                          <a:cs typeface="Times New Roman" pitchFamily="18" charset="0"/>
                        </a:rPr>
                        <a:t>(Up to ~10</a:t>
                      </a:r>
                      <a:r>
                        <a:rPr lang="en-US" sz="1000" b="0" u="none" strike="noStrike" cap="none" baseline="0" dirty="0">
                          <a:solidFill>
                            <a:schemeClr val="tx1"/>
                          </a:solidFill>
                          <a:latin typeface="Times New Roman" pitchFamily="18" charset="0"/>
                          <a:cs typeface="Times New Roman" pitchFamily="18" charset="0"/>
                        </a:rPr>
                        <a:t>% </a:t>
                      </a:r>
                      <a:r>
                        <a:rPr lang="en-US" sz="1000" b="0" u="none" strike="noStrike" cap="none" baseline="0" dirty="0" smtClean="0">
                          <a:solidFill>
                            <a:schemeClr val="tx1"/>
                          </a:solidFill>
                          <a:latin typeface="Times New Roman" pitchFamily="18" charset="0"/>
                          <a:cs typeface="Times New Roman" pitchFamily="18" charset="0"/>
                        </a:rPr>
                        <a:t>on wavelength s &gt; 305 nm and  wavelengths &lt; 250 nm)</a:t>
                      </a:r>
                      <a:endParaRPr lang="en-US" sz="1000" b="0" u="none" strike="noStrike" cap="none" baseline="0" dirty="0">
                        <a:solidFill>
                          <a:schemeClr val="tx1"/>
                        </a:solidFill>
                        <a:latin typeface="Times New Roman" pitchFamily="18" charset="0"/>
                        <a:cs typeface="Times New Roman" pitchFamily="18" charset="0"/>
                      </a:endParaRPr>
                    </a:p>
                  </a:txBody>
                  <a:tcPr marL="68575" marR="68575" marT="0" marB="0" anchor="ctr"/>
                </a:tc>
              </a:tr>
              <a:tr h="386100">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Absolute Radiance Calibration Accuracy</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a:latin typeface="Times New Roman" pitchFamily="18" charset="0"/>
                          <a:cs typeface="Times New Roman" pitchFamily="18" charset="0"/>
                        </a:rPr>
                        <a:t>&lt; 8%</a:t>
                      </a:r>
                    </a:p>
                  </a:txBody>
                  <a:tcPr marL="68575" marR="68575" marT="0" marB="0" anchor="ctr"/>
                </a:tc>
                <a:tc>
                  <a:txBody>
                    <a:bodyPr/>
                    <a:lstStyle/>
                    <a:p>
                      <a:pPr marL="0" marR="0" lvl="0" indent="0" algn="ctr" rtl="0">
                        <a:lnSpc>
                          <a:spcPct val="115000"/>
                        </a:lnSpc>
                        <a:spcBef>
                          <a:spcPts val="0"/>
                        </a:spcBef>
                        <a:spcAft>
                          <a:spcPts val="0"/>
                        </a:spcAft>
                        <a:buSzPct val="25000"/>
                        <a:buNone/>
                      </a:pPr>
                      <a:r>
                        <a:rPr lang="en-US" sz="1400" b="0" u="none" strike="noStrike" cap="none" baseline="0" dirty="0">
                          <a:latin typeface="Times New Roman" pitchFamily="18" charset="0"/>
                          <a:cs typeface="Times New Roman" pitchFamily="18" charset="0"/>
                        </a:rPr>
                        <a:t>&lt; 5%</a:t>
                      </a:r>
                    </a:p>
                  </a:txBody>
                  <a:tcPr marL="68575" marR="68575" marT="0" marB="0" anchor="ctr"/>
                </a:tc>
              </a:tr>
            </a:tbl>
          </a:graphicData>
        </a:graphic>
      </p:graphicFrame>
      <p:sp>
        <p:nvSpPr>
          <p:cNvPr id="122" name="Shape 122"/>
          <p:cNvSpPr txBox="1"/>
          <p:nvPr/>
        </p:nvSpPr>
        <p:spPr>
          <a:xfrm>
            <a:off x="381000" y="5715000"/>
            <a:ext cx="7566689" cy="990600"/>
          </a:xfrm>
          <a:prstGeom prst="rect">
            <a:avLst/>
          </a:prstGeom>
          <a:noFill/>
          <a:ln>
            <a:noFill/>
          </a:ln>
        </p:spPr>
        <p:txBody>
          <a:bodyPr lIns="91425" tIns="45700" rIns="91425" bIns="45700" anchor="t" anchorCtr="0">
            <a:noAutofit/>
          </a:bodyPr>
          <a:lstStyle/>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a:t>
            </a:r>
            <a:r>
              <a:rPr lang="en-US" sz="1400" kern="0" dirty="0" smtClean="0">
                <a:solidFill>
                  <a:srgbClr val="00B050"/>
                </a:solidFill>
                <a:ea typeface="Calibri"/>
                <a:cs typeface="Times New Roman" pitchFamily="18" charset="0"/>
                <a:sym typeface="Calibri"/>
              </a:rPr>
              <a:t>analysis </a:t>
            </a:r>
            <a:r>
              <a:rPr lang="en-US" sz="1400" kern="0" dirty="0">
                <a:solidFill>
                  <a:srgbClr val="339966"/>
                </a:solidFill>
                <a:ea typeface="Calibri"/>
                <a:cs typeface="Times New Roman" pitchFamily="18" charset="0"/>
                <a:sym typeface="Calibri"/>
              </a:rPr>
              <a:t>of </a:t>
            </a:r>
            <a:r>
              <a:rPr lang="en-US" sz="1400" kern="0" dirty="0" smtClean="0">
                <a:solidFill>
                  <a:srgbClr val="339966"/>
                </a:solidFill>
                <a:ea typeface="Calibri"/>
                <a:cs typeface="Times New Roman" pitchFamily="18" charset="0"/>
                <a:sym typeface="Calibri"/>
              </a:rPr>
              <a:t>a new </a:t>
            </a:r>
            <a:r>
              <a:rPr lang="en-US" sz="1400" kern="0" dirty="0" smtClean="0">
                <a:solidFill>
                  <a:srgbClr val="00B050"/>
                </a:solidFill>
                <a:ea typeface="Calibri"/>
                <a:cs typeface="Times New Roman" pitchFamily="18" charset="0"/>
                <a:sym typeface="Calibri"/>
              </a:rPr>
              <a:t>Day </a:t>
            </a:r>
            <a:r>
              <a:rPr lang="en-US" sz="1400" kern="0" dirty="0">
                <a:solidFill>
                  <a:srgbClr val="00B050"/>
                </a:solidFill>
                <a:ea typeface="Calibri"/>
                <a:cs typeface="Times New Roman" pitchFamily="18" charset="0"/>
                <a:sym typeface="Calibri"/>
              </a:rPr>
              <a:t>1 Solar</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After measurement-based correction using prelaunch characterization</a:t>
            </a:r>
          </a:p>
          <a:p>
            <a:pPr fontAlgn="auto">
              <a:spcBef>
                <a:spcPts val="0"/>
              </a:spcBef>
              <a:spcAft>
                <a:spcPts val="0"/>
              </a:spcAft>
              <a:buSzPct val="25000"/>
            </a:pPr>
            <a:r>
              <a:rPr lang="en-US" sz="1400" kern="0" dirty="0">
                <a:solidFill>
                  <a:srgbClr val="00B050"/>
                </a:solidFill>
                <a:ea typeface="Calibri"/>
                <a:cs typeface="Times New Roman" pitchFamily="18" charset="0"/>
                <a:sym typeface="Calibri"/>
              </a:rPr>
              <a:t>^ Regular annual cycle affects accuracy and stability</a:t>
            </a:r>
          </a:p>
          <a:p>
            <a:pPr fontAlgn="auto">
              <a:spcBef>
                <a:spcPts val="0"/>
              </a:spcBef>
              <a:spcAft>
                <a:spcPts val="0"/>
              </a:spcAft>
              <a:buSzPct val="25000"/>
            </a:pPr>
            <a:r>
              <a:rPr lang="en-US" sz="1400" kern="0" dirty="0">
                <a:solidFill>
                  <a:srgbClr val="339966"/>
                </a:solidFill>
                <a:ea typeface="Calibri"/>
                <a:cs typeface="Times New Roman" pitchFamily="18" charset="0"/>
                <a:sym typeface="Calibri"/>
              </a:rPr>
              <a:t>&amp; Information concentration possible by using near-by channels</a:t>
            </a:r>
            <a:r>
              <a:rPr lang="en-US" sz="1400" kern="0" dirty="0">
                <a:solidFill>
                  <a:srgbClr val="000000"/>
                </a:solidFill>
                <a:ea typeface="Calibri"/>
                <a:cs typeface="Times New Roman" pitchFamily="18" charset="0"/>
                <a:sym typeface="Calibri"/>
              </a:rPr>
              <a:t>.</a:t>
            </a:r>
          </a:p>
        </p:txBody>
      </p:sp>
      <p:sp>
        <p:nvSpPr>
          <p:cNvPr id="7"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z="1200" smtClean="0">
                <a:solidFill>
                  <a:prstClr val="black">
                    <a:tint val="75000"/>
                  </a:prstClr>
                </a:solidFill>
              </a:rPr>
              <a:pPr/>
              <a:t>37</a:t>
            </a:fld>
            <a:endParaRPr lang="en-US" sz="120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Autofit/>
          </a:bodyPr>
          <a:lstStyle/>
          <a:p>
            <a:pPr algn="ctr"/>
            <a:r>
              <a:rPr lang="en-US" sz="2800" b="1" dirty="0" smtClean="0">
                <a:solidFill>
                  <a:srgbClr val="0000FF"/>
                </a:solidFill>
                <a:latin typeface="Times New Roman"/>
                <a:cs typeface="Times New Roman"/>
              </a:rPr>
              <a:t>JPSS-1 ATMS Status </a:t>
            </a:r>
            <a:endParaRPr lang="en-US" sz="2800" b="1" dirty="0">
              <a:solidFill>
                <a:srgbClr val="0000FF"/>
              </a:solidFill>
              <a:latin typeface="Times New Roman"/>
              <a:cs typeface="Times New Roman"/>
            </a:endParaRPr>
          </a:p>
        </p:txBody>
      </p:sp>
      <p:sp>
        <p:nvSpPr>
          <p:cNvPr id="3" name="Text Placeholder 2"/>
          <p:cNvSpPr>
            <a:spLocks noGrp="1"/>
          </p:cNvSpPr>
          <p:nvPr>
            <p:ph type="body" idx="1"/>
          </p:nvPr>
        </p:nvSpPr>
        <p:spPr>
          <a:xfrm>
            <a:off x="152400" y="990600"/>
            <a:ext cx="8763000" cy="5486400"/>
          </a:xfrm>
        </p:spPr>
        <p:txBody>
          <a:bodyPr/>
          <a:lstStyle/>
          <a:p>
            <a:r>
              <a:rPr lang="en-US" sz="1800" dirty="0" smtClean="0">
                <a:latin typeface="Times New Roman" panose="02020603050405020304" pitchFamily="18" charset="0"/>
                <a:cs typeface="Times New Roman" panose="02020603050405020304" pitchFamily="18" charset="0"/>
              </a:rPr>
              <a:t> J1 </a:t>
            </a:r>
            <a:r>
              <a:rPr lang="en-US" sz="1800" dirty="0">
                <a:latin typeface="Times New Roman" panose="02020603050405020304" pitchFamily="18" charset="0"/>
                <a:cs typeface="Times New Roman" panose="02020603050405020304" pitchFamily="18" charset="0"/>
              </a:rPr>
              <a:t>ATMS TVAC calibration data </a:t>
            </a:r>
            <a:r>
              <a:rPr lang="en-US" sz="1800" dirty="0" smtClean="0">
                <a:latin typeface="Times New Roman" panose="02020603050405020304" pitchFamily="18" charset="0"/>
                <a:cs typeface="Times New Roman" panose="02020603050405020304" pitchFamily="18" charset="0"/>
              </a:rPr>
              <a:t>were provided to the government for independent assessment</a:t>
            </a:r>
          </a:p>
          <a:p>
            <a:pPr lvl="1"/>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Testing performed for 4 redundancy configurations at each </a:t>
            </a:r>
            <a:r>
              <a:rPr lang="en-US" sz="1800" dirty="0" smtClean="0">
                <a:latin typeface="Times New Roman" panose="02020603050405020304" pitchFamily="18" charset="0"/>
                <a:cs typeface="Times New Roman" panose="02020603050405020304" pitchFamily="18" charset="0"/>
              </a:rPr>
              <a:t>  calibration step</a:t>
            </a:r>
          </a:p>
          <a:p>
            <a:pPr lvl="1"/>
            <a:r>
              <a:rPr lang="en-US" sz="1800" dirty="0" smtClean="0">
                <a:latin typeface="Times New Roman" panose="02020603050405020304" pitchFamily="18" charset="0"/>
                <a:cs typeface="Times New Roman" panose="02020603050405020304" pitchFamily="18" charset="0"/>
              </a:rPr>
              <a:t> For </a:t>
            </a:r>
            <a:r>
              <a:rPr lang="en-US" sz="1800" dirty="0">
                <a:latin typeface="Times New Roman" panose="02020603050405020304" pitchFamily="18" charset="0"/>
                <a:cs typeface="Times New Roman" panose="02020603050405020304" pitchFamily="18" charset="0"/>
              </a:rPr>
              <a:t>each calibration step, 278 scans of data processed to yield 271 scans of derived accuracy data</a:t>
            </a:r>
          </a:p>
          <a:p>
            <a:r>
              <a:rPr lang="en-US" sz="1800" dirty="0" smtClean="0">
                <a:latin typeface="Times New Roman" panose="02020603050405020304" pitchFamily="18" charset="0"/>
                <a:cs typeface="Times New Roman" panose="02020603050405020304" pitchFamily="18" charset="0"/>
              </a:rPr>
              <a:t> Major findings from TVAC data </a:t>
            </a:r>
          </a:p>
          <a:p>
            <a:pPr lvl="1"/>
            <a:r>
              <a:rPr lang="en-US" sz="1800" dirty="0" smtClean="0">
                <a:latin typeface="Times New Roman" panose="02020603050405020304" pitchFamily="18" charset="0"/>
                <a:cs typeface="Times New Roman" panose="02020603050405020304" pitchFamily="18" charset="0"/>
              </a:rPr>
              <a:t> Except Chs.16 </a:t>
            </a:r>
            <a:r>
              <a:rPr lang="en-US" sz="1800" dirty="0">
                <a:latin typeface="Times New Roman" panose="02020603050405020304" pitchFamily="18" charset="0"/>
                <a:cs typeface="Times New Roman" panose="02020603050405020304" pitchFamily="18" charset="0"/>
              </a:rPr>
              <a:t>and 17, </a:t>
            </a:r>
            <a:r>
              <a:rPr lang="en-US" sz="1800" dirty="0" smtClean="0">
                <a:latin typeface="Times New Roman" panose="02020603050405020304" pitchFamily="18" charset="0"/>
                <a:cs typeface="Times New Roman" panose="02020603050405020304" pitchFamily="18" charset="0"/>
              </a:rPr>
              <a:t>the performances (accuracy, NEDT and nonlinearity) at all </a:t>
            </a:r>
            <a:r>
              <a:rPr lang="en-US" sz="1800" dirty="0">
                <a:latin typeface="Times New Roman" panose="02020603050405020304" pitchFamily="18" charset="0"/>
                <a:cs typeface="Times New Roman" panose="02020603050405020304" pitchFamily="18" charset="0"/>
              </a:rPr>
              <a:t>other channels </a:t>
            </a:r>
            <a:r>
              <a:rPr lang="en-US" sz="1800" dirty="0" smtClean="0">
                <a:latin typeface="Times New Roman" panose="02020603050405020304" pitchFamily="18" charset="0"/>
                <a:cs typeface="Times New Roman" panose="02020603050405020304" pitchFamily="18" charset="0"/>
              </a:rPr>
              <a:t>meet the requirements</a:t>
            </a:r>
          </a:p>
          <a:p>
            <a:pPr lvl="1"/>
            <a:r>
              <a:rPr lang="en-US" sz="1800" dirty="0" smtClean="0">
                <a:latin typeface="Times New Roman" panose="02020603050405020304" pitchFamily="18" charset="0"/>
                <a:cs typeface="Times New Roman" panose="02020603050405020304" pitchFamily="18" charset="0"/>
              </a:rPr>
              <a:t> Overall</a:t>
            </a:r>
            <a:r>
              <a:rPr lang="en-US" sz="1800" dirty="0">
                <a:latin typeface="Times New Roman" panose="02020603050405020304" pitchFamily="18" charset="0"/>
                <a:cs typeface="Times New Roman" panose="02020603050405020304" pitchFamily="18" charset="0"/>
              </a:rPr>
              <a:t>, redundancy configuration 1 (RC1) is recommended to </a:t>
            </a:r>
            <a:r>
              <a:rPr lang="en-US" sz="1800" dirty="0" smtClean="0">
                <a:latin typeface="Times New Roman" panose="02020603050405020304" pitchFamily="18" charset="0"/>
                <a:cs typeface="Times New Roman" panose="02020603050405020304" pitchFamily="18" charset="0"/>
              </a:rPr>
              <a:t>use.</a:t>
            </a:r>
          </a:p>
          <a:p>
            <a:pPr lvl="1"/>
            <a:r>
              <a:rPr lang="en-US" sz="1800" dirty="0" smtClean="0">
                <a:latin typeface="Times New Roman" panose="02020603050405020304" pitchFamily="18" charset="0"/>
                <a:cs typeface="Times New Roman" panose="02020603050405020304" pitchFamily="18" charset="0"/>
              </a:rPr>
              <a:t> To </a:t>
            </a:r>
            <a:r>
              <a:rPr lang="en-US" sz="1800" dirty="0">
                <a:latin typeface="Times New Roman" panose="02020603050405020304" pitchFamily="18" charset="0"/>
                <a:cs typeface="Times New Roman" panose="02020603050405020304" pitchFamily="18" charset="0"/>
              </a:rPr>
              <a:t>avoid the NEDT and striping abnormal in Ch.16, a higher (~ 13-14</a:t>
            </a:r>
            <a:r>
              <a:rPr lang="en-US" sz="1800" baseline="30000" dirty="0">
                <a:latin typeface="Times New Roman" panose="02020603050405020304" pitchFamily="18" charset="0"/>
                <a:cs typeface="Times New Roman" panose="02020603050405020304" pitchFamily="18" charset="0"/>
              </a:rPr>
              <a:t>o</a:t>
            </a:r>
            <a:r>
              <a:rPr lang="en-US" sz="1800" dirty="0">
                <a:latin typeface="Times New Roman" panose="02020603050405020304" pitchFamily="18" charset="0"/>
                <a:cs typeface="Times New Roman" panose="02020603050405020304" pitchFamily="18" charset="0"/>
              </a:rPr>
              <a:t>C) instrument temperature could be considered to use. </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J1 </a:t>
            </a:r>
            <a:r>
              <a:rPr lang="en-US" sz="1800" dirty="0">
                <a:latin typeface="Times New Roman" panose="02020603050405020304" pitchFamily="18" charset="0"/>
                <a:cs typeface="Times New Roman" panose="02020603050405020304" pitchFamily="18" charset="0"/>
              </a:rPr>
              <a:t>ATMS </a:t>
            </a:r>
            <a:r>
              <a:rPr lang="en-US" sz="1800" dirty="0" smtClean="0">
                <a:latin typeface="Times New Roman" panose="02020603050405020304" pitchFamily="18" charset="0"/>
                <a:cs typeface="Times New Roman" panose="02020603050405020304" pitchFamily="18" charset="0"/>
              </a:rPr>
              <a:t>is now undergoing a rework and PSR will take place in August, 2015</a:t>
            </a:r>
          </a:p>
          <a:p>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J1 ATMS SDR algorithms will most inherit SNPP ATMS algorithms with some updated sciences. Calibration will be done in radiance space and the outputs will be converted to brightness temperature (see next slide)</a:t>
            </a:r>
          </a:p>
          <a:p>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JPSS ATMS  Post Launch Tests  (PLT) is being developed. J1 ATMS SDR data will be operational at L+90 Days.   </a:t>
            </a:r>
          </a:p>
        </p:txBody>
      </p:sp>
      <p:sp>
        <p:nvSpPr>
          <p:cNvPr id="6"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z="1200" smtClean="0">
                <a:solidFill>
                  <a:prstClr val="black">
                    <a:tint val="75000"/>
                  </a:prstClr>
                </a:solidFill>
              </a:rPr>
              <a:pPr/>
              <a:t>38</a:t>
            </a:fld>
            <a:endParaRPr lang="en-US" sz="1200">
              <a:solidFill>
                <a:prstClr val="black">
                  <a:tint val="75000"/>
                </a:prstClr>
              </a:solidFill>
            </a:endParaRPr>
          </a:p>
        </p:txBody>
      </p:sp>
    </p:spTree>
    <p:extLst>
      <p:ext uri="{BB962C8B-B14F-4D97-AF65-F5344CB8AC3E}">
        <p14:creationId xmlns:p14="http://schemas.microsoft.com/office/powerpoint/2010/main" val="2338240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9805" y="85478"/>
            <a:ext cx="8501670" cy="838200"/>
          </a:xfrm>
        </p:spPr>
        <p:txBody>
          <a:bodyPr>
            <a:noAutofit/>
          </a:bodyPr>
          <a:lstStyle/>
          <a:p>
            <a:pPr algn="ctr"/>
            <a:r>
              <a:rPr lang="en-US" sz="2800" b="1" dirty="0" smtClean="0">
                <a:solidFill>
                  <a:srgbClr val="0000FF"/>
                </a:solidFill>
                <a:latin typeface="Times New Roman"/>
                <a:cs typeface="Times New Roman"/>
              </a:rPr>
              <a:t>Analysis of ATMS TVAC Test Data </a:t>
            </a:r>
            <a:endParaRPr lang="en-US" sz="2800" b="1" dirty="0">
              <a:solidFill>
                <a:srgbClr val="0000FF"/>
              </a:solidFill>
              <a:latin typeface="Times New Roman"/>
              <a:cs typeface="Times New Roman"/>
            </a:endParaRPr>
          </a:p>
        </p:txBody>
      </p:sp>
      <p:pic>
        <p:nvPicPr>
          <p:cNvPr id="6" name="Picture 5" descr="counts_image_RC1_230K.jpg"/>
          <p:cNvPicPr>
            <a:picLocks noChangeAspect="1"/>
          </p:cNvPicPr>
          <p:nvPr/>
        </p:nvPicPr>
        <p:blipFill>
          <a:blip r:embed="rId2" cstate="print"/>
          <a:stretch>
            <a:fillRect/>
          </a:stretch>
        </p:blipFill>
        <p:spPr>
          <a:xfrm>
            <a:off x="0" y="1802424"/>
            <a:ext cx="4876800" cy="3657600"/>
          </a:xfrm>
          <a:prstGeom prst="rect">
            <a:avLst/>
          </a:prstGeom>
        </p:spPr>
      </p:pic>
      <p:sp>
        <p:nvSpPr>
          <p:cNvPr id="7" name="TextBox 6"/>
          <p:cNvSpPr txBox="1"/>
          <p:nvPr/>
        </p:nvSpPr>
        <p:spPr>
          <a:xfrm>
            <a:off x="724401" y="1572044"/>
            <a:ext cx="3265714" cy="369332"/>
          </a:xfrm>
          <a:prstGeom prst="rect">
            <a:avLst/>
          </a:prstGeom>
          <a:noFill/>
          <a:ln>
            <a:noFill/>
          </a:ln>
        </p:spPr>
        <p:txBody>
          <a:bodyPr wrap="square" rtlCol="0">
            <a:spAutoFit/>
          </a:bodyPr>
          <a:lstStyle/>
          <a:p>
            <a:pPr algn="ctr"/>
            <a:r>
              <a:rPr lang="en-US" sz="1800" b="1" dirty="0" smtClean="0">
                <a:solidFill>
                  <a:srgbClr val="000000"/>
                </a:solidFill>
                <a:cs typeface="Times New Roman" pitchFamily="18" charset="0"/>
              </a:rPr>
              <a:t>SNPP TVAC Data (RC1 230K)</a:t>
            </a:r>
          </a:p>
        </p:txBody>
      </p:sp>
      <p:sp>
        <p:nvSpPr>
          <p:cNvPr id="9" name="TextBox 8"/>
          <p:cNvSpPr txBox="1"/>
          <p:nvPr/>
        </p:nvSpPr>
        <p:spPr>
          <a:xfrm>
            <a:off x="4981784" y="1582677"/>
            <a:ext cx="3643264" cy="369332"/>
          </a:xfrm>
          <a:prstGeom prst="rect">
            <a:avLst/>
          </a:prstGeom>
          <a:noFill/>
          <a:ln>
            <a:noFill/>
          </a:ln>
        </p:spPr>
        <p:txBody>
          <a:bodyPr wrap="square" rtlCol="0">
            <a:spAutoFit/>
          </a:bodyPr>
          <a:lstStyle/>
          <a:p>
            <a:pPr algn="ctr" defTabSz="457200" fontAlgn="auto">
              <a:spcBef>
                <a:spcPts val="0"/>
              </a:spcBef>
              <a:spcAft>
                <a:spcPts val="0"/>
              </a:spcAft>
            </a:pPr>
            <a:r>
              <a:rPr lang="en-US" sz="1800" b="1" dirty="0" smtClean="0">
                <a:solidFill>
                  <a:prstClr val="black"/>
                </a:solidFill>
                <a:cs typeface="Times New Roman" pitchFamily="18" charset="0"/>
              </a:rPr>
              <a:t>J-1 TVAC Data (RC4, 3/12/14)</a:t>
            </a:r>
          </a:p>
        </p:txBody>
      </p:sp>
      <p:sp>
        <p:nvSpPr>
          <p:cNvPr id="10" name="TextBox 9"/>
          <p:cNvSpPr txBox="1"/>
          <p:nvPr/>
        </p:nvSpPr>
        <p:spPr>
          <a:xfrm>
            <a:off x="528363" y="5654427"/>
            <a:ext cx="8266813" cy="584775"/>
          </a:xfrm>
          <a:prstGeom prst="rect">
            <a:avLst/>
          </a:prstGeom>
          <a:solidFill>
            <a:srgbClr val="008000"/>
          </a:solidFill>
          <a:ln>
            <a:solidFill>
              <a:srgbClr val="FF6600"/>
            </a:solidFill>
          </a:ln>
        </p:spPr>
        <p:txBody>
          <a:bodyPr wrap="square" rtlCol="0">
            <a:spAutoFit/>
          </a:bodyPr>
          <a:lstStyle/>
          <a:p>
            <a:pPr algn="just">
              <a:spcAft>
                <a:spcPts val="1000"/>
              </a:spcAft>
            </a:pPr>
            <a:r>
              <a:rPr lang="en-US" b="1" dirty="0" smtClean="0">
                <a:solidFill>
                  <a:prstClr val="black"/>
                </a:solidFill>
                <a:ea typeface="宋体" pitchFamily="2" charset="-122"/>
              </a:rPr>
              <a:t>Preliminary TVAC data analysis shows J1 ATMS is much cleaner than SNPP, except channel 16 and 17.</a:t>
            </a:r>
            <a:endParaRPr lang="en-US" b="1" dirty="0">
              <a:solidFill>
                <a:prstClr val="black"/>
              </a:solidFill>
              <a:ea typeface="宋体" pitchFamily="2" charset="-122"/>
            </a:endParaRPr>
          </a:p>
        </p:txBody>
      </p:sp>
      <p:pic>
        <p:nvPicPr>
          <p:cNvPr id="13" name="Content Placeholder 9" descr="image_counts_20140312_f9.png"/>
          <p:cNvPicPr>
            <a:picLocks noGrp="1" noChangeAspect="1"/>
          </p:cNvPicPr>
          <p:nvPr>
            <p:ph idx="1"/>
          </p:nvPr>
        </p:nvPicPr>
        <p:blipFill>
          <a:blip r:embed="rId3" cstate="print"/>
          <a:srcRect l="3815" t="5800" r="3409" b="2967"/>
          <a:stretch>
            <a:fillRect/>
          </a:stretch>
        </p:blipFill>
        <p:spPr>
          <a:xfrm>
            <a:off x="4453247" y="1976794"/>
            <a:ext cx="4524498" cy="3336967"/>
          </a:xfrm>
        </p:spPr>
      </p:pic>
      <p:sp>
        <p:nvSpPr>
          <p:cNvPr id="11" name="Slide Number Placeholder 10"/>
          <p:cNvSpPr>
            <a:spLocks noGrp="1"/>
          </p:cNvSpPr>
          <p:nvPr>
            <p:ph type="sldNum" sz="quarter" idx="12"/>
          </p:nvPr>
        </p:nvSpPr>
        <p:spPr>
          <a:xfrm>
            <a:off x="6858000" y="6416675"/>
            <a:ext cx="2133600" cy="365125"/>
          </a:xfrm>
        </p:spPr>
        <p:txBody>
          <a:bodyPr/>
          <a:lstStyle/>
          <a:p>
            <a:fld id="{F57BD4A1-6061-4BD7-BD37-9338D29FB437}" type="slidenum">
              <a:rPr lang="en-US" smtClean="0"/>
              <a:pPr/>
              <a:t>39</a:t>
            </a:fld>
            <a:endParaRPr lang="en-US"/>
          </a:p>
        </p:txBody>
      </p:sp>
    </p:spTree>
    <p:extLst>
      <p:ext uri="{BB962C8B-B14F-4D97-AF65-F5344CB8AC3E}">
        <p14:creationId xmlns:p14="http://schemas.microsoft.com/office/powerpoint/2010/main" val="298504230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1"/>
          <p:cNvSpPr>
            <a:spLocks noGrp="1"/>
          </p:cNvSpPr>
          <p:nvPr>
            <p:ph type="title"/>
          </p:nvPr>
        </p:nvSpPr>
        <p:spPr>
          <a:xfrm>
            <a:off x="864638" y="250208"/>
            <a:ext cx="7414724" cy="496433"/>
          </a:xfrm>
        </p:spPr>
        <p:txBody>
          <a:bodyPr/>
          <a:lstStyle/>
          <a:p>
            <a:pPr eaLnBrk="1" hangingPunct="1"/>
            <a:r>
              <a:rPr lang="en-US" sz="2800" dirty="0" err="1" smtClean="0">
                <a:solidFill>
                  <a:srgbClr val="0000FF"/>
                </a:solidFill>
                <a:latin typeface="Times New Roman" pitchFamily="18" charset="0"/>
                <a:cs typeface="Times New Roman" pitchFamily="18" charset="0"/>
              </a:rPr>
              <a:t>Suomi</a:t>
            </a:r>
            <a:r>
              <a:rPr lang="en-US" sz="2800" dirty="0" smtClean="0">
                <a:solidFill>
                  <a:srgbClr val="0000FF"/>
                </a:solidFill>
                <a:latin typeface="Times New Roman" pitchFamily="18" charset="0"/>
                <a:cs typeface="Times New Roman" pitchFamily="18" charset="0"/>
              </a:rPr>
              <a:t> NPP Calibration/Validation Schedule</a:t>
            </a:r>
            <a:endParaRPr lang="en-US" sz="2800" b="1" dirty="0" smtClean="0">
              <a:solidFill>
                <a:srgbClr val="0000FF"/>
              </a:solidFill>
              <a:latin typeface="Times New Roman" pitchFamily="18" charset="0"/>
              <a:cs typeface="Times New Roman" pitchFamily="18" charset="0"/>
            </a:endParaRPr>
          </a:p>
        </p:txBody>
      </p:sp>
      <p:sp>
        <p:nvSpPr>
          <p:cNvPr id="11" name="Rectangle 2"/>
          <p:cNvSpPr txBox="1">
            <a:spLocks noChangeArrowheads="1"/>
          </p:cNvSpPr>
          <p:nvPr/>
        </p:nvSpPr>
        <p:spPr>
          <a:xfrm>
            <a:off x="228600" y="1295400"/>
            <a:ext cx="8763000" cy="2667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1000" indent="-381000" fontAlgn="base">
              <a:lnSpc>
                <a:spcPct val="90000"/>
              </a:lnSpc>
              <a:spcBef>
                <a:spcPct val="0"/>
              </a:spcBef>
              <a:spcAft>
                <a:spcPct val="0"/>
              </a:spcAft>
              <a:defRPr/>
            </a:pPr>
            <a:r>
              <a:rPr lang="en-US" sz="1600" dirty="0" smtClean="0">
                <a:solidFill>
                  <a:sysClr val="windowText" lastClr="000000"/>
                </a:solidFill>
                <a:latin typeface="Times New Roman" pitchFamily="18" charset="0"/>
                <a:ea typeface="ＭＳ Ｐゴシック" pitchFamily="50" charset="-128"/>
                <a:cs typeface="Times New Roman" pitchFamily="18" charset="0"/>
              </a:rPr>
              <a:t>Four Phases of Cal/Val:</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Pre-Launch; all time prior to launch – Algorithm verification, sensor testing, and validation preparation</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Early Orbit Check-out (first 30-90 days) – System Calibration &amp; Characterization</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Intensive Cal/Val (ICV); extending to approximately 24 months post-launch – </a:t>
            </a:r>
            <a:r>
              <a:rPr lang="en-US" sz="1400" dirty="0" err="1" smtClean="0">
                <a:solidFill>
                  <a:sysClr val="windowText" lastClr="000000"/>
                </a:solidFill>
                <a:latin typeface="Times New Roman" pitchFamily="18" charset="0"/>
                <a:cs typeface="Times New Roman" pitchFamily="18" charset="0"/>
              </a:rPr>
              <a:t>xDR</a:t>
            </a:r>
            <a:r>
              <a:rPr lang="en-US" sz="1400" dirty="0" smtClean="0">
                <a:solidFill>
                  <a:sysClr val="windowText" lastClr="000000"/>
                </a:solidFill>
                <a:latin typeface="Times New Roman" pitchFamily="18" charset="0"/>
                <a:cs typeface="Times New Roman" pitchFamily="18" charset="0"/>
              </a:rPr>
              <a:t> Validation</a:t>
            </a:r>
          </a:p>
          <a:p>
            <a:pPr marL="990600" lvl="1" indent="-533400" fontAlgn="base">
              <a:spcBef>
                <a:spcPct val="0"/>
              </a:spcBef>
              <a:spcAft>
                <a:spcPct val="0"/>
              </a:spcAft>
              <a:buFontTx/>
              <a:buAutoNum type="arabicPeriod"/>
              <a:defRPr/>
            </a:pPr>
            <a:r>
              <a:rPr lang="en-US" sz="1400" dirty="0" smtClean="0">
                <a:solidFill>
                  <a:sysClr val="windowText" lastClr="000000"/>
                </a:solidFill>
                <a:latin typeface="Times New Roman" pitchFamily="18" charset="0"/>
                <a:cs typeface="Times New Roman" pitchFamily="18" charset="0"/>
              </a:rPr>
              <a:t>Long-Term Monitoring (LTM); through life of sensors after ICV</a:t>
            </a:r>
          </a:p>
          <a:p>
            <a:pPr marL="990600" lvl="1" indent="-533400" fontAlgn="base">
              <a:spcBef>
                <a:spcPct val="0"/>
              </a:spcBef>
              <a:spcAft>
                <a:spcPct val="0"/>
              </a:spcAft>
              <a:buFontTx/>
              <a:buAutoNum type="arabicPeriod"/>
              <a:defRPr/>
            </a:pPr>
            <a:endParaRPr lang="en-US" sz="700" dirty="0" smtClean="0">
              <a:solidFill>
                <a:sysClr val="windowText" lastClr="000000"/>
              </a:solidFill>
              <a:latin typeface="Times New Roman" pitchFamily="18" charset="0"/>
              <a:cs typeface="Times New Roman" pitchFamily="18" charset="0"/>
            </a:endParaRPr>
          </a:p>
          <a:p>
            <a:pPr marL="381000" indent="-381000" fontAlgn="base">
              <a:lnSpc>
                <a:spcPct val="90000"/>
              </a:lnSpc>
              <a:spcBef>
                <a:spcPct val="0"/>
              </a:spcBef>
              <a:spcAft>
                <a:spcPct val="0"/>
              </a:spcAft>
              <a:defRPr/>
            </a:pPr>
            <a:r>
              <a:rPr lang="en-US" sz="1600" dirty="0" smtClean="0">
                <a:solidFill>
                  <a:sysClr val="windowText" lastClr="000000"/>
                </a:solidFill>
                <a:latin typeface="Times New Roman" pitchFamily="18" charset="0"/>
                <a:ea typeface="ＭＳ Ｐゴシック" pitchFamily="50" charset="-128"/>
                <a:cs typeface="Times New Roman" pitchFamily="18" charset="0"/>
              </a:rPr>
              <a:t>For each phase:</a:t>
            </a:r>
          </a:p>
          <a:p>
            <a:pPr marL="990600" lvl="1" indent="-533400" fontAlgn="base">
              <a:spcBef>
                <a:spcPct val="0"/>
              </a:spcBef>
              <a:spcAft>
                <a:spcPct val="0"/>
              </a:spcAft>
              <a:defRPr/>
            </a:pPr>
            <a:r>
              <a:rPr lang="en-US" sz="1400" dirty="0" smtClean="0">
                <a:solidFill>
                  <a:sysClr val="windowText" lastClr="000000"/>
                </a:solidFill>
                <a:latin typeface="Times New Roman" pitchFamily="18" charset="0"/>
                <a:cs typeface="Times New Roman" pitchFamily="18" charset="0"/>
              </a:rPr>
              <a:t>Exit Criteria established</a:t>
            </a:r>
          </a:p>
          <a:p>
            <a:pPr marL="990600" lvl="1" indent="-533400" fontAlgn="base">
              <a:spcBef>
                <a:spcPct val="0"/>
              </a:spcBef>
              <a:spcAft>
                <a:spcPct val="0"/>
              </a:spcAft>
              <a:defRPr/>
            </a:pPr>
            <a:r>
              <a:rPr lang="en-US" sz="1400" dirty="0" smtClean="0">
                <a:solidFill>
                  <a:sysClr val="windowText" lastClr="000000"/>
                </a:solidFill>
                <a:latin typeface="Times New Roman" pitchFamily="18" charset="0"/>
                <a:cs typeface="Times New Roman" pitchFamily="18" charset="0"/>
              </a:rPr>
              <a:t>Activities summarized</a:t>
            </a:r>
          </a:p>
          <a:p>
            <a:pPr marL="990600" lvl="1" indent="-533400" fontAlgn="base">
              <a:spcBef>
                <a:spcPct val="0"/>
              </a:spcBef>
              <a:spcAft>
                <a:spcPct val="0"/>
              </a:spcAft>
              <a:defRPr/>
            </a:pPr>
            <a:r>
              <a:rPr lang="en-US" sz="1400" dirty="0" smtClean="0">
                <a:solidFill>
                  <a:sysClr val="windowText" lastClr="000000"/>
                </a:solidFill>
                <a:latin typeface="Times New Roman" pitchFamily="18" charset="0"/>
                <a:cs typeface="Times New Roman" pitchFamily="18" charset="0"/>
              </a:rPr>
              <a:t>Products mature through phases independently</a:t>
            </a:r>
          </a:p>
          <a:p>
            <a:pPr marL="990600" lvl="1" indent="-533400" fontAlgn="base">
              <a:lnSpc>
                <a:spcPct val="90000"/>
              </a:lnSpc>
              <a:spcBef>
                <a:spcPct val="0"/>
              </a:spcBef>
              <a:spcAft>
                <a:spcPts val="400"/>
              </a:spcAft>
              <a:defRPr/>
            </a:pPr>
            <a:endParaRPr lang="en-US" sz="1000" dirty="0" smtClean="0">
              <a:solidFill>
                <a:sysClr val="windowText" lastClr="000000"/>
              </a:solidFill>
              <a:latin typeface="Times New Roman" pitchFamily="18" charset="0"/>
              <a:cs typeface="Times New Roman" pitchFamily="18" charset="0"/>
            </a:endParaRPr>
          </a:p>
          <a:p>
            <a:pPr marL="990600" lvl="1" indent="-533400" fontAlgn="base">
              <a:lnSpc>
                <a:spcPct val="90000"/>
              </a:lnSpc>
              <a:spcBef>
                <a:spcPct val="0"/>
              </a:spcBef>
              <a:spcAft>
                <a:spcPts val="400"/>
              </a:spcAft>
              <a:defRPr/>
            </a:pPr>
            <a:endParaRPr lang="en-US" sz="1400" dirty="0">
              <a:solidFill>
                <a:sysClr val="windowText" lastClr="000000"/>
              </a:solidFill>
              <a:latin typeface="Times New Roman" pitchFamily="18" charset="0"/>
              <a:cs typeface="Times New Roman" pitchFamily="18" charset="0"/>
            </a:endParaRPr>
          </a:p>
        </p:txBody>
      </p:sp>
      <p:pic>
        <p:nvPicPr>
          <p:cNvPr id="12" name="Picture 4" descr="timeline6"/>
          <p:cNvPicPr>
            <a:picLocks noChangeAspect="1" noChangeArrowheads="1"/>
          </p:cNvPicPr>
          <p:nvPr/>
        </p:nvPicPr>
        <p:blipFill>
          <a:blip r:embed="rId3" cstate="print"/>
          <a:srcRect/>
          <a:stretch>
            <a:fillRect/>
          </a:stretch>
        </p:blipFill>
        <p:spPr bwMode="auto">
          <a:xfrm>
            <a:off x="168580" y="3698707"/>
            <a:ext cx="8656638" cy="2963863"/>
          </a:xfrm>
          <a:prstGeom prst="rect">
            <a:avLst/>
          </a:prstGeom>
          <a:noFill/>
          <a:ln w="9525">
            <a:noFill/>
            <a:miter lim="800000"/>
            <a:headEnd/>
            <a:tailEnd/>
          </a:ln>
        </p:spPr>
      </p:pic>
      <p:sp>
        <p:nvSpPr>
          <p:cNvPr id="14" name="5-Point Star 13"/>
          <p:cNvSpPr/>
          <p:nvPr/>
        </p:nvSpPr>
        <p:spPr>
          <a:xfrm>
            <a:off x="6922977" y="6123265"/>
            <a:ext cx="192561" cy="214967"/>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600">
              <a:solidFill>
                <a:prstClr val="white"/>
              </a:solidFill>
              <a:latin typeface="Calibri"/>
            </a:endParaRPr>
          </a:p>
        </p:txBody>
      </p:sp>
      <p:sp>
        <p:nvSpPr>
          <p:cNvPr id="8" name="TextBox 7"/>
          <p:cNvSpPr txBox="1"/>
          <p:nvPr/>
        </p:nvSpPr>
        <p:spPr>
          <a:xfrm>
            <a:off x="1810107" y="6431034"/>
            <a:ext cx="963350" cy="276999"/>
          </a:xfrm>
          <a:prstGeom prst="rect">
            <a:avLst/>
          </a:prstGeom>
          <a:noFill/>
        </p:spPr>
        <p:txBody>
          <a:bodyPr wrap="none" rtlCol="0">
            <a:spAutoFit/>
          </a:bodyPr>
          <a:lstStyle/>
          <a:p>
            <a:pPr algn="ctr" defTabSz="914400" fontAlgn="base">
              <a:spcBef>
                <a:spcPct val="0"/>
              </a:spcBef>
              <a:spcAft>
                <a:spcPct val="0"/>
              </a:spcAft>
            </a:pPr>
            <a:r>
              <a:rPr lang="en-US" sz="1200" b="1" dirty="0" smtClean="0">
                <a:solidFill>
                  <a:prstClr val="black"/>
                </a:solidFill>
                <a:ea typeface="ＭＳ Ｐゴシック" pitchFamily="-72" charset="-128"/>
                <a:cs typeface="Arial" pitchFamily="34" charset="0"/>
              </a:rPr>
              <a:t>10-28-2011</a:t>
            </a:r>
            <a:endParaRPr lang="en-US" sz="1200" b="1" dirty="0">
              <a:solidFill>
                <a:prstClr val="black"/>
              </a:solidFill>
              <a:ea typeface="ＭＳ Ｐゴシック" pitchFamily="-72" charset="-128"/>
              <a:cs typeface="Arial" pitchFamily="34" charset="0"/>
            </a:endParaRPr>
          </a:p>
        </p:txBody>
      </p:sp>
      <p:sp>
        <p:nvSpPr>
          <p:cNvPr id="10" name="TextBox 9"/>
          <p:cNvSpPr txBox="1"/>
          <p:nvPr/>
        </p:nvSpPr>
        <p:spPr>
          <a:xfrm>
            <a:off x="6412238" y="6481630"/>
            <a:ext cx="2263360" cy="276999"/>
          </a:xfrm>
          <a:prstGeom prst="rect">
            <a:avLst/>
          </a:prstGeom>
          <a:noFill/>
        </p:spPr>
        <p:txBody>
          <a:bodyPr wrap="none" rtlCol="0">
            <a:spAutoFit/>
          </a:bodyPr>
          <a:lstStyle/>
          <a:p>
            <a:pPr algn="ctr" defTabSz="914400" fontAlgn="base">
              <a:spcBef>
                <a:spcPct val="0"/>
              </a:spcBef>
              <a:spcAft>
                <a:spcPct val="0"/>
              </a:spcAft>
            </a:pPr>
            <a:r>
              <a:rPr lang="en-US" sz="1200" b="1" dirty="0" smtClean="0">
                <a:solidFill>
                  <a:prstClr val="black"/>
                </a:solidFill>
                <a:ea typeface="ＭＳ Ｐゴシック" pitchFamily="-72" charset="-128"/>
                <a:cs typeface="Arial" pitchFamily="34" charset="0"/>
              </a:rPr>
              <a:t>12-18-2013 Validated Review</a:t>
            </a:r>
            <a:endParaRPr lang="en-US" sz="1200" b="1" dirty="0">
              <a:solidFill>
                <a:prstClr val="black"/>
              </a:solidFill>
              <a:ea typeface="ＭＳ Ｐゴシック" pitchFamily="-72" charset="-128"/>
              <a:cs typeface="Arial" pitchFamily="34" charset="0"/>
            </a:endParaRPr>
          </a:p>
        </p:txBody>
      </p:sp>
      <p:sp>
        <p:nvSpPr>
          <p:cNvPr id="15" name="TextBox 14"/>
          <p:cNvSpPr txBox="1"/>
          <p:nvPr/>
        </p:nvSpPr>
        <p:spPr>
          <a:xfrm>
            <a:off x="3600736" y="6463352"/>
            <a:ext cx="2425739" cy="276999"/>
          </a:xfrm>
          <a:prstGeom prst="rect">
            <a:avLst/>
          </a:prstGeom>
          <a:noFill/>
        </p:spPr>
        <p:txBody>
          <a:bodyPr wrap="none" rtlCol="0">
            <a:spAutoFit/>
          </a:bodyPr>
          <a:lstStyle/>
          <a:p>
            <a:pPr algn="ctr" defTabSz="914400" fontAlgn="base">
              <a:spcBef>
                <a:spcPct val="0"/>
              </a:spcBef>
              <a:spcAft>
                <a:spcPct val="0"/>
              </a:spcAft>
            </a:pPr>
            <a:r>
              <a:rPr lang="en-US" sz="1200" b="1" dirty="0" smtClean="0">
                <a:solidFill>
                  <a:prstClr val="black"/>
                </a:solidFill>
                <a:ea typeface="ＭＳ Ｐゴシック" pitchFamily="-72" charset="-128"/>
                <a:cs typeface="Arial" pitchFamily="34" charset="0"/>
              </a:rPr>
              <a:t>10-23-2012-Provisional Review</a:t>
            </a:r>
            <a:endParaRPr lang="en-US" sz="1200" b="1" dirty="0">
              <a:solidFill>
                <a:prstClr val="black"/>
              </a:solidFill>
              <a:ea typeface="ＭＳ Ｐゴシック" pitchFamily="-72" charset="-128"/>
              <a:cs typeface="Arial" pitchFamily="34" charset="0"/>
            </a:endParaRPr>
          </a:p>
        </p:txBody>
      </p:sp>
      <p:sp>
        <p:nvSpPr>
          <p:cNvPr id="9" name="Footer Placeholder 5"/>
          <p:cNvSpPr txBox="1">
            <a:spLocks noGrp="1"/>
          </p:cNvSpPr>
          <p:nvPr/>
        </p:nvSpPr>
        <p:spPr bwMode="auto">
          <a:xfrm>
            <a:off x="2694090" y="3753037"/>
            <a:ext cx="4336302" cy="437963"/>
          </a:xfrm>
          <a:prstGeom prst="rect">
            <a:avLst/>
          </a:prstGeom>
          <a:noFill/>
          <a:ln w="9525">
            <a:noFill/>
            <a:miter lim="800000"/>
            <a:headEnd/>
            <a:tailEnd/>
          </a:ln>
        </p:spPr>
        <p:txBody>
          <a:bodyPr lIns="640080"/>
          <a:lstStyle/>
          <a:p>
            <a:pPr defTabSz="914400" fontAlgn="base">
              <a:spcBef>
                <a:spcPct val="0"/>
              </a:spcBef>
              <a:spcAft>
                <a:spcPct val="0"/>
              </a:spcAft>
            </a:pPr>
            <a:r>
              <a:rPr lang="fr-FR" sz="1200" dirty="0">
                <a:solidFill>
                  <a:srgbClr val="000000"/>
                </a:solidFill>
                <a:latin typeface="Franklin Gothic Medium Cond" pitchFamily="34" charset="0"/>
                <a:ea typeface="ＭＳ Ｐゴシック" charset="-128"/>
              </a:rPr>
              <a:t>Joint Polar Satellite System</a:t>
            </a:r>
            <a:endParaRPr lang="en-US" sz="1200" dirty="0">
              <a:solidFill>
                <a:srgbClr val="000000"/>
              </a:solidFill>
              <a:latin typeface="Franklin Gothic Medium Cond" pitchFamily="34" charset="0"/>
              <a:ea typeface="ＭＳ Ｐゴシック" charset="-128"/>
            </a:endParaRPr>
          </a:p>
        </p:txBody>
      </p:sp>
      <p:sp>
        <p:nvSpPr>
          <p:cNvPr id="16" name="Slide Number Placeholder 4"/>
          <p:cNvSpPr>
            <a:spLocks noGrp="1"/>
          </p:cNvSpPr>
          <p:nvPr>
            <p:ph type="sldNum" sz="quarter" idx="4294967295"/>
          </p:nvPr>
        </p:nvSpPr>
        <p:spPr>
          <a:xfrm>
            <a:off x="6858000" y="6416675"/>
            <a:ext cx="2133600" cy="365125"/>
          </a:xfrm>
          <a:prstGeom prst="rect">
            <a:avLst/>
          </a:prstGeom>
        </p:spPr>
        <p:txBody>
          <a:bodyPr/>
          <a:lstStyle/>
          <a:p>
            <a:pPr algn="r"/>
            <a:fld id="{F57BD4A1-6061-4BD7-BD37-9338D29FB437}" type="slidenum">
              <a:rPr lang="en-US" sz="1200" smtClean="0">
                <a:solidFill>
                  <a:prstClr val="black">
                    <a:tint val="75000"/>
                  </a:prstClr>
                </a:solidFill>
              </a:rPr>
              <a:pPr algn="r"/>
              <a:t>4</a:t>
            </a:fld>
            <a:endParaRPr lang="en-US" sz="1200" dirty="0">
              <a:solidFill>
                <a:prstClr val="black">
                  <a:tint val="75000"/>
                </a:prstClr>
              </a:solidFill>
            </a:endParaRPr>
          </a:p>
        </p:txBody>
      </p:sp>
    </p:spTree>
    <p:extLst>
      <p:ext uri="{BB962C8B-B14F-4D97-AF65-F5344CB8AC3E}">
        <p14:creationId xmlns:p14="http://schemas.microsoft.com/office/powerpoint/2010/main" val="646660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87304" y="39153"/>
            <a:ext cx="5756496" cy="646647"/>
          </a:xfrm>
        </p:spPr>
        <p:txBody>
          <a:bodyPr>
            <a:normAutofit fontScale="90000"/>
          </a:bodyPr>
          <a:lstStyle/>
          <a:p>
            <a:pPr algn="just"/>
            <a:r>
              <a:rPr lang="en-US" sz="2800" b="1" dirty="0" smtClean="0">
                <a:solidFill>
                  <a:srgbClr val="0000FF"/>
                </a:solidFill>
                <a:latin typeface="Times New Roman"/>
                <a:cs typeface="Times New Roman"/>
              </a:rPr>
              <a:t>JPSS-1 ATMS SDR Upper Algorithms</a:t>
            </a:r>
            <a:endParaRPr lang="en-US" sz="2800" b="1" dirty="0">
              <a:solidFill>
                <a:srgbClr val="0000FF"/>
              </a:solidFill>
              <a:latin typeface="Times New Roman"/>
              <a:cs typeface="Times New Roman"/>
            </a:endParaRPr>
          </a:p>
        </p:txBody>
      </p:sp>
      <p:sp>
        <p:nvSpPr>
          <p:cNvPr id="3" name="Content Placeholder 2"/>
          <p:cNvSpPr>
            <a:spLocks noGrp="1"/>
          </p:cNvSpPr>
          <p:nvPr>
            <p:ph idx="1"/>
          </p:nvPr>
        </p:nvSpPr>
        <p:spPr>
          <a:xfrm>
            <a:off x="317804" y="743499"/>
            <a:ext cx="8445196" cy="5581101"/>
          </a:xfrm>
        </p:spPr>
        <p:txBody>
          <a:bodyPr>
            <a:noAutofit/>
          </a:bodyPr>
          <a:lstStyle/>
          <a:p>
            <a:pPr marL="0" indent="0" algn="just">
              <a:buNone/>
            </a:pPr>
            <a:r>
              <a:rPr lang="en-US" sz="1300" b="1" dirty="0" smtClean="0">
                <a:latin typeface="Times New Roman"/>
                <a:cs typeface="Times New Roman"/>
              </a:rPr>
              <a:t>Radiance calibration algorithm</a:t>
            </a:r>
          </a:p>
          <a:p>
            <a:pPr algn="just">
              <a:buFont typeface="Symbol" charset="2"/>
              <a:buChar char="-"/>
            </a:pPr>
            <a:r>
              <a:rPr kumimoji="1" lang="en-US" altLang="zh-CN" sz="1300" dirty="0">
                <a:latin typeface="Times New Roman"/>
                <a:cs typeface="Times New Roman"/>
              </a:rPr>
              <a:t>Considering the error arose from R-J approximation, a full radiance calibration is adopted as the standard calibration method for both the two-point linear calibration and non-linear correction</a:t>
            </a:r>
          </a:p>
          <a:p>
            <a:pPr algn="just">
              <a:buFont typeface="Symbol" charset="2"/>
              <a:buChar char="-"/>
            </a:pPr>
            <a:r>
              <a:rPr kumimoji="1" lang="en-US" altLang="zh-CN" sz="1300" dirty="0">
                <a:latin typeface="Times New Roman"/>
                <a:cs typeface="Times New Roman"/>
              </a:rPr>
              <a:t>An Advanced Radiance Transformation System (ARTS) is designed for microwave sounding instruments. With new sciences developed from solid study of SNPP ATMS, the calibration accuracy of TDR products from future JPSS satellite will be </a:t>
            </a:r>
            <a:r>
              <a:rPr kumimoji="1" lang="en-US" altLang="zh-CN" sz="1300" dirty="0" smtClean="0">
                <a:latin typeface="Times New Roman"/>
                <a:cs typeface="Times New Roman"/>
              </a:rPr>
              <a:t>improved</a:t>
            </a:r>
            <a:endParaRPr lang="en-US" sz="1300" dirty="0" smtClean="0">
              <a:latin typeface="Times New Roman"/>
              <a:cs typeface="Times New Roman"/>
            </a:endParaRPr>
          </a:p>
          <a:p>
            <a:pPr marL="0" indent="0" algn="just">
              <a:buNone/>
            </a:pPr>
            <a:r>
              <a:rPr kumimoji="1" lang="en-US" sz="1300" b="1" dirty="0" smtClean="0">
                <a:latin typeface="Times New Roman"/>
                <a:cs typeface="Times New Roman"/>
              </a:rPr>
              <a:t>μ parameter based </a:t>
            </a:r>
            <a:r>
              <a:rPr lang="en-US" sz="1300" b="1" dirty="0" smtClean="0">
                <a:latin typeface="Times New Roman"/>
                <a:cs typeface="Times New Roman"/>
              </a:rPr>
              <a:t>nonlinearity correction algorithm</a:t>
            </a:r>
          </a:p>
          <a:p>
            <a:pPr algn="just">
              <a:buFont typeface="Symbol" charset="2"/>
              <a:buChar char="-"/>
            </a:pPr>
            <a:r>
              <a:rPr kumimoji="1" lang="en-US" sz="1300" dirty="0" smtClean="0">
                <a:latin typeface="Times New Roman"/>
                <a:cs typeface="Times New Roman"/>
              </a:rPr>
              <a:t>Maximum nonlinearity was expressed as function of μ parameter</a:t>
            </a:r>
            <a:endParaRPr lang="en-US" sz="1300" dirty="0" smtClean="0">
              <a:latin typeface="Times New Roman"/>
              <a:cs typeface="Times New Roman"/>
            </a:endParaRPr>
          </a:p>
          <a:p>
            <a:pPr algn="just">
              <a:buFont typeface="Symbol" charset="2"/>
              <a:buChar char="-"/>
            </a:pPr>
            <a:r>
              <a:rPr kumimoji="1" lang="en-US" sz="1300" dirty="0" smtClean="0">
                <a:latin typeface="Times New Roman"/>
                <a:cs typeface="Times New Roman"/>
              </a:rPr>
              <a:t>Nonlinear parameter was expressed as function of instrument temperature for on-orbit nonlinearity correction</a:t>
            </a:r>
          </a:p>
          <a:p>
            <a:pPr marL="0" indent="0" algn="just">
              <a:buNone/>
            </a:pPr>
            <a:r>
              <a:rPr lang="en-US" sz="1300" b="1" dirty="0" smtClean="0">
                <a:latin typeface="Times New Roman"/>
                <a:cs typeface="Times New Roman"/>
              </a:rPr>
              <a:t>Reflector emissivity correction algorithm</a:t>
            </a:r>
          </a:p>
          <a:p>
            <a:pPr algn="just">
              <a:buFont typeface="Symbol" charset="2"/>
              <a:buChar char="-"/>
            </a:pPr>
            <a:r>
              <a:rPr kumimoji="1" lang="en-US" sz="1300" dirty="0">
                <a:latin typeface="Times New Roman"/>
                <a:cs typeface="Times New Roman"/>
              </a:rPr>
              <a:t>full vector expression for reflection and transmission for non-lossless, polarized rotating reflector was developed. </a:t>
            </a:r>
          </a:p>
          <a:p>
            <a:pPr algn="just">
              <a:buFont typeface="Symbol" charset="2"/>
              <a:buChar char="-"/>
            </a:pPr>
            <a:r>
              <a:rPr kumimoji="1" lang="en-US" sz="1300" dirty="0">
                <a:latin typeface="Times New Roman"/>
                <a:cs typeface="Times New Roman"/>
              </a:rPr>
              <a:t>physical model </a:t>
            </a:r>
            <a:r>
              <a:rPr kumimoji="1" lang="en-US" sz="1300" dirty="0" smtClean="0">
                <a:latin typeface="Times New Roman"/>
                <a:cs typeface="Times New Roman"/>
              </a:rPr>
              <a:t>for </a:t>
            </a:r>
            <a:r>
              <a:rPr kumimoji="1" lang="en-US" sz="1300" dirty="0">
                <a:latin typeface="Times New Roman"/>
                <a:cs typeface="Times New Roman"/>
              </a:rPr>
              <a:t>antenna </a:t>
            </a:r>
            <a:r>
              <a:rPr kumimoji="1" lang="en-US" sz="1300" dirty="0" smtClean="0">
                <a:latin typeface="Times New Roman"/>
                <a:cs typeface="Times New Roman"/>
              </a:rPr>
              <a:t>reflector emissivity correction </a:t>
            </a:r>
            <a:r>
              <a:rPr kumimoji="1" lang="en-US" sz="1300" dirty="0">
                <a:latin typeface="Times New Roman"/>
                <a:cs typeface="Times New Roman"/>
              </a:rPr>
              <a:t>was </a:t>
            </a:r>
            <a:r>
              <a:rPr kumimoji="1" lang="en-US" sz="1300" dirty="0" smtClean="0">
                <a:latin typeface="Times New Roman"/>
                <a:cs typeface="Times New Roman"/>
              </a:rPr>
              <a:t>established</a:t>
            </a:r>
            <a:endParaRPr kumimoji="1" lang="en-US" sz="1300" dirty="0">
              <a:latin typeface="Times New Roman"/>
              <a:cs typeface="Times New Roman"/>
            </a:endParaRPr>
          </a:p>
          <a:p>
            <a:pPr marL="0" indent="0" algn="just">
              <a:buNone/>
            </a:pPr>
            <a:r>
              <a:rPr lang="en-US" sz="1300" b="1" dirty="0" smtClean="0">
                <a:latin typeface="Times New Roman"/>
                <a:cs typeface="Times New Roman"/>
              </a:rPr>
              <a:t>Lunar intrusion correction algorithm</a:t>
            </a:r>
          </a:p>
          <a:p>
            <a:pPr algn="just">
              <a:buFont typeface="Symbol" charset="2"/>
              <a:buChar char="-"/>
            </a:pPr>
            <a:r>
              <a:rPr kumimoji="1" lang="en-US" altLang="zh-CN" sz="1300" dirty="0" smtClean="0">
                <a:latin typeface="Times New Roman"/>
                <a:cs typeface="Times New Roman"/>
              </a:rPr>
              <a:t>LI is modeled as a </a:t>
            </a:r>
            <a:r>
              <a:rPr kumimoji="1" lang="en-US" altLang="zh-CN" sz="1300" dirty="0">
                <a:latin typeface="Times New Roman"/>
                <a:cs typeface="Times New Roman"/>
              </a:rPr>
              <a:t>function of antenna response, solid angle of the Moon and the microwave emission from the Moon </a:t>
            </a:r>
          </a:p>
          <a:p>
            <a:pPr algn="just">
              <a:buFont typeface="Symbol" charset="2"/>
              <a:buChar char="-"/>
            </a:pPr>
            <a:r>
              <a:rPr kumimoji="1" lang="en-US" altLang="zh-CN" sz="1300" dirty="0">
                <a:latin typeface="Times New Roman"/>
                <a:cs typeface="Times New Roman"/>
              </a:rPr>
              <a:t>The new correction model with best fitted parameters from ATMS observations can effectively reduce the calibration error due to lunar contamination on cold </a:t>
            </a:r>
            <a:r>
              <a:rPr kumimoji="1" lang="en-US" altLang="zh-CN" sz="1300" dirty="0" smtClean="0">
                <a:latin typeface="Times New Roman"/>
                <a:cs typeface="Times New Roman"/>
              </a:rPr>
              <a:t>counts</a:t>
            </a:r>
            <a:endParaRPr lang="en-US" sz="1300" dirty="0" smtClean="0">
              <a:latin typeface="Times New Roman"/>
              <a:cs typeface="Times New Roman"/>
            </a:endParaRPr>
          </a:p>
          <a:p>
            <a:pPr marL="0" indent="0" algn="just">
              <a:buNone/>
            </a:pPr>
            <a:r>
              <a:rPr lang="en-US" sz="1300" b="1" dirty="0" smtClean="0">
                <a:latin typeface="Times New Roman"/>
                <a:cs typeface="Times New Roman"/>
              </a:rPr>
              <a:t>De-stripping algorithm</a:t>
            </a:r>
          </a:p>
          <a:p>
            <a:pPr algn="just">
              <a:buFont typeface="Symbol" charset="2"/>
              <a:buChar char="-"/>
            </a:pPr>
            <a:r>
              <a:rPr kumimoji="1" lang="en-US" sz="1300" dirty="0" smtClean="0">
                <a:latin typeface="Times New Roman"/>
                <a:cs typeface="Times New Roman"/>
              </a:rPr>
              <a:t>Based on power spectrum analysis, stripping index and de-striping algorithm was developed to reduce the flicker noise in calibration data and TDR products</a:t>
            </a:r>
            <a:endParaRPr kumimoji="1" lang="en-US" sz="1300" dirty="0">
              <a:latin typeface="Times New Roman"/>
              <a:cs typeface="Times New Roman"/>
            </a:endParaRPr>
          </a:p>
          <a:p>
            <a:pPr algn="just">
              <a:buFont typeface="Symbol" charset="2"/>
              <a:buChar char="-"/>
            </a:pPr>
            <a:r>
              <a:rPr kumimoji="1" lang="en-US" sz="1300" dirty="0">
                <a:latin typeface="Times New Roman"/>
                <a:cs typeface="Times New Roman"/>
              </a:rPr>
              <a:t>The flicker noise and correlation on the JPSS1 ATMS is much lower than S-NPP ATMS </a:t>
            </a:r>
          </a:p>
          <a:p>
            <a:pPr marL="0" indent="0" algn="just">
              <a:buNone/>
            </a:pPr>
            <a:r>
              <a:rPr lang="en-US" sz="1300" b="1" dirty="0" smtClean="0">
                <a:latin typeface="Times New Roman"/>
                <a:cs typeface="Times New Roman"/>
              </a:rPr>
              <a:t>TDR Remapping algorithm</a:t>
            </a:r>
          </a:p>
          <a:p>
            <a:pPr algn="just">
              <a:buFont typeface="Symbol" charset="2"/>
              <a:buChar char="-"/>
            </a:pPr>
            <a:r>
              <a:rPr kumimoji="1" lang="en-US" sz="1300" dirty="0">
                <a:latin typeface="Times New Roman"/>
                <a:cs typeface="Times New Roman"/>
              </a:rPr>
              <a:t>B-G algorithm was developed to explore the advantage of ATMS oversampling feature</a:t>
            </a:r>
          </a:p>
          <a:p>
            <a:pPr algn="just">
              <a:buFont typeface="Symbol" charset="2"/>
              <a:buChar char="-"/>
            </a:pPr>
            <a:r>
              <a:rPr kumimoji="1" lang="en-US" sz="1300" dirty="0">
                <a:latin typeface="Times New Roman"/>
                <a:cs typeface="Times New Roman"/>
              </a:rPr>
              <a:t>By using B-G algorithm, remapping coefficients were generated offline, to remap ATMS observation to different FOV size</a:t>
            </a:r>
          </a:p>
        </p:txBody>
      </p:sp>
      <p:sp>
        <p:nvSpPr>
          <p:cNvPr id="5" name="Slide Number Placeholder 4"/>
          <p:cNvSpPr>
            <a:spLocks noGrp="1"/>
          </p:cNvSpPr>
          <p:nvPr>
            <p:ph type="sldNum" sz="quarter" idx="12"/>
          </p:nvPr>
        </p:nvSpPr>
        <p:spPr>
          <a:xfrm>
            <a:off x="6858000" y="6416675"/>
            <a:ext cx="2133600" cy="365125"/>
          </a:xfrm>
        </p:spPr>
        <p:txBody>
          <a:bodyPr/>
          <a:lstStyle/>
          <a:p>
            <a:fld id="{8FCD0302-B127-014D-BAFF-535D237531F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3086208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458200" cy="1143000"/>
          </a:xfrm>
        </p:spPr>
        <p:txBody>
          <a:bodyPr>
            <a:no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JPSS-1 </a:t>
            </a:r>
            <a:r>
              <a:rPr lang="en-US" sz="2800" b="1" dirty="0" err="1" smtClean="0">
                <a:solidFill>
                  <a:srgbClr val="0000FF"/>
                </a:solidFill>
                <a:latin typeface="Times New Roman" panose="02020603050405020304" pitchFamily="18" charset="0"/>
                <a:cs typeface="Times New Roman" panose="02020603050405020304" pitchFamily="18" charset="0"/>
              </a:rPr>
              <a:t>CrIS</a:t>
            </a:r>
            <a:r>
              <a:rPr lang="en-US" sz="2800" b="1" dirty="0" smtClean="0">
                <a:solidFill>
                  <a:srgbClr val="0000FF"/>
                </a:solidFill>
                <a:latin typeface="Times New Roman" panose="02020603050405020304" pitchFamily="18" charset="0"/>
                <a:cs typeface="Times New Roman" panose="02020603050405020304" pitchFamily="18" charset="0"/>
              </a:rPr>
              <a:t> Status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0" y="1600200"/>
            <a:ext cx="4419600" cy="4525963"/>
          </a:xfrm>
        </p:spPr>
        <p:txBody>
          <a:bodyPr>
            <a:normAutofit/>
          </a:bodyPr>
          <a:lstStyle/>
          <a:p>
            <a:pPr lvl="1">
              <a:spcAft>
                <a:spcPts val="6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The PSR successfully completed on 10 February 2015  </a:t>
            </a:r>
          </a:p>
          <a:p>
            <a:pPr lvl="1">
              <a:spcAft>
                <a:spcPts val="6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Instrument environmental test campaign successfully completed</a:t>
            </a:r>
          </a:p>
          <a:p>
            <a:pPr lvl="1">
              <a:spcAft>
                <a:spcPts val="6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Only one science-related waiver with negligible impact to Environmental Data Record (EDR) performance</a:t>
            </a:r>
          </a:p>
          <a:p>
            <a:pPr lvl="1">
              <a:spcAft>
                <a:spcPts val="6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All program review actions are closed</a:t>
            </a:r>
          </a:p>
          <a:p>
            <a:pPr lvl="1">
              <a:spcAft>
                <a:spcPts val="600"/>
              </a:spcAft>
              <a:buFont typeface="Arial" pitchFamily="34" charset="0"/>
              <a:buChar char="•"/>
            </a:pPr>
            <a:r>
              <a:rPr lang="en-US" sz="2000" dirty="0" smtClean="0">
                <a:latin typeface="Times New Roman" panose="02020603050405020304" pitchFamily="18" charset="0"/>
                <a:cs typeface="Times New Roman" panose="02020603050405020304" pitchFamily="18" charset="0"/>
              </a:rPr>
              <a:t>J1 </a:t>
            </a:r>
            <a:r>
              <a:rPr lang="en-US" sz="2000" dirty="0" err="1" smtClean="0">
                <a:latin typeface="Times New Roman" panose="02020603050405020304" pitchFamily="18" charset="0"/>
                <a:cs typeface="Times New Roman" panose="02020603050405020304" pitchFamily="18" charset="0"/>
              </a:rPr>
              <a:t>CrIS</a:t>
            </a:r>
            <a:r>
              <a:rPr lang="en-US" sz="2000" dirty="0" smtClean="0">
                <a:latin typeface="Times New Roman" panose="02020603050405020304" pitchFamily="18" charset="0"/>
                <a:cs typeface="Times New Roman" panose="02020603050405020304" pitchFamily="18" charset="0"/>
              </a:rPr>
              <a:t> is on the way to BATC for satellite level test campaigns </a:t>
            </a:r>
            <a:endParaRPr lang="en-US"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953000" y="2290763"/>
            <a:ext cx="3972894" cy="3043237"/>
          </a:xfrm>
          <a:prstGeom prst="rect">
            <a:avLst/>
          </a:prstGeom>
          <a:noFill/>
          <a:ln w="9525">
            <a:noFill/>
            <a:miter lim="800000"/>
            <a:headEnd/>
            <a:tailEnd/>
          </a:ln>
        </p:spPr>
      </p:pic>
      <p:sp>
        <p:nvSpPr>
          <p:cNvPr id="7" name="TextBox 6"/>
          <p:cNvSpPr txBox="1"/>
          <p:nvPr/>
        </p:nvSpPr>
        <p:spPr>
          <a:xfrm>
            <a:off x="5181600" y="1916668"/>
            <a:ext cx="342600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Cross-track Infrared Sounder (</a:t>
            </a:r>
            <a:r>
              <a:rPr lang="en-US" sz="1800" dirty="0" err="1" smtClean="0">
                <a:solidFill>
                  <a:prstClr val="black"/>
                </a:solidFill>
                <a:latin typeface="Calibri"/>
              </a:rPr>
              <a:t>CrIS</a:t>
            </a:r>
            <a:r>
              <a:rPr lang="en-US" sz="1800" dirty="0" smtClean="0">
                <a:solidFill>
                  <a:prstClr val="black"/>
                </a:solidFill>
                <a:latin typeface="Calibri"/>
              </a:rPr>
              <a:t>)</a:t>
            </a:r>
            <a:endParaRPr lang="en-US" sz="1800" dirty="0">
              <a:solidFill>
                <a:prstClr val="black"/>
              </a:solidFill>
              <a:latin typeface="Calibri"/>
            </a:endParaRPr>
          </a:p>
        </p:txBody>
      </p:sp>
      <p:sp>
        <p:nvSpPr>
          <p:cNvPr id="8" name="Slide Number Placeholder 7"/>
          <p:cNvSpPr>
            <a:spLocks noGrp="1"/>
          </p:cNvSpPr>
          <p:nvPr>
            <p:ph type="sldNum" sz="quarter" idx="12"/>
          </p:nvPr>
        </p:nvSpPr>
        <p:spPr>
          <a:xfrm>
            <a:off x="6858000" y="6416675"/>
            <a:ext cx="2133600" cy="365125"/>
          </a:xfrm>
        </p:spPr>
        <p:txBody>
          <a:bodyPr/>
          <a:lstStyle/>
          <a:p>
            <a:fld id="{2AE7699D-7F1B-4B03-B759-30DF515F812F}"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951533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9602" y="0"/>
            <a:ext cx="8229600" cy="1143000"/>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JPSS-1 </a:t>
            </a:r>
            <a:r>
              <a:rPr lang="en-US" sz="2800" b="1" dirty="0" err="1" smtClean="0">
                <a:solidFill>
                  <a:srgbClr val="0000FF"/>
                </a:solidFill>
                <a:latin typeface="Times New Roman" panose="02020603050405020304" pitchFamily="18" charset="0"/>
                <a:cs typeface="Times New Roman" panose="02020603050405020304" pitchFamily="18" charset="0"/>
              </a:rPr>
              <a:t>CrIS</a:t>
            </a:r>
            <a:r>
              <a:rPr lang="en-US" sz="2800" b="1" dirty="0" smtClean="0">
                <a:solidFill>
                  <a:srgbClr val="0000FF"/>
                </a:solidFill>
                <a:latin typeface="Times New Roman" panose="02020603050405020304" pitchFamily="18" charset="0"/>
                <a:cs typeface="Times New Roman" panose="02020603050405020304" pitchFamily="18" charset="0"/>
              </a:rPr>
              <a:t> Upper SDR Software Delivered</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3429000"/>
          </a:xfrm>
        </p:spPr>
        <p:txBody>
          <a:bodyPr>
            <a:normAutofit/>
          </a:bodyPr>
          <a:lstStyle/>
          <a:p>
            <a:r>
              <a:rPr lang="en-US" sz="2400" dirty="0" smtClean="0">
                <a:latin typeface="Times New Roman" panose="02020603050405020304" pitchFamily="18" charset="0"/>
                <a:cs typeface="Times New Roman" panose="02020603050405020304" pitchFamily="18" charset="0"/>
              </a:rPr>
              <a:t>J1 upper algorithms</a:t>
            </a:r>
          </a:p>
          <a:p>
            <a:pPr lvl="1">
              <a:spcAft>
                <a:spcPts val="600"/>
              </a:spcAft>
            </a:pPr>
            <a:r>
              <a:rPr lang="en-US" sz="16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Process raw data into full spectral resolution sensor data records (SDRs) (2211 channels)</a:t>
            </a:r>
          </a:p>
          <a:p>
            <a:pPr lvl="1">
              <a:spcAft>
                <a:spcPts val="600"/>
              </a:spcAft>
            </a:pPr>
            <a:r>
              <a:rPr lang="en-US" sz="2000" dirty="0" smtClean="0">
                <a:latin typeface="Times New Roman" panose="02020603050405020304" pitchFamily="18" charset="0"/>
                <a:cs typeface="Times New Roman" panose="02020603050405020304" pitchFamily="18" charset="0"/>
              </a:rPr>
              <a:t>Has the backward-compatibility to process raw data into the current normal resolution spectra (1305 channels)</a:t>
            </a:r>
          </a:p>
          <a:p>
            <a:r>
              <a:rPr lang="en-US" sz="2400" dirty="0" smtClean="0">
                <a:latin typeface="Times New Roman" panose="02020603050405020304" pitchFamily="18" charset="0"/>
                <a:cs typeface="Times New Roman" panose="02020603050405020304" pitchFamily="18" charset="0"/>
              </a:rPr>
              <a:t>J1 upper algorithm/software delivered on 15 January 2015</a:t>
            </a:r>
          </a:p>
          <a:p>
            <a:pPr lvl="1">
              <a:spcAft>
                <a:spcPts val="600"/>
              </a:spcAft>
            </a:pPr>
            <a:r>
              <a:rPr lang="en-US" sz="2000" dirty="0" smtClean="0">
                <a:latin typeface="Times New Roman" panose="02020603050405020304" pitchFamily="18" charset="0"/>
                <a:cs typeface="Times New Roman" panose="02020603050405020304" pitchFamily="18" charset="0"/>
              </a:rPr>
              <a:t>Software has been tested since 4 December 2014 with the S-NPP full spectral resolution mode measurements</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1752600" y="4233769"/>
            <a:ext cx="6705600" cy="2624231"/>
          </a:xfrm>
          <a:prstGeom prst="rect">
            <a:avLst/>
          </a:prstGeom>
          <a:noFill/>
          <a:ln w="9525">
            <a:noFill/>
            <a:miter lim="800000"/>
            <a:headEnd/>
            <a:tailEnd/>
          </a:ln>
        </p:spPr>
      </p:pic>
      <p:sp>
        <p:nvSpPr>
          <p:cNvPr id="7" name="TextBox 6"/>
          <p:cNvSpPr txBox="1"/>
          <p:nvPr/>
        </p:nvSpPr>
        <p:spPr>
          <a:xfrm>
            <a:off x="2819400" y="5569803"/>
            <a:ext cx="1645002" cy="830997"/>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Δ</a:t>
            </a:r>
            <a:r>
              <a:rPr lang="el-GR" sz="1800" dirty="0" smtClean="0">
                <a:solidFill>
                  <a:prstClr val="black"/>
                </a:solidFill>
                <a:latin typeface="Calibri"/>
              </a:rPr>
              <a:t>σ</a:t>
            </a:r>
            <a:r>
              <a:rPr lang="en-US" sz="1800" dirty="0" smtClean="0">
                <a:solidFill>
                  <a:prstClr val="black"/>
                </a:solidFill>
                <a:latin typeface="Calibri"/>
              </a:rPr>
              <a:t> = 0.625 cm</a:t>
            </a:r>
            <a:r>
              <a:rPr lang="en-US" sz="1800" baseline="30000" dirty="0" smtClean="0">
                <a:solidFill>
                  <a:prstClr val="black"/>
                </a:solidFill>
                <a:latin typeface="Calibri"/>
              </a:rPr>
              <a:t>-1</a:t>
            </a:r>
          </a:p>
          <a:p>
            <a:pPr fontAlgn="auto">
              <a:spcBef>
                <a:spcPts val="0"/>
              </a:spcBef>
              <a:spcAft>
                <a:spcPts val="0"/>
              </a:spcAft>
            </a:pPr>
            <a:r>
              <a:rPr lang="en-US" sz="1800" dirty="0" smtClean="0">
                <a:solidFill>
                  <a:srgbClr val="FF0000"/>
                </a:solidFill>
                <a:latin typeface="Calibri"/>
              </a:rPr>
              <a:t>Δ</a:t>
            </a:r>
            <a:r>
              <a:rPr lang="el-GR" sz="1800" dirty="0" smtClean="0">
                <a:solidFill>
                  <a:srgbClr val="FF0000"/>
                </a:solidFill>
                <a:latin typeface="Calibri"/>
              </a:rPr>
              <a:t>σ</a:t>
            </a:r>
            <a:r>
              <a:rPr lang="en-US" sz="1800" dirty="0" smtClean="0">
                <a:solidFill>
                  <a:srgbClr val="FF0000"/>
                </a:solidFill>
                <a:latin typeface="Calibri"/>
              </a:rPr>
              <a:t> = 0.625 cm</a:t>
            </a:r>
            <a:r>
              <a:rPr lang="en-US" sz="1800" baseline="30000" dirty="0" smtClean="0">
                <a:solidFill>
                  <a:srgbClr val="FF0000"/>
                </a:solidFill>
                <a:latin typeface="Calibri"/>
              </a:rPr>
              <a:t>-1</a:t>
            </a:r>
          </a:p>
          <a:p>
            <a:pPr fontAlgn="auto">
              <a:spcBef>
                <a:spcPts val="0"/>
              </a:spcBef>
              <a:spcAft>
                <a:spcPts val="0"/>
              </a:spcAft>
            </a:pPr>
            <a:endParaRPr lang="en-US" sz="1800" baseline="30000" dirty="0">
              <a:solidFill>
                <a:prstClr val="black"/>
              </a:solidFill>
              <a:latin typeface="Calibri"/>
            </a:endParaRPr>
          </a:p>
        </p:txBody>
      </p:sp>
      <p:sp>
        <p:nvSpPr>
          <p:cNvPr id="8" name="TextBox 7"/>
          <p:cNvSpPr txBox="1"/>
          <p:nvPr/>
        </p:nvSpPr>
        <p:spPr>
          <a:xfrm>
            <a:off x="4572000" y="5646003"/>
            <a:ext cx="1645002" cy="830997"/>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Δ</a:t>
            </a:r>
            <a:r>
              <a:rPr lang="el-GR" sz="1800" dirty="0" smtClean="0">
                <a:solidFill>
                  <a:prstClr val="black"/>
                </a:solidFill>
                <a:latin typeface="Calibri"/>
              </a:rPr>
              <a:t>σ</a:t>
            </a:r>
            <a:r>
              <a:rPr lang="en-US" sz="1800" dirty="0" smtClean="0">
                <a:solidFill>
                  <a:prstClr val="black"/>
                </a:solidFill>
                <a:latin typeface="Calibri"/>
              </a:rPr>
              <a:t> = 1.25 cm</a:t>
            </a:r>
            <a:r>
              <a:rPr lang="en-US" sz="1800" baseline="30000" dirty="0" smtClean="0">
                <a:solidFill>
                  <a:prstClr val="black"/>
                </a:solidFill>
                <a:latin typeface="Calibri"/>
              </a:rPr>
              <a:t>-1</a:t>
            </a:r>
          </a:p>
          <a:p>
            <a:pPr fontAlgn="auto">
              <a:spcBef>
                <a:spcPts val="0"/>
              </a:spcBef>
              <a:spcAft>
                <a:spcPts val="0"/>
              </a:spcAft>
            </a:pPr>
            <a:r>
              <a:rPr lang="en-US" sz="1800" dirty="0" smtClean="0">
                <a:solidFill>
                  <a:srgbClr val="FF0000"/>
                </a:solidFill>
                <a:latin typeface="Calibri"/>
              </a:rPr>
              <a:t>Δ</a:t>
            </a:r>
            <a:r>
              <a:rPr lang="el-GR" sz="1800" dirty="0" smtClean="0">
                <a:solidFill>
                  <a:srgbClr val="FF0000"/>
                </a:solidFill>
                <a:latin typeface="Calibri"/>
              </a:rPr>
              <a:t>σ</a:t>
            </a:r>
            <a:r>
              <a:rPr lang="en-US" sz="1800" dirty="0" smtClean="0">
                <a:solidFill>
                  <a:srgbClr val="FF0000"/>
                </a:solidFill>
                <a:latin typeface="Calibri"/>
              </a:rPr>
              <a:t> = 0.625 cm</a:t>
            </a:r>
            <a:r>
              <a:rPr lang="en-US" sz="1800" baseline="30000" dirty="0" smtClean="0">
                <a:solidFill>
                  <a:srgbClr val="FF0000"/>
                </a:solidFill>
                <a:latin typeface="Calibri"/>
              </a:rPr>
              <a:t>-1</a:t>
            </a:r>
          </a:p>
          <a:p>
            <a:pPr fontAlgn="auto">
              <a:spcBef>
                <a:spcPts val="0"/>
              </a:spcBef>
              <a:spcAft>
                <a:spcPts val="0"/>
              </a:spcAft>
            </a:pPr>
            <a:endParaRPr lang="en-US" sz="1800" baseline="30000" dirty="0">
              <a:solidFill>
                <a:prstClr val="black"/>
              </a:solidFill>
              <a:latin typeface="Calibri"/>
            </a:endParaRPr>
          </a:p>
        </p:txBody>
      </p:sp>
      <p:sp>
        <p:nvSpPr>
          <p:cNvPr id="9" name="TextBox 8"/>
          <p:cNvSpPr txBox="1"/>
          <p:nvPr/>
        </p:nvSpPr>
        <p:spPr>
          <a:xfrm>
            <a:off x="6705600" y="5626554"/>
            <a:ext cx="1645002" cy="830997"/>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Δ</a:t>
            </a:r>
            <a:r>
              <a:rPr lang="el-GR" sz="1800" dirty="0" smtClean="0">
                <a:solidFill>
                  <a:prstClr val="black"/>
                </a:solidFill>
                <a:latin typeface="Calibri"/>
              </a:rPr>
              <a:t>σ</a:t>
            </a:r>
            <a:r>
              <a:rPr lang="en-US" sz="1800" dirty="0" smtClean="0">
                <a:solidFill>
                  <a:prstClr val="black"/>
                </a:solidFill>
                <a:latin typeface="Calibri"/>
              </a:rPr>
              <a:t> = 2.5 cm</a:t>
            </a:r>
            <a:r>
              <a:rPr lang="en-US" sz="1800" baseline="30000" dirty="0" smtClean="0">
                <a:solidFill>
                  <a:prstClr val="black"/>
                </a:solidFill>
                <a:latin typeface="Calibri"/>
              </a:rPr>
              <a:t>-1</a:t>
            </a:r>
          </a:p>
          <a:p>
            <a:pPr fontAlgn="auto">
              <a:spcBef>
                <a:spcPts val="0"/>
              </a:spcBef>
              <a:spcAft>
                <a:spcPts val="0"/>
              </a:spcAft>
            </a:pPr>
            <a:r>
              <a:rPr lang="en-US" sz="1800" dirty="0" smtClean="0">
                <a:solidFill>
                  <a:srgbClr val="FF0000"/>
                </a:solidFill>
                <a:latin typeface="Calibri"/>
              </a:rPr>
              <a:t>Δ</a:t>
            </a:r>
            <a:r>
              <a:rPr lang="el-GR" sz="1800" dirty="0" smtClean="0">
                <a:solidFill>
                  <a:srgbClr val="FF0000"/>
                </a:solidFill>
                <a:latin typeface="Calibri"/>
              </a:rPr>
              <a:t>σ</a:t>
            </a:r>
            <a:r>
              <a:rPr lang="en-US" sz="1800" dirty="0" smtClean="0">
                <a:solidFill>
                  <a:srgbClr val="FF0000"/>
                </a:solidFill>
                <a:latin typeface="Calibri"/>
              </a:rPr>
              <a:t> = 0.625 cm</a:t>
            </a:r>
            <a:r>
              <a:rPr lang="en-US" sz="1800" baseline="30000" dirty="0" smtClean="0">
                <a:solidFill>
                  <a:srgbClr val="FF0000"/>
                </a:solidFill>
                <a:latin typeface="Calibri"/>
              </a:rPr>
              <a:t>-1</a:t>
            </a:r>
          </a:p>
          <a:p>
            <a:pPr fontAlgn="auto">
              <a:spcBef>
                <a:spcPts val="0"/>
              </a:spcBef>
              <a:spcAft>
                <a:spcPts val="0"/>
              </a:spcAft>
            </a:pPr>
            <a:endParaRPr lang="en-US" sz="1800" baseline="30000" dirty="0">
              <a:solidFill>
                <a:prstClr val="black"/>
              </a:solidFill>
              <a:latin typeface="Calibri"/>
            </a:endParaRPr>
          </a:p>
        </p:txBody>
      </p:sp>
      <p:sp>
        <p:nvSpPr>
          <p:cNvPr id="10" name="TextBox 9"/>
          <p:cNvSpPr txBox="1"/>
          <p:nvPr/>
        </p:nvSpPr>
        <p:spPr>
          <a:xfrm>
            <a:off x="2971800" y="4267200"/>
            <a:ext cx="925061" cy="338554"/>
          </a:xfrm>
          <a:prstGeom prst="rect">
            <a:avLst/>
          </a:prstGeom>
          <a:noFill/>
        </p:spPr>
        <p:txBody>
          <a:bodyPr wrap="none" rtlCol="0">
            <a:spAutoFit/>
          </a:bodyPr>
          <a:lstStyle/>
          <a:p>
            <a:pPr fontAlgn="auto">
              <a:spcBef>
                <a:spcPts val="0"/>
              </a:spcBef>
              <a:spcAft>
                <a:spcPts val="0"/>
              </a:spcAft>
            </a:pPr>
            <a:r>
              <a:rPr lang="en-US" b="1" dirty="0" smtClean="0">
                <a:solidFill>
                  <a:srgbClr val="1F497D"/>
                </a:solidFill>
                <a:latin typeface="Calibri"/>
              </a:rPr>
              <a:t>LW band</a:t>
            </a:r>
            <a:endParaRPr lang="en-US" b="1" dirty="0">
              <a:solidFill>
                <a:srgbClr val="1F497D"/>
              </a:solidFill>
              <a:latin typeface="Calibri"/>
            </a:endParaRPr>
          </a:p>
        </p:txBody>
      </p:sp>
      <p:sp>
        <p:nvSpPr>
          <p:cNvPr id="11" name="TextBox 10"/>
          <p:cNvSpPr txBox="1"/>
          <p:nvPr/>
        </p:nvSpPr>
        <p:spPr>
          <a:xfrm>
            <a:off x="4882553" y="4309646"/>
            <a:ext cx="1029449" cy="338554"/>
          </a:xfrm>
          <a:prstGeom prst="rect">
            <a:avLst/>
          </a:prstGeom>
          <a:noFill/>
        </p:spPr>
        <p:txBody>
          <a:bodyPr wrap="none" rtlCol="0">
            <a:spAutoFit/>
          </a:bodyPr>
          <a:lstStyle/>
          <a:p>
            <a:pPr fontAlgn="auto">
              <a:spcBef>
                <a:spcPts val="0"/>
              </a:spcBef>
              <a:spcAft>
                <a:spcPts val="0"/>
              </a:spcAft>
            </a:pPr>
            <a:r>
              <a:rPr lang="en-US" b="1" dirty="0">
                <a:solidFill>
                  <a:srgbClr val="1F497D"/>
                </a:solidFill>
                <a:latin typeface="Calibri"/>
              </a:rPr>
              <a:t>M</a:t>
            </a:r>
            <a:r>
              <a:rPr lang="en-US" b="1" dirty="0" smtClean="0">
                <a:solidFill>
                  <a:srgbClr val="1F497D"/>
                </a:solidFill>
                <a:latin typeface="Calibri"/>
              </a:rPr>
              <a:t>W band</a:t>
            </a:r>
            <a:endParaRPr lang="en-US" b="1" dirty="0">
              <a:solidFill>
                <a:srgbClr val="1F497D"/>
              </a:solidFill>
              <a:latin typeface="Calibri"/>
            </a:endParaRPr>
          </a:p>
        </p:txBody>
      </p:sp>
      <p:sp>
        <p:nvSpPr>
          <p:cNvPr id="12" name="TextBox 11"/>
          <p:cNvSpPr txBox="1"/>
          <p:nvPr/>
        </p:nvSpPr>
        <p:spPr>
          <a:xfrm>
            <a:off x="7128933" y="4301067"/>
            <a:ext cx="946221" cy="338554"/>
          </a:xfrm>
          <a:prstGeom prst="rect">
            <a:avLst/>
          </a:prstGeom>
          <a:noFill/>
        </p:spPr>
        <p:txBody>
          <a:bodyPr wrap="none" rtlCol="0">
            <a:spAutoFit/>
          </a:bodyPr>
          <a:lstStyle/>
          <a:p>
            <a:pPr fontAlgn="auto">
              <a:spcBef>
                <a:spcPts val="0"/>
              </a:spcBef>
              <a:spcAft>
                <a:spcPts val="0"/>
              </a:spcAft>
            </a:pPr>
            <a:r>
              <a:rPr lang="en-US" b="1" dirty="0">
                <a:solidFill>
                  <a:srgbClr val="1F497D"/>
                </a:solidFill>
                <a:latin typeface="Calibri"/>
              </a:rPr>
              <a:t>S</a:t>
            </a:r>
            <a:r>
              <a:rPr lang="en-US" b="1" dirty="0" smtClean="0">
                <a:solidFill>
                  <a:srgbClr val="1F497D"/>
                </a:solidFill>
                <a:latin typeface="Calibri"/>
              </a:rPr>
              <a:t>W band</a:t>
            </a:r>
            <a:endParaRPr lang="en-US" b="1" dirty="0">
              <a:solidFill>
                <a:srgbClr val="1F497D"/>
              </a:solidFill>
              <a:latin typeface="Calibri"/>
            </a:endParaRPr>
          </a:p>
        </p:txBody>
      </p:sp>
      <p:sp>
        <p:nvSpPr>
          <p:cNvPr id="13" name="TextBox 12"/>
          <p:cNvSpPr txBox="1"/>
          <p:nvPr/>
        </p:nvSpPr>
        <p:spPr>
          <a:xfrm>
            <a:off x="76200" y="4419600"/>
            <a:ext cx="1828800" cy="1200329"/>
          </a:xfrm>
          <a:prstGeom prst="rect">
            <a:avLst/>
          </a:prstGeom>
          <a:noFill/>
        </p:spPr>
        <p:txBody>
          <a:bodyPr wrap="square" rtlCol="0">
            <a:spAutoFit/>
          </a:bodyPr>
          <a:lstStyle/>
          <a:p>
            <a:pPr fontAlgn="auto">
              <a:spcBef>
                <a:spcPts val="0"/>
              </a:spcBef>
              <a:spcAft>
                <a:spcPts val="0"/>
              </a:spcAft>
            </a:pPr>
            <a:r>
              <a:rPr lang="en-US" sz="1800" dirty="0" err="1" smtClean="0">
                <a:solidFill>
                  <a:prstClr val="black"/>
                </a:solidFill>
                <a:cs typeface="Times New Roman" panose="02020603050405020304" pitchFamily="18" charset="0"/>
              </a:rPr>
              <a:t>CrIS</a:t>
            </a:r>
            <a:r>
              <a:rPr lang="en-US" sz="1800" dirty="0" smtClean="0">
                <a:solidFill>
                  <a:prstClr val="black"/>
                </a:solidFill>
                <a:cs typeface="Times New Roman" panose="02020603050405020304" pitchFamily="18" charset="0"/>
              </a:rPr>
              <a:t> full (</a:t>
            </a:r>
            <a:r>
              <a:rPr lang="en-US" sz="1800" dirty="0" smtClean="0">
                <a:solidFill>
                  <a:srgbClr val="FF0000"/>
                </a:solidFill>
                <a:cs typeface="Times New Roman" panose="02020603050405020304" pitchFamily="18" charset="0"/>
              </a:rPr>
              <a:t>red</a:t>
            </a:r>
            <a:r>
              <a:rPr lang="en-US" sz="1800" dirty="0" smtClean="0">
                <a:solidFill>
                  <a:prstClr val="black"/>
                </a:solidFill>
                <a:cs typeface="Times New Roman" panose="02020603050405020304" pitchFamily="18" charset="0"/>
              </a:rPr>
              <a:t>) and normal (black) resolution spectra</a:t>
            </a:r>
            <a:endParaRPr lang="en-US" sz="1800" dirty="0">
              <a:solidFill>
                <a:prstClr val="black"/>
              </a:solidFill>
              <a:cs typeface="Times New Roman" panose="02020603050405020304" pitchFamily="18" charset="0"/>
            </a:endParaRPr>
          </a:p>
        </p:txBody>
      </p:sp>
      <p:sp>
        <p:nvSpPr>
          <p:cNvPr id="15" name="Slide Number Placeholder 14"/>
          <p:cNvSpPr>
            <a:spLocks noGrp="1"/>
          </p:cNvSpPr>
          <p:nvPr>
            <p:ph type="sldNum" sz="quarter" idx="12"/>
          </p:nvPr>
        </p:nvSpPr>
        <p:spPr>
          <a:xfrm>
            <a:off x="6858000" y="6416675"/>
            <a:ext cx="2133600" cy="365125"/>
          </a:xfrm>
        </p:spPr>
        <p:txBody>
          <a:bodyPr/>
          <a:lstStyle/>
          <a:p>
            <a:fld id="{2AE7699D-7F1B-4B03-B759-30DF515F812F}"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4062823342"/>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49362"/>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JPSS-1 VIIRS Status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3886200" cy="5029200"/>
          </a:xfrm>
        </p:spPr>
        <p:txBody>
          <a:bodyPr>
            <a:normAutofit fontScale="47500" lnSpcReduction="20000"/>
          </a:bodyPr>
          <a:lstStyle/>
          <a:p>
            <a:r>
              <a:rPr lang="en-US" dirty="0" smtClean="0">
                <a:latin typeface="Times New Roman" panose="02020603050405020304" pitchFamily="18" charset="0"/>
                <a:cs typeface="Times New Roman" panose="02020603050405020304" pitchFamily="18" charset="0"/>
              </a:rPr>
              <a:t>J1 VIIRS Pre-Ship Review  </a:t>
            </a:r>
            <a:r>
              <a:rPr lang="en-US" dirty="0" err="1" smtClean="0">
                <a:latin typeface="Times New Roman" panose="02020603050405020304" pitchFamily="18" charset="0"/>
                <a:cs typeface="Times New Roman" panose="02020603050405020304" pitchFamily="18" charset="0"/>
              </a:rPr>
              <a:t>Review</a:t>
            </a:r>
            <a:r>
              <a:rPr lang="en-US" dirty="0" smtClean="0">
                <a:latin typeface="Times New Roman" panose="02020603050405020304" pitchFamily="18" charset="0"/>
                <a:cs typeface="Times New Roman" panose="02020603050405020304" pitchFamily="18" charset="0"/>
              </a:rPr>
              <a:t> (PSR) was held 2/3-2/4 at Raytheon, El Segundo, CA</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PSR provides a systematic review of the instrument, performance, waivers, and risk mitigation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independent review panel found no impediment to the shipment of J1 VIIRS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STAR SDR and EDR teams contributed greatly to the waiver studies prior to the PSR, and will continue to develop mitigation for the waivers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J1 VIIRS relative spectral response functions (RSR) is made available by the SDR team</a:t>
            </a:r>
            <a:endParaRPr lang="en-US" dirty="0">
              <a:latin typeface="Times New Roman" panose="02020603050405020304" pitchFamily="18" charset="0"/>
              <a:cs typeface="Times New Roman" panose="02020603050405020304" pitchFamily="18" charset="0"/>
            </a:endParaRPr>
          </a:p>
        </p:txBody>
      </p:sp>
      <p:pic>
        <p:nvPicPr>
          <p:cNvPr id="1026" name="Picture 2" descr="Displaying cake.jpg"/>
          <p:cNvPicPr>
            <a:picLocks noChangeAspect="1" noChangeArrowheads="1"/>
          </p:cNvPicPr>
          <p:nvPr/>
        </p:nvPicPr>
        <p:blipFill>
          <a:blip r:embed="rId2" cstate="print"/>
          <a:srcRect/>
          <a:stretch>
            <a:fillRect/>
          </a:stretch>
        </p:blipFill>
        <p:spPr bwMode="auto">
          <a:xfrm>
            <a:off x="4648200" y="1752600"/>
            <a:ext cx="4061055" cy="2819400"/>
          </a:xfrm>
          <a:prstGeom prst="rect">
            <a:avLst/>
          </a:prstGeom>
          <a:noFill/>
        </p:spPr>
      </p:pic>
      <p:sp>
        <p:nvSpPr>
          <p:cNvPr id="7" name="TextBox 6"/>
          <p:cNvSpPr txBox="1"/>
          <p:nvPr/>
        </p:nvSpPr>
        <p:spPr>
          <a:xfrm>
            <a:off x="4724400" y="4876800"/>
            <a:ext cx="4267200" cy="646331"/>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cs typeface="Times New Roman" panose="02020603050405020304" pitchFamily="18" charset="0"/>
              </a:rPr>
              <a:t>Birthday cake celebrating the JPSS J1 VIIRS shipping on February 2015</a:t>
            </a:r>
            <a:endParaRPr lang="en-US" sz="1800" dirty="0">
              <a:solidFill>
                <a:prstClr val="black"/>
              </a:solidFill>
              <a:cs typeface="Times New Roman" panose="02020603050405020304" pitchFamily="18" charset="0"/>
            </a:endParaRPr>
          </a:p>
        </p:txBody>
      </p:sp>
      <p:sp>
        <p:nvSpPr>
          <p:cNvPr id="8" name="Slide Number Placeholder 7"/>
          <p:cNvSpPr>
            <a:spLocks noGrp="1"/>
          </p:cNvSpPr>
          <p:nvPr>
            <p:ph type="sldNum" sz="quarter" idx="12"/>
          </p:nvPr>
        </p:nvSpPr>
        <p:spPr>
          <a:xfrm>
            <a:off x="6858000" y="6416675"/>
            <a:ext cx="2133600" cy="365125"/>
          </a:xfrm>
        </p:spPr>
        <p:txBody>
          <a:bodyPr/>
          <a:lstStyle/>
          <a:p>
            <a:fld id="{BA16B81E-0E4A-48FD-B5DB-F23E57C9C638}"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622657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J1 VIIRS SDR Support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98916"/>
            <a:ext cx="4648200" cy="5606683"/>
          </a:xfrm>
        </p:spPr>
        <p:txBody>
          <a:bodyPr>
            <a:noAutofit/>
          </a:bodyPr>
          <a:lstStyle/>
          <a:p>
            <a:r>
              <a:rPr lang="en-US" sz="1600" dirty="0" smtClean="0">
                <a:latin typeface="Times New Roman" panose="02020603050405020304" pitchFamily="18" charset="0"/>
                <a:cs typeface="Times New Roman" panose="02020603050405020304" pitchFamily="18" charset="0"/>
              </a:rPr>
              <a:t>J1 VIIRS Waiver mitigation</a:t>
            </a:r>
          </a:p>
          <a:p>
            <a:pPr lvl="1"/>
            <a:r>
              <a:rPr lang="en-US" sz="1600" dirty="0" smtClean="0">
                <a:latin typeface="Times New Roman" panose="02020603050405020304" pitchFamily="18" charset="0"/>
                <a:cs typeface="Times New Roman" panose="02020603050405020304" pitchFamily="18" charset="0"/>
              </a:rPr>
              <a:t>Developing mitigation for JPSS J1 VIIRS DNB nonlinearity at high scan angles (aggregation mode change), in collaboration with NASA flight;</a:t>
            </a:r>
          </a:p>
          <a:p>
            <a:pPr lvl="1"/>
            <a:r>
              <a:rPr lang="en-US" sz="1600" dirty="0" smtClean="0">
                <a:latin typeface="Times New Roman" panose="02020603050405020304" pitchFamily="18" charset="0"/>
                <a:cs typeface="Times New Roman" panose="02020603050405020304" pitchFamily="18" charset="0"/>
              </a:rPr>
              <a:t>Aggregation mode options will be fully tested with the Algorithm Development Library (ADL) at STAR before delivery to the operations, together with all other parameters for J1 VIIRS;</a:t>
            </a:r>
          </a:p>
          <a:p>
            <a:pPr lvl="1"/>
            <a:r>
              <a:rPr lang="en-US" sz="1600" dirty="0" smtClean="0">
                <a:latin typeface="Times New Roman" panose="02020603050405020304" pitchFamily="18" charset="0"/>
                <a:cs typeface="Times New Roman" panose="02020603050405020304" pitchFamily="18" charset="0"/>
              </a:rPr>
              <a:t>Prelaunch DNB low light testing (with SIS100) is also found useful for improving shortwave infrared channel characterization (such as at 2um, which will benefit ocean color &amp; aerosol applications) ;</a:t>
            </a:r>
          </a:p>
          <a:p>
            <a:pPr lvl="1"/>
            <a:r>
              <a:rPr lang="en-US" sz="1600" dirty="0" smtClean="0">
                <a:latin typeface="Times New Roman" panose="02020603050405020304" pitchFamily="18" charset="0"/>
                <a:cs typeface="Times New Roman" panose="02020603050405020304" pitchFamily="18" charset="0"/>
              </a:rPr>
              <a:t>Other changes include saturation handling.</a:t>
            </a:r>
          </a:p>
          <a:p>
            <a:r>
              <a:rPr lang="en-US" sz="1600" dirty="0" smtClean="0">
                <a:latin typeface="Times New Roman" panose="02020603050405020304" pitchFamily="18" charset="0"/>
                <a:cs typeface="Times New Roman" panose="02020603050405020304" pitchFamily="18" charset="0"/>
              </a:rPr>
              <a:t>Initial version of the Post-launch Tests (PLT) for VIIRS has been developed;</a:t>
            </a:r>
          </a:p>
          <a:p>
            <a:r>
              <a:rPr lang="en-US" sz="1600" dirty="0" smtClean="0">
                <a:latin typeface="Times New Roman" panose="02020603050405020304" pitchFamily="18" charset="0"/>
                <a:cs typeface="Times New Roman" panose="02020603050405020304" pitchFamily="18" charset="0"/>
              </a:rPr>
              <a:t>Currently evaluating and generating the 40+ LUTs required for the IDPS/ADL ground processing system.</a:t>
            </a:r>
            <a:endParaRPr lang="en-US" sz="16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4800600" y="1371600"/>
            <a:ext cx="3893553" cy="1524000"/>
          </a:xfrm>
          <a:prstGeom prst="rect">
            <a:avLst/>
          </a:prstGeom>
          <a:noFill/>
          <a:ln w="9525">
            <a:noFill/>
            <a:miter lim="800000"/>
            <a:headEnd/>
            <a:tailEnd/>
          </a:ln>
        </p:spPr>
      </p:pic>
      <p:sp>
        <p:nvSpPr>
          <p:cNvPr id="7" name="TextBox 6"/>
          <p:cNvSpPr txBox="1"/>
          <p:nvPr/>
        </p:nvSpPr>
        <p:spPr>
          <a:xfrm>
            <a:off x="5181600" y="3048000"/>
            <a:ext cx="3657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cs typeface="Times New Roman" panose="02020603050405020304" pitchFamily="18" charset="0"/>
              </a:rPr>
              <a:t>J1 VIIRS DNB Aggregation Mode Trade Study</a:t>
            </a:r>
            <a:endParaRPr lang="en-US" sz="1400" dirty="0">
              <a:solidFill>
                <a:prstClr val="black"/>
              </a:solidFill>
              <a:cs typeface="Times New Roman" panose="02020603050405020304"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4608352" y="3886200"/>
            <a:ext cx="4230848" cy="1705903"/>
          </a:xfrm>
          <a:prstGeom prst="rect">
            <a:avLst/>
          </a:prstGeom>
          <a:noFill/>
          <a:ln w="9525">
            <a:noFill/>
            <a:miter lim="800000"/>
            <a:headEnd/>
            <a:tailEnd/>
          </a:ln>
        </p:spPr>
      </p:pic>
      <p:sp>
        <p:nvSpPr>
          <p:cNvPr id="9" name="TextBox 8"/>
          <p:cNvSpPr txBox="1"/>
          <p:nvPr/>
        </p:nvSpPr>
        <p:spPr>
          <a:xfrm>
            <a:off x="4953000" y="5940623"/>
            <a:ext cx="45720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cs typeface="Times New Roman" panose="02020603050405020304" pitchFamily="18" charset="0"/>
              </a:rPr>
              <a:t>J1 VIIRS SWIR Low Radiance Response from RC2 P4</a:t>
            </a:r>
            <a:endParaRPr lang="en-US" sz="1400" dirty="0">
              <a:solidFill>
                <a:prstClr val="black"/>
              </a:solidFill>
              <a:cs typeface="Times New Roman" panose="02020603050405020304" pitchFamily="18" charset="0"/>
            </a:endParaRPr>
          </a:p>
        </p:txBody>
      </p:sp>
      <p:sp>
        <p:nvSpPr>
          <p:cNvPr id="10" name="TextBox 9"/>
          <p:cNvSpPr txBox="1"/>
          <p:nvPr/>
        </p:nvSpPr>
        <p:spPr>
          <a:xfrm>
            <a:off x="8382000" y="1676400"/>
            <a:ext cx="533400" cy="215444"/>
          </a:xfrm>
          <a:prstGeom prst="rect">
            <a:avLst/>
          </a:prstGeom>
          <a:solidFill>
            <a:schemeClr val="bg1"/>
          </a:solidFill>
        </p:spPr>
        <p:txBody>
          <a:bodyPr wrap="square" rtlCol="0">
            <a:spAutoFit/>
          </a:bodyPr>
          <a:lstStyle/>
          <a:p>
            <a:pPr fontAlgn="auto">
              <a:spcBef>
                <a:spcPts val="0"/>
              </a:spcBef>
              <a:spcAft>
                <a:spcPts val="0"/>
              </a:spcAft>
            </a:pPr>
            <a:r>
              <a:rPr lang="en-US" sz="800" dirty="0" smtClean="0">
                <a:solidFill>
                  <a:prstClr val="black"/>
                </a:solidFill>
                <a:latin typeface="Calibri"/>
              </a:rPr>
              <a:t>56.06</a:t>
            </a:r>
            <a:endParaRPr lang="en-US" sz="800" dirty="0">
              <a:solidFill>
                <a:prstClr val="black"/>
              </a:solidFill>
              <a:latin typeface="Calibri"/>
            </a:endParaRPr>
          </a:p>
        </p:txBody>
      </p:sp>
      <p:sp>
        <p:nvSpPr>
          <p:cNvPr id="11" name="Slide Number Placeholder 10"/>
          <p:cNvSpPr>
            <a:spLocks noGrp="1"/>
          </p:cNvSpPr>
          <p:nvPr>
            <p:ph type="sldNum" sz="quarter" idx="12"/>
          </p:nvPr>
        </p:nvSpPr>
        <p:spPr>
          <a:xfrm>
            <a:off x="6858000" y="6416675"/>
            <a:ext cx="2133600" cy="365125"/>
          </a:xfrm>
        </p:spPr>
        <p:txBody>
          <a:bodyPr/>
          <a:lstStyle/>
          <a:p>
            <a:fld id="{BA16B81E-0E4A-48FD-B5DB-F23E57C9C638}"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2452858963"/>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JPSS-1 OMPS SDR Status</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839200" cy="6019800"/>
          </a:xfrm>
        </p:spPr>
        <p:txBody>
          <a:bodyPr>
            <a:noAutofit/>
          </a:bodyPr>
          <a:lstStyle/>
          <a:p>
            <a:r>
              <a:rPr lang="en-US" sz="2000" dirty="0" smtClean="0">
                <a:latin typeface="Times New Roman" panose="02020603050405020304" pitchFamily="18" charset="0"/>
                <a:cs typeface="Times New Roman" panose="02020603050405020304" pitchFamily="18" charset="0"/>
              </a:rPr>
              <a:t>Decompression Subroutine</a:t>
            </a:r>
          </a:p>
          <a:p>
            <a:pPr lvl="1"/>
            <a:r>
              <a:rPr lang="en-US" sz="2000" dirty="0" smtClean="0">
                <a:latin typeface="Times New Roman" panose="02020603050405020304" pitchFamily="18" charset="0"/>
                <a:cs typeface="Times New Roman" panose="02020603050405020304" pitchFamily="18" charset="0"/>
              </a:rPr>
              <a:t>A new subroutine to decompress Flight Software 6.0 compressed data. Decompression will effectively double our data rate from the instrument to the ground.</a:t>
            </a:r>
          </a:p>
          <a:p>
            <a:r>
              <a:rPr lang="en-US" sz="2000" dirty="0" smtClean="0">
                <a:latin typeface="Times New Roman" panose="02020603050405020304" pitchFamily="18" charset="0"/>
                <a:cs typeface="Times New Roman" panose="02020603050405020304" pitchFamily="18" charset="0"/>
              </a:rPr>
              <a:t>Small FOV SDR processing to the OMPS Nadir Profiler and Nadir </a:t>
            </a:r>
            <a:r>
              <a:rPr lang="en-US" sz="2000" dirty="0" err="1" smtClean="0">
                <a:latin typeface="Times New Roman" panose="02020603050405020304" pitchFamily="18" charset="0"/>
                <a:cs typeface="Times New Roman" panose="02020603050405020304" pitchFamily="18" charset="0"/>
              </a:rPr>
              <a:t>Mapper</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Aggregator Subroutines</a:t>
            </a:r>
          </a:p>
          <a:p>
            <a:pPr lvl="1"/>
            <a:r>
              <a:rPr lang="en-US" sz="2000" dirty="0" smtClean="0">
                <a:latin typeface="Times New Roman" panose="02020603050405020304" pitchFamily="18" charset="0"/>
                <a:cs typeface="Times New Roman" panose="02020603050405020304" pitchFamily="18" charset="0"/>
              </a:rPr>
              <a:t>A new subroutine for the Nadir </a:t>
            </a:r>
            <a:r>
              <a:rPr lang="en-US" sz="2000" dirty="0" err="1" smtClean="0">
                <a:latin typeface="Times New Roman" panose="02020603050405020304" pitchFamily="18" charset="0"/>
                <a:cs typeface="Times New Roman" panose="02020603050405020304" pitchFamily="18" charset="0"/>
              </a:rPr>
              <a:t>Mapper</a:t>
            </a:r>
            <a:r>
              <a:rPr lang="en-US" sz="2000" dirty="0" smtClean="0">
                <a:latin typeface="Times New Roman" panose="02020603050405020304" pitchFamily="18" charset="0"/>
                <a:cs typeface="Times New Roman" panose="02020603050405020304" pitchFamily="18" charset="0"/>
              </a:rPr>
              <a:t> to aggregate small Field-of-View data into standard FOVs prior to SDR processing.</a:t>
            </a:r>
          </a:p>
          <a:p>
            <a:pPr lvl="1"/>
            <a:r>
              <a:rPr lang="en-US" sz="2000" dirty="0" smtClean="0">
                <a:latin typeface="Times New Roman" panose="02020603050405020304" pitchFamily="18" charset="0"/>
                <a:cs typeface="Times New Roman" panose="02020603050405020304" pitchFamily="18" charset="0"/>
              </a:rPr>
              <a:t>A new component of the Nadir Profiler “</a:t>
            </a:r>
            <a:r>
              <a:rPr lang="en-US" sz="2000" dirty="0" err="1" smtClean="0">
                <a:latin typeface="Times New Roman" panose="02020603050405020304" pitchFamily="18" charset="0"/>
                <a:cs typeface="Times New Roman" panose="02020603050405020304" pitchFamily="18" charset="0"/>
              </a:rPr>
              <a:t>glueware</a:t>
            </a:r>
            <a:r>
              <a:rPr lang="en-US" sz="2000" dirty="0" smtClean="0">
                <a:latin typeface="Times New Roman" panose="02020603050405020304" pitchFamily="18" charset="0"/>
                <a:cs typeface="Times New Roman" panose="02020603050405020304" pitchFamily="18" charset="0"/>
              </a:rPr>
              <a:t>” to aggregate small SDR FOV measurements into standard FOVs.</a:t>
            </a:r>
          </a:p>
          <a:p>
            <a:r>
              <a:rPr lang="en-US" sz="2000" dirty="0" smtClean="0">
                <a:latin typeface="Times New Roman" panose="02020603050405020304" pitchFamily="18" charset="0"/>
                <a:cs typeface="Times New Roman" panose="02020603050405020304" pitchFamily="18" charset="0"/>
              </a:rPr>
              <a:t>Model Based Wavelength Shift is developed </a:t>
            </a:r>
          </a:p>
          <a:p>
            <a:pPr lvl="1"/>
            <a:r>
              <a:rPr lang="en-US" sz="2000" dirty="0" smtClean="0">
                <a:latin typeface="Times New Roman" panose="02020603050405020304" pitchFamily="18" charset="0"/>
                <a:cs typeface="Times New Roman" panose="02020603050405020304" pitchFamily="18" charset="0"/>
              </a:rPr>
              <a:t>A branch of the code to compute model estimates of the wavelength shifts.</a:t>
            </a:r>
          </a:p>
          <a:p>
            <a:r>
              <a:rPr lang="en-US" sz="2000" dirty="0" smtClean="0">
                <a:latin typeface="Times New Roman" panose="02020603050405020304" pitchFamily="18" charset="0"/>
                <a:cs typeface="Times New Roman" panose="02020603050405020304" pitchFamily="18" charset="0"/>
              </a:rPr>
              <a:t>Filling of Sparse Spectral Counts</a:t>
            </a:r>
          </a:p>
          <a:p>
            <a:pPr lvl="1"/>
            <a:r>
              <a:rPr lang="en-US" sz="2000" dirty="0" smtClean="0">
                <a:latin typeface="Times New Roman" panose="02020603050405020304" pitchFamily="18" charset="0"/>
                <a:cs typeface="Times New Roman" panose="02020603050405020304" pitchFamily="18" charset="0"/>
              </a:rPr>
              <a:t>A branch of the wavelength scale adjustment code to interpolate and extrapolate counts for unmeasured rows using the relative solar irradiance values. This allows continued use of the current stray light correction procedure.</a:t>
            </a:r>
          </a:p>
        </p:txBody>
      </p:sp>
      <p:sp>
        <p:nvSpPr>
          <p:cNvPr id="5" name="Slide Number Placeholder 4"/>
          <p:cNvSpPr>
            <a:spLocks noGrp="1"/>
          </p:cNvSpPr>
          <p:nvPr>
            <p:ph type="sldNum" sz="quarter" idx="12"/>
          </p:nvPr>
        </p:nvSpPr>
        <p:spPr>
          <a:xfrm>
            <a:off x="6858000" y="6416675"/>
            <a:ext cx="2133600" cy="365125"/>
          </a:xfrm>
        </p:spPr>
        <p:txBody>
          <a:bodyPr/>
          <a:lstStyle/>
          <a:p>
            <a:fld id="{E8BEE930-5BD3-4AB5-9C91-85D68E612F6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3792344484"/>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2" name="Title 31"/>
          <p:cNvSpPr>
            <a:spLocks noGrp="1"/>
          </p:cNvSpPr>
          <p:nvPr>
            <p:ph type="title"/>
          </p:nvPr>
        </p:nvSpPr>
        <p:spPr>
          <a:xfrm>
            <a:off x="457200" y="30480"/>
            <a:ext cx="8229600" cy="1143000"/>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OMPS NM Architecture</a:t>
            </a:r>
            <a:endParaRPr lang="en-US" sz="2800" b="1" dirty="0">
              <a:solidFill>
                <a:srgbClr val="0000FF"/>
              </a:solidFill>
              <a:latin typeface="Times New Roman" panose="02020603050405020304" pitchFamily="18" charset="0"/>
              <a:cs typeface="Times New Roman" panose="02020603050405020304" pitchFamily="18" charset="0"/>
            </a:endParaRPr>
          </a:p>
        </p:txBody>
      </p:sp>
      <p:grpSp>
        <p:nvGrpSpPr>
          <p:cNvPr id="2" name="Group 32"/>
          <p:cNvGrpSpPr/>
          <p:nvPr/>
        </p:nvGrpSpPr>
        <p:grpSpPr>
          <a:xfrm>
            <a:off x="91037" y="1577176"/>
            <a:ext cx="8816989" cy="4645826"/>
            <a:chOff x="91037" y="1577176"/>
            <a:chExt cx="8816989" cy="4645826"/>
          </a:xfrm>
        </p:grpSpPr>
        <p:sp>
          <p:nvSpPr>
            <p:cNvPr id="7" name="Rectangle 6"/>
            <p:cNvSpPr/>
            <p:nvPr/>
          </p:nvSpPr>
          <p:spPr>
            <a:xfrm>
              <a:off x="3347884" y="1577176"/>
              <a:ext cx="5560142" cy="2789247"/>
            </a:xfrm>
            <a:prstGeom prst="rect">
              <a:avLst/>
            </a:prstGeom>
            <a:solidFill>
              <a:schemeClr val="bg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514600" y="2262978"/>
              <a:ext cx="582835" cy="1436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1800" dirty="0" smtClean="0">
                  <a:solidFill>
                    <a:prstClr val="white"/>
                  </a:solidFill>
                  <a:latin typeface="Times New Roman" panose="02020603050405020304" pitchFamily="18" charset="0"/>
                  <a:cs typeface="Times New Roman" panose="02020603050405020304" pitchFamily="18" charset="0"/>
                </a:rPr>
                <a:t>RDR</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47391" y="2262976"/>
              <a:ext cx="748809" cy="143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1800" smtClean="0">
                  <a:solidFill>
                    <a:prstClr val="white"/>
                  </a:solidFill>
                  <a:latin typeface="Times New Roman" panose="02020603050405020304" pitchFamily="18" charset="0"/>
                  <a:cs typeface="Times New Roman" panose="02020603050405020304" pitchFamily="18" charset="0"/>
                </a:rPr>
                <a:t>vRDR</a:t>
              </a:r>
              <a:endParaRPr lang="en-US" sz="1800" dirty="0" smtClean="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8141110" y="2262978"/>
              <a:ext cx="545690" cy="14361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1800" dirty="0" smtClean="0">
                  <a:solidFill>
                    <a:prstClr val="white"/>
                  </a:solidFill>
                  <a:latin typeface="Times New Roman" panose="02020603050405020304" pitchFamily="18" charset="0"/>
                  <a:cs typeface="Times New Roman" panose="02020603050405020304" pitchFamily="18" charset="0"/>
                </a:rPr>
                <a:t>SDR</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733799" y="2262977"/>
              <a:ext cx="584200" cy="14361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1400" b="1" dirty="0" smtClean="0">
                  <a:solidFill>
                    <a:prstClr val="black"/>
                  </a:solidFill>
                  <a:latin typeface="Times New Roman" panose="02020603050405020304" pitchFamily="18" charset="0"/>
                  <a:cs typeface="Times New Roman" panose="02020603050405020304" pitchFamily="18" charset="0"/>
                </a:rPr>
                <a:t>APID Filter</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694273" y="2262975"/>
              <a:ext cx="584200" cy="14361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1400" b="1" dirty="0" smtClean="0">
                  <a:solidFill>
                    <a:prstClr val="black"/>
                  </a:solidFill>
                  <a:latin typeface="Times New Roman" panose="02020603050405020304" pitchFamily="18" charset="0"/>
                  <a:cs typeface="Times New Roman" panose="02020603050405020304" pitchFamily="18" charset="0"/>
                </a:rPr>
                <a:t>Decompressor</a:t>
              </a:r>
              <a:endParaRPr lang="en-US" sz="1400" b="1" dirty="0">
                <a:solidFill>
                  <a:prstClr val="black"/>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820832" y="2262977"/>
              <a:ext cx="584200" cy="1436130"/>
            </a:xfrm>
            <a:prstGeom prst="roundRect">
              <a:avLst>
                <a:gd name="adj"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1400" b="1" dirty="0" smtClean="0">
                  <a:solidFill>
                    <a:prstClr val="black"/>
                  </a:solidFill>
                  <a:latin typeface="Times New Roman" panose="02020603050405020304" pitchFamily="18" charset="0"/>
                  <a:cs typeface="Times New Roman" panose="02020603050405020304" pitchFamily="18" charset="0"/>
                </a:rPr>
                <a:t>Aggregator</a:t>
              </a:r>
              <a:endParaRPr lang="en-US" sz="1400" b="1" dirty="0">
                <a:solidFill>
                  <a:prstClr val="black"/>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28" idx="3"/>
              <a:endCxn id="3" idx="1"/>
            </p:cNvCxnSpPr>
            <p:nvPr/>
          </p:nvCxnSpPr>
          <p:spPr>
            <a:xfrm>
              <a:off x="1371600" y="1970591"/>
              <a:ext cx="1143000" cy="1010450"/>
            </a:xfrm>
            <a:prstGeom prst="straightConnector1">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a:endCxn id="8" idx="1"/>
            </p:cNvCxnSpPr>
            <p:nvPr/>
          </p:nvCxnSpPr>
          <p:spPr>
            <a:xfrm>
              <a:off x="3097435" y="2981041"/>
              <a:ext cx="636364"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6" idx="1"/>
            </p:cNvCxnSpPr>
            <p:nvPr/>
          </p:nvCxnSpPr>
          <p:spPr>
            <a:xfrm>
              <a:off x="7696200" y="2981042"/>
              <a:ext cx="44491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112932" y="4633124"/>
              <a:ext cx="2573868" cy="121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latin typeface="Times New Roman" panose="02020603050405020304" pitchFamily="18" charset="0"/>
                  <a:cs typeface="Times New Roman" panose="02020603050405020304" pitchFamily="18" charset="0"/>
                </a:rPr>
                <a:t>Offline Processing/Archive</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1037" y="1678203"/>
              <a:ext cx="1280563" cy="584775"/>
            </a:xfrm>
            <a:prstGeom prst="rect">
              <a:avLst/>
            </a:prstGeom>
            <a:noFill/>
          </p:spPr>
          <p:txBody>
            <a:bodyPr wrap="square" rtlCol="0">
              <a:spAutoFit/>
            </a:bodyPr>
            <a:lstStyle/>
            <a:p>
              <a:pPr fontAlgn="auto">
                <a:spcBef>
                  <a:spcPts val="0"/>
                </a:spcBef>
                <a:spcAft>
                  <a:spcPts val="0"/>
                </a:spcAft>
              </a:pPr>
              <a:r>
                <a:rPr lang="en-US" b="1" dirty="0" smtClean="0">
                  <a:solidFill>
                    <a:srgbClr val="FFFFFF"/>
                  </a:solidFill>
                  <a:cs typeface="Times New Roman" panose="02020603050405020304" pitchFamily="18" charset="0"/>
                </a:rPr>
                <a:t>SNPP HCS Lo-Res</a:t>
              </a:r>
            </a:p>
          </p:txBody>
        </p:sp>
        <p:cxnSp>
          <p:nvCxnSpPr>
            <p:cNvPr id="46" name="Straight Arrow Connector 45"/>
            <p:cNvCxnSpPr>
              <a:stCxn id="48" idx="3"/>
              <a:endCxn id="3" idx="1"/>
            </p:cNvCxnSpPr>
            <p:nvPr/>
          </p:nvCxnSpPr>
          <p:spPr>
            <a:xfrm>
              <a:off x="1371600" y="2976578"/>
              <a:ext cx="1143000" cy="44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1037" y="2499524"/>
              <a:ext cx="1280563" cy="954107"/>
            </a:xfrm>
            <a:prstGeom prst="rect">
              <a:avLst/>
            </a:prstGeom>
            <a:noFill/>
          </p:spPr>
          <p:txBody>
            <a:bodyPr wrap="square" rtlCol="0">
              <a:spAutoFit/>
            </a:bodyPr>
            <a:lstStyle/>
            <a:p>
              <a:pPr fontAlgn="auto">
                <a:spcBef>
                  <a:spcPts val="0"/>
                </a:spcBef>
                <a:spcAft>
                  <a:spcPts val="0"/>
                </a:spcAft>
              </a:pPr>
              <a:r>
                <a:rPr lang="en-US" b="1" dirty="0" smtClean="0">
                  <a:solidFill>
                    <a:srgbClr val="FF0000"/>
                  </a:solidFill>
                  <a:cs typeface="Times New Roman" panose="02020603050405020304" pitchFamily="18" charset="0"/>
                </a:rPr>
                <a:t>J‑1 HCS</a:t>
              </a:r>
            </a:p>
            <a:p>
              <a:pPr fontAlgn="auto">
                <a:spcBef>
                  <a:spcPts val="0"/>
                </a:spcBef>
                <a:spcAft>
                  <a:spcPts val="0"/>
                </a:spcAft>
              </a:pPr>
              <a:r>
                <a:rPr lang="en-US" b="1" dirty="0" smtClean="0">
                  <a:solidFill>
                    <a:srgbClr val="FF0000"/>
                  </a:solidFill>
                  <a:cs typeface="Times New Roman" panose="02020603050405020304" pitchFamily="18" charset="0"/>
                </a:rPr>
                <a:t>Hi-Res, Compressed</a:t>
              </a:r>
            </a:p>
            <a:p>
              <a:pPr fontAlgn="auto">
                <a:spcBef>
                  <a:spcPts val="0"/>
                </a:spcBef>
                <a:spcAft>
                  <a:spcPts val="0"/>
                </a:spcAft>
              </a:pPr>
              <a:r>
                <a:rPr lang="en-US" sz="800" dirty="0" smtClean="0">
                  <a:solidFill>
                    <a:prstClr val="black"/>
                  </a:solidFill>
                  <a:cs typeface="Times New Roman" panose="02020603050405020304" pitchFamily="18" charset="0"/>
                </a:rPr>
                <a:t> </a:t>
              </a:r>
              <a:endParaRPr lang="en-US" sz="700" dirty="0">
                <a:solidFill>
                  <a:prstClr val="black"/>
                </a:solidFill>
                <a:cs typeface="Times New Roman" panose="02020603050405020304" pitchFamily="18" charset="0"/>
              </a:endParaRPr>
            </a:p>
          </p:txBody>
        </p:sp>
        <p:sp>
          <p:nvSpPr>
            <p:cNvPr id="18" name="Rounded Rectangle 17"/>
            <p:cNvSpPr/>
            <p:nvPr/>
          </p:nvSpPr>
          <p:spPr>
            <a:xfrm>
              <a:off x="2667000" y="5638800"/>
              <a:ext cx="762000" cy="58420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pPr>
              <a:r>
                <a:rPr lang="en-US" sz="1400" b="1" dirty="0" smtClean="0">
                  <a:solidFill>
                    <a:prstClr val="black"/>
                  </a:solidFill>
                  <a:latin typeface="Times New Roman" panose="02020603050405020304" pitchFamily="18" charset="0"/>
                  <a:cs typeface="Times New Roman" panose="02020603050405020304" pitchFamily="18" charset="0"/>
                </a:rPr>
                <a:t>New Code</a:t>
              </a:r>
              <a:endParaRPr lang="en-US" sz="1400" b="1" dirty="0">
                <a:solidFill>
                  <a:prstClr val="black"/>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1447800" y="56388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prstClr val="white"/>
                  </a:solidFill>
                  <a:latin typeface="Times New Roman" panose="02020603050405020304" pitchFamily="18" charset="0"/>
                  <a:cs typeface="Times New Roman" panose="02020603050405020304" pitchFamily="18" charset="0"/>
                </a:rPr>
                <a:t>Existing Code</a:t>
              </a:r>
              <a:endParaRPr lang="en-US" sz="1400" b="1" dirty="0">
                <a:solidFill>
                  <a:prstClr val="white"/>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228600" y="5581278"/>
              <a:ext cx="1143000" cy="338554"/>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cs typeface="Times New Roman" panose="02020603050405020304" pitchFamily="18" charset="0"/>
                </a:rPr>
                <a:t>Legend:</a:t>
              </a:r>
              <a:endParaRPr lang="en-US" b="1" dirty="0">
                <a:solidFill>
                  <a:prstClr val="black"/>
                </a:solidFill>
                <a:cs typeface="Times New Roman" panose="02020603050405020304" pitchFamily="18" charset="0"/>
              </a:endParaRPr>
            </a:p>
          </p:txBody>
        </p:sp>
        <p:cxnSp>
          <p:nvCxnSpPr>
            <p:cNvPr id="90" name="Elbow Connector 89"/>
            <p:cNvCxnSpPr>
              <a:stCxn id="3" idx="2"/>
              <a:endCxn id="26" idx="1"/>
            </p:cNvCxnSpPr>
            <p:nvPr/>
          </p:nvCxnSpPr>
          <p:spPr>
            <a:xfrm rot="16200000" flipH="1">
              <a:off x="3687665" y="2817457"/>
              <a:ext cx="1543620" cy="3306914"/>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1037" y="3699103"/>
              <a:ext cx="1280563" cy="584775"/>
            </a:xfrm>
            <a:prstGeom prst="rect">
              <a:avLst/>
            </a:prstGeom>
            <a:noFill/>
          </p:spPr>
          <p:txBody>
            <a:bodyPr wrap="square" rtlCol="0">
              <a:spAutoFit/>
            </a:bodyPr>
            <a:lstStyle/>
            <a:p>
              <a:pPr fontAlgn="auto">
                <a:spcBef>
                  <a:spcPts val="0"/>
                </a:spcBef>
                <a:spcAft>
                  <a:spcPts val="0"/>
                </a:spcAft>
              </a:pPr>
              <a:r>
                <a:rPr lang="en-US" b="1" dirty="0" smtClean="0">
                  <a:solidFill>
                    <a:srgbClr val="0070C0"/>
                  </a:solidFill>
                  <a:cs typeface="Times New Roman" panose="02020603050405020304" pitchFamily="18" charset="0"/>
                </a:rPr>
                <a:t>SNPP HCS</a:t>
              </a:r>
            </a:p>
            <a:p>
              <a:pPr fontAlgn="auto">
                <a:spcBef>
                  <a:spcPts val="0"/>
                </a:spcBef>
                <a:spcAft>
                  <a:spcPts val="0"/>
                </a:spcAft>
              </a:pPr>
              <a:r>
                <a:rPr lang="en-US" b="1" dirty="0" smtClean="0">
                  <a:solidFill>
                    <a:srgbClr val="0070C0"/>
                  </a:solidFill>
                  <a:cs typeface="Times New Roman" panose="02020603050405020304" pitchFamily="18" charset="0"/>
                </a:rPr>
                <a:t>Hi-Res</a:t>
              </a:r>
            </a:p>
          </p:txBody>
        </p:sp>
        <p:sp>
          <p:nvSpPr>
            <p:cNvPr id="47" name="TextBox 46"/>
            <p:cNvSpPr txBox="1"/>
            <p:nvPr/>
          </p:nvSpPr>
          <p:spPr>
            <a:xfrm>
              <a:off x="7141141" y="1577176"/>
              <a:ext cx="1757212" cy="338554"/>
            </a:xfrm>
            <a:prstGeom prst="rect">
              <a:avLst/>
            </a:prstGeom>
            <a:noFill/>
          </p:spPr>
          <p:txBody>
            <a:bodyPr wrap="none" rtlCol="0">
              <a:spAutoFit/>
            </a:bodyPr>
            <a:lstStyle/>
            <a:p>
              <a:pPr fontAlgn="auto">
                <a:spcBef>
                  <a:spcPts val="0"/>
                </a:spcBef>
                <a:spcAft>
                  <a:spcPts val="0"/>
                </a:spcAft>
              </a:pPr>
              <a:r>
                <a:rPr lang="en-US" dirty="0" smtClean="0">
                  <a:solidFill>
                    <a:prstClr val="black"/>
                  </a:solidFill>
                  <a:cs typeface="Times New Roman" panose="02020603050405020304" pitchFamily="18" charset="0"/>
                </a:rPr>
                <a:t>IDPS SDR Process</a:t>
              </a:r>
              <a:endParaRPr lang="en-US" dirty="0">
                <a:solidFill>
                  <a:prstClr val="black"/>
                </a:solidFill>
                <a:cs typeface="Times New Roman" panose="02020603050405020304" pitchFamily="18" charset="0"/>
              </a:endParaRPr>
            </a:p>
          </p:txBody>
        </p:sp>
        <p:cxnSp>
          <p:nvCxnSpPr>
            <p:cNvPr id="49" name="Straight Arrow Connector 48"/>
            <p:cNvCxnSpPr>
              <a:stCxn id="8" idx="3"/>
              <a:endCxn id="9" idx="1"/>
            </p:cNvCxnSpPr>
            <p:nvPr/>
          </p:nvCxnSpPr>
          <p:spPr>
            <a:xfrm>
              <a:off x="4317999" y="2981042"/>
              <a:ext cx="37627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8" idx="2"/>
            </p:cNvCxnSpPr>
            <p:nvPr/>
          </p:nvCxnSpPr>
          <p:spPr>
            <a:xfrm rot="16200000" flipH="1">
              <a:off x="4853103" y="2871901"/>
              <a:ext cx="491894" cy="214630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9" idx="3"/>
              <a:endCxn id="10" idx="1"/>
            </p:cNvCxnSpPr>
            <p:nvPr/>
          </p:nvCxnSpPr>
          <p:spPr>
            <a:xfrm>
              <a:off x="5278473" y="2981042"/>
              <a:ext cx="542359"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 idx="3"/>
              <a:endCxn id="5" idx="1"/>
            </p:cNvCxnSpPr>
            <p:nvPr/>
          </p:nvCxnSpPr>
          <p:spPr>
            <a:xfrm>
              <a:off x="6405032" y="2981042"/>
              <a:ext cx="54235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5" idx="3"/>
              <a:endCxn id="3" idx="1"/>
            </p:cNvCxnSpPr>
            <p:nvPr/>
          </p:nvCxnSpPr>
          <p:spPr>
            <a:xfrm flipV="1">
              <a:off x="1371600" y="2981041"/>
              <a:ext cx="1143000" cy="1010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a:off x="3097434" y="3200400"/>
              <a:ext cx="63636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rot="-180000" flipV="1">
            <a:off x="6172200" y="3733800"/>
            <a:ext cx="27224" cy="4571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Slide Number Placeholder 32"/>
          <p:cNvSpPr>
            <a:spLocks noGrp="1"/>
          </p:cNvSpPr>
          <p:nvPr>
            <p:ph type="sldNum" sz="quarter" idx="12"/>
          </p:nvPr>
        </p:nvSpPr>
        <p:spPr>
          <a:xfrm>
            <a:off x="6858000" y="6416675"/>
            <a:ext cx="2133600" cy="365125"/>
          </a:xfrm>
        </p:spPr>
        <p:txBody>
          <a:bodyPr/>
          <a:lstStyle/>
          <a:p>
            <a:fld id="{E8BEE930-5BD3-4AB5-9C91-85D68E612F6C}"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4042836042"/>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0"/>
            <a:ext cx="7239000" cy="706438"/>
          </a:xfrm>
        </p:spPr>
        <p:txBody>
          <a:bodyPr/>
          <a:lstStyle/>
          <a:p>
            <a:r>
              <a:rPr lang="en-US" sz="2800" dirty="0" smtClean="0">
                <a:solidFill>
                  <a:srgbClr val="0000FF"/>
                </a:solidFill>
                <a:latin typeface="Times New Roman" pitchFamily="18" charset="0"/>
                <a:cs typeface="Times New Roman" pitchFamily="18" charset="0"/>
              </a:rPr>
              <a:t>Summary and Conclusions</a:t>
            </a:r>
            <a:endParaRPr lang="en-US" sz="2800" dirty="0">
              <a:solidFill>
                <a:srgbClr val="0000FF"/>
              </a:solidFill>
              <a:latin typeface="Times New Roman" pitchFamily="18" charset="0"/>
              <a:cs typeface="Times New Roman" pitchFamily="18" charset="0"/>
            </a:endParaRPr>
          </a:p>
        </p:txBody>
      </p:sp>
      <p:sp>
        <p:nvSpPr>
          <p:cNvPr id="8" name="Content Placeholder 7"/>
          <p:cNvSpPr>
            <a:spLocks noGrp="1"/>
          </p:cNvSpPr>
          <p:nvPr>
            <p:ph idx="1"/>
          </p:nvPr>
        </p:nvSpPr>
        <p:spPr>
          <a:xfrm>
            <a:off x="228600" y="762000"/>
            <a:ext cx="8763000" cy="5715000"/>
          </a:xfrm>
        </p:spPr>
        <p:txBody>
          <a:bodyPr>
            <a:noAutofit/>
          </a:bodyPr>
          <a:lstStyle/>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Suomi NPP instrument calibration and validation tasks have been completed successfully and all the SDR products have been used in NOAA operations</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NOAA has developed an Integrated </a:t>
            </a:r>
            <a:r>
              <a:rPr lang="en-US" sz="1800" dirty="0" err="1">
                <a:latin typeface="Times New Roman" pitchFamily="18" charset="0"/>
                <a:cs typeface="Times New Roman" pitchFamily="18" charset="0"/>
              </a:rPr>
              <a:t>CalVal</a:t>
            </a:r>
            <a:r>
              <a:rPr lang="en-US" sz="1800" dirty="0">
                <a:latin typeface="Times New Roman" pitchFamily="18" charset="0"/>
                <a:cs typeface="Times New Roman" pitchFamily="18" charset="0"/>
              </a:rPr>
              <a:t> System (ICVS) </a:t>
            </a:r>
            <a:r>
              <a:rPr lang="en-US" sz="1800" dirty="0" smtClean="0">
                <a:latin typeface="Times New Roman" pitchFamily="18" charset="0"/>
                <a:cs typeface="Times New Roman" pitchFamily="18" charset="0"/>
              </a:rPr>
              <a:t>for long-term monitoring (LTM) of  all SNPP/JPSS/GOES-R/METOP  instruments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ATMS, VIIRS and OMPS have stable performance with the key instrument parameters (e.g. noise, bias) meeting or exceeding the requirements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SDR teams  developed innovative sciences and algorithms for improving and refining the products  processing system, e.g.,  </a:t>
            </a:r>
            <a:r>
              <a:rPr lang="en-US" sz="1800" dirty="0" err="1" smtClean="0">
                <a:latin typeface="Times New Roman" pitchFamily="18" charset="0"/>
                <a:cs typeface="Times New Roman" pitchFamily="18" charset="0"/>
              </a:rPr>
              <a:t>CrIS</a:t>
            </a:r>
            <a:r>
              <a:rPr lang="en-US" sz="1800" dirty="0" smtClean="0">
                <a:latin typeface="Times New Roman" pitchFamily="18" charset="0"/>
                <a:cs typeface="Times New Roman" pitchFamily="18" charset="0"/>
              </a:rPr>
              <a:t> full </a:t>
            </a:r>
            <a:r>
              <a:rPr lang="en-US" sz="1800" dirty="0">
                <a:latin typeface="Times New Roman" pitchFamily="18" charset="0"/>
                <a:cs typeface="Times New Roman" pitchFamily="18" charset="0"/>
              </a:rPr>
              <a:t>spectral </a:t>
            </a:r>
            <a:r>
              <a:rPr lang="en-US" sz="1800" dirty="0" smtClean="0">
                <a:latin typeface="Times New Roman" pitchFamily="18" charset="0"/>
                <a:cs typeface="Times New Roman" pitchFamily="18" charset="0"/>
              </a:rPr>
              <a:t>resolution processing and ATMS full radiance processing, VIIRS DNB </a:t>
            </a:r>
            <a:r>
              <a:rPr lang="en-US" sz="1800" dirty="0" err="1" smtClean="0">
                <a:latin typeface="Times New Roman" pitchFamily="18" charset="0"/>
                <a:cs typeface="Times New Roman" pitchFamily="18" charset="0"/>
              </a:rPr>
              <a:t>straylight</a:t>
            </a:r>
            <a:r>
              <a:rPr lang="en-US" sz="1800" dirty="0" smtClean="0">
                <a:latin typeface="Times New Roman" pitchFamily="18" charset="0"/>
                <a:cs typeface="Times New Roman" pitchFamily="18" charset="0"/>
              </a:rPr>
              <a:t> corrections.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SDR teams are being participated with the members from NOAA, NASA and universities and government labs. Transitions of new </a:t>
            </a:r>
            <a:r>
              <a:rPr lang="en-US" sz="1800" dirty="0" err="1" smtClean="0">
                <a:latin typeface="Times New Roman" pitchFamily="18" charset="0"/>
                <a:cs typeface="Times New Roman" pitchFamily="18" charset="0"/>
              </a:rPr>
              <a:t>calval</a:t>
            </a:r>
            <a:r>
              <a:rPr lang="en-US" sz="1800" dirty="0" smtClean="0">
                <a:latin typeface="Times New Roman" pitchFamily="18" charset="0"/>
                <a:cs typeface="Times New Roman" pitchFamily="18" charset="0"/>
              </a:rPr>
              <a:t> sciences from research to operations are going well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SDR teams start working on J1 prelaunch characterizations of all the instruments, preparing for J1 SDR algorithm upgrades. </a:t>
            </a:r>
          </a:p>
          <a:p>
            <a:pPr marL="285750" lvl="1">
              <a:lnSpc>
                <a:spcPct val="80000"/>
              </a:lnSpc>
              <a:buClr>
                <a:schemeClr val="tx1"/>
              </a:buClr>
              <a:buFont typeface="Arial" panose="020B0604020202020204" pitchFamily="34" charset="0"/>
              <a:buChar char="•"/>
              <a:defRP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defRPr/>
            </a:pPr>
            <a:r>
              <a:rPr lang="en-US" sz="1800" dirty="0" smtClean="0">
                <a:latin typeface="Times New Roman" pitchFamily="18" charset="0"/>
                <a:cs typeface="Times New Roman" pitchFamily="18" charset="0"/>
              </a:rPr>
              <a:t>Documentation </a:t>
            </a:r>
            <a:r>
              <a:rPr lang="en-US" sz="1800" dirty="0">
                <a:latin typeface="Times New Roman" pitchFamily="18" charset="0"/>
                <a:cs typeface="Times New Roman" pitchFamily="18" charset="0"/>
              </a:rPr>
              <a:t>of all the </a:t>
            </a:r>
            <a:r>
              <a:rPr lang="en-US" sz="1800" dirty="0" smtClean="0">
                <a:latin typeface="Times New Roman" pitchFamily="18" charset="0"/>
                <a:cs typeface="Times New Roman" pitchFamily="18" charset="0"/>
              </a:rPr>
              <a:t>SNPP SDR </a:t>
            </a:r>
            <a:r>
              <a:rPr lang="en-US" sz="1800" dirty="0">
                <a:latin typeface="Times New Roman" pitchFamily="18" charset="0"/>
                <a:cs typeface="Times New Roman" pitchFamily="18" charset="0"/>
              </a:rPr>
              <a:t>sciences and operational codes </a:t>
            </a:r>
            <a:r>
              <a:rPr lang="en-US" sz="1800" dirty="0" smtClean="0">
                <a:latin typeface="Times New Roman" pitchFamily="18" charset="0"/>
                <a:cs typeface="Times New Roman" pitchFamily="18" charset="0"/>
              </a:rPr>
              <a:t>have been completed</a:t>
            </a:r>
            <a:r>
              <a:rPr lang="en-US" sz="1800" dirty="0">
                <a:latin typeface="Times New Roman" pitchFamily="18" charset="0"/>
                <a:cs typeface="Times New Roman" pitchFamily="18" charset="0"/>
              </a:rPr>
              <a:t>, including ATBD and user </a:t>
            </a:r>
            <a:r>
              <a:rPr lang="en-US" sz="1800" dirty="0" smtClean="0">
                <a:latin typeface="Times New Roman" pitchFamily="18" charset="0"/>
                <a:cs typeface="Times New Roman" pitchFamily="18" charset="0"/>
              </a:rPr>
              <a:t>manuals,  error budgets.  Peer-review papers have been published in JGR special issue and other high quality journals </a:t>
            </a:r>
            <a:endParaRPr lang="en-US" sz="1800" dirty="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pPr>
            <a:endParaRPr lang="en-US" sz="1800" dirty="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pPr>
            <a:endParaRPr lang="en-US" sz="1800" dirty="0" smtClean="0">
              <a:latin typeface="Times New Roman" pitchFamily="18" charset="0"/>
              <a:cs typeface="Times New Roman" pitchFamily="18" charset="0"/>
            </a:endParaRPr>
          </a:p>
          <a:p>
            <a:pPr marL="285750" lvl="1">
              <a:lnSpc>
                <a:spcPct val="80000"/>
              </a:lnSpc>
              <a:buClr>
                <a:schemeClr val="tx1"/>
              </a:buClr>
              <a:buFont typeface="Arial" panose="020B0604020202020204" pitchFamily="34" charset="0"/>
              <a:buChar char="•"/>
            </a:pPr>
            <a:endParaRPr lang="en-US" sz="18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mtClean="0"/>
              <a:pPr/>
              <a:t>47</a:t>
            </a:fld>
            <a:endParaRPr lang="en-US" dirty="0"/>
          </a:p>
        </p:txBody>
      </p:sp>
    </p:spTree>
    <p:extLst>
      <p:ext uri="{BB962C8B-B14F-4D97-AF65-F5344CB8AC3E}">
        <p14:creationId xmlns:p14="http://schemas.microsoft.com/office/powerpoint/2010/main" val="2491014331"/>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41278" y="68240"/>
            <a:ext cx="8093122" cy="762000"/>
          </a:xfrm>
        </p:spPr>
        <p:txBody>
          <a:bodyPr>
            <a:normAutofit/>
          </a:bodyPr>
          <a:lstStyle/>
          <a:p>
            <a:r>
              <a:rPr lang="en-US" sz="2800" b="1" dirty="0" smtClean="0">
                <a:solidFill>
                  <a:srgbClr val="0000FF"/>
                </a:solidFill>
                <a:latin typeface="Times New Roman" pitchFamily="18" charset="0"/>
                <a:cs typeface="Times New Roman" pitchFamily="18" charset="0"/>
              </a:rPr>
              <a:t>JGR Special Issue on </a:t>
            </a:r>
            <a:r>
              <a:rPr lang="en-US" sz="2800" b="1" dirty="0" err="1" smtClean="0">
                <a:solidFill>
                  <a:srgbClr val="0000FF"/>
                </a:solidFill>
                <a:latin typeface="Times New Roman" pitchFamily="18" charset="0"/>
                <a:cs typeface="Times New Roman" pitchFamily="18" charset="0"/>
              </a:rPr>
              <a:t>Suomi</a:t>
            </a:r>
            <a:r>
              <a:rPr lang="en-US" sz="2800" b="1" dirty="0" smtClean="0">
                <a:solidFill>
                  <a:srgbClr val="0000FF"/>
                </a:solidFill>
                <a:latin typeface="Times New Roman" pitchFamily="18" charset="0"/>
                <a:cs typeface="Times New Roman" pitchFamily="18" charset="0"/>
              </a:rPr>
              <a:t> NPP </a:t>
            </a:r>
            <a:r>
              <a:rPr lang="en-US" sz="2800" b="1" dirty="0" err="1" smtClean="0">
                <a:solidFill>
                  <a:srgbClr val="0000FF"/>
                </a:solidFill>
                <a:latin typeface="Times New Roman" pitchFamily="18" charset="0"/>
                <a:cs typeface="Times New Roman" pitchFamily="18" charset="0"/>
              </a:rPr>
              <a:t>CalVal</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226" y="1065486"/>
            <a:ext cx="4126173" cy="5410200"/>
          </a:xfrm>
          <a:prstGeom prst="rect">
            <a:avLst/>
          </a:prstGeom>
        </p:spPr>
      </p:pic>
      <p:sp>
        <p:nvSpPr>
          <p:cNvPr id="9" name="Content Placeholder 7"/>
          <p:cNvSpPr>
            <a:spLocks noGrp="1"/>
          </p:cNvSpPr>
          <p:nvPr>
            <p:ph idx="1"/>
          </p:nvPr>
        </p:nvSpPr>
        <p:spPr>
          <a:xfrm>
            <a:off x="367352" y="1705974"/>
            <a:ext cx="3494964" cy="2238233"/>
          </a:xfrm>
        </p:spPr>
        <p:txBody>
          <a:bodyPr>
            <a:normAutofit/>
          </a:bodyPr>
          <a:lstStyle/>
          <a:p>
            <a:pPr marL="0" indent="0">
              <a:buNone/>
              <a:defRPr/>
            </a:pPr>
            <a:r>
              <a:rPr lang="en-US" sz="2000" b="0" dirty="0" smtClean="0">
                <a:latin typeface="Times New Roman" pitchFamily="18" charset="0"/>
                <a:cs typeface="Times New Roman" pitchFamily="18" charset="0"/>
              </a:rPr>
              <a:t>34 papers have been accepted in AGU Journal Geophysical Research Special Issue on </a:t>
            </a:r>
            <a:r>
              <a:rPr lang="en-US" sz="2000" b="0" dirty="0" err="1" smtClean="0">
                <a:latin typeface="Times New Roman" pitchFamily="18" charset="0"/>
                <a:cs typeface="Times New Roman" pitchFamily="18" charset="0"/>
              </a:rPr>
              <a:t>Suomi</a:t>
            </a:r>
            <a:r>
              <a:rPr lang="en-US" sz="2000" b="0" dirty="0" smtClean="0">
                <a:latin typeface="Times New Roman" pitchFamily="18" charset="0"/>
                <a:cs typeface="Times New Roman" pitchFamily="18" charset="0"/>
              </a:rPr>
              <a:t> NPP satellite calibration, validation and applications. </a:t>
            </a:r>
          </a:p>
          <a:p>
            <a:pPr marL="0" indent="0">
              <a:buNone/>
              <a:defRPr/>
            </a:pPr>
            <a:r>
              <a:rPr lang="en-US" sz="2000" b="0" i="1" dirty="0" smtClean="0">
                <a:latin typeface="Times New Roman" pitchFamily="18" charset="0"/>
                <a:cs typeface="Times New Roman" pitchFamily="18" charset="0"/>
              </a:rPr>
              <a:t>Guest Editor: </a:t>
            </a:r>
            <a:r>
              <a:rPr lang="en-US" sz="2000" b="0" i="1" dirty="0" err="1" smtClean="0">
                <a:latin typeface="Times New Roman" pitchFamily="18" charset="0"/>
                <a:cs typeface="Times New Roman" pitchFamily="18" charset="0"/>
              </a:rPr>
              <a:t>Fuzhong</a:t>
            </a:r>
            <a:r>
              <a:rPr lang="en-US" sz="2000" b="0" i="1" dirty="0" smtClean="0">
                <a:latin typeface="Times New Roman" pitchFamily="18" charset="0"/>
                <a:cs typeface="Times New Roman" pitchFamily="18" charset="0"/>
              </a:rPr>
              <a:t> </a:t>
            </a:r>
            <a:r>
              <a:rPr lang="en-US" sz="2000" b="0" i="1" dirty="0" err="1" smtClean="0">
                <a:latin typeface="Times New Roman" pitchFamily="18" charset="0"/>
                <a:cs typeface="Times New Roman" pitchFamily="18" charset="0"/>
              </a:rPr>
              <a:t>Weng</a:t>
            </a:r>
            <a:endParaRPr lang="en-US" sz="2000" b="0" i="1" dirty="0">
              <a:latin typeface="Times New Roman" pitchFamily="18" charset="0"/>
              <a:cs typeface="Times New Roman" pitchFamily="18" charset="0"/>
            </a:endParaRPr>
          </a:p>
          <a:p>
            <a:pPr marL="0" indent="0">
              <a:buNone/>
              <a:defRPr/>
            </a:pPr>
            <a:endParaRPr lang="en-US" sz="2000" b="0" dirty="0" smtClean="0">
              <a:latin typeface="Times New Roman" pitchFamily="18" charset="0"/>
              <a:cs typeface="Times New Roman" pitchFamily="18" charset="0"/>
            </a:endParaRPr>
          </a:p>
        </p:txBody>
      </p:sp>
      <p:sp>
        <p:nvSpPr>
          <p:cNvPr id="8" name="Slide Number Placeholder 4"/>
          <p:cNvSpPr>
            <a:spLocks noGrp="1"/>
          </p:cNvSpPr>
          <p:nvPr>
            <p:ph type="sldNum" sz="quarter" idx="4294967295"/>
          </p:nvPr>
        </p:nvSpPr>
        <p:spPr>
          <a:xfrm>
            <a:off x="6858000" y="6416675"/>
            <a:ext cx="2133600" cy="365125"/>
          </a:xfrm>
          <a:prstGeom prst="rect">
            <a:avLst/>
          </a:prstGeom>
        </p:spPr>
        <p:txBody>
          <a:bodyPr/>
          <a:lstStyle/>
          <a:p>
            <a:pPr algn="r"/>
            <a:fld id="{F57BD4A1-6061-4BD7-BD37-9338D29FB437}" type="slidenum">
              <a:rPr lang="en-US" sz="1200" smtClean="0">
                <a:solidFill>
                  <a:prstClr val="black">
                    <a:tint val="75000"/>
                  </a:prstClr>
                </a:solidFill>
              </a:rPr>
              <a:pPr algn="r"/>
              <a:t>48</a:t>
            </a:fld>
            <a:endParaRPr lang="en-US" sz="1200">
              <a:solidFill>
                <a:prstClr val="black">
                  <a:tint val="75000"/>
                </a:prstClr>
              </a:solidFill>
            </a:endParaRPr>
          </a:p>
        </p:txBody>
      </p:sp>
    </p:spTree>
    <p:extLst>
      <p:ext uri="{BB962C8B-B14F-4D97-AF65-F5344CB8AC3E}">
        <p14:creationId xmlns:p14="http://schemas.microsoft.com/office/powerpoint/2010/main" val="3747613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4017" y="167640"/>
            <a:ext cx="8229600" cy="822960"/>
          </a:xfrm>
        </p:spPr>
        <p:txBody>
          <a:bodyPr>
            <a:noAutofit/>
          </a:bodyPr>
          <a:lstStyle/>
          <a:p>
            <a:r>
              <a:rPr lang="en-US" b="1" dirty="0" smtClean="0">
                <a:solidFill>
                  <a:srgbClr val="0000FF"/>
                </a:solidFill>
                <a:latin typeface="Times New Roman"/>
                <a:cs typeface="Times New Roman"/>
              </a:rPr>
              <a:t>NOAA Integrated </a:t>
            </a:r>
            <a:r>
              <a:rPr lang="en-US" b="1" dirty="0" err="1" smtClean="0">
                <a:solidFill>
                  <a:srgbClr val="0000FF"/>
                </a:solidFill>
                <a:latin typeface="Times New Roman"/>
                <a:cs typeface="Times New Roman"/>
              </a:rPr>
              <a:t>CalVal</a:t>
            </a:r>
            <a:r>
              <a:rPr lang="en-US" b="1" dirty="0" smtClean="0">
                <a:solidFill>
                  <a:srgbClr val="0000FF"/>
                </a:solidFill>
                <a:latin typeface="Times New Roman"/>
                <a:cs typeface="Times New Roman"/>
              </a:rPr>
              <a:t> System (ICVS) for Long Term Monitoring (LTM) of Operational Satellites</a:t>
            </a:r>
            <a:endParaRPr lang="en-US" b="1" dirty="0">
              <a:solidFill>
                <a:srgbClr val="0000FF"/>
              </a:solidFill>
              <a:latin typeface="Times New Roman"/>
              <a:cs typeface="Times New Roman"/>
            </a:endParaRPr>
          </a:p>
        </p:txBody>
      </p:sp>
      <p:sp>
        <p:nvSpPr>
          <p:cNvPr id="7" name="Rectangle 6"/>
          <p:cNvSpPr/>
          <p:nvPr/>
        </p:nvSpPr>
        <p:spPr>
          <a:xfrm>
            <a:off x="0" y="1047690"/>
            <a:ext cx="9144000" cy="400110"/>
          </a:xfrm>
          <a:prstGeom prst="rect">
            <a:avLst/>
          </a:prstGeom>
        </p:spPr>
        <p:txBody>
          <a:bodyPr wrap="square">
            <a:spAutoFit/>
          </a:bodyPr>
          <a:lstStyle/>
          <a:p>
            <a:pPr algn="ctr"/>
            <a:r>
              <a:rPr lang="en-US" sz="2000" b="1" dirty="0">
                <a:solidFill>
                  <a:srgbClr val="0070C0"/>
                </a:solidFill>
              </a:rPr>
              <a:t>http</a:t>
            </a:r>
            <a:r>
              <a:rPr lang="en-US" sz="2000" b="1" dirty="0" smtClean="0">
                <a:solidFill>
                  <a:srgbClr val="0070C0"/>
                </a:solidFill>
              </a:rPr>
              <a:t>://www.star.nesdis.noaa.gov/icvs</a:t>
            </a:r>
            <a:endParaRPr lang="en-US" sz="2000" b="1" dirty="0">
              <a:solidFill>
                <a:srgbClr val="0070C0"/>
              </a:solidFill>
            </a:endParaRPr>
          </a:p>
        </p:txBody>
      </p:sp>
      <p:pic>
        <p:nvPicPr>
          <p:cNvPr id="6" name="Picture 2"/>
          <p:cNvPicPr>
            <a:picLocks noChangeAspect="1" noChangeArrowheads="1"/>
          </p:cNvPicPr>
          <p:nvPr/>
        </p:nvPicPr>
        <p:blipFill>
          <a:blip r:embed="rId2" cstate="print"/>
          <a:srcRect/>
          <a:stretch>
            <a:fillRect/>
          </a:stretch>
        </p:blipFill>
        <p:spPr bwMode="auto">
          <a:xfrm>
            <a:off x="662482" y="1447800"/>
            <a:ext cx="7666635" cy="5180368"/>
          </a:xfrm>
          <a:prstGeom prst="rect">
            <a:avLst/>
          </a:prstGeom>
          <a:noFill/>
          <a:ln w="9525">
            <a:noFill/>
            <a:miter lim="800000"/>
            <a:headEnd/>
            <a:tailEnd/>
          </a:ln>
        </p:spPr>
      </p:pic>
      <p:sp>
        <p:nvSpPr>
          <p:cNvPr id="8" name="Slide Number Placeholder 4"/>
          <p:cNvSpPr>
            <a:spLocks noGrp="1"/>
          </p:cNvSpPr>
          <p:nvPr>
            <p:ph type="sldNum" sz="quarter" idx="4294967295"/>
          </p:nvPr>
        </p:nvSpPr>
        <p:spPr>
          <a:xfrm>
            <a:off x="6858000" y="6416675"/>
            <a:ext cx="2133600" cy="365125"/>
          </a:xfrm>
          <a:prstGeom prst="rect">
            <a:avLst/>
          </a:prstGeom>
        </p:spPr>
        <p:txBody>
          <a:bodyPr/>
          <a:lstStyle/>
          <a:p>
            <a:pPr algn="r"/>
            <a:fld id="{F57BD4A1-6061-4BD7-BD37-9338D29FB437}" type="slidenum">
              <a:rPr lang="en-US" sz="1200" smtClean="0">
                <a:solidFill>
                  <a:prstClr val="black">
                    <a:tint val="75000"/>
                  </a:prstClr>
                </a:solidFill>
              </a:rPr>
              <a:pPr algn="r"/>
              <a:t>5</a:t>
            </a:fld>
            <a:endParaRPr lang="en-US" sz="1200" dirty="0">
              <a:solidFill>
                <a:prstClr val="black">
                  <a:tint val="75000"/>
                </a:prstClr>
              </a:solidFill>
            </a:endParaRPr>
          </a:p>
        </p:txBody>
      </p:sp>
    </p:spTree>
    <p:extLst>
      <p:ext uri="{BB962C8B-B14F-4D97-AF65-F5344CB8AC3E}">
        <p14:creationId xmlns:p14="http://schemas.microsoft.com/office/powerpoint/2010/main" val="1119926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152400"/>
            <a:ext cx="8458200" cy="838200"/>
          </a:xfrm>
        </p:spPr>
        <p:txBody>
          <a:bodyPr>
            <a:noAutofit/>
          </a:bodyPr>
          <a:lstStyle/>
          <a:p>
            <a:r>
              <a:rPr lang="en-US" b="1" dirty="0" smtClean="0">
                <a:solidFill>
                  <a:srgbClr val="0000FF"/>
                </a:solidFill>
                <a:latin typeface="Times New Roman" pitchFamily="18" charset="0"/>
                <a:cs typeface="Times New Roman" pitchFamily="18" charset="0"/>
              </a:rPr>
              <a:t>SNPP Advanced Technology Microwave Sounder</a:t>
            </a:r>
            <a:br>
              <a:rPr lang="en-US" b="1" dirty="0" smtClean="0">
                <a:solidFill>
                  <a:srgbClr val="0000FF"/>
                </a:solidFill>
                <a:latin typeface="Times New Roman" pitchFamily="18" charset="0"/>
                <a:cs typeface="Times New Roman" pitchFamily="18" charset="0"/>
              </a:rPr>
            </a:br>
            <a:r>
              <a:rPr lang="en-US" b="1" dirty="0" smtClean="0">
                <a:solidFill>
                  <a:srgbClr val="0000FF"/>
                </a:solidFill>
                <a:latin typeface="Times New Roman" pitchFamily="18" charset="0"/>
                <a:cs typeface="Times New Roman" pitchFamily="18" charset="0"/>
              </a:rPr>
              <a:t> (ATMS) TDR/SDR Status </a:t>
            </a:r>
            <a:endParaRPr lang="en-US" b="1" dirty="0">
              <a:solidFill>
                <a:srgbClr val="0000FF"/>
              </a:solidFill>
              <a:latin typeface="Times New Roman" pitchFamily="18" charset="0"/>
              <a:cs typeface="Times New Roman" pitchFamily="18" charset="0"/>
            </a:endParaRPr>
          </a:p>
        </p:txBody>
      </p:sp>
      <p:sp>
        <p:nvSpPr>
          <p:cNvPr id="5" name="Content Placeholder 4"/>
          <p:cNvSpPr>
            <a:spLocks noGrp="1"/>
          </p:cNvSpPr>
          <p:nvPr>
            <p:ph idx="4294967295"/>
          </p:nvPr>
        </p:nvSpPr>
        <p:spPr>
          <a:xfrm>
            <a:off x="457200" y="1524000"/>
            <a:ext cx="8229600" cy="4267200"/>
          </a:xfrm>
          <a:solidFill>
            <a:schemeClr val="bg1"/>
          </a:solidFill>
          <a:ln>
            <a:noFill/>
          </a:ln>
        </p:spPr>
        <p:txBody>
          <a:bodyPr>
            <a:noAutofit/>
          </a:bodyPr>
          <a:lstStyle/>
          <a:p>
            <a:pPr>
              <a:buSzPct val="150000"/>
            </a:pPr>
            <a:r>
              <a:rPr lang="en-US" sz="1800" dirty="0" smtClean="0">
                <a:latin typeface="Times New Roman" pitchFamily="18" charset="0"/>
                <a:cs typeface="Times New Roman" pitchFamily="18" charset="0"/>
              </a:rPr>
              <a:t>TDR/SDR data have reached a full validated maturity level</a:t>
            </a:r>
          </a:p>
          <a:p>
            <a:pPr>
              <a:buSzPct val="150000"/>
            </a:pPr>
            <a:r>
              <a:rPr lang="en-US" sz="1800" dirty="0" smtClean="0">
                <a:latin typeface="Times New Roman" pitchFamily="18" charset="0"/>
                <a:cs typeface="Times New Roman" pitchFamily="18" charset="0"/>
              </a:rPr>
              <a:t>ATMS has a stable </a:t>
            </a:r>
            <a:r>
              <a:rPr lang="en-US" sz="1800" dirty="0">
                <a:latin typeface="Times New Roman" pitchFamily="18" charset="0"/>
                <a:cs typeface="Times New Roman" pitchFamily="18" charset="0"/>
              </a:rPr>
              <a:t>instrument performance and calibration </a:t>
            </a:r>
            <a:endParaRPr lang="en-US" sz="1800" dirty="0" smtClean="0">
              <a:latin typeface="Times New Roman" pitchFamily="18" charset="0"/>
              <a:cs typeface="Times New Roman" pitchFamily="18" charset="0"/>
            </a:endParaRPr>
          </a:p>
          <a:p>
            <a:pPr>
              <a:buSzPct val="150000"/>
            </a:pPr>
            <a:r>
              <a:rPr lang="en-US" sz="1800" dirty="0" smtClean="0">
                <a:latin typeface="Times New Roman" pitchFamily="18" charset="0"/>
                <a:cs typeface="Times New Roman" pitchFamily="18" charset="0"/>
              </a:rPr>
              <a:t>ATMS </a:t>
            </a:r>
            <a:r>
              <a:rPr lang="en-US" sz="1800" dirty="0">
                <a:latin typeface="Times New Roman" pitchFamily="18" charset="0"/>
                <a:cs typeface="Times New Roman" pitchFamily="18" charset="0"/>
              </a:rPr>
              <a:t>instrument noises (NEDT)  are  characterized and all channels meet or exceed the requirements </a:t>
            </a:r>
            <a:endParaRPr lang="en-US" sz="1800" dirty="0" smtClean="0">
              <a:latin typeface="Times New Roman" pitchFamily="18" charset="0"/>
              <a:cs typeface="Times New Roman" pitchFamily="18" charset="0"/>
            </a:endParaRPr>
          </a:p>
          <a:p>
            <a:pPr>
              <a:buSzPct val="150000"/>
            </a:pPr>
            <a:r>
              <a:rPr lang="en-US" sz="1800" dirty="0" smtClean="0">
                <a:latin typeface="Times New Roman" pitchFamily="18" charset="0"/>
                <a:cs typeface="Times New Roman" pitchFamily="18" charset="0"/>
              </a:rPr>
              <a:t>All </a:t>
            </a:r>
            <a:r>
              <a:rPr lang="en-US" sz="1800" dirty="0">
                <a:latin typeface="Times New Roman" pitchFamily="18" charset="0"/>
                <a:cs typeface="Times New Roman" pitchFamily="18" charset="0"/>
              </a:rPr>
              <a:t>the ATMS channels have noises much lower than </a:t>
            </a:r>
            <a:r>
              <a:rPr lang="en-US" sz="1800" dirty="0" smtClean="0">
                <a:latin typeface="Times New Roman" pitchFamily="18" charset="0"/>
                <a:cs typeface="Times New Roman" pitchFamily="18" charset="0"/>
              </a:rPr>
              <a:t>specification</a:t>
            </a:r>
          </a:p>
          <a:p>
            <a:pPr>
              <a:buSzPct val="150000"/>
            </a:pPr>
            <a:r>
              <a:rPr lang="en-US" sz="1800" dirty="0" smtClean="0">
                <a:latin typeface="Times New Roman" pitchFamily="18" charset="0"/>
                <a:cs typeface="Times New Roman" pitchFamily="18" charset="0"/>
              </a:rPr>
              <a:t>ATMS </a:t>
            </a:r>
            <a:r>
              <a:rPr lang="en-US" sz="1800" dirty="0">
                <a:latin typeface="Times New Roman" pitchFamily="18" charset="0"/>
                <a:cs typeface="Times New Roman" pitchFamily="18" charset="0"/>
              </a:rPr>
              <a:t>processing coefficients table (PCT) are updated with nominal </a:t>
            </a:r>
            <a:r>
              <a:rPr lang="en-US" sz="1800" dirty="0" smtClean="0">
                <a:latin typeface="Times New Roman" pitchFamily="18" charset="0"/>
                <a:cs typeface="Times New Roman" pitchFamily="18" charset="0"/>
              </a:rPr>
              <a:t>values</a:t>
            </a:r>
          </a:p>
          <a:p>
            <a:pPr>
              <a:buSzPct val="150000"/>
            </a:pPr>
            <a:r>
              <a:rPr lang="en-US" sz="1800" dirty="0" smtClean="0">
                <a:latin typeface="Times New Roman" pitchFamily="18" charset="0"/>
                <a:cs typeface="Times New Roman" pitchFamily="18" charset="0"/>
              </a:rPr>
              <a:t>Quality </a:t>
            </a:r>
            <a:r>
              <a:rPr lang="en-US" sz="1800" dirty="0">
                <a:latin typeface="Times New Roman" pitchFamily="18" charset="0"/>
                <a:cs typeface="Times New Roman" pitchFamily="18" charset="0"/>
              </a:rPr>
              <a:t>flags (e.g. spacecraft maneuver and </a:t>
            </a:r>
            <a:r>
              <a:rPr lang="en-US" sz="1800" dirty="0" err="1">
                <a:latin typeface="Times New Roman" pitchFamily="18" charset="0"/>
                <a:cs typeface="Times New Roman" pitchFamily="18" charset="0"/>
              </a:rPr>
              <a:t>scanline</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calibration) </a:t>
            </a:r>
            <a:r>
              <a:rPr lang="en-US" sz="1800" dirty="0">
                <a:latin typeface="Times New Roman" pitchFamily="18" charset="0"/>
                <a:cs typeface="Times New Roman" pitchFamily="18" charset="0"/>
              </a:rPr>
              <a:t>are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updated </a:t>
            </a:r>
            <a:r>
              <a:rPr lang="en-US" sz="1800" dirty="0" smtClean="0">
                <a:latin typeface="Times New Roman" pitchFamily="18" charset="0"/>
                <a:cs typeface="Times New Roman" pitchFamily="18" charset="0"/>
              </a:rPr>
              <a:t> and monitored </a:t>
            </a:r>
            <a:endParaRPr lang="en-US" sz="1800" dirty="0">
              <a:latin typeface="Times New Roman" pitchFamily="18" charset="0"/>
              <a:cs typeface="Times New Roman" pitchFamily="18" charset="0"/>
            </a:endParaRPr>
          </a:p>
          <a:p>
            <a:pPr>
              <a:buSzPct val="150000"/>
            </a:pPr>
            <a:r>
              <a:rPr lang="en-US" sz="1800" dirty="0" err="1" smtClean="0">
                <a:latin typeface="Times New Roman" pitchFamily="18" charset="0"/>
                <a:cs typeface="Times New Roman" pitchFamily="18" charset="0"/>
              </a:rPr>
              <a:t>Geolocation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errors for all the channels are quantified and  meet specification </a:t>
            </a:r>
            <a:endParaRPr lang="en-US" sz="1800" dirty="0" smtClean="0">
              <a:latin typeface="Times New Roman" pitchFamily="18" charset="0"/>
              <a:cs typeface="Times New Roman" pitchFamily="18" charset="0"/>
            </a:endParaRPr>
          </a:p>
          <a:p>
            <a:pPr>
              <a:buSzPct val="150000"/>
            </a:pPr>
            <a:r>
              <a:rPr lang="en-US" sz="1800" dirty="0" smtClean="0">
                <a:latin typeface="Times New Roman" pitchFamily="18" charset="0"/>
                <a:cs typeface="Times New Roman" pitchFamily="18" charset="0"/>
              </a:rPr>
              <a:t>Instrument </a:t>
            </a:r>
            <a:r>
              <a:rPr lang="en-US" sz="1800" dirty="0">
                <a:latin typeface="Times New Roman" pitchFamily="18" charset="0"/>
                <a:cs typeface="Times New Roman" pitchFamily="18" charset="0"/>
              </a:rPr>
              <a:t>performance and SDR uncertainties are well characterized and documented (e.g. ATBD, peer-reviewed publications, user’s guide, error budget </a:t>
            </a:r>
            <a:r>
              <a:rPr lang="en-US" sz="1800" dirty="0" smtClean="0">
                <a:latin typeface="Times New Roman" pitchFamily="18" charset="0"/>
                <a:cs typeface="Times New Roman" pitchFamily="18" charset="0"/>
              </a:rPr>
              <a:t>analysis)</a:t>
            </a:r>
          </a:p>
          <a:p>
            <a:pPr>
              <a:buSzPct val="150000"/>
            </a:pPr>
            <a:r>
              <a:rPr lang="en-US" sz="1800" dirty="0" smtClean="0">
                <a:latin typeface="Times New Roman" pitchFamily="18" charset="0"/>
                <a:cs typeface="Times New Roman" pitchFamily="18" charset="0"/>
              </a:rPr>
              <a:t>Both </a:t>
            </a:r>
            <a:r>
              <a:rPr lang="en-US" sz="1800" dirty="0">
                <a:latin typeface="Times New Roman" pitchFamily="18" charset="0"/>
                <a:cs typeface="Times New Roman" pitchFamily="18" charset="0"/>
              </a:rPr>
              <a:t>TDR and SDR products are used in NOAA </a:t>
            </a:r>
            <a:r>
              <a:rPr lang="en-US" sz="1800" dirty="0" smtClean="0">
                <a:latin typeface="Times New Roman" pitchFamily="18" charset="0"/>
                <a:cs typeface="Times New Roman" pitchFamily="18" charset="0"/>
              </a:rPr>
              <a:t>operations </a:t>
            </a:r>
          </a:p>
          <a:p>
            <a:pPr>
              <a:buSzPct val="150000"/>
            </a:pPr>
            <a:r>
              <a:rPr lang="en-US" sz="1800" dirty="0" smtClean="0">
                <a:latin typeface="Times New Roman" pitchFamily="18" charset="0"/>
                <a:cs typeface="Times New Roman" pitchFamily="18" charset="0"/>
              </a:rPr>
              <a:t>Innovated sciences have been made for instrument calibration </a:t>
            </a:r>
            <a:endParaRPr lang="en-US" sz="18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6858000" y="6416675"/>
            <a:ext cx="2133600" cy="365125"/>
          </a:xfrm>
        </p:spPr>
        <p:txBody>
          <a:bodyPr/>
          <a:lstStyle/>
          <a:p>
            <a:fld id="{F57BD4A1-6061-4BD7-BD37-9338D29FB437}"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86256" y="309816"/>
          <a:ext cx="7284721" cy="6505512"/>
        </p:xfrm>
        <a:graphic>
          <a:graphicData uri="http://schemas.openxmlformats.org/drawingml/2006/table">
            <a:tbl>
              <a:tblPr/>
              <a:tblGrid>
                <a:gridCol w="590653"/>
                <a:gridCol w="590653"/>
                <a:gridCol w="590653"/>
                <a:gridCol w="590653"/>
                <a:gridCol w="1536110"/>
                <a:gridCol w="621416"/>
                <a:gridCol w="584500"/>
                <a:gridCol w="1536108"/>
                <a:gridCol w="643975"/>
              </a:tblGrid>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128"/>
                        </a:rPr>
                        <a:t>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128"/>
                        </a:rPr>
                        <a:t>GHz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FFFFFF"/>
                          </a:solidFill>
                          <a:effectLst/>
                          <a:latin typeface="Arial" charset="0"/>
                          <a:ea typeface="ＭＳ Ｐゴシック" charset="-128"/>
                        </a:rPr>
                        <a:t>Pol</a:t>
                      </a:r>
                      <a:endParaRPr kumimoji="0" lang="en-US" sz="1200" b="1" i="0" u="none" strike="noStrike" cap="none" normalizeH="0" baseline="0" dirty="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128"/>
                        </a:rPr>
                        <a:t>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128"/>
                        </a:rPr>
                        <a:t>GHz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ea typeface="ＭＳ Ｐゴシック" charset="-128"/>
                        </a:rPr>
                        <a:t>Pol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ea typeface="ＭＳ Ｐゴシック" charset="-128"/>
                        </a:rPr>
                        <a:t>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128"/>
                        </a:rPr>
                        <a:t>GHz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FFFFFF"/>
                          </a:solidFill>
                          <a:effectLst/>
                          <a:latin typeface="Arial" charset="0"/>
                          <a:ea typeface="ＭＳ Ｐゴシック" charset="-128"/>
                        </a:rPr>
                        <a:t>Pol</a:t>
                      </a:r>
                      <a:endParaRPr kumimoji="0" lang="en-US" sz="1200" b="1" i="0" u="none" strike="noStrike" cap="none" normalizeH="0" baseline="0" dirty="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23.8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23.8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31.399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31.4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50.299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50.299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51.76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99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53.74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53.595 ± 0.115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53.596 ± 0.115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54.4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54.96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54.94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54.94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57.95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Arial" charset="0"/>
                          <a:ea typeface="ＭＳ Ｐゴシック" charset="-128"/>
                        </a:rPr>
                        <a:t>fo</a:t>
                      </a:r>
                      <a:r>
                        <a:rPr kumimoji="0" lang="en-US" sz="800" b="0" i="0" u="none" strike="noStrike" cap="none" normalizeH="0" baseline="0" dirty="0" smtClean="0">
                          <a:ln>
                            <a:noFill/>
                          </a:ln>
                          <a:solidFill>
                            <a:srgbClr val="000000"/>
                          </a:solidFill>
                          <a:effectLst/>
                          <a:latin typeface="Arial" charset="0"/>
                          <a:ea typeface="ＭＳ Ｐゴシック" charset="-128"/>
                        </a:rPr>
                        <a:t> = 57.29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 = 57.29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 ± 0.217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fo±0.3222±0.217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fo±0.3222±0.048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 0.3222±0.048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Arial" charset="0"/>
                          <a:ea typeface="ＭＳ Ｐゴシック" charset="-128"/>
                        </a:rPr>
                        <a:t>fo</a:t>
                      </a:r>
                      <a:r>
                        <a:rPr kumimoji="0" lang="en-US" sz="800" b="0" i="0" u="none" strike="noStrike" cap="none" normalizeH="0" baseline="0" dirty="0" smtClean="0">
                          <a:ln>
                            <a:noFill/>
                          </a:ln>
                          <a:solidFill>
                            <a:srgbClr val="000000"/>
                          </a:solidFill>
                          <a:effectLst/>
                          <a:latin typeface="Arial" charset="0"/>
                          <a:ea typeface="ＭＳ Ｐゴシック" charset="-128"/>
                        </a:rPr>
                        <a:t> ±0.3222±0.022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fo±0.3222±0.022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 0.3222±0.010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fo±0.3222 ±0.010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fo±0.3222±0.0045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Arial" charset="0"/>
                          <a:ea typeface="ＭＳ Ｐゴシック" charset="-128"/>
                        </a:rPr>
                        <a:t>fo</a:t>
                      </a:r>
                      <a:r>
                        <a:rPr kumimoji="0" lang="en-US" sz="800" b="0" i="0" u="none" strike="noStrike" cap="none" normalizeH="0" baseline="0" dirty="0" smtClean="0">
                          <a:ln>
                            <a:noFill/>
                          </a:ln>
                          <a:solidFill>
                            <a:srgbClr val="000000"/>
                          </a:solidFill>
                          <a:effectLst/>
                          <a:latin typeface="Arial" charset="0"/>
                          <a:ea typeface="ＭＳ Ｐゴシック" charset="-128"/>
                        </a:rPr>
                        <a:t>± 0.3222±0.0045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89.0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89.0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ＭＳ Ｐゴシック"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ＭＳ Ｐゴシック" charset="-128"/>
                        </a:rPr>
                        <a:t>88.2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157.0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165.5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183.31 ±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183.31 ± 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183.31 ±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183.31 ±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191.31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183.31 ± 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r>
              <a:tr h="2275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rgbClr val="000000"/>
                          </a:solidFill>
                          <a:effectLst/>
                          <a:latin typeface="Arial" charset="0"/>
                          <a:ea typeface="ＭＳ Ｐゴシック" charset="-128"/>
                        </a:rPr>
                        <a:t>183.31 ±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183.31 ±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ea typeface="ＭＳ Ｐゴシック" charset="-128"/>
                        </a:rPr>
                        <a:t>QH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sp>
        <p:nvSpPr>
          <p:cNvPr id="50357" name="Rectangle 31"/>
          <p:cNvSpPr>
            <a:spLocks noChangeArrowheads="1"/>
          </p:cNvSpPr>
          <p:nvPr/>
        </p:nvSpPr>
        <p:spPr bwMode="auto">
          <a:xfrm>
            <a:off x="81606" y="5715000"/>
            <a:ext cx="2232025" cy="1000125"/>
          </a:xfrm>
          <a:prstGeom prst="rect">
            <a:avLst/>
          </a:prstGeom>
          <a:solidFill>
            <a:schemeClr val="bg1"/>
          </a:solidFill>
          <a:ln w="12700">
            <a:solidFill>
              <a:schemeClr val="tx1"/>
            </a:solidFill>
            <a:round/>
            <a:headEnd type="none" w="sm" len="sm"/>
            <a:tailEnd type="none" w="sm" len="sm"/>
          </a:ln>
        </p:spPr>
        <p:txBody>
          <a:bodyPr/>
          <a:lstStyle/>
          <a:p>
            <a:endParaRPr lang="en-US">
              <a:solidFill>
                <a:prstClr val="black"/>
              </a:solidFill>
              <a:latin typeface="Calibri" charset="0"/>
              <a:ea typeface="MS PGothic" pitchFamily="34" charset="-128"/>
            </a:endParaRPr>
          </a:p>
        </p:txBody>
      </p:sp>
      <p:sp>
        <p:nvSpPr>
          <p:cNvPr id="50358" name="Rectangle 25"/>
          <p:cNvSpPr>
            <a:spLocks noChangeArrowheads="1"/>
          </p:cNvSpPr>
          <p:nvPr/>
        </p:nvSpPr>
        <p:spPr bwMode="auto">
          <a:xfrm>
            <a:off x="141931" y="6232525"/>
            <a:ext cx="207963" cy="136525"/>
          </a:xfrm>
          <a:prstGeom prst="rect">
            <a:avLst/>
          </a:prstGeom>
          <a:solidFill>
            <a:srgbClr val="FF9900"/>
          </a:solidFill>
          <a:ln w="12700">
            <a:solidFill>
              <a:schemeClr val="tx1"/>
            </a:solidFill>
            <a:round/>
            <a:headEnd type="none" w="sm" len="sm"/>
            <a:tailEnd type="none" w="sm" len="sm"/>
          </a:ln>
        </p:spPr>
        <p:txBody>
          <a:bodyPr/>
          <a:lstStyle/>
          <a:p>
            <a:endParaRPr lang="en-US">
              <a:solidFill>
                <a:prstClr val="black"/>
              </a:solidFill>
              <a:latin typeface="Calibri" charset="0"/>
              <a:ea typeface="MS PGothic" pitchFamily="34" charset="-128"/>
            </a:endParaRPr>
          </a:p>
        </p:txBody>
      </p:sp>
      <p:sp>
        <p:nvSpPr>
          <p:cNvPr id="50359" name="Rectangle 26"/>
          <p:cNvSpPr>
            <a:spLocks noChangeArrowheads="1"/>
          </p:cNvSpPr>
          <p:nvPr/>
        </p:nvSpPr>
        <p:spPr bwMode="auto">
          <a:xfrm>
            <a:off x="141931" y="5846763"/>
            <a:ext cx="207963" cy="152400"/>
          </a:xfrm>
          <a:prstGeom prst="rect">
            <a:avLst/>
          </a:prstGeom>
          <a:solidFill>
            <a:srgbClr val="00B050"/>
          </a:solidFill>
          <a:ln w="12700">
            <a:solidFill>
              <a:schemeClr val="tx1"/>
            </a:solidFill>
            <a:round/>
            <a:headEnd type="none" w="sm" len="sm"/>
            <a:tailEnd type="none" w="sm" len="sm"/>
          </a:ln>
        </p:spPr>
        <p:txBody>
          <a:bodyPr/>
          <a:lstStyle/>
          <a:p>
            <a:endParaRPr lang="en-US">
              <a:solidFill>
                <a:prstClr val="black"/>
              </a:solidFill>
              <a:latin typeface="Calibri" charset="0"/>
              <a:ea typeface="MS PGothic" pitchFamily="34" charset="-128"/>
            </a:endParaRPr>
          </a:p>
        </p:txBody>
      </p:sp>
      <p:sp>
        <p:nvSpPr>
          <p:cNvPr id="50360" name="Rectangle 27"/>
          <p:cNvSpPr>
            <a:spLocks noChangeArrowheads="1"/>
          </p:cNvSpPr>
          <p:nvPr/>
        </p:nvSpPr>
        <p:spPr bwMode="auto">
          <a:xfrm>
            <a:off x="141931" y="6046788"/>
            <a:ext cx="207963" cy="136525"/>
          </a:xfrm>
          <a:prstGeom prst="rect">
            <a:avLst/>
          </a:prstGeom>
          <a:solidFill>
            <a:srgbClr val="FFFF00"/>
          </a:solidFill>
          <a:ln w="12700">
            <a:solidFill>
              <a:schemeClr val="tx1"/>
            </a:solidFill>
            <a:round/>
            <a:headEnd type="none" w="sm" len="sm"/>
            <a:tailEnd type="none" w="sm" len="sm"/>
          </a:ln>
        </p:spPr>
        <p:txBody>
          <a:bodyPr/>
          <a:lstStyle/>
          <a:p>
            <a:endParaRPr lang="en-US">
              <a:solidFill>
                <a:prstClr val="black"/>
              </a:solidFill>
              <a:latin typeface="Calibri" charset="0"/>
              <a:ea typeface="MS PGothic" pitchFamily="34" charset="-128"/>
            </a:endParaRPr>
          </a:p>
        </p:txBody>
      </p:sp>
      <p:sp>
        <p:nvSpPr>
          <p:cNvPr id="50361" name="TextBox 28"/>
          <p:cNvSpPr txBox="1">
            <a:spLocks noChangeArrowheads="1"/>
          </p:cNvSpPr>
          <p:nvPr/>
        </p:nvSpPr>
        <p:spPr bwMode="auto">
          <a:xfrm>
            <a:off x="310206" y="5791200"/>
            <a:ext cx="1609725" cy="246063"/>
          </a:xfrm>
          <a:prstGeom prst="rect">
            <a:avLst/>
          </a:prstGeom>
          <a:noFill/>
          <a:ln w="9525">
            <a:noFill/>
            <a:miter lim="800000"/>
            <a:headEnd/>
            <a:tailEnd/>
          </a:ln>
        </p:spPr>
        <p:txBody>
          <a:bodyPr wrap="none">
            <a:spAutoFit/>
          </a:bodyPr>
          <a:lstStyle/>
          <a:p>
            <a:r>
              <a:rPr lang="en-US" sz="1000">
                <a:solidFill>
                  <a:prstClr val="black"/>
                </a:solidFill>
                <a:latin typeface="Calibri" charset="0"/>
                <a:ea typeface="MS PGothic" pitchFamily="34" charset="-128"/>
              </a:rPr>
              <a:t>Exact match to AMSU/MHS</a:t>
            </a:r>
          </a:p>
        </p:txBody>
      </p:sp>
      <p:sp>
        <p:nvSpPr>
          <p:cNvPr id="50362" name="TextBox 29"/>
          <p:cNvSpPr txBox="1">
            <a:spLocks noChangeArrowheads="1"/>
          </p:cNvSpPr>
          <p:nvPr/>
        </p:nvSpPr>
        <p:spPr bwMode="auto">
          <a:xfrm>
            <a:off x="310206" y="6002338"/>
            <a:ext cx="1554163" cy="246062"/>
          </a:xfrm>
          <a:prstGeom prst="rect">
            <a:avLst/>
          </a:prstGeom>
          <a:noFill/>
          <a:ln w="9525">
            <a:noFill/>
            <a:miter lim="800000"/>
            <a:headEnd/>
            <a:tailEnd/>
          </a:ln>
        </p:spPr>
        <p:txBody>
          <a:bodyPr wrap="none">
            <a:spAutoFit/>
          </a:bodyPr>
          <a:lstStyle/>
          <a:p>
            <a:r>
              <a:rPr lang="en-US" sz="1000">
                <a:solidFill>
                  <a:prstClr val="black"/>
                </a:solidFill>
                <a:latin typeface="Calibri" charset="0"/>
                <a:ea typeface="MS PGothic" pitchFamily="34" charset="-128"/>
              </a:rPr>
              <a:t>Only Polarization different</a:t>
            </a:r>
          </a:p>
        </p:txBody>
      </p:sp>
      <p:sp>
        <p:nvSpPr>
          <p:cNvPr id="50363" name="TextBox 30"/>
          <p:cNvSpPr txBox="1">
            <a:spLocks noChangeArrowheads="1"/>
          </p:cNvSpPr>
          <p:nvPr/>
        </p:nvSpPr>
        <p:spPr bwMode="auto">
          <a:xfrm>
            <a:off x="310206" y="6183313"/>
            <a:ext cx="1079500" cy="246062"/>
          </a:xfrm>
          <a:prstGeom prst="rect">
            <a:avLst/>
          </a:prstGeom>
          <a:noFill/>
          <a:ln w="9525">
            <a:noFill/>
            <a:miter lim="800000"/>
            <a:headEnd/>
            <a:tailEnd/>
          </a:ln>
        </p:spPr>
        <p:txBody>
          <a:bodyPr wrap="none">
            <a:spAutoFit/>
          </a:bodyPr>
          <a:lstStyle/>
          <a:p>
            <a:r>
              <a:rPr lang="en-US" sz="1000">
                <a:solidFill>
                  <a:prstClr val="black"/>
                </a:solidFill>
                <a:latin typeface="Calibri" charset="0"/>
                <a:ea typeface="MS PGothic" pitchFamily="34" charset="-128"/>
              </a:rPr>
              <a:t>Unique Passband</a:t>
            </a:r>
          </a:p>
        </p:txBody>
      </p:sp>
      <p:sp>
        <p:nvSpPr>
          <p:cNvPr id="50364" name="Rectangle 25"/>
          <p:cNvSpPr>
            <a:spLocks noChangeArrowheads="1"/>
          </p:cNvSpPr>
          <p:nvPr/>
        </p:nvSpPr>
        <p:spPr bwMode="auto">
          <a:xfrm>
            <a:off x="137169" y="6418263"/>
            <a:ext cx="207962" cy="136525"/>
          </a:xfrm>
          <a:prstGeom prst="rect">
            <a:avLst/>
          </a:prstGeom>
          <a:solidFill>
            <a:srgbClr val="C00000"/>
          </a:solidFill>
          <a:ln w="12700">
            <a:solidFill>
              <a:schemeClr val="tx1"/>
            </a:solidFill>
            <a:round/>
            <a:headEnd type="none" w="sm" len="sm"/>
            <a:tailEnd type="none" w="sm" len="sm"/>
          </a:ln>
        </p:spPr>
        <p:txBody>
          <a:bodyPr/>
          <a:lstStyle/>
          <a:p>
            <a:endParaRPr lang="en-US">
              <a:solidFill>
                <a:prstClr val="black"/>
              </a:solidFill>
              <a:latin typeface="Calibri" charset="0"/>
              <a:ea typeface="MS PGothic" pitchFamily="34" charset="-128"/>
            </a:endParaRPr>
          </a:p>
        </p:txBody>
      </p:sp>
      <p:sp>
        <p:nvSpPr>
          <p:cNvPr id="50365" name="TextBox 30"/>
          <p:cNvSpPr txBox="1">
            <a:spLocks noChangeArrowheads="1"/>
          </p:cNvSpPr>
          <p:nvPr/>
        </p:nvSpPr>
        <p:spPr bwMode="auto">
          <a:xfrm>
            <a:off x="310206" y="6381750"/>
            <a:ext cx="2073275" cy="400050"/>
          </a:xfrm>
          <a:prstGeom prst="rect">
            <a:avLst/>
          </a:prstGeom>
          <a:noFill/>
          <a:ln w="9525">
            <a:noFill/>
            <a:miter lim="800000"/>
            <a:headEnd/>
            <a:tailEnd/>
          </a:ln>
        </p:spPr>
        <p:txBody>
          <a:bodyPr wrap="none">
            <a:spAutoFit/>
          </a:bodyPr>
          <a:lstStyle/>
          <a:p>
            <a:r>
              <a:rPr lang="en-US" sz="1000" dirty="0">
                <a:solidFill>
                  <a:prstClr val="black"/>
                </a:solidFill>
                <a:latin typeface="Calibri" charset="0"/>
                <a:ea typeface="MS PGothic" pitchFamily="34" charset="-128"/>
              </a:rPr>
              <a:t>Unique </a:t>
            </a:r>
            <a:r>
              <a:rPr lang="en-US" sz="1000" dirty="0" err="1">
                <a:solidFill>
                  <a:prstClr val="black"/>
                </a:solidFill>
                <a:latin typeface="Calibri" charset="0"/>
                <a:ea typeface="MS PGothic" pitchFamily="34" charset="-128"/>
              </a:rPr>
              <a:t>Passband</a:t>
            </a:r>
            <a:r>
              <a:rPr lang="en-US" sz="1000" dirty="0">
                <a:solidFill>
                  <a:prstClr val="black"/>
                </a:solidFill>
                <a:latin typeface="Calibri" charset="0"/>
                <a:ea typeface="MS PGothic" pitchFamily="34" charset="-128"/>
              </a:rPr>
              <a:t>, and Pol. different </a:t>
            </a:r>
          </a:p>
          <a:p>
            <a:r>
              <a:rPr lang="en-US" sz="1000" dirty="0">
                <a:solidFill>
                  <a:prstClr val="black"/>
                </a:solidFill>
                <a:latin typeface="Calibri" charset="0"/>
                <a:ea typeface="MS PGothic" pitchFamily="34" charset="-128"/>
              </a:rPr>
              <a:t>from closest AMSU/MHS channels</a:t>
            </a:r>
          </a:p>
        </p:txBody>
      </p:sp>
      <p:sp>
        <p:nvSpPr>
          <p:cNvPr id="50369" name="TextBox 16"/>
          <p:cNvSpPr txBox="1">
            <a:spLocks noChangeArrowheads="1"/>
          </p:cNvSpPr>
          <p:nvPr/>
        </p:nvSpPr>
        <p:spPr bwMode="auto">
          <a:xfrm>
            <a:off x="4279392" y="0"/>
            <a:ext cx="1236663" cy="338138"/>
          </a:xfrm>
          <a:prstGeom prst="rect">
            <a:avLst/>
          </a:prstGeom>
          <a:noFill/>
          <a:ln w="9525">
            <a:noFill/>
            <a:miter lim="800000"/>
            <a:headEnd/>
            <a:tailEnd/>
          </a:ln>
        </p:spPr>
        <p:txBody>
          <a:bodyPr wrap="none">
            <a:spAutoFit/>
          </a:bodyPr>
          <a:lstStyle/>
          <a:p>
            <a:r>
              <a:rPr lang="en-US" b="1" dirty="0">
                <a:solidFill>
                  <a:srgbClr val="0070C0"/>
                </a:solidFill>
                <a:latin typeface="Calibri" charset="0"/>
                <a:ea typeface="MS PGothic" pitchFamily="34" charset="-128"/>
              </a:rPr>
              <a:t>AMSU/MHS</a:t>
            </a:r>
          </a:p>
        </p:txBody>
      </p:sp>
      <p:sp>
        <p:nvSpPr>
          <p:cNvPr id="50371" name="TextBox 17"/>
          <p:cNvSpPr txBox="1">
            <a:spLocks noChangeArrowheads="1"/>
          </p:cNvSpPr>
          <p:nvPr/>
        </p:nvSpPr>
        <p:spPr bwMode="auto">
          <a:xfrm>
            <a:off x="7153656" y="0"/>
            <a:ext cx="684803" cy="338554"/>
          </a:xfrm>
          <a:prstGeom prst="rect">
            <a:avLst/>
          </a:prstGeom>
          <a:noFill/>
          <a:ln w="9525">
            <a:noFill/>
            <a:miter lim="800000"/>
            <a:headEnd/>
            <a:tailEnd/>
          </a:ln>
        </p:spPr>
        <p:txBody>
          <a:bodyPr wrap="none">
            <a:spAutoFit/>
          </a:bodyPr>
          <a:lstStyle/>
          <a:p>
            <a:pPr>
              <a:defRPr/>
            </a:pPr>
            <a:r>
              <a:rPr lang="en-US" b="1" dirty="0">
                <a:ln>
                  <a:solidFill>
                    <a:srgbClr val="008000"/>
                  </a:solidFill>
                </a:ln>
                <a:solidFill>
                  <a:srgbClr val="EEECE1"/>
                </a:solidFill>
                <a:latin typeface="Calibri" charset="0"/>
                <a:ea typeface="MS PGothic" pitchFamily="34" charset="-128"/>
              </a:rPr>
              <a:t>ATMS</a:t>
            </a:r>
          </a:p>
        </p:txBody>
      </p:sp>
      <p:sp>
        <p:nvSpPr>
          <p:cNvPr id="22" name="TextBox 16"/>
          <p:cNvSpPr txBox="1">
            <a:spLocks noChangeArrowheads="1"/>
          </p:cNvSpPr>
          <p:nvPr/>
        </p:nvSpPr>
        <p:spPr bwMode="auto">
          <a:xfrm>
            <a:off x="1773936" y="30480"/>
            <a:ext cx="596638" cy="338554"/>
          </a:xfrm>
          <a:prstGeom prst="rect">
            <a:avLst/>
          </a:prstGeom>
          <a:noFill/>
          <a:ln w="9525">
            <a:noFill/>
            <a:miter lim="800000"/>
            <a:headEnd/>
            <a:tailEnd/>
          </a:ln>
        </p:spPr>
        <p:txBody>
          <a:bodyPr wrap="none">
            <a:spAutoFit/>
          </a:bodyPr>
          <a:lstStyle/>
          <a:p>
            <a:r>
              <a:rPr lang="en-US" b="1" dirty="0" smtClean="0">
                <a:solidFill>
                  <a:srgbClr val="000000"/>
                </a:solidFill>
                <a:latin typeface="Calibri" charset="0"/>
                <a:ea typeface="MS PGothic" pitchFamily="34" charset="-128"/>
              </a:rPr>
              <a:t>MSU</a:t>
            </a:r>
            <a:endParaRPr lang="en-US" b="1" dirty="0">
              <a:solidFill>
                <a:srgbClr val="000000"/>
              </a:solidFill>
              <a:latin typeface="Calibri" charset="0"/>
              <a:ea typeface="MS PGothic" pitchFamily="34" charset="-128"/>
            </a:endParaRPr>
          </a:p>
        </p:txBody>
      </p:sp>
      <p:sp>
        <p:nvSpPr>
          <p:cNvPr id="16"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z="1200" smtClean="0">
                <a:solidFill>
                  <a:prstClr val="black">
                    <a:tint val="75000"/>
                  </a:prstClr>
                </a:solidFill>
              </a:rPr>
              <a:pPr/>
              <a:t>7</a:t>
            </a:fld>
            <a:endParaRPr lang="en-US" sz="1200" dirty="0">
              <a:solidFill>
                <a:prstClr val="black">
                  <a:tint val="75000"/>
                </a:prstClr>
              </a:solidFill>
            </a:endParaRPr>
          </a:p>
        </p:txBody>
      </p:sp>
    </p:spTree>
    <p:extLst>
      <p:ext uri="{BB962C8B-B14F-4D97-AF65-F5344CB8AC3E}">
        <p14:creationId xmlns:p14="http://schemas.microsoft.com/office/powerpoint/2010/main" val="169854892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8180" name="Rectangle 4"/>
          <p:cNvSpPr>
            <a:spLocks noGrp="1" noChangeArrowheads="1"/>
          </p:cNvSpPr>
          <p:nvPr>
            <p:ph type="title"/>
          </p:nvPr>
        </p:nvSpPr>
        <p:spPr>
          <a:xfrm>
            <a:off x="791309" y="-17732"/>
            <a:ext cx="7848600" cy="1143000"/>
          </a:xfrm>
        </p:spPr>
        <p:txBody>
          <a:bodyPr/>
          <a:lstStyle/>
          <a:p>
            <a:r>
              <a:rPr lang="en-US" altLang="zh-CN" sz="2800" dirty="0" smtClean="0">
                <a:solidFill>
                  <a:srgbClr val="0000FF"/>
                </a:solidFill>
                <a:latin typeface="+mn-lt"/>
                <a:ea typeface="SimSun" pitchFamily="2" charset="-122"/>
                <a:cs typeface="Calibri"/>
              </a:rPr>
              <a:t>ATMS Channel Weighting Functions </a:t>
            </a:r>
            <a:endParaRPr lang="en-US" altLang="zh-CN" sz="2800" dirty="0">
              <a:solidFill>
                <a:srgbClr val="0000FF"/>
              </a:solidFill>
              <a:latin typeface="+mn-lt"/>
              <a:ea typeface="SimSun" pitchFamily="2" charset="-122"/>
              <a:cs typeface="Calibri"/>
            </a:endParaRPr>
          </a:p>
        </p:txBody>
      </p:sp>
      <p:grpSp>
        <p:nvGrpSpPr>
          <p:cNvPr id="2" name="Group 3"/>
          <p:cNvGrpSpPr/>
          <p:nvPr/>
        </p:nvGrpSpPr>
        <p:grpSpPr>
          <a:xfrm>
            <a:off x="1786045" y="1213339"/>
            <a:ext cx="5147335" cy="5330121"/>
            <a:chOff x="1933088" y="1592664"/>
            <a:chExt cx="4657657" cy="5330121"/>
          </a:xfrm>
        </p:grpSpPr>
        <p:pic>
          <p:nvPicPr>
            <p:cNvPr id="8" name="Picture 7"/>
            <p:cNvPicPr/>
            <p:nvPr/>
          </p:nvPicPr>
          <p:blipFill>
            <a:blip r:embed="rId2" cstate="print"/>
            <a:srcRect/>
            <a:stretch>
              <a:fillRect/>
            </a:stretch>
          </p:blipFill>
          <p:spPr bwMode="auto">
            <a:xfrm>
              <a:off x="2323316" y="1592664"/>
              <a:ext cx="4267429" cy="4996013"/>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4580348" y="1941276"/>
              <a:ext cx="705230" cy="2333767"/>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5502587" y="1954924"/>
              <a:ext cx="691109" cy="2306472"/>
            </a:xfrm>
            <a:prstGeom prst="rect">
              <a:avLst/>
            </a:prstGeom>
            <a:noFill/>
            <a:ln w="9525">
              <a:noFill/>
              <a:miter lim="800000"/>
              <a:headEnd/>
              <a:tailEnd/>
            </a:ln>
          </p:spPr>
        </p:pic>
        <p:sp>
          <p:nvSpPr>
            <p:cNvPr id="11" name="Text Box 1"/>
            <p:cNvSpPr txBox="1">
              <a:spLocks noChangeArrowheads="1"/>
            </p:cNvSpPr>
            <p:nvPr/>
          </p:nvSpPr>
          <p:spPr bwMode="auto">
            <a:xfrm rot="16200000">
              <a:off x="1096775" y="3578053"/>
              <a:ext cx="2296177" cy="623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altLang="zh-CN" sz="2000" b="1" dirty="0" smtClean="0">
                  <a:solidFill>
                    <a:prstClr val="black"/>
                  </a:solidFill>
                  <a:latin typeface="Calibri" pitchFamily="34" charset="0"/>
                </a:rPr>
                <a:t>Pressure (</a:t>
              </a:r>
              <a:r>
                <a:rPr lang="en-US" altLang="zh-CN" sz="2000" b="1" dirty="0" err="1" smtClean="0">
                  <a:solidFill>
                    <a:prstClr val="black"/>
                  </a:solidFill>
                  <a:latin typeface="Calibri" pitchFamily="34" charset="0"/>
                </a:rPr>
                <a:t>hPa</a:t>
              </a:r>
              <a:r>
                <a:rPr lang="en-US" altLang="zh-CN" sz="2000" b="1" dirty="0" smtClean="0">
                  <a:solidFill>
                    <a:prstClr val="black"/>
                  </a:solidFill>
                  <a:latin typeface="Calibri" pitchFamily="34" charset="0"/>
                </a:rPr>
                <a:t>)</a:t>
              </a:r>
              <a:endParaRPr lang="en-US" sz="2000" b="1" dirty="0" smtClean="0">
                <a:solidFill>
                  <a:prstClr val="black"/>
                </a:solidFill>
                <a:latin typeface="Arial" pitchFamily="34" charset="0"/>
              </a:endParaRPr>
            </a:p>
          </p:txBody>
        </p:sp>
        <p:sp>
          <p:nvSpPr>
            <p:cNvPr id="12" name="Text Box 2"/>
            <p:cNvSpPr txBox="1">
              <a:spLocks noChangeArrowheads="1"/>
            </p:cNvSpPr>
            <p:nvPr/>
          </p:nvSpPr>
          <p:spPr bwMode="auto">
            <a:xfrm>
              <a:off x="3513663" y="6518218"/>
              <a:ext cx="2545878" cy="404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altLang="zh-CN" sz="2000" b="1" dirty="0" smtClean="0">
                  <a:solidFill>
                    <a:prstClr val="black"/>
                  </a:solidFill>
                  <a:latin typeface="Calibri" pitchFamily="34" charset="0"/>
                </a:rPr>
                <a:t>Weighting Function</a:t>
              </a:r>
              <a:endParaRPr lang="en-US" sz="2000" b="1" dirty="0" smtClean="0">
                <a:solidFill>
                  <a:prstClr val="black"/>
                </a:solidFill>
                <a:latin typeface="Arial" pitchFamily="34" charset="0"/>
              </a:endParaRPr>
            </a:p>
          </p:txBody>
        </p:sp>
      </p:grpSp>
      <p:sp>
        <p:nvSpPr>
          <p:cNvPr id="14" name="Slide Number Placeholder 4"/>
          <p:cNvSpPr>
            <a:spLocks noGrp="1"/>
          </p:cNvSpPr>
          <p:nvPr>
            <p:ph type="sldNum" sz="quarter" idx="12"/>
          </p:nvPr>
        </p:nvSpPr>
        <p:spPr>
          <a:xfrm>
            <a:off x="6858000" y="6416675"/>
            <a:ext cx="2133600" cy="365125"/>
          </a:xfrm>
        </p:spPr>
        <p:txBody>
          <a:bodyPr/>
          <a:lstStyle/>
          <a:p>
            <a:fld id="{F57BD4A1-6061-4BD7-BD37-9338D29FB437}" type="slidenum">
              <a:rPr lang="en-US" sz="1200" smtClean="0">
                <a:solidFill>
                  <a:prstClr val="black">
                    <a:tint val="75000"/>
                  </a:prstClr>
                </a:solidFill>
              </a:rPr>
              <a:pPr/>
              <a:t>8</a:t>
            </a:fld>
            <a:endParaRPr lang="en-US" sz="1200">
              <a:solidFill>
                <a:prstClr val="black">
                  <a:tint val="75000"/>
                </a:prstClr>
              </a:solidFill>
            </a:endParaRPr>
          </a:p>
        </p:txBody>
      </p:sp>
    </p:spTree>
    <p:extLst>
      <p:ext uri="{BB962C8B-B14F-4D97-AF65-F5344CB8AC3E}">
        <p14:creationId xmlns:p14="http://schemas.microsoft.com/office/powerpoint/2010/main" val="3700086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6"/>
          <p:cNvSpPr>
            <a:spLocks noGrp="1"/>
          </p:cNvSpPr>
          <p:nvPr>
            <p:ph type="title" idx="4294967295"/>
          </p:nvPr>
        </p:nvSpPr>
        <p:spPr>
          <a:xfrm>
            <a:off x="304800" y="228600"/>
            <a:ext cx="8534400" cy="762000"/>
          </a:xfrm>
        </p:spPr>
        <p:txBody>
          <a:bodyPr>
            <a:noAutofit/>
          </a:bodyPr>
          <a:lstStyle/>
          <a:p>
            <a:pPr eaLnBrk="1" hangingPunct="1"/>
            <a:r>
              <a:rPr lang="en-US" sz="2800" b="1" dirty="0" smtClean="0">
                <a:solidFill>
                  <a:srgbClr val="0000FF"/>
                </a:solidFill>
                <a:latin typeface="Times New Roman" pitchFamily="18" charset="0"/>
                <a:cs typeface="Times New Roman" pitchFamily="18" charset="0"/>
              </a:rPr>
              <a:t>ATMS Noise Equivalent Differential </a:t>
            </a:r>
            <a:br>
              <a:rPr lang="en-US" sz="2800" b="1" dirty="0" smtClean="0">
                <a:solidFill>
                  <a:srgbClr val="0000FF"/>
                </a:solidFill>
                <a:latin typeface="Times New Roman" pitchFamily="18" charset="0"/>
                <a:cs typeface="Times New Roman" pitchFamily="18" charset="0"/>
              </a:rPr>
            </a:br>
            <a:r>
              <a:rPr lang="en-US" sz="2800" b="1" dirty="0" smtClean="0">
                <a:solidFill>
                  <a:srgbClr val="0000FF"/>
                </a:solidFill>
                <a:latin typeface="Times New Roman" pitchFamily="18" charset="0"/>
                <a:cs typeface="Times New Roman" pitchFamily="18" charset="0"/>
              </a:rPr>
              <a:t>Temperature (NEDT) </a:t>
            </a:r>
          </a:p>
        </p:txBody>
      </p:sp>
      <p:sp>
        <p:nvSpPr>
          <p:cNvPr id="4" name="TextBox 3"/>
          <p:cNvSpPr txBox="1"/>
          <p:nvPr/>
        </p:nvSpPr>
        <p:spPr>
          <a:xfrm>
            <a:off x="304800" y="5410200"/>
            <a:ext cx="8610600" cy="954107"/>
          </a:xfrm>
          <a:prstGeom prst="rect">
            <a:avLst/>
          </a:prstGeom>
          <a:solidFill>
            <a:srgbClr val="339966"/>
          </a:solidFill>
        </p:spPr>
        <p:txBody>
          <a:bodyPr wrap="square" rtlCol="0">
            <a:spAutoFit/>
          </a:bodyPr>
          <a:lstStyle/>
          <a:p>
            <a:r>
              <a:rPr lang="en-US" sz="1400" i="1" dirty="0" smtClean="0">
                <a:cs typeface="Times New Roman" pitchFamily="18" charset="0"/>
              </a:rPr>
              <a:t>SNPP ATMS  noise equivalent differential temperature (NEDT) from prelaunch and </a:t>
            </a:r>
            <a:r>
              <a:rPr lang="en-US" sz="1400" i="1" dirty="0" err="1" smtClean="0">
                <a:cs typeface="Times New Roman" pitchFamily="18" charset="0"/>
              </a:rPr>
              <a:t>postlaunch</a:t>
            </a:r>
            <a:r>
              <a:rPr lang="en-US" sz="1400" i="1" dirty="0" smtClean="0">
                <a:cs typeface="Times New Roman" pitchFamily="18" charset="0"/>
              </a:rPr>
              <a:t> data is much  smaller than specification. Currently,  the oversampling  ATMS data (3x3) are re-sampled  by users for noise reductions and the actual ATMS noises at the temperature sounding channels after </a:t>
            </a:r>
            <a:r>
              <a:rPr lang="en-US" sz="1400" i="1" dirty="0" err="1" smtClean="0">
                <a:cs typeface="Times New Roman" pitchFamily="18" charset="0"/>
              </a:rPr>
              <a:t>resampling</a:t>
            </a:r>
            <a:r>
              <a:rPr lang="en-US" sz="1400" i="1" dirty="0" smtClean="0">
                <a:cs typeface="Times New Roman" pitchFamily="18" charset="0"/>
              </a:rPr>
              <a:t> are much lower than the AMSU-A values.</a:t>
            </a:r>
            <a:endParaRPr lang="en-US" sz="1400" i="1" dirty="0">
              <a:cs typeface="Times New Roman" pitchFamily="18" charset="0"/>
            </a:endParaRPr>
          </a:p>
        </p:txBody>
      </p:sp>
      <p:pic>
        <p:nvPicPr>
          <p:cNvPr id="5" name="Picture 4"/>
          <p:cNvPicPr/>
          <p:nvPr/>
        </p:nvPicPr>
        <p:blipFill>
          <a:blip r:embed="rId2" cstate="print"/>
          <a:srcRect/>
          <a:stretch>
            <a:fillRect/>
          </a:stretch>
        </p:blipFill>
        <p:spPr bwMode="auto">
          <a:xfrm>
            <a:off x="1143000" y="1295400"/>
            <a:ext cx="6705600" cy="37338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600200" y="1600200"/>
            <a:ext cx="1488622" cy="544286"/>
          </a:xfrm>
          <a:prstGeom prst="rect">
            <a:avLst/>
          </a:prstGeom>
          <a:noFill/>
        </p:spPr>
      </p:pic>
      <p:sp>
        <p:nvSpPr>
          <p:cNvPr id="120833" name="Text Box 1"/>
          <p:cNvSpPr txBox="1">
            <a:spLocks noChangeArrowheads="1"/>
          </p:cNvSpPr>
          <p:nvPr/>
        </p:nvSpPr>
        <p:spPr bwMode="auto">
          <a:xfrm rot="16200000">
            <a:off x="190501" y="2781299"/>
            <a:ext cx="1066800" cy="38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i="0" u="none" strike="noStrike" cap="none" normalizeH="0" baseline="0" dirty="0" smtClean="0">
                <a:ln>
                  <a:noFill/>
                </a:ln>
                <a:solidFill>
                  <a:schemeClr val="tx1"/>
                </a:solidFill>
                <a:effectLst/>
                <a:ea typeface="宋体" pitchFamily="2" charset="-122"/>
                <a:cs typeface="Times New Roman" pitchFamily="18" charset="0"/>
              </a:rPr>
              <a:t>NEΔT (K)</a:t>
            </a:r>
            <a:endParaRPr kumimoji="0" lang="en-US" sz="1400" i="0" u="none" strike="noStrike" cap="none" normalizeH="0" baseline="0" dirty="0" smtClean="0">
              <a:ln>
                <a:noFill/>
              </a:ln>
              <a:solidFill>
                <a:schemeClr val="tx1"/>
              </a:solidFill>
              <a:effectLst/>
              <a:cs typeface="Times New Roman" pitchFamily="18" charset="0"/>
            </a:endParaRPr>
          </a:p>
        </p:txBody>
      </p:sp>
      <p:sp>
        <p:nvSpPr>
          <p:cNvPr id="120834" name="Text Box 2"/>
          <p:cNvSpPr txBox="1">
            <a:spLocks noChangeArrowheads="1"/>
          </p:cNvSpPr>
          <p:nvPr/>
        </p:nvSpPr>
        <p:spPr bwMode="auto">
          <a:xfrm>
            <a:off x="4114800" y="4876800"/>
            <a:ext cx="1743075"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400" b="1" i="0" u="none" strike="noStrike" cap="none" normalizeH="0" baseline="0" dirty="0" smtClean="0">
                <a:ln>
                  <a:noFill/>
                </a:ln>
                <a:solidFill>
                  <a:schemeClr val="tx1"/>
                </a:solidFill>
                <a:effectLst/>
                <a:ea typeface="宋体" pitchFamily="2" charset="-122"/>
                <a:cs typeface="Times New Roman" pitchFamily="18" charset="0"/>
              </a:rPr>
              <a:t>Channel Number</a:t>
            </a:r>
            <a:endParaRPr kumimoji="0" lang="en-US" sz="1400" b="1" i="0" u="none" strike="noStrike" cap="none" normalizeH="0" baseline="0" dirty="0" smtClean="0">
              <a:ln>
                <a:noFill/>
              </a:ln>
              <a:solidFill>
                <a:schemeClr val="tx1"/>
              </a:solidFill>
              <a:effectLst/>
              <a:cs typeface="Times New Roman" pitchFamily="18" charset="0"/>
            </a:endParaRPr>
          </a:p>
        </p:txBody>
      </p:sp>
      <p:sp>
        <p:nvSpPr>
          <p:cNvPr id="9" name="Slide Number Placeholder 8"/>
          <p:cNvSpPr>
            <a:spLocks noGrp="1"/>
          </p:cNvSpPr>
          <p:nvPr>
            <p:ph type="sldNum" sz="quarter" idx="12"/>
          </p:nvPr>
        </p:nvSpPr>
        <p:spPr>
          <a:xfrm>
            <a:off x="6858000" y="6416675"/>
            <a:ext cx="2133600" cy="365125"/>
          </a:xfrm>
        </p:spPr>
        <p:txBody>
          <a:bodyPr/>
          <a:lstStyle/>
          <a:p>
            <a:fld id="{F57BD4A1-6061-4BD7-BD37-9338D29FB437}"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TAR.PPT_Model">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NPOESS Template 2009">
  <a:themeElements>
    <a:clrScheme name="NPOESS Template 2009 15">
      <a:dk1>
        <a:srgbClr val="000000"/>
      </a:dk1>
      <a:lt1>
        <a:srgbClr val="FFFFFF"/>
      </a:lt1>
      <a:dk2>
        <a:srgbClr val="000000"/>
      </a:dk2>
      <a:lt2>
        <a:srgbClr val="808080"/>
      </a:lt2>
      <a:accent1>
        <a:srgbClr val="005DAA"/>
      </a:accent1>
      <a:accent2>
        <a:srgbClr val="003399"/>
      </a:accent2>
      <a:accent3>
        <a:srgbClr val="FFFFFF"/>
      </a:accent3>
      <a:accent4>
        <a:srgbClr val="000000"/>
      </a:accent4>
      <a:accent5>
        <a:srgbClr val="AAB6D2"/>
      </a:accent5>
      <a:accent6>
        <a:srgbClr val="002D8A"/>
      </a:accent6>
      <a:hlink>
        <a:srgbClr val="4FAFFF"/>
      </a:hlink>
      <a:folHlink>
        <a:srgbClr val="009600"/>
      </a:folHlink>
    </a:clrScheme>
    <a:fontScheme name="NPOESS Template 2009">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NPOESS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OESS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OESS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OESS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OESS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OESS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OESS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OESS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OESS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OESS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OESS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OESS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OESS Template 2009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
      <a:clrScheme name="NPOESS Template 2009 15">
        <a:dk1>
          <a:srgbClr val="000000"/>
        </a:dk1>
        <a:lt1>
          <a:srgbClr val="FFFFFF"/>
        </a:lt1>
        <a:dk2>
          <a:srgbClr val="000000"/>
        </a:dk2>
        <a:lt2>
          <a:srgbClr val="808080"/>
        </a:lt2>
        <a:accent1>
          <a:srgbClr val="005DAA"/>
        </a:accent1>
        <a:accent2>
          <a:srgbClr val="003399"/>
        </a:accent2>
        <a:accent3>
          <a:srgbClr val="FFFFFF"/>
        </a:accent3>
        <a:accent4>
          <a:srgbClr val="000000"/>
        </a:accent4>
        <a:accent5>
          <a:srgbClr val="AAB6D2"/>
        </a:accent5>
        <a:accent6>
          <a:srgbClr val="002D8A"/>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NUCAPS_ISSWG_20131212">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POESS Template 2009">
  <a:themeElements>
    <a:clrScheme name="NPOESS Template 2009 15">
      <a:dk1>
        <a:srgbClr val="000000"/>
      </a:dk1>
      <a:lt1>
        <a:srgbClr val="FFFFFF"/>
      </a:lt1>
      <a:dk2>
        <a:srgbClr val="000000"/>
      </a:dk2>
      <a:lt2>
        <a:srgbClr val="808080"/>
      </a:lt2>
      <a:accent1>
        <a:srgbClr val="005DAA"/>
      </a:accent1>
      <a:accent2>
        <a:srgbClr val="003399"/>
      </a:accent2>
      <a:accent3>
        <a:srgbClr val="FFFFFF"/>
      </a:accent3>
      <a:accent4>
        <a:srgbClr val="000000"/>
      </a:accent4>
      <a:accent5>
        <a:srgbClr val="AAB6D2"/>
      </a:accent5>
      <a:accent6>
        <a:srgbClr val="002D8A"/>
      </a:accent6>
      <a:hlink>
        <a:srgbClr val="4FAFFF"/>
      </a:hlink>
      <a:folHlink>
        <a:srgbClr val="009600"/>
      </a:folHlink>
    </a:clrScheme>
    <a:fontScheme name="NPOESS Template 2009">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NPOESS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OESS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OESS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OESS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OESS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OESS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OESS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OESS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OESS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OESS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OESS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OESS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OESS Template 2009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
      <a:clrScheme name="NPOESS Template 2009 15">
        <a:dk1>
          <a:srgbClr val="000000"/>
        </a:dk1>
        <a:lt1>
          <a:srgbClr val="FFFFFF"/>
        </a:lt1>
        <a:dk2>
          <a:srgbClr val="000000"/>
        </a:dk2>
        <a:lt2>
          <a:srgbClr val="808080"/>
        </a:lt2>
        <a:accent1>
          <a:srgbClr val="005DAA"/>
        </a:accent1>
        <a:accent2>
          <a:srgbClr val="003399"/>
        </a:accent2>
        <a:accent3>
          <a:srgbClr val="FFFFFF"/>
        </a:accent3>
        <a:accent4>
          <a:srgbClr val="000000"/>
        </a:accent4>
        <a:accent5>
          <a:srgbClr val="AAB6D2"/>
        </a:accent5>
        <a:accent6>
          <a:srgbClr val="002D8A"/>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Blueprint">
  <a:themeElements>
    <a:clrScheme name="">
      <a:dk1>
        <a:srgbClr val="030305"/>
      </a:dk1>
      <a:lt1>
        <a:srgbClr val="FFFFFF"/>
      </a:lt1>
      <a:dk2>
        <a:srgbClr val="660066"/>
      </a:dk2>
      <a:lt2>
        <a:srgbClr val="B7C1EB"/>
      </a:lt2>
      <a:accent1>
        <a:srgbClr val="A587E7"/>
      </a:accent1>
      <a:accent2>
        <a:srgbClr val="B2B2B2"/>
      </a:accent2>
      <a:accent3>
        <a:srgbClr val="FFFFFF"/>
      </a:accent3>
      <a:accent4>
        <a:srgbClr val="020203"/>
      </a:accent4>
      <a:accent5>
        <a:srgbClr val="CFC3F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 marR="0" indent="0" algn="l" defTabSz="914400" rtl="0" eaLnBrk="1" fontAlgn="base" latinLnBrk="0" hangingPunct="1">
          <a:lnSpc>
            <a:spcPct val="8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 marR="0" indent="0" algn="l" defTabSz="914400" rtl="0" eaLnBrk="1" fontAlgn="base" latinLnBrk="0" hangingPunct="1">
          <a:lnSpc>
            <a:spcPct val="8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Presentation on product or service">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AR.PPT_Model">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TAR.PPT_Model">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D:\MicrosoftOffice2000\Templates\Presentation Designs\Marble.pot</Template>
  <TotalTime>17638</TotalTime>
  <Words>5208</Words>
  <Application>Microsoft Office PowerPoint</Application>
  <PresentationFormat>On-screen Show (4:3)</PresentationFormat>
  <Paragraphs>825</Paragraphs>
  <Slides>48</Slides>
  <Notes>16</Notes>
  <HiddenSlides>18</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48</vt:i4>
      </vt:variant>
    </vt:vector>
  </HeadingPairs>
  <TitlesOfParts>
    <vt:vector size="75" baseType="lpstr">
      <vt:lpstr>Custom Design</vt:lpstr>
      <vt:lpstr>2_NPOESS Template 2009</vt:lpstr>
      <vt:lpstr>14_Presentation on product or service</vt:lpstr>
      <vt:lpstr>1_Default Design</vt:lpstr>
      <vt:lpstr>1_STAR.PPT_Model</vt:lpstr>
      <vt:lpstr>2_STAR.PPT_Model</vt:lpstr>
      <vt:lpstr>1_Custom Design</vt:lpstr>
      <vt:lpstr>default01</vt:lpstr>
      <vt:lpstr>1_Office Theme</vt:lpstr>
      <vt:lpstr>Office Theme</vt:lpstr>
      <vt:lpstr>2_Office Theme</vt:lpstr>
      <vt:lpstr>Default Design</vt:lpstr>
      <vt:lpstr>3_STAR.PPT_Model</vt:lpstr>
      <vt:lpstr>3_NPOESS Template 2009</vt:lpstr>
      <vt:lpstr>3_Office Theme</vt:lpstr>
      <vt:lpstr>2_Custom Design</vt:lpstr>
      <vt:lpstr>NUCAPS_ISSWG_20131212</vt:lpstr>
      <vt:lpstr>5_Office Theme</vt:lpstr>
      <vt:lpstr>6_Office Theme</vt:lpstr>
      <vt:lpstr>NPP_FOR</vt:lpstr>
      <vt:lpstr>4_Office Theme</vt:lpstr>
      <vt:lpstr>Blueprint</vt:lpstr>
      <vt:lpstr>8_Office Theme</vt:lpstr>
      <vt:lpstr>3_Custom Design</vt:lpstr>
      <vt:lpstr>4_Custom Design</vt:lpstr>
      <vt:lpstr>9_Office Theme</vt:lpstr>
      <vt:lpstr>Equation</vt:lpstr>
      <vt:lpstr>Joint Polar Satellite System (JPSS)  Instrument Calibration and Validation</vt:lpstr>
      <vt:lpstr>Suomi NPP and JPSS-1 Instruments </vt:lpstr>
      <vt:lpstr>Suomi NPP TDR/SDR Algorithm Schedule </vt:lpstr>
      <vt:lpstr>Suomi NPP Calibration/Validation Schedule</vt:lpstr>
      <vt:lpstr>NOAA Integrated CalVal System (ICVS) for Long Term Monitoring (LTM) of Operational Satellites</vt:lpstr>
      <vt:lpstr>SNPP Advanced Technology Microwave Sounder  (ATMS) TDR/SDR Status </vt:lpstr>
      <vt:lpstr>PowerPoint Presentation</vt:lpstr>
      <vt:lpstr>ATMS Channel Weighting Functions </vt:lpstr>
      <vt:lpstr>ATMS Noise Equivalent Differential  Temperature (NEDT) </vt:lpstr>
      <vt:lpstr>Impacts of  US Microwave Sounders in NCEP GFS  500 hPa  Southern Hemisphere AC scores for  20140101 – 20140131 00Z</vt:lpstr>
      <vt:lpstr>PowerPoint Presentation</vt:lpstr>
      <vt:lpstr>Atmospheric River  Depicted from ATMS </vt:lpstr>
      <vt:lpstr>PowerPoint Presentation</vt:lpstr>
      <vt:lpstr>PowerPoint Presentation</vt:lpstr>
      <vt:lpstr>PowerPoint Presentation</vt:lpstr>
      <vt:lpstr>New ATMS SDR Algorithm including Spill-over and Side-lobe Corrections</vt:lpstr>
      <vt:lpstr>ATMS Polarization vs. Scan Angle </vt:lpstr>
      <vt:lpstr>ATMS Resampling Algorithm using the  Backus-Gilbert (BG) Method</vt:lpstr>
      <vt:lpstr>ATMS Resampling Algorithm</vt:lpstr>
      <vt:lpstr>Tb at Channel 1 within Sandy before and after Remap</vt:lpstr>
      <vt:lpstr>SNPP Cross-Track Infrared Sounder  (CRIS) SDR Status</vt:lpstr>
      <vt:lpstr>Example of Data Quality after Mx8.0</vt:lpstr>
      <vt:lpstr> Validated CrIS SDR Product</vt:lpstr>
      <vt:lpstr>PowerPoint Presentation</vt:lpstr>
      <vt:lpstr>SNPP CrIS Full Spectral Resolution  SDR Processing</vt:lpstr>
      <vt:lpstr>PowerPoint Presentation</vt:lpstr>
      <vt:lpstr>SNPP Visible Infrared Imaging Radiometer Suite (VIIRS)  SDR Status</vt:lpstr>
      <vt:lpstr>VIIRS SDR Accuracy</vt:lpstr>
      <vt:lpstr>VIIRS On-orbit Performance -SNR and NEDT (all values are stable since provisional)</vt:lpstr>
      <vt:lpstr>VIIRS Reflective Solar Band (RSB) Calibration</vt:lpstr>
      <vt:lpstr>VIIRS RTA and Solar Diffuser Degradation</vt:lpstr>
      <vt:lpstr>VIIRS Performance at 30 Vicarious Sites Worldwide</vt:lpstr>
      <vt:lpstr>SNPP Ozone Mapping and Profiling Suite  (OMPS) SDR Status</vt:lpstr>
      <vt:lpstr>OMPS Scanning Characteristics</vt:lpstr>
      <vt:lpstr>PowerPoint Presentation</vt:lpstr>
      <vt:lpstr>OMPS Nadir Mapper Instrument Performance </vt:lpstr>
      <vt:lpstr>OMPS NP Instrument Performance</vt:lpstr>
      <vt:lpstr>JPSS-1 ATMS Status </vt:lpstr>
      <vt:lpstr>Analysis of ATMS TVAC Test Data </vt:lpstr>
      <vt:lpstr>JPSS-1 ATMS SDR Upper Algorithms</vt:lpstr>
      <vt:lpstr>JPSS-1 CrIS Status </vt:lpstr>
      <vt:lpstr>JPSS-1 CrIS Upper SDR Software Delivered</vt:lpstr>
      <vt:lpstr>JPSS-1 VIIRS Status </vt:lpstr>
      <vt:lpstr>J1 VIIRS SDR Support</vt:lpstr>
      <vt:lpstr>JPSS-1 OMPS SDR Status</vt:lpstr>
      <vt:lpstr>OMPS NM Architecture</vt:lpstr>
      <vt:lpstr>Summary and Conclusions</vt:lpstr>
      <vt:lpstr>JGR Special Issue on Suomi NPP CalVal   </vt:lpstr>
    </vt:vector>
  </TitlesOfParts>
  <Company>NOAA/NESDIS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of Satellite Microwave Measurements in Adverse Conditions</dc:title>
  <dc:creator>F. Franklin Weng</dc:creator>
  <cp:lastModifiedBy>Comet User</cp:lastModifiedBy>
  <cp:revision>1129</cp:revision>
  <dcterms:created xsi:type="dcterms:W3CDTF">2000-11-05T13:39:59Z</dcterms:created>
  <dcterms:modified xsi:type="dcterms:W3CDTF">2015-02-23T18:35:19Z</dcterms:modified>
</cp:coreProperties>
</file>