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258" r:id="rId4"/>
    <p:sldId id="261" r:id="rId5"/>
    <p:sldId id="259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308" r:id="rId15"/>
    <p:sldId id="272" r:id="rId16"/>
    <p:sldId id="273" r:id="rId17"/>
    <p:sldId id="274" r:id="rId18"/>
    <p:sldId id="303" r:id="rId19"/>
    <p:sldId id="275" r:id="rId20"/>
    <p:sldId id="306" r:id="rId21"/>
    <p:sldId id="276" r:id="rId22"/>
    <p:sldId id="277" r:id="rId23"/>
    <p:sldId id="278" r:id="rId24"/>
    <p:sldId id="279" r:id="rId25"/>
    <p:sldId id="280" r:id="rId26"/>
    <p:sldId id="281" r:id="rId27"/>
    <p:sldId id="309" r:id="rId28"/>
    <p:sldId id="288" r:id="rId29"/>
    <p:sldId id="293" r:id="rId30"/>
    <p:sldId id="294" r:id="rId31"/>
    <p:sldId id="295" r:id="rId32"/>
    <p:sldId id="314" r:id="rId33"/>
    <p:sldId id="296" r:id="rId34"/>
    <p:sldId id="297" r:id="rId35"/>
    <p:sldId id="29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clrMru>
    <a:srgbClr val="00B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5"/>
    <p:restoredTop sz="50000"/>
  </p:normalViewPr>
  <p:slideViewPr>
    <p:cSldViewPr snapToGrid="0" snapToObjects="1">
      <p:cViewPr>
        <p:scale>
          <a:sx n="200" d="100"/>
          <a:sy n="200" d="100"/>
        </p:scale>
        <p:origin x="-656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B3ECD-E174-EA41-841C-2952D5F63F1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10013-FF3A-7342-ACF7-C3F487970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34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F2A42-2E80-1047-ADD9-0C561601C205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FCA74-1A7F-0942-91D7-1D20CDC6F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66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FCA74-1A7F-0942-91D7-1D20CDC6FD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1371600"/>
            <a:ext cx="8147304" cy="1344168"/>
          </a:xfrm>
        </p:spPr>
        <p:txBody>
          <a:bodyPr vert="horz" lIns="91440" tIns="45720" rIns="91440" bIns="45720" rtlCol="0" anchor="b" anchorCtr="0"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algn="ctr" defTabSz="914400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348" y="2715767"/>
            <a:ext cx="8147304" cy="667512"/>
          </a:xfr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sz="2200" b="0" kern="120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B449D725-AF79-4FB6-8D02-83EAC61E321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805045" y="430306"/>
            <a:ext cx="3840480" cy="5432612"/>
          </a:xfrm>
          <a:solidFill>
            <a:schemeClr val="bg1">
              <a:lumMod val="8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76200" dist="12700" dir="5400000" sx="100500" sy="100500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extrusionH="50800">
            <a:extrusionClr>
              <a:schemeClr val="tx1"/>
            </a:extrusionClr>
            <a:contourClr>
              <a:schemeClr val="tx1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accent2">
                  <a:lumMod val="50000"/>
                  <a:lumOff val="50000"/>
                </a:schemeClr>
              </a:buClr>
              <a:buSzPct val="75000"/>
              <a:buFont typeface="Wingdings 2" pitchFamily="18" charset="2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7pPr marL="2743200" indent="-457200">
              <a:defRPr/>
            </a:lvl7pPr>
            <a:lvl8pPr marL="2743200" indent="-457200">
              <a:defRPr/>
            </a:lvl8pPr>
            <a:lvl9pPr marL="27432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1412" y="417513"/>
            <a:ext cx="1600200" cy="5708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1174" y="417513"/>
            <a:ext cx="6499225" cy="57086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B449D725-AF79-4FB6-8D02-83EAC61E321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475" y="4343398"/>
            <a:ext cx="8147049" cy="1346013"/>
          </a:xfrm>
        </p:spPr>
        <p:txBody>
          <a:bodyPr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>
              <a:lnSpc>
                <a:spcPts val="6400"/>
              </a:lnSpc>
              <a:defRPr sz="60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475" y="5688105"/>
            <a:ext cx="8147050" cy="66338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>
              <a:spcBef>
                <a:spcPts val="0"/>
              </a:spcBef>
              <a:buNone/>
              <a:defRPr b="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B449D725-AF79-4FB6-8D02-83EAC61E321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981200" y="685800"/>
            <a:ext cx="5181600" cy="3352800"/>
          </a:xfrm>
          <a:solidFill>
            <a:schemeClr val="tx1">
              <a:lumMod val="75000"/>
            </a:schemeClr>
          </a:solidFill>
          <a:ln w="127000" cap="sq">
            <a:solidFill>
              <a:schemeClr val="tx1"/>
            </a:solidFill>
            <a:miter lim="800000"/>
          </a:ln>
          <a:effectLst>
            <a:outerShdw blurRad="63500" sx="101000" sy="101000" algn="ctr" rotWithShape="0">
              <a:schemeClr val="bg2">
                <a:lumMod val="20000"/>
                <a:lumOff val="80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9000000"/>
            </a:lightRig>
          </a:scene3d>
          <a:sp3d prstMaterial="matte">
            <a:bevelT w="12700" prst="relaxedInset"/>
            <a:bevelB w="38100" h="127000" prst="relaxedInset"/>
            <a:extrusionClr>
              <a:schemeClr val="tx1"/>
            </a:extrusionClr>
            <a:contourClr>
              <a:schemeClr val="tx1"/>
            </a:contourClr>
          </a:sp3d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774826"/>
            <a:ext cx="8147050" cy="1873250"/>
          </a:xfrm>
        </p:spPr>
        <p:txBody>
          <a:bodyPr anchor="b" anchorCtr="0"/>
          <a:lstStyle>
            <a:lvl1pPr algn="ctr">
              <a:defRPr sz="60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3654519"/>
            <a:ext cx="8147050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5046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290763" indent="-461963"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75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5046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5046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2920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05045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2532" y="403412"/>
            <a:ext cx="3840480" cy="57227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761565"/>
            <a:ext cx="8147051" cy="4364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2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49D725-AF79-4FB6-8D02-83EAC61E321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76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5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280" y="483297"/>
            <a:ext cx="8707437" cy="1910653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Times" charset="0"/>
                <a:ea typeface="Times" charset="0"/>
                <a:cs typeface="Times" charset="0"/>
              </a:rPr>
              <a:t>Current and future </a:t>
            </a:r>
            <a:r>
              <a:rPr lang="en-US" sz="4000" b="1" dirty="0" smtClean="0">
                <a:latin typeface="Times" charset="0"/>
                <a:ea typeface="Times" charset="0"/>
                <a:cs typeface="Times" charset="0"/>
              </a:rPr>
              <a:t>satellite </a:t>
            </a:r>
            <a:r>
              <a:rPr lang="en-US" sz="4000" b="1" dirty="0">
                <a:latin typeface="Times" charset="0"/>
                <a:ea typeface="Times" charset="0"/>
                <a:cs typeface="Times" charset="0"/>
              </a:rPr>
              <a:t>data assimilation into Warn-on </a:t>
            </a:r>
            <a:r>
              <a:rPr lang="en-US" sz="4000" b="1" dirty="0" smtClean="0">
                <a:latin typeface="Times" charset="0"/>
                <a:ea typeface="Times" charset="0"/>
                <a:cs typeface="Times" charset="0"/>
              </a:rPr>
              <a:t>Forecast</a:t>
            </a:r>
            <a:br>
              <a:rPr lang="en-US" sz="4000" b="1" dirty="0" smtClean="0">
                <a:latin typeface="Times" charset="0"/>
                <a:ea typeface="Times" charset="0"/>
                <a:cs typeface="Times" charset="0"/>
              </a:rPr>
            </a:br>
            <a:r>
              <a:rPr lang="en-US" sz="2400" i="1" dirty="0" smtClean="0">
                <a:latin typeface="Times" charset="0"/>
                <a:ea typeface="Times" charset="0"/>
                <a:cs typeface="Times" charset="0"/>
              </a:rPr>
              <a:t>2016 Satellite Proving Ground/User-Readiness Meeting</a:t>
            </a:r>
            <a:endParaRPr lang="en-US" sz="2400" i="1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347" y="2206878"/>
            <a:ext cx="8147304" cy="1752877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latin typeface="Times" charset="0"/>
                <a:ea typeface="Times" charset="0"/>
                <a:cs typeface="Times" charset="0"/>
              </a:rPr>
              <a:t>By:</a:t>
            </a:r>
          </a:p>
          <a:p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Dr. Thomas Jones</a:t>
            </a:r>
          </a:p>
          <a:p>
            <a:endParaRPr lang="en-US" sz="1800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sz="1800" b="1" dirty="0" smtClean="0">
                <a:latin typeface="Times" charset="0"/>
                <a:ea typeface="Times" charset="0"/>
                <a:cs typeface="Times" charset="0"/>
              </a:rPr>
              <a:t>Collaborators:</a:t>
            </a:r>
          </a:p>
          <a:p>
            <a:r>
              <a:rPr lang="en-US" sz="1800" i="1" dirty="0">
                <a:latin typeface="Times" charset="0"/>
                <a:ea typeface="Times" charset="0"/>
                <a:cs typeface="Times" charset="0"/>
              </a:rPr>
              <a:t>Kent </a:t>
            </a:r>
            <a:r>
              <a:rPr lang="en-US" sz="1800" i="1" dirty="0" err="1">
                <a:latin typeface="Times" charset="0"/>
                <a:ea typeface="Times" charset="0"/>
                <a:cs typeface="Times" charset="0"/>
              </a:rPr>
              <a:t>Knopfmeier</a:t>
            </a:r>
            <a:r>
              <a:rPr lang="en-US" sz="1800" i="1" dirty="0">
                <a:latin typeface="Times" charset="0"/>
                <a:ea typeface="Times" charset="0"/>
                <a:cs typeface="Times" charset="0"/>
              </a:rPr>
              <a:t>, Dustan Wheatley, Gerry </a:t>
            </a:r>
            <a:r>
              <a:rPr lang="en-US" sz="1800" i="1" dirty="0" err="1">
                <a:latin typeface="Times" charset="0"/>
                <a:ea typeface="Times" charset="0"/>
                <a:cs typeface="Times" charset="0"/>
              </a:rPr>
              <a:t>Creager</a:t>
            </a:r>
            <a:r>
              <a:rPr lang="en-US" sz="1800" i="1" dirty="0">
                <a:latin typeface="Times" charset="0"/>
                <a:ea typeface="Times" charset="0"/>
                <a:cs typeface="Times" charset="0"/>
              </a:rPr>
              <a:t>, Patrick </a:t>
            </a:r>
            <a:r>
              <a:rPr lang="en-US" sz="1800" i="1" dirty="0" err="1">
                <a:latin typeface="Times" charset="0"/>
                <a:ea typeface="Times" charset="0"/>
                <a:cs typeface="Times" charset="0"/>
              </a:rPr>
              <a:t>Minnis</a:t>
            </a:r>
            <a:r>
              <a:rPr lang="en-US" sz="1800" i="1" dirty="0">
                <a:latin typeface="Times" charset="0"/>
                <a:ea typeface="Times" charset="0"/>
                <a:cs typeface="Times" charset="0"/>
              </a:rPr>
              <a:t>, </a:t>
            </a:r>
            <a:r>
              <a:rPr lang="en-US" sz="1800" i="1" dirty="0" err="1" smtClean="0">
                <a:latin typeface="Times" charset="0"/>
                <a:ea typeface="Times" charset="0"/>
                <a:cs typeface="Times" charset="0"/>
              </a:rPr>
              <a:t>Rabindra</a:t>
            </a:r>
            <a:r>
              <a:rPr lang="en-US" sz="1800" i="1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sz="1800" i="1" dirty="0" err="1" smtClean="0">
                <a:latin typeface="Times" charset="0"/>
                <a:ea typeface="Times" charset="0"/>
                <a:cs typeface="Times" charset="0"/>
              </a:rPr>
              <a:t>Palikonda</a:t>
            </a:r>
            <a:r>
              <a:rPr lang="en-US" sz="1800" i="1" dirty="0" smtClean="0">
                <a:latin typeface="Times" charset="0"/>
                <a:ea typeface="Times" charset="0"/>
                <a:cs typeface="Times" charset="0"/>
              </a:rPr>
              <a:t>, and Louis Wicker</a:t>
            </a:r>
            <a:endParaRPr lang="en-US" sz="1800" i="1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sz="1600" i="1" dirty="0" smtClean="0">
                <a:latin typeface="Times" charset="0"/>
                <a:ea typeface="Times" charset="0"/>
                <a:cs typeface="Times" charset="0"/>
              </a:rPr>
              <a:t>May 11, 2016</a:t>
            </a:r>
            <a:endParaRPr lang="en-US" sz="1600" i="1" dirty="0">
              <a:latin typeface="Times" charset="0"/>
              <a:ea typeface="Times" charset="0"/>
              <a:cs typeface="Times" charset="0"/>
            </a:endParaRP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i="1" dirty="0" smtClean="0"/>
              <a:t>December 11, 2015</a:t>
            </a:r>
            <a:endParaRPr lang="en-US" sz="1800" i="1" dirty="0"/>
          </a:p>
        </p:txBody>
      </p:sp>
      <p:pic>
        <p:nvPicPr>
          <p:cNvPr id="4" name="Picture 3" descr="titl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8644"/>
            <a:ext cx="9144000" cy="238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2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2013-14 Events</a:t>
            </a:r>
            <a:endParaRPr lang="en-US" b="1" dirty="0"/>
          </a:p>
        </p:txBody>
      </p:sp>
      <p:pic>
        <p:nvPicPr>
          <p:cNvPr id="4" name="Picture 3" descr="130519_rpts.gi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1016000"/>
            <a:ext cx="2519363" cy="2311580"/>
          </a:xfrm>
          <a:prstGeom prst="rect">
            <a:avLst/>
          </a:prstGeom>
        </p:spPr>
      </p:pic>
      <p:pic>
        <p:nvPicPr>
          <p:cNvPr id="5" name="Picture 4" descr="130520_rpts_filtered.gi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016000"/>
            <a:ext cx="2646592" cy="2311580"/>
          </a:xfrm>
          <a:prstGeom prst="rect">
            <a:avLst/>
          </a:prstGeom>
        </p:spPr>
      </p:pic>
      <p:pic>
        <p:nvPicPr>
          <p:cNvPr id="6" name="Picture 5" descr="130531_rpts_filtered.gi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38" y="1016001"/>
            <a:ext cx="2641806" cy="23115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725" y="2958249"/>
            <a:ext cx="145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 May 2013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38500" y="2958248"/>
            <a:ext cx="1467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 May 2013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81738" y="2958248"/>
            <a:ext cx="1467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31 May 2013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800" y="3343934"/>
            <a:ext cx="303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Carney, Norman – Shawnee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92563" y="3327580"/>
            <a:ext cx="85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Moore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38963" y="3327580"/>
            <a:ext cx="97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 Reno</a:t>
            </a:r>
            <a:endParaRPr lang="en-US" dirty="0"/>
          </a:p>
        </p:txBody>
      </p:sp>
      <p:pic>
        <p:nvPicPr>
          <p:cNvPr id="14" name="Picture 13" descr="140427_rpts.gi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4133849"/>
            <a:ext cx="2452688" cy="2142875"/>
          </a:xfrm>
          <a:prstGeom prst="rect">
            <a:avLst/>
          </a:prstGeom>
        </p:spPr>
      </p:pic>
      <p:pic>
        <p:nvPicPr>
          <p:cNvPr id="15" name="Picture 14" descr="140428_rpts_filtered.gi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4133848"/>
            <a:ext cx="2646592" cy="2190283"/>
          </a:xfrm>
          <a:prstGeom prst="rect">
            <a:avLst/>
          </a:prstGeom>
        </p:spPr>
      </p:pic>
      <p:pic>
        <p:nvPicPr>
          <p:cNvPr id="16" name="Picture 15" descr="140511_rpts_filtered.gi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38" y="4133848"/>
            <a:ext cx="2641806" cy="21756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6400" y="5918685"/>
            <a:ext cx="1569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27 April 2014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38500" y="5945853"/>
            <a:ext cx="1569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28 April 2014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476192" y="593456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11 May 2014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67036" y="632413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AR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15778" y="6371859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Southeast US outbreak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938963" y="6318562"/>
            <a:ext cx="157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Southeast NE 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1277938" y="2357438"/>
            <a:ext cx="404812" cy="3492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127500" y="1739901"/>
            <a:ext cx="570813" cy="3492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938963" y="2182813"/>
            <a:ext cx="570813" cy="3492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rot="19288400">
            <a:off x="1423920" y="4838085"/>
            <a:ext cx="741000" cy="3492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19433255">
            <a:off x="6926201" y="4709555"/>
            <a:ext cx="1204150" cy="3492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19175477">
            <a:off x="3741048" y="5003619"/>
            <a:ext cx="909328" cy="3492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ultiply 2"/>
          <p:cNvSpPr/>
          <p:nvPr/>
        </p:nvSpPr>
        <p:spPr>
          <a:xfrm>
            <a:off x="3133585" y="3764877"/>
            <a:ext cx="2870200" cy="300990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ultiply 28"/>
          <p:cNvSpPr/>
          <p:nvPr/>
        </p:nvSpPr>
        <p:spPr>
          <a:xfrm>
            <a:off x="6268660" y="3724038"/>
            <a:ext cx="2870200" cy="300990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19 May 2013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127124"/>
            <a:ext cx="8147051" cy="2786459"/>
          </a:xfrm>
        </p:spPr>
        <p:txBody>
          <a:bodyPr/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Radar – Satellite DA begins at  1900 UTC</a:t>
            </a:r>
          </a:p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1 hour forecasts generated beginning at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2030, 2045, 2100, 2115, 2130, 2145, 2200 UTC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Focus on 2045 UTC initialization time, which is 56 minutes prior to touchdown of Carney tornado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  <a:p>
            <a:endParaRPr lang="en-US" dirty="0"/>
          </a:p>
        </p:txBody>
      </p:sp>
      <p:pic>
        <p:nvPicPr>
          <p:cNvPr id="4" name="Picture 3" descr="20130519_2030_MRMS_dBz_3k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" y="3913583"/>
            <a:ext cx="3017520" cy="2867890"/>
          </a:xfrm>
          <a:prstGeom prst="rect">
            <a:avLst/>
          </a:prstGeom>
        </p:spPr>
      </p:pic>
      <p:pic>
        <p:nvPicPr>
          <p:cNvPr id="5" name="Picture 4" descr="20130519_2130_MRMS_dBz_3k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76" y="3913583"/>
            <a:ext cx="3017520" cy="2867890"/>
          </a:xfrm>
          <a:prstGeom prst="rect">
            <a:avLst/>
          </a:prstGeom>
        </p:spPr>
      </p:pic>
      <p:pic>
        <p:nvPicPr>
          <p:cNvPr id="6" name="Picture 5" descr="20130519_2230_MRMS_dBz_3k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296" y="3913583"/>
            <a:ext cx="3017520" cy="2867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6644" y="3574269"/>
            <a:ext cx="120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2030 UTC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44943" y="3574269"/>
            <a:ext cx="120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2130 UTC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16720" y="3578179"/>
            <a:ext cx="120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2230 UTC</a:t>
            </a:r>
            <a:endParaRPr lang="en-US" b="1" dirty="0"/>
          </a:p>
        </p:txBody>
      </p:sp>
      <p:sp>
        <p:nvSpPr>
          <p:cNvPr id="10" name="Isosceles Triangle 9"/>
          <p:cNvSpPr/>
          <p:nvPr/>
        </p:nvSpPr>
        <p:spPr>
          <a:xfrm flipV="1">
            <a:off x="4721093" y="5523001"/>
            <a:ext cx="132298" cy="127876"/>
          </a:xfrm>
          <a:prstGeom prst="triangle">
            <a:avLst/>
          </a:prstGeom>
          <a:solidFill>
            <a:srgbClr val="FF0000"/>
          </a:solidFill>
          <a:ln w="12700" cmpd="sng">
            <a:solidFill>
              <a:srgbClr val="302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flipV="1">
            <a:off x="7704671" y="5887060"/>
            <a:ext cx="132298" cy="127876"/>
          </a:xfrm>
          <a:prstGeom prst="triangle">
            <a:avLst/>
          </a:prstGeom>
          <a:solidFill>
            <a:srgbClr val="FF0000"/>
          </a:solidFill>
          <a:ln w="12700" cmpd="sng">
            <a:solidFill>
              <a:srgbClr val="302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82344" y="5466211"/>
            <a:ext cx="41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#1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257237" y="5353724"/>
            <a:ext cx="41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#1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31173" y="5184447"/>
            <a:ext cx="41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#1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185146" y="571778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#2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041318" y="6137705"/>
            <a:ext cx="3593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me</a:t>
            </a:r>
            <a:endParaRPr lang="en-US" sz="1000" dirty="0"/>
          </a:p>
        </p:txBody>
      </p:sp>
      <p:cxnSp>
        <p:nvCxnSpPr>
          <p:cNvPr id="18" name="Straight Arrow Connector 17"/>
          <p:cNvCxnSpPr>
            <a:stCxn id="16" idx="2"/>
            <a:endCxn id="12" idx="0"/>
          </p:cNvCxnSpPr>
          <p:nvPr/>
        </p:nvCxnSpPr>
        <p:spPr>
          <a:xfrm flipH="1" flipV="1">
            <a:off x="7770820" y="6014936"/>
            <a:ext cx="450151" cy="368990"/>
          </a:xfrm>
          <a:prstGeom prst="straightConnector1">
            <a:avLst/>
          </a:prstGeom>
          <a:ln w="63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363"/>
            <a:ext cx="6246880" cy="6072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5182"/>
            <a:ext cx="8147051" cy="778996"/>
          </a:xfrm>
        </p:spPr>
        <p:txBody>
          <a:bodyPr/>
          <a:lstStyle/>
          <a:p>
            <a:r>
              <a:rPr lang="en-US" sz="4400" b="1" dirty="0" smtClean="0"/>
              <a:t>19 May 2013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400" b="1" dirty="0" smtClean="0"/>
              <a:t>2045 UTC</a:t>
            </a:r>
            <a:endParaRPr lang="en-US" sz="1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6879" y="836548"/>
            <a:ext cx="2661263" cy="579466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Both RADSAT experiments are warmer in north TX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RAD generates anomalous low-level clouds in this region indicated by the low SW Flux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RADSAT also better analyzes linear band of clouds east of developing 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supercells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01700" y="4038600"/>
            <a:ext cx="1485900" cy="787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7588279">
            <a:off x="2740346" y="3512608"/>
            <a:ext cx="1829542" cy="787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7588279">
            <a:off x="4610621" y="3512607"/>
            <a:ext cx="1829542" cy="787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7588279">
            <a:off x="2740346" y="5504391"/>
            <a:ext cx="1829542" cy="787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403" y="178477"/>
            <a:ext cx="8147051" cy="778996"/>
          </a:xfrm>
        </p:spPr>
        <p:txBody>
          <a:bodyPr/>
          <a:lstStyle/>
          <a:p>
            <a:r>
              <a:rPr lang="en-US" b="1" dirty="0" smtClean="0"/>
              <a:t>19 May 2013</a:t>
            </a:r>
            <a:br>
              <a:rPr lang="en-US" b="1" dirty="0" smtClean="0"/>
            </a:br>
            <a:r>
              <a:rPr lang="en-US" sz="1600" b="1" dirty="0" smtClean="0"/>
              <a:t>1 hour forecast from 2045 UTC</a:t>
            </a:r>
            <a:endParaRPr lang="en-US" sz="1600" b="1" dirty="0"/>
          </a:p>
        </p:txBody>
      </p:sp>
      <p:pic>
        <p:nvPicPr>
          <p:cNvPr id="4" name="Picture 3" descr="may19_ref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58" y="916664"/>
            <a:ext cx="6549526" cy="56056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62929" y="4244786"/>
            <a:ext cx="984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Hi refl. core </a:t>
            </a:r>
          </a:p>
          <a:p>
            <a:pPr algn="ctr"/>
            <a:r>
              <a:rPr lang="en-US" sz="1200" dirty="0" smtClean="0"/>
              <a:t>maintained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024218" y="6488668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 km Ensemble Mean Reflectivity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01971" y="4250423"/>
            <a:ext cx="984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Hi refl. core </a:t>
            </a:r>
          </a:p>
          <a:p>
            <a:pPr algn="ctr"/>
            <a:r>
              <a:rPr lang="en-US" sz="1200" dirty="0" smtClean="0"/>
              <a:t>gone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563867" y="2534109"/>
            <a:ext cx="1260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Lower max refl. </a:t>
            </a:r>
          </a:p>
          <a:p>
            <a:pPr algn="ctr"/>
            <a:r>
              <a:rPr lang="en-US" sz="1200" dirty="0" smtClean="0"/>
              <a:t>values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401471"/>
            <a:ext cx="131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Black contour:</a:t>
            </a:r>
          </a:p>
          <a:p>
            <a:pPr algn="ctr"/>
            <a:r>
              <a:rPr lang="en-US" sz="1200" dirty="0" smtClean="0"/>
              <a:t>MRMS &gt; 40 </a:t>
            </a:r>
            <a:r>
              <a:rPr lang="en-US" sz="1200" dirty="0" err="1" smtClean="0"/>
              <a:t>dBZ</a:t>
            </a:r>
            <a:endParaRPr lang="en-US" sz="1200" dirty="0"/>
          </a:p>
        </p:txBody>
      </p:sp>
      <p:sp>
        <p:nvSpPr>
          <p:cNvPr id="3" name="Oval 2"/>
          <p:cNvSpPr/>
          <p:nvPr/>
        </p:nvSpPr>
        <p:spPr>
          <a:xfrm>
            <a:off x="2235200" y="2146300"/>
            <a:ext cx="533400" cy="495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96229" y="2146300"/>
            <a:ext cx="533400" cy="495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435271" y="2146300"/>
            <a:ext cx="533400" cy="495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40018" y="5511800"/>
            <a:ext cx="533400" cy="495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62929" y="5511800"/>
            <a:ext cx="533400" cy="495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01971" y="5511800"/>
            <a:ext cx="533400" cy="495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264769"/>
            <a:ext cx="8147051" cy="778996"/>
          </a:xfrm>
        </p:spPr>
        <p:txBody>
          <a:bodyPr/>
          <a:lstStyle/>
          <a:p>
            <a:r>
              <a:rPr lang="en-US" b="1" dirty="0" smtClean="0"/>
              <a:t>19 May 2013</a:t>
            </a:r>
            <a:br>
              <a:rPr lang="en-US" b="1" dirty="0" smtClean="0"/>
            </a:br>
            <a:r>
              <a:rPr lang="en-US" sz="1600" b="1" dirty="0" smtClean="0"/>
              <a:t>2045 – 2145 UTC</a:t>
            </a:r>
            <a:endParaRPr lang="en-US" sz="1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4633198"/>
            <a:ext cx="8147051" cy="168657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RADSAT generated higher somewhat higher probabilities associated with Carney storm and other severe convection along OK – KS boarder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RAD0SAT generated lowest probabilities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Indicates that too much clear-air reflectivity DA is bad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4" name="Picture 3" descr="May19_v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5095"/>
            <a:ext cx="9144000" cy="2456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8615" y="127728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RADONLY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16099" y="1277287"/>
            <a:ext cx="119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RADSAT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51095" y="1277287"/>
            <a:ext cx="1313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RAD0SAT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53147" y="4102783"/>
            <a:ext cx="5056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Probability 0-2 km vertical </a:t>
            </a:r>
            <a:r>
              <a:rPr lang="en-US" b="1" dirty="0" err="1" smtClean="0"/>
              <a:t>vorticity</a:t>
            </a:r>
            <a:r>
              <a:rPr lang="en-US" b="1" dirty="0" smtClean="0"/>
              <a:t> &gt; 0.004 s</a:t>
            </a:r>
            <a:r>
              <a:rPr lang="en-US" b="1" baseline="30000" dirty="0" smtClean="0"/>
              <a:t>-1</a:t>
            </a:r>
            <a:endParaRPr lang="en-US" b="1" baseline="30000" dirty="0"/>
          </a:p>
        </p:txBody>
      </p:sp>
      <p:sp>
        <p:nvSpPr>
          <p:cNvPr id="9" name="Oval 8"/>
          <p:cNvSpPr/>
          <p:nvPr/>
        </p:nvSpPr>
        <p:spPr>
          <a:xfrm rot="19812488">
            <a:off x="1567345" y="2857500"/>
            <a:ext cx="896453" cy="368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812488">
            <a:off x="4412144" y="2857500"/>
            <a:ext cx="896453" cy="368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9812488">
            <a:off x="7341444" y="2857501"/>
            <a:ext cx="896453" cy="368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7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20 May 2013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127124"/>
            <a:ext cx="8147051" cy="2553625"/>
          </a:xfrm>
        </p:spPr>
        <p:txBody>
          <a:bodyPr/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Radar  - Satellite DA begins at 1800 UTC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1 hour forecasts generated beginning at 1900, 1915, 1930, 1945, and 2000 UTC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Focus on 1915 UTC initialization time, 41 minutes before touchdown of Moore tornado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20130520_1900_MRMS_dBz_3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3990109"/>
            <a:ext cx="3017520" cy="2867891"/>
          </a:xfrm>
          <a:prstGeom prst="rect">
            <a:avLst/>
          </a:prstGeom>
        </p:spPr>
      </p:pic>
      <p:pic>
        <p:nvPicPr>
          <p:cNvPr id="5" name="Picture 4" descr="20130520_1930_MRMS_dBz_3k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3990109"/>
            <a:ext cx="3017520" cy="2867891"/>
          </a:xfrm>
          <a:prstGeom prst="rect">
            <a:avLst/>
          </a:prstGeom>
        </p:spPr>
      </p:pic>
      <p:pic>
        <p:nvPicPr>
          <p:cNvPr id="6" name="Picture 5" descr="20130520_2000_MRMS_dBz_3k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3990109"/>
            <a:ext cx="3017520" cy="28678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6644" y="3644761"/>
            <a:ext cx="120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1900 UTC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44943" y="3644761"/>
            <a:ext cx="120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1930 UTC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16720" y="3648671"/>
            <a:ext cx="120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2000 UTC</a:t>
            </a:r>
            <a:endParaRPr lang="en-US" b="1" dirty="0"/>
          </a:p>
        </p:txBody>
      </p:sp>
      <p:sp>
        <p:nvSpPr>
          <p:cNvPr id="10" name="Isosceles Triangle 9"/>
          <p:cNvSpPr/>
          <p:nvPr/>
        </p:nvSpPr>
        <p:spPr>
          <a:xfrm flipV="1">
            <a:off x="7516992" y="4888021"/>
            <a:ext cx="132298" cy="127876"/>
          </a:xfrm>
          <a:prstGeom prst="triangle">
            <a:avLst/>
          </a:prstGeom>
          <a:solidFill>
            <a:srgbClr val="FF0000"/>
          </a:solidFill>
          <a:ln w="12700" cmpd="sng">
            <a:solidFill>
              <a:srgbClr val="302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43" y="272160"/>
            <a:ext cx="8147051" cy="778996"/>
          </a:xfrm>
        </p:spPr>
        <p:txBody>
          <a:bodyPr/>
          <a:lstStyle/>
          <a:p>
            <a:r>
              <a:rPr lang="en-US" b="1" dirty="0" smtClean="0"/>
              <a:t>20 May 2013</a:t>
            </a:r>
            <a:br>
              <a:rPr lang="en-US" b="1" dirty="0" smtClean="0"/>
            </a:br>
            <a:r>
              <a:rPr lang="en-US" sz="2000" b="1" dirty="0" smtClean="0"/>
              <a:t>1915 UTC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127124"/>
            <a:ext cx="8147051" cy="52308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95750" y="1268610"/>
            <a:ext cx="2660487" cy="20255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43200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05163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7600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19563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Assimilating CWP generates better representation of cloud cover in model</a:t>
            </a:r>
          </a:p>
          <a:p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Impact on near-storm environment</a:t>
            </a:r>
            <a:endParaRPr lang="en-US" sz="200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6" name="Picture 5" descr="20130520_1915_RADONLY_SFC_a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50288"/>
            <a:ext cx="2877754" cy="2363452"/>
          </a:xfrm>
          <a:prstGeom prst="rect">
            <a:avLst/>
          </a:prstGeom>
        </p:spPr>
      </p:pic>
      <p:pic>
        <p:nvPicPr>
          <p:cNvPr id="7" name="Picture 6" descr="20130520_1915_RADSAT3_SFC_a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954" y="1150287"/>
            <a:ext cx="2870240" cy="2363452"/>
          </a:xfrm>
          <a:prstGeom prst="rect">
            <a:avLst/>
          </a:prstGeom>
        </p:spPr>
      </p:pic>
      <p:pic>
        <p:nvPicPr>
          <p:cNvPr id="8" name="Picture 7" descr="20130520_1920_SWRAD_RADONLY_fcst_e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962505"/>
            <a:ext cx="2924885" cy="2405793"/>
          </a:xfrm>
          <a:prstGeom prst="rect">
            <a:avLst/>
          </a:prstGeom>
        </p:spPr>
      </p:pic>
      <p:pic>
        <p:nvPicPr>
          <p:cNvPr id="9" name="Picture 8" descr="20130520_1920_SWRAD_RADSAT3_fcst_e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86" y="3962505"/>
            <a:ext cx="2924887" cy="2405794"/>
          </a:xfrm>
          <a:prstGeom prst="rect">
            <a:avLst/>
          </a:prstGeom>
        </p:spPr>
      </p:pic>
      <p:pic>
        <p:nvPicPr>
          <p:cNvPr id="10" name="Picture 9" descr="201305201915_1914_GOES_G13_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94" y="3962505"/>
            <a:ext cx="2859306" cy="24057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0805" y="1268610"/>
            <a:ext cx="127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RADONLY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382086" y="1290182"/>
            <a:ext cx="110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RADSAT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04682" y="2146673"/>
            <a:ext cx="1154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2-m Temp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244752" y="4838898"/>
            <a:ext cx="107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SW Flux</a:t>
            </a:r>
            <a:endParaRPr lang="en-US" b="1" dirty="0"/>
          </a:p>
        </p:txBody>
      </p:sp>
      <p:pic>
        <p:nvPicPr>
          <p:cNvPr id="15" name="Picture 14" descr="tempcolorba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23" y="3496275"/>
            <a:ext cx="3895838" cy="398759"/>
          </a:xfrm>
          <a:prstGeom prst="rect">
            <a:avLst/>
          </a:prstGeom>
        </p:spPr>
      </p:pic>
      <p:pic>
        <p:nvPicPr>
          <p:cNvPr id="16" name="Picture 15" descr="swcolorba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31" y="6368299"/>
            <a:ext cx="4775710" cy="4897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09708" y="6384501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GOES-13 Visible: 1915 UTC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880572" y="5806628"/>
            <a:ext cx="1450661" cy="552121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754533" y="5806628"/>
            <a:ext cx="1450661" cy="552121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3738839">
            <a:off x="5377156" y="4507843"/>
            <a:ext cx="388762" cy="1011525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3738839">
            <a:off x="2493095" y="4507842"/>
            <a:ext cx="388762" cy="1011525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659047" y="2926004"/>
            <a:ext cx="1450661" cy="552121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880572" y="2943468"/>
            <a:ext cx="1450661" cy="552121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Oval 23"/>
          <p:cNvSpPr/>
          <p:nvPr/>
        </p:nvSpPr>
        <p:spPr>
          <a:xfrm>
            <a:off x="7625994" y="5682967"/>
            <a:ext cx="1450661" cy="552121"/>
          </a:xfrm>
          <a:prstGeom prst="ellipse">
            <a:avLst/>
          </a:prstGeom>
          <a:noFill/>
          <a:ln w="57150" cmpd="sng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rot="19537899">
            <a:off x="7655209" y="4769582"/>
            <a:ext cx="1450661" cy="552121"/>
          </a:xfrm>
          <a:prstGeom prst="ellipse">
            <a:avLst/>
          </a:prstGeom>
          <a:noFill/>
          <a:ln w="57150" cmpd="sng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334954" y="5782101"/>
            <a:ext cx="14760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RADSAT</a:t>
            </a:r>
          </a:p>
          <a:p>
            <a:pPr algn="ctr"/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Remove clouds</a:t>
            </a:r>
            <a:endParaRPr lang="en-US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4917541" y="6015371"/>
            <a:ext cx="2708453" cy="57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31823" y="2916563"/>
            <a:ext cx="10823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RADSAT</a:t>
            </a:r>
          </a:p>
          <a:p>
            <a:pPr algn="ctr"/>
            <a:r>
              <a:rPr lang="en-US" sz="1600" b="1" dirty="0" smtClean="0"/>
              <a:t>Warms </a:t>
            </a:r>
            <a:r>
              <a:rPr lang="en-US" sz="1600" b="1" dirty="0" err="1" smtClean="0"/>
              <a:t>sfc</a:t>
            </a:r>
            <a:endParaRPr lang="en-US" sz="1600" b="1" dirty="0"/>
          </a:p>
        </p:txBody>
      </p:sp>
      <p:sp>
        <p:nvSpPr>
          <p:cNvPr id="29" name="Rectangle 28"/>
          <p:cNvSpPr/>
          <p:nvPr/>
        </p:nvSpPr>
        <p:spPr>
          <a:xfrm>
            <a:off x="6284693" y="3310258"/>
            <a:ext cx="237400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solidFill>
                  <a:srgbClr val="008000"/>
                </a:solidFill>
              </a:rPr>
              <a:t>RADSAT</a:t>
            </a:r>
          </a:p>
          <a:p>
            <a:pPr lvl="0" algn="ctr"/>
            <a:r>
              <a:rPr lang="en-US" sz="1600" dirty="0">
                <a:solidFill>
                  <a:srgbClr val="008000"/>
                </a:solidFill>
              </a:rPr>
              <a:t>Adds non-</a:t>
            </a:r>
            <a:r>
              <a:rPr lang="en-US" sz="1600" dirty="0" err="1">
                <a:solidFill>
                  <a:srgbClr val="008000"/>
                </a:solidFill>
              </a:rPr>
              <a:t>precip</a:t>
            </a:r>
            <a:r>
              <a:rPr lang="en-US" sz="1600" dirty="0">
                <a:solidFill>
                  <a:srgbClr val="008000"/>
                </a:solidFill>
              </a:rPr>
              <a:t> clouds</a:t>
            </a:r>
          </a:p>
        </p:txBody>
      </p:sp>
      <p:cxnSp>
        <p:nvCxnSpPr>
          <p:cNvPr id="30" name="Straight Arrow Connector 29"/>
          <p:cNvCxnSpPr>
            <a:endCxn id="20" idx="2"/>
          </p:cNvCxnSpPr>
          <p:nvPr/>
        </p:nvCxnSpPr>
        <p:spPr>
          <a:xfrm flipH="1">
            <a:off x="5481222" y="3827826"/>
            <a:ext cx="609318" cy="101365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190201" y="3827826"/>
            <a:ext cx="155295" cy="112769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46044"/>
            <a:ext cx="8147051" cy="778996"/>
          </a:xfrm>
        </p:spPr>
        <p:txBody>
          <a:bodyPr/>
          <a:lstStyle/>
          <a:p>
            <a:r>
              <a:rPr lang="en-US" b="1" dirty="0" smtClean="0"/>
              <a:t>20 May 2013</a:t>
            </a:r>
            <a:br>
              <a:rPr lang="en-US" b="1" dirty="0" smtClean="0"/>
            </a:br>
            <a:r>
              <a:rPr lang="en-US" sz="1600" b="1" dirty="0"/>
              <a:t>1 hour forecast from </a:t>
            </a:r>
            <a:r>
              <a:rPr lang="en-US" sz="1600" b="1" dirty="0" smtClean="0"/>
              <a:t>1915 </a:t>
            </a:r>
            <a:r>
              <a:rPr lang="en-US" sz="1600" b="1" dirty="0"/>
              <a:t>UTC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9791" y="1271057"/>
            <a:ext cx="3329669" cy="5230813"/>
          </a:xfrm>
        </p:spPr>
        <p:txBody>
          <a:bodyPr/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RADSAT over analyzes 0-30 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dBZ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coverage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RADSAT maintains higher reflectivity storm cores than RADONLY for 30 – 60 minute forecast period. 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Both experiments have a northeast bias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4" name="Picture 3" descr="May20_ref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925040"/>
            <a:ext cx="4853327" cy="592137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9812488">
            <a:off x="1584280" y="5250539"/>
            <a:ext cx="896453" cy="368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812488">
            <a:off x="3768680" y="5250540"/>
            <a:ext cx="896453" cy="368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20 May 2013</a:t>
            </a:r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31842"/>
            <a:ext cx="8229600" cy="1314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43200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05163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7600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19563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Impacts on 1 hour low-level 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vorticity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forecasts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Corresponds to forecast track of 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mesocyclone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6" name="Picture 5" descr="radonly_19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48" y="2247316"/>
            <a:ext cx="3351269" cy="2807634"/>
          </a:xfrm>
          <a:prstGeom prst="rect">
            <a:avLst/>
          </a:prstGeom>
        </p:spPr>
      </p:pic>
      <p:pic>
        <p:nvPicPr>
          <p:cNvPr id="7" name="Picture 6" descr="radsat_19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51" y="2247316"/>
            <a:ext cx="3325547" cy="2807634"/>
          </a:xfrm>
          <a:prstGeom prst="rect">
            <a:avLst/>
          </a:prstGeom>
        </p:spPr>
      </p:pic>
      <p:pic>
        <p:nvPicPr>
          <p:cNvPr id="8" name="Picture 7" descr="vort_colorb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55" y="5054950"/>
            <a:ext cx="4245665" cy="5887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1648" y="235719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RADONLY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39251" y="2357190"/>
            <a:ext cx="96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RADSAT</a:t>
            </a:r>
            <a:endParaRPr lang="en-US" b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24451" y="5590515"/>
            <a:ext cx="8229600" cy="1314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One hour forecast beginning at 1915 UTC</a:t>
            </a:r>
          </a:p>
          <a:p>
            <a:pPr lvl="1"/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Assimilating CWP observations increases low-level </a:t>
            </a:r>
            <a:r>
              <a:rPr lang="en-US" sz="1800" dirty="0" err="1" smtClean="0">
                <a:latin typeface="Times" charset="0"/>
                <a:ea typeface="Times" charset="0"/>
                <a:cs typeface="Times" charset="0"/>
              </a:rPr>
              <a:t>vorticity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 probability during forecast period for Moore storm</a:t>
            </a:r>
            <a:endParaRPr lang="en-US" sz="18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2" name="Oval 11"/>
          <p:cNvSpPr/>
          <p:nvPr/>
        </p:nvSpPr>
        <p:spPr>
          <a:xfrm rot="19791700">
            <a:off x="2072669" y="3201352"/>
            <a:ext cx="1228717" cy="5467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9791700">
            <a:off x="5726559" y="3201353"/>
            <a:ext cx="1228717" cy="5467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43916" y="3758035"/>
            <a:ext cx="1383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Moore Tornado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Begin: 1945 UTC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200368" y="3651133"/>
            <a:ext cx="687950" cy="176383"/>
          </a:xfrm>
          <a:prstGeom prst="straightConnector1">
            <a:avLst/>
          </a:prstGeom>
          <a:ln w="127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1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31 May 2013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127124"/>
            <a:ext cx="8147051" cy="218654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Radar  - Satellite DA begins at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2100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UTC</a:t>
            </a:r>
          </a:p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1 hour forecasts generated beginning at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2200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,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2215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,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2230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,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2245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, and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2300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UTC</a:t>
            </a:r>
          </a:p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Focus on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2200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UTC initialization time,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65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minutes before touchdown of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El Reno tornado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4" name="Picture 3" descr="20130531_2300_MRMS_dBz_3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3990109"/>
            <a:ext cx="3017520" cy="2867891"/>
          </a:xfrm>
          <a:prstGeom prst="rect">
            <a:avLst/>
          </a:prstGeom>
        </p:spPr>
      </p:pic>
      <p:pic>
        <p:nvPicPr>
          <p:cNvPr id="7" name="Picture 6" descr="20130531_2200_MRMS_dBz_3k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5" y="3990109"/>
            <a:ext cx="3017520" cy="2867891"/>
          </a:xfrm>
          <a:prstGeom prst="rect">
            <a:avLst/>
          </a:prstGeom>
        </p:spPr>
      </p:pic>
      <p:pic>
        <p:nvPicPr>
          <p:cNvPr id="8" name="Picture 7" descr="20130531_2230_MRMS_dBz_3k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3990109"/>
            <a:ext cx="3017520" cy="28678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6644" y="3644761"/>
            <a:ext cx="120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2200 UTC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44943" y="3644761"/>
            <a:ext cx="120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2230 UTC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16720" y="3648671"/>
            <a:ext cx="120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2300 UTC</a:t>
            </a:r>
            <a:endParaRPr lang="en-US" b="1" dirty="0"/>
          </a:p>
        </p:txBody>
      </p:sp>
      <p:sp>
        <p:nvSpPr>
          <p:cNvPr id="12" name="Isosceles Triangle 11"/>
          <p:cNvSpPr/>
          <p:nvPr/>
        </p:nvSpPr>
        <p:spPr>
          <a:xfrm flipH="1" flipV="1">
            <a:off x="6940520" y="4694000"/>
            <a:ext cx="152400" cy="127876"/>
          </a:xfrm>
          <a:prstGeom prst="triangle">
            <a:avLst/>
          </a:prstGeom>
          <a:solidFill>
            <a:srgbClr val="FF0000"/>
          </a:solidFill>
          <a:ln w="12700" cmpd="sng">
            <a:solidFill>
              <a:srgbClr val="302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127124"/>
            <a:ext cx="8147051" cy="523081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1. Overview of combined satellite and radar data assimilation system using an ensemble adjustment </a:t>
            </a:r>
            <a:r>
              <a:rPr lang="en-US" b="1" dirty="0" err="1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Kalman</a:t>
            </a:r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 filter (</a:t>
            </a:r>
            <a:r>
              <a:rPr lang="en-US" b="1" dirty="0" err="1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EaKF</a:t>
            </a:r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) for the Warn on Forecast project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Comparison of radar and satellite data observation types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Model configuration 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Comparison of radar-only and 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radar+satellite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experiments </a:t>
            </a:r>
          </a:p>
          <a:p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2. Adaptive data thinning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Combine radar and satellite observations in a fashion where unnecessary observations are removed from the data sample prior to assimilation 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3. Future plans and operational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8418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7567"/>
            <a:ext cx="8147051" cy="778996"/>
          </a:xfrm>
        </p:spPr>
        <p:txBody>
          <a:bodyPr/>
          <a:lstStyle/>
          <a:p>
            <a:r>
              <a:rPr lang="en-US" sz="4400" b="1" dirty="0" smtClean="0"/>
              <a:t>31 May 2013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400" b="1" dirty="0" smtClean="0"/>
              <a:t>2200 UTC</a:t>
            </a:r>
            <a:endParaRPr lang="en-US" sz="1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300" y="1504949"/>
            <a:ext cx="2787650" cy="228240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RADSAT significantly reduces cloud cover over much of the domain</a:t>
            </a:r>
          </a:p>
        </p:txBody>
      </p:sp>
      <p:pic>
        <p:nvPicPr>
          <p:cNvPr id="4" name="Picture 3" descr="may31sf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36627"/>
            <a:ext cx="6067142" cy="5921373"/>
          </a:xfrm>
          <a:prstGeom prst="rect">
            <a:avLst/>
          </a:prstGeom>
        </p:spPr>
      </p:pic>
      <p:pic>
        <p:nvPicPr>
          <p:cNvPr id="5" name="Picture 4" descr="may31_s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143" y="4015696"/>
            <a:ext cx="3031768" cy="24988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9708" y="6488668"/>
            <a:ext cx="2980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GOES-13 Visible: 2200 UTC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873250" y="4629150"/>
            <a:ext cx="1085850" cy="13525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768850" y="4673600"/>
            <a:ext cx="1085850" cy="13081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06819" y="4578350"/>
            <a:ext cx="1085850" cy="13525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73369" y="5238750"/>
            <a:ext cx="579931" cy="74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65900" y="5976550"/>
            <a:ext cx="1072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Towering Cu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2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206656"/>
            <a:ext cx="8147051" cy="778996"/>
          </a:xfrm>
        </p:spPr>
        <p:txBody>
          <a:bodyPr/>
          <a:lstStyle/>
          <a:p>
            <a:r>
              <a:rPr lang="en-US" b="1" dirty="0" smtClean="0"/>
              <a:t>31 May 2013</a:t>
            </a:r>
            <a:br>
              <a:rPr lang="en-US" b="1" dirty="0" smtClean="0"/>
            </a:br>
            <a:r>
              <a:rPr lang="en-US" sz="1600" b="1" dirty="0"/>
              <a:t>1 hour forecast from 2045 UTC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5662" y="1127124"/>
            <a:ext cx="3592217" cy="548571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RADSAT generates high ensemble mean 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reflectivities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at analysis time and for 30 minute forecasts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Both experiments generally capture 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tornadic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storm well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RADSAT generates some excess convection in southern OK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Associated with the assimilation of towering cumulus in this region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4" name="Picture 3" descr="May31_ref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550"/>
            <a:ext cx="4896296" cy="59594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9812488">
            <a:off x="938845" y="3715061"/>
            <a:ext cx="670008" cy="368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812488">
            <a:off x="3114780" y="3715062"/>
            <a:ext cx="670008" cy="368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6411862">
            <a:off x="1035959" y="5960186"/>
            <a:ext cx="607716" cy="368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6411862">
            <a:off x="3228825" y="6036386"/>
            <a:ext cx="607716" cy="368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38341"/>
            <a:ext cx="8147051" cy="778996"/>
          </a:xfrm>
        </p:spPr>
        <p:txBody>
          <a:bodyPr/>
          <a:lstStyle/>
          <a:p>
            <a:r>
              <a:rPr lang="en-US" b="1" dirty="0" smtClean="0"/>
              <a:t>31 May 2013</a:t>
            </a:r>
            <a:br>
              <a:rPr lang="en-US" b="1" dirty="0" smtClean="0"/>
            </a:br>
            <a:r>
              <a:rPr lang="en-US" sz="1600" b="1" dirty="0" smtClean="0"/>
              <a:t>2200 – 2300 UTC</a:t>
            </a:r>
            <a:endParaRPr lang="en-US" sz="1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4836246"/>
            <a:ext cx="8239711" cy="182910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RADSAT generates higher 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vorticity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probabilities associated with El Reno storm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Excess probabilities also present in RADSAT further south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Unclear which is better from a severe weather-forecasting perspective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4" name="Picture 3" descr="May31_v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992"/>
            <a:ext cx="9144000" cy="36765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0143" y="110347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RADONLY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384472" y="1103477"/>
            <a:ext cx="119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RADSAT</a:t>
            </a:r>
            <a:endParaRPr lang="en-US" b="1" dirty="0"/>
          </a:p>
        </p:txBody>
      </p:sp>
      <p:sp>
        <p:nvSpPr>
          <p:cNvPr id="7" name="Oval 6"/>
          <p:cNvSpPr/>
          <p:nvPr/>
        </p:nvSpPr>
        <p:spPr>
          <a:xfrm rot="1073368">
            <a:off x="1768598" y="2503510"/>
            <a:ext cx="1014107" cy="368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073368">
            <a:off x="5877419" y="2503510"/>
            <a:ext cx="1014107" cy="368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073368">
            <a:off x="2257004" y="2260438"/>
            <a:ext cx="423760" cy="368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76950" y="3018665"/>
            <a:ext cx="527050" cy="842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04000" y="3397250"/>
            <a:ext cx="12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False Alarm ?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0"/>
            <a:ext cx="8147051" cy="778996"/>
          </a:xfrm>
        </p:spPr>
        <p:txBody>
          <a:bodyPr/>
          <a:lstStyle/>
          <a:p>
            <a:r>
              <a:rPr lang="en-US" sz="4400" b="1" dirty="0" smtClean="0"/>
              <a:t>Temperature &amp; SW Flux error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3616" y="1276438"/>
            <a:ext cx="2383383" cy="523081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RMSE calculated for 2-m temperature and SW Flux between each ensemble member and OK 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mesonet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data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RMSE from each forecast period initiated at 15 minute intervals are averaged to gain an estimate of overall model skill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“error bars” represent standard deviation of RMSE over each member and then averaged over each set of forecasts</a:t>
            </a:r>
          </a:p>
          <a:p>
            <a:pPr lvl="1"/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Do not represent statistical significance </a:t>
            </a:r>
            <a:endParaRPr lang="en-US" i="1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4" name="Picture 3" descr="Fig5_mesonet_error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12" y="1260350"/>
            <a:ext cx="6323405" cy="5384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1156" y="942458"/>
            <a:ext cx="123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 m Temp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17823" y="936627"/>
            <a:ext cx="107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SW Flux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292387" y="195771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 May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289270" y="363222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 May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292388" y="553244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31 May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27 April 2014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127124"/>
            <a:ext cx="8147051" cy="5230813"/>
          </a:xfrm>
        </p:spPr>
        <p:txBody>
          <a:bodyPr/>
          <a:lstStyle/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Radar  - Satellite DA begins at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2000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UTC</a:t>
            </a:r>
          </a:p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1 hour forecasts generated beginning at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2300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,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2315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,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2330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,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2345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, and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0000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UTC</a:t>
            </a:r>
          </a:p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Focus on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2330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UTC initialization time,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36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minutes before touchdown of Moore tornado</a:t>
            </a:r>
          </a:p>
        </p:txBody>
      </p:sp>
      <p:pic>
        <p:nvPicPr>
          <p:cNvPr id="4" name="Picture 3" descr="20140427_2300_MRMS_dBz_3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3" y="3990109"/>
            <a:ext cx="3017520" cy="2867891"/>
          </a:xfrm>
          <a:prstGeom prst="rect">
            <a:avLst/>
          </a:prstGeom>
        </p:spPr>
      </p:pic>
      <p:pic>
        <p:nvPicPr>
          <p:cNvPr id="5" name="Picture 4" descr="20140427_2330_MRMS_dBz_3k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53" y="3990109"/>
            <a:ext cx="3017520" cy="2867891"/>
          </a:xfrm>
          <a:prstGeom prst="rect">
            <a:avLst/>
          </a:prstGeom>
        </p:spPr>
      </p:pic>
      <p:pic>
        <p:nvPicPr>
          <p:cNvPr id="6" name="Picture 5" descr="20140427_2355_MRMS_dBz_3k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3990109"/>
            <a:ext cx="3017520" cy="28678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6644" y="3644761"/>
            <a:ext cx="120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2300 UTC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44943" y="3644761"/>
            <a:ext cx="120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2330 UTC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16720" y="3648671"/>
            <a:ext cx="120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</a:t>
            </a:r>
            <a:r>
              <a:rPr lang="en-US" b="1" dirty="0" smtClean="0"/>
              <a:t>000 UTC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6588443" y="4197921"/>
            <a:ext cx="529192" cy="970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25400" dir="540000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flipV="1">
            <a:off x="7675749" y="5461267"/>
            <a:ext cx="132298" cy="127876"/>
          </a:xfrm>
          <a:prstGeom prst="triangle">
            <a:avLst/>
          </a:prstGeom>
          <a:solidFill>
            <a:srgbClr val="FF0000"/>
          </a:solidFill>
          <a:ln w="12700" cmpd="sng">
            <a:solidFill>
              <a:srgbClr val="302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1355434">
            <a:off x="851459" y="5537530"/>
            <a:ext cx="426964" cy="368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21355434">
            <a:off x="4153460" y="5404992"/>
            <a:ext cx="426964" cy="368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21355434">
            <a:off x="7423374" y="5292212"/>
            <a:ext cx="426964" cy="368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sz="4400" b="1" dirty="0" smtClean="0"/>
              <a:t>27 April 2014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400" b="1" dirty="0" smtClean="0"/>
              <a:t>2330 UTC</a:t>
            </a:r>
            <a:endParaRPr lang="en-US" sz="1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9520" y="879505"/>
            <a:ext cx="2961130" cy="5887781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Surface temperature similar for all experiments</a:t>
            </a:r>
          </a:p>
          <a:p>
            <a:pPr lvl="1"/>
            <a:r>
              <a:rPr lang="en-US" sz="1600" dirty="0" smtClean="0">
                <a:latin typeface="Times" charset="0"/>
                <a:ea typeface="Times" charset="0"/>
                <a:cs typeface="Times" charset="0"/>
              </a:rPr>
              <a:t>Much cooler than 2013 cases</a:t>
            </a:r>
          </a:p>
          <a:p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SW Flux also small since the analysis time is near nightfall</a:t>
            </a:r>
          </a:p>
          <a:p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Differences in SW Flux analysis present in northeastern and southeastern portion of domain where clear-sky satellite observations are assimilated</a:t>
            </a:r>
          </a:p>
          <a:p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RADSAT and RAD0SAT are similar</a:t>
            </a:r>
            <a:endParaRPr lang="en-US" sz="180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4" name="Picture 3" descr="Figure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167"/>
            <a:ext cx="6049520" cy="59898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2256982">
            <a:off x="539750" y="3213100"/>
            <a:ext cx="482600" cy="762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2256982">
            <a:off x="2228850" y="3213100"/>
            <a:ext cx="482600" cy="762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5400000">
            <a:off x="1314103" y="4259436"/>
            <a:ext cx="336550" cy="55527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5400000">
            <a:off x="3193703" y="4291186"/>
            <a:ext cx="336550" cy="55527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79" y="205230"/>
            <a:ext cx="8147051" cy="778996"/>
          </a:xfrm>
        </p:spPr>
        <p:txBody>
          <a:bodyPr/>
          <a:lstStyle/>
          <a:p>
            <a:r>
              <a:rPr lang="en-US" b="1" dirty="0" smtClean="0"/>
              <a:t>27 April 2014</a:t>
            </a:r>
            <a:br>
              <a:rPr lang="en-US" b="1" dirty="0" smtClean="0"/>
            </a:br>
            <a:r>
              <a:rPr lang="en-US" sz="1600" b="1" dirty="0"/>
              <a:t>1 hour forecast from </a:t>
            </a:r>
            <a:r>
              <a:rPr lang="en-US" sz="1600" b="1" dirty="0" smtClean="0"/>
              <a:t>2330 </a:t>
            </a:r>
            <a:r>
              <a:rPr lang="en-US" sz="1600" b="1" dirty="0"/>
              <a:t>UTC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7250" y="936628"/>
            <a:ext cx="2168526" cy="573087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RADSAT generate way too much light to moderate precipitation compared to RAD</a:t>
            </a:r>
          </a:p>
          <a:p>
            <a:r>
              <a:rPr lang="en-US" dirty="0" smtClean="0"/>
              <a:t>RAD0SAT removes this unwanted precipitation</a:t>
            </a:r>
          </a:p>
          <a:p>
            <a:r>
              <a:rPr lang="en-US" dirty="0" smtClean="0"/>
              <a:t>Clear-air reflectivity needed in cloudy regions </a:t>
            </a:r>
            <a:endParaRPr lang="en-US" dirty="0"/>
          </a:p>
        </p:txBody>
      </p:sp>
      <p:pic>
        <p:nvPicPr>
          <p:cNvPr id="4" name="Picture 3" descr="april27_ref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627"/>
            <a:ext cx="6827250" cy="573087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498600" y="5461000"/>
            <a:ext cx="397933" cy="406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98333" y="5461000"/>
            <a:ext cx="397933" cy="406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57333" y="5427133"/>
            <a:ext cx="397933" cy="406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81867" y="2624666"/>
            <a:ext cx="397933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65401" y="1320799"/>
            <a:ext cx="795866" cy="8297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46626" y="2774088"/>
            <a:ext cx="1099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Excess </a:t>
            </a:r>
            <a:r>
              <a:rPr lang="en-US" sz="1200" dirty="0" err="1" smtClean="0">
                <a:solidFill>
                  <a:srgbClr val="FF0000"/>
                </a:solidFill>
              </a:rPr>
              <a:t>Precip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1826" y="5695033"/>
            <a:ext cx="1018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Weak Storm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21017"/>
            <a:ext cx="8147051" cy="778996"/>
          </a:xfrm>
        </p:spPr>
        <p:txBody>
          <a:bodyPr/>
          <a:lstStyle/>
          <a:p>
            <a:r>
              <a:rPr lang="en-US" b="1" dirty="0" smtClean="0"/>
              <a:t>27 April 2014</a:t>
            </a:r>
            <a:br>
              <a:rPr lang="en-US" b="1" dirty="0" smtClean="0"/>
            </a:br>
            <a:r>
              <a:rPr lang="en-US" sz="1600" b="1" dirty="0" smtClean="0"/>
              <a:t>2330 – 0030 UTC</a:t>
            </a:r>
            <a:endParaRPr lang="en-US" sz="1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1" y="3988869"/>
            <a:ext cx="8826500" cy="2667770"/>
          </a:xfrm>
        </p:spPr>
        <p:txBody>
          <a:bodyPr/>
          <a:lstStyle/>
          <a:p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Vorticity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probabilities significantly lower in RADSAT experiment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Storm dies out in the model after 30 minutes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RAD0SAT brings the forecast much more in line with the RAD experiments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Still not quite as good. 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4" name="Picture 3" descr="april27_v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300"/>
            <a:ext cx="9144000" cy="25419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0215" y="1031326"/>
            <a:ext cx="72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16099" y="1031326"/>
            <a:ext cx="119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RADSAT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51095" y="1031326"/>
            <a:ext cx="1313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RAD0SAT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8621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936628"/>
            <a:ext cx="8147051" cy="542131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The Good: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Assimilating CWP improved surface thermodynamic conditions for several experiments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This improvement generally corresponded to better forecasts of reflectivity and low-level 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vorticity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</a:t>
            </a:r>
          </a:p>
          <a:p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The Bad: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For messy cases such as 27 April, assimilating CWP had the effect of increasing light precipitation in cloudy regions and decreasing the intensity of storm cores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The result being that 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supercells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died off too quickly in some RADSAT experiments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Fixing the Bad: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Further analyze model configuration, specifically radar and satellite forward operators 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Determine the optimal combination of satellite and radar data to assimilate.</a:t>
            </a:r>
          </a:p>
          <a:p>
            <a:pPr lvl="2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Dumping everything into the model without considering the relationship between radar and satellite observations is certainty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not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optimal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144931"/>
            <a:ext cx="8147051" cy="778996"/>
          </a:xfrm>
        </p:spPr>
        <p:txBody>
          <a:bodyPr/>
          <a:lstStyle/>
          <a:p>
            <a:r>
              <a:rPr lang="en-US" b="1" dirty="0"/>
              <a:t>2</a:t>
            </a:r>
            <a:r>
              <a:rPr lang="en-US" b="1" dirty="0" smtClean="0"/>
              <a:t>. Adaptive Thinning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127124"/>
            <a:ext cx="8147051" cy="523081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Results from 2013-2014 cases suggest the potential for destructive interaction between satellite and radar observations when assimilated at the same location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2 Goals of adaptive thinning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1. Remove unnecessary and/or conflicting observations from the assimilation sample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2. Determine the thinning strategy that produces the best results for the smallest number of assimilated observations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Re-map satellite retrievals onto 6 km MRMS grid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Enables quick comparisons of co-located reflectivity and satellite observations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Want to use which ever set of observations that best describes the atmospheric feature being observed. 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1. Warn-on-Forecast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127124"/>
            <a:ext cx="8147051" cy="523081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Provide accurate, short range (0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-1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h) probabilistic forecasts of severe convective storms is a key component of the </a:t>
            </a:r>
            <a:r>
              <a:rPr lang="en-US" i="1" dirty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Warn-on-Forecast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 project</a:t>
            </a:r>
          </a:p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A regional, convection allowing ensemble model is essential to achieving this goal</a:t>
            </a:r>
          </a:p>
          <a:p>
            <a:pPr lvl="1"/>
            <a:r>
              <a:rPr lang="en-US" dirty="0">
                <a:latin typeface="Times" charset="0"/>
                <a:ea typeface="Times" charset="0"/>
                <a:cs typeface="Times" charset="0"/>
              </a:rPr>
              <a:t>Requires hi-resolution observations of convection and the near storm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environment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Robust methods to assimilate high resolution remote sensing observations from multiple platforms and sensors</a:t>
            </a:r>
          </a:p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Model-based probabilistic forecasts can aid in severe weather warning guidance and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leading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to significantly improved lead times</a:t>
            </a:r>
          </a:p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Move from </a:t>
            </a:r>
            <a:r>
              <a:rPr lang="en-US" b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observation based</a:t>
            </a:r>
            <a:r>
              <a:rPr lang="en-US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warnings to a </a:t>
            </a:r>
            <a:r>
              <a:rPr lang="en-US" b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mix of observations and </a:t>
            </a:r>
            <a:r>
              <a:rPr lang="en-US" b="1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probabilistic forecasts</a:t>
            </a:r>
            <a:endParaRPr lang="en-US" b="1" dirty="0">
              <a:solidFill>
                <a:srgbClr val="FF0000"/>
              </a:solidFill>
              <a:latin typeface="Times" charset="0"/>
              <a:ea typeface="Times" charset="0"/>
              <a:cs typeface="Times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Thinning Experiments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63" y="1127124"/>
            <a:ext cx="8620125" cy="5400676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RAD_L2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Radar reflectivity and radial velocity observations directly from Level II data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Radar data pre-processed using OPAWS (part 1 method)</a:t>
            </a:r>
          </a:p>
          <a:p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RAD_MRMS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MRMS reflectivity, Level II radial velocity</a:t>
            </a:r>
          </a:p>
          <a:p>
            <a:pPr lvl="2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6 km horizontal resolution, 1 km vertical (1 – 10 km)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Clear air reflectivity at 3 and 7 km only, every other clear-air observation masked. </a:t>
            </a:r>
          </a:p>
          <a:p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RADSAT_NOTHIN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Same as RAD_MRMS, but assimilates IWP, LWP, and CWP=0 kg m</a:t>
            </a:r>
            <a:r>
              <a:rPr lang="en-US" baseline="30000" dirty="0" smtClean="0">
                <a:latin typeface="Times" charset="0"/>
                <a:ea typeface="Times" charset="0"/>
                <a:cs typeface="Times" charset="0"/>
              </a:rPr>
              <a:t>-2</a:t>
            </a:r>
          </a:p>
          <a:p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RADSAT_THIN25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Remove IWP / LWP observations where max column reflectivity &gt; 25 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dBZ</a:t>
            </a:r>
            <a:endParaRPr lang="en-US" dirty="0" smtClean="0">
              <a:latin typeface="Times" charset="0"/>
              <a:ea typeface="Times" charset="0"/>
              <a:cs typeface="Times" charset="0"/>
            </a:endParaRP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Remove clear-air reflectivity if CWP = 0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kg m</a:t>
            </a:r>
            <a:r>
              <a:rPr lang="en-US" baseline="30000" dirty="0">
                <a:latin typeface="Times" charset="0"/>
                <a:ea typeface="Times" charset="0"/>
                <a:cs typeface="Times" charset="0"/>
              </a:rPr>
              <a:t>-</a:t>
            </a:r>
            <a:r>
              <a:rPr lang="en-US" baseline="30000" dirty="0" smtClean="0">
                <a:latin typeface="Times" charset="0"/>
                <a:ea typeface="Times" charset="0"/>
                <a:cs typeface="Times" charset="0"/>
              </a:rPr>
              <a:t>2</a:t>
            </a:r>
          </a:p>
          <a:p>
            <a:pPr lvl="1"/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Only assimilate clear-air reflectivity above and below cloud layer</a:t>
            </a:r>
          </a:p>
          <a:p>
            <a:pPr lvl="2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Remove clear air reflectivity if observation height &gt; CTH or height &lt; CBP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Remaining clear-air reflectivity and clear-sky retrievals share same mask as in RAD_MRMS</a:t>
            </a:r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40113"/>
            <a:ext cx="8147051" cy="778996"/>
          </a:xfrm>
        </p:spPr>
        <p:txBody>
          <a:bodyPr/>
          <a:lstStyle/>
          <a:p>
            <a:r>
              <a:rPr lang="en-US" b="1" dirty="0" smtClean="0"/>
              <a:t>Observation plots</a:t>
            </a:r>
            <a:br>
              <a:rPr lang="en-US" b="1" dirty="0" smtClean="0"/>
            </a:br>
            <a:r>
              <a:rPr lang="en-US" sz="1600" b="1" dirty="0" smtClean="0"/>
              <a:t>2000 UTC</a:t>
            </a:r>
            <a:endParaRPr lang="en-US" sz="1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991" y="4694620"/>
            <a:ext cx="4742382" cy="169571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No adaptive thinning of radar and satellite observations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Level 2 experiments only use 3 radars, observations from other radars in the domain are not used</a:t>
            </a:r>
          </a:p>
          <a:p>
            <a:pPr lvl="1"/>
            <a:endParaRPr lang="en-US" dirty="0"/>
          </a:p>
        </p:txBody>
      </p:sp>
      <p:pic>
        <p:nvPicPr>
          <p:cNvPr id="4" name="Picture 3" descr="refl_L2_2000_3k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307335"/>
            <a:ext cx="3017520" cy="2869952"/>
          </a:xfrm>
          <a:prstGeom prst="rect">
            <a:avLst/>
          </a:prstGeom>
        </p:spPr>
      </p:pic>
      <p:pic>
        <p:nvPicPr>
          <p:cNvPr id="6" name="Picture 5" descr="refl_radonly_2000_3k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1307335"/>
            <a:ext cx="3017520" cy="2870199"/>
          </a:xfrm>
          <a:prstGeom prst="rect">
            <a:avLst/>
          </a:prstGeom>
        </p:spPr>
      </p:pic>
      <p:pic>
        <p:nvPicPr>
          <p:cNvPr id="7" name="Picture 6" descr="refl_radonly_2000_7km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281377"/>
            <a:ext cx="3017520" cy="28953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9991" y="724615"/>
            <a:ext cx="22357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Level 2 </a:t>
            </a:r>
            <a:r>
              <a:rPr lang="en-US" b="1" dirty="0" err="1" smtClean="0"/>
              <a:t>dBZ</a:t>
            </a:r>
            <a:r>
              <a:rPr lang="en-US" b="1" dirty="0" smtClean="0"/>
              <a:t> @ 3km:</a:t>
            </a:r>
          </a:p>
          <a:p>
            <a:pPr algn="ctr"/>
            <a:r>
              <a:rPr lang="en-US" sz="1400" b="1" dirty="0" smtClean="0"/>
              <a:t>KFDR, KTLX, KVNX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77846" y="926088"/>
            <a:ext cx="2267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MRMS </a:t>
            </a:r>
            <a:r>
              <a:rPr lang="en-US" b="1" dirty="0" err="1" smtClean="0"/>
              <a:t>dBZ</a:t>
            </a:r>
            <a:r>
              <a:rPr lang="en-US" b="1" dirty="0" smtClean="0"/>
              <a:t> @ 3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936" y="921757"/>
            <a:ext cx="2267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MRMS </a:t>
            </a:r>
            <a:r>
              <a:rPr lang="en-US" b="1" dirty="0" err="1" smtClean="0"/>
              <a:t>dBZ</a:t>
            </a:r>
            <a:r>
              <a:rPr lang="en-US" b="1" dirty="0" smtClean="0"/>
              <a:t> @ 7 km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3988" y="4169926"/>
            <a:ext cx="238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6 km </a:t>
            </a:r>
            <a:r>
              <a:rPr lang="en-US" dirty="0" err="1" smtClean="0"/>
              <a:t>obs</a:t>
            </a:r>
            <a:r>
              <a:rPr lang="en-US" dirty="0" smtClean="0"/>
              <a:t> resolution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23692" y="4177534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Clear-air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 flipV="1">
            <a:off x="1226208" y="3512207"/>
            <a:ext cx="597484" cy="819216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3"/>
          </p:cNvCxnSpPr>
          <p:nvPr/>
        </p:nvCxnSpPr>
        <p:spPr>
          <a:xfrm flipV="1">
            <a:off x="2713679" y="2995449"/>
            <a:ext cx="1402873" cy="1335974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401034" y="3170621"/>
            <a:ext cx="621863" cy="34158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529057" y="3512207"/>
            <a:ext cx="6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Anvil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3" name="Picture 22" descr="cwp_radsat_2000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4003314"/>
            <a:ext cx="3017520" cy="285468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99697" y="6488668"/>
            <a:ext cx="72320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CWP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72373" y="5385355"/>
            <a:ext cx="95410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Clear-sky</a:t>
            </a:r>
            <a:endParaRPr lang="en-US" sz="1400" dirty="0">
              <a:solidFill>
                <a:srgbClr val="8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645752" y="4981945"/>
            <a:ext cx="784898" cy="403410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732038" y="5739460"/>
            <a:ext cx="784898" cy="110076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7299697" y="5849536"/>
            <a:ext cx="621863" cy="34158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Thinned Observations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4274518"/>
            <a:ext cx="8147051" cy="205008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Clear-air reflectivity removed where in favor of clear-sky satellite observations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CWP observations where reflectivity &gt; 25 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dBZ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removed in favor of radar observations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At 7 km, clear-air reflectivity removed in favor of IWP observations to better capture cirrus outflow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4" name="Picture 3" descr="refl_thin25_2000_7k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1368949"/>
            <a:ext cx="3017520" cy="2875280"/>
          </a:xfrm>
          <a:prstGeom prst="rect">
            <a:avLst/>
          </a:prstGeom>
        </p:spPr>
      </p:pic>
      <p:pic>
        <p:nvPicPr>
          <p:cNvPr id="5" name="Picture 4" descr="cwp_thin25_200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368471"/>
            <a:ext cx="3017520" cy="2875758"/>
          </a:xfrm>
          <a:prstGeom prst="rect">
            <a:avLst/>
          </a:prstGeom>
        </p:spPr>
      </p:pic>
      <p:pic>
        <p:nvPicPr>
          <p:cNvPr id="6" name="Picture 5" descr="refl_thin25_2000_3km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373782"/>
            <a:ext cx="3017520" cy="28704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702" y="1004450"/>
            <a:ext cx="2267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MRMS </a:t>
            </a:r>
            <a:r>
              <a:rPr lang="en-US" b="1" dirty="0" err="1" smtClean="0"/>
              <a:t>dBZ</a:t>
            </a:r>
            <a:r>
              <a:rPr lang="en-US" b="1" dirty="0" smtClean="0"/>
              <a:t> @ 3 km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11792" y="1000119"/>
            <a:ext cx="2267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MRMS </a:t>
            </a:r>
            <a:r>
              <a:rPr lang="en-US" b="1" dirty="0" err="1" smtClean="0"/>
              <a:t>dBZ</a:t>
            </a:r>
            <a:r>
              <a:rPr lang="en-US" b="1" dirty="0" smtClean="0"/>
              <a:t> @ 7 km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6476" y="1005779"/>
            <a:ext cx="72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CWP</a:t>
            </a:r>
          </a:p>
        </p:txBody>
      </p:sp>
      <p:sp>
        <p:nvSpPr>
          <p:cNvPr id="9" name="Oval 8"/>
          <p:cNvSpPr/>
          <p:nvPr/>
        </p:nvSpPr>
        <p:spPr>
          <a:xfrm>
            <a:off x="160867" y="2878667"/>
            <a:ext cx="635000" cy="6688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08960" y="2878667"/>
            <a:ext cx="635000" cy="6688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34947" y="2794000"/>
            <a:ext cx="635000" cy="6688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286934" y="3344332"/>
            <a:ext cx="279400" cy="237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95867" y="1386383"/>
            <a:ext cx="279400" cy="237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26934" y="1375111"/>
            <a:ext cx="279400" cy="237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34934" y="3378198"/>
            <a:ext cx="279400" cy="237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341877" y="3378198"/>
            <a:ext cx="279400" cy="237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03814" y="1368471"/>
            <a:ext cx="279400" cy="237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20082843">
            <a:off x="4555067" y="3200398"/>
            <a:ext cx="440266" cy="28786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20082843">
            <a:off x="7523210" y="3247161"/>
            <a:ext cx="440266" cy="28786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9129" y="3496729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Clear-sky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1075267" y="3067333"/>
            <a:ext cx="6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Storms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96488" y="2928833"/>
            <a:ext cx="570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Anvil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4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6 May 2015</a:t>
            </a:r>
            <a:br>
              <a:rPr lang="en-US" b="1" dirty="0" smtClean="0"/>
            </a:br>
            <a:r>
              <a:rPr lang="en-US" sz="1600" b="1" dirty="0" smtClean="0"/>
              <a:t>2000 – 2200 UTC 2 hour forecast</a:t>
            </a:r>
            <a:endParaRPr lang="en-US" sz="1600" b="1" dirty="0"/>
          </a:p>
        </p:txBody>
      </p:sp>
      <p:pic>
        <p:nvPicPr>
          <p:cNvPr id="4" name="Picture 3" descr="20150506_2000_VORT_2km_RAD_L2_PROB_TI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07" y="936627"/>
            <a:ext cx="3108960" cy="2954796"/>
          </a:xfrm>
          <a:prstGeom prst="rect">
            <a:avLst/>
          </a:prstGeom>
        </p:spPr>
      </p:pic>
      <p:pic>
        <p:nvPicPr>
          <p:cNvPr id="5" name="Picture 4" descr="20150506_2000_VORT_2km_RADONLY_PROB_T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03" y="936627"/>
            <a:ext cx="3108960" cy="2954796"/>
          </a:xfrm>
          <a:prstGeom prst="rect">
            <a:avLst/>
          </a:prstGeom>
        </p:spPr>
      </p:pic>
      <p:pic>
        <p:nvPicPr>
          <p:cNvPr id="7" name="Picture 6" descr="20150506_2000_VORT_2km_RADSAT_PROB_TI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07" y="3891423"/>
            <a:ext cx="3108960" cy="2954796"/>
          </a:xfrm>
          <a:prstGeom prst="rect">
            <a:avLst/>
          </a:prstGeom>
        </p:spPr>
      </p:pic>
      <p:pic>
        <p:nvPicPr>
          <p:cNvPr id="8" name="Picture 7" descr="20150506_2000_VORT_2km_RADSAT_THIN25_PROB_TI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03" y="3891422"/>
            <a:ext cx="3108960" cy="29547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5542" y="1118031"/>
            <a:ext cx="109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RAD_L2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00841" y="1085765"/>
            <a:ext cx="160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RAD_MRMS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30113" y="405560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RADSAT_NOTHIN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16963" y="4055602"/>
            <a:ext cx="217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RADSAT_THIN25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44534" y="5418667"/>
            <a:ext cx="2519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Thinned dataset leads to </a:t>
            </a:r>
          </a:p>
          <a:p>
            <a:pPr algn="ctr"/>
            <a:r>
              <a:rPr lang="en-US" sz="1400" dirty="0" smtClean="0"/>
              <a:t>highest </a:t>
            </a:r>
            <a:r>
              <a:rPr lang="en-US" sz="1400" dirty="0" err="1" smtClean="0"/>
              <a:t>vorticity</a:t>
            </a:r>
            <a:r>
              <a:rPr lang="en-US" sz="1400" dirty="0" smtClean="0"/>
              <a:t> probabilities</a:t>
            </a:r>
            <a:endParaRPr lang="en-US" sz="1400" dirty="0"/>
          </a:p>
        </p:txBody>
      </p:sp>
      <p:sp>
        <p:nvSpPr>
          <p:cNvPr id="6" name="Oval 5"/>
          <p:cNvSpPr/>
          <p:nvPr/>
        </p:nvSpPr>
        <p:spPr>
          <a:xfrm>
            <a:off x="5778500" y="6018087"/>
            <a:ext cx="806450" cy="2938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4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7475" y="456081"/>
            <a:ext cx="8147051" cy="778996"/>
          </a:xfrm>
        </p:spPr>
        <p:txBody>
          <a:bodyPr/>
          <a:lstStyle/>
          <a:p>
            <a:r>
              <a:rPr lang="en-US" sz="4000" b="1" dirty="0"/>
              <a:t>3. Future plans and operational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127124"/>
            <a:ext cx="8147051" cy="5451476"/>
          </a:xfrm>
        </p:spPr>
        <p:txBody>
          <a:bodyPr/>
          <a:lstStyle/>
          <a:p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Challenges: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Assimilating combined radar and satellite observation data remains challenging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Further research in forward operators, data thinning techniques and new observation types (radiances, 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polarimetric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radar) will be required going forward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In addition to clouds, rapid updates of aerosol concentrations will also have to be considered</a:t>
            </a:r>
          </a:p>
          <a:p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Plans: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Transition ensemble data assimilation system to GSI-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EnKF</a:t>
            </a:r>
            <a:endParaRPr lang="en-US" dirty="0" smtClean="0">
              <a:latin typeface="Times" charset="0"/>
              <a:ea typeface="Times" charset="0"/>
              <a:cs typeface="Times" charset="0"/>
            </a:endParaRPr>
          </a:p>
          <a:p>
            <a:pPr lvl="2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Take advantage of all the satellite QC options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Perform experiments for other event types such as land-falling tropical cyclones and winter weather events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Begin operational testing (2016 HWT)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64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Questions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3981450"/>
            <a:ext cx="8147051" cy="23764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4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Satellite Data Assimilation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50" y="1127124"/>
            <a:ext cx="8566149" cy="5597526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GOES-Imager </a:t>
            </a:r>
            <a:r>
              <a:rPr lang="en-US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observations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are suitable for storm-scale DA</a:t>
            </a:r>
          </a:p>
          <a:p>
            <a:pPr lvl="1"/>
            <a:r>
              <a:rPr lang="en-US" dirty="0">
                <a:latin typeface="Times" charset="0"/>
                <a:ea typeface="Times" charset="0"/>
                <a:cs typeface="Times" charset="0"/>
              </a:rPr>
              <a:t>High temporal and spatial resolution, low data latency</a:t>
            </a:r>
          </a:p>
          <a:p>
            <a:pPr lvl="1"/>
            <a:r>
              <a:rPr lang="en-US" dirty="0">
                <a:latin typeface="Times" charset="0"/>
                <a:ea typeface="Times" charset="0"/>
                <a:cs typeface="Times" charset="0"/>
              </a:rPr>
              <a:t>Supplements radar observations from WSR-88D</a:t>
            </a:r>
          </a:p>
          <a:p>
            <a:pPr lvl="1"/>
            <a:r>
              <a:rPr lang="en-US" dirty="0">
                <a:latin typeface="Times" charset="0"/>
                <a:ea typeface="Times" charset="0"/>
                <a:cs typeface="Times" charset="0"/>
              </a:rPr>
              <a:t>WSR-88D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not as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sensitive to non-precipitating clouds</a:t>
            </a:r>
          </a:p>
          <a:p>
            <a:pPr lvl="2"/>
            <a:r>
              <a:rPr lang="en-US" dirty="0">
                <a:latin typeface="Times" charset="0"/>
                <a:ea typeface="Times" charset="0"/>
                <a:cs typeface="Times" charset="0"/>
              </a:rPr>
              <a:t>Low-level stratus, cirrus outflow from storms</a:t>
            </a:r>
          </a:p>
          <a:p>
            <a:pPr lvl="2"/>
            <a:r>
              <a:rPr lang="en-US" dirty="0">
                <a:latin typeface="Times" charset="0"/>
                <a:ea typeface="Times" charset="0"/>
                <a:cs typeface="Times" charset="0"/>
              </a:rPr>
              <a:t>Developing convection during CI</a:t>
            </a:r>
          </a:p>
          <a:p>
            <a:pPr lvl="1"/>
            <a:r>
              <a:rPr lang="en-US" b="1" i="1" dirty="0">
                <a:latin typeface="Times" charset="0"/>
                <a:ea typeface="Times" charset="0"/>
                <a:cs typeface="Times" charset="0"/>
              </a:rPr>
              <a:t>Clear-air </a:t>
            </a:r>
            <a:r>
              <a:rPr lang="en-US" i="1" dirty="0">
                <a:latin typeface="Times" charset="0"/>
                <a:ea typeface="Times" charset="0"/>
                <a:cs typeface="Times" charset="0"/>
              </a:rPr>
              <a:t>reflectivity is not the same as </a:t>
            </a:r>
            <a:r>
              <a:rPr lang="en-US" b="1" i="1" dirty="0">
                <a:latin typeface="Times" charset="0"/>
                <a:ea typeface="Times" charset="0"/>
                <a:cs typeface="Times" charset="0"/>
              </a:rPr>
              <a:t>cloud-free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radiances / </a:t>
            </a:r>
            <a:r>
              <a:rPr lang="en-US" i="1" dirty="0" err="1" smtClean="0">
                <a:latin typeface="Times" charset="0"/>
                <a:ea typeface="Times" charset="0"/>
                <a:cs typeface="Times" charset="0"/>
              </a:rPr>
              <a:t>retreivals</a:t>
            </a:r>
            <a:endParaRPr lang="en-US" i="1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dirty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Future GOES-R data will provide additional and higher resolution cloud </a:t>
            </a:r>
            <a:r>
              <a:rPr lang="en-US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products</a:t>
            </a:r>
            <a:endParaRPr lang="en-US" dirty="0">
              <a:solidFill>
                <a:srgbClr val="302C24"/>
              </a:solidFill>
              <a:latin typeface="Times" charset="0"/>
              <a:ea typeface="Times" charset="0"/>
              <a:cs typeface="Times" charset="0"/>
            </a:endParaRP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Launches in October 2016 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First useable data available Spring 2017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Important consideration: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Assimilating satellite observations must be able to show skill in high impact weather forecasting compared to only assimilating radar data</a:t>
            </a:r>
            <a:endParaRPr lang="en-US" i="1" dirty="0">
              <a:latin typeface="Times" charset="0"/>
              <a:ea typeface="Times" charset="0"/>
              <a:cs typeface="Times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Satellite vs. Radar Obs.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4786313"/>
            <a:ext cx="8147051" cy="1571624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Radar Reflectivity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: Location of precipitation cores; 3D structure</a:t>
            </a:r>
          </a:p>
          <a:p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Cloud Retrievals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: Cloud cover, thickness and height information 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Assimilating both is </a:t>
            </a:r>
            <a:r>
              <a:rPr lang="en-US" i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dogs and cats living together…mass hysteria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! </a:t>
            </a:r>
            <a:endParaRPr lang="en-US" i="1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5342" y="10739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Reflectivity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74011" y="1073916"/>
            <a:ext cx="72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CWP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08527" y="108810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CTP</a:t>
            </a:r>
            <a:endParaRPr lang="en-US" b="1" dirty="0"/>
          </a:p>
        </p:txBody>
      </p:sp>
      <p:pic>
        <p:nvPicPr>
          <p:cNvPr id="9" name="Picture 8" descr="20140428_2000_MRMS_dBz_4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8" y="1457437"/>
            <a:ext cx="3217807" cy="3058245"/>
          </a:xfrm>
          <a:prstGeom prst="rect">
            <a:avLst/>
          </a:prstGeom>
        </p:spPr>
      </p:pic>
      <p:pic>
        <p:nvPicPr>
          <p:cNvPr id="10" name="Picture 9" descr="20140428_2002_LWP_CTP_GOES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494" y="1457437"/>
            <a:ext cx="4910997" cy="29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7937"/>
            <a:ext cx="8834438" cy="1342557"/>
          </a:xfrm>
        </p:spPr>
        <p:txBody>
          <a:bodyPr/>
          <a:lstStyle/>
          <a:p>
            <a:r>
              <a:rPr lang="en-US" sz="3600" b="1" dirty="0"/>
              <a:t>NSSL Experimental Warn-on-Forecast System for ensembles </a:t>
            </a:r>
            <a:r>
              <a:rPr lang="en-US" sz="3600" b="1" dirty="0">
                <a:solidFill>
                  <a:srgbClr val="0D0D0D"/>
                </a:solidFill>
              </a:rPr>
              <a:t>(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NEWS-e)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420813"/>
            <a:ext cx="8383588" cy="4318000"/>
          </a:xfrm>
        </p:spPr>
        <p:txBody>
          <a:bodyPr/>
          <a:lstStyle/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CONUS </a:t>
            </a:r>
            <a:r>
              <a:rPr lang="en-US" dirty="0" err="1">
                <a:latin typeface="Times" charset="0"/>
                <a:ea typeface="Times" charset="0"/>
                <a:cs typeface="Times" charset="0"/>
              </a:rPr>
              <a:t>Mesoscale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 domain with nested storm-scale domain to enable short term (0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-1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h) forecasts of severe weather events.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87407" y="6323087"/>
            <a:ext cx="546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http://</a:t>
            </a:r>
            <a:r>
              <a:rPr lang="en-US" dirty="0" err="1">
                <a:solidFill>
                  <a:srgbClr val="0000FF"/>
                </a:solidFill>
              </a:rPr>
              <a:t>www.nssl.noaa.gov</a:t>
            </a:r>
            <a:r>
              <a:rPr lang="en-US" dirty="0">
                <a:solidFill>
                  <a:srgbClr val="0000FF"/>
                </a:solidFill>
              </a:rPr>
              <a:t>/projects/</a:t>
            </a:r>
            <a:r>
              <a:rPr lang="en-US" dirty="0" err="1">
                <a:solidFill>
                  <a:srgbClr val="0000FF"/>
                </a:solidFill>
              </a:rPr>
              <a:t>wof</a:t>
            </a:r>
            <a:r>
              <a:rPr lang="en-US" dirty="0">
                <a:solidFill>
                  <a:srgbClr val="0000FF"/>
                </a:solidFill>
              </a:rPr>
              <a:t>/news-e/</a:t>
            </a:r>
          </a:p>
        </p:txBody>
      </p:sp>
      <p:pic>
        <p:nvPicPr>
          <p:cNvPr id="6" name="Picture 5" descr="2014_NEWSe_dom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61" y="2230438"/>
            <a:ext cx="5339402" cy="40638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40500" y="2563813"/>
            <a:ext cx="2394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km </a:t>
            </a:r>
            <a:r>
              <a:rPr lang="en-US" dirty="0" err="1" smtClean="0"/>
              <a:t>Mesoscale</a:t>
            </a:r>
            <a:r>
              <a:rPr lang="en-US" dirty="0" smtClean="0"/>
              <a:t> grid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97650" y="3382963"/>
            <a:ext cx="251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km Storm-scale grids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40500" y="4646613"/>
            <a:ext cx="254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GOES-13 CWP domain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119438" y="3238500"/>
            <a:ext cx="2024062" cy="1849438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7" idx="1"/>
          </p:cNvCxnSpPr>
          <p:nvPr/>
        </p:nvCxnSpPr>
        <p:spPr>
          <a:xfrm flipH="1">
            <a:off x="5794376" y="2748479"/>
            <a:ext cx="746124" cy="85209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921125" y="3599379"/>
            <a:ext cx="2676526" cy="42493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897438" y="4803479"/>
            <a:ext cx="1644652" cy="28445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21063" y="3384709"/>
            <a:ext cx="6078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11 May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2567093" y="4252776"/>
            <a:ext cx="941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19,20,31 May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3508376" y="4680368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27 Apr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4328051" y="4400392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28 Apr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542090" y="5040790"/>
            <a:ext cx="2543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Black dots:  WSR-88D locations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119438" y="4254364"/>
            <a:ext cx="388938" cy="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688825" y="4400392"/>
            <a:ext cx="144988" cy="339747"/>
          </a:xfrm>
          <a:prstGeom prst="straightConnector1">
            <a:avLst/>
          </a:prstGeom>
          <a:ln w="12700" cmpd="sng">
            <a:solidFill>
              <a:srgbClr val="00B4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222751" y="4400393"/>
            <a:ext cx="222249" cy="246220"/>
          </a:xfrm>
          <a:prstGeom prst="straightConnector1">
            <a:avLst/>
          </a:prstGeom>
          <a:ln w="12700" cmpd="sng"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Ensemble Design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127124"/>
            <a:ext cx="8147051" cy="523081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WRF-ARW: </a:t>
            </a:r>
            <a:r>
              <a:rPr lang="en-US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v3.4.1</a:t>
            </a:r>
            <a:endParaRPr lang="en-US" dirty="0">
              <a:solidFill>
                <a:srgbClr val="302C24"/>
              </a:solidFill>
              <a:latin typeface="Times" charset="0"/>
              <a:ea typeface="Times" charset="0"/>
              <a:cs typeface="Times" charset="0"/>
            </a:endParaRPr>
          </a:p>
          <a:p>
            <a:pPr lvl="1"/>
            <a:r>
              <a:rPr lang="en-US" dirty="0" err="1">
                <a:latin typeface="Times" charset="0"/>
                <a:ea typeface="Times" charset="0"/>
                <a:cs typeface="Times" charset="0"/>
              </a:rPr>
              <a:t>Mesoscale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 (15 km) and storm-scale (3 km) domains</a:t>
            </a:r>
          </a:p>
          <a:p>
            <a:pPr lvl="1"/>
            <a:r>
              <a:rPr lang="en-US" dirty="0">
                <a:latin typeface="Times" charset="0"/>
                <a:ea typeface="Times" charset="0"/>
                <a:cs typeface="Times" charset="0"/>
              </a:rPr>
              <a:t>Run simultaneously in a 1-way nest</a:t>
            </a:r>
          </a:p>
          <a:p>
            <a:r>
              <a:rPr lang="en-US" dirty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36-member ensemble with physics diversity</a:t>
            </a:r>
          </a:p>
          <a:p>
            <a:pPr lvl="1"/>
            <a:r>
              <a:rPr lang="en-US" dirty="0">
                <a:latin typeface="Times" charset="0"/>
                <a:ea typeface="Times" charset="0"/>
                <a:cs typeface="Times" charset="0"/>
              </a:rPr>
              <a:t>Cloud microphysics: Thompson </a:t>
            </a:r>
            <a:endParaRPr lang="en-US" dirty="0" smtClean="0">
              <a:latin typeface="Times" charset="0"/>
              <a:ea typeface="Times" charset="0"/>
              <a:cs typeface="Times" charset="0"/>
            </a:endParaRP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Cumulus parameterization (</a:t>
            </a:r>
            <a:r>
              <a:rPr lang="en-US" i="1" dirty="0" err="1">
                <a:latin typeface="Times" charset="0"/>
                <a:ea typeface="Times" charset="0"/>
                <a:cs typeface="Times" charset="0"/>
              </a:rPr>
              <a:t>m</a:t>
            </a:r>
            <a:r>
              <a:rPr lang="en-US" i="1" dirty="0" err="1" smtClean="0">
                <a:latin typeface="Times" charset="0"/>
                <a:ea typeface="Times" charset="0"/>
                <a:cs typeface="Times" charset="0"/>
              </a:rPr>
              <a:t>esoscale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 only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):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KF, </a:t>
            </a:r>
            <a:r>
              <a:rPr lang="en-US" dirty="0" err="1">
                <a:latin typeface="Times" charset="0"/>
                <a:ea typeface="Times" charset="0"/>
                <a:cs typeface="Times" charset="0"/>
              </a:rPr>
              <a:t>Grell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, </a:t>
            </a:r>
            <a:r>
              <a:rPr lang="en-US" dirty="0" err="1">
                <a:latin typeface="Times" charset="0"/>
                <a:ea typeface="Times" charset="0"/>
                <a:cs typeface="Times" charset="0"/>
              </a:rPr>
              <a:t>Tiedtke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PBL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: YSU, MYJ, MYNN2</a:t>
            </a:r>
          </a:p>
          <a:p>
            <a:pPr lvl="1"/>
            <a:r>
              <a:rPr lang="en-US" dirty="0">
                <a:latin typeface="Times" charset="0"/>
                <a:ea typeface="Times" charset="0"/>
                <a:cs typeface="Times" charset="0"/>
              </a:rPr>
              <a:t>Radiation (SW/LW): </a:t>
            </a:r>
            <a:r>
              <a:rPr lang="en-US" dirty="0" err="1">
                <a:latin typeface="Times" charset="0"/>
                <a:ea typeface="Times" charset="0"/>
                <a:cs typeface="Times" charset="0"/>
              </a:rPr>
              <a:t>Dudhia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/RRTM, RRTMG/RRTMG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RAP LSM, 6 soil levels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dirty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IC/BCs for both grid downscaled from first 18 members of Global Ensemble Forecast System (GEFS)</a:t>
            </a:r>
          </a:p>
          <a:p>
            <a:r>
              <a:rPr lang="en-US" dirty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Data assimilation (DA) </a:t>
            </a:r>
            <a:r>
              <a:rPr lang="en-US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procedure: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DART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Parallel EAKF</a:t>
            </a:r>
          </a:p>
          <a:p>
            <a:pPr lvl="1"/>
            <a:r>
              <a:rPr lang="en-US" dirty="0">
                <a:latin typeface="Times" charset="0"/>
                <a:ea typeface="Times" charset="0"/>
                <a:cs typeface="Times" charset="0"/>
              </a:rPr>
              <a:t>Prior adaptive inflation applied to state</a:t>
            </a:r>
          </a:p>
          <a:p>
            <a:pPr lvl="1"/>
            <a:r>
              <a:rPr lang="en-US" dirty="0" err="1">
                <a:latin typeface="Times" charset="0"/>
                <a:ea typeface="Times" charset="0"/>
                <a:cs typeface="Times" charset="0"/>
              </a:rPr>
              <a:t>Gaspari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 and Cohn spatial vertical and horizontal localizations</a:t>
            </a:r>
          </a:p>
          <a:p>
            <a:pPr lvl="2"/>
            <a:r>
              <a:rPr lang="en-US" dirty="0">
                <a:latin typeface="Times" charset="0"/>
                <a:ea typeface="Times" charset="0"/>
                <a:cs typeface="Times" charset="0"/>
              </a:rPr>
              <a:t>Localization radius is a function of observation type </a:t>
            </a:r>
            <a:endParaRPr lang="en-US" dirty="0" smtClean="0">
              <a:latin typeface="Times" charset="0"/>
              <a:ea typeface="Times" charset="0"/>
              <a:cs typeface="Times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Storm-scale 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127124"/>
            <a:ext cx="8147051" cy="523081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Begins at hour following the end of </a:t>
            </a:r>
            <a:r>
              <a:rPr lang="en-US" dirty="0" err="1">
                <a:latin typeface="Times" charset="0"/>
                <a:ea typeface="Times" charset="0"/>
                <a:cs typeface="Times" charset="0"/>
              </a:rPr>
              <a:t>mesoscale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 DA</a:t>
            </a:r>
          </a:p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15 minute assimilation cycle with observations partitioned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into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±2.5 minute windows</a:t>
            </a:r>
          </a:p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Assimilated observations: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Level </a:t>
            </a:r>
            <a:r>
              <a:rPr lang="en-US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II WSR-88D </a:t>
            </a: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Reflectivity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and </a:t>
            </a:r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Doppler </a:t>
            </a:r>
            <a:r>
              <a:rPr lang="en-US" b="1" dirty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radial velocity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from 3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radars</a:t>
            </a:r>
          </a:p>
          <a:p>
            <a:pPr lvl="1"/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Liquid and Ice </a:t>
            </a:r>
            <a:r>
              <a:rPr lang="en-US" b="1" dirty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water path </a:t>
            </a:r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(LWP, IWP</a:t>
            </a:r>
            <a:r>
              <a:rPr lang="en-US" b="1" dirty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)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retrievals from GOES Imager</a:t>
            </a:r>
          </a:p>
          <a:p>
            <a:pPr lvl="1"/>
            <a:r>
              <a:rPr lang="en-US" dirty="0">
                <a:latin typeface="Times" charset="0"/>
                <a:ea typeface="Times" charset="0"/>
                <a:cs typeface="Times" charset="0"/>
              </a:rPr>
              <a:t>All radar and satellite observations objectively analyzed to 6 km resolution (2 delta-X model grid)</a:t>
            </a:r>
          </a:p>
          <a:p>
            <a:pPr lvl="1"/>
            <a:r>
              <a:rPr lang="en-US" b="1" dirty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OK </a:t>
            </a:r>
            <a:r>
              <a:rPr lang="en-US" b="1" dirty="0" err="1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Mesonet</a:t>
            </a:r>
            <a:r>
              <a:rPr lang="en-US" b="1" dirty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observations (grid permitting)</a:t>
            </a:r>
          </a:p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Additive noise applied to (T, T</a:t>
            </a:r>
            <a:r>
              <a:rPr lang="en-US" baseline="-25000" dirty="0">
                <a:latin typeface="Times" charset="0"/>
                <a:ea typeface="Times" charset="0"/>
                <a:cs typeface="Times" charset="0"/>
              </a:rPr>
              <a:t>D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, u, v) where reflectivity observations indicate strong precipitation</a:t>
            </a:r>
          </a:p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Radar/Satellite/</a:t>
            </a:r>
            <a:r>
              <a:rPr lang="en-US" dirty="0" err="1">
                <a:latin typeface="Times" charset="0"/>
                <a:ea typeface="Times" charset="0"/>
                <a:cs typeface="Times" charset="0"/>
              </a:rPr>
              <a:t>Mesonet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 DA on nested grid only</a:t>
            </a:r>
          </a:p>
          <a:p>
            <a:pPr lvl="1"/>
            <a:r>
              <a:rPr lang="en-US" dirty="0">
                <a:latin typeface="Times" charset="0"/>
                <a:ea typeface="Times" charset="0"/>
                <a:cs typeface="Times" charset="0"/>
              </a:rPr>
              <a:t>All assimilation on </a:t>
            </a:r>
            <a:r>
              <a:rPr lang="en-US" dirty="0" err="1">
                <a:latin typeface="Times" charset="0"/>
                <a:ea typeface="Times" charset="0"/>
                <a:cs typeface="Times" charset="0"/>
              </a:rPr>
              <a:t>mesoscale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 grid ceases</a:t>
            </a:r>
          </a:p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Cycling continues until convection ends or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at 0000 UTC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Current satellite retrievals ineffective after dark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57631"/>
            <a:ext cx="8147051" cy="778996"/>
          </a:xfrm>
        </p:spPr>
        <p:txBody>
          <a:bodyPr/>
          <a:lstStyle/>
          <a:p>
            <a:r>
              <a:rPr lang="en-US" b="1" dirty="0" smtClean="0"/>
              <a:t>Experiments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127124"/>
            <a:ext cx="8147051" cy="5230813"/>
          </a:xfrm>
        </p:spPr>
        <p:txBody>
          <a:bodyPr/>
          <a:lstStyle/>
          <a:p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RAD: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Only assimilate radar reflectivity and radial velocity 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Assimilate both positive and clear-air (0 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dBZ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) reflectivity</a:t>
            </a:r>
          </a:p>
          <a:p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RADSAT: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Assimilate LWP, IWP, and clear-sky (CWP = 0 kg m</a:t>
            </a:r>
            <a:r>
              <a:rPr lang="en-US" baseline="30000" dirty="0" smtClean="0">
                <a:latin typeface="Times" charset="0"/>
                <a:ea typeface="Times" charset="0"/>
                <a:cs typeface="Times" charset="0"/>
              </a:rPr>
              <a:t>-2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) retrievals in addition to radar observations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No clear-air reflectivity assimilated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One goal is to replace 3-D clear-air observations with 2-D satellite clear-sky observations</a:t>
            </a:r>
          </a:p>
          <a:p>
            <a:r>
              <a:rPr lang="en-US" b="1" dirty="0" smtClean="0">
                <a:solidFill>
                  <a:srgbClr val="302C24"/>
                </a:solidFill>
                <a:latin typeface="Times" charset="0"/>
                <a:ea typeface="Times" charset="0"/>
                <a:cs typeface="Times" charset="0"/>
              </a:rPr>
              <a:t>RAD0SAT: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Same as RADSAT, but with clear-air reflectivity also assimilated </a:t>
            </a:r>
          </a:p>
          <a:p>
            <a:pPr lvl="1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20 May and 27 April only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2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addle">
  <a:themeElements>
    <a:clrScheme name="Custom 1">
      <a:dk1>
        <a:srgbClr val="302C24"/>
      </a:dk1>
      <a:lt1>
        <a:srgbClr val="FFFFFF"/>
      </a:lt1>
      <a:dk2>
        <a:srgbClr val="DAB2A9"/>
      </a:dk2>
      <a:lt2>
        <a:srgbClr val="E8E4DB"/>
      </a:lt2>
      <a:accent1>
        <a:srgbClr val="C6B178"/>
      </a:accent1>
      <a:accent2>
        <a:srgbClr val="9C5B14"/>
      </a:accent2>
      <a:accent3>
        <a:srgbClr val="71B2BC"/>
      </a:accent3>
      <a:accent4>
        <a:srgbClr val="78AA5D"/>
      </a:accent4>
      <a:accent5>
        <a:srgbClr val="867099"/>
      </a:accent5>
      <a:accent6>
        <a:srgbClr val="4C6F75"/>
      </a:accent6>
      <a:hlink>
        <a:srgbClr val="F27B0E"/>
      </a:hlink>
      <a:folHlink>
        <a:srgbClr val="989268"/>
      </a:folHlink>
    </a:clrScheme>
    <a:fontScheme name="Saddle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Saddle">
      <a:fillStyleLst>
        <a:solidFill>
          <a:schemeClr val="phClr"/>
        </a:solidFill>
        <a:gradFill rotWithShape="1">
          <a:gsLst>
            <a:gs pos="0">
              <a:schemeClr val="phClr"/>
            </a:gs>
            <a:gs pos="30000">
              <a:schemeClr val="phClr">
                <a:tint val="80000"/>
              </a:schemeClr>
            </a:gs>
            <a:gs pos="100000">
              <a:schemeClr val="phClr">
                <a:tint val="100000"/>
              </a:schemeClr>
            </a:gs>
          </a:gsLst>
          <a:path path="rect">
            <a:fillToRect l="50000" r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30000"/>
                <a:satMod val="120000"/>
              </a:schemeClr>
            </a:duotone>
          </a:blip>
          <a:stretch/>
        </a:blip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50800" cap="flat" cmpd="dbl" algn="ctr">
          <a:solidFill>
            <a:schemeClr val="phClr"/>
          </a:solidFill>
          <a:prstDash val="solid"/>
        </a:ln>
        <a:ln w="7620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FFFFFF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sunrise" dir="tl">
              <a:rot lat="0" lon="0" rev="1200000"/>
            </a:lightRig>
          </a:scene3d>
          <a:sp3d prstMaterial="softEdge">
            <a:bevelT w="0" h="0"/>
          </a:sp3d>
        </a:effectStyle>
        <a:effectStyle>
          <a:effectLst>
            <a:innerShdw blurRad="76200" dist="38100" dir="13500000">
              <a:srgbClr val="FFFFFF">
                <a:alpha val="75000"/>
              </a:srgbClr>
            </a:innerShdw>
          </a:effectLst>
          <a:scene3d>
            <a:camera prst="perspectiveFront" fov="2400000"/>
            <a:lightRig rig="twoPt" dir="tl"/>
          </a:scene3d>
          <a:sp3d>
            <a:bevelT w="25400" h="12700" prst="angle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250000"/>
              </a:schemeClr>
              <a:schemeClr val="phClr">
                <a:tint val="50000"/>
                <a:satMod val="20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shade val="90000"/>
                <a:hueMod val="90000"/>
                <a:satMod val="150000"/>
                <a:lumMod val="90000"/>
              </a:schemeClr>
              <a:schemeClr val="phClr">
                <a:tint val="70000"/>
                <a:shade val="80000"/>
                <a:satMod val="3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5533</TotalTime>
  <Words>2043</Words>
  <Application>Microsoft Macintosh PowerPoint</Application>
  <PresentationFormat>On-screen Show (4:3)</PresentationFormat>
  <Paragraphs>313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Book Antiqua</vt:lpstr>
      <vt:lpstr>Calibri</vt:lpstr>
      <vt:lpstr>Times</vt:lpstr>
      <vt:lpstr>Wingdings 2</vt:lpstr>
      <vt:lpstr>Saddle</vt:lpstr>
      <vt:lpstr>Current and future satellite data assimilation into Warn-on Forecast 2016 Satellite Proving Ground/User-Readiness Meeting</vt:lpstr>
      <vt:lpstr>Outline</vt:lpstr>
      <vt:lpstr>1. Warn-on-Forecast</vt:lpstr>
      <vt:lpstr>Satellite Data Assimilation</vt:lpstr>
      <vt:lpstr>Satellite vs. Radar Obs.</vt:lpstr>
      <vt:lpstr>NSSL Experimental Warn-on-Forecast System for ensembles (NEWS-e)</vt:lpstr>
      <vt:lpstr>Ensemble Design</vt:lpstr>
      <vt:lpstr>Storm-scale DA</vt:lpstr>
      <vt:lpstr>Experiments</vt:lpstr>
      <vt:lpstr>2013-14 Events</vt:lpstr>
      <vt:lpstr>19 May 2013</vt:lpstr>
      <vt:lpstr>19 May 2013 2045 UTC</vt:lpstr>
      <vt:lpstr>19 May 2013 1 hour forecast from 2045 UTC</vt:lpstr>
      <vt:lpstr>19 May 2013 2045 – 2145 UTC</vt:lpstr>
      <vt:lpstr>20 May 2013</vt:lpstr>
      <vt:lpstr>20 May 2013 1915 UTC</vt:lpstr>
      <vt:lpstr>20 May 2013 1 hour forecast from 1915 UTC</vt:lpstr>
      <vt:lpstr>20 May 2013</vt:lpstr>
      <vt:lpstr>31 May 2013</vt:lpstr>
      <vt:lpstr>31 May 2013 2200 UTC</vt:lpstr>
      <vt:lpstr>31 May 2013 1 hour forecast from 2045 UTC</vt:lpstr>
      <vt:lpstr>31 May 2013 2200 – 2300 UTC</vt:lpstr>
      <vt:lpstr>Temperature &amp; SW Flux error</vt:lpstr>
      <vt:lpstr>27 April 2014</vt:lpstr>
      <vt:lpstr>27 April 2014 2330 UTC</vt:lpstr>
      <vt:lpstr>27 April 2014 1 hour forecast from 2330 UTC</vt:lpstr>
      <vt:lpstr>27 April 2014 2330 – 0030 UTC</vt:lpstr>
      <vt:lpstr>Summary</vt:lpstr>
      <vt:lpstr>2. Adaptive Thinning </vt:lpstr>
      <vt:lpstr>Thinning Experiments</vt:lpstr>
      <vt:lpstr>Observation plots 2000 UTC</vt:lpstr>
      <vt:lpstr>Thinned Observations</vt:lpstr>
      <vt:lpstr>6 May 2015 2000 – 2200 UTC 2 hour forecast</vt:lpstr>
      <vt:lpstr>3. Future plans and operational considerations</vt:lpstr>
      <vt:lpstr>Questions</vt:lpstr>
    </vt:vector>
  </TitlesOfParts>
  <Company>NSSL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Jones</dc:creator>
  <cp:lastModifiedBy>Thomas Jones</cp:lastModifiedBy>
  <cp:revision>441</cp:revision>
  <cp:lastPrinted>2016-05-11T14:57:42Z</cp:lastPrinted>
  <dcterms:created xsi:type="dcterms:W3CDTF">2015-11-09T14:55:29Z</dcterms:created>
  <dcterms:modified xsi:type="dcterms:W3CDTF">2016-05-11T15:50:04Z</dcterms:modified>
</cp:coreProperties>
</file>