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14" r:id="rId3"/>
    <p:sldId id="302" r:id="rId4"/>
    <p:sldId id="303" r:id="rId5"/>
    <p:sldId id="305" r:id="rId6"/>
    <p:sldId id="307" r:id="rId7"/>
    <p:sldId id="306" r:id="rId8"/>
    <p:sldId id="308" r:id="rId9"/>
    <p:sldId id="311" r:id="rId10"/>
    <p:sldId id="304" r:id="rId11"/>
    <p:sldId id="312" r:id="rId12"/>
    <p:sldId id="319" r:id="rId13"/>
    <p:sldId id="309" r:id="rId14"/>
    <p:sldId id="313" r:id="rId15"/>
    <p:sldId id="315" r:id="rId16"/>
    <p:sldId id="316" r:id="rId17"/>
    <p:sldId id="317" r:id="rId18"/>
    <p:sldId id="318" r:id="rId19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B8E38D"/>
    <a:srgbClr val="F0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066" autoAdjust="0"/>
  </p:normalViewPr>
  <p:slideViewPr>
    <p:cSldViewPr>
      <p:cViewPr>
        <p:scale>
          <a:sx n="70" d="100"/>
          <a:sy n="70" d="100"/>
        </p:scale>
        <p:origin x="-142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3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5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E5144-3F82-4E81-BFF2-BD8C48EE0F45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5A511-B263-45D8-9F58-3E7F037CBC61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81791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D49F5-20A1-424B-AFA7-3068EA71B919}" type="datetimeFigureOut">
              <a:rPr lang="en-US" smtClean="0"/>
              <a:t>5/12/2016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805C6-EC1C-45D1-AFB6-0CE3993EF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498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14400"/>
            <a:ext cx="9144000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03-med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534400" y="220372"/>
            <a:ext cx="533399" cy="465428"/>
          </a:xfrm>
          <a:prstGeom prst="rect">
            <a:avLst/>
          </a:prstGeom>
        </p:spPr>
      </p:pic>
      <p:pic>
        <p:nvPicPr>
          <p:cNvPr id="10" name="Picture 11" descr="C:\Users\bline\Desktop\spclogo.gif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28967" cy="3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Displaying cimms-red.pn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Displaying cimms-red.png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Displaying cimms-red.png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7" name="Picture 7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250" l="0" r="100000">
                        <a14:foregroundMark x1="25667" y1="18750" x2="25667" y2="18750"/>
                        <a14:backgroundMark x1="59000" y1="20000" x2="59000" y2="20000"/>
                        <a14:backgroundMark x1="75000" y1="58750" x2="75000" y2="58750"/>
                        <a14:backgroundMark x1="41667" y1="60000" x2="41667" y2="60000"/>
                        <a14:backgroundMark x1="47000" y1="56250" x2="47000" y2="56250"/>
                        <a14:backgroundMark x1="70000" y1="60000" x2="70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" y="541338"/>
            <a:ext cx="1113235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NOAA_logo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8078164" y="220372"/>
            <a:ext cx="456236" cy="457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://hwt.nssl.noaa.gov/tales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hyperlink" Target="http://hwt.nssl.noaa.gov/tales/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://hwt.nssl.noaa.gov/tales/" TargetMode="Externa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hwt.nssl.noaa.gov/ewp/internal/2015/Articulate/Training/NUCAPS/player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hyperlink" Target="http://hwt.nssl.noaa.gov/ewp/internal/2016/Training/NUCAPS2016/player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goesrhwt.blogspot.com/search/label/NUCAPS" TargetMode="External"/><Relationship Id="rId3" Type="http://schemas.openxmlformats.org/officeDocument/2006/relationships/hyperlink" Target="http://goesrhwt.blogspot.com/2016/05/nucaps-sounding-near-kjnx-observation.html" TargetMode="External"/><Relationship Id="rId7" Type="http://schemas.openxmlformats.org/officeDocument/2006/relationships/hyperlink" Target="http://goesrhwt.blogspot.com/2016/05/nucaps-mixing-ratio-plan-view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hyperlink" Target="http://goesrhwt.blogspot.com/2016/05/testing-nucaps-jpss-over-rnk-cwa.html" TargetMode="External"/><Relationship Id="rId5" Type="http://schemas.openxmlformats.org/officeDocument/2006/relationships/hyperlink" Target="http://goesrhwt.blogspot.com/2016/04/nucaps-around-dryline.html" TargetMode="External"/><Relationship Id="rId4" Type="http://schemas.openxmlformats.org/officeDocument/2006/relationships/hyperlink" Target="http://goesrhwt.blogspot.com/2016/04/nucaps-sounding-comparison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76200"/>
            <a:ext cx="9144000" cy="17748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Satellite Training at the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Hazardous </a:t>
            </a:r>
            <a:r>
              <a:rPr lang="en-US" b="1" dirty="0">
                <a:solidFill>
                  <a:schemeClr val="bg1"/>
                </a:solidFill>
              </a:rPr>
              <a:t>Weather Testbed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3823" y="3124200"/>
            <a:ext cx="4153377" cy="1600200"/>
          </a:xfrm>
          <a:ln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900" dirty="0" smtClean="0">
                <a:solidFill>
                  <a:schemeClr val="bg1"/>
                </a:solidFill>
              </a:rPr>
              <a:t>Bill Line</a:t>
            </a:r>
          </a:p>
          <a:p>
            <a:pPr marL="0" indent="0" algn="ctr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Research Associate/Satellite Liaison</a:t>
            </a:r>
          </a:p>
          <a:p>
            <a:pPr marL="0" indent="0" algn="ctr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University </a:t>
            </a:r>
            <a:r>
              <a:rPr lang="en-US" sz="2200" dirty="0">
                <a:solidFill>
                  <a:schemeClr val="bg1"/>
                </a:solidFill>
              </a:rPr>
              <a:t>of Oklahoma/CIMMS</a:t>
            </a:r>
          </a:p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NOAA/NWS/Storm Prediction Center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33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Kristin Calhoun, Darrel Kingfield, </a:t>
            </a:r>
            <a:r>
              <a:rPr lang="en-US" dirty="0" smtClean="0">
                <a:solidFill>
                  <a:schemeClr val="bg1"/>
                </a:solidFill>
              </a:rPr>
              <a:t>Tiffany Meyer </a:t>
            </a:r>
            <a:r>
              <a:rPr lang="en-US" dirty="0">
                <a:solidFill>
                  <a:schemeClr val="bg1"/>
                </a:solidFill>
              </a:rPr>
              <a:t>(CIMMS/NSSL</a:t>
            </a:r>
            <a:r>
              <a:rPr lang="en-US" dirty="0" smtClean="0">
                <a:solidFill>
                  <a:schemeClr val="bg1"/>
                </a:solidFill>
              </a:rPr>
              <a:t>), Gabe Garfield (CIMMS/OUN), John </a:t>
            </a:r>
            <a:r>
              <a:rPr lang="en-US" dirty="0" err="1">
                <a:solidFill>
                  <a:schemeClr val="bg1"/>
                </a:solidFill>
              </a:rPr>
              <a:t>Mecikalski</a:t>
            </a:r>
            <a:r>
              <a:rPr lang="en-US" dirty="0">
                <a:solidFill>
                  <a:schemeClr val="bg1"/>
                </a:solidFill>
              </a:rPr>
              <a:t> and Chris Jewett (UAH</a:t>
            </a:r>
            <a:r>
              <a:rPr lang="en-US" dirty="0" smtClean="0">
                <a:solidFill>
                  <a:schemeClr val="bg1"/>
                </a:solidFill>
              </a:rPr>
              <a:t>), </a:t>
            </a:r>
            <a:r>
              <a:rPr lang="en-US" dirty="0">
                <a:solidFill>
                  <a:schemeClr val="bg1"/>
                </a:solidFill>
              </a:rPr>
              <a:t>Justin </a:t>
            </a:r>
            <a:r>
              <a:rPr lang="en-US" dirty="0" err="1" smtClean="0">
                <a:solidFill>
                  <a:schemeClr val="bg1"/>
                </a:solidFill>
              </a:rPr>
              <a:t>Sieglaff</a:t>
            </a:r>
            <a:r>
              <a:rPr lang="en-US" dirty="0" smtClean="0">
                <a:solidFill>
                  <a:schemeClr val="bg1"/>
                </a:solidFill>
              </a:rPr>
              <a:t>, John </a:t>
            </a:r>
            <a:r>
              <a:rPr lang="en-US" dirty="0" err="1" smtClean="0">
                <a:solidFill>
                  <a:schemeClr val="bg1"/>
                </a:solidFill>
              </a:rPr>
              <a:t>Cintineo</a:t>
            </a:r>
            <a:r>
              <a:rPr lang="en-US" dirty="0" smtClean="0">
                <a:solidFill>
                  <a:schemeClr val="bg1"/>
                </a:solidFill>
              </a:rPr>
              <a:t>, and Jun Li (CIMSS</a:t>
            </a:r>
            <a:r>
              <a:rPr lang="en-US" dirty="0">
                <a:solidFill>
                  <a:schemeClr val="bg1"/>
                </a:solidFill>
              </a:rPr>
              <a:t>), </a:t>
            </a:r>
            <a:r>
              <a:rPr lang="en-US" dirty="0" smtClean="0">
                <a:solidFill>
                  <a:schemeClr val="bg1"/>
                </a:solidFill>
              </a:rPr>
              <a:t>Geoffrey </a:t>
            </a:r>
            <a:r>
              <a:rPr lang="en-US" dirty="0" err="1">
                <a:solidFill>
                  <a:schemeClr val="bg1"/>
                </a:solidFill>
              </a:rPr>
              <a:t>Stano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SPoRT</a:t>
            </a:r>
            <a:r>
              <a:rPr lang="en-US" dirty="0" smtClean="0">
                <a:solidFill>
                  <a:schemeClr val="bg1"/>
                </a:solidFill>
              </a:rPr>
              <a:t>), Bob Rabin, Dan Lindsey, Mike </a:t>
            </a:r>
            <a:r>
              <a:rPr lang="en-US" dirty="0" err="1" smtClean="0">
                <a:solidFill>
                  <a:schemeClr val="bg1"/>
                </a:solidFill>
              </a:rPr>
              <a:t>Pavolonis</a:t>
            </a:r>
            <a:r>
              <a:rPr lang="en-US" dirty="0" smtClean="0">
                <a:solidFill>
                  <a:schemeClr val="bg1"/>
                </a:solidFill>
              </a:rPr>
              <a:t>, Tim </a:t>
            </a:r>
            <a:r>
              <a:rPr lang="en-US" dirty="0" err="1" smtClean="0">
                <a:solidFill>
                  <a:schemeClr val="bg1"/>
                </a:solidFill>
              </a:rPr>
              <a:t>Schmit</a:t>
            </a:r>
            <a:r>
              <a:rPr lang="en-US" dirty="0" smtClean="0">
                <a:solidFill>
                  <a:schemeClr val="bg1"/>
                </a:solidFill>
              </a:rPr>
              <a:t>, and </a:t>
            </a:r>
            <a:r>
              <a:rPr lang="en-US" dirty="0">
                <a:solidFill>
                  <a:schemeClr val="bg1"/>
                </a:solidFill>
              </a:rPr>
              <a:t>Steve Goodman (</a:t>
            </a:r>
            <a:r>
              <a:rPr lang="en-US" dirty="0" smtClean="0">
                <a:solidFill>
                  <a:schemeClr val="bg1"/>
                </a:solidFill>
              </a:rPr>
              <a:t>NOAA/NESDIS</a:t>
            </a:r>
            <a:r>
              <a:rPr lang="en-US" dirty="0">
                <a:solidFill>
                  <a:schemeClr val="bg1"/>
                </a:solidFill>
              </a:rPr>
              <a:t>), Chris Barnet and Antonia </a:t>
            </a:r>
            <a:r>
              <a:rPr lang="en-US" dirty="0" err="1">
                <a:solidFill>
                  <a:schemeClr val="bg1"/>
                </a:solidFill>
              </a:rPr>
              <a:t>G</a:t>
            </a:r>
            <a:r>
              <a:rPr lang="en-US" dirty="0" err="1" smtClean="0">
                <a:solidFill>
                  <a:schemeClr val="bg1"/>
                </a:solidFill>
              </a:rPr>
              <a:t>ambacorta</a:t>
            </a:r>
            <a:r>
              <a:rPr lang="en-US" dirty="0" smtClean="0">
                <a:solidFill>
                  <a:schemeClr val="bg1"/>
                </a:solidFill>
              </a:rPr>
              <a:t> (STC)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bline\Desktop\Presentations\AMS_2016\HWT_people_pics\17721788060_48037bbbf0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9"/>
          <a:stretch/>
        </p:blipFill>
        <p:spPr bwMode="auto">
          <a:xfrm>
            <a:off x="4572000" y="2209800"/>
            <a:ext cx="4331485" cy="32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4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"/>
    </mc:Choice>
    <mc:Fallback xmlns="">
      <p:transition spd="slow" advTm="104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9589" y="1078468"/>
            <a:ext cx="72760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2013-2016 </a:t>
            </a:r>
            <a:r>
              <a:rPr lang="en-US" b="1" dirty="0" err="1" smtClean="0">
                <a:solidFill>
                  <a:schemeClr val="bg1"/>
                </a:solidFill>
              </a:rPr>
              <a:t>TftT</a:t>
            </a:r>
            <a:r>
              <a:rPr lang="en-US" b="1" dirty="0" smtClean="0">
                <a:solidFill>
                  <a:schemeClr val="bg1"/>
                </a:solidFill>
              </a:rPr>
              <a:t> webinars available online: </a:t>
            </a:r>
            <a:r>
              <a:rPr lang="en-US" b="1" dirty="0" smtClean="0">
                <a:solidFill>
                  <a:schemeClr val="bg1"/>
                </a:solidFill>
                <a:hlinkClick r:id="rId4"/>
              </a:rPr>
              <a:t>http</a:t>
            </a:r>
            <a:r>
              <a:rPr lang="en-US" b="1" dirty="0">
                <a:solidFill>
                  <a:schemeClr val="bg1"/>
                </a:solidFill>
                <a:hlinkClick r:id="rId4"/>
              </a:rPr>
              <a:t>://hwt.nssl.noaa.gov/tales</a:t>
            </a:r>
            <a:r>
              <a:rPr lang="en-US" b="1" dirty="0" smtClean="0">
                <a:solidFill>
                  <a:schemeClr val="bg1"/>
                </a:solidFill>
                <a:hlinkClick r:id="rId4"/>
              </a:rPr>
              <a:t>/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14463" y="0"/>
            <a:ext cx="626586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Weekly Webinars</a:t>
            </a:r>
            <a:br>
              <a:rPr lang="en-US" sz="3200" dirty="0" smtClean="0"/>
            </a:br>
            <a:r>
              <a:rPr lang="en-US" sz="3200" dirty="0" smtClean="0"/>
              <a:t>“Tales from the Testbed”</a:t>
            </a:r>
            <a:endParaRPr lang="en-US" sz="32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-20256" y="1466850"/>
            <a:ext cx="8478456" cy="4171950"/>
          </a:xfrm>
        </p:spPr>
        <p:txBody>
          <a:bodyPr/>
          <a:lstStyle/>
          <a:p>
            <a:r>
              <a:rPr lang="en-US" sz="2000" dirty="0" smtClean="0"/>
              <a:t>A summary of that week's experience, </a:t>
            </a:r>
            <a:r>
              <a:rPr lang="en-US" sz="2000" u="sng" dirty="0" smtClean="0"/>
              <a:t>presented by the NWS participants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Each Friday from 1200-1240 CDT from the NWC in Norman.</a:t>
            </a:r>
          </a:p>
          <a:p>
            <a:r>
              <a:rPr lang="en-US" sz="2000" dirty="0" smtClean="0"/>
              <a:t>The forecasters have 22 minutes to discuss their key takeaways that week.</a:t>
            </a:r>
          </a:p>
          <a:p>
            <a:r>
              <a:rPr lang="en-US" sz="2000" dirty="0" smtClean="0"/>
              <a:t>Weekly topics - </a:t>
            </a:r>
            <a:r>
              <a:rPr lang="en-US" sz="1600" dirty="0" smtClean="0"/>
              <a:t>To be determined</a:t>
            </a:r>
          </a:p>
          <a:p>
            <a:r>
              <a:rPr lang="en-US" sz="2000" dirty="0" smtClean="0"/>
              <a:t>Audience: WFO/CWSU peers, RHQ, NWHQ, </a:t>
            </a:r>
            <a:br>
              <a:rPr lang="en-US" sz="2000" dirty="0" smtClean="0"/>
            </a:br>
            <a:r>
              <a:rPr lang="en-US" sz="2000" dirty="0"/>
              <a:t>p</a:t>
            </a:r>
            <a:r>
              <a:rPr lang="en-US" sz="2000" dirty="0" smtClean="0"/>
              <a:t>roject </a:t>
            </a:r>
            <a:r>
              <a:rPr lang="en-US" sz="2000" dirty="0"/>
              <a:t>s</a:t>
            </a:r>
            <a:r>
              <a:rPr lang="en-US" sz="2000" dirty="0" smtClean="0"/>
              <a:t>cientists, funding agencies.  </a:t>
            </a:r>
          </a:p>
          <a:p>
            <a:r>
              <a:rPr lang="en-US" sz="2000" dirty="0" smtClean="0"/>
              <a:t>Facilitated by WDTD (similar to dual-pol</a:t>
            </a:r>
          </a:p>
          <a:p>
            <a:pPr marL="0" indent="0">
              <a:buNone/>
            </a:pPr>
            <a:r>
              <a:rPr lang="en-US" sz="2000" dirty="0" smtClean="0"/>
              <a:t>     Storm of the Month").</a:t>
            </a:r>
            <a:br>
              <a:rPr lang="en-US" sz="2000" dirty="0" smtClean="0"/>
            </a:br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8" name="Picture 7" descr="TftT-2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5600331" y="3076800"/>
            <a:ext cx="3347841" cy="2500418"/>
          </a:xfrm>
          <a:prstGeom prst="rect">
            <a:avLst/>
          </a:prstGeom>
        </p:spPr>
      </p:pic>
      <p:pic>
        <p:nvPicPr>
          <p:cNvPr id="6146" name="Picture 2" descr="C:\Users\bline\Desktop\HWT2016_images\20160506_1212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t="29151" r="11666" b="25135"/>
          <a:stretch/>
        </p:blipFill>
        <p:spPr bwMode="auto">
          <a:xfrm>
            <a:off x="614855" y="4572000"/>
            <a:ext cx="4601870" cy="215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8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60" y="1447350"/>
            <a:ext cx="302540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14463" y="0"/>
            <a:ext cx="626586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Weekly Webinars</a:t>
            </a:r>
            <a:br>
              <a:rPr lang="en-US" sz="3200" dirty="0" smtClean="0"/>
            </a:br>
            <a:r>
              <a:rPr lang="en-US" sz="3200" dirty="0" smtClean="0"/>
              <a:t>“Tales from the Testbed”</a:t>
            </a:r>
            <a:endParaRPr lang="en-US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623190"/>
            <a:ext cx="305218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303134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299" y="2362200"/>
            <a:ext cx="304938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95767"/>
            <a:ext cx="304939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61" y="4267200"/>
            <a:ext cx="300505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49" y="4287672"/>
            <a:ext cx="303687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89589" y="1078468"/>
            <a:ext cx="72760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2013-2016 </a:t>
            </a:r>
            <a:r>
              <a:rPr lang="en-US" b="1" dirty="0" err="1" smtClean="0">
                <a:solidFill>
                  <a:schemeClr val="bg1"/>
                </a:solidFill>
              </a:rPr>
              <a:t>TftT</a:t>
            </a:r>
            <a:r>
              <a:rPr lang="en-US" b="1" dirty="0" smtClean="0">
                <a:solidFill>
                  <a:schemeClr val="bg1"/>
                </a:solidFill>
              </a:rPr>
              <a:t> webinars available online: </a:t>
            </a:r>
            <a:r>
              <a:rPr lang="en-US" b="1" dirty="0" smtClean="0">
                <a:solidFill>
                  <a:schemeClr val="bg1"/>
                </a:solidFill>
                <a:hlinkClick r:id="rId10"/>
              </a:rPr>
              <a:t>http</a:t>
            </a:r>
            <a:r>
              <a:rPr lang="en-US" b="1" dirty="0">
                <a:solidFill>
                  <a:schemeClr val="bg1"/>
                </a:solidFill>
                <a:hlinkClick r:id="rId10"/>
              </a:rPr>
              <a:t>://hwt.nssl.noaa.gov/tales</a:t>
            </a:r>
            <a:r>
              <a:rPr lang="en-US" b="1" dirty="0" smtClean="0">
                <a:solidFill>
                  <a:schemeClr val="bg1"/>
                </a:solidFill>
                <a:hlinkClick r:id="rId10"/>
              </a:rPr>
              <a:t>/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49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14463" y="0"/>
            <a:ext cx="626586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Weekly Webinars</a:t>
            </a:r>
            <a:br>
              <a:rPr lang="en-US" sz="3200" dirty="0" smtClean="0"/>
            </a:br>
            <a:r>
              <a:rPr lang="en-US" sz="3200" dirty="0" smtClean="0"/>
              <a:t>“Tales from the Testbed”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89589" y="1078468"/>
            <a:ext cx="72760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2013-2016 </a:t>
            </a:r>
            <a:r>
              <a:rPr lang="en-US" b="1" dirty="0" err="1" smtClean="0">
                <a:solidFill>
                  <a:schemeClr val="bg1"/>
                </a:solidFill>
              </a:rPr>
              <a:t>TftT</a:t>
            </a:r>
            <a:r>
              <a:rPr lang="en-US" b="1" dirty="0" smtClean="0">
                <a:solidFill>
                  <a:schemeClr val="bg1"/>
                </a:solidFill>
              </a:rPr>
              <a:t> webinars available online: </a:t>
            </a:r>
            <a:r>
              <a:rPr lang="en-US" b="1" dirty="0" smtClean="0">
                <a:solidFill>
                  <a:schemeClr val="bg1"/>
                </a:solidFill>
                <a:hlinkClick r:id="rId3"/>
              </a:rPr>
              <a:t>http</a:t>
            </a:r>
            <a:r>
              <a:rPr lang="en-US" b="1" dirty="0">
                <a:solidFill>
                  <a:schemeClr val="bg1"/>
                </a:solidFill>
                <a:hlinkClick r:id="rId3"/>
              </a:rPr>
              <a:t>://hwt.nssl.noaa.gov/tales</a:t>
            </a:r>
            <a:r>
              <a:rPr lang="en-US" b="1" dirty="0" smtClean="0">
                <a:solidFill>
                  <a:schemeClr val="bg1"/>
                </a:solidFill>
                <a:hlinkClick r:id="rId3"/>
              </a:rPr>
              <a:t>/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0218"/>
            <a:ext cx="30667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304592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78" y="4572000"/>
            <a:ext cx="305007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62" y="1451675"/>
            <a:ext cx="30667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76" y="2057400"/>
            <a:ext cx="304592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05617"/>
            <a:ext cx="305424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51529"/>
            <a:ext cx="301702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48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03120"/>
            <a:ext cx="4058788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644" y="2121764"/>
            <a:ext cx="3315989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New Training Material Derived from </a:t>
            </a:r>
            <a:br>
              <a:rPr lang="en-US" sz="3600" dirty="0" smtClean="0"/>
            </a:br>
            <a:r>
              <a:rPr lang="en-US" sz="3600" dirty="0" smtClean="0"/>
              <a:t>HWT Activities - Blog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-2628" y="1033928"/>
            <a:ext cx="9146628" cy="163121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Mesoscale forecast updates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Reasoning behind warning decisions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Updates to previous </a:t>
            </a:r>
            <a:r>
              <a:rPr lang="en-US" sz="2000" dirty="0" smtClean="0">
                <a:solidFill>
                  <a:schemeClr val="bg1"/>
                </a:solidFill>
              </a:rPr>
              <a:t>warnings/forecasts</a:t>
            </a:r>
          </a:p>
          <a:p>
            <a:pPr marL="177800" indent="-177800"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Best </a:t>
            </a:r>
            <a:r>
              <a:rPr lang="en-US" sz="2000" dirty="0">
                <a:solidFill>
                  <a:schemeClr val="bg1"/>
                </a:solidFill>
              </a:rPr>
              <a:t>practices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Ideas </a:t>
            </a:r>
            <a:r>
              <a:rPr lang="en-US" sz="2000" dirty="0">
                <a:solidFill>
                  <a:schemeClr val="bg1"/>
                </a:solidFill>
              </a:rPr>
              <a:t>for improvement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Any thoughts/feedback, </a:t>
            </a:r>
            <a:r>
              <a:rPr lang="en-US" sz="2000" dirty="0" smtClean="0">
                <a:solidFill>
                  <a:schemeClr val="bg1"/>
                </a:solidFill>
              </a:rPr>
              <a:t>good/bad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5"/>
          <a:stretch/>
        </p:blipFill>
        <p:spPr bwMode="auto">
          <a:xfrm>
            <a:off x="685800" y="3124200"/>
            <a:ext cx="3161625" cy="206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84" y="2867167"/>
            <a:ext cx="2664477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29000"/>
            <a:ext cx="2952026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1"/>
          <a:stretch/>
        </p:blipFill>
        <p:spPr bwMode="auto">
          <a:xfrm>
            <a:off x="1222027" y="3535680"/>
            <a:ext cx="2989161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79119"/>
            <a:ext cx="2665866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5"/>
          <a:stretch/>
        </p:blipFill>
        <p:spPr bwMode="auto">
          <a:xfrm>
            <a:off x="1764716" y="4423331"/>
            <a:ext cx="2907368" cy="229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00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2016: 400+ Posts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8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1" y="1828800"/>
            <a:ext cx="866308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90678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Feedback received from evaluations is incorporated into operational training development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38600"/>
            <a:ext cx="3449740" cy="208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49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Participants often share HWT experience with their home office</a:t>
            </a:r>
          </a:p>
          <a:p>
            <a:r>
              <a:rPr lang="en-US" sz="2400" dirty="0" smtClean="0"/>
              <a:t>HWT Blog and </a:t>
            </a:r>
            <a:r>
              <a:rPr lang="en-US" sz="2400" dirty="0" err="1" smtClean="0"/>
              <a:t>TftT</a:t>
            </a:r>
            <a:r>
              <a:rPr lang="en-US" sz="2400" dirty="0" smtClean="0"/>
              <a:t> webinar available online for anyone to view</a:t>
            </a:r>
          </a:p>
          <a:p>
            <a:r>
              <a:rPr lang="en-US" sz="2400" dirty="0" smtClean="0"/>
              <a:t>Final report organizing results</a:t>
            </a:r>
          </a:p>
          <a:p>
            <a:r>
              <a:rPr lang="en-US" sz="2400" dirty="0" smtClean="0"/>
              <a:t>Best practices/lessons learned from HWT should help ease transition to GOES-R/JPSS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May 2017, evaluations in HWT will be valuable for early/rapid gauging of forecaster understanding of real GOES-R data, and development of best practices, in a real-time hazardous weather warning environment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6197025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bill.line@noaa.gov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50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NUCAPS Training Experience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99776" y="2895600"/>
            <a:ext cx="37985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Bill Line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Dan </a:t>
            </a:r>
            <a:r>
              <a:rPr lang="en-US" sz="5400" b="1" dirty="0" err="1" smtClean="0">
                <a:solidFill>
                  <a:schemeClr val="bg1"/>
                </a:solidFill>
              </a:rPr>
              <a:t>Nietfeld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120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NUCAPS Training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3"/>
              </a:rPr>
              <a:t>2015 NUCAPS Training for HWT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2016 NUCAPS Training for HWT</a:t>
            </a:r>
            <a:endParaRPr lang="en-US" dirty="0" smtClean="0"/>
          </a:p>
          <a:p>
            <a:pPr lvl="1"/>
            <a:r>
              <a:rPr lang="en-US" dirty="0" smtClean="0"/>
              <a:t>Changes/additions to training from 2015 to 2016</a:t>
            </a:r>
          </a:p>
          <a:p>
            <a:pPr lvl="2"/>
            <a:r>
              <a:rPr lang="en-US" dirty="0" smtClean="0"/>
              <a:t>QC flags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ethod of surface modification</a:t>
            </a:r>
          </a:p>
          <a:p>
            <a:pPr lvl="2"/>
            <a:r>
              <a:rPr lang="en-US" dirty="0" err="1" smtClean="0"/>
              <a:t>MetOp</a:t>
            </a:r>
            <a:r>
              <a:rPr lang="en-US" dirty="0" smtClean="0"/>
              <a:t> A/B</a:t>
            </a:r>
          </a:p>
          <a:p>
            <a:pPr lvl="2"/>
            <a:r>
              <a:rPr lang="en-US" dirty="0" smtClean="0"/>
              <a:t>Verification Statistics</a:t>
            </a:r>
          </a:p>
          <a:p>
            <a:pPr lvl="2"/>
            <a:r>
              <a:rPr lang="en-US" dirty="0" smtClean="0"/>
              <a:t>Operational use examples (from HWT)</a:t>
            </a:r>
          </a:p>
          <a:p>
            <a:r>
              <a:rPr lang="en-US" dirty="0" smtClean="0"/>
              <a:t>2017 NUCAPS Training?</a:t>
            </a:r>
          </a:p>
          <a:p>
            <a:pPr lvl="1"/>
            <a:r>
              <a:rPr lang="en-US" dirty="0" smtClean="0"/>
              <a:t>Plan views and cross sections</a:t>
            </a:r>
          </a:p>
          <a:p>
            <a:pPr lvl="1"/>
            <a:r>
              <a:rPr lang="en-US" dirty="0" smtClean="0"/>
              <a:t>Automated surface/</a:t>
            </a:r>
            <a:r>
              <a:rPr lang="en-US" dirty="0" err="1" smtClean="0"/>
              <a:t>ll</a:t>
            </a:r>
            <a:r>
              <a:rPr lang="en-US" dirty="0" smtClean="0"/>
              <a:t> modification</a:t>
            </a:r>
          </a:p>
          <a:p>
            <a:pPr lvl="1"/>
            <a:r>
              <a:rPr lang="en-US" dirty="0" smtClean="0"/>
              <a:t>NUCAPS v2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81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HWT 2016 NUCAPS Blog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Modification in RAH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Drying in N OK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Around a </a:t>
            </a:r>
            <a:r>
              <a:rPr lang="en-US" dirty="0" err="1" smtClean="0">
                <a:hlinkClick r:id="rId5"/>
              </a:rPr>
              <a:t>dryline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Comparison with RAOB in RNK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NUCAPS Plan View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sz="2000" dirty="0">
                <a:hlinkClick r:id="rId8"/>
              </a:rPr>
              <a:t>http://</a:t>
            </a:r>
            <a:r>
              <a:rPr lang="en-US" sz="2000" dirty="0" smtClean="0">
                <a:hlinkClick r:id="rId8"/>
              </a:rPr>
              <a:t>goesrhwt.blogspot.com/search/label/NUCAPS</a:t>
            </a:r>
            <a:endParaRPr lang="en-US" sz="2000" dirty="0" smtClean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5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10400" cy="12954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HWT 2016 GOES-R/JPSS Spring Experiment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88662"/>
            <a:ext cx="8915400" cy="2849938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400" dirty="0"/>
              <a:t>4 weeks (18 April, 25 April, 2 May, 9 May)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/>
              <a:t>3 NWS forecasters, 1 broadcast meteorologist per </a:t>
            </a:r>
            <a:r>
              <a:rPr lang="en-US" sz="2000" dirty="0" smtClean="0"/>
              <a:t>week</a:t>
            </a:r>
          </a:p>
          <a:p>
            <a:pPr marL="285750" indent="-285750"/>
            <a:r>
              <a:rPr lang="en-US" sz="2400" dirty="0" smtClean="0"/>
              <a:t>Real-time</a:t>
            </a:r>
            <a:r>
              <a:rPr lang="en-US" sz="2400" dirty="0"/>
              <a:t>, simulated nowcast/warning environment using AWIPS-II.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Can operate anywhere in CONUS; begin prior to CI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“</a:t>
            </a:r>
            <a:r>
              <a:rPr lang="en-US" sz="2000" dirty="0"/>
              <a:t>mesoscale forecast updates” (via live blog posts)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/>
              <a:t>experimental severe t-storm and tornado warnings </a:t>
            </a:r>
            <a:r>
              <a:rPr lang="en-US" sz="2000" dirty="0" smtClean="0"/>
              <a:t>(via </a:t>
            </a:r>
            <a:r>
              <a:rPr lang="en-US" sz="2000" dirty="0" err="1" smtClean="0"/>
              <a:t>WarnGen</a:t>
            </a:r>
            <a:r>
              <a:rPr lang="en-US" sz="2000" dirty="0" smtClean="0"/>
              <a:t>).</a:t>
            </a:r>
            <a:endParaRPr lang="en-US" sz="2000" dirty="0"/>
          </a:p>
          <a:p>
            <a:pPr marL="285750" indent="-285750"/>
            <a:endParaRPr lang="en-US" sz="500" dirty="0"/>
          </a:p>
          <a:p>
            <a:endParaRPr lang="en-US" sz="500" dirty="0"/>
          </a:p>
        </p:txBody>
      </p:sp>
      <p:sp>
        <p:nvSpPr>
          <p:cNvPr id="5" name="Rectangle 4"/>
          <p:cNvSpPr/>
          <p:nvPr/>
        </p:nvSpPr>
        <p:spPr>
          <a:xfrm>
            <a:off x="76200" y="3581400"/>
            <a:ext cx="6781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tabLst>
                <a:tab pos="4691063" algn="l"/>
              </a:tabLst>
            </a:pPr>
            <a:r>
              <a:rPr lang="en-US" sz="2400" dirty="0" smtClean="0">
                <a:solidFill>
                  <a:schemeClr val="bg1"/>
                </a:solidFill>
              </a:rPr>
              <a:t>Evaluating: GOES-R </a:t>
            </a:r>
            <a:r>
              <a:rPr lang="en-US" sz="2400" dirty="0">
                <a:solidFill>
                  <a:schemeClr val="bg1"/>
                </a:solidFill>
              </a:rPr>
              <a:t>and JPSS Baseline, Future Capabilities, and Experimental </a:t>
            </a:r>
            <a:r>
              <a:rPr lang="en-US" sz="2400" dirty="0" smtClean="0">
                <a:solidFill>
                  <a:schemeClr val="bg1"/>
                </a:solidFill>
              </a:rPr>
              <a:t>Products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Training: 2 hours of </a:t>
            </a:r>
            <a:r>
              <a:rPr lang="en-US" sz="2400" dirty="0" smtClean="0">
                <a:solidFill>
                  <a:schemeClr val="bg1"/>
                </a:solidFill>
              </a:rPr>
              <a:t>Articulates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Feedback: Daily and weekly debriefs, </a:t>
            </a:r>
            <a:r>
              <a:rPr lang="en-US" sz="2400" dirty="0" smtClean="0">
                <a:solidFill>
                  <a:schemeClr val="bg1"/>
                </a:solidFill>
              </a:rPr>
              <a:t>daily </a:t>
            </a:r>
            <a:r>
              <a:rPr lang="en-US" sz="2400" dirty="0">
                <a:solidFill>
                  <a:schemeClr val="bg1"/>
                </a:solidFill>
              </a:rPr>
              <a:t>and weekly  surveys, </a:t>
            </a:r>
            <a:r>
              <a:rPr lang="en-US" sz="2400" b="1" dirty="0">
                <a:solidFill>
                  <a:srgbClr val="FFFF00"/>
                </a:solidFill>
              </a:rPr>
              <a:t>blog posts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discussions, Webinar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We </a:t>
            </a:r>
            <a:r>
              <a:rPr lang="en-US" sz="2000" dirty="0">
                <a:solidFill>
                  <a:schemeClr val="bg1"/>
                </a:solidFill>
              </a:rPr>
              <a:t>want forecasters to think about how they are using the experimental products in nowcast and warning decision making.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4" descr="C:\Users\bline\Desktop\HWT2016_images\20160428_175839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699" y="3657600"/>
            <a:ext cx="167010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89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865" y="0"/>
            <a:ext cx="6924135" cy="893498"/>
          </a:xfrm>
        </p:spPr>
        <p:txBody>
          <a:bodyPr>
            <a:noAutofit/>
          </a:bodyPr>
          <a:lstStyle/>
          <a:p>
            <a:r>
              <a:rPr lang="en-US" sz="3200" dirty="0" smtClean="0"/>
              <a:t>Training completed prior to experiment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55" y="2286000"/>
            <a:ext cx="663324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0698" y="1091625"/>
            <a:ext cx="48906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Articulate Training Modules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(2016: ~2 hours)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2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010400" cy="893498"/>
          </a:xfrm>
        </p:spPr>
        <p:txBody>
          <a:bodyPr>
            <a:noAutofit/>
          </a:bodyPr>
          <a:lstStyle/>
          <a:p>
            <a:r>
              <a:rPr lang="en-US" sz="3200" dirty="0" smtClean="0"/>
              <a:t>2016 GOES-R/JPSS Spring Experiment Overview - Training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5105400" cy="38430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79310"/>
            <a:ext cx="2339085" cy="1763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00" y="2316781"/>
            <a:ext cx="2373400" cy="17764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08" y="4495800"/>
            <a:ext cx="2598392" cy="19527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39" y="3828268"/>
            <a:ext cx="2860722" cy="21631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95800"/>
            <a:ext cx="2864523" cy="21631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7" y="4038600"/>
            <a:ext cx="2892007" cy="21631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47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Articulates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What is being demonstrated</a:t>
            </a:r>
          </a:p>
          <a:p>
            <a:r>
              <a:rPr lang="en-US" dirty="0" smtClean="0"/>
              <a:t>Background information on product</a:t>
            </a:r>
          </a:p>
          <a:p>
            <a:pPr lvl="1"/>
            <a:r>
              <a:rPr lang="en-US" dirty="0"/>
              <a:t>Why was product </a:t>
            </a:r>
            <a:r>
              <a:rPr lang="en-US" dirty="0" smtClean="0"/>
              <a:t>developed</a:t>
            </a:r>
          </a:p>
          <a:p>
            <a:pPr lvl="1"/>
            <a:r>
              <a:rPr lang="en-US" dirty="0" smtClean="0"/>
              <a:t>What data go into it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ow does it work, etc.</a:t>
            </a:r>
          </a:p>
          <a:p>
            <a:r>
              <a:rPr lang="en-US" dirty="0" smtClean="0"/>
              <a:t>Verification statistics and strengths/</a:t>
            </a:r>
            <a:r>
              <a:rPr lang="en-US" dirty="0" err="1" smtClean="0"/>
              <a:t>weakeness</a:t>
            </a:r>
            <a:endParaRPr lang="en-US" dirty="0" smtClean="0"/>
          </a:p>
          <a:p>
            <a:r>
              <a:rPr lang="en-US" dirty="0" smtClean="0"/>
              <a:t>Use examples and best practices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1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ProbSevere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276600"/>
            <a:ext cx="2813419" cy="21031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90" y="3581400"/>
            <a:ext cx="2806795" cy="21031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41" y="4038600"/>
            <a:ext cx="2860759" cy="2152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789"/>
          <a:stretch/>
        </p:blipFill>
        <p:spPr bwMode="auto">
          <a:xfrm>
            <a:off x="122309" y="5332721"/>
            <a:ext cx="2919709" cy="14490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94" y="3352800"/>
            <a:ext cx="1629131" cy="3429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" y="1061114"/>
            <a:ext cx="2808121" cy="21031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88" y="1195089"/>
            <a:ext cx="2814761" cy="21031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49" y="1249680"/>
            <a:ext cx="2806810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8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When forecasters arrive to HWT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534400" cy="2209800"/>
          </a:xfrm>
        </p:spPr>
        <p:txBody>
          <a:bodyPr>
            <a:noAutofit/>
          </a:bodyPr>
          <a:lstStyle/>
          <a:p>
            <a:r>
              <a:rPr lang="en-US" sz="1600" dirty="0" smtClean="0"/>
              <a:t>Orientation (~1 hour)</a:t>
            </a:r>
          </a:p>
          <a:p>
            <a:pPr lvl="1"/>
            <a:r>
              <a:rPr lang="en-US" sz="1400" dirty="0" smtClean="0"/>
              <a:t>Schedule for week</a:t>
            </a:r>
          </a:p>
          <a:p>
            <a:pPr lvl="1"/>
            <a:r>
              <a:rPr lang="en-US" sz="1400" dirty="0" smtClean="0"/>
              <a:t>Expectations</a:t>
            </a:r>
          </a:p>
          <a:p>
            <a:pPr lvl="1"/>
            <a:r>
              <a:rPr lang="en-US" sz="1400" dirty="0" smtClean="0"/>
              <a:t>Quick reminder of products being evaluated</a:t>
            </a:r>
          </a:p>
          <a:p>
            <a:pPr lvl="1"/>
            <a:r>
              <a:rPr lang="en-US" sz="1400" dirty="0" smtClean="0"/>
              <a:t>AWIPS-II walkthrough – where to find products, recommended displays, procedures</a:t>
            </a:r>
          </a:p>
          <a:p>
            <a:pPr lvl="1"/>
            <a:r>
              <a:rPr lang="en-US" sz="1400" dirty="0" smtClean="0"/>
              <a:t>Introduction to using the blog</a:t>
            </a:r>
          </a:p>
          <a:p>
            <a:r>
              <a:rPr lang="en-US" sz="1600" dirty="0"/>
              <a:t>After orientation, forecasters becoming  familiar with products in AWPS-II, </a:t>
            </a:r>
            <a:r>
              <a:rPr lang="en-US" sz="1600" dirty="0" smtClean="0"/>
              <a:t>building procedures as they begin experimental forecast/warning operations (~ 1 hour)</a:t>
            </a:r>
            <a:endParaRPr lang="en-US" sz="1600" dirty="0"/>
          </a:p>
          <a:p>
            <a:endParaRPr lang="en-US" sz="16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37" y="3200400"/>
            <a:ext cx="30525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8" y="3276600"/>
            <a:ext cx="304648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7600"/>
            <a:ext cx="304192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17" y="4495800"/>
            <a:ext cx="304648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24400"/>
            <a:ext cx="2754196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0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whole week is a training experience!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116861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914400"/>
            <a:ext cx="449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Forecasters learn from each other: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4050268"/>
            <a:ext cx="6038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Forecasters learn from scientists and vice versa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bline\Desktop\HWT2016_images\26697124995_bb54b311ac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58641"/>
            <a:ext cx="358556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bline\Desktop\SPC\HWT_material\2015\people_pics\HWT_people_pics\Pictur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35" y="4657373"/>
            <a:ext cx="259996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bline\Desktop\SPC\HWT_material\2015\people_pics\HWT_people_pics\17909946061_380644f400_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57373"/>
            <a:ext cx="2604006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bline\Desktop\SPC\HWT_material\2015\people_pics\HWT_people_pics\17739020364_c9ed3bee92_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657373"/>
            <a:ext cx="2604006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39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893498"/>
          </a:xfrm>
        </p:spPr>
        <p:txBody>
          <a:bodyPr>
            <a:noAutofit/>
          </a:bodyPr>
          <a:lstStyle/>
          <a:p>
            <a:r>
              <a:rPr lang="en-US" sz="3000" dirty="0" smtClean="0"/>
              <a:t>Forecasters share research with Norman meteorology </a:t>
            </a:r>
            <a:r>
              <a:rPr lang="en-US" sz="3000" dirty="0"/>
              <a:t>c</a:t>
            </a:r>
            <a:r>
              <a:rPr lang="en-US" sz="3000" dirty="0" smtClean="0"/>
              <a:t>ommunity</a:t>
            </a:r>
            <a:endParaRPr lang="en-US" sz="3000" dirty="0"/>
          </a:p>
        </p:txBody>
      </p:sp>
      <p:pic>
        <p:nvPicPr>
          <p:cNvPr id="7170" name="Picture 2" descr="C:\Users\bline\Desktop\HWT2016_images\20160419_090455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52" y="3450411"/>
            <a:ext cx="4572000" cy="256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bline\Desktop\HWT2016_images\20160421_113846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11324" b="23996"/>
          <a:stretch/>
        </p:blipFill>
        <p:spPr bwMode="auto">
          <a:xfrm>
            <a:off x="4419600" y="3977396"/>
            <a:ext cx="4114800" cy="265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990600"/>
            <a:ext cx="89637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Presenter:  Chris </a:t>
            </a:r>
            <a:r>
              <a:rPr lang="en-US" sz="1600" dirty="0" err="1" smtClean="0">
                <a:solidFill>
                  <a:schemeClr val="bg1"/>
                </a:solidFill>
              </a:rPr>
              <a:t>Gitro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Title</a:t>
            </a:r>
            <a:r>
              <a:rPr lang="en-US" sz="1600" dirty="0">
                <a:solidFill>
                  <a:schemeClr val="bg1"/>
                </a:solidFill>
              </a:rPr>
              <a:t>: The Use of Multiple GOES Sounder Water Vapor Channels to Monitor the Evolution of Mid-level Dry Air in Convective </a:t>
            </a:r>
            <a:r>
              <a:rPr lang="en-US" sz="1600" dirty="0" smtClean="0">
                <a:solidFill>
                  <a:schemeClr val="bg1"/>
                </a:solidFill>
              </a:rPr>
              <a:t>Events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Presenter</a:t>
            </a:r>
            <a:r>
              <a:rPr lang="en-US" sz="1600" dirty="0">
                <a:solidFill>
                  <a:schemeClr val="bg1"/>
                </a:solidFill>
              </a:rPr>
              <a:t>:  Mike </a:t>
            </a:r>
            <a:r>
              <a:rPr lang="en-US" sz="1600" dirty="0" err="1" smtClean="0">
                <a:solidFill>
                  <a:schemeClr val="bg1"/>
                </a:solidFill>
              </a:rPr>
              <a:t>Jurewicz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Title</a:t>
            </a:r>
            <a:r>
              <a:rPr lang="en-US" sz="1600" dirty="0">
                <a:solidFill>
                  <a:schemeClr val="bg1"/>
                </a:solidFill>
              </a:rPr>
              <a:t>:   Using Layered Precipitable Water and Other Satellite Derived Datasets to Anticipate High Impact Weather Events: Severe Weather </a:t>
            </a:r>
            <a:r>
              <a:rPr lang="en-US" sz="1600" dirty="0" smtClean="0">
                <a:solidFill>
                  <a:schemeClr val="bg1"/>
                </a:solidFill>
              </a:rPr>
              <a:t>Applications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Presenters</a:t>
            </a:r>
            <a:r>
              <a:rPr lang="en-US" sz="1600" dirty="0">
                <a:solidFill>
                  <a:schemeClr val="bg1"/>
                </a:solidFill>
              </a:rPr>
              <a:t>:  Chris </a:t>
            </a:r>
            <a:r>
              <a:rPr lang="en-US" sz="1600" dirty="0" err="1">
                <a:solidFill>
                  <a:schemeClr val="bg1"/>
                </a:solidFill>
              </a:rPr>
              <a:t>Gitro</a:t>
            </a:r>
            <a:r>
              <a:rPr lang="en-US" sz="1600" dirty="0">
                <a:solidFill>
                  <a:schemeClr val="bg1"/>
                </a:solidFill>
              </a:rPr>
              <a:t> and Michael </a:t>
            </a:r>
            <a:r>
              <a:rPr lang="en-US" sz="1600" dirty="0" err="1" smtClean="0">
                <a:solidFill>
                  <a:schemeClr val="bg1"/>
                </a:solidFill>
              </a:rPr>
              <a:t>Jurewicz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Title</a:t>
            </a:r>
            <a:r>
              <a:rPr lang="en-US" sz="1600" dirty="0">
                <a:solidFill>
                  <a:schemeClr val="bg1"/>
                </a:solidFill>
              </a:rPr>
              <a:t>: The Utility of Considering ZDR and KDP Signatures in the Tornado Warning Process. Part II: Discriminating Between Tornadic and Non-tornadic Storms in High-End Severe Weather Events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77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1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director\AppData\Local\Temp\articulate\presenter\imgtemp\PdLpUHuk_files\slide0001_image001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26936</TotalTime>
  <Words>729</Words>
  <Application>Microsoft Office PowerPoint</Application>
  <PresentationFormat>On-screen Show (4:3)</PresentationFormat>
  <Paragraphs>107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Satellite Training at the  Hazardous Weather Testbed</vt:lpstr>
      <vt:lpstr>HWT 2016 GOES-R/JPSS Spring Experiment </vt:lpstr>
      <vt:lpstr>Training completed prior to experiment</vt:lpstr>
      <vt:lpstr>2016 GOES-R/JPSS Spring Experiment Overview - Training</vt:lpstr>
      <vt:lpstr>Individual Articulates</vt:lpstr>
      <vt:lpstr>Example: ProbSevere</vt:lpstr>
      <vt:lpstr>When forecasters arrive to HWT</vt:lpstr>
      <vt:lpstr>The whole week is a training experience!</vt:lpstr>
      <vt:lpstr>Forecasters share research with Norman meteorology community</vt:lpstr>
      <vt:lpstr>PowerPoint Presentation</vt:lpstr>
      <vt:lpstr>PowerPoint Presentation</vt:lpstr>
      <vt:lpstr>PowerPoint Presentation</vt:lpstr>
      <vt:lpstr>New Training Material Derived from  HWT Activities - Blog</vt:lpstr>
      <vt:lpstr>After the Experiment</vt:lpstr>
      <vt:lpstr>After the Experiment</vt:lpstr>
      <vt:lpstr>NUCAPS Training Experience</vt:lpstr>
      <vt:lpstr>NUCAPS Training Experience</vt:lpstr>
      <vt:lpstr>HWT 2016 NUCAPS Blog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of 1-Min Satellite Imagery in the Storm Prediction Center</dc:title>
  <dc:creator>Bill Line</dc:creator>
  <cp:lastModifiedBy>Bill Line</cp:lastModifiedBy>
  <cp:revision>265</cp:revision>
  <dcterms:created xsi:type="dcterms:W3CDTF">2006-08-16T00:00:00Z</dcterms:created>
  <dcterms:modified xsi:type="dcterms:W3CDTF">2016-05-12T19:04:05Z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C8BA6E67-0EB6-4EE4-A604-1A3BD3AD4DF0</vt:lpwstr>
  </property>
  <property fmtid="{D5CDD505-2E9C-101B-9397-08002B2CF9AE}" pid="3" name="ArticulatePath">
    <vt:lpwstr>Line_SRSOR_NWA_2015</vt:lpwstr>
  </property>
</Properties>
</file>