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8" r:id="rId4"/>
    <p:sldId id="257" r:id="rId5"/>
    <p:sldId id="273" r:id="rId6"/>
    <p:sldId id="263" r:id="rId7"/>
    <p:sldId id="274" r:id="rId8"/>
    <p:sldId id="26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6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ADC79-E339-4B7D-AE73-D186D51E647C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F9098-F769-4A31-BC41-A24D5B3D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9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Diverse crowd and</a:t>
            </a:r>
            <a:r>
              <a:rPr lang="en-US" baseline="0" dirty="0" smtClean="0"/>
              <a:t> some of you may not know what an IMET is….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9098-F769-4A31-BC41-A24D5B3DA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airport shown was not necessarily used by Air Operations.  A few small airstrips were used and not shown.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9098-F769-4A31-BC41-A24D5B3DA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0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9098-F769-4A31-BC41-A24D5B3DA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0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9098-F769-4A31-BC41-A24D5B3DA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0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2E28B-C7A4-4A05-89E7-73CF55296080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8561-CFFD-461C-A629-DA14F428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Rim Fire 2013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24600"/>
            <a:ext cx="6400800" cy="685800"/>
          </a:xfrm>
        </p:spPr>
        <p:txBody>
          <a:bodyPr/>
          <a:lstStyle/>
          <a:p>
            <a:r>
              <a:rPr lang="en-US" dirty="0" smtClean="0"/>
              <a:t>Near Yosemite, CA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736" t="51000" r="62500" b="23000"/>
          <a:stretch>
            <a:fillRect/>
          </a:stretch>
        </p:blipFill>
        <p:spPr bwMode="auto">
          <a:xfrm>
            <a:off x="700251" y="4419600"/>
            <a:ext cx="784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9070" y="1295400"/>
            <a:ext cx="6090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Using Day/Night Band </a:t>
            </a:r>
          </a:p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Operationally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Aviation DSS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kumimoji="0" lang="en-US" sz="54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K:\Fire\Matts Fires\Iron Complex\Iron complextil5Aug\Iron Complex\Marks Stuff - Images Log &amp; Data\Iron-Alps Complexes\IronPics\IronPics4Web\Ha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73" y="1115449"/>
            <a:ext cx="3171394" cy="23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:\Fire\Matts Fires\RATTLESNAKE\PHOTOS\HPIM2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33" y="4114800"/>
            <a:ext cx="32378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0375" y="1104387"/>
            <a:ext cx="4027345" cy="2683877"/>
            <a:chOff x="239855" y="1126123"/>
            <a:chExt cx="4027345" cy="2683877"/>
          </a:xfrm>
        </p:grpSpPr>
        <p:pic>
          <p:nvPicPr>
            <p:cNvPr id="3074" name="Picture 2" descr="http://www.ronrezek.com/colorbox/content/Helibase/Helibase-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75" y="1126123"/>
              <a:ext cx="4010525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9855" y="3471446"/>
              <a:ext cx="1055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Ron Rezek</a:t>
              </a:r>
              <a:endParaRPr lang="en-US" sz="1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38471" y="3593068"/>
            <a:ext cx="387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visibilities due to valley smoke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9005" y="3944566"/>
            <a:ext cx="5029200" cy="2608634"/>
          </a:xfrm>
        </p:spPr>
        <p:txBody>
          <a:bodyPr>
            <a:noAutofit/>
          </a:bodyPr>
          <a:lstStyle/>
          <a:p>
            <a:r>
              <a:rPr lang="en-US" sz="1600" dirty="0" smtClean="0"/>
              <a:t>Able to inform Air Operations of potential smoke impacts before the sun has risen – huge time savings</a:t>
            </a:r>
          </a:p>
          <a:p>
            <a:endParaRPr lang="en-US" sz="1600" dirty="0" smtClean="0"/>
          </a:p>
          <a:p>
            <a:pPr lvl="1"/>
            <a:r>
              <a:rPr lang="en-US" sz="1400" dirty="0" smtClean="0"/>
              <a:t>Potential delays for areal recon (mapping)</a:t>
            </a:r>
          </a:p>
          <a:p>
            <a:pPr lvl="1"/>
            <a:r>
              <a:rPr lang="en-US" sz="1400" dirty="0" smtClean="0"/>
              <a:t>Delays for transport of fire personnel/equip</a:t>
            </a:r>
          </a:p>
          <a:p>
            <a:pPr lvl="1"/>
            <a:r>
              <a:rPr lang="en-US" sz="1400" dirty="0" smtClean="0"/>
              <a:t>Delays on ‘bucket work’ on active fire</a:t>
            </a:r>
            <a:endParaRPr lang="en-US" sz="1400" dirty="0" smtClean="0"/>
          </a:p>
          <a:p>
            <a:endParaRPr lang="en-US" sz="1600" dirty="0" smtClean="0"/>
          </a:p>
          <a:p>
            <a:r>
              <a:rPr lang="en-US" sz="1600" dirty="0" smtClean="0"/>
              <a:t>Inform research group from NASA AMES </a:t>
            </a:r>
            <a:endParaRPr lang="en-US" sz="1600" dirty="0" smtClean="0"/>
          </a:p>
          <a:p>
            <a:pPr lvl="1"/>
            <a:r>
              <a:rPr lang="en-US" sz="1400" dirty="0" smtClean="0"/>
              <a:t>Downwind sampling of plume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979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Aviation DSS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kumimoji="0" lang="en-US" sz="54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 Summary – </a:t>
            </a:r>
          </a:p>
          <a:p>
            <a:r>
              <a:rPr lang="en-US" dirty="0" smtClean="0"/>
              <a:t>VIIRS Day/Night Band invaluable for early morning Air Ops briefing</a:t>
            </a:r>
          </a:p>
          <a:p>
            <a:r>
              <a:rPr lang="en-US" dirty="0" smtClean="0"/>
              <a:t>Time saver for Operations strategies and tactics</a:t>
            </a:r>
          </a:p>
          <a:p>
            <a:r>
              <a:rPr lang="en-US" dirty="0" smtClean="0"/>
              <a:t>Money saver for moving air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66627" y="18288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r>
              <a:rPr kumimoji="0" lang="en-US" sz="5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4578" name="Picture 2" descr="C:\Users\Public\Documents\Matt Home\Rim Fire\Pics\IMG_20130825_150341_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08916"/>
            <a:ext cx="2114055" cy="54680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488668"/>
            <a:ext cx="318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Merced Grove  - Giant Sequoias </a:t>
            </a:r>
            <a:endParaRPr lang="en-US" dirty="0"/>
          </a:p>
        </p:txBody>
      </p:sp>
      <p:pic>
        <p:nvPicPr>
          <p:cNvPr id="24579" name="Picture 3" descr="C:\Users\Public\Documents\Matt Home\Rim Fire\Pics\IMG_20130827_114639_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364468"/>
            <a:ext cx="4267200" cy="24055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53000" y="5802868"/>
            <a:ext cx="17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Tuolumne Grove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9000" r="33125" b="43000"/>
          <a:stretch>
            <a:fillRect/>
          </a:stretch>
        </p:blipFill>
        <p:spPr bwMode="auto">
          <a:xfrm>
            <a:off x="783021" y="32004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 descr="IMG_1753"/>
          <p:cNvSpPr>
            <a:spLocks noGrp="1" noChangeAspect="1" noChangeArrowheads="1"/>
          </p:cNvSpPr>
          <p:nvPr isPhoto="1"/>
        </p:nvSpPr>
        <p:spPr bwMode="auto">
          <a:xfrm>
            <a:off x="5105400" y="2278117"/>
            <a:ext cx="3047206" cy="3429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80368" y="76200"/>
            <a:ext cx="5440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Good Afternoon…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719" y="1295400"/>
            <a:ext cx="4249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Matt Mehle – WFO Monterey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National Weather Service  - 11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Incident Meteorologist – 7 years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7630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an IMET?</a:t>
            </a:r>
          </a:p>
        </p:txBody>
      </p:sp>
      <p:pic>
        <p:nvPicPr>
          <p:cNvPr id="6" name="Picture 4" descr="IMET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79" y="152400"/>
            <a:ext cx="1371600" cy="15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36379" y="1295400"/>
            <a:ext cx="695522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b="1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Incident Meteorologists </a:t>
            </a:r>
            <a:r>
              <a:rPr lang="en-US" altLang="en-US" sz="240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rapid response to an incident nearly anywhere and anytime in the United States.  Established 1916.</a:t>
            </a:r>
          </a:p>
          <a:p>
            <a:pPr>
              <a:lnSpc>
                <a:spcPct val="80000"/>
              </a:lnSpc>
            </a:pPr>
            <a:endParaRPr lang="en-US" altLang="en-US" sz="2400" kern="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80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Respond to wildfires, oil spills, natural disasters or other “incidents” </a:t>
            </a:r>
          </a:p>
          <a:p>
            <a:pPr lvl="1">
              <a:lnSpc>
                <a:spcPct val="80000"/>
              </a:lnSpc>
            </a:pPr>
            <a:endParaRPr lang="en-US" altLang="en-US" sz="1800" kern="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80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Safety of onsite personnel #1 priority - fire, air and rescue crews.  Takes an “area” forecast and narrows it down to specific details pertaining to the incident</a:t>
            </a:r>
          </a:p>
          <a:p>
            <a:pPr lvl="1">
              <a:lnSpc>
                <a:spcPct val="80000"/>
              </a:lnSpc>
            </a:pPr>
            <a:endParaRPr lang="en-US" altLang="en-US" sz="1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80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~70 IMETs nationwide, ~30 trainees</a:t>
            </a:r>
          </a:p>
          <a:p>
            <a:pPr lvl="1">
              <a:lnSpc>
                <a:spcPct val="80000"/>
              </a:lnSpc>
            </a:pPr>
            <a:endParaRPr lang="en-US" altLang="en-US" sz="18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80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On scene usually within 24 hours (~10 </a:t>
            </a:r>
            <a:r>
              <a:rPr lang="en-US" altLang="en-US" sz="1800" kern="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hrs</a:t>
            </a:r>
            <a:r>
              <a:rPr lang="en-US" altLang="en-US" sz="180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avg</a:t>
            </a:r>
            <a:r>
              <a:rPr lang="en-US" altLang="en-US" sz="180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altLang="en-US" sz="2400" kern="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3" descr="DSCN0194"/>
          <p:cNvSpPr>
            <a:spLocks noGrp="1" noChangeAspect="1" noChangeArrowheads="1"/>
          </p:cNvSpPr>
          <p:nvPr isPhoto="1"/>
        </p:nvSpPr>
        <p:spPr bwMode="auto">
          <a:xfrm>
            <a:off x="57806" y="3558381"/>
            <a:ext cx="2209800" cy="2946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73442" y="65457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 Oil Spill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763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Acreage burned – over 255k burned</a:t>
            </a:r>
          </a:p>
          <a:p>
            <a:pPr lvl="1"/>
            <a:r>
              <a:rPr lang="en-US" sz="2400" dirty="0" smtClean="0"/>
              <a:t>Largest growth was 53k in one burn period</a:t>
            </a:r>
          </a:p>
          <a:p>
            <a:pPr lvl="1"/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largest in California history</a:t>
            </a:r>
          </a:p>
          <a:p>
            <a:r>
              <a:rPr lang="en-US" dirty="0" smtClean="0"/>
              <a:t>At its peak, over 5k personnel on the fire</a:t>
            </a:r>
          </a:p>
          <a:p>
            <a:pPr lvl="1"/>
            <a:r>
              <a:rPr lang="en-US" sz="2400" dirty="0" smtClean="0"/>
              <a:t>Two ICPs</a:t>
            </a:r>
          </a:p>
          <a:p>
            <a:r>
              <a:rPr lang="en-US" dirty="0" smtClean="0"/>
              <a:t>Human Caused</a:t>
            </a:r>
          </a:p>
          <a:p>
            <a:r>
              <a:rPr lang="en-US" dirty="0" smtClean="0"/>
              <a:t>Threatened Yosemite and </a:t>
            </a:r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endParaRPr lang="en-US" dirty="0" smtClean="0"/>
          </a:p>
          <a:p>
            <a:pPr lvl="1"/>
            <a:r>
              <a:rPr lang="en-US" sz="2400" dirty="0" smtClean="0"/>
              <a:t>Water supply to San Fran and 2,000 year old trees</a:t>
            </a:r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304800"/>
            <a:ext cx="5943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Rim Fire Stats</a:t>
            </a:r>
          </a:p>
        </p:txBody>
      </p:sp>
      <p:pic>
        <p:nvPicPr>
          <p:cNvPr id="5" name="Picture 2" descr="C:\Users\Public\Documents\Matt Home\Rim Fire\Pics\IMG_20130823_122339_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5112105"/>
            <a:ext cx="7543800" cy="166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655" y="357352"/>
            <a:ext cx="8991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Day/Night Band</a:t>
            </a:r>
            <a:r>
              <a:rPr kumimoji="0" lang="en-US" sz="5400" b="1" i="0" u="none" strike="noStrike" kern="1200" cap="none" spc="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 DSS Tool</a:t>
            </a:r>
            <a:endParaRPr kumimoji="0" lang="en-US" sz="54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2607" y="1689538"/>
            <a:ext cx="87630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u="sng" dirty="0" smtClean="0"/>
              <a:t>How did I use VIIRS as a DSS too?</a:t>
            </a:r>
          </a:p>
          <a:p>
            <a:endParaRPr lang="en-US" dirty="0"/>
          </a:p>
          <a:p>
            <a:r>
              <a:rPr lang="en-US" dirty="0" smtClean="0"/>
              <a:t>Great visualization for public/partners/media</a:t>
            </a:r>
          </a:p>
          <a:p>
            <a:pPr lvl="1"/>
            <a:r>
              <a:rPr lang="en-US" sz="2400" dirty="0" smtClean="0"/>
              <a:t>Easily shows growth and size</a:t>
            </a:r>
          </a:p>
          <a:p>
            <a:r>
              <a:rPr lang="en-US" dirty="0"/>
              <a:t>Fire Personnel</a:t>
            </a:r>
            <a:endParaRPr lang="en-US" sz="2600" dirty="0"/>
          </a:p>
          <a:p>
            <a:pPr lvl="1"/>
            <a:r>
              <a:rPr lang="en-US" dirty="0"/>
              <a:t>Hot spots and most active burning</a:t>
            </a:r>
          </a:p>
          <a:p>
            <a:r>
              <a:rPr lang="en-US" dirty="0" smtClean="0"/>
              <a:t>Aviation </a:t>
            </a:r>
            <a:r>
              <a:rPr lang="en-US" dirty="0" smtClean="0"/>
              <a:t>operations</a:t>
            </a:r>
          </a:p>
          <a:p>
            <a:pPr lvl="1"/>
            <a:r>
              <a:rPr lang="en-US" sz="2400" dirty="0" smtClean="0"/>
              <a:t>Smoke impacts on flight operations</a:t>
            </a:r>
          </a:p>
          <a:p>
            <a:pPr lvl="1"/>
            <a:r>
              <a:rPr lang="en-US" sz="2400" dirty="0" smtClean="0"/>
              <a:t>Smoke impacts on remote </a:t>
            </a:r>
            <a:r>
              <a:rPr lang="en-US" sz="2400" dirty="0" err="1" smtClean="0"/>
              <a:t>helibase</a:t>
            </a:r>
            <a:r>
              <a:rPr lang="en-US" sz="2400" dirty="0" smtClean="0"/>
              <a:t>/</a:t>
            </a:r>
            <a:r>
              <a:rPr lang="en-US" sz="2400" dirty="0" err="1" smtClean="0"/>
              <a:t>helispot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376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Rim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Fire – Day/Night Band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kumimoji="0" lang="en-US" sz="54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rimfire_10z27aug13_2.JPG"/>
          <p:cNvPicPr>
            <a:picLocks noChangeAspect="1"/>
          </p:cNvPicPr>
          <p:nvPr/>
        </p:nvPicPr>
        <p:blipFill>
          <a:blip r:embed="rId2" cstate="print"/>
          <a:srcRect l="20110" t="17962" r="29615" b="40128"/>
          <a:stretch>
            <a:fillRect/>
          </a:stretch>
        </p:blipFill>
        <p:spPr>
          <a:xfrm>
            <a:off x="6172200" y="914400"/>
            <a:ext cx="2514600" cy="211226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1736" t="51000" r="62500" b="23000"/>
          <a:stretch>
            <a:fillRect/>
          </a:stretch>
        </p:blipFill>
        <p:spPr bwMode="auto">
          <a:xfrm>
            <a:off x="304800" y="3124200"/>
            <a:ext cx="784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10417" t="25000" r="62500" b="50000"/>
          <a:stretch>
            <a:fillRect/>
          </a:stretch>
        </p:blipFill>
        <p:spPr bwMode="auto">
          <a:xfrm>
            <a:off x="304800" y="1066800"/>
            <a:ext cx="5486400" cy="17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315200" y="2362200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ICP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39000" y="2057400"/>
            <a:ext cx="76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97772" y="5334000"/>
            <a:ext cx="8763000" cy="13505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Easy visualization layman on growth</a:t>
            </a:r>
          </a:p>
          <a:p>
            <a:r>
              <a:rPr lang="en-US" dirty="0" smtClean="0"/>
              <a:t>Fire Camp became so large it was visible too</a:t>
            </a:r>
          </a:p>
          <a:p>
            <a:r>
              <a:rPr lang="en-US" dirty="0" smtClean="0"/>
              <a:t>Another tool to show Fire personnel hotspots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716598" cy="4343400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Social Media - Viral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kumimoji="0" lang="en-US" sz="54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5463647"/>
            <a:ext cx="8763000" cy="13505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of our most ‘viral’ post of all time</a:t>
            </a:r>
          </a:p>
          <a:p>
            <a:r>
              <a:rPr lang="en-US" dirty="0" smtClean="0"/>
              <a:t>Great way to promote/introduce the day/night band</a:t>
            </a:r>
          </a:p>
          <a:p>
            <a:pPr lvl="1"/>
            <a:r>
              <a:rPr lang="en-US" dirty="0" smtClean="0"/>
              <a:t>Participate in discussion about the VIIRS product</a:t>
            </a:r>
          </a:p>
        </p:txBody>
      </p:sp>
    </p:spTree>
    <p:extLst>
      <p:ext uri="{BB962C8B-B14F-4D97-AF65-F5344CB8AC3E}">
        <p14:creationId xmlns:p14="http://schemas.microsoft.com/office/powerpoint/2010/main" val="35286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Aviation DSS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kumimoji="0" lang="en-US" sz="54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5410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Great use of the VIIRS to track smoke.  I was able to see what areas might be impacted by smoke before the daytime visible.  Gave a ‘heads up’ to air ops.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7" y="1317291"/>
            <a:ext cx="5119055" cy="386430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76600" y="2400300"/>
            <a:ext cx="762000" cy="990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038600" y="1461248"/>
            <a:ext cx="1761565" cy="93905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38600" y="3390900"/>
            <a:ext cx="1770529" cy="160244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0"/>
          <a:stretch/>
        </p:blipFill>
        <p:spPr>
          <a:xfrm>
            <a:off x="5809129" y="1295400"/>
            <a:ext cx="2796643" cy="382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Aviation DSS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kumimoji="0" lang="en-US" sz="54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0"/>
          <a:stretch/>
        </p:blipFill>
        <p:spPr>
          <a:xfrm>
            <a:off x="383059" y="1123544"/>
            <a:ext cx="3634843" cy="497122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592859" y="1969532"/>
            <a:ext cx="1027000" cy="926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0250" y="1600200"/>
            <a:ext cx="19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High Level Smoke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0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Valley Smoke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17202" y="2822656"/>
            <a:ext cx="437457" cy="377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69059" y="2822656"/>
            <a:ext cx="785600" cy="786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5510" y="2807151"/>
            <a:ext cx="1049149" cy="10790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3" t="5968" b="5816"/>
          <a:stretch/>
        </p:blipFill>
        <p:spPr>
          <a:xfrm>
            <a:off x="4603724" y="1123544"/>
            <a:ext cx="4129117" cy="44396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8939" y="6085037"/>
            <a:ext cx="2895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VIIRS Day/Night Band Image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0800" y="5633100"/>
            <a:ext cx="1109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Airports *</a:t>
            </a:r>
          </a:p>
          <a:p>
            <a:r>
              <a:rPr lang="en-US" dirty="0" smtClean="0"/>
              <a:t>Rim Fire</a:t>
            </a:r>
          </a:p>
          <a:p>
            <a:r>
              <a:rPr lang="en-US" dirty="0" smtClean="0"/>
              <a:t>Yosemite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096000" y="6094765"/>
            <a:ext cx="304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0" y="6378715"/>
            <a:ext cx="304800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clker.com/cliparts/g/N/b/T/A/k/google-maps-icon-gree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06" y="5705657"/>
            <a:ext cx="163799" cy="2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018007" y="6480309"/>
            <a:ext cx="2095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*small airstrips not shown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62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470</Words>
  <Application>Microsoft Office PowerPoint</Application>
  <PresentationFormat>On-screen Show (4:3)</PresentationFormat>
  <Paragraphs>83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Rim Fire 2013</vt:lpstr>
      <vt:lpstr>PowerPoint Presentation</vt:lpstr>
      <vt:lpstr>PowerPoint Presentation</vt:lpstr>
      <vt:lpstr>PowerPoint Presentation</vt:lpstr>
      <vt:lpstr>PowerPoint Presentation</vt:lpstr>
      <vt:lpstr>Rim Fire – Day/Night Band  </vt:lpstr>
      <vt:lpstr>Social Media - Viral  </vt:lpstr>
      <vt:lpstr>Aviation DSS  </vt:lpstr>
      <vt:lpstr>Aviation DSS  </vt:lpstr>
      <vt:lpstr>Aviation DSS  </vt:lpstr>
      <vt:lpstr>Aviation DSS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 Fire 2013</dc:title>
  <dc:creator>imet</dc:creator>
  <cp:lastModifiedBy>Matthew Mehle</cp:lastModifiedBy>
  <cp:revision>51</cp:revision>
  <dcterms:created xsi:type="dcterms:W3CDTF">2013-09-12T18:55:29Z</dcterms:created>
  <dcterms:modified xsi:type="dcterms:W3CDTF">2015-06-11T18:16:56Z</dcterms:modified>
</cp:coreProperties>
</file>