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273" r:id="rId4"/>
    <p:sldId id="279" r:id="rId5"/>
    <p:sldId id="283" r:id="rId6"/>
    <p:sldId id="274" r:id="rId7"/>
    <p:sldId id="276" r:id="rId8"/>
    <p:sldId id="281" r:id="rId9"/>
    <p:sldId id="280" r:id="rId10"/>
    <p:sldId id="271" r:id="rId11"/>
    <p:sldId id="256" r:id="rId12"/>
    <p:sldId id="266" r:id="rId13"/>
    <p:sldId id="268" r:id="rId14"/>
    <p:sldId id="282" r:id="rId15"/>
    <p:sldId id="277" r:id="rId16"/>
    <p:sldId id="260" r:id="rId17"/>
    <p:sldId id="269" r:id="rId18"/>
    <p:sldId id="270" r:id="rId19"/>
    <p:sldId id="275" r:id="rId20"/>
    <p:sldId id="272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B0A"/>
    <a:srgbClr val="F6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CB89C-E505-4C40-B6F2-8FD5585B9828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0FDD-A1D6-4832-9D78-61CB06F13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2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562A-0DB4-4908-B9E0-07611A1B156D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F301-9C9B-4E7A-B1B2-F1A242AB75C0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C6DF-E2A2-413A-9B48-540A6E7245E6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D677-3EC3-4DD7-8D60-1EE964F25925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FC1-7D5F-4879-8003-793892168A64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AA49-B7CC-4E45-BBD9-2F9B51382CCE}" type="datetime1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7B8C-FDCF-4D4C-A634-09D7D16CAB8C}" type="datetime1">
              <a:rPr lang="en-US" smtClean="0"/>
              <a:t>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5D68E-9219-453D-BFFB-D0CA15A1A34F}" type="datetime1">
              <a:rPr lang="en-US" smtClean="0"/>
              <a:t>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F670-8F0E-4E93-AAE0-F8871C80A188}" type="datetime1">
              <a:rPr lang="en-US" smtClean="0"/>
              <a:t>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0695-E55B-425B-BBCB-EFF17215FD8C}" type="datetime1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8C3A-F6DB-4BAE-A63F-2906EAA1613C}" type="datetime1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31BE-9A6A-47DE-B965-A4EA58DD7D06}" type="datetime1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NOAA Satellite Science Week, Feb.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at.cira.colostate.edu/LPW_Animations" TargetMode="External"/><Relationship Id="rId2" Type="http://schemas.openxmlformats.org/officeDocument/2006/relationships/hyperlink" Target="http://cat.cira.colostate.edu/sport/layered/blended/lpw.ht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8798" y="440353"/>
            <a:ext cx="88628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Blended </a:t>
            </a:r>
            <a:r>
              <a:rPr lang="en-US" sz="3200" b="1" dirty="0" err="1"/>
              <a:t>Hydrometeorological</a:t>
            </a:r>
            <a:r>
              <a:rPr lang="en-US" sz="3200" b="1" dirty="0"/>
              <a:t> Products in the JPSS/GOES-R </a:t>
            </a:r>
            <a:r>
              <a:rPr lang="en-US" sz="3200" b="1" dirty="0" smtClean="0"/>
              <a:t>Era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dirty="0"/>
              <a:t>John </a:t>
            </a:r>
            <a:r>
              <a:rPr lang="en-US" sz="3200" dirty="0" smtClean="0"/>
              <a:t>Forsythe*, </a:t>
            </a:r>
            <a:r>
              <a:rPr lang="en-US" sz="3200" dirty="0"/>
              <a:t>Stan Kidder, Andy Jones </a:t>
            </a:r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2800" i="1" dirty="0"/>
              <a:t>Cooperative Institute for Research in the </a:t>
            </a:r>
            <a:r>
              <a:rPr lang="en-US" sz="2800" i="1" dirty="0" smtClean="0"/>
              <a:t>Atmosphere </a:t>
            </a:r>
            <a:r>
              <a:rPr lang="en-US" sz="2800" i="1" dirty="0"/>
              <a:t>Colorado State </a:t>
            </a:r>
            <a:r>
              <a:rPr lang="en-US" sz="2800" i="1" dirty="0" smtClean="0"/>
              <a:t>University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i="1" dirty="0" smtClean="0"/>
              <a:t>With acknowledgments to</a:t>
            </a:r>
          </a:p>
          <a:p>
            <a:pPr algn="ctr"/>
            <a:r>
              <a:rPr lang="en-US" sz="2400" i="1" dirty="0" smtClean="0"/>
              <a:t>Limin Zhao, Sheldon Kusselson, Ralph Ferraro (NESDIS)</a:t>
            </a:r>
          </a:p>
          <a:p>
            <a:pPr algn="ctr"/>
            <a:r>
              <a:rPr lang="en-US" sz="2400" i="1" dirty="0" smtClean="0"/>
              <a:t>Kevin Fuell, Anita Leroy, Gary Jedlovec (NASA </a:t>
            </a:r>
            <a:r>
              <a:rPr lang="en-US" sz="2400" i="1" dirty="0" err="1" smtClean="0"/>
              <a:t>SPoRT</a:t>
            </a:r>
            <a:r>
              <a:rPr lang="en-US" sz="2400" i="1" dirty="0" smtClean="0"/>
              <a:t> Center)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2953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648200" cy="601980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33444" y="990600"/>
            <a:ext cx="3886200" cy="1560187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 charset="0"/>
              </a:rPr>
              <a:t>Blended products foster a type of visual validation via animations– do the different satellites agree?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2179" y="475666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use of near-realtime NASA 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2" y="914400"/>
            <a:ext cx="24490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37" y="1909762"/>
            <a:ext cx="2396547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" y="1981200"/>
            <a:ext cx="2470481" cy="418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79" y="838200"/>
            <a:ext cx="1616905" cy="3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98" y="107896"/>
            <a:ext cx="8077199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SPoRT</a:t>
            </a:r>
            <a:r>
              <a:rPr lang="en-US" b="1" dirty="0" smtClean="0">
                <a:solidFill>
                  <a:schemeClr val="bg1"/>
                </a:solidFill>
              </a:rPr>
              <a:t>-led NWS forecaster survey of Alaska and Puerto Rico NWS offices during 2013 demonstration of Layered Precipitable Water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V:\WWW\SPoRT\JOM\Revision_2\Fig_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6" y="685800"/>
            <a:ext cx="7088566" cy="50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43600"/>
            <a:ext cx="3269456" cy="3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67235"/>
            <a:ext cx="800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Four-layer LPW leading up to the Colorado Front Range floods in 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1131"/>
            <a:ext cx="5596236" cy="59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3795" y="4303931"/>
            <a:ext cx="1524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Excellent agreement</a:t>
            </a:r>
            <a:endParaRPr 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97269" y="4724400"/>
            <a:ext cx="457200" cy="91440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105400" y="3886200"/>
            <a:ext cx="1301469" cy="99060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7400" y="2514600"/>
            <a:ext cx="17526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GFS moister</a:t>
            </a:r>
            <a:endParaRPr 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3886200" y="1676400"/>
            <a:ext cx="1981200" cy="1022866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10000" y="2699266"/>
            <a:ext cx="1987270" cy="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62000" y="71442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en-US" u="sng" dirty="0"/>
              <a:t>How satellite data may be fused with other datasets such as NWP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1219200"/>
            <a:ext cx="2286000" cy="3139321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Future work:  Use model winds to </a:t>
            </a:r>
            <a:r>
              <a:rPr lang="en-US" b="1" dirty="0" err="1" smtClean="0">
                <a:solidFill>
                  <a:schemeClr val="bg1"/>
                </a:solidFill>
              </a:rPr>
              <a:t>advect</a:t>
            </a:r>
            <a:r>
              <a:rPr lang="en-US" b="1" dirty="0" smtClean="0">
                <a:solidFill>
                  <a:schemeClr val="bg1"/>
                </a:solidFill>
              </a:rPr>
              <a:t> the moisture layers to a common time.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</a:rPr>
              <a:t>Advective</a:t>
            </a:r>
            <a:r>
              <a:rPr lang="en-US" b="1" dirty="0" smtClean="0">
                <a:solidFill>
                  <a:schemeClr val="bg1"/>
                </a:solidFill>
              </a:rPr>
              <a:t> Blending”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ill further facilitate comparison with model moisture fields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34641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Displayed where time matches within 1 hour.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469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152399"/>
            <a:ext cx="8991600" cy="563231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1" fontAlgn="base"/>
            <a:r>
              <a:rPr lang="en-US" sz="2400" u="sng" dirty="0" smtClean="0">
                <a:solidFill>
                  <a:schemeClr val="bg1"/>
                </a:solidFill>
              </a:rPr>
              <a:t>Summary</a:t>
            </a:r>
            <a:endParaRPr lang="en-US" sz="2400" u="sng" dirty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Blended products have proven to be successful at leveraging NOAA investments, particularly polar orbiter data, to add an observations-based, time-resolved view of weather </a:t>
            </a:r>
            <a:r>
              <a:rPr lang="en-US" sz="2400" dirty="0" smtClean="0">
                <a:solidFill>
                  <a:schemeClr val="bg1"/>
                </a:solidFill>
              </a:rPr>
              <a:t>that </a:t>
            </a:r>
            <a:r>
              <a:rPr lang="en-US" sz="2400" dirty="0" smtClean="0">
                <a:solidFill>
                  <a:schemeClr val="bg1"/>
                </a:solidFill>
              </a:rPr>
              <a:t>complements model fields.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S-NPP </a:t>
            </a:r>
            <a:r>
              <a:rPr lang="en-US" sz="2400" dirty="0" smtClean="0">
                <a:solidFill>
                  <a:schemeClr val="bg1"/>
                </a:solidFill>
              </a:rPr>
              <a:t>and AMSR-2 are </a:t>
            </a:r>
            <a:r>
              <a:rPr lang="en-US" sz="2400" dirty="0">
                <a:solidFill>
                  <a:schemeClr val="bg1"/>
                </a:solidFill>
              </a:rPr>
              <a:t>being added to </a:t>
            </a:r>
            <a:r>
              <a:rPr lang="en-US" sz="2400" dirty="0" smtClean="0">
                <a:solidFill>
                  <a:schemeClr val="bg1"/>
                </a:solidFill>
              </a:rPr>
              <a:t>all products, demonstrated at CIRA.  GPM-Core addition proposed.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Excess latency </a:t>
            </a:r>
            <a:r>
              <a:rPr lang="en-US" sz="2400" dirty="0">
                <a:solidFill>
                  <a:schemeClr val="bg1"/>
                </a:solidFill>
              </a:rPr>
              <a:t>of polar orbiter </a:t>
            </a:r>
            <a:r>
              <a:rPr lang="en-US" sz="2400" dirty="0" smtClean="0">
                <a:solidFill>
                  <a:schemeClr val="bg1"/>
                </a:solidFill>
              </a:rPr>
              <a:t>data and delay </a:t>
            </a:r>
            <a:r>
              <a:rPr lang="en-US" sz="2400" dirty="0">
                <a:solidFill>
                  <a:schemeClr val="bg1"/>
                </a:solidFill>
              </a:rPr>
              <a:t>in NOAA operational implementation of most recent </a:t>
            </a:r>
            <a:r>
              <a:rPr lang="en-US" sz="2400" dirty="0" smtClean="0">
                <a:solidFill>
                  <a:schemeClr val="bg1"/>
                </a:solidFill>
              </a:rPr>
              <a:t>retrieval updates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MiRS</a:t>
            </a:r>
            <a:r>
              <a:rPr lang="en-US" sz="2400" dirty="0" smtClean="0">
                <a:solidFill>
                  <a:schemeClr val="bg1"/>
                </a:solidFill>
              </a:rPr>
              <a:t>, NUCAPS…) are the main risks to success.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CIRA makes new and experimental products available on it’s website, </a:t>
            </a:r>
            <a:r>
              <a:rPr lang="en-US" sz="2400" dirty="0" smtClean="0">
                <a:solidFill>
                  <a:schemeClr val="bg1"/>
                </a:solidFill>
              </a:rPr>
              <a:t>with frequent </a:t>
            </a:r>
            <a:r>
              <a:rPr lang="en-US" sz="2400" dirty="0">
                <a:solidFill>
                  <a:schemeClr val="bg1"/>
                </a:solidFill>
              </a:rPr>
              <a:t>product feedback from NOAA Satellite Analysis </a:t>
            </a:r>
            <a:r>
              <a:rPr lang="en-US" sz="2400" dirty="0" smtClean="0">
                <a:solidFill>
                  <a:schemeClr val="bg1"/>
                </a:solidFill>
              </a:rPr>
              <a:t>Branch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and NWS forecasters.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Forecaster </a:t>
            </a:r>
            <a:r>
              <a:rPr lang="en-US" sz="2400" dirty="0">
                <a:solidFill>
                  <a:schemeClr val="bg1"/>
                </a:solidFill>
              </a:rPr>
              <a:t>interest </a:t>
            </a:r>
            <a:r>
              <a:rPr lang="en-US" sz="2400" dirty="0" smtClean="0">
                <a:solidFill>
                  <a:schemeClr val="bg1"/>
                </a:solidFill>
              </a:rPr>
              <a:t>exists in </a:t>
            </a:r>
            <a:r>
              <a:rPr lang="en-US" sz="2400" dirty="0">
                <a:solidFill>
                  <a:schemeClr val="bg1"/>
                </a:solidFill>
              </a:rPr>
              <a:t>making layered </a:t>
            </a:r>
            <a:r>
              <a:rPr lang="en-US" sz="2400" dirty="0" smtClean="0">
                <a:solidFill>
                  <a:schemeClr val="bg1"/>
                </a:solidFill>
              </a:rPr>
              <a:t>water vapor products </a:t>
            </a:r>
            <a:r>
              <a:rPr lang="en-US" sz="2400" dirty="0">
                <a:solidFill>
                  <a:schemeClr val="bg1"/>
                </a:solidFill>
              </a:rPr>
              <a:t>operational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52800" y="2743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Backup Slides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28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289049" y="76200"/>
            <a:ext cx="6711951" cy="4754470"/>
            <a:chOff x="1289049" y="76200"/>
            <a:chExt cx="6711951" cy="475447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868" y="4084320"/>
              <a:ext cx="6229350" cy="3397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Picture 8" descr="C:\tmp4\500-3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52" y="76200"/>
              <a:ext cx="3333750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tmp4\700-50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9" y="2057400"/>
              <a:ext cx="3333750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C:\tmp4\850-7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609" y="76200"/>
              <a:ext cx="3333750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C:\tmp4\Sfc-8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0" y="2059094"/>
              <a:ext cx="3333750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29268" y="137160"/>
              <a:ext cx="9144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a) 500-300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9268" y="2118360"/>
              <a:ext cx="9144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</a:t>
              </a:r>
              <a:r>
                <a:rPr lang="en-US" sz="1200" b="1" dirty="0" smtClean="0"/>
                <a:t>) 700-500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34468" y="137160"/>
              <a:ext cx="990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b="1" dirty="0" smtClean="0"/>
                <a:t>) 850-700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58268" y="2118360"/>
              <a:ext cx="990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d) Sfc-850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4999" y="4522893"/>
              <a:ext cx="2895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%</a:t>
              </a:r>
              <a:r>
                <a:rPr lang="en-US" sz="1400" dirty="0" smtClean="0"/>
                <a:t> of total column value in each layer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63268" y="4480560"/>
              <a:ext cx="659344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dirty="0" smtClean="0">
                  <a:solidFill>
                    <a:schemeClr val="bg1"/>
                  </a:solidFill>
                </a:rPr>
                <a:t>issing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5034072"/>
            <a:ext cx="80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Possible New Product:  Percentage </a:t>
            </a:r>
            <a:r>
              <a:rPr lang="en-US" sz="1600" b="1" dirty="0"/>
              <a:t>of the total column water vapor contained in each </a:t>
            </a:r>
            <a:r>
              <a:rPr lang="en-US" sz="1600" b="1" dirty="0" smtClean="0"/>
              <a:t>layer </a:t>
            </a:r>
            <a:r>
              <a:rPr lang="en-US" sz="1600" b="1" dirty="0"/>
              <a:t>of the blended LPW product.  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3470258" y="4757559"/>
            <a:ext cx="1899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1200 </a:t>
            </a:r>
            <a:r>
              <a:rPr lang="en-US" sz="1400" dirty="0"/>
              <a:t>UTC 28 April 2014</a:t>
            </a:r>
          </a:p>
        </p:txBody>
      </p:sp>
    </p:spTree>
    <p:extLst>
      <p:ext uri="{BB962C8B-B14F-4D97-AF65-F5344CB8AC3E}">
        <p14:creationId xmlns:p14="http://schemas.microsoft.com/office/powerpoint/2010/main" val="42096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3400"/>
            <a:ext cx="4610313" cy="571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576458" cy="536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4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16" descr="CIRA Blended TP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16" y="3429001"/>
            <a:ext cx="5867400" cy="33004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IRA Blended T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867400" cy="33004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4193977"/>
            <a:ext cx="292223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http://www.ospo.noaa.gov/Products/bTPW/index.html</a:t>
            </a:r>
          </a:p>
        </p:txBody>
      </p:sp>
    </p:spTree>
    <p:extLst>
      <p:ext uri="{BB962C8B-B14F-4D97-AF65-F5344CB8AC3E}">
        <p14:creationId xmlns:p14="http://schemas.microsoft.com/office/powerpoint/2010/main" val="3824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403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1" fontAlgn="base"/>
            <a:r>
              <a:rPr lang="en-US" sz="2400" u="sng" dirty="0">
                <a:solidFill>
                  <a:schemeClr val="bg1"/>
                </a:solidFill>
              </a:rPr>
              <a:t>Science 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Forecasters are faced with an overwhelming variety of satellite </a:t>
            </a:r>
            <a:r>
              <a:rPr lang="en-US" sz="2400" dirty="0" smtClean="0">
                <a:solidFill>
                  <a:schemeClr val="bg1"/>
                </a:solidFill>
              </a:rPr>
              <a:t>data for analysis.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lended </a:t>
            </a:r>
            <a:r>
              <a:rPr lang="en-US" sz="2400" dirty="0">
                <a:solidFill>
                  <a:schemeClr val="bg1"/>
                </a:solidFill>
              </a:rPr>
              <a:t>products -</a:t>
            </a:r>
            <a:r>
              <a:rPr lang="en-US" sz="2400" dirty="0" smtClean="0">
                <a:solidFill>
                  <a:schemeClr val="bg1"/>
                </a:solidFill>
              </a:rPr>
              <a:t> merging multiple sensors into one product - consolidate </a:t>
            </a:r>
            <a:r>
              <a:rPr lang="en-US" sz="2400" dirty="0">
                <a:solidFill>
                  <a:schemeClr val="bg1"/>
                </a:solidFill>
              </a:rPr>
              <a:t>this data into easy-to-use </a:t>
            </a:r>
            <a:r>
              <a:rPr lang="en-US" sz="2400" u="sng" dirty="0">
                <a:solidFill>
                  <a:schemeClr val="bg1"/>
                </a:solidFill>
              </a:rPr>
              <a:t>observational</a:t>
            </a:r>
            <a:r>
              <a:rPr lang="en-US" sz="2400" dirty="0">
                <a:solidFill>
                  <a:schemeClr val="bg1"/>
                </a:solidFill>
              </a:rPr>
              <a:t> products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How do we merge disparate sensors in space, time, and algorithm to create a seamless blended product?  How do we know it’s helping forecasters?</a:t>
            </a:r>
          </a:p>
          <a:p>
            <a:pPr lvl="1" fontAlgn="base"/>
            <a:endParaRPr lang="en-US" sz="2400" dirty="0" smtClean="0">
              <a:solidFill>
                <a:schemeClr val="bg1"/>
              </a:solidFill>
            </a:endParaRPr>
          </a:p>
          <a:p>
            <a:pPr lvl="1" fontAlgn="base"/>
            <a:r>
              <a:rPr lang="en-US" sz="2400" u="sng" dirty="0" smtClean="0">
                <a:solidFill>
                  <a:schemeClr val="bg1"/>
                </a:solidFill>
              </a:rPr>
              <a:t>Current Status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Blended rain </a:t>
            </a:r>
            <a:r>
              <a:rPr lang="en-US" sz="2400" dirty="0">
                <a:solidFill>
                  <a:schemeClr val="bg1"/>
                </a:solidFill>
              </a:rPr>
              <a:t>rate and total precipitable water (TPW) are currently produced operationally and are </a:t>
            </a:r>
            <a:r>
              <a:rPr lang="en-US" sz="2400" dirty="0" smtClean="0">
                <a:solidFill>
                  <a:schemeClr val="bg1"/>
                </a:solidFill>
              </a:rPr>
              <a:t>available in AWIPS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ayered </a:t>
            </a:r>
            <a:r>
              <a:rPr lang="en-US" sz="2400" dirty="0">
                <a:solidFill>
                  <a:schemeClr val="bg1"/>
                </a:solidFill>
              </a:rPr>
              <a:t>water vapor products </a:t>
            </a:r>
            <a:r>
              <a:rPr lang="en-US" sz="2400" dirty="0" err="1">
                <a:solidFill>
                  <a:schemeClr val="bg1"/>
                </a:solidFill>
              </a:rPr>
              <a:t>products</a:t>
            </a:r>
            <a:r>
              <a:rPr lang="en-US" sz="2400" dirty="0">
                <a:solidFill>
                  <a:schemeClr val="bg1"/>
                </a:solidFill>
              </a:rPr>
              <a:t> have been </a:t>
            </a:r>
            <a:r>
              <a:rPr lang="en-US" sz="2400" dirty="0" smtClean="0">
                <a:solidFill>
                  <a:schemeClr val="bg1"/>
                </a:solidFill>
              </a:rPr>
              <a:t>demonstrated in a project completed with NASA </a:t>
            </a:r>
            <a:r>
              <a:rPr lang="en-US" sz="2400" dirty="0" err="1" smtClean="0">
                <a:solidFill>
                  <a:schemeClr val="bg1"/>
                </a:solidFill>
              </a:rPr>
              <a:t>SPoRT</a:t>
            </a:r>
            <a:r>
              <a:rPr lang="en-US" sz="2400" dirty="0" smtClean="0">
                <a:solidFill>
                  <a:schemeClr val="bg1"/>
                </a:solidFill>
              </a:rPr>
              <a:t> in 2013.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Work in progress is to add new sensors to blended TPW and Rain Rate, improve TPW blending over land, and to move forward with layered water vapor.</a:t>
            </a:r>
          </a:p>
          <a:p>
            <a:pPr lvl="1" fontAlgn="base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20" y="228600"/>
            <a:ext cx="5675630" cy="5474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03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876800" cy="4914619"/>
          </a:xfrm>
          <a:prstGeom prst="rect">
            <a:avLst/>
          </a:prstGeom>
          <a:noFill/>
          <a:ln w="190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Science Week, Feb.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42" name="Picture 18" descr="CONUS_RR_20150217_21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07431"/>
            <a:ext cx="4191000" cy="23574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IRA Blended T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IRA Blended TP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88124" y="659501"/>
            <a:ext cx="4165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Near-global, from 71° S to 71°N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Moisture and rainfall can be tracked for extreme precipitation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Produced every hour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11468"/>
              </p:ext>
            </p:extLst>
          </p:nvPr>
        </p:nvGraphicFramePr>
        <p:xfrm>
          <a:off x="228600" y="152400"/>
          <a:ext cx="8534400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Operational Blended TPW, TPW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Anomaly and Rain Rate show forecasters where the “action” is.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41671" y="3997779"/>
            <a:ext cx="1905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Blended Rain Rate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5327400"/>
            <a:ext cx="152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TPW Anomaly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1078468"/>
            <a:ext cx="152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Blended TPW</a:t>
            </a:r>
            <a:endParaRPr lang="en-US" dirty="0"/>
          </a:p>
        </p:txBody>
      </p:sp>
      <p:pic>
        <p:nvPicPr>
          <p:cNvPr id="12" name="Picture 14" descr="CIRA Blended T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64" y="4796618"/>
            <a:ext cx="3529212" cy="19851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38106" y="4834618"/>
            <a:ext cx="2539093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Blended TPW Near-Global 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0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1257" y="381000"/>
            <a:ext cx="8763000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Spacecraft and instruments </a:t>
            </a:r>
            <a:r>
              <a:rPr lang="en-US" altLang="en-US" sz="24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used </a:t>
            </a:r>
            <a:r>
              <a:rPr lang="en-US" altLang="en-US" sz="24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in blended TPW and Rain Rate: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400" b="1" dirty="0" smtClean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NOAA-15</a:t>
            </a: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, NOAA-16, NOAA-17, NOAA-18, NOAA-19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AMSU/MHS</a:t>
            </a: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Metop-A</a:t>
            </a: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, Metop-B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AMSU/MHS</a:t>
            </a: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DMSP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F17 </a:t>
            </a: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and F18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SSMIS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Surface-based GPS TPW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GOES-W &amp; E Sounder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TPW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Major source of retrievals from polar spacecraft is the NOAA Microwave Integrated Retrieval System (</a:t>
            </a:r>
            <a:r>
              <a:rPr lang="en-US" altLang="en-US" b="1" dirty="0" err="1" smtClean="0">
                <a:solidFill>
                  <a:srgbClr val="0C2A8C"/>
                </a:solidFill>
                <a:latin typeface="Arial" charset="0"/>
                <a:cs typeface="Arial" charset="0"/>
              </a:rPr>
              <a:t>MiRS</a:t>
            </a:r>
            <a:r>
              <a:rPr lang="en-US" altLang="en-US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) and the Microwave Surface and Precipitation Products System (MSPPS)</a:t>
            </a:r>
            <a:endParaRPr lang="en-US" altLang="en-US" b="1" dirty="0">
              <a:solidFill>
                <a:srgbClr val="0C2A8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43400" y="2735108"/>
            <a:ext cx="4495800" cy="162174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Currently merging 9 polar orbiters</a:t>
            </a:r>
          </a:p>
          <a:p>
            <a:pPr algn="ctr"/>
            <a:endParaRPr lang="en-US" altLang="en-US" sz="2000" b="1" dirty="0" smtClean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S-NPP and AMSR-2 demonstrated at CIRA and being added to operations</a:t>
            </a:r>
            <a:endParaRPr lang="en-US" altLang="en-US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4" y="1381297"/>
            <a:ext cx="4268585" cy="426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2683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0615" y="372070"/>
            <a:ext cx="442098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Optimum system for blended products:</a:t>
            </a:r>
          </a:p>
          <a:p>
            <a:r>
              <a:rPr lang="en-US" dirty="0" smtClean="0"/>
              <a:t>Two </a:t>
            </a:r>
            <a:r>
              <a:rPr lang="en-US" dirty="0" err="1" smtClean="0"/>
              <a:t>satelites</a:t>
            </a:r>
            <a:r>
              <a:rPr lang="en-US" dirty="0" smtClean="0"/>
              <a:t> in 7 orbital planes would provide hourly sampling globally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38978"/>
            <a:ext cx="4420985" cy="5875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One current CIRA configuration:</a:t>
            </a:r>
          </a:p>
          <a:p>
            <a:r>
              <a:rPr lang="en-US" dirty="0" smtClean="0"/>
              <a:t>Periods of high sampling and no sampling 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8112" y="5682251"/>
            <a:ext cx="4495800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Older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satellites fill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a valuable role in temporal sampling</a:t>
            </a:r>
            <a:endParaRPr lang="en-US" altLang="en-US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Forsythe\Proj\PSDI\sandybltpwmovie Oct20-30,2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86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Ten Day Animation of Blended TPW during Hurricane Sandy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92100" y="504855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Blended Products from Polar Satellites Allow Forecasters to Track Moisture Flow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60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9756" y="3339415"/>
            <a:ext cx="8334722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“…This </a:t>
            </a:r>
            <a:r>
              <a:rPr lang="en-US" dirty="0">
                <a:solidFill>
                  <a:schemeClr val="bg1"/>
                </a:solidFill>
              </a:rPr>
              <a:t>is likely our most highly analyzed product in AWIPS during </a:t>
            </a:r>
            <a:r>
              <a:rPr lang="en-US" dirty="0" smtClean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monsoonal </a:t>
            </a:r>
            <a:r>
              <a:rPr lang="en-US" dirty="0">
                <a:solidFill>
                  <a:schemeClr val="bg1"/>
                </a:solidFill>
              </a:rPr>
              <a:t>surges.  The associated percent of normal graphics are </a:t>
            </a:r>
            <a:r>
              <a:rPr lang="en-US" dirty="0" smtClean="0">
                <a:solidFill>
                  <a:schemeClr val="bg1"/>
                </a:solidFill>
              </a:rPr>
              <a:t>also </a:t>
            </a:r>
            <a:r>
              <a:rPr lang="en-US" dirty="0">
                <a:solidFill>
                  <a:schemeClr val="bg1"/>
                </a:solidFill>
              </a:rPr>
              <a:t>very </a:t>
            </a:r>
            <a:r>
              <a:rPr lang="en-US" dirty="0" smtClean="0">
                <a:solidFill>
                  <a:schemeClr val="bg1"/>
                </a:solidFill>
              </a:rPr>
              <a:t>useful” (NWS ABQ)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“…This </a:t>
            </a:r>
            <a:r>
              <a:rPr lang="en-US" dirty="0">
                <a:solidFill>
                  <a:schemeClr val="bg1"/>
                </a:solidFill>
              </a:rPr>
              <a:t>has been a fantastic product for monitoring trends </a:t>
            </a:r>
            <a:r>
              <a:rPr lang="en-US" dirty="0" smtClean="0">
                <a:solidFill>
                  <a:schemeClr val="bg1"/>
                </a:solidFill>
              </a:rPr>
              <a:t>since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observation </a:t>
            </a:r>
            <a:r>
              <a:rPr lang="en-US" dirty="0">
                <a:solidFill>
                  <a:schemeClr val="bg1"/>
                </a:solidFill>
              </a:rPr>
              <a:t>coverage from RAOB and aircraft over Mexico and </a:t>
            </a:r>
            <a:r>
              <a:rPr lang="en-US" dirty="0" smtClean="0">
                <a:solidFill>
                  <a:schemeClr val="bg1"/>
                </a:solidFill>
              </a:rPr>
              <a:t>Gulf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of  </a:t>
            </a:r>
            <a:r>
              <a:rPr lang="en-US" dirty="0">
                <a:solidFill>
                  <a:schemeClr val="bg1"/>
                </a:solidFill>
              </a:rPr>
              <a:t>Mexico is poor</a:t>
            </a:r>
            <a:r>
              <a:rPr lang="en-US" dirty="0" smtClean="0">
                <a:solidFill>
                  <a:schemeClr val="bg1"/>
                </a:solidFill>
              </a:rPr>
              <a:t>.” (NWS EWX)    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631648"/>
              </p:ext>
            </p:extLst>
          </p:nvPr>
        </p:nvGraphicFramePr>
        <p:xfrm>
          <a:off x="1752600" y="520015"/>
          <a:ext cx="54864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Rating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Number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Essential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Very useful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Useful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Occasionally / slightly</a:t>
                      </a:r>
                      <a:r>
                        <a:rPr lang="en-US" sz="2000" baseline="0" dirty="0" smtClean="0"/>
                        <a:t> useful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useful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4659" y="76200"/>
            <a:ext cx="8824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2014 Survey of NWS Offices by NESDIS SAB About Blended Total Precipitable Water</a:t>
            </a:r>
            <a:endParaRPr lang="en-US" sz="20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6096000"/>
            <a:ext cx="485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Survey courtesy of Sheldon Kusselson, NESDIS SAB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6969" y="4953000"/>
            <a:ext cx="8211078" cy="923330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User demonstrations continue via biweekly teleconferences with feedback, from NWS and particularly from NESDIS SAB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comments are routed to the </a:t>
            </a:r>
            <a:r>
              <a:rPr lang="en-US" dirty="0" err="1" smtClean="0"/>
              <a:t>MiRS</a:t>
            </a:r>
            <a:r>
              <a:rPr lang="en-US" dirty="0" smtClean="0"/>
              <a:t> team as needed for troubleshooting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7239000" y="914400"/>
            <a:ext cx="381000" cy="1143000"/>
          </a:xfrm>
          <a:prstGeom prst="righ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0" y="12954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00" y="152400"/>
            <a:ext cx="6266000" cy="30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0" y="3505200"/>
            <a:ext cx="6318000" cy="3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amsu.cira.colostate.edu/gpstpw/TPWMovies/Colorbar_TPW_vert_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81200"/>
            <a:ext cx="5334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7600" y="3194400"/>
            <a:ext cx="219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2015-Feb 18, 18 UTC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7725" y="519238"/>
            <a:ext cx="1727886" cy="2308324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Current TPW blending algorithm for land relies heavily on smoothed GPS; no topographic correction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425" y="3733800"/>
            <a:ext cx="1752600" cy="2308324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 TPW blending algorithm for land increases impact of GOES Sounder, accounts for topography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90800" y="1981200"/>
            <a:ext cx="152400" cy="320040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3200" y="2548069"/>
            <a:ext cx="1828800" cy="6463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More realistic representation of Central Valley 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196072"/>
            <a:ext cx="1371600" cy="6463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Missing data filled by GOES Sounder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80066" y="836233"/>
            <a:ext cx="382534" cy="88050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53907" y="457200"/>
            <a:ext cx="1004093" cy="6203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Science Week, Feb.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228600"/>
            <a:ext cx="64008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Adding the Vertical Dimension to Water Vapor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858" y="3318808"/>
            <a:ext cx="8458200" cy="193899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View </a:t>
            </a:r>
            <a:r>
              <a:rPr lang="en-US" sz="2000" dirty="0" smtClean="0"/>
              <a:t>Near-Realtime Layer Precipitable Water (LPW) and Layered Relative Humidity (LRH) Animations:</a:t>
            </a:r>
          </a:p>
          <a:p>
            <a:endParaRPr lang="en-US" sz="2000" dirty="0" smtClean="0">
              <a:hlinkClick r:id="rId2"/>
            </a:endParaRPr>
          </a:p>
          <a:p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cat.cira.colostate.edu/sport/layered/blended/lpw.htm</a:t>
            </a:r>
            <a:endParaRPr lang="en-US" sz="2000" dirty="0" smtClean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cat.cira.colostate.edu/LPW_Animations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5558" y="54350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Further details in Forsythe et al. 2015: A Multisensor, Blended, Layered Water Vapor Product for Weather Analysis and </a:t>
            </a:r>
            <a:r>
              <a:rPr lang="en-US" sz="1600" i="1" dirty="0" smtClean="0"/>
              <a:t>Forecasting.  J</a:t>
            </a:r>
            <a:r>
              <a:rPr lang="en-US" sz="1600" i="1" dirty="0"/>
              <a:t>. Operational Meteorology</a:t>
            </a:r>
            <a:r>
              <a:rPr lang="en-US" sz="1600" i="1" dirty="0" smtClean="0"/>
              <a:t> (accepted for publication)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524000"/>
            <a:ext cx="8916749" cy="1477328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CIRA and NASA </a:t>
            </a:r>
            <a:r>
              <a:rPr lang="en-US" b="1" dirty="0" err="1" smtClean="0">
                <a:solidFill>
                  <a:schemeClr val="bg1"/>
                </a:solidFill>
              </a:rPr>
              <a:t>SPoRT</a:t>
            </a:r>
            <a:r>
              <a:rPr lang="en-US" b="1" dirty="0" smtClean="0">
                <a:solidFill>
                  <a:schemeClr val="bg1"/>
                </a:solidFill>
              </a:rPr>
              <a:t> completed an initial demonstration of a near-realtime Layer Precipitable Water (LPW) product (4 layers; every 3 hours) in 2013.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NASA AIRS and </a:t>
            </a:r>
            <a:r>
              <a:rPr lang="en-US" b="1" dirty="0" smtClean="0">
                <a:solidFill>
                  <a:schemeClr val="bg1"/>
                </a:solidFill>
              </a:rPr>
              <a:t>five </a:t>
            </a:r>
            <a:r>
              <a:rPr lang="en-US" b="1" dirty="0" smtClean="0">
                <a:solidFill>
                  <a:schemeClr val="bg1"/>
                </a:solidFill>
              </a:rPr>
              <a:t>MIRS sounding spacecraft used (</a:t>
            </a:r>
            <a:r>
              <a:rPr lang="en-US" b="1" dirty="0" smtClean="0">
                <a:solidFill>
                  <a:schemeClr val="bg1"/>
                </a:solidFill>
              </a:rPr>
              <a:t>NOAA-18/19,Metop-A/B</a:t>
            </a:r>
            <a:r>
              <a:rPr lang="en-US" b="1" dirty="0" smtClean="0">
                <a:solidFill>
                  <a:schemeClr val="bg1"/>
                </a:solidFill>
              </a:rPr>
              <a:t>, DMSP F18)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Forecast applications include moisture flow for heavy precipitation, tropical cyclone genesis and intensification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1132</Words>
  <Application>Microsoft Office PowerPoint</Application>
  <PresentationFormat>On-screen Show (4:3)</PresentationFormat>
  <Paragraphs>160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Forsythe, John</dc:creator>
  <cp:lastModifiedBy>Forsythe, John</cp:lastModifiedBy>
  <cp:revision>85</cp:revision>
  <dcterms:created xsi:type="dcterms:W3CDTF">2006-08-16T00:00:00Z</dcterms:created>
  <dcterms:modified xsi:type="dcterms:W3CDTF">2015-02-19T22:35:24Z</dcterms:modified>
</cp:coreProperties>
</file>