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23"/>
  </p:notesMasterIdLst>
  <p:handoutMasterIdLst>
    <p:handoutMasterId r:id="rId24"/>
  </p:handoutMasterIdLst>
  <p:sldIdLst>
    <p:sldId id="423" r:id="rId4"/>
    <p:sldId id="388" r:id="rId5"/>
    <p:sldId id="369" r:id="rId6"/>
    <p:sldId id="440" r:id="rId7"/>
    <p:sldId id="435" r:id="rId8"/>
    <p:sldId id="436" r:id="rId9"/>
    <p:sldId id="390" r:id="rId10"/>
    <p:sldId id="437" r:id="rId11"/>
    <p:sldId id="433" r:id="rId12"/>
    <p:sldId id="416" r:id="rId13"/>
    <p:sldId id="438" r:id="rId14"/>
    <p:sldId id="425" r:id="rId15"/>
    <p:sldId id="424" r:id="rId16"/>
    <p:sldId id="396" r:id="rId17"/>
    <p:sldId id="442" r:id="rId18"/>
    <p:sldId id="428" r:id="rId19"/>
    <p:sldId id="418" r:id="rId20"/>
    <p:sldId id="419" r:id="rId21"/>
    <p:sldId id="42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4" autoAdjust="0"/>
    <p:restoredTop sz="95366" autoAdjust="0"/>
  </p:normalViewPr>
  <p:slideViewPr>
    <p:cSldViewPr snapToGrid="0">
      <p:cViewPr varScale="1">
        <p:scale>
          <a:sx n="84" d="100"/>
          <a:sy n="84" d="100"/>
        </p:scale>
        <p:origin x="562" y="77"/>
      </p:cViewPr>
      <p:guideLst>
        <p:guide orient="horz" pos="2160"/>
        <p:guide pos="2880"/>
      </p:guideLst>
    </p:cSldViewPr>
  </p:slideViewPr>
  <p:notesTextViewPr>
    <p:cViewPr>
      <p:scale>
        <a:sx n="3" d="2"/>
        <a:sy n="3" d="2"/>
      </p:scale>
      <p:origin x="0" y="0"/>
    </p:cViewPr>
  </p:notesTextViewPr>
  <p:sorterViewPr>
    <p:cViewPr varScale="1">
      <p:scale>
        <a:sx n="1" d="1"/>
        <a:sy n="1" d="1"/>
      </p:scale>
      <p:origin x="0" y="-445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8ADD5B-20F2-4FF4-9E4E-005D5B18F331}" type="doc">
      <dgm:prSet loTypeId="urn:microsoft.com/office/officeart/2005/8/layout/hProcess9" loCatId="process" qsTypeId="urn:microsoft.com/office/officeart/2005/8/quickstyle/simple4" qsCatId="simple" csTypeId="urn:microsoft.com/office/officeart/2005/8/colors/colorful4" csCatId="colorful" phldr="1"/>
      <dgm:spPr/>
    </dgm:pt>
    <dgm:pt modelId="{B432659E-78F7-4CFF-8A3C-FB62031DAE9F}">
      <dgm:prSet phldrT="[Text]" custT="1"/>
      <dgm:spPr>
        <a:solidFill>
          <a:schemeClr val="accent3">
            <a:lumMod val="50000"/>
          </a:schemeClr>
        </a:solidFill>
        <a:scene3d>
          <a:camera prst="orthographicFront"/>
          <a:lightRig rig="threePt" dir="t"/>
        </a:scene3d>
        <a:sp3d>
          <a:bevelT/>
        </a:sp3d>
      </dgm:spPr>
      <dgm:t>
        <a:bodyPr/>
        <a:lstStyle/>
        <a:p>
          <a:r>
            <a:rPr lang="en-US" sz="1400" b="1" dirty="0" smtClean="0">
              <a:effectLst>
                <a:outerShdw blurRad="38100" dist="38100" dir="2700000" algn="tl">
                  <a:srgbClr val="000000">
                    <a:alpha val="43137"/>
                  </a:srgbClr>
                </a:outerShdw>
              </a:effectLst>
            </a:rPr>
            <a:t> </a:t>
          </a:r>
          <a:endParaRPr lang="en-US" sz="1400" b="1" dirty="0">
            <a:effectLst>
              <a:outerShdw blurRad="38100" dist="38100" dir="2700000" algn="tl">
                <a:srgbClr val="000000">
                  <a:alpha val="43137"/>
                </a:srgbClr>
              </a:outerShdw>
            </a:effectLst>
          </a:endParaRPr>
        </a:p>
      </dgm:t>
    </dgm:pt>
    <dgm:pt modelId="{93A7CCF1-192B-4756-B4AC-DD2C0EDBF9DF}" type="parTrans" cxnId="{86B7861D-E5E1-442B-AD8E-B7220C2444C5}">
      <dgm:prSet/>
      <dgm:spPr/>
      <dgm:t>
        <a:bodyPr/>
        <a:lstStyle/>
        <a:p>
          <a:endParaRPr lang="en-US" b="1"/>
        </a:p>
      </dgm:t>
    </dgm:pt>
    <dgm:pt modelId="{B691217C-17C4-4EE1-AC06-4C21BC6C055B}" type="sibTrans" cxnId="{86B7861D-E5E1-442B-AD8E-B7220C2444C5}">
      <dgm:prSet/>
      <dgm:spPr/>
      <dgm:t>
        <a:bodyPr/>
        <a:lstStyle/>
        <a:p>
          <a:endParaRPr lang="en-US" b="1"/>
        </a:p>
      </dgm:t>
    </dgm:pt>
    <dgm:pt modelId="{194C9D3A-6F86-4FD0-9C1E-8066CF97EA76}">
      <dgm:prSet phldrT="[Text]" custT="1"/>
      <dgm:spPr>
        <a:solidFill>
          <a:srgbClr val="0070C0"/>
        </a:solidFill>
        <a:scene3d>
          <a:camera prst="orthographicFront"/>
          <a:lightRig rig="threePt" dir="t"/>
        </a:scene3d>
        <a:sp3d>
          <a:bevelT/>
        </a:sp3d>
      </dgm:spPr>
      <dgm:t>
        <a:bodyPr/>
        <a:lstStyle/>
        <a:p>
          <a:r>
            <a:rPr lang="en-US" sz="1400" b="1" dirty="0" smtClean="0">
              <a:effectLst>
                <a:outerShdw blurRad="38100" dist="38100" dir="2700000" algn="tl">
                  <a:srgbClr val="000000">
                    <a:alpha val="43137"/>
                  </a:srgbClr>
                </a:outerShdw>
              </a:effectLst>
            </a:rPr>
            <a:t> </a:t>
          </a:r>
          <a:endParaRPr lang="en-US" sz="1400" b="1" dirty="0">
            <a:effectLst>
              <a:outerShdw blurRad="38100" dist="38100" dir="2700000" algn="tl">
                <a:srgbClr val="000000">
                  <a:alpha val="43137"/>
                </a:srgbClr>
              </a:outerShdw>
            </a:effectLst>
          </a:endParaRPr>
        </a:p>
      </dgm:t>
    </dgm:pt>
    <dgm:pt modelId="{D5A31044-99C4-422E-87E4-85D80B4330D3}" type="parTrans" cxnId="{DEC92726-8A01-45B3-A14E-6A919A7F17B3}">
      <dgm:prSet/>
      <dgm:spPr/>
      <dgm:t>
        <a:bodyPr/>
        <a:lstStyle/>
        <a:p>
          <a:endParaRPr lang="en-US" b="1"/>
        </a:p>
      </dgm:t>
    </dgm:pt>
    <dgm:pt modelId="{A4EEE703-1C6F-4F90-893C-FC02A738D3E7}" type="sibTrans" cxnId="{DEC92726-8A01-45B3-A14E-6A919A7F17B3}">
      <dgm:prSet/>
      <dgm:spPr/>
      <dgm:t>
        <a:bodyPr/>
        <a:lstStyle/>
        <a:p>
          <a:endParaRPr lang="en-US" b="1"/>
        </a:p>
      </dgm:t>
    </dgm:pt>
    <dgm:pt modelId="{B9275FD5-4763-41A4-9531-92D68AB487BF}">
      <dgm:prSet phldrT="[Text]" custT="1"/>
      <dgm:spPr>
        <a:solidFill>
          <a:schemeClr val="accent2">
            <a:lumMod val="50000"/>
          </a:schemeClr>
        </a:solidFill>
        <a:scene3d>
          <a:camera prst="orthographicFront"/>
          <a:lightRig rig="threePt" dir="t"/>
        </a:scene3d>
        <a:sp3d>
          <a:bevelT/>
        </a:sp3d>
      </dgm:spPr>
      <dgm:t>
        <a:bodyPr anchor="t"/>
        <a:lstStyle/>
        <a:p>
          <a:pPr algn="r"/>
          <a:r>
            <a:rPr lang="en-US" sz="1200" b="1" dirty="0" smtClean="0"/>
            <a:t>     </a:t>
          </a:r>
          <a:endParaRPr lang="en-US" sz="1240" b="1" baseline="0" dirty="0"/>
        </a:p>
      </dgm:t>
    </dgm:pt>
    <dgm:pt modelId="{4804D026-787C-49B3-A134-5A99447D51C5}" type="parTrans" cxnId="{D40C199B-D7F2-4B60-B364-1F540A8D4AC9}">
      <dgm:prSet/>
      <dgm:spPr/>
      <dgm:t>
        <a:bodyPr/>
        <a:lstStyle/>
        <a:p>
          <a:endParaRPr lang="en-US" b="1"/>
        </a:p>
      </dgm:t>
    </dgm:pt>
    <dgm:pt modelId="{2CBA0C14-C5D9-4ED2-8C19-59F31D37546C}" type="sibTrans" cxnId="{D40C199B-D7F2-4B60-B364-1F540A8D4AC9}">
      <dgm:prSet/>
      <dgm:spPr/>
      <dgm:t>
        <a:bodyPr/>
        <a:lstStyle/>
        <a:p>
          <a:endParaRPr lang="en-US" b="1"/>
        </a:p>
      </dgm:t>
    </dgm:pt>
    <dgm:pt modelId="{C93C879B-506B-4C8C-8FAC-90C21D54F328}">
      <dgm:prSet phldrT="[Text]" custT="1"/>
      <dgm:spPr>
        <a:solidFill>
          <a:schemeClr val="accent5">
            <a:lumMod val="50000"/>
          </a:schemeClr>
        </a:solidFill>
        <a:scene3d>
          <a:camera prst="orthographicFront"/>
          <a:lightRig rig="threePt" dir="t"/>
        </a:scene3d>
        <a:sp3d>
          <a:bevelT/>
        </a:sp3d>
      </dgm:spPr>
      <dgm:t>
        <a:bodyPr anchor="t"/>
        <a:lstStyle/>
        <a:p>
          <a:pPr>
            <a:lnSpc>
              <a:spcPct val="100000"/>
            </a:lnSpc>
            <a:spcAft>
              <a:spcPts val="0"/>
            </a:spcAft>
          </a:pPr>
          <a:endParaRPr lang="en-US" sz="900" b="0" baseline="0" dirty="0" smtClean="0"/>
        </a:p>
      </dgm:t>
    </dgm:pt>
    <dgm:pt modelId="{88D8E94E-A9B6-4939-BCFE-72BB4EBB32F1}" type="sibTrans" cxnId="{30D3D495-C986-43D1-B323-8A279548FA75}">
      <dgm:prSet/>
      <dgm:spPr/>
      <dgm:t>
        <a:bodyPr/>
        <a:lstStyle/>
        <a:p>
          <a:endParaRPr lang="en-US" b="1"/>
        </a:p>
      </dgm:t>
    </dgm:pt>
    <dgm:pt modelId="{D8590054-8D54-4336-8B5F-98E9B08BCBE7}" type="parTrans" cxnId="{30D3D495-C986-43D1-B323-8A279548FA75}">
      <dgm:prSet/>
      <dgm:spPr/>
      <dgm:t>
        <a:bodyPr/>
        <a:lstStyle/>
        <a:p>
          <a:endParaRPr lang="en-US" b="1"/>
        </a:p>
      </dgm:t>
    </dgm:pt>
    <dgm:pt modelId="{230C30F1-0C56-4CAD-A366-083FB33F3390}">
      <dgm:prSet phldrT="[Text]" custT="1"/>
      <dgm:spPr>
        <a:solidFill>
          <a:schemeClr val="accent6">
            <a:lumMod val="50000"/>
          </a:schemeClr>
        </a:solidFill>
        <a:scene3d>
          <a:camera prst="orthographicFront"/>
          <a:lightRig rig="threePt" dir="t"/>
        </a:scene3d>
        <a:sp3d>
          <a:bevelT/>
        </a:sp3d>
      </dgm:spPr>
      <dgm:t>
        <a:bodyPr tIns="182880" anchor="t"/>
        <a:lstStyle/>
        <a:p>
          <a:pPr algn="r">
            <a:lnSpc>
              <a:spcPct val="100000"/>
            </a:lnSpc>
            <a:spcAft>
              <a:spcPts val="0"/>
            </a:spcAft>
          </a:pPr>
          <a:r>
            <a:rPr lang="en-US" sz="1400" b="1" dirty="0" smtClean="0">
              <a:solidFill>
                <a:schemeClr val="bg1"/>
              </a:solidFill>
            </a:rPr>
            <a:t> </a:t>
          </a:r>
        </a:p>
        <a:p>
          <a:pPr algn="r">
            <a:lnSpc>
              <a:spcPct val="100000"/>
            </a:lnSpc>
            <a:spcAft>
              <a:spcPts val="0"/>
            </a:spcAft>
          </a:pPr>
          <a:r>
            <a:rPr lang="en-US" sz="1400" b="1" dirty="0" smtClean="0">
              <a:solidFill>
                <a:schemeClr val="bg1"/>
              </a:solidFill>
            </a:rPr>
            <a:t> </a:t>
          </a:r>
          <a:endParaRPr lang="en-US" sz="1400" b="1" dirty="0">
            <a:solidFill>
              <a:schemeClr val="bg1"/>
            </a:solidFill>
          </a:endParaRPr>
        </a:p>
      </dgm:t>
    </dgm:pt>
    <dgm:pt modelId="{C5E0589E-14AA-428D-B047-A4249D3F8D72}" type="sibTrans" cxnId="{7644FFC9-4A43-44BF-A0E9-2DD241EB79E1}">
      <dgm:prSet/>
      <dgm:spPr/>
      <dgm:t>
        <a:bodyPr/>
        <a:lstStyle/>
        <a:p>
          <a:endParaRPr lang="en-US" b="1"/>
        </a:p>
      </dgm:t>
    </dgm:pt>
    <dgm:pt modelId="{6D2E09C9-1C4C-46E0-859D-9F47C21AD12F}" type="parTrans" cxnId="{7644FFC9-4A43-44BF-A0E9-2DD241EB79E1}">
      <dgm:prSet/>
      <dgm:spPr/>
      <dgm:t>
        <a:bodyPr/>
        <a:lstStyle/>
        <a:p>
          <a:endParaRPr lang="en-US" b="1"/>
        </a:p>
      </dgm:t>
    </dgm:pt>
    <dgm:pt modelId="{4300FA27-D363-43DD-8CA0-C5540575E29E}">
      <dgm:prSet phldrT="[Text]" custT="1"/>
      <dgm:spPr>
        <a:solidFill>
          <a:srgbClr val="7030A0"/>
        </a:solidFill>
        <a:scene3d>
          <a:camera prst="orthographicFront"/>
          <a:lightRig rig="threePt" dir="t"/>
        </a:scene3d>
        <a:sp3d>
          <a:bevelT/>
        </a:sp3d>
      </dgm:spPr>
      <dgm:t>
        <a:bodyPr anchor="t"/>
        <a:lstStyle/>
        <a:p>
          <a:pPr marL="0" indent="0" algn="l">
            <a:tabLst>
              <a:tab pos="403225" algn="l"/>
            </a:tabLst>
          </a:pPr>
          <a:r>
            <a:rPr lang="en-US" sz="1400" b="0" dirty="0" smtClean="0"/>
            <a:t> </a:t>
          </a:r>
          <a:endParaRPr lang="en-US" sz="1400" b="0" dirty="0"/>
        </a:p>
      </dgm:t>
    </dgm:pt>
    <dgm:pt modelId="{1A3B99AC-7DA9-4130-B3F5-56642EF6CD04}" type="sibTrans" cxnId="{B3AD2097-D514-492E-9FC8-C96F6C1CDC6F}">
      <dgm:prSet/>
      <dgm:spPr/>
      <dgm:t>
        <a:bodyPr/>
        <a:lstStyle/>
        <a:p>
          <a:endParaRPr lang="en-US" b="1"/>
        </a:p>
      </dgm:t>
    </dgm:pt>
    <dgm:pt modelId="{EEB88159-F724-4927-8275-6340C3A0600D}" type="parTrans" cxnId="{B3AD2097-D514-492E-9FC8-C96F6C1CDC6F}">
      <dgm:prSet/>
      <dgm:spPr/>
      <dgm:t>
        <a:bodyPr/>
        <a:lstStyle/>
        <a:p>
          <a:endParaRPr lang="en-US" b="1"/>
        </a:p>
      </dgm:t>
    </dgm:pt>
    <dgm:pt modelId="{D5735428-B665-4DC1-9546-0CB0EF32C4FE}" type="pres">
      <dgm:prSet presAssocID="{9B8ADD5B-20F2-4FF4-9E4E-005D5B18F331}" presName="CompostProcess" presStyleCnt="0">
        <dgm:presLayoutVars>
          <dgm:dir/>
          <dgm:resizeHandles val="exact"/>
        </dgm:presLayoutVars>
      </dgm:prSet>
      <dgm:spPr/>
    </dgm:pt>
    <dgm:pt modelId="{2EDC51B8-EBE2-4C4E-B928-CEB14B34FC35}" type="pres">
      <dgm:prSet presAssocID="{9B8ADD5B-20F2-4FF4-9E4E-005D5B18F331}" presName="arrow" presStyleLbl="bgShp" presStyleIdx="0" presStyleCnt="1" custScaleX="99302" custLinFactNeighborY="-390"/>
      <dgm:spPr/>
      <dgm:t>
        <a:bodyPr/>
        <a:lstStyle/>
        <a:p>
          <a:endParaRPr lang="en-US"/>
        </a:p>
      </dgm:t>
    </dgm:pt>
    <dgm:pt modelId="{31C5E0C3-B03F-4BEB-A417-47B6FFE3E27B}" type="pres">
      <dgm:prSet presAssocID="{9B8ADD5B-20F2-4FF4-9E4E-005D5B18F331}" presName="linearProcess" presStyleCnt="0"/>
      <dgm:spPr/>
    </dgm:pt>
    <dgm:pt modelId="{964CBA8C-53AB-4E99-BF80-374D68387DEB}" type="pres">
      <dgm:prSet presAssocID="{B432659E-78F7-4CFF-8A3C-FB62031DAE9F}" presName="textNode" presStyleLbl="node1" presStyleIdx="0" presStyleCnt="6" custScaleX="2000000" custLinFactX="297032" custLinFactNeighborX="300000" custLinFactNeighborY="1482">
        <dgm:presLayoutVars>
          <dgm:bulletEnabled val="1"/>
        </dgm:presLayoutVars>
      </dgm:prSet>
      <dgm:spPr>
        <a:prstGeom prst="chevron">
          <a:avLst/>
        </a:prstGeom>
      </dgm:spPr>
      <dgm:t>
        <a:bodyPr/>
        <a:lstStyle/>
        <a:p>
          <a:endParaRPr lang="en-US"/>
        </a:p>
      </dgm:t>
    </dgm:pt>
    <dgm:pt modelId="{CF272F0E-F7E8-4B8E-8929-9DD7D96883E5}" type="pres">
      <dgm:prSet presAssocID="{B691217C-17C4-4EE1-AC06-4C21BC6C055B}" presName="sibTrans" presStyleCnt="0"/>
      <dgm:spPr/>
    </dgm:pt>
    <dgm:pt modelId="{7474BB79-3BE1-4273-9175-237F19655E84}" type="pres">
      <dgm:prSet presAssocID="{194C9D3A-6F86-4FD0-9C1E-8066CF97EA76}" presName="textNode" presStyleLbl="node1" presStyleIdx="1" presStyleCnt="6" custScaleX="2000000" custLinFactX="268067" custLinFactNeighborX="300000" custLinFactNeighborY="2922">
        <dgm:presLayoutVars>
          <dgm:bulletEnabled val="1"/>
        </dgm:presLayoutVars>
      </dgm:prSet>
      <dgm:spPr>
        <a:prstGeom prst="chevron">
          <a:avLst/>
        </a:prstGeom>
      </dgm:spPr>
      <dgm:t>
        <a:bodyPr/>
        <a:lstStyle/>
        <a:p>
          <a:endParaRPr lang="en-US"/>
        </a:p>
      </dgm:t>
    </dgm:pt>
    <dgm:pt modelId="{BFB2B92D-D0C7-4F71-9B81-C1BEB1FE64BA}" type="pres">
      <dgm:prSet presAssocID="{A4EEE703-1C6F-4F90-893C-FC02A738D3E7}" presName="sibTrans" presStyleCnt="0"/>
      <dgm:spPr/>
    </dgm:pt>
    <dgm:pt modelId="{82CC5219-67F5-4D47-B61F-6C6085347F4F}" type="pres">
      <dgm:prSet presAssocID="{4300FA27-D363-43DD-8CA0-C5540575E29E}" presName="textNode" presStyleLbl="node1" presStyleIdx="2" presStyleCnt="6" custScaleX="1998567" custLinFactX="154806" custLinFactNeighborX="200000" custLinFactNeighborY="4272">
        <dgm:presLayoutVars>
          <dgm:bulletEnabled val="1"/>
        </dgm:presLayoutVars>
      </dgm:prSet>
      <dgm:spPr>
        <a:prstGeom prst="chevron">
          <a:avLst/>
        </a:prstGeom>
      </dgm:spPr>
      <dgm:t>
        <a:bodyPr/>
        <a:lstStyle/>
        <a:p>
          <a:endParaRPr lang="en-US"/>
        </a:p>
      </dgm:t>
    </dgm:pt>
    <dgm:pt modelId="{B5286C95-14D4-490D-8B2D-3DCEB4115DB5}" type="pres">
      <dgm:prSet presAssocID="{1A3B99AC-7DA9-4130-B3F5-56642EF6CD04}" presName="sibTrans" presStyleCnt="0"/>
      <dgm:spPr/>
    </dgm:pt>
    <dgm:pt modelId="{A5E0DB09-29B3-4887-BDA4-FEFA8E2E6E26}" type="pres">
      <dgm:prSet presAssocID="{B9275FD5-4763-41A4-9531-92D68AB487BF}" presName="textNode" presStyleLbl="node1" presStyleIdx="3" presStyleCnt="6" custScaleX="2000000" custLinFactX="156836" custLinFactNeighborX="200000" custLinFactNeighborY="2782">
        <dgm:presLayoutVars>
          <dgm:bulletEnabled val="1"/>
        </dgm:presLayoutVars>
      </dgm:prSet>
      <dgm:spPr>
        <a:prstGeom prst="chevron">
          <a:avLst/>
        </a:prstGeom>
      </dgm:spPr>
      <dgm:t>
        <a:bodyPr/>
        <a:lstStyle/>
        <a:p>
          <a:endParaRPr lang="en-US"/>
        </a:p>
      </dgm:t>
    </dgm:pt>
    <dgm:pt modelId="{4C2BBCCB-0ADB-4133-BDE5-64189695A829}" type="pres">
      <dgm:prSet presAssocID="{2CBA0C14-C5D9-4ED2-8C19-59F31D37546C}" presName="sibTrans" presStyleCnt="0"/>
      <dgm:spPr/>
    </dgm:pt>
    <dgm:pt modelId="{D5FA94F1-3C1C-48C0-A180-BA99E259F87E}" type="pres">
      <dgm:prSet presAssocID="{C93C879B-506B-4C8C-8FAC-90C21D54F328}" presName="textNode" presStyleLbl="node1" presStyleIdx="4" presStyleCnt="6" custScaleX="2000000" custLinFactX="119690" custLinFactNeighborX="200000" custLinFactNeighborY="2782">
        <dgm:presLayoutVars>
          <dgm:bulletEnabled val="1"/>
        </dgm:presLayoutVars>
      </dgm:prSet>
      <dgm:spPr>
        <a:prstGeom prst="chevron">
          <a:avLst/>
        </a:prstGeom>
      </dgm:spPr>
      <dgm:t>
        <a:bodyPr/>
        <a:lstStyle/>
        <a:p>
          <a:endParaRPr lang="en-US"/>
        </a:p>
      </dgm:t>
    </dgm:pt>
    <dgm:pt modelId="{C67AFE23-5391-4CAF-8221-E2CE769D3143}" type="pres">
      <dgm:prSet presAssocID="{88D8E94E-A9B6-4939-BCFE-72BB4EBB32F1}" presName="sibTrans" presStyleCnt="0"/>
      <dgm:spPr/>
    </dgm:pt>
    <dgm:pt modelId="{34598D6C-4A4A-41C7-8508-61E0C579B412}" type="pres">
      <dgm:prSet presAssocID="{230C30F1-0C56-4CAD-A366-083FB33F3390}" presName="textNode" presStyleLbl="node1" presStyleIdx="5" presStyleCnt="6" custScaleX="2000000" custLinFactX="-23793" custLinFactNeighborX="-100000" custLinFactNeighborY="1948">
        <dgm:presLayoutVars>
          <dgm:bulletEnabled val="1"/>
        </dgm:presLayoutVars>
      </dgm:prSet>
      <dgm:spPr>
        <a:prstGeom prst="chevron">
          <a:avLst/>
        </a:prstGeom>
      </dgm:spPr>
      <dgm:t>
        <a:bodyPr/>
        <a:lstStyle/>
        <a:p>
          <a:endParaRPr lang="en-US"/>
        </a:p>
      </dgm:t>
    </dgm:pt>
  </dgm:ptLst>
  <dgm:cxnLst>
    <dgm:cxn modelId="{91125937-DE57-40AC-9A79-5973EE10748E}" type="presOf" srcId="{230C30F1-0C56-4CAD-A366-083FB33F3390}" destId="{34598D6C-4A4A-41C7-8508-61E0C579B412}" srcOrd="0" destOrd="0" presId="urn:microsoft.com/office/officeart/2005/8/layout/hProcess9"/>
    <dgm:cxn modelId="{D40C199B-D7F2-4B60-B364-1F540A8D4AC9}" srcId="{9B8ADD5B-20F2-4FF4-9E4E-005D5B18F331}" destId="{B9275FD5-4763-41A4-9531-92D68AB487BF}" srcOrd="3" destOrd="0" parTransId="{4804D026-787C-49B3-A134-5A99447D51C5}" sibTransId="{2CBA0C14-C5D9-4ED2-8C19-59F31D37546C}"/>
    <dgm:cxn modelId="{30D3D495-C986-43D1-B323-8A279548FA75}" srcId="{9B8ADD5B-20F2-4FF4-9E4E-005D5B18F331}" destId="{C93C879B-506B-4C8C-8FAC-90C21D54F328}" srcOrd="4" destOrd="0" parTransId="{D8590054-8D54-4336-8B5F-98E9B08BCBE7}" sibTransId="{88D8E94E-A9B6-4939-BCFE-72BB4EBB32F1}"/>
    <dgm:cxn modelId="{01DC2177-A19C-4711-8D17-610E2E5E7F31}" type="presOf" srcId="{9B8ADD5B-20F2-4FF4-9E4E-005D5B18F331}" destId="{D5735428-B665-4DC1-9546-0CB0EF32C4FE}" srcOrd="0" destOrd="0" presId="urn:microsoft.com/office/officeart/2005/8/layout/hProcess9"/>
    <dgm:cxn modelId="{F57BD1BE-5955-4F2D-A2B1-1AC7565B2096}" type="presOf" srcId="{4300FA27-D363-43DD-8CA0-C5540575E29E}" destId="{82CC5219-67F5-4D47-B61F-6C6085347F4F}" srcOrd="0" destOrd="0" presId="urn:microsoft.com/office/officeart/2005/8/layout/hProcess9"/>
    <dgm:cxn modelId="{4867880D-6156-47A9-868B-6F7CC31F7DCF}" type="presOf" srcId="{194C9D3A-6F86-4FD0-9C1E-8066CF97EA76}" destId="{7474BB79-3BE1-4273-9175-237F19655E84}" srcOrd="0" destOrd="0" presId="urn:microsoft.com/office/officeart/2005/8/layout/hProcess9"/>
    <dgm:cxn modelId="{86B7861D-E5E1-442B-AD8E-B7220C2444C5}" srcId="{9B8ADD5B-20F2-4FF4-9E4E-005D5B18F331}" destId="{B432659E-78F7-4CFF-8A3C-FB62031DAE9F}" srcOrd="0" destOrd="0" parTransId="{93A7CCF1-192B-4756-B4AC-DD2C0EDBF9DF}" sibTransId="{B691217C-17C4-4EE1-AC06-4C21BC6C055B}"/>
    <dgm:cxn modelId="{7644FFC9-4A43-44BF-A0E9-2DD241EB79E1}" srcId="{9B8ADD5B-20F2-4FF4-9E4E-005D5B18F331}" destId="{230C30F1-0C56-4CAD-A366-083FB33F3390}" srcOrd="5" destOrd="0" parTransId="{6D2E09C9-1C4C-46E0-859D-9F47C21AD12F}" sibTransId="{C5E0589E-14AA-428D-B047-A4249D3F8D72}"/>
    <dgm:cxn modelId="{967E2A45-ED49-4E73-A3BA-ADAF7FA8A01B}" type="presOf" srcId="{B432659E-78F7-4CFF-8A3C-FB62031DAE9F}" destId="{964CBA8C-53AB-4E99-BF80-374D68387DEB}" srcOrd="0" destOrd="0" presId="urn:microsoft.com/office/officeart/2005/8/layout/hProcess9"/>
    <dgm:cxn modelId="{1C813FAA-C54E-4CE2-919D-8A3417078DEC}" type="presOf" srcId="{B9275FD5-4763-41A4-9531-92D68AB487BF}" destId="{A5E0DB09-29B3-4887-BDA4-FEFA8E2E6E26}" srcOrd="0" destOrd="0" presId="urn:microsoft.com/office/officeart/2005/8/layout/hProcess9"/>
    <dgm:cxn modelId="{B3AD2097-D514-492E-9FC8-C96F6C1CDC6F}" srcId="{9B8ADD5B-20F2-4FF4-9E4E-005D5B18F331}" destId="{4300FA27-D363-43DD-8CA0-C5540575E29E}" srcOrd="2" destOrd="0" parTransId="{EEB88159-F724-4927-8275-6340C3A0600D}" sibTransId="{1A3B99AC-7DA9-4130-B3F5-56642EF6CD04}"/>
    <dgm:cxn modelId="{D60506F4-9752-4ABD-A6BA-AF5608BF81E2}" type="presOf" srcId="{C93C879B-506B-4C8C-8FAC-90C21D54F328}" destId="{D5FA94F1-3C1C-48C0-A180-BA99E259F87E}" srcOrd="0" destOrd="0" presId="urn:microsoft.com/office/officeart/2005/8/layout/hProcess9"/>
    <dgm:cxn modelId="{DEC92726-8A01-45B3-A14E-6A919A7F17B3}" srcId="{9B8ADD5B-20F2-4FF4-9E4E-005D5B18F331}" destId="{194C9D3A-6F86-4FD0-9C1E-8066CF97EA76}" srcOrd="1" destOrd="0" parTransId="{D5A31044-99C4-422E-87E4-85D80B4330D3}" sibTransId="{A4EEE703-1C6F-4F90-893C-FC02A738D3E7}"/>
    <dgm:cxn modelId="{257B451D-1EDA-4BE6-A8F9-94F05908424A}" type="presParOf" srcId="{D5735428-B665-4DC1-9546-0CB0EF32C4FE}" destId="{2EDC51B8-EBE2-4C4E-B928-CEB14B34FC35}" srcOrd="0" destOrd="0" presId="urn:microsoft.com/office/officeart/2005/8/layout/hProcess9"/>
    <dgm:cxn modelId="{D021DAB7-C8BB-4286-905A-58359C6D8CD5}" type="presParOf" srcId="{D5735428-B665-4DC1-9546-0CB0EF32C4FE}" destId="{31C5E0C3-B03F-4BEB-A417-47B6FFE3E27B}" srcOrd="1" destOrd="0" presId="urn:microsoft.com/office/officeart/2005/8/layout/hProcess9"/>
    <dgm:cxn modelId="{9A993466-5F89-454B-AE64-E1637AAB901D}" type="presParOf" srcId="{31C5E0C3-B03F-4BEB-A417-47B6FFE3E27B}" destId="{964CBA8C-53AB-4E99-BF80-374D68387DEB}" srcOrd="0" destOrd="0" presId="urn:microsoft.com/office/officeart/2005/8/layout/hProcess9"/>
    <dgm:cxn modelId="{9E096D67-1038-4E78-B553-BDD1F1325384}" type="presParOf" srcId="{31C5E0C3-B03F-4BEB-A417-47B6FFE3E27B}" destId="{CF272F0E-F7E8-4B8E-8929-9DD7D96883E5}" srcOrd="1" destOrd="0" presId="urn:microsoft.com/office/officeart/2005/8/layout/hProcess9"/>
    <dgm:cxn modelId="{1B8D3CC6-B76D-4CD4-B749-F95109C8782C}" type="presParOf" srcId="{31C5E0C3-B03F-4BEB-A417-47B6FFE3E27B}" destId="{7474BB79-3BE1-4273-9175-237F19655E84}" srcOrd="2" destOrd="0" presId="urn:microsoft.com/office/officeart/2005/8/layout/hProcess9"/>
    <dgm:cxn modelId="{E58E20F0-ED65-42D0-8241-D0D02C2B6443}" type="presParOf" srcId="{31C5E0C3-B03F-4BEB-A417-47B6FFE3E27B}" destId="{BFB2B92D-D0C7-4F71-9B81-C1BEB1FE64BA}" srcOrd="3" destOrd="0" presId="urn:microsoft.com/office/officeart/2005/8/layout/hProcess9"/>
    <dgm:cxn modelId="{261A79AE-46B1-46E2-93B9-42B5697BA500}" type="presParOf" srcId="{31C5E0C3-B03F-4BEB-A417-47B6FFE3E27B}" destId="{82CC5219-67F5-4D47-B61F-6C6085347F4F}" srcOrd="4" destOrd="0" presId="urn:microsoft.com/office/officeart/2005/8/layout/hProcess9"/>
    <dgm:cxn modelId="{08D88844-DF4A-4C9E-8DAB-2778D8789E4E}" type="presParOf" srcId="{31C5E0C3-B03F-4BEB-A417-47B6FFE3E27B}" destId="{B5286C95-14D4-490D-8B2D-3DCEB4115DB5}" srcOrd="5" destOrd="0" presId="urn:microsoft.com/office/officeart/2005/8/layout/hProcess9"/>
    <dgm:cxn modelId="{AD766279-95F9-477F-AB8F-40AF13DF1C87}" type="presParOf" srcId="{31C5E0C3-B03F-4BEB-A417-47B6FFE3E27B}" destId="{A5E0DB09-29B3-4887-BDA4-FEFA8E2E6E26}" srcOrd="6" destOrd="0" presId="urn:microsoft.com/office/officeart/2005/8/layout/hProcess9"/>
    <dgm:cxn modelId="{19B44296-F924-449C-8ADC-4EB8B1DA3B6B}" type="presParOf" srcId="{31C5E0C3-B03F-4BEB-A417-47B6FFE3E27B}" destId="{4C2BBCCB-0ADB-4133-BDE5-64189695A829}" srcOrd="7" destOrd="0" presId="urn:microsoft.com/office/officeart/2005/8/layout/hProcess9"/>
    <dgm:cxn modelId="{ABF14119-125B-4080-B71A-EE63305CDD9A}" type="presParOf" srcId="{31C5E0C3-B03F-4BEB-A417-47B6FFE3E27B}" destId="{D5FA94F1-3C1C-48C0-A180-BA99E259F87E}" srcOrd="8" destOrd="0" presId="urn:microsoft.com/office/officeart/2005/8/layout/hProcess9"/>
    <dgm:cxn modelId="{E9940B2E-F7D7-4D6F-9481-653E54764972}" type="presParOf" srcId="{31C5E0C3-B03F-4BEB-A417-47B6FFE3E27B}" destId="{C67AFE23-5391-4CAF-8221-E2CE769D3143}" srcOrd="9" destOrd="0" presId="urn:microsoft.com/office/officeart/2005/8/layout/hProcess9"/>
    <dgm:cxn modelId="{E6E5E0D2-878C-40B3-A4CD-3F929A743500}" type="presParOf" srcId="{31C5E0C3-B03F-4BEB-A417-47B6FFE3E27B}" destId="{34598D6C-4A4A-41C7-8508-61E0C579B412}" srcOrd="10" destOrd="0" presId="urn:microsoft.com/office/officeart/2005/8/layout/hProcess9"/>
  </dgm:cxnLst>
  <dgm:bg>
    <a:no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C51B8-EBE2-4C4E-B928-CEB14B34FC35}">
      <dsp:nvSpPr>
        <dsp:cNvPr id="0" name=""/>
        <dsp:cNvSpPr/>
      </dsp:nvSpPr>
      <dsp:spPr>
        <a:xfrm>
          <a:off x="701043" y="0"/>
          <a:ext cx="7589512" cy="1955800"/>
        </a:xfrm>
        <a:prstGeom prst="rightArrow">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64CBA8C-53AB-4E99-BF80-374D68387DEB}">
      <dsp:nvSpPr>
        <dsp:cNvPr id="0" name=""/>
        <dsp:cNvSpPr/>
      </dsp:nvSpPr>
      <dsp:spPr>
        <a:xfrm>
          <a:off x="258512" y="598333"/>
          <a:ext cx="1488355" cy="782320"/>
        </a:xfrm>
        <a:prstGeom prst="chevron">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 </a:t>
          </a:r>
          <a:endParaRPr lang="en-US" sz="1400" b="1" kern="1200" dirty="0">
            <a:effectLst>
              <a:outerShdw blurRad="38100" dist="38100" dir="2700000" algn="tl">
                <a:srgbClr val="000000">
                  <a:alpha val="43137"/>
                </a:srgbClr>
              </a:outerShdw>
            </a:effectLst>
          </a:endParaRPr>
        </a:p>
      </dsp:txBody>
      <dsp:txXfrm>
        <a:off x="649672" y="598333"/>
        <a:ext cx="706035" cy="782320"/>
      </dsp:txXfrm>
    </dsp:sp>
    <dsp:sp modelId="{7474BB79-3BE1-4273-9175-237F19655E84}">
      <dsp:nvSpPr>
        <dsp:cNvPr id="0" name=""/>
        <dsp:cNvSpPr/>
      </dsp:nvSpPr>
      <dsp:spPr>
        <a:xfrm>
          <a:off x="1737715" y="609599"/>
          <a:ext cx="1488355" cy="782320"/>
        </a:xfrm>
        <a:prstGeom prst="chevron">
          <a:avLst/>
        </a:prstGeom>
        <a:solidFill>
          <a:srgbClr val="0070C0"/>
        </a:solidFill>
        <a:ln>
          <a:noFill/>
        </a:ln>
        <a:effectLst>
          <a:outerShdw blurRad="40000" dist="23000" dir="5400000" rotWithShape="0">
            <a:srgbClr val="000000">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 </a:t>
          </a:r>
          <a:endParaRPr lang="en-US" sz="1400" b="1" kern="1200" dirty="0">
            <a:effectLst>
              <a:outerShdw blurRad="38100" dist="38100" dir="2700000" algn="tl">
                <a:srgbClr val="000000">
                  <a:alpha val="43137"/>
                </a:srgbClr>
              </a:outerShdw>
            </a:effectLst>
          </a:endParaRPr>
        </a:p>
      </dsp:txBody>
      <dsp:txXfrm>
        <a:off x="2128875" y="609599"/>
        <a:ext cx="706035" cy="782320"/>
      </dsp:txXfrm>
    </dsp:sp>
    <dsp:sp modelId="{82CC5219-67F5-4D47-B61F-6C6085347F4F}">
      <dsp:nvSpPr>
        <dsp:cNvPr id="0" name=""/>
        <dsp:cNvSpPr/>
      </dsp:nvSpPr>
      <dsp:spPr>
        <a:xfrm>
          <a:off x="3141785" y="620160"/>
          <a:ext cx="1487289" cy="782320"/>
        </a:xfrm>
        <a:prstGeom prst="chevron">
          <a:avLst/>
        </a:prstGeom>
        <a:solidFill>
          <a:srgbClr val="7030A0"/>
        </a:solidFill>
        <a:ln>
          <a:noFill/>
        </a:ln>
        <a:effectLst>
          <a:outerShdw blurRad="40000" dist="23000" dir="5400000" rotWithShape="0">
            <a:srgbClr val="000000">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tabLst>
              <a:tab pos="403225" algn="l"/>
            </a:tabLst>
          </a:pPr>
          <a:r>
            <a:rPr lang="en-US" sz="1400" b="0" kern="1200" dirty="0" smtClean="0"/>
            <a:t> </a:t>
          </a:r>
          <a:endParaRPr lang="en-US" sz="1400" b="0" kern="1200" dirty="0"/>
        </a:p>
      </dsp:txBody>
      <dsp:txXfrm>
        <a:off x="3532945" y="620160"/>
        <a:ext cx="704969" cy="782320"/>
      </dsp:txXfrm>
    </dsp:sp>
    <dsp:sp modelId="{A5E0DB09-29B3-4887-BDA4-FEFA8E2E6E26}">
      <dsp:nvSpPr>
        <dsp:cNvPr id="0" name=""/>
        <dsp:cNvSpPr/>
      </dsp:nvSpPr>
      <dsp:spPr>
        <a:xfrm>
          <a:off x="4642988" y="608504"/>
          <a:ext cx="1488355" cy="782320"/>
        </a:xfrm>
        <a:prstGeom prst="chevron">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lvl="0" algn="r" defTabSz="533400">
            <a:lnSpc>
              <a:spcPct val="90000"/>
            </a:lnSpc>
            <a:spcBef>
              <a:spcPct val="0"/>
            </a:spcBef>
            <a:spcAft>
              <a:spcPct val="35000"/>
            </a:spcAft>
          </a:pPr>
          <a:r>
            <a:rPr lang="en-US" sz="1200" b="1" kern="1200" dirty="0" smtClean="0"/>
            <a:t>     </a:t>
          </a:r>
          <a:endParaRPr lang="en-US" sz="1240" b="1" kern="1200" baseline="0" dirty="0"/>
        </a:p>
      </dsp:txBody>
      <dsp:txXfrm>
        <a:off x="5034148" y="608504"/>
        <a:ext cx="706035" cy="782320"/>
      </dsp:txXfrm>
    </dsp:sp>
    <dsp:sp modelId="{D5FA94F1-3C1C-48C0-A180-BA99E259F87E}">
      <dsp:nvSpPr>
        <dsp:cNvPr id="0" name=""/>
        <dsp:cNvSpPr/>
      </dsp:nvSpPr>
      <dsp:spPr>
        <a:xfrm>
          <a:off x="6116103" y="608504"/>
          <a:ext cx="1488355" cy="782320"/>
        </a:xfrm>
        <a:prstGeom prst="chevron">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a:lnSpc>
              <a:spcPct val="100000"/>
            </a:lnSpc>
            <a:spcBef>
              <a:spcPct val="0"/>
            </a:spcBef>
            <a:spcAft>
              <a:spcPts val="0"/>
            </a:spcAft>
          </a:pPr>
          <a:endParaRPr lang="en-US" sz="900" b="0" kern="1200" baseline="0" dirty="0" smtClean="0"/>
        </a:p>
      </dsp:txBody>
      <dsp:txXfrm>
        <a:off x="6507263" y="608504"/>
        <a:ext cx="706035" cy="782320"/>
      </dsp:txXfrm>
    </dsp:sp>
    <dsp:sp modelId="{34598D6C-4A4A-41C7-8508-61E0C579B412}">
      <dsp:nvSpPr>
        <dsp:cNvPr id="0" name=""/>
        <dsp:cNvSpPr/>
      </dsp:nvSpPr>
      <dsp:spPr>
        <a:xfrm>
          <a:off x="7472876" y="601979"/>
          <a:ext cx="1488355" cy="782320"/>
        </a:xfrm>
        <a:prstGeom prst="chevron">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53340" tIns="182880" rIns="53340" bIns="53340" numCol="1" spcCol="1270" anchor="t" anchorCtr="0">
          <a:noAutofit/>
        </a:bodyPr>
        <a:lstStyle/>
        <a:p>
          <a:pPr lvl="0" algn="r" defTabSz="622300">
            <a:lnSpc>
              <a:spcPct val="100000"/>
            </a:lnSpc>
            <a:spcBef>
              <a:spcPct val="0"/>
            </a:spcBef>
            <a:spcAft>
              <a:spcPts val="0"/>
            </a:spcAft>
          </a:pPr>
          <a:r>
            <a:rPr lang="en-US" sz="1400" b="1" kern="1200" dirty="0" smtClean="0">
              <a:solidFill>
                <a:schemeClr val="bg1"/>
              </a:solidFill>
            </a:rPr>
            <a:t> </a:t>
          </a:r>
        </a:p>
        <a:p>
          <a:pPr lvl="0" algn="r" defTabSz="622300">
            <a:lnSpc>
              <a:spcPct val="100000"/>
            </a:lnSpc>
            <a:spcBef>
              <a:spcPct val="0"/>
            </a:spcBef>
            <a:spcAft>
              <a:spcPts val="0"/>
            </a:spcAft>
          </a:pPr>
          <a:r>
            <a:rPr lang="en-US" sz="1400" b="1" kern="1200" dirty="0" smtClean="0">
              <a:solidFill>
                <a:schemeClr val="bg1"/>
              </a:solidFill>
            </a:rPr>
            <a:t> </a:t>
          </a:r>
          <a:endParaRPr lang="en-US" sz="1400" b="1" kern="1200" dirty="0">
            <a:solidFill>
              <a:schemeClr val="bg1"/>
            </a:solidFill>
          </a:endParaRPr>
        </a:p>
      </dsp:txBody>
      <dsp:txXfrm>
        <a:off x="7864036" y="601979"/>
        <a:ext cx="706035" cy="7823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71382" cy="458145"/>
          </a:xfrm>
          <a:prstGeom prst="rect">
            <a:avLst/>
          </a:prstGeom>
        </p:spPr>
        <p:txBody>
          <a:bodyPr vert="horz" lIns="90490" tIns="45244" rIns="90490" bIns="45244" rtlCol="0"/>
          <a:lstStyle>
            <a:lvl1pPr algn="l">
              <a:defRPr sz="1200"/>
            </a:lvl1pPr>
          </a:lstStyle>
          <a:p>
            <a:endParaRPr lang="en-US"/>
          </a:p>
        </p:txBody>
      </p:sp>
      <p:sp>
        <p:nvSpPr>
          <p:cNvPr id="3" name="Date Placeholder 2"/>
          <p:cNvSpPr>
            <a:spLocks noGrp="1"/>
          </p:cNvSpPr>
          <p:nvPr>
            <p:ph type="dt" sz="quarter" idx="1"/>
          </p:nvPr>
        </p:nvSpPr>
        <p:spPr>
          <a:xfrm>
            <a:off x="3885051" y="4"/>
            <a:ext cx="2971382" cy="458145"/>
          </a:xfrm>
          <a:prstGeom prst="rect">
            <a:avLst/>
          </a:prstGeom>
        </p:spPr>
        <p:txBody>
          <a:bodyPr vert="horz" lIns="90490" tIns="45244" rIns="90490" bIns="45244" rtlCol="0"/>
          <a:lstStyle>
            <a:lvl1pPr algn="r">
              <a:defRPr sz="1200"/>
            </a:lvl1pPr>
          </a:lstStyle>
          <a:p>
            <a:fld id="{6FFD0CC3-A985-4572-A4CC-7F5773C3E284}" type="datetimeFigureOut">
              <a:rPr lang="en-US" smtClean="0"/>
              <a:t>5/7/2016</a:t>
            </a:fld>
            <a:endParaRPr lang="en-US"/>
          </a:p>
        </p:txBody>
      </p:sp>
      <p:sp>
        <p:nvSpPr>
          <p:cNvPr id="4" name="Footer Placeholder 3"/>
          <p:cNvSpPr>
            <a:spLocks noGrp="1"/>
          </p:cNvSpPr>
          <p:nvPr>
            <p:ph type="ftr" sz="quarter" idx="2"/>
          </p:nvPr>
        </p:nvSpPr>
        <p:spPr>
          <a:xfrm>
            <a:off x="0" y="8685856"/>
            <a:ext cx="2971382" cy="458144"/>
          </a:xfrm>
          <a:prstGeom prst="rect">
            <a:avLst/>
          </a:prstGeom>
        </p:spPr>
        <p:txBody>
          <a:bodyPr vert="horz" lIns="90490" tIns="45244" rIns="90490" bIns="45244" rtlCol="0" anchor="b"/>
          <a:lstStyle>
            <a:lvl1pPr algn="l">
              <a:defRPr sz="1200"/>
            </a:lvl1pPr>
          </a:lstStyle>
          <a:p>
            <a:endParaRPr lang="en-US"/>
          </a:p>
        </p:txBody>
      </p:sp>
      <p:sp>
        <p:nvSpPr>
          <p:cNvPr id="5" name="Slide Number Placeholder 4"/>
          <p:cNvSpPr>
            <a:spLocks noGrp="1"/>
          </p:cNvSpPr>
          <p:nvPr>
            <p:ph type="sldNum" sz="quarter" idx="3"/>
          </p:nvPr>
        </p:nvSpPr>
        <p:spPr>
          <a:xfrm>
            <a:off x="3885051" y="8685856"/>
            <a:ext cx="2971382" cy="458144"/>
          </a:xfrm>
          <a:prstGeom prst="rect">
            <a:avLst/>
          </a:prstGeom>
        </p:spPr>
        <p:txBody>
          <a:bodyPr vert="horz" lIns="90490" tIns="45244" rIns="90490" bIns="45244" rtlCol="0" anchor="b"/>
          <a:lstStyle>
            <a:lvl1pPr algn="r">
              <a:defRPr sz="1200"/>
            </a:lvl1pPr>
          </a:lstStyle>
          <a:p>
            <a:fld id="{B7876867-EDAF-4542-99F5-CDA2D8E79F09}" type="slidenum">
              <a:rPr lang="en-US" smtClean="0"/>
              <a:t>‹#›</a:t>
            </a:fld>
            <a:endParaRPr lang="en-US"/>
          </a:p>
        </p:txBody>
      </p:sp>
    </p:spTree>
    <p:extLst>
      <p:ext uri="{BB962C8B-B14F-4D97-AF65-F5344CB8AC3E}">
        <p14:creationId xmlns:p14="http://schemas.microsoft.com/office/powerpoint/2010/main" val="1534487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1415" tIns="45708" rIns="91415" bIns="45708" rtlCol="0"/>
          <a:lstStyle>
            <a:lvl1pPr algn="l">
              <a:defRPr sz="1200"/>
            </a:lvl1pPr>
          </a:lstStyle>
          <a:p>
            <a:endParaRPr lang="en-US" dirty="0"/>
          </a:p>
        </p:txBody>
      </p:sp>
      <p:sp>
        <p:nvSpPr>
          <p:cNvPr id="3" name="Date Placeholder 2"/>
          <p:cNvSpPr>
            <a:spLocks noGrp="1"/>
          </p:cNvSpPr>
          <p:nvPr>
            <p:ph type="dt" idx="1"/>
          </p:nvPr>
        </p:nvSpPr>
        <p:spPr>
          <a:xfrm>
            <a:off x="3884615" y="0"/>
            <a:ext cx="2971800" cy="457200"/>
          </a:xfrm>
          <a:prstGeom prst="rect">
            <a:avLst/>
          </a:prstGeom>
        </p:spPr>
        <p:txBody>
          <a:bodyPr vert="horz" lIns="91415" tIns="45708" rIns="91415" bIns="45708" rtlCol="0"/>
          <a:lstStyle>
            <a:lvl1pPr algn="r">
              <a:defRPr sz="1200"/>
            </a:lvl1pPr>
          </a:lstStyle>
          <a:p>
            <a:fld id="{2B81E256-8243-41BB-BBF8-BD851D231D0C}" type="datetimeFigureOut">
              <a:rPr lang="en-US" smtClean="0"/>
              <a:pPr/>
              <a:t>5/7/2016</a:t>
            </a:fld>
            <a:endParaRPr lang="en-US" dirty="0"/>
          </a:p>
        </p:txBody>
      </p:sp>
      <p:sp>
        <p:nvSpPr>
          <p:cNvPr id="4" name="Slide Image Placeholder 3"/>
          <p:cNvSpPr>
            <a:spLocks noGrp="1" noRot="1" noChangeAspect="1"/>
          </p:cNvSpPr>
          <p:nvPr>
            <p:ph type="sldImg" idx="2"/>
          </p:nvPr>
        </p:nvSpPr>
        <p:spPr>
          <a:xfrm>
            <a:off x="1143000" y="684213"/>
            <a:ext cx="4572000" cy="3430587"/>
          </a:xfrm>
          <a:prstGeom prst="rect">
            <a:avLst/>
          </a:prstGeom>
          <a:noFill/>
          <a:ln w="12700">
            <a:solidFill>
              <a:prstClr val="black"/>
            </a:solidFill>
          </a:ln>
        </p:spPr>
        <p:txBody>
          <a:bodyPr vert="horz" lIns="91415" tIns="45708" rIns="91415" bIns="45708"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15" tIns="45708" rIns="91415" bIns="457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2971800" cy="457200"/>
          </a:xfrm>
          <a:prstGeom prst="rect">
            <a:avLst/>
          </a:prstGeom>
        </p:spPr>
        <p:txBody>
          <a:bodyPr vert="horz" lIns="91415" tIns="45708" rIns="91415" bIns="457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5" y="8685213"/>
            <a:ext cx="2971800" cy="457200"/>
          </a:xfrm>
          <a:prstGeom prst="rect">
            <a:avLst/>
          </a:prstGeom>
        </p:spPr>
        <p:txBody>
          <a:bodyPr vert="horz" lIns="91415" tIns="45708" rIns="91415" bIns="45708" rtlCol="0" anchor="b"/>
          <a:lstStyle>
            <a:lvl1pPr algn="r">
              <a:defRPr sz="1200"/>
            </a:lvl1pPr>
          </a:lstStyle>
          <a:p>
            <a:fld id="{7CFD9D2B-8922-4BF6-B6A3-929B192CD644}" type="slidenum">
              <a:rPr lang="en-US" smtClean="0"/>
              <a:pPr/>
              <a:t>‹#›</a:t>
            </a:fld>
            <a:endParaRPr lang="en-US" dirty="0"/>
          </a:p>
        </p:txBody>
      </p:sp>
    </p:spTree>
    <p:extLst>
      <p:ext uri="{BB962C8B-B14F-4D97-AF65-F5344CB8AC3E}">
        <p14:creationId xmlns:p14="http://schemas.microsoft.com/office/powerpoint/2010/main" val="2667945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63638" y="673100"/>
            <a:ext cx="4492625" cy="33702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1927" y="4267828"/>
            <a:ext cx="5455266" cy="4043318"/>
          </a:xfrm>
          <a:prstGeom prst="rect">
            <a:avLst/>
          </a:prstGeom>
          <a:noFill/>
          <a:ln>
            <a:noFill/>
          </a:ln>
        </p:spPr>
        <p:txBody>
          <a:bodyPr lIns="87906" tIns="87906" rIns="87906" bIns="87906" anchor="t" anchorCtr="0">
            <a:noAutofit/>
          </a:bodyPr>
          <a:lstStyle/>
          <a:p>
            <a:pPr>
              <a:buClr>
                <a:schemeClr val="dk1"/>
              </a:buClr>
            </a:pPr>
            <a:endParaRPr dirty="0">
              <a:solidFill>
                <a:schemeClr val="dk1"/>
              </a:solidFill>
              <a:latin typeface="Arial"/>
              <a:ea typeface="Arial"/>
              <a:cs typeface="Arial"/>
              <a:sym typeface="Arial"/>
            </a:endParaRPr>
          </a:p>
        </p:txBody>
      </p:sp>
      <p:sp>
        <p:nvSpPr>
          <p:cNvPr id="152" name="Shape 152"/>
          <p:cNvSpPr txBox="1">
            <a:spLocks noGrp="1"/>
          </p:cNvSpPr>
          <p:nvPr>
            <p:ph type="sldNum" idx="12"/>
          </p:nvPr>
        </p:nvSpPr>
        <p:spPr>
          <a:xfrm>
            <a:off x="3862660" y="8534095"/>
            <a:ext cx="2954959" cy="449128"/>
          </a:xfrm>
          <a:prstGeom prst="rect">
            <a:avLst/>
          </a:prstGeom>
          <a:noFill/>
          <a:ln>
            <a:noFill/>
          </a:ln>
        </p:spPr>
        <p:txBody>
          <a:bodyPr lIns="89348" tIns="44661" rIns="89348" bIns="44661" anchor="b" anchorCtr="0">
            <a:noAutofit/>
          </a:bodyPr>
          <a:lstStyle/>
          <a:p>
            <a:pPr>
              <a:buClr>
                <a:srgbClr val="000000"/>
              </a:buClr>
              <a:buSzPct val="25000"/>
              <a:buFont typeface="Arial"/>
              <a:buNone/>
            </a:pPr>
            <a:fld id="{00000000-1234-1234-1234-123412341234}" type="slidenum">
              <a:rPr lang="en-US">
                <a:solidFill>
                  <a:prstClr val="black"/>
                </a:solidFill>
                <a:ea typeface="Calibri"/>
                <a:cs typeface="Calibri"/>
                <a:sym typeface="Calibri"/>
              </a:rPr>
              <a:pPr>
                <a:buClr>
                  <a:srgbClr val="000000"/>
                </a:buClr>
                <a:buSzPct val="25000"/>
                <a:buFont typeface="Arial"/>
                <a:buNone/>
              </a:pPr>
              <a:t>1</a:t>
            </a:fld>
            <a:endParaRPr lang="en-US" dirty="0">
              <a:solidFill>
                <a:prstClr val="black"/>
              </a:solidFill>
              <a:ea typeface="Calibri"/>
              <a:cs typeface="Calibri"/>
              <a:sym typeface="Calibri"/>
            </a:endParaRPr>
          </a:p>
        </p:txBody>
      </p:sp>
    </p:spTree>
    <p:extLst>
      <p:ext uri="{BB962C8B-B14F-4D97-AF65-F5344CB8AC3E}">
        <p14:creationId xmlns:p14="http://schemas.microsoft.com/office/powerpoint/2010/main" val="2867667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D9D2B-8922-4BF6-B6A3-929B192CD644}"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356130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C6FC0-E79E-4549-BE85-71277479DA5C}"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945555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a:solidFill>
                  <a:srgbClr val="000000"/>
                </a:solidFill>
                <a:ea typeface="Times New Roman"/>
                <a:cs typeface="Calibri"/>
              </a:rPr>
              <a:t>Slide from </a:t>
            </a:r>
            <a:r>
              <a:rPr lang="en-US" dirty="0" smtClean="0">
                <a:solidFill>
                  <a:srgbClr val="000000"/>
                </a:solidFill>
                <a:ea typeface="Times New Roman"/>
                <a:cs typeface="Calibri"/>
              </a:rPr>
              <a:t>one of the first modules</a:t>
            </a:r>
            <a:r>
              <a:rPr lang="en-US" baseline="0" dirty="0" smtClean="0">
                <a:solidFill>
                  <a:srgbClr val="000000"/>
                </a:solidFill>
                <a:ea typeface="Times New Roman"/>
                <a:cs typeface="Calibri"/>
              </a:rPr>
              <a:t> units - </a:t>
            </a:r>
            <a:r>
              <a:rPr lang="en-US" dirty="0" smtClean="0">
                <a:solidFill>
                  <a:srgbClr val="000000"/>
                </a:solidFill>
                <a:ea typeface="Times New Roman"/>
                <a:cs typeface="Calibri"/>
              </a:rPr>
              <a:t>J</a:t>
            </a:r>
            <a:r>
              <a:rPr lang="en-US" dirty="0">
                <a:solidFill>
                  <a:srgbClr val="000000"/>
                </a:solidFill>
                <a:ea typeface="Times New Roman"/>
                <a:cs typeface="Calibri"/>
              </a:rPr>
              <a:t>. Gerth, CIMSS.  There will be a 60-fold increase in the amount of data sent by the ABI compared to GOES-13 through -15.  The ABI on GOES-R acquires a full-disk image 5 times faster than the imager on GOES-13 through GOES-15.   Spatial resolution on the ABI compared to present GOES increases by a factor of 2 in both horizontal directions.  There are about 3x more spectral bands on GOES-R.  The cubes represent the data volumes from present GOES, in dark orange, and GOES-R, in beige.   The combination of increased resolutions means a 60-fold increase in data;  </a:t>
            </a:r>
            <a:r>
              <a:rPr lang="en-US" dirty="0" smtClean="0">
                <a:solidFill>
                  <a:srgbClr val="000000"/>
                </a:solidFill>
                <a:ea typeface="Times New Roman"/>
                <a:cs typeface="Calibri"/>
              </a:rPr>
              <a:t>more than</a:t>
            </a:r>
            <a:r>
              <a:rPr lang="en-US" baseline="0" dirty="0" smtClean="0">
                <a:solidFill>
                  <a:srgbClr val="000000"/>
                </a:solidFill>
                <a:ea typeface="Times New Roman"/>
                <a:cs typeface="Calibri"/>
              </a:rPr>
              <a:t> a </a:t>
            </a:r>
            <a:r>
              <a:rPr lang="en-US" dirty="0" err="1" smtClean="0">
                <a:solidFill>
                  <a:srgbClr val="000000"/>
                </a:solidFill>
                <a:ea typeface="Times New Roman"/>
                <a:cs typeface="Calibri"/>
              </a:rPr>
              <a:t>terrabyte</a:t>
            </a:r>
            <a:r>
              <a:rPr lang="en-US" dirty="0" smtClean="0">
                <a:solidFill>
                  <a:srgbClr val="000000"/>
                </a:solidFill>
                <a:ea typeface="Times New Roman"/>
                <a:cs typeface="Calibri"/>
              </a:rPr>
              <a:t> </a:t>
            </a:r>
            <a:r>
              <a:rPr lang="en-US" dirty="0">
                <a:solidFill>
                  <a:srgbClr val="000000"/>
                </a:solidFill>
                <a:ea typeface="Times New Roman"/>
                <a:cs typeface="Calibri"/>
              </a:rPr>
              <a:t>of data will flow daily from GOES-R!</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C355FF6F-DAF7-4BD3-A3B9-9D1191A0C62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306277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65225" y="671513"/>
            <a:ext cx="4491038" cy="3370262"/>
          </a:xfrm>
          <a:ln/>
        </p:spPr>
      </p:sp>
      <p:sp>
        <p:nvSpPr>
          <p:cNvPr id="31747" name="Rectangle 3"/>
          <p:cNvSpPr>
            <a:spLocks noGrp="1" noChangeArrowheads="1"/>
          </p:cNvSpPr>
          <p:nvPr>
            <p:ph type="body" idx="1"/>
          </p:nvPr>
        </p:nvSpPr>
        <p:spPr>
          <a:xfrm>
            <a:off x="682540" y="4269975"/>
            <a:ext cx="5454148" cy="4042894"/>
          </a:xfrm>
          <a:noFill/>
          <a:ln/>
        </p:spPr>
        <p:txBody>
          <a:bodyPr lIns="88856" tIns="44430" rIns="88856" bIns="44430"/>
          <a:lstStyle/>
          <a:p>
            <a:endParaRPr lang="en-US" dirty="0" smtClean="0">
              <a:latin typeface="Arial" pitchFamily="34" charset="0"/>
              <a:ea typeface="MS PGothic" pitchFamily="34" charset="-128"/>
            </a:endParaRPr>
          </a:p>
        </p:txBody>
      </p:sp>
    </p:spTree>
    <p:extLst>
      <p:ext uri="{BB962C8B-B14F-4D97-AF65-F5344CB8AC3E}">
        <p14:creationId xmlns:p14="http://schemas.microsoft.com/office/powerpoint/2010/main" val="725151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C6FC0-E79E-4549-BE85-71277479DA5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583415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65225" y="671513"/>
            <a:ext cx="4491038" cy="3370262"/>
          </a:xfrm>
          <a:ln/>
        </p:spPr>
      </p:sp>
      <p:sp>
        <p:nvSpPr>
          <p:cNvPr id="31747" name="Rectangle 3"/>
          <p:cNvSpPr>
            <a:spLocks noGrp="1" noChangeArrowheads="1"/>
          </p:cNvSpPr>
          <p:nvPr>
            <p:ph type="body" idx="1"/>
          </p:nvPr>
        </p:nvSpPr>
        <p:spPr>
          <a:xfrm>
            <a:off x="682540" y="4269975"/>
            <a:ext cx="5454148" cy="4042894"/>
          </a:xfrm>
          <a:noFill/>
          <a:ln/>
        </p:spPr>
        <p:txBody>
          <a:bodyPr lIns="88856" tIns="44430" rIns="88856" bIns="44430"/>
          <a:lstStyle/>
          <a:p>
            <a:endParaRPr lang="en-US" dirty="0" smtClean="0">
              <a:latin typeface="Arial" pitchFamily="34" charset="0"/>
              <a:ea typeface="MS PGothic" pitchFamily="34" charset="-128"/>
            </a:endParaRPr>
          </a:p>
        </p:txBody>
      </p:sp>
    </p:spTree>
    <p:extLst>
      <p:ext uri="{BB962C8B-B14F-4D97-AF65-F5344CB8AC3E}">
        <p14:creationId xmlns:p14="http://schemas.microsoft.com/office/powerpoint/2010/main" val="2858201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204913" y="684213"/>
            <a:ext cx="4572000"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1" name="Shape 151"/>
          <p:cNvSpPr txBox="1">
            <a:spLocks noGrp="1"/>
          </p:cNvSpPr>
          <p:nvPr>
            <p:ph type="body" idx="1"/>
          </p:nvPr>
        </p:nvSpPr>
        <p:spPr>
          <a:xfrm>
            <a:off x="698026" y="4343404"/>
            <a:ext cx="5584071" cy="4114918"/>
          </a:xfrm>
          <a:prstGeom prst="rect">
            <a:avLst/>
          </a:prstGeom>
          <a:noFill/>
          <a:ln>
            <a:noFill/>
          </a:ln>
        </p:spPr>
        <p:txBody>
          <a:bodyPr lIns="89691" tIns="89691" rIns="89691" bIns="89691" anchor="t" anchorCtr="0">
            <a:noAutofit/>
          </a:bodyPr>
          <a:lstStyle/>
          <a:p>
            <a:pPr>
              <a:buClr>
                <a:schemeClr val="dk1"/>
              </a:buClr>
            </a:pPr>
            <a:endParaRPr dirty="0">
              <a:solidFill>
                <a:schemeClr val="dk1"/>
              </a:solidFill>
              <a:latin typeface="Arial"/>
              <a:ea typeface="Arial"/>
              <a:cs typeface="Arial"/>
              <a:sym typeface="Arial"/>
            </a:endParaRPr>
          </a:p>
        </p:txBody>
      </p:sp>
      <p:sp>
        <p:nvSpPr>
          <p:cNvPr id="152" name="Shape 152"/>
          <p:cNvSpPr txBox="1">
            <a:spLocks noGrp="1"/>
          </p:cNvSpPr>
          <p:nvPr>
            <p:ph type="sldNum" idx="12"/>
          </p:nvPr>
        </p:nvSpPr>
        <p:spPr>
          <a:xfrm>
            <a:off x="3953861" y="8685221"/>
            <a:ext cx="3024729" cy="457081"/>
          </a:xfrm>
          <a:prstGeom prst="rect">
            <a:avLst/>
          </a:prstGeom>
          <a:noFill/>
          <a:ln>
            <a:noFill/>
          </a:ln>
        </p:spPr>
        <p:txBody>
          <a:bodyPr lIns="91162" tIns="45569" rIns="91162" bIns="45569" anchor="b" anchorCtr="0">
            <a:noAutofit/>
          </a:bodyPr>
          <a:lstStyle/>
          <a:p>
            <a:pPr>
              <a:buClr>
                <a:srgbClr val="000000"/>
              </a:buClr>
              <a:buSzPct val="25000"/>
              <a:buFont typeface="Arial"/>
              <a:buNone/>
            </a:pPr>
            <a:fld id="{00000000-1234-1234-1234-123412341234}" type="slidenum">
              <a:rPr lang="en-US">
                <a:solidFill>
                  <a:prstClr val="black"/>
                </a:solidFill>
                <a:latin typeface="Calibri"/>
                <a:ea typeface="Calibri"/>
                <a:cs typeface="Calibri"/>
                <a:sym typeface="Calibri"/>
              </a:rPr>
              <a:pPr>
                <a:buClr>
                  <a:srgbClr val="000000"/>
                </a:buClr>
                <a:buSzPct val="25000"/>
                <a:buFont typeface="Arial"/>
                <a:buNone/>
              </a:pPr>
              <a:t>16</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360328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C6FC0-E79E-4549-BE85-71277479DA5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296108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GOES-R, hit the main page, then</a:t>
            </a:r>
          </a:p>
          <a:p>
            <a:endParaRPr lang="en-US" dirty="0" smtClean="0"/>
          </a:p>
          <a:p>
            <a:r>
              <a:rPr lang="en-US" dirty="0" smtClean="0"/>
              <a:t>Go</a:t>
            </a:r>
            <a:r>
              <a:rPr lang="en-US" baseline="0" dirty="0" smtClean="0"/>
              <a:t> to Resources -&gt; Fact sheets</a:t>
            </a:r>
            <a:endParaRPr lang="en-US" dirty="0"/>
          </a:p>
        </p:txBody>
      </p:sp>
      <p:sp>
        <p:nvSpPr>
          <p:cNvPr id="4" name="Slide Number Placeholder 3"/>
          <p:cNvSpPr>
            <a:spLocks noGrp="1"/>
          </p:cNvSpPr>
          <p:nvPr>
            <p:ph type="sldNum" sz="quarter" idx="10"/>
          </p:nvPr>
        </p:nvSpPr>
        <p:spPr/>
        <p:txBody>
          <a:bodyPr/>
          <a:lstStyle/>
          <a:p>
            <a:fld id="{ADBC6FC0-E79E-4549-BE85-71277479DA5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119369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C6FC0-E79E-4549-BE85-71277479DA5C}"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174471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agenda of talk to get training</a:t>
            </a:r>
            <a:r>
              <a:rPr lang="en-US" baseline="0" dirty="0" smtClean="0"/>
              <a:t> day going!</a:t>
            </a:r>
            <a:r>
              <a:rPr lang="en-US" dirty="0" smtClean="0"/>
              <a:t>.</a:t>
            </a:r>
          </a:p>
          <a:p>
            <a:endParaRPr lang="en-US" dirty="0" smtClean="0"/>
          </a:p>
          <a:p>
            <a:r>
              <a:rPr lang="en-US" dirty="0" smtClean="0"/>
              <a:t>Welcome to all of you and the many members and contributors of training team!</a:t>
            </a:r>
            <a:endParaRPr lang="en-US" dirty="0"/>
          </a:p>
        </p:txBody>
      </p:sp>
      <p:sp>
        <p:nvSpPr>
          <p:cNvPr id="4" name="Slide Number Placeholder 3"/>
          <p:cNvSpPr>
            <a:spLocks noGrp="1"/>
          </p:cNvSpPr>
          <p:nvPr>
            <p:ph type="sldNum" sz="quarter" idx="10"/>
          </p:nvPr>
        </p:nvSpPr>
        <p:spPr/>
        <p:txBody>
          <a:bodyPr/>
          <a:lstStyle/>
          <a:p>
            <a:fld id="{ADBC6FC0-E79E-4549-BE85-71277479DA5C}"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918260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4213"/>
            <a:ext cx="4572000"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2" y="4343404"/>
            <a:ext cx="5486283" cy="4114918"/>
          </a:xfrm>
          <a:prstGeom prst="rect">
            <a:avLst/>
          </a:prstGeom>
          <a:noFill/>
          <a:ln>
            <a:noFill/>
          </a:ln>
        </p:spPr>
        <p:txBody>
          <a:bodyPr lIns="89691" tIns="89691" rIns="89691" bIns="89691" anchor="t" anchorCtr="0">
            <a:noAutofit/>
          </a:bodyPr>
          <a:lstStyle/>
          <a:p>
            <a:pPr>
              <a:buClr>
                <a:schemeClr val="dk1"/>
              </a:buClr>
            </a:pPr>
            <a:r>
              <a:rPr lang="en-US" dirty="0" smtClean="0">
                <a:solidFill>
                  <a:schemeClr val="dk1"/>
                </a:solidFill>
                <a:latin typeface="Arial"/>
                <a:ea typeface="Arial"/>
                <a:cs typeface="Arial"/>
                <a:sym typeface="Arial"/>
              </a:rPr>
              <a:t>Remember</a:t>
            </a:r>
            <a:r>
              <a:rPr lang="en-US" baseline="0" dirty="0" smtClean="0">
                <a:solidFill>
                  <a:schemeClr val="dk1"/>
                </a:solidFill>
                <a:latin typeface="Arial"/>
                <a:ea typeface="Arial"/>
                <a:cs typeface="Arial"/>
                <a:sym typeface="Arial"/>
              </a:rPr>
              <a:t> the Timeline? – Had March 2016 as Launch Date – </a:t>
            </a:r>
            <a:r>
              <a:rPr lang="en-US" baseline="0" dirty="0" smtClean="0">
                <a:solidFill>
                  <a:schemeClr val="dk1"/>
                </a:solidFill>
                <a:latin typeface="Arial"/>
                <a:ea typeface="Arial"/>
                <a:cs typeface="Arial"/>
                <a:sym typeface="Arial"/>
              </a:rPr>
              <a:t>launch is still 2016 and right after that have JPSS in Jan 2017!</a:t>
            </a:r>
            <a:endParaRPr lang="en-US" baseline="0" dirty="0" smtClean="0">
              <a:solidFill>
                <a:schemeClr val="dk1"/>
              </a:solidFill>
              <a:latin typeface="Arial"/>
              <a:ea typeface="Arial"/>
              <a:cs typeface="Arial"/>
              <a:sym typeface="Arial"/>
            </a:endParaRPr>
          </a:p>
          <a:p>
            <a:pPr>
              <a:buClr>
                <a:schemeClr val="dk1"/>
              </a:buClr>
            </a:pPr>
            <a:endParaRPr dirty="0">
              <a:solidFill>
                <a:schemeClr val="dk1"/>
              </a:solidFill>
              <a:latin typeface="Arial"/>
              <a:ea typeface="Arial"/>
              <a:cs typeface="Arial"/>
              <a:sym typeface="Arial"/>
            </a:endParaRPr>
          </a:p>
        </p:txBody>
      </p:sp>
      <p:sp>
        <p:nvSpPr>
          <p:cNvPr id="152" name="Shape 152"/>
          <p:cNvSpPr txBox="1">
            <a:spLocks noGrp="1"/>
          </p:cNvSpPr>
          <p:nvPr>
            <p:ph type="sldNum" idx="12"/>
          </p:nvPr>
        </p:nvSpPr>
        <p:spPr>
          <a:xfrm>
            <a:off x="3884620" y="8685220"/>
            <a:ext cx="2971760" cy="457081"/>
          </a:xfrm>
          <a:prstGeom prst="rect">
            <a:avLst/>
          </a:prstGeom>
          <a:noFill/>
          <a:ln>
            <a:noFill/>
          </a:ln>
        </p:spPr>
        <p:txBody>
          <a:bodyPr lIns="91162" tIns="45569" rIns="91162" bIns="45569" anchor="b" anchorCtr="0">
            <a:noAutofit/>
          </a:bodyPr>
          <a:lstStyle/>
          <a:p>
            <a:pPr>
              <a:buClr>
                <a:srgbClr val="000000"/>
              </a:buClr>
              <a:buSzPct val="25000"/>
              <a:buFont typeface="Arial"/>
              <a:buNone/>
            </a:pPr>
            <a:fld id="{00000000-1234-1234-1234-123412341234}" type="slidenum">
              <a:rPr lang="en-US">
                <a:solidFill>
                  <a:prstClr val="black"/>
                </a:solidFill>
                <a:latin typeface="Calibri"/>
                <a:ea typeface="Calibri"/>
                <a:cs typeface="Calibri"/>
                <a:sym typeface="Calibri"/>
              </a:rPr>
              <a:pPr>
                <a:buClr>
                  <a:srgbClr val="000000"/>
                </a:buClr>
                <a:buSzPct val="25000"/>
                <a:buFont typeface="Arial"/>
                <a:buNone/>
              </a:pPr>
              <a:t>3</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22332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22363" y="696913"/>
            <a:ext cx="4652962" cy="34909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9701" y="4420319"/>
            <a:ext cx="5517476" cy="4187786"/>
          </a:xfrm>
          <a:prstGeom prst="rect">
            <a:avLst/>
          </a:prstGeom>
          <a:noFill/>
          <a:ln>
            <a:noFill/>
          </a:ln>
        </p:spPr>
        <p:txBody>
          <a:bodyPr lIns="91512" tIns="91512" rIns="91512" bIns="91512" anchor="t" anchorCtr="0">
            <a:noAutofit/>
          </a:bodyPr>
          <a:lstStyle/>
          <a:p>
            <a:pPr>
              <a:buClr>
                <a:schemeClr val="dk1"/>
              </a:buClr>
            </a:pPr>
            <a:endParaRPr dirty="0">
              <a:solidFill>
                <a:schemeClr val="dk1"/>
              </a:solidFill>
              <a:latin typeface="Arial"/>
              <a:ea typeface="Arial"/>
              <a:cs typeface="Arial"/>
              <a:sym typeface="Arial"/>
            </a:endParaRPr>
          </a:p>
        </p:txBody>
      </p:sp>
      <p:sp>
        <p:nvSpPr>
          <p:cNvPr id="152" name="Shape 152"/>
          <p:cNvSpPr txBox="1">
            <a:spLocks noGrp="1"/>
          </p:cNvSpPr>
          <p:nvPr>
            <p:ph type="sldNum" idx="12"/>
          </p:nvPr>
        </p:nvSpPr>
        <p:spPr>
          <a:xfrm>
            <a:off x="3906706" y="8839019"/>
            <a:ext cx="2988657" cy="465175"/>
          </a:xfrm>
          <a:prstGeom prst="rect">
            <a:avLst/>
          </a:prstGeom>
          <a:noFill/>
          <a:ln>
            <a:noFill/>
          </a:ln>
        </p:spPr>
        <p:txBody>
          <a:bodyPr lIns="93013" tIns="46494" rIns="93013" bIns="46494" anchor="b" anchorCtr="0">
            <a:noAutofit/>
          </a:bodyPr>
          <a:lstStyle/>
          <a:p>
            <a:pPr>
              <a:buClr>
                <a:srgbClr val="000000"/>
              </a:buClr>
              <a:buSzPct val="25000"/>
              <a:buFont typeface="Arial"/>
              <a:buNone/>
            </a:pPr>
            <a:fld id="{00000000-1234-1234-1234-123412341234}" type="slidenum">
              <a:rPr lang="en-US">
                <a:solidFill>
                  <a:prstClr val="black"/>
                </a:solidFill>
                <a:latin typeface="Calibri"/>
                <a:ea typeface="Calibri"/>
                <a:cs typeface="Calibri"/>
                <a:sym typeface="Calibri"/>
              </a:rPr>
              <a:pPr>
                <a:buClr>
                  <a:srgbClr val="000000"/>
                </a:buClr>
                <a:buSzPct val="25000"/>
                <a:buFont typeface="Arial"/>
                <a:buNone/>
              </a:pPr>
              <a:t>4</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612542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4213"/>
            <a:ext cx="4572000"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2" y="4343404"/>
            <a:ext cx="5486283" cy="4114918"/>
          </a:xfrm>
          <a:prstGeom prst="rect">
            <a:avLst/>
          </a:prstGeom>
          <a:noFill/>
          <a:ln>
            <a:noFill/>
          </a:ln>
        </p:spPr>
        <p:txBody>
          <a:bodyPr lIns="89691" tIns="89691" rIns="89691" bIns="89691" anchor="t" anchorCtr="0">
            <a:noAutofit/>
          </a:bodyPr>
          <a:lstStyle/>
          <a:p>
            <a:pPr>
              <a:buClr>
                <a:schemeClr val="dk1"/>
              </a:buClr>
            </a:pPr>
            <a:endParaRPr dirty="0">
              <a:solidFill>
                <a:schemeClr val="dk1"/>
              </a:solidFill>
              <a:latin typeface="Arial"/>
              <a:ea typeface="Arial"/>
              <a:cs typeface="Arial"/>
              <a:sym typeface="Arial"/>
            </a:endParaRPr>
          </a:p>
        </p:txBody>
      </p:sp>
      <p:sp>
        <p:nvSpPr>
          <p:cNvPr id="152" name="Shape 152"/>
          <p:cNvSpPr txBox="1">
            <a:spLocks noGrp="1"/>
          </p:cNvSpPr>
          <p:nvPr>
            <p:ph type="sldNum" idx="12"/>
          </p:nvPr>
        </p:nvSpPr>
        <p:spPr>
          <a:xfrm>
            <a:off x="3884620" y="8685220"/>
            <a:ext cx="2971760" cy="457081"/>
          </a:xfrm>
          <a:prstGeom prst="rect">
            <a:avLst/>
          </a:prstGeom>
          <a:noFill/>
          <a:ln>
            <a:noFill/>
          </a:ln>
        </p:spPr>
        <p:txBody>
          <a:bodyPr lIns="91162" tIns="45569" rIns="91162" bIns="45569" anchor="b" anchorCtr="0">
            <a:noAutofit/>
          </a:bodyPr>
          <a:lstStyle/>
          <a:p>
            <a:pPr>
              <a:buClr>
                <a:srgbClr val="000000"/>
              </a:buClr>
              <a:buSzPct val="25000"/>
              <a:buFont typeface="Arial"/>
              <a:buNone/>
            </a:pPr>
            <a:fld id="{00000000-1234-1234-1234-123412341234}" type="slidenum">
              <a:rPr lang="en-US">
                <a:solidFill>
                  <a:prstClr val="black"/>
                </a:solidFill>
                <a:latin typeface="Calibri"/>
                <a:ea typeface="Calibri"/>
                <a:cs typeface="Calibri"/>
                <a:sym typeface="Calibri"/>
              </a:rPr>
              <a:pPr>
                <a:buClr>
                  <a:srgbClr val="000000"/>
                </a:buClr>
                <a:buSzPct val="25000"/>
                <a:buFont typeface="Arial"/>
                <a:buNone/>
              </a:pPr>
              <a:t>5</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172003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4213"/>
            <a:ext cx="4572000"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2" y="4343404"/>
            <a:ext cx="5486283" cy="4114918"/>
          </a:xfrm>
          <a:prstGeom prst="rect">
            <a:avLst/>
          </a:prstGeom>
          <a:noFill/>
          <a:ln>
            <a:noFill/>
          </a:ln>
        </p:spPr>
        <p:txBody>
          <a:bodyPr lIns="89691" tIns="89691" rIns="89691" bIns="89691" anchor="t" anchorCtr="0">
            <a:noAutofit/>
          </a:bodyPr>
          <a:lstStyle/>
          <a:p>
            <a:pPr>
              <a:buClr>
                <a:schemeClr val="dk1"/>
              </a:buClr>
            </a:pPr>
            <a:r>
              <a:rPr lang="en-US" dirty="0" smtClean="0">
                <a:solidFill>
                  <a:schemeClr val="dk1"/>
                </a:solidFill>
                <a:latin typeface="Arial"/>
                <a:ea typeface="Arial"/>
                <a:cs typeface="Arial"/>
                <a:sym typeface="Arial"/>
              </a:rPr>
              <a:t>Key Point with</a:t>
            </a:r>
            <a:r>
              <a:rPr lang="en-US" baseline="0" dirty="0" smtClean="0">
                <a:solidFill>
                  <a:schemeClr val="dk1"/>
                </a:solidFill>
                <a:latin typeface="Arial"/>
                <a:ea typeface="Arial"/>
                <a:cs typeface="Arial"/>
                <a:sym typeface="Arial"/>
              </a:rPr>
              <a:t> the actions is Number 2 on the list:  Setup up meeting of SOO STAT team that met in Boulder last week in October to prepare the STAT plan… coming up…</a:t>
            </a:r>
            <a:endParaRPr dirty="0">
              <a:solidFill>
                <a:schemeClr val="dk1"/>
              </a:solidFill>
              <a:latin typeface="Arial"/>
              <a:ea typeface="Arial"/>
              <a:cs typeface="Arial"/>
              <a:sym typeface="Arial"/>
            </a:endParaRPr>
          </a:p>
        </p:txBody>
      </p:sp>
      <p:sp>
        <p:nvSpPr>
          <p:cNvPr id="152" name="Shape 152"/>
          <p:cNvSpPr txBox="1">
            <a:spLocks noGrp="1"/>
          </p:cNvSpPr>
          <p:nvPr>
            <p:ph type="sldNum" idx="12"/>
          </p:nvPr>
        </p:nvSpPr>
        <p:spPr>
          <a:xfrm>
            <a:off x="3884620" y="8685220"/>
            <a:ext cx="2971760" cy="457081"/>
          </a:xfrm>
          <a:prstGeom prst="rect">
            <a:avLst/>
          </a:prstGeom>
          <a:noFill/>
          <a:ln>
            <a:noFill/>
          </a:ln>
        </p:spPr>
        <p:txBody>
          <a:bodyPr lIns="91162" tIns="45569" rIns="91162" bIns="45569" anchor="b" anchorCtr="0">
            <a:noAutofit/>
          </a:bodyPr>
          <a:lstStyle/>
          <a:p>
            <a:pPr>
              <a:buClr>
                <a:srgbClr val="000000"/>
              </a:buClr>
              <a:buSzPct val="25000"/>
              <a:buFont typeface="Arial"/>
              <a:buNone/>
            </a:pPr>
            <a:fld id="{00000000-1234-1234-1234-123412341234}" type="slidenum">
              <a:rPr lang="en-US">
                <a:solidFill>
                  <a:prstClr val="black"/>
                </a:solidFill>
                <a:latin typeface="Calibri"/>
                <a:ea typeface="Calibri"/>
                <a:cs typeface="Calibri"/>
                <a:sym typeface="Calibri"/>
              </a:rPr>
              <a:pPr>
                <a:buClr>
                  <a:srgbClr val="000000"/>
                </a:buClr>
                <a:buSzPct val="25000"/>
                <a:buFont typeface="Arial"/>
                <a:buNone/>
              </a:pPr>
              <a:t>6</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267005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C6FC0-E79E-4549-BE85-71277479DA5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555851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DBC6FC0-E79E-4549-BE85-71277479DA5C}"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150406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cover of the STAT Plan/Report</a:t>
            </a:r>
            <a:r>
              <a:rPr lang="en-US" baseline="0" dirty="0" smtClean="0"/>
              <a:t> that you will hear about next!</a:t>
            </a:r>
            <a:endParaRPr lang="en-US" dirty="0"/>
          </a:p>
        </p:txBody>
      </p:sp>
      <p:sp>
        <p:nvSpPr>
          <p:cNvPr id="4" name="Slide Number Placeholder 3"/>
          <p:cNvSpPr>
            <a:spLocks noGrp="1"/>
          </p:cNvSpPr>
          <p:nvPr>
            <p:ph type="sldNum" sz="quarter" idx="10"/>
          </p:nvPr>
        </p:nvSpPr>
        <p:spPr/>
        <p:txBody>
          <a:bodyPr/>
          <a:lstStyle/>
          <a:p>
            <a:fld id="{7CFD9D2B-8922-4BF6-B6A3-929B192CD64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225070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01264" y="123305"/>
            <a:ext cx="8229600" cy="1143000"/>
          </a:xfrm>
          <a:prstGeom prst="rect">
            <a:avLst/>
          </a:prstGeom>
          <a:noFill/>
          <a:ln>
            <a:noFill/>
          </a:ln>
        </p:spPr>
        <p:txBody>
          <a:bodyPr lIns="91425" tIns="91425" rIns="91425" bIns="91425" anchor="ctr" anchorCtr="0"/>
          <a:lstStyle>
            <a:lvl1pPr algn="ctr" rtl="0">
              <a:spcBef>
                <a:spcPts val="0"/>
              </a:spcBef>
              <a:buClr>
                <a:srgbClr val="1508B8"/>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50800" algn="l" rtl="0">
              <a:spcBef>
                <a:spcPts val="640"/>
              </a:spcBef>
              <a:buClr>
                <a:srgbClr val="0F243E"/>
              </a:buClr>
              <a:buFont typeface="Arial"/>
              <a:buChar char="•"/>
              <a:defRPr/>
            </a:lvl1pPr>
            <a:lvl2pPr marL="742950" indent="-19050" algn="l" rtl="0">
              <a:spcBef>
                <a:spcPts val="560"/>
              </a:spcBef>
              <a:buClr>
                <a:srgbClr val="366092"/>
              </a:buClr>
              <a:buFont typeface="Arial"/>
              <a:buChar char="–"/>
              <a:defRPr/>
            </a:lvl2pPr>
            <a:lvl3pPr marL="1143000" indent="12700" algn="l" rtl="0">
              <a:spcBef>
                <a:spcPts val="480"/>
              </a:spcBef>
              <a:buClr>
                <a:srgbClr val="0F243E"/>
              </a:buClr>
              <a:buFont typeface="Arial"/>
              <a:buChar char="•"/>
              <a:defRPr/>
            </a:lvl3pPr>
            <a:lvl4pPr marL="1600200" indent="-12700" algn="l" rtl="0">
              <a:spcBef>
                <a:spcPts val="400"/>
              </a:spcBef>
              <a:buClr>
                <a:srgbClr val="366092"/>
              </a:buClr>
              <a:buFont typeface="Arial"/>
              <a:buChar char="–"/>
              <a:defRPr/>
            </a:lvl4pPr>
            <a:lvl5pPr marL="2057400" indent="-12700" algn="l" rtl="0">
              <a:spcBef>
                <a:spcPts val="400"/>
              </a:spcBef>
              <a:buClr>
                <a:srgbClr val="538CD5"/>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
        <p:nvSpPr>
          <p:cNvPr id="28" name="Shape 2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29" name="Shape 2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30" name="Shape 30"/>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a:buClr>
                <a:srgbClr val="888888"/>
              </a:buClr>
              <a:buSzPct val="25000"/>
              <a:buFont typeface="Calibri"/>
              <a:buNone/>
            </a:pPr>
            <a:fld id="{00000000-1234-1234-1234-123412341234}" type="slidenum">
              <a:rPr lang="en-US"/>
              <a:pPr>
                <a:buClr>
                  <a:srgbClr val="888888"/>
                </a:buClr>
                <a:buSzPct val="25000"/>
                <a:buFont typeface="Calibri"/>
                <a:buNone/>
              </a:pPr>
              <a:t>‹#›</a:t>
            </a:fld>
            <a:endParaRPr lang="en-US" dirty="0"/>
          </a:p>
        </p:txBody>
      </p:sp>
    </p:spTree>
    <p:extLst>
      <p:ext uri="{BB962C8B-B14F-4D97-AF65-F5344CB8AC3E}">
        <p14:creationId xmlns:p14="http://schemas.microsoft.com/office/powerpoint/2010/main" val="2451624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7B7A19-E1B9-4F93-AEA3-C6D23D5C97AB}" type="datetimeFigureOut">
              <a:rPr lang="en-US" smtClean="0"/>
              <a:pPr/>
              <a:t>5/7/2016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98298B-CA7E-44D8-B1D2-35AF2AB438BA}"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985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B7A19-E1B9-4F93-AEA3-C6D23D5C97AB}" type="datetimeFigureOut">
              <a:rPr lang="en-US" smtClean="0"/>
              <a:pPr/>
              <a:t>5/7/2016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98298B-CA7E-44D8-B1D2-35AF2AB438BA}" type="slidenum">
              <a:rPr lang="en-US" smtClean="0"/>
              <a:pPr/>
              <a:t>‹#›</a:t>
            </a:fld>
            <a:endParaRPr lang="en-US" dirty="0"/>
          </a:p>
        </p:txBody>
      </p:sp>
    </p:spTree>
    <p:extLst>
      <p:ext uri="{BB962C8B-B14F-4D97-AF65-F5344CB8AC3E}">
        <p14:creationId xmlns:p14="http://schemas.microsoft.com/office/powerpoint/2010/main" val="4066883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B7A19-E1B9-4F93-AEA3-C6D23D5C97AB}" type="datetimeFigureOut">
              <a:rPr lang="en-US" smtClean="0"/>
              <a:pPr/>
              <a:t>5/7/2016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98298B-CA7E-44D8-B1D2-35AF2AB438BA}" type="slidenum">
              <a:rPr lang="en-US" smtClean="0"/>
              <a:pPr/>
              <a:t>‹#›</a:t>
            </a:fld>
            <a:endParaRPr lang="en-US" dirty="0"/>
          </a:p>
        </p:txBody>
      </p:sp>
    </p:spTree>
    <p:extLst>
      <p:ext uri="{BB962C8B-B14F-4D97-AF65-F5344CB8AC3E}">
        <p14:creationId xmlns:p14="http://schemas.microsoft.com/office/powerpoint/2010/main" val="635368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B7A19-E1B9-4F93-AEA3-C6D23D5C97AB}" type="datetimeFigureOut">
              <a:rPr lang="en-US" smtClean="0"/>
              <a:pPr/>
              <a:t>5/7/2016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98298B-CA7E-44D8-B1D2-35AF2AB438BA}"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542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B7A19-E1B9-4F93-AEA3-C6D23D5C97AB}" type="datetimeFigureOut">
              <a:rPr lang="en-US" smtClean="0"/>
              <a:pPr/>
              <a:t>5/7/2016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98298B-CA7E-44D8-B1D2-35AF2AB438BA}" type="slidenum">
              <a:rPr lang="en-US" smtClean="0"/>
              <a:pPr/>
              <a:t>‹#›</a:t>
            </a:fld>
            <a:endParaRPr lang="en-US" dirty="0"/>
          </a:p>
        </p:txBody>
      </p:sp>
    </p:spTree>
    <p:extLst>
      <p:ext uri="{BB962C8B-B14F-4D97-AF65-F5344CB8AC3E}">
        <p14:creationId xmlns:p14="http://schemas.microsoft.com/office/powerpoint/2010/main" val="3278622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B7A19-E1B9-4F93-AEA3-C6D23D5C97AB}" type="datetimeFigureOut">
              <a:rPr lang="en-US" smtClean="0"/>
              <a:pPr/>
              <a:t>5/7/2016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98298B-CA7E-44D8-B1D2-35AF2AB438BA}" type="slidenum">
              <a:rPr lang="en-US" smtClean="0"/>
              <a:pPr/>
              <a:t>‹#›</a:t>
            </a:fld>
            <a:endParaRPr lang="en-US" dirty="0"/>
          </a:p>
        </p:txBody>
      </p:sp>
    </p:spTree>
    <p:extLst>
      <p:ext uri="{BB962C8B-B14F-4D97-AF65-F5344CB8AC3E}">
        <p14:creationId xmlns:p14="http://schemas.microsoft.com/office/powerpoint/2010/main" val="4177772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7B7A19-E1B9-4F93-AEA3-C6D23D5C97AB}" type="datetimeFigureOut">
              <a:rPr lang="en-US" smtClean="0"/>
              <a:pPr/>
              <a:t>5/7/2016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98298B-CA7E-44D8-B1D2-35AF2AB438BA}" type="slidenum">
              <a:rPr lang="en-US" smtClean="0"/>
              <a:pPr/>
              <a:t>‹#›</a:t>
            </a:fld>
            <a:endParaRPr lang="en-US" dirty="0"/>
          </a:p>
        </p:txBody>
      </p:sp>
    </p:spTree>
    <p:extLst>
      <p:ext uri="{BB962C8B-B14F-4D97-AF65-F5344CB8AC3E}">
        <p14:creationId xmlns:p14="http://schemas.microsoft.com/office/powerpoint/2010/main" val="2568819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590" y="220980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9939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E29EB0-2ABC-1144-980C-816FF6B4230C}" type="datetimeFigureOut">
              <a:rPr lang="en-US" smtClean="0">
                <a:solidFill>
                  <a:prstClr val="black">
                    <a:tint val="75000"/>
                  </a:prstClr>
                </a:solidFill>
              </a:rPr>
              <a:pPr/>
              <a:t>5/7/2016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5820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29EB0-2ABC-1144-980C-816FF6B4230C}" type="datetimeFigureOut">
              <a:rPr lang="en-US" smtClean="0">
                <a:solidFill>
                  <a:prstClr val="black">
                    <a:tint val="75000"/>
                  </a:prstClr>
                </a:solidFill>
              </a:rPr>
              <a:pPr/>
              <a:t>5/7/2016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78528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7055" y="4406900"/>
            <a:ext cx="7217657"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277055" y="2906713"/>
            <a:ext cx="721765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E29EB0-2ABC-1144-980C-816FF6B4230C}" type="datetimeFigureOut">
              <a:rPr lang="en-US" smtClean="0">
                <a:solidFill>
                  <a:prstClr val="black">
                    <a:tint val="75000"/>
                  </a:prstClr>
                </a:solidFill>
              </a:rPr>
              <a:pPr/>
              <a:t>5/7/2016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553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6" name="Shape 66"/>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67" name="Shape 6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68" name="Shape 68"/>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a:buClr>
                <a:srgbClr val="888888"/>
              </a:buClr>
              <a:buSzPct val="25000"/>
              <a:buFont typeface="Calibri"/>
              <a:buNone/>
            </a:pPr>
            <a:fld id="{00000000-1234-1234-1234-123412341234}" type="slidenum">
              <a:rPr lang="en-US"/>
              <a:pPr>
                <a:buClr>
                  <a:srgbClr val="888888"/>
                </a:buClr>
                <a:buSzPct val="25000"/>
                <a:buFont typeface="Calibri"/>
                <a:buNone/>
              </a:pPr>
              <a:t>‹#›</a:t>
            </a:fld>
            <a:endParaRPr lang="en-US" dirty="0"/>
          </a:p>
        </p:txBody>
      </p:sp>
    </p:spTree>
    <p:extLst>
      <p:ext uri="{BB962C8B-B14F-4D97-AF65-F5344CB8AC3E}">
        <p14:creationId xmlns:p14="http://schemas.microsoft.com/office/powerpoint/2010/main" val="1383047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129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0610" y="1600200"/>
            <a:ext cx="365618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E29EB0-2ABC-1144-980C-816FF6B4230C}" type="datetimeFigureOut">
              <a:rPr lang="en-US" smtClean="0">
                <a:solidFill>
                  <a:prstClr val="black">
                    <a:tint val="75000"/>
                  </a:prstClr>
                </a:solidFill>
              </a:rPr>
              <a:pPr/>
              <a:t>5/7/2016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276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95311" y="1535113"/>
            <a:ext cx="36577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95311" y="2174875"/>
            <a:ext cx="365777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611" y="1535113"/>
            <a:ext cx="3656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611" y="2174875"/>
            <a:ext cx="3656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E29EB0-2ABC-1144-980C-816FF6B4230C}" type="datetimeFigureOut">
              <a:rPr lang="en-US" smtClean="0">
                <a:solidFill>
                  <a:prstClr val="black">
                    <a:tint val="75000"/>
                  </a:prstClr>
                </a:solidFill>
              </a:rPr>
              <a:pPr/>
              <a:t>5/7/2016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209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E29EB0-2ABC-1144-980C-816FF6B4230C}" type="datetimeFigureOut">
              <a:rPr lang="en-US" smtClean="0">
                <a:solidFill>
                  <a:prstClr val="black">
                    <a:tint val="75000"/>
                  </a:prstClr>
                </a:solidFill>
              </a:rPr>
              <a:pPr/>
              <a:t>5/7/2016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7716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29EB0-2ABC-1144-980C-816FF6B4230C}" type="datetimeFigureOut">
              <a:rPr lang="en-US" smtClean="0">
                <a:solidFill>
                  <a:prstClr val="black">
                    <a:tint val="75000"/>
                  </a:prstClr>
                </a:solidFill>
              </a:rPr>
              <a:pPr/>
              <a:t>5/7/2016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92377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590" y="273050"/>
            <a:ext cx="255192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34721" y="1435100"/>
            <a:ext cx="22307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29EB0-2ABC-1144-980C-816FF6B4230C}" type="datetimeFigureOut">
              <a:rPr lang="en-US" smtClean="0">
                <a:solidFill>
                  <a:prstClr val="black">
                    <a:tint val="75000"/>
                  </a:prstClr>
                </a:solidFill>
              </a:rPr>
              <a:pPr/>
              <a:t>5/7/2016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742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29EB0-2ABC-1144-980C-816FF6B4230C}" type="datetimeFigureOut">
              <a:rPr lang="en-US" smtClean="0">
                <a:solidFill>
                  <a:prstClr val="black">
                    <a:tint val="75000"/>
                  </a:prstClr>
                </a:solidFill>
              </a:rPr>
              <a:pPr/>
              <a:t>5/7/2016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2040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29EB0-2ABC-1144-980C-816FF6B4230C}" type="datetimeFigureOut">
              <a:rPr lang="en-US" smtClean="0">
                <a:solidFill>
                  <a:prstClr val="black">
                    <a:tint val="75000"/>
                  </a:prstClr>
                </a:solidFill>
              </a:rPr>
              <a:pPr/>
              <a:t>5/7/2016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737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74638"/>
            <a:ext cx="52070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29EB0-2ABC-1144-980C-816FF6B4230C}" type="datetimeFigureOut">
              <a:rPr lang="en-US" smtClean="0">
                <a:solidFill>
                  <a:prstClr val="black">
                    <a:tint val="75000"/>
                  </a:prstClr>
                </a:solidFill>
              </a:rPr>
              <a:pPr/>
              <a:t>5/7/2016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537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a:spLocks noGrp="1"/>
          </p:cNvSpPr>
          <p:nvPr>
            <p:ph type="pic" idx="2"/>
          </p:nvPr>
        </p:nvSpPr>
        <p:spPr>
          <a:xfrm>
            <a:off x="1792288" y="612775"/>
            <a:ext cx="5486399" cy="4114800"/>
          </a:xfrm>
          <a:prstGeom prst="rect">
            <a:avLst/>
          </a:prstGeom>
          <a:noFill/>
          <a:ln>
            <a:noFill/>
          </a:ln>
        </p:spPr>
      </p:sp>
      <p:sp>
        <p:nvSpPr>
          <p:cNvPr id="72" name="Shape 72"/>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73" name="Shape 73"/>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74" name="Shape 7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75" name="Shape 75"/>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a:buClr>
                <a:srgbClr val="888888"/>
              </a:buClr>
              <a:buSzPct val="25000"/>
              <a:buFont typeface="Calibri"/>
              <a:buNone/>
            </a:pPr>
            <a:fld id="{00000000-1234-1234-1234-123412341234}" type="slidenum">
              <a:rPr lang="en-US"/>
              <a:pPr>
                <a:buClr>
                  <a:srgbClr val="888888"/>
                </a:buClr>
                <a:buSzPct val="25000"/>
                <a:buFont typeface="Calibri"/>
                <a:buNone/>
              </a:pPr>
              <a:t>‹#›</a:t>
            </a:fld>
            <a:endParaRPr lang="en-US" dirty="0"/>
          </a:p>
        </p:txBody>
      </p:sp>
    </p:spTree>
    <p:extLst>
      <p:ext uri="{BB962C8B-B14F-4D97-AF65-F5344CB8AC3E}">
        <p14:creationId xmlns:p14="http://schemas.microsoft.com/office/powerpoint/2010/main" val="3898965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01264" y="123305"/>
            <a:ext cx="8229600" cy="1143000"/>
          </a:xfrm>
          <a:prstGeom prst="rect">
            <a:avLst/>
          </a:prstGeom>
          <a:noFill/>
          <a:ln>
            <a:noFill/>
          </a:ln>
        </p:spPr>
        <p:txBody>
          <a:bodyPr lIns="91425" tIns="91425" rIns="91425" bIns="91425" anchor="ctr" anchorCtr="0"/>
          <a:lstStyle>
            <a:lvl1pPr algn="ctr" rtl="0">
              <a:spcBef>
                <a:spcPts val="0"/>
              </a:spcBef>
              <a:buClr>
                <a:srgbClr val="1508B8"/>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8" name="Shape 78"/>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indent="-50800" algn="l" rtl="0">
              <a:spcBef>
                <a:spcPts val="640"/>
              </a:spcBef>
              <a:buClr>
                <a:srgbClr val="0F243E"/>
              </a:buClr>
              <a:buFont typeface="Arial"/>
              <a:buChar char="•"/>
              <a:defRPr/>
            </a:lvl1pPr>
            <a:lvl2pPr marL="742950" indent="-19050" algn="l" rtl="0">
              <a:spcBef>
                <a:spcPts val="560"/>
              </a:spcBef>
              <a:buClr>
                <a:srgbClr val="366092"/>
              </a:buClr>
              <a:buFont typeface="Arial"/>
              <a:buChar char="–"/>
              <a:defRPr/>
            </a:lvl2pPr>
            <a:lvl3pPr marL="1143000" indent="12700" algn="l" rtl="0">
              <a:spcBef>
                <a:spcPts val="480"/>
              </a:spcBef>
              <a:buClr>
                <a:srgbClr val="0F243E"/>
              </a:buClr>
              <a:buFont typeface="Arial"/>
              <a:buChar char="•"/>
              <a:defRPr/>
            </a:lvl3pPr>
            <a:lvl4pPr marL="1600200" indent="-12700" algn="l" rtl="0">
              <a:spcBef>
                <a:spcPts val="400"/>
              </a:spcBef>
              <a:buClr>
                <a:srgbClr val="366092"/>
              </a:buClr>
              <a:buFont typeface="Arial"/>
              <a:buChar char="–"/>
              <a:defRPr/>
            </a:lvl4pPr>
            <a:lvl5pPr marL="2057400" indent="-12700" algn="l" rtl="0">
              <a:spcBef>
                <a:spcPts val="400"/>
              </a:spcBef>
              <a:buClr>
                <a:srgbClr val="538CD5"/>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
        <p:nvSpPr>
          <p:cNvPr id="79" name="Shape 79"/>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80" name="Shape 8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81" name="Shape 81"/>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a:buClr>
                <a:srgbClr val="888888"/>
              </a:buClr>
              <a:buSzPct val="25000"/>
              <a:buFont typeface="Calibri"/>
              <a:buNone/>
            </a:pPr>
            <a:fld id="{00000000-1234-1234-1234-123412341234}" type="slidenum">
              <a:rPr lang="en-US"/>
              <a:pPr>
                <a:buClr>
                  <a:srgbClr val="888888"/>
                </a:buClr>
                <a:buSzPct val="25000"/>
                <a:buFont typeface="Calibri"/>
                <a:buNone/>
              </a:pPr>
              <a:t>‹#›</a:t>
            </a:fld>
            <a:endParaRPr lang="en-US" dirty="0"/>
          </a:p>
        </p:txBody>
      </p:sp>
    </p:spTree>
    <p:extLst>
      <p:ext uri="{BB962C8B-B14F-4D97-AF65-F5344CB8AC3E}">
        <p14:creationId xmlns:p14="http://schemas.microsoft.com/office/powerpoint/2010/main" val="2860423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ctr" anchorCtr="0"/>
          <a:lstStyle>
            <a:lvl1pPr algn="ctr" rtl="0">
              <a:spcBef>
                <a:spcPts val="0"/>
              </a:spcBef>
              <a:buClr>
                <a:srgbClr val="1508B8"/>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4" name="Shape 84"/>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indent="-50800" algn="l" rtl="0">
              <a:spcBef>
                <a:spcPts val="640"/>
              </a:spcBef>
              <a:buClr>
                <a:srgbClr val="0F243E"/>
              </a:buClr>
              <a:buFont typeface="Arial"/>
              <a:buChar char="•"/>
              <a:defRPr/>
            </a:lvl1pPr>
            <a:lvl2pPr marL="742950" indent="-19050" algn="l" rtl="0">
              <a:spcBef>
                <a:spcPts val="560"/>
              </a:spcBef>
              <a:buClr>
                <a:srgbClr val="366092"/>
              </a:buClr>
              <a:buFont typeface="Arial"/>
              <a:buChar char="–"/>
              <a:defRPr/>
            </a:lvl2pPr>
            <a:lvl3pPr marL="1143000" indent="12700" algn="l" rtl="0">
              <a:spcBef>
                <a:spcPts val="480"/>
              </a:spcBef>
              <a:buClr>
                <a:srgbClr val="0F243E"/>
              </a:buClr>
              <a:buFont typeface="Arial"/>
              <a:buChar char="•"/>
              <a:defRPr/>
            </a:lvl3pPr>
            <a:lvl4pPr marL="1600200" indent="-12700" algn="l" rtl="0">
              <a:spcBef>
                <a:spcPts val="400"/>
              </a:spcBef>
              <a:buClr>
                <a:srgbClr val="366092"/>
              </a:buClr>
              <a:buFont typeface="Arial"/>
              <a:buChar char="–"/>
              <a:defRPr/>
            </a:lvl4pPr>
            <a:lvl5pPr marL="2057400" indent="-12700" algn="l" rtl="0">
              <a:spcBef>
                <a:spcPts val="400"/>
              </a:spcBef>
              <a:buClr>
                <a:srgbClr val="538CD5"/>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
        <p:nvSpPr>
          <p:cNvPr id="85" name="Shape 8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86" name="Shape 8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87" name="Shape 87"/>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a:buClr>
                <a:srgbClr val="888888"/>
              </a:buClr>
              <a:buSzPct val="25000"/>
              <a:buFont typeface="Calibri"/>
              <a:buNone/>
            </a:pPr>
            <a:fld id="{00000000-1234-1234-1234-123412341234}" type="slidenum">
              <a:rPr lang="en-US"/>
              <a:pPr>
                <a:buClr>
                  <a:srgbClr val="888888"/>
                </a:buClr>
                <a:buSzPct val="25000"/>
                <a:buFont typeface="Calibri"/>
                <a:buNone/>
              </a:pPr>
              <a:t>‹#›</a:t>
            </a:fld>
            <a:endParaRPr lang="en-US" dirty="0"/>
          </a:p>
        </p:txBody>
      </p:sp>
    </p:spTree>
    <p:extLst>
      <p:ext uri="{BB962C8B-B14F-4D97-AF65-F5344CB8AC3E}">
        <p14:creationId xmlns:p14="http://schemas.microsoft.com/office/powerpoint/2010/main" val="109833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7B7A19-E1B9-4F93-AEA3-C6D23D5C97AB}" type="datetimeFigureOut">
              <a:rPr lang="en-US" smtClean="0"/>
              <a:pPr/>
              <a:t>5/7/2016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98298B-CA7E-44D8-B1D2-35AF2AB438BA}"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06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B7A19-E1B9-4F93-AEA3-C6D23D5C97AB}" type="datetimeFigureOut">
              <a:rPr lang="en-US" smtClean="0"/>
              <a:pPr/>
              <a:t>5/7/2016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98298B-CA7E-44D8-B1D2-35AF2AB438BA}" type="slidenum">
              <a:rPr lang="en-US" smtClean="0"/>
              <a:pPr/>
              <a:t>‹#›</a:t>
            </a:fld>
            <a:endParaRPr lang="en-US" dirty="0"/>
          </a:p>
        </p:txBody>
      </p:sp>
    </p:spTree>
    <p:extLst>
      <p:ext uri="{BB962C8B-B14F-4D97-AF65-F5344CB8AC3E}">
        <p14:creationId xmlns:p14="http://schemas.microsoft.com/office/powerpoint/2010/main" val="3487549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7B7A19-E1B9-4F93-AEA3-C6D23D5C97AB}" type="datetimeFigureOut">
              <a:rPr lang="en-US" smtClean="0"/>
              <a:pPr/>
              <a:t>5/7/2016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98298B-CA7E-44D8-B1D2-35AF2AB438BA}"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38062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7B7A19-E1B9-4F93-AEA3-C6D23D5C97AB}" type="datetimeFigureOut">
              <a:rPr lang="en-US" smtClean="0"/>
              <a:pPr/>
              <a:t>5/7/2016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98298B-CA7E-44D8-B1D2-35AF2AB438BA}" type="slidenum">
              <a:rPr lang="en-US" smtClean="0"/>
              <a:pPr/>
              <a:t>‹#›</a:t>
            </a:fld>
            <a:endParaRPr lang="en-US" dirty="0"/>
          </a:p>
        </p:txBody>
      </p:sp>
    </p:spTree>
    <p:extLst>
      <p:ext uri="{BB962C8B-B14F-4D97-AF65-F5344CB8AC3E}">
        <p14:creationId xmlns:p14="http://schemas.microsoft.com/office/powerpoint/2010/main" val="360862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01264" y="123305"/>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1508B8"/>
              </a:buClr>
              <a:buFont typeface="Calibri"/>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50800" algn="l" rtl="0">
              <a:lnSpc>
                <a:spcPct val="100000"/>
              </a:lnSpc>
              <a:spcBef>
                <a:spcPts val="640"/>
              </a:spcBef>
              <a:spcAft>
                <a:spcPts val="0"/>
              </a:spcAft>
              <a:buClr>
                <a:srgbClr val="0F243E"/>
              </a:buClr>
              <a:buFont typeface="Arial"/>
              <a:buChar char="•"/>
              <a:defRPr/>
            </a:lvl1pPr>
            <a:lvl2pPr marL="742950" marR="0" indent="-19050" algn="l" rtl="0">
              <a:lnSpc>
                <a:spcPct val="100000"/>
              </a:lnSpc>
              <a:spcBef>
                <a:spcPts val="560"/>
              </a:spcBef>
              <a:spcAft>
                <a:spcPts val="0"/>
              </a:spcAft>
              <a:buClr>
                <a:srgbClr val="366092"/>
              </a:buClr>
              <a:buFont typeface="Arial"/>
              <a:buChar char="–"/>
              <a:defRPr/>
            </a:lvl2pPr>
            <a:lvl3pPr marL="1143000" marR="0" indent="12700" algn="l" rtl="0">
              <a:lnSpc>
                <a:spcPct val="100000"/>
              </a:lnSpc>
              <a:spcBef>
                <a:spcPts val="480"/>
              </a:spcBef>
              <a:spcAft>
                <a:spcPts val="0"/>
              </a:spcAft>
              <a:buClr>
                <a:srgbClr val="0F243E"/>
              </a:buClr>
              <a:buFont typeface="Arial"/>
              <a:buChar char="•"/>
              <a:defRPr/>
            </a:lvl3pPr>
            <a:lvl4pPr marL="1600200" marR="0" indent="-12700" algn="l" rtl="0">
              <a:lnSpc>
                <a:spcPct val="100000"/>
              </a:lnSpc>
              <a:spcBef>
                <a:spcPts val="400"/>
              </a:spcBef>
              <a:spcAft>
                <a:spcPts val="0"/>
              </a:spcAft>
              <a:buClr>
                <a:srgbClr val="366092"/>
              </a:buClr>
              <a:buFont typeface="Arial"/>
              <a:buChar char="–"/>
              <a:defRPr/>
            </a:lvl4pPr>
            <a:lvl5pPr marL="2057400" marR="0" indent="-12700" algn="l" rtl="0">
              <a:lnSpc>
                <a:spcPct val="100000"/>
              </a:lnSpc>
              <a:spcBef>
                <a:spcPts val="400"/>
              </a:spcBef>
              <a:spcAft>
                <a:spcPts val="0"/>
              </a:spcAft>
              <a:buClr>
                <a:srgbClr val="538CD5"/>
              </a:buClr>
              <a:buFont typeface="Arial"/>
              <a:buChar char="»"/>
              <a:defRPr/>
            </a:lvl5pPr>
            <a:lvl6pPr marL="2514600" marR="0" indent="-12700" algn="l" rtl="0">
              <a:lnSpc>
                <a:spcPct val="100000"/>
              </a:lnSpc>
              <a:spcBef>
                <a:spcPts val="400"/>
              </a:spcBef>
              <a:spcAft>
                <a:spcPts val="0"/>
              </a:spcAft>
              <a:buClr>
                <a:schemeClr val="dk1"/>
              </a:buClr>
              <a:buFont typeface="Arial"/>
              <a:buChar char="•"/>
              <a:defRPr/>
            </a:lvl6pPr>
            <a:lvl7pPr marL="2971800" marR="0" indent="-12700" algn="l" rtl="0">
              <a:lnSpc>
                <a:spcPct val="100000"/>
              </a:lnSpc>
              <a:spcBef>
                <a:spcPts val="400"/>
              </a:spcBef>
              <a:spcAft>
                <a:spcPts val="0"/>
              </a:spcAft>
              <a:buClr>
                <a:schemeClr val="dk1"/>
              </a:buClr>
              <a:buFont typeface="Arial"/>
              <a:buChar char="•"/>
              <a:defRPr/>
            </a:lvl7pPr>
            <a:lvl8pPr marL="3429000" marR="0" indent="-12700" algn="l" rtl="0">
              <a:lnSpc>
                <a:spcPct val="100000"/>
              </a:lnSpc>
              <a:spcBef>
                <a:spcPts val="400"/>
              </a:spcBef>
              <a:spcAft>
                <a:spcPts val="0"/>
              </a:spcAft>
              <a:buClr>
                <a:schemeClr val="dk1"/>
              </a:buClr>
              <a:buFont typeface="Arial"/>
              <a:buChar char="•"/>
              <a:defRPr/>
            </a:lvl8pPr>
            <a:lvl9pPr marL="3886200" marR="0" indent="-12700" algn="l" rtl="0">
              <a:lnSpc>
                <a:spcPct val="100000"/>
              </a:lnSpc>
              <a:spcBef>
                <a:spcPts val="400"/>
              </a:spcBef>
              <a:spcAft>
                <a:spcPts val="0"/>
              </a:spcAft>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sz="1400" kern="0" dirty="0">
              <a:solidFill>
                <a:srgbClr val="000000"/>
              </a:solidFill>
              <a:cs typeface="Arial"/>
              <a:sym typeface="Arial"/>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sz="1400" kern="0" dirty="0">
              <a:solidFill>
                <a:srgbClr val="000000"/>
              </a:solidFill>
              <a:cs typeface="Arial"/>
              <a:sym typeface="Arial"/>
            </a:endParaRPr>
          </a:p>
        </p:txBody>
      </p:sp>
      <p:sp>
        <p:nvSpPr>
          <p:cNvPr id="13" name="Shape 13"/>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a:buClr>
                <a:srgbClr val="888888"/>
              </a:buClr>
              <a:buSzPct val="25000"/>
              <a:buFont typeface="Calibri"/>
              <a:buNone/>
            </a:pPr>
            <a:fld id="{00000000-1234-1234-1234-123412341234}" type="slidenum">
              <a:rPr lang="en-US" kern="0"/>
              <a:pPr>
                <a:buClr>
                  <a:srgbClr val="888888"/>
                </a:buClr>
                <a:buSzPct val="25000"/>
                <a:buFont typeface="Calibri"/>
                <a:buNone/>
              </a:pPr>
              <a:t>‹#›</a:t>
            </a:fld>
            <a:endParaRPr lang="en-US" kern="0" dirty="0"/>
          </a:p>
        </p:txBody>
      </p:sp>
      <p:grpSp>
        <p:nvGrpSpPr>
          <p:cNvPr id="14" name="Shape 14"/>
          <p:cNvGrpSpPr/>
          <p:nvPr/>
        </p:nvGrpSpPr>
        <p:grpSpPr>
          <a:xfrm>
            <a:off x="40533" y="68876"/>
            <a:ext cx="9006189" cy="1190249"/>
            <a:chOff x="68093" y="168702"/>
            <a:chExt cx="9006189" cy="1190249"/>
          </a:xfrm>
        </p:grpSpPr>
        <p:grpSp>
          <p:nvGrpSpPr>
            <p:cNvPr id="15" name="Shape 15"/>
            <p:cNvGrpSpPr/>
            <p:nvPr/>
          </p:nvGrpSpPr>
          <p:grpSpPr>
            <a:xfrm>
              <a:off x="68093" y="168702"/>
              <a:ext cx="9006189" cy="1005011"/>
              <a:chOff x="4863" y="22697"/>
              <a:chExt cx="9006189" cy="1005011"/>
            </a:xfrm>
          </p:grpSpPr>
          <p:pic>
            <p:nvPicPr>
              <p:cNvPr id="16" name="Shape 16"/>
              <p:cNvPicPr preferRelativeResize="0"/>
              <p:nvPr/>
            </p:nvPicPr>
            <p:blipFill rotWithShape="1">
              <a:blip r:embed="rId7" cstate="print">
                <a:alphaModFix/>
              </a:blip>
              <a:srcRect/>
              <a:stretch/>
            </p:blipFill>
            <p:spPr>
              <a:xfrm>
                <a:off x="4863" y="22697"/>
                <a:ext cx="1170056" cy="990598"/>
              </a:xfrm>
              <a:prstGeom prst="rect">
                <a:avLst/>
              </a:prstGeom>
              <a:noFill/>
              <a:ln>
                <a:noFill/>
              </a:ln>
            </p:spPr>
          </p:pic>
          <p:pic>
            <p:nvPicPr>
              <p:cNvPr id="17" name="Shape 17"/>
              <p:cNvPicPr preferRelativeResize="0"/>
              <p:nvPr/>
            </p:nvPicPr>
            <p:blipFill rotWithShape="1">
              <a:blip r:embed="rId8" cstate="print">
                <a:alphaModFix/>
              </a:blip>
              <a:srcRect/>
              <a:stretch/>
            </p:blipFill>
            <p:spPr>
              <a:xfrm>
                <a:off x="7718896" y="22697"/>
                <a:ext cx="1292155" cy="1005011"/>
              </a:xfrm>
              <a:prstGeom prst="rect">
                <a:avLst/>
              </a:prstGeom>
              <a:noFill/>
              <a:ln>
                <a:noFill/>
              </a:ln>
            </p:spPr>
          </p:pic>
        </p:grpSp>
        <p:sp>
          <p:nvSpPr>
            <p:cNvPr id="18" name="Shape 18"/>
            <p:cNvSpPr/>
            <p:nvPr/>
          </p:nvSpPr>
          <p:spPr>
            <a:xfrm>
              <a:off x="162128" y="1313233"/>
              <a:ext cx="8763000" cy="45718"/>
            </a:xfrm>
            <a:prstGeom prst="rect">
              <a:avLst/>
            </a:prstGeom>
            <a:solidFill>
              <a:srgbClr val="0A0A9E"/>
            </a:solidFill>
            <a:ln w="9525" cap="flat">
              <a:solidFill>
                <a:srgbClr val="632423"/>
              </a:solidFill>
              <a:prstDash val="solid"/>
              <a:round/>
              <a:headEnd type="none" w="med" len="med"/>
              <a:tailEnd type="none" w="med" len="med"/>
            </a:ln>
          </p:spPr>
          <p:txBody>
            <a:bodyPr lIns="91425" tIns="45700" rIns="91425" bIns="45700" anchor="ctr" anchorCtr="0">
              <a:noAutofit/>
            </a:bodyPr>
            <a:lstStyle/>
            <a:p>
              <a:pPr algn="ctr">
                <a:buClr>
                  <a:srgbClr val="000000"/>
                </a:buClr>
                <a:buFont typeface="Arial"/>
                <a:buNone/>
              </a:pPr>
              <a:endParaRPr kern="0" dirty="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106105395"/>
      </p:ext>
    </p:extLst>
  </p:cSld>
  <p:clrMap bg1="lt1" tx1="dk1" bg2="dk2" tx2="lt2" accent1="accent1" accent2="accent2" accent3="accent3" accent4="accent4" accent5="accent5" accent6="accent6" hlink="hlink" folHlink="folHlink"/>
  <p:sldLayoutIdLst>
    <p:sldLayoutId id="2147483662" r:id="rId1"/>
    <p:sldLayoutId id="2147483668" r:id="rId2"/>
    <p:sldLayoutId id="2147483669" r:id="rId3"/>
    <p:sldLayoutId id="2147483670" r:id="rId4"/>
    <p:sldLayoutId id="2147483671" r:id="rId5"/>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87B7A19-E1B9-4F93-AEA3-C6D23D5C97AB}" type="datetimeFigureOut">
              <a:rPr lang="en-US" smtClean="0"/>
              <a:pPr/>
              <a:t>5/7/2016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298298B-CA7E-44D8-B1D2-35AF2AB438BA}" type="slidenum">
              <a:rPr lang="en-US" smtClean="0"/>
              <a:pPr/>
              <a:t>‹#›</a:t>
            </a:fld>
            <a:endParaRPr lang="en-US" dirty="0"/>
          </a:p>
        </p:txBody>
      </p:sp>
    </p:spTree>
    <p:extLst>
      <p:ext uri="{BB962C8B-B14F-4D97-AF65-F5344CB8AC3E}">
        <p14:creationId xmlns:p14="http://schemas.microsoft.com/office/powerpoint/2010/main" val="38945754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590" y="274638"/>
            <a:ext cx="777321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73624" y="1600200"/>
            <a:ext cx="731317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13590" y="6356350"/>
            <a:ext cx="1677210" cy="365125"/>
          </a:xfrm>
          <a:prstGeom prst="rect">
            <a:avLst/>
          </a:prstGeom>
        </p:spPr>
        <p:txBody>
          <a:bodyPr vert="horz" lIns="91440" tIns="45720" rIns="91440" bIns="45720" rtlCol="0" anchor="ctr"/>
          <a:lstStyle>
            <a:lvl1pPr algn="l">
              <a:defRPr sz="1200">
                <a:solidFill>
                  <a:schemeClr val="tx1">
                    <a:tint val="75000"/>
                  </a:schemeClr>
                </a:solidFill>
                <a:latin typeface="Arial Narrow"/>
                <a:cs typeface="Arial Narrow"/>
              </a:defRPr>
            </a:lvl1pPr>
          </a:lstStyle>
          <a:p>
            <a:pPr defTabSz="457200"/>
            <a:fld id="{3BE29EB0-2ABC-1144-980C-816FF6B4230C}" type="datetimeFigureOut">
              <a:rPr lang="en-US" smtClean="0">
                <a:solidFill>
                  <a:prstClr val="black">
                    <a:tint val="75000"/>
                  </a:prstClr>
                </a:solidFill>
              </a:rPr>
              <a:pPr defTabSz="457200"/>
              <a:t>5/7/2016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Narrow"/>
                <a:cs typeface="Arial Narrow"/>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5BF1307-B304-3F4C-965F-AF1EAA13DF00}" type="slidenum">
              <a:rPr lang="en-US" smtClean="0">
                <a:solidFill>
                  <a:prstClr val="black">
                    <a:tint val="75000"/>
                  </a:prstClr>
                </a:solidFill>
              </a:rPr>
              <a:pPr defTabSz="457200"/>
              <a:t>‹#›</a:t>
            </a:fld>
            <a:endParaRPr lang="en-US" dirty="0">
              <a:solidFill>
                <a:prstClr val="black">
                  <a:tint val="75000"/>
                </a:prstClr>
              </a:solidFill>
            </a:endParaRPr>
          </a:p>
        </p:txBody>
      </p:sp>
      <p:cxnSp>
        <p:nvCxnSpPr>
          <p:cNvPr id="8" name="Straight Connector 7"/>
          <p:cNvCxnSpPr/>
          <p:nvPr userDrawn="1"/>
        </p:nvCxnSpPr>
        <p:spPr>
          <a:xfrm>
            <a:off x="460814" y="1820"/>
            <a:ext cx="0" cy="6858000"/>
          </a:xfrm>
          <a:prstGeom prst="line">
            <a:avLst/>
          </a:prstGeom>
          <a:ln w="76200" cap="flat"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538514" y="1820"/>
            <a:ext cx="0" cy="6858000"/>
          </a:xfrm>
          <a:prstGeom prst="line">
            <a:avLst/>
          </a:prstGeom>
          <a:ln w="76200" cap="flat"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616209" y="1820"/>
            <a:ext cx="0" cy="6858000"/>
          </a:xfrm>
          <a:prstGeom prst="line">
            <a:avLst/>
          </a:prstGeom>
          <a:ln w="76200" cap="flat"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693901" y="1820"/>
            <a:ext cx="0" cy="6858000"/>
          </a:xfrm>
          <a:prstGeom prst="line">
            <a:avLst/>
          </a:prstGeom>
          <a:ln w="76200" cap="flat"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771598" y="1820"/>
            <a:ext cx="0" cy="6858000"/>
          </a:xfrm>
          <a:prstGeom prst="line">
            <a:avLst/>
          </a:prstGeom>
          <a:ln w="76200" cap="flat"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0" y="1820"/>
            <a:ext cx="9144000" cy="272818"/>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
                <a:rot lat="0" lon="0" rev="10800000"/>
              </a:lightRig>
            </a:scene3d>
            <a:sp3d>
              <a:contourClr>
                <a:srgbClr val="DDDDDD"/>
              </a:contourClr>
            </a:sp3d>
          </a:bodyPr>
          <a:lstStyle/>
          <a:p>
            <a:pPr defTabSz="457200"/>
            <a:r>
              <a:rPr lang="en-US" sz="1200" dirty="0" smtClean="0">
                <a:ln w="11430"/>
                <a:solidFill>
                  <a:prstClr val="white"/>
                </a:solidFill>
                <a:latin typeface="Arial Black"/>
                <a:cs typeface="Arial Black"/>
              </a:rPr>
              <a:t>I</a:t>
            </a:r>
            <a:r>
              <a:rPr lang="en-US" sz="1050" dirty="0" smtClean="0">
                <a:ln w="11430"/>
                <a:solidFill>
                  <a:prstClr val="white"/>
                </a:solidFill>
                <a:latin typeface="Arial Black"/>
                <a:cs typeface="Arial Black"/>
              </a:rPr>
              <a:t>NTRODUCTION AND </a:t>
            </a:r>
            <a:r>
              <a:rPr lang="en-US" sz="1200" dirty="0" smtClean="0">
                <a:ln w="11430"/>
                <a:solidFill>
                  <a:prstClr val="white"/>
                </a:solidFill>
                <a:latin typeface="Arial Black"/>
                <a:cs typeface="Arial Black"/>
              </a:rPr>
              <a:t>S</a:t>
            </a:r>
            <a:r>
              <a:rPr lang="en-US" sz="1050" dirty="0" smtClean="0">
                <a:ln w="11430"/>
                <a:solidFill>
                  <a:prstClr val="white"/>
                </a:solidFill>
                <a:latin typeface="Arial Black"/>
                <a:cs typeface="Arial Black"/>
              </a:rPr>
              <a:t>ATELLITE </a:t>
            </a:r>
            <a:r>
              <a:rPr lang="en-US" sz="1200" dirty="0" smtClean="0">
                <a:ln w="11430"/>
                <a:solidFill>
                  <a:prstClr val="white"/>
                </a:solidFill>
                <a:latin typeface="Arial Black"/>
                <a:cs typeface="Arial Black"/>
              </a:rPr>
              <a:t>M</a:t>
            </a:r>
            <a:r>
              <a:rPr lang="en-US" sz="1050" dirty="0" smtClean="0">
                <a:ln w="11430"/>
                <a:solidFill>
                  <a:prstClr val="white"/>
                </a:solidFill>
                <a:latin typeface="Arial Black"/>
                <a:cs typeface="Arial Black"/>
              </a:rPr>
              <a:t>ETEOROLOGY </a:t>
            </a:r>
            <a:r>
              <a:rPr lang="en-US" sz="1200" dirty="0" smtClean="0">
                <a:ln w="11430"/>
                <a:solidFill>
                  <a:prstClr val="white"/>
                </a:solidFill>
                <a:latin typeface="Arial Black"/>
                <a:cs typeface="Arial Black"/>
              </a:rPr>
              <a:t>B</a:t>
            </a:r>
            <a:r>
              <a:rPr lang="en-US" sz="1050" dirty="0" smtClean="0">
                <a:ln w="11430"/>
                <a:solidFill>
                  <a:prstClr val="white"/>
                </a:solidFill>
                <a:latin typeface="Arial Black"/>
                <a:cs typeface="Arial Black"/>
              </a:rPr>
              <a:t>ACKGROUND</a:t>
            </a:r>
            <a:endParaRPr lang="en-US" sz="1100" dirty="0">
              <a:ln w="11430"/>
              <a:solidFill>
                <a:prstClr val="white"/>
              </a:solidFill>
              <a:latin typeface="Arial Black"/>
              <a:cs typeface="Arial Black"/>
            </a:endParaRPr>
          </a:p>
        </p:txBody>
      </p:sp>
      <p:pic>
        <p:nvPicPr>
          <p:cNvPr id="14" name="Picture 13" descr="D_1.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11" y="4920097"/>
            <a:ext cx="1234440" cy="1234440"/>
          </a:xfrm>
          <a:prstGeom prst="rect">
            <a:avLst/>
          </a:prstGeom>
        </p:spPr>
      </p:pic>
    </p:spTree>
    <p:extLst>
      <p:ext uri="{BB962C8B-B14F-4D97-AF65-F5344CB8AC3E}">
        <p14:creationId xmlns:p14="http://schemas.microsoft.com/office/powerpoint/2010/main" val="31139496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457200" rtl="0" eaLnBrk="1" latinLnBrk="0" hangingPunct="1">
        <a:spcBef>
          <a:spcPct val="0"/>
        </a:spcBef>
        <a:buNone/>
        <a:defRPr sz="3600" kern="1200">
          <a:solidFill>
            <a:schemeClr val="tx1"/>
          </a:solidFill>
          <a:latin typeface="Arial Black"/>
          <a:ea typeface="+mj-ea"/>
          <a:cs typeface="Arial Black"/>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hyperlink" Target="http://www.goes-r.gov/education/outreach.html#F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Shape 143"/>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a:buClr>
                <a:srgbClr val="000000"/>
              </a:buClr>
              <a:buSzPct val="25000"/>
              <a:buFont typeface="Arial"/>
              <a:buNone/>
            </a:pPr>
            <a:fld id="{00000000-1234-1234-1234-123412341234}" type="slidenum">
              <a:rPr lang="en-US">
                <a:latin typeface="Calibri" panose="020F0502020204030204" pitchFamily="34" charset="0"/>
                <a:cs typeface="Calibri" panose="020F0502020204030204" pitchFamily="34" charset="0"/>
              </a:rPr>
              <a:pPr>
                <a:buClr>
                  <a:srgbClr val="000000"/>
                </a:buClr>
                <a:buSzPct val="25000"/>
                <a:buFont typeface="Arial"/>
                <a:buNone/>
              </a:pPr>
              <a:t>1</a:t>
            </a:fld>
            <a:endParaRPr lang="en-US" dirty="0">
              <a:latin typeface="Calibri" panose="020F0502020204030204" pitchFamily="34" charset="0"/>
              <a:cs typeface="Calibri" panose="020F0502020204030204" pitchFamily="34" charset="0"/>
            </a:endParaRPr>
          </a:p>
        </p:txBody>
      </p:sp>
      <p:sp>
        <p:nvSpPr>
          <p:cNvPr id="10" name="Shape 125"/>
          <p:cNvSpPr txBox="1">
            <a:spLocks noGrp="1"/>
          </p:cNvSpPr>
          <p:nvPr>
            <p:ph type="title"/>
          </p:nvPr>
        </p:nvSpPr>
        <p:spPr>
          <a:xfrm>
            <a:off x="645460" y="8965"/>
            <a:ext cx="7772400" cy="1143000"/>
          </a:xfrm>
          <a:prstGeom prst="rect">
            <a:avLst/>
          </a:prstGeom>
          <a:noFill/>
          <a:ln>
            <a:noFill/>
          </a:ln>
        </p:spPr>
        <p:txBody>
          <a:bodyPr lIns="91425" tIns="91425" rIns="91425" bIns="91425" anchor="ctr" anchorCtr="0">
            <a:noAutofit/>
          </a:bodyPr>
          <a:lstStyle/>
          <a:p>
            <a:pPr lvl="0">
              <a:buSzPct val="25000"/>
            </a:pPr>
            <a:r>
              <a:rPr lang="en-US" sz="3600" b="1" dirty="0" smtClean="0">
                <a:solidFill>
                  <a:schemeClr val="tx1"/>
                </a:solidFill>
                <a:latin typeface="Calibri" panose="020F0502020204030204" pitchFamily="34" charset="0"/>
                <a:ea typeface="Calibri"/>
                <a:cs typeface="Calibri" panose="020F0502020204030204" pitchFamily="34" charset="0"/>
                <a:sym typeface="Calibri"/>
              </a:rPr>
              <a:t>Status </a:t>
            </a:r>
            <a:r>
              <a:rPr lang="en-US" sz="3600" b="1" dirty="0">
                <a:solidFill>
                  <a:schemeClr val="tx1"/>
                </a:solidFill>
                <a:latin typeface="Calibri" panose="020F0502020204030204" pitchFamily="34" charset="0"/>
                <a:ea typeface="Calibri"/>
                <a:cs typeface="Calibri" panose="020F0502020204030204" pitchFamily="34" charset="0"/>
                <a:sym typeface="Calibri"/>
              </a:rPr>
              <a:t>of Satellite Training Actions</a:t>
            </a:r>
            <a:endParaRPr lang="en-US" sz="3600" b="1" i="0" u="none" strike="noStrike" cap="none" baseline="0" dirty="0">
              <a:solidFill>
                <a:schemeClr val="tx1"/>
              </a:solidFill>
              <a:latin typeface="Calibri" panose="020F0502020204030204" pitchFamily="34" charset="0"/>
              <a:ea typeface="Calibri"/>
              <a:cs typeface="Calibri" panose="020F0502020204030204" pitchFamily="34" charset="0"/>
              <a:sym typeface="Calibri"/>
            </a:endParaRPr>
          </a:p>
        </p:txBody>
      </p:sp>
      <p:sp>
        <p:nvSpPr>
          <p:cNvPr id="23" name="Rectangle 22"/>
          <p:cNvSpPr/>
          <p:nvPr/>
        </p:nvSpPr>
        <p:spPr>
          <a:xfrm>
            <a:off x="381000" y="1436912"/>
            <a:ext cx="8305800" cy="3323987"/>
          </a:xfrm>
          <a:prstGeom prst="rect">
            <a:avLst/>
          </a:prstGeom>
        </p:spPr>
        <p:txBody>
          <a:bodyPr wrap="square">
            <a:spAutoFit/>
          </a:bodyPr>
          <a:lstStyle/>
          <a:p>
            <a:pPr algn="ctr">
              <a:spcBef>
                <a:spcPts val="1200"/>
              </a:spcBef>
            </a:pPr>
            <a:r>
              <a:rPr lang="en-US" sz="2400" b="1" dirty="0">
                <a:solidFill>
                  <a:srgbClr val="000000"/>
                </a:solidFill>
                <a:latin typeface="Calibri" panose="020F0502020204030204" pitchFamily="34" charset="0"/>
                <a:cs typeface="Calibri" panose="020F0502020204030204" pitchFamily="34" charset="0"/>
              </a:rPr>
              <a:t>Anthony </a:t>
            </a:r>
            <a:r>
              <a:rPr lang="en-US" sz="2400" b="1" dirty="0" smtClean="0">
                <a:solidFill>
                  <a:srgbClr val="000000"/>
                </a:solidFill>
                <a:latin typeface="Calibri" panose="020F0502020204030204" pitchFamily="34" charset="0"/>
                <a:cs typeface="Calibri" panose="020F0502020204030204" pitchFamily="34" charset="0"/>
              </a:rPr>
              <a:t>Mostek</a:t>
            </a:r>
          </a:p>
          <a:p>
            <a:pPr algn="ctr"/>
            <a:r>
              <a:rPr lang="en-US" dirty="0" smtClean="0">
                <a:solidFill>
                  <a:srgbClr val="000000"/>
                </a:solidFill>
                <a:latin typeface="Calibri" panose="020F0502020204030204" pitchFamily="34" charset="0"/>
                <a:cs typeface="Calibri" panose="020F0502020204030204" pitchFamily="34" charset="0"/>
              </a:rPr>
              <a:t>Chief, Forecast Decision Training Division (FDTD/OCLO)</a:t>
            </a:r>
          </a:p>
          <a:p>
            <a:pPr algn="ctr"/>
            <a:r>
              <a:rPr lang="en-US" sz="2400" b="1" dirty="0" smtClean="0">
                <a:solidFill>
                  <a:srgbClr val="000000"/>
                </a:solidFill>
                <a:latin typeface="Calibri" panose="020F0502020204030204" pitchFamily="34" charset="0"/>
                <a:cs typeface="Calibri" panose="020F0502020204030204" pitchFamily="34" charset="0"/>
              </a:rPr>
              <a:t>LeRoy </a:t>
            </a:r>
            <a:r>
              <a:rPr lang="en-US" sz="2400" b="1" dirty="0" smtClean="0">
                <a:solidFill>
                  <a:srgbClr val="000000"/>
                </a:solidFill>
                <a:latin typeface="Calibri" panose="020F0502020204030204" pitchFamily="34" charset="0"/>
                <a:cs typeface="Calibri" panose="020F0502020204030204" pitchFamily="34" charset="0"/>
              </a:rPr>
              <a:t>Spayd </a:t>
            </a:r>
          </a:p>
          <a:p>
            <a:pPr algn="ctr"/>
            <a:r>
              <a:rPr lang="en-US" dirty="0" smtClean="0">
                <a:solidFill>
                  <a:srgbClr val="000000"/>
                </a:solidFill>
                <a:latin typeface="Calibri" panose="020F0502020204030204" pitchFamily="34" charset="0"/>
                <a:cs typeface="Calibri" panose="020F0502020204030204" pitchFamily="34" charset="0"/>
              </a:rPr>
              <a:t>NOAA/National Weather Service</a:t>
            </a:r>
          </a:p>
          <a:p>
            <a:pPr algn="ctr"/>
            <a:r>
              <a:rPr lang="en-US" dirty="0" smtClean="0">
                <a:solidFill>
                  <a:srgbClr val="000000"/>
                </a:solidFill>
                <a:latin typeface="Calibri" panose="020F0502020204030204" pitchFamily="34" charset="0"/>
                <a:cs typeface="Calibri" panose="020F0502020204030204" pitchFamily="34" charset="0"/>
              </a:rPr>
              <a:t>Office of Chief Learning Officer (OCLO)</a:t>
            </a:r>
          </a:p>
          <a:p>
            <a:pPr algn="ctr"/>
            <a:endParaRPr lang="en-US" dirty="0" smtClean="0">
              <a:solidFill>
                <a:srgbClr val="000000"/>
              </a:solidFill>
              <a:latin typeface="Calibri" panose="020F0502020204030204" pitchFamily="34" charset="0"/>
              <a:cs typeface="Calibri" panose="020F0502020204030204" pitchFamily="34" charset="0"/>
            </a:endParaRPr>
          </a:p>
          <a:p>
            <a:pPr algn="ctr"/>
            <a:r>
              <a:rPr lang="en-US" sz="2400" dirty="0" smtClean="0">
                <a:solidFill>
                  <a:srgbClr val="000000"/>
                </a:solidFill>
                <a:latin typeface="Calibri" panose="020F0502020204030204" pitchFamily="34" charset="0"/>
                <a:cs typeface="Calibri" panose="020F0502020204030204" pitchFamily="34" charset="0"/>
              </a:rPr>
              <a:t>With The Satellite Training Team</a:t>
            </a:r>
            <a:endParaRPr lang="en-US" dirty="0" smtClean="0">
              <a:solidFill>
                <a:srgbClr val="000000"/>
              </a:solidFill>
              <a:latin typeface="Calibri" panose="020F0502020204030204" pitchFamily="34" charset="0"/>
              <a:cs typeface="Calibri" panose="020F0502020204030204" pitchFamily="34" charset="0"/>
            </a:endParaRPr>
          </a:p>
          <a:p>
            <a:pPr algn="ctr"/>
            <a:endParaRPr lang="en-US" dirty="0">
              <a:solidFill>
                <a:srgbClr val="000000"/>
              </a:solidFill>
              <a:latin typeface="Calibri" panose="020F0502020204030204" pitchFamily="34" charset="0"/>
              <a:cs typeface="Calibri" panose="020F0502020204030204" pitchFamily="34" charset="0"/>
            </a:endParaRPr>
          </a:p>
          <a:p>
            <a:pPr algn="ctr"/>
            <a:r>
              <a:rPr lang="en-US" sz="2400" dirty="0" smtClean="0">
                <a:solidFill>
                  <a:srgbClr val="000000"/>
                </a:solidFill>
                <a:latin typeface="Calibri" panose="020F0502020204030204" pitchFamily="34" charset="0"/>
                <a:cs typeface="Calibri" panose="020F0502020204030204" pitchFamily="34" charset="0"/>
              </a:rPr>
              <a:t>Proving Ground/User Readiness </a:t>
            </a:r>
          </a:p>
          <a:p>
            <a:pPr algn="ctr"/>
            <a:r>
              <a:rPr lang="en-US" sz="2400" dirty="0" smtClean="0">
                <a:solidFill>
                  <a:srgbClr val="000000"/>
                </a:solidFill>
                <a:latin typeface="Calibri" panose="020F0502020204030204" pitchFamily="34" charset="0"/>
                <a:cs typeface="Calibri" panose="020F0502020204030204" pitchFamily="34" charset="0"/>
              </a:rPr>
              <a:t>May 2016 in Norman, </a:t>
            </a:r>
            <a:r>
              <a:rPr lang="en-US" sz="2400" dirty="0" smtClean="0">
                <a:solidFill>
                  <a:srgbClr val="000000"/>
                </a:solidFill>
                <a:latin typeface="Calibri" panose="020F0502020204030204" pitchFamily="34" charset="0"/>
                <a:cs typeface="Calibri" panose="020F0502020204030204" pitchFamily="34" charset="0"/>
              </a:rPr>
              <a:t>OK</a:t>
            </a:r>
          </a:p>
        </p:txBody>
      </p:sp>
      <p:pic>
        <p:nvPicPr>
          <p:cNvPr id="5" name="Picture 4" descr="http://www.goes-r.gov/education/images/logos-pg/color/jpg/03-med.jpg"/>
          <p:cNvPicPr>
            <a:picLocks noChangeAspect="1" noChangeArrowheads="1"/>
          </p:cNvPicPr>
          <p:nvPr/>
        </p:nvPicPr>
        <p:blipFill>
          <a:blip r:embed="rId3" cstate="print"/>
          <a:srcRect/>
          <a:stretch>
            <a:fillRect/>
          </a:stretch>
        </p:blipFill>
        <p:spPr bwMode="auto">
          <a:xfrm>
            <a:off x="0" y="5527386"/>
            <a:ext cx="1532965" cy="1330614"/>
          </a:xfrm>
          <a:prstGeom prst="rect">
            <a:avLst/>
          </a:prstGeom>
          <a:noFill/>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5544744"/>
            <a:ext cx="1371600" cy="1280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stretch>
            <a:fillRect/>
          </a:stretch>
        </p:blipFill>
        <p:spPr>
          <a:xfrm>
            <a:off x="4724400" y="4990761"/>
            <a:ext cx="2789462" cy="1743414"/>
          </a:xfrm>
          <a:prstGeom prst="rect">
            <a:avLst/>
          </a:prstGeom>
          <a:ln>
            <a:solidFill>
              <a:schemeClr val="tx1"/>
            </a:solidFill>
          </a:ln>
        </p:spPr>
      </p:pic>
      <p:pic>
        <p:nvPicPr>
          <p:cNvPr id="2" name="Picture 1"/>
          <p:cNvPicPr>
            <a:picLocks noChangeAspect="1"/>
          </p:cNvPicPr>
          <p:nvPr/>
        </p:nvPicPr>
        <p:blipFill>
          <a:blip r:embed="rId6"/>
          <a:stretch>
            <a:fillRect/>
          </a:stretch>
        </p:blipFill>
        <p:spPr>
          <a:xfrm>
            <a:off x="1625116" y="4990761"/>
            <a:ext cx="2798911" cy="1730688"/>
          </a:xfrm>
          <a:prstGeom prst="rect">
            <a:avLst/>
          </a:prstGeom>
          <a:ln>
            <a:solidFill>
              <a:schemeClr val="tx1"/>
            </a:solidFill>
          </a:ln>
        </p:spPr>
      </p:pic>
    </p:spTree>
    <p:extLst>
      <p:ext uri="{BB962C8B-B14F-4D97-AF65-F5344CB8AC3E}">
        <p14:creationId xmlns:p14="http://schemas.microsoft.com/office/powerpoint/2010/main" val="712183020"/>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latin typeface="Calibri" panose="020F0502020204030204" pitchFamily="34" charset="0"/>
              </a:rPr>
              <a:t>Satellite Foundational Course</a:t>
            </a:r>
            <a:endParaRPr lang="en-US" sz="3600" dirty="0">
              <a:latin typeface="Calibri" panose="020F0502020204030204" pitchFamily="34" charset="0"/>
            </a:endParaRPr>
          </a:p>
        </p:txBody>
      </p:sp>
      <p:sp>
        <p:nvSpPr>
          <p:cNvPr id="6" name="Text Placeholder 5"/>
          <p:cNvSpPr>
            <a:spLocks noGrp="1"/>
          </p:cNvSpPr>
          <p:nvPr>
            <p:ph type="body" idx="1"/>
          </p:nvPr>
        </p:nvSpPr>
        <p:spPr/>
        <p:txBody>
          <a:bodyPr/>
          <a:lstStyle/>
          <a:p>
            <a:r>
              <a:rPr lang="en-US" dirty="0" smtClean="0">
                <a:latin typeface="Calibri" panose="020F0502020204030204" pitchFamily="34" charset="0"/>
              </a:rPr>
              <a:t> </a:t>
            </a:r>
            <a:r>
              <a:rPr lang="en-US" sz="1800" dirty="0" smtClean="0">
                <a:latin typeface="Calibri" panose="020F0502020204030204" pitchFamily="34" charset="0"/>
              </a:rPr>
              <a:t>GOESR Introduction </a:t>
            </a:r>
            <a:r>
              <a:rPr lang="en-US" sz="1800" dirty="0">
                <a:latin typeface="Calibri" panose="020F0502020204030204" pitchFamily="34" charset="0"/>
              </a:rPr>
              <a:t>and </a:t>
            </a:r>
            <a:r>
              <a:rPr lang="en-US" sz="1800" dirty="0" err="1">
                <a:latin typeface="Calibri" panose="020F0502020204030204" pitchFamily="34" charset="0"/>
              </a:rPr>
              <a:t>SatMet</a:t>
            </a:r>
            <a:r>
              <a:rPr lang="en-US" sz="1800" dirty="0">
                <a:latin typeface="Calibri" panose="020F0502020204030204" pitchFamily="34" charset="0"/>
              </a:rPr>
              <a:t> Background Track (240 minutes</a:t>
            </a:r>
            <a:r>
              <a:rPr lang="en-US" sz="1800" dirty="0" smtClean="0">
                <a:latin typeface="Calibri" panose="020F0502020204030204" pitchFamily="34" charset="0"/>
              </a:rPr>
              <a:t>)</a:t>
            </a:r>
          </a:p>
          <a:p>
            <a:pPr marL="292100" indent="0">
              <a:buNone/>
            </a:pPr>
            <a:r>
              <a:rPr lang="en-US" sz="1800" dirty="0">
                <a:latin typeface="Calibri" panose="020F0502020204030204" pitchFamily="34" charset="0"/>
              </a:rPr>
              <a:t>	</a:t>
            </a:r>
            <a:r>
              <a:rPr lang="en-US" sz="1800" dirty="0" smtClean="0">
                <a:latin typeface="Calibri" panose="020F0502020204030204" pitchFamily="34" charset="0"/>
              </a:rPr>
              <a:t>- Basic </a:t>
            </a:r>
            <a:r>
              <a:rPr lang="en-US" sz="1800" dirty="0">
                <a:latin typeface="Calibri" panose="020F0502020204030204" pitchFamily="34" charset="0"/>
              </a:rPr>
              <a:t>principles of radiation (15 minutes)</a:t>
            </a:r>
          </a:p>
          <a:p>
            <a:pPr marL="292100" indent="0">
              <a:buNone/>
            </a:pPr>
            <a:r>
              <a:rPr lang="en-US" sz="1800" dirty="0">
                <a:latin typeface="Calibri" panose="020F0502020204030204" pitchFamily="34" charset="0"/>
              </a:rPr>
              <a:t>	</a:t>
            </a:r>
            <a:r>
              <a:rPr lang="en-US" sz="1800" dirty="0" smtClean="0">
                <a:latin typeface="Calibri" panose="020F0502020204030204" pitchFamily="34" charset="0"/>
              </a:rPr>
              <a:t>- Basic </a:t>
            </a:r>
            <a:r>
              <a:rPr lang="en-US" sz="1800" dirty="0">
                <a:latin typeface="Calibri" panose="020F0502020204030204" pitchFamily="34" charset="0"/>
              </a:rPr>
              <a:t>operation of the </a:t>
            </a:r>
            <a:r>
              <a:rPr lang="en-US" sz="1800" dirty="0" smtClean="0">
                <a:latin typeface="Calibri" panose="020F0502020204030204" pitchFamily="34" charset="0"/>
              </a:rPr>
              <a:t>GOES-R satellites </a:t>
            </a:r>
            <a:r>
              <a:rPr lang="en-US" sz="1800" dirty="0">
                <a:latin typeface="Calibri" panose="020F0502020204030204" pitchFamily="34" charset="0"/>
              </a:rPr>
              <a:t>(15 minutes</a:t>
            </a:r>
            <a:r>
              <a:rPr lang="en-US" sz="1800" dirty="0" smtClean="0">
                <a:latin typeface="Calibri" panose="020F0502020204030204" pitchFamily="34" charset="0"/>
              </a:rPr>
              <a:t>)</a:t>
            </a:r>
          </a:p>
          <a:p>
            <a:pPr marL="292100" indent="0">
              <a:buNone/>
            </a:pPr>
            <a:r>
              <a:rPr lang="en-US" sz="1800" dirty="0">
                <a:latin typeface="Calibri" panose="020F0502020204030204" pitchFamily="34" charset="0"/>
              </a:rPr>
              <a:t>	</a:t>
            </a:r>
            <a:r>
              <a:rPr lang="en-US" sz="1800" dirty="0" smtClean="0">
                <a:latin typeface="Calibri" panose="020F0502020204030204" pitchFamily="34" charset="0"/>
              </a:rPr>
              <a:t>- </a:t>
            </a:r>
            <a:r>
              <a:rPr lang="en-US" sz="1800" dirty="0">
                <a:latin typeface="Calibri" panose="020F0502020204030204" pitchFamily="34" charset="0"/>
              </a:rPr>
              <a:t>Spectral bands (90 minutes</a:t>
            </a:r>
            <a:r>
              <a:rPr lang="en-US" sz="1800" dirty="0" smtClean="0">
                <a:latin typeface="Calibri" panose="020F0502020204030204" pitchFamily="34" charset="0"/>
              </a:rPr>
              <a:t>)</a:t>
            </a:r>
          </a:p>
          <a:p>
            <a:pPr marL="292100" indent="0">
              <a:buNone/>
            </a:pPr>
            <a:r>
              <a:rPr lang="en-US" sz="1800" dirty="0">
                <a:latin typeface="Calibri" panose="020F0502020204030204" pitchFamily="34" charset="0"/>
              </a:rPr>
              <a:t>	</a:t>
            </a:r>
            <a:r>
              <a:rPr lang="en-US" sz="1800" dirty="0" smtClean="0">
                <a:latin typeface="Calibri" panose="020F0502020204030204" pitchFamily="34" charset="0"/>
              </a:rPr>
              <a:t>- Multichannel interpretation </a:t>
            </a:r>
            <a:r>
              <a:rPr lang="en-US" sz="1800" dirty="0">
                <a:latin typeface="Calibri" panose="020F0502020204030204" pitchFamily="34" charset="0"/>
              </a:rPr>
              <a:t>approaches (30 minutes</a:t>
            </a:r>
            <a:r>
              <a:rPr lang="en-US" sz="1800" dirty="0" smtClean="0">
                <a:latin typeface="Calibri" panose="020F0502020204030204" pitchFamily="34" charset="0"/>
              </a:rPr>
              <a:t>)</a:t>
            </a:r>
          </a:p>
          <a:p>
            <a:pPr marL="292100" indent="0">
              <a:buNone/>
            </a:pPr>
            <a:r>
              <a:rPr lang="en-US" sz="1800" dirty="0">
                <a:latin typeface="Calibri" panose="020F0502020204030204" pitchFamily="34" charset="0"/>
              </a:rPr>
              <a:t>	</a:t>
            </a:r>
            <a:r>
              <a:rPr lang="en-US" sz="1800" dirty="0" smtClean="0">
                <a:latin typeface="Calibri" panose="020F0502020204030204" pitchFamily="34" charset="0"/>
              </a:rPr>
              <a:t>- </a:t>
            </a:r>
            <a:r>
              <a:rPr lang="en-US" sz="1800" dirty="0">
                <a:latin typeface="Calibri" panose="020F0502020204030204" pitchFamily="34" charset="0"/>
              </a:rPr>
              <a:t>Baseline products </a:t>
            </a:r>
            <a:r>
              <a:rPr lang="en-US" sz="1800" dirty="0" smtClean="0">
                <a:latin typeface="Calibri" panose="020F0502020204030204" pitchFamily="34" charset="0"/>
              </a:rPr>
              <a:t>(90 </a:t>
            </a:r>
            <a:r>
              <a:rPr lang="en-US" sz="1800" dirty="0">
                <a:latin typeface="Calibri" panose="020F0502020204030204" pitchFamily="34" charset="0"/>
              </a:rPr>
              <a:t>minutes)</a:t>
            </a:r>
            <a:endParaRPr lang="en-US" sz="1800" dirty="0" smtClean="0">
              <a:latin typeface="Calibri" panose="020F0502020204030204" pitchFamily="34" charset="0"/>
            </a:endParaRPr>
          </a:p>
          <a:p>
            <a:r>
              <a:rPr lang="en-US" sz="1800" dirty="0" smtClean="0">
                <a:latin typeface="Calibri" panose="020F0502020204030204" pitchFamily="34" charset="0"/>
              </a:rPr>
              <a:t> Geostationary </a:t>
            </a:r>
            <a:r>
              <a:rPr lang="en-US" sz="1800" dirty="0">
                <a:latin typeface="Calibri" panose="020F0502020204030204" pitchFamily="34" charset="0"/>
              </a:rPr>
              <a:t>Lightning Mapper Track (40 minutes</a:t>
            </a:r>
            <a:r>
              <a:rPr lang="en-US" sz="1800" dirty="0" smtClean="0">
                <a:latin typeface="Calibri" panose="020F0502020204030204" pitchFamily="34" charset="0"/>
              </a:rPr>
              <a:t>)</a:t>
            </a:r>
          </a:p>
          <a:p>
            <a:r>
              <a:rPr lang="en-US" sz="1800" dirty="0" smtClean="0">
                <a:latin typeface="Calibri" panose="020F0502020204030204" pitchFamily="34" charset="0"/>
              </a:rPr>
              <a:t> Mesoscale/Convection </a:t>
            </a:r>
            <a:r>
              <a:rPr lang="en-US" sz="1800" dirty="0">
                <a:latin typeface="Calibri" panose="020F0502020204030204" pitchFamily="34" charset="0"/>
              </a:rPr>
              <a:t>Track (120 minutes</a:t>
            </a:r>
            <a:r>
              <a:rPr lang="en-US" sz="1800" dirty="0" smtClean="0">
                <a:latin typeface="Calibri" panose="020F0502020204030204" pitchFamily="34" charset="0"/>
              </a:rPr>
              <a:t>)</a:t>
            </a:r>
          </a:p>
          <a:p>
            <a:r>
              <a:rPr lang="en-US" sz="1800" dirty="0" smtClean="0">
                <a:latin typeface="Calibri" panose="020F0502020204030204" pitchFamily="34" charset="0"/>
              </a:rPr>
              <a:t> Synoptic </a:t>
            </a:r>
            <a:r>
              <a:rPr lang="en-US" sz="1800" dirty="0">
                <a:latin typeface="Calibri" panose="020F0502020204030204" pitchFamily="34" charset="0"/>
              </a:rPr>
              <a:t>Features Track (80 minutes</a:t>
            </a:r>
            <a:r>
              <a:rPr lang="en-US" sz="1800" dirty="0" smtClean="0">
                <a:latin typeface="Calibri" panose="020F0502020204030204" pitchFamily="34" charset="0"/>
              </a:rPr>
              <a:t>)</a:t>
            </a:r>
          </a:p>
          <a:p>
            <a:r>
              <a:rPr lang="en-US" sz="1800" dirty="0" smtClean="0">
                <a:latin typeface="Calibri" panose="020F0502020204030204" pitchFamily="34" charset="0"/>
              </a:rPr>
              <a:t> NWP/Data </a:t>
            </a:r>
            <a:r>
              <a:rPr lang="en-US" sz="1800" dirty="0">
                <a:latin typeface="Calibri" panose="020F0502020204030204" pitchFamily="34" charset="0"/>
              </a:rPr>
              <a:t>Assimilation Track (30 minutes</a:t>
            </a:r>
            <a:r>
              <a:rPr lang="en-US" sz="1800" dirty="0" smtClean="0">
                <a:latin typeface="Calibri" panose="020F0502020204030204" pitchFamily="34" charset="0"/>
              </a:rPr>
              <a:t>)</a:t>
            </a:r>
          </a:p>
          <a:p>
            <a:r>
              <a:rPr lang="en-US" sz="1800" dirty="0">
                <a:latin typeface="Calibri" panose="020F0502020204030204" pitchFamily="34" charset="0"/>
              </a:rPr>
              <a:t> </a:t>
            </a:r>
            <a:r>
              <a:rPr lang="en-US" sz="1800" dirty="0" smtClean="0">
                <a:latin typeface="Calibri" panose="020F0502020204030204" pitchFamily="34" charset="0"/>
              </a:rPr>
              <a:t>Interactive Lessons and Simulations - </a:t>
            </a:r>
            <a:r>
              <a:rPr lang="en-US" sz="1800" dirty="0">
                <a:latin typeface="Calibri" panose="020F0502020204030204" pitchFamily="34" charset="0"/>
              </a:rPr>
              <a:t>Provide an opportunity to view </a:t>
            </a:r>
            <a:r>
              <a:rPr lang="en-US" sz="1800" dirty="0" smtClean="0">
                <a:latin typeface="Calibri" panose="020F0502020204030204" pitchFamily="34" charset="0"/>
              </a:rPr>
              <a:t>&amp; </a:t>
            </a:r>
            <a:r>
              <a:rPr lang="en-US" sz="1800" dirty="0">
                <a:latin typeface="Calibri" panose="020F0502020204030204" pitchFamily="34" charset="0"/>
              </a:rPr>
              <a:t>interact with the </a:t>
            </a:r>
            <a:r>
              <a:rPr lang="en-US" sz="1800" dirty="0" smtClean="0">
                <a:latin typeface="Calibri" panose="020F0502020204030204" pitchFamily="34" charset="0"/>
              </a:rPr>
              <a:t>GOES- R imagery &amp; </a:t>
            </a:r>
            <a:r>
              <a:rPr lang="en-US" sz="1800" dirty="0">
                <a:latin typeface="Calibri" panose="020F0502020204030204" pitchFamily="34" charset="0"/>
              </a:rPr>
              <a:t>products </a:t>
            </a:r>
            <a:r>
              <a:rPr lang="en-US" sz="1800" dirty="0" smtClean="0">
                <a:latin typeface="Calibri" panose="020F0502020204030204" pitchFamily="34" charset="0"/>
              </a:rPr>
              <a:t>to firmly </a:t>
            </a:r>
            <a:r>
              <a:rPr lang="en-US" sz="1800" dirty="0">
                <a:latin typeface="Calibri" panose="020F0502020204030204" pitchFamily="34" charset="0"/>
              </a:rPr>
              <a:t>establish understanding and interpretation.</a:t>
            </a:r>
          </a:p>
        </p:txBody>
      </p:sp>
      <p:sp>
        <p:nvSpPr>
          <p:cNvPr id="4" name="Slide Number Placeholder 3"/>
          <p:cNvSpPr>
            <a:spLocks noGrp="1"/>
          </p:cNvSpPr>
          <p:nvPr>
            <p:ph type="sldNum" idx="12"/>
          </p:nvPr>
        </p:nvSpPr>
        <p:spPr/>
        <p:txBody>
          <a:bodyPr/>
          <a:lstStyle/>
          <a:p>
            <a:pPr>
              <a:buClr>
                <a:srgbClr val="888888"/>
              </a:buClr>
              <a:buSzPct val="25000"/>
              <a:buFont typeface="Calibri"/>
              <a:buNone/>
            </a:pPr>
            <a:fld id="{00000000-1234-1234-1234-123412341234}" type="slidenum">
              <a:rPr lang="en-US" smtClean="0">
                <a:latin typeface="Calibri" panose="020F0502020204030204" pitchFamily="34" charset="0"/>
              </a:rPr>
              <a:pPr>
                <a:buClr>
                  <a:srgbClr val="888888"/>
                </a:buClr>
                <a:buSzPct val="25000"/>
                <a:buFont typeface="Calibri"/>
                <a:buNone/>
              </a:pPr>
              <a:t>10</a:t>
            </a:fld>
            <a:endParaRPr lang="en-US" dirty="0">
              <a:latin typeface="Calibri" panose="020F0502020204030204" pitchFamily="34" charset="0"/>
            </a:endParaRPr>
          </a:p>
        </p:txBody>
      </p:sp>
    </p:spTree>
    <p:extLst>
      <p:ext uri="{BB962C8B-B14F-4D97-AF65-F5344CB8AC3E}">
        <p14:creationId xmlns:p14="http://schemas.microsoft.com/office/powerpoint/2010/main" val="3340336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863" y="533400"/>
            <a:ext cx="3826626" cy="990600"/>
          </a:xfrm>
        </p:spPr>
        <p:txBody>
          <a:bodyPr/>
          <a:lstStyle/>
          <a:p>
            <a:r>
              <a:rPr lang="en-US" dirty="0" smtClean="0">
                <a:solidFill>
                  <a:schemeClr val="tx1"/>
                </a:solidFill>
                <a:latin typeface="Calibri" panose="020F0502020204030204" pitchFamily="34" charset="0"/>
              </a:rPr>
              <a:t>STAT Tracking Doc</a:t>
            </a:r>
            <a:endParaRPr lang="en-US" dirty="0">
              <a:solidFill>
                <a:schemeClr val="tx1"/>
              </a:solidFill>
              <a:latin typeface="Calibri" panose="020F0502020204030204"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0255" y="2103119"/>
            <a:ext cx="5599363" cy="38986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20306" y="1946166"/>
            <a:ext cx="2967626" cy="4031873"/>
          </a:xfrm>
          <a:prstGeom prst="rect">
            <a:avLst/>
          </a:prstGeom>
          <a:noFill/>
        </p:spPr>
        <p:txBody>
          <a:bodyPr wrap="square" rtlCol="0">
            <a:spAutoFit/>
          </a:bodyPr>
          <a:lstStyle/>
          <a:p>
            <a:r>
              <a:rPr lang="en-US" sz="2400" b="1" dirty="0" smtClean="0">
                <a:solidFill>
                  <a:srgbClr val="292934"/>
                </a:solidFill>
                <a:latin typeface="Calibri" panose="020F0502020204030204" pitchFamily="34" charset="0"/>
              </a:rPr>
              <a:t>Guiding the development of Satellite Foundational Course - GOES-R</a:t>
            </a:r>
          </a:p>
          <a:p>
            <a:endParaRPr lang="en-US" sz="1000" dirty="0">
              <a:solidFill>
                <a:srgbClr val="292934"/>
              </a:solidFill>
              <a:latin typeface="Calibri" panose="020F0502020204030204" pitchFamily="34" charset="0"/>
            </a:endParaRPr>
          </a:p>
          <a:p>
            <a:pPr marL="285750" indent="-285750">
              <a:buFont typeface="Arial" panose="020B0604020202020204" pitchFamily="34" charset="0"/>
              <a:buChar char="•"/>
            </a:pPr>
            <a:r>
              <a:rPr lang="en-US" sz="2400" dirty="0" smtClean="0">
                <a:latin typeface="Calibri" panose="020F0502020204030204" pitchFamily="34" charset="0"/>
              </a:rPr>
              <a:t>40 modules</a:t>
            </a:r>
          </a:p>
          <a:p>
            <a:pPr marL="285750" indent="-285750">
              <a:buFont typeface="Arial" panose="020B0604020202020204" pitchFamily="34" charset="0"/>
              <a:buChar char="•"/>
            </a:pPr>
            <a:endParaRPr lang="en-US" sz="1000" dirty="0">
              <a:latin typeface="Calibri" panose="020F0502020204030204" pitchFamily="34" charset="0"/>
            </a:endParaRPr>
          </a:p>
          <a:p>
            <a:pPr marL="285750" indent="-285750">
              <a:buFont typeface="Arial" panose="020B0604020202020204" pitchFamily="34" charset="0"/>
              <a:buChar char="•"/>
            </a:pPr>
            <a:r>
              <a:rPr lang="en-US" sz="2400" dirty="0" smtClean="0">
                <a:latin typeface="Calibri" panose="020F0502020204030204" pitchFamily="34" charset="0"/>
              </a:rPr>
              <a:t>Each 10-30 min</a:t>
            </a:r>
          </a:p>
          <a:p>
            <a:pPr marL="285750" indent="-285750">
              <a:buFont typeface="Arial" panose="020B0604020202020204" pitchFamily="34" charset="0"/>
              <a:buChar char="•"/>
            </a:pPr>
            <a:endParaRPr lang="en-US" sz="1000" dirty="0" smtClean="0">
              <a:latin typeface="Calibri" panose="020F0502020204030204" pitchFamily="34" charset="0"/>
            </a:endParaRPr>
          </a:p>
          <a:p>
            <a:pPr marL="285750" indent="-285750">
              <a:buFont typeface="Arial" panose="020B0604020202020204" pitchFamily="34" charset="0"/>
              <a:buChar char="•"/>
            </a:pPr>
            <a:r>
              <a:rPr lang="en-US" sz="2400" dirty="0" smtClean="0">
                <a:latin typeface="Calibri" panose="020F0502020204030204" pitchFamily="34" charset="0"/>
              </a:rPr>
              <a:t>Total time 8.5 hrs.</a:t>
            </a:r>
          </a:p>
          <a:p>
            <a:pPr marL="285750" indent="-285750">
              <a:buFont typeface="Arial" panose="020B0604020202020204" pitchFamily="34" charset="0"/>
              <a:buChar char="•"/>
            </a:pPr>
            <a:endParaRPr lang="en-US" sz="1000" dirty="0" smtClean="0">
              <a:latin typeface="Calibri" panose="020F0502020204030204" pitchFamily="34" charset="0"/>
            </a:endParaRPr>
          </a:p>
          <a:p>
            <a:pPr marL="285750" indent="-285750">
              <a:buFont typeface="Arial" panose="020B0604020202020204" pitchFamily="34" charset="0"/>
              <a:buChar char="•"/>
            </a:pPr>
            <a:r>
              <a:rPr lang="en-US" sz="2400" dirty="0" smtClean="0">
                <a:latin typeface="Calibri" panose="020F0502020204030204" pitchFamily="34" charset="0"/>
              </a:rPr>
              <a:t>Will be “SatFC-G” in CLC/LMS</a:t>
            </a:r>
            <a:endParaRPr lang="en-US" sz="2400" dirty="0">
              <a:latin typeface="Calibri" panose="020F0502020204030204" pitchFamily="34" charset="0"/>
            </a:endParaRPr>
          </a:p>
        </p:txBody>
      </p:sp>
      <p:pic>
        <p:nvPicPr>
          <p:cNvPr id="5" name="Picture 6" descr="http://1diifp1df2b7zcezu3opm9gn.wpengine.netdna-cdn.com/wp-content/uploads/2014/11/Arrogant-Academic-Advisor-e142600380999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9936" y="533400"/>
            <a:ext cx="2679180" cy="1304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83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cube_imager"/>
          <p:cNvPicPr>
            <a:picLocks noChangeAspect="1" noChangeArrowheads="1"/>
          </p:cNvPicPr>
          <p:nvPr>
            <p:custDataLst>
              <p:tags r:id="rId2"/>
            </p:custDataLst>
          </p:nvPr>
        </p:nvPicPr>
        <p:blipFill rotWithShape="1">
          <a:blip r:embed="rId5" cstate="print">
            <a:extLst>
              <a:ext uri="{28A0092B-C50C-407E-A947-70E740481C1C}">
                <a14:useLocalDpi xmlns:a14="http://schemas.microsoft.com/office/drawing/2010/main" val="0"/>
              </a:ext>
            </a:extLst>
          </a:blip>
          <a:srcRect t="12381" b="6458"/>
          <a:stretch/>
        </p:blipFill>
        <p:spPr bwMode="auto">
          <a:xfrm>
            <a:off x="1235515" y="1584960"/>
            <a:ext cx="4472650" cy="27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5797876" y="3652520"/>
            <a:ext cx="3070136" cy="369332"/>
          </a:xfrm>
          <a:prstGeom prst="rect">
            <a:avLst/>
          </a:prstGeom>
          <a:solidFill>
            <a:schemeClr val="accent6">
              <a:lumMod val="75000"/>
            </a:schemeClr>
          </a:solidFill>
        </p:spPr>
        <p:txBody>
          <a:bodyPr wrap="none" rtlCol="0">
            <a:spAutoFit/>
          </a:bodyPr>
          <a:lstStyle/>
          <a:p>
            <a:r>
              <a:rPr lang="en-US" dirty="0" smtClean="0">
                <a:solidFill>
                  <a:prstClr val="black"/>
                </a:solidFill>
              </a:rPr>
              <a:t>Current GOES Data Volume</a:t>
            </a:r>
            <a:endParaRPr lang="en-US" dirty="0">
              <a:solidFill>
                <a:prstClr val="black"/>
              </a:solidFill>
            </a:endParaRPr>
          </a:p>
        </p:txBody>
      </p:sp>
      <p:sp>
        <p:nvSpPr>
          <p:cNvPr id="16" name="TextBox 15"/>
          <p:cNvSpPr txBox="1"/>
          <p:nvPr/>
        </p:nvSpPr>
        <p:spPr>
          <a:xfrm>
            <a:off x="5833436" y="3134772"/>
            <a:ext cx="1941622" cy="369332"/>
          </a:xfrm>
          <a:prstGeom prst="rect">
            <a:avLst/>
          </a:prstGeom>
          <a:solidFill>
            <a:srgbClr val="F2E594"/>
          </a:solidFill>
        </p:spPr>
        <p:txBody>
          <a:bodyPr wrap="none" rtlCol="0">
            <a:spAutoFit/>
          </a:bodyPr>
          <a:lstStyle/>
          <a:p>
            <a:r>
              <a:rPr lang="en-US" dirty="0" smtClean="0">
                <a:solidFill>
                  <a:prstClr val="black"/>
                </a:solidFill>
              </a:rPr>
              <a:t>ABI Data Volume</a:t>
            </a:r>
            <a:endParaRPr lang="en-US" dirty="0">
              <a:solidFill>
                <a:prstClr val="black"/>
              </a:solidFill>
            </a:endParaRPr>
          </a:p>
        </p:txBody>
      </p:sp>
      <p:sp>
        <p:nvSpPr>
          <p:cNvPr id="4" name="Slide Number Placeholder 3"/>
          <p:cNvSpPr>
            <a:spLocks noGrp="1"/>
          </p:cNvSpPr>
          <p:nvPr>
            <p:ph type="sldNum" sz="quarter" idx="12"/>
          </p:nvPr>
        </p:nvSpPr>
        <p:spPr/>
        <p:txBody>
          <a:bodyPr/>
          <a:lstStyle/>
          <a:p>
            <a:pPr>
              <a:defRPr/>
            </a:pPr>
            <a:fld id="{E2F257B4-DC8B-6A48-AE5D-4E9055F48DED}" type="slidenum">
              <a:rPr lang="en-US" smtClean="0">
                <a:solidFill>
                  <a:prstClr val="black">
                    <a:tint val="75000"/>
                  </a:prstClr>
                </a:solidFill>
                <a:latin typeface="Calibri" panose="020F0502020204030204" pitchFamily="34" charset="0"/>
              </a:rPr>
              <a:pPr>
                <a:defRPr/>
              </a:pPr>
              <a:t>12</a:t>
            </a:fld>
            <a:endParaRPr lang="en-US">
              <a:solidFill>
                <a:prstClr val="black">
                  <a:tint val="75000"/>
                </a:prstClr>
              </a:solidFill>
              <a:latin typeface="Calibri" panose="020F0502020204030204" pitchFamily="34" charset="0"/>
            </a:endParaRPr>
          </a:p>
        </p:txBody>
      </p:sp>
      <p:sp>
        <p:nvSpPr>
          <p:cNvPr id="9" name="TextBox 8"/>
          <p:cNvSpPr txBox="1"/>
          <p:nvPr/>
        </p:nvSpPr>
        <p:spPr>
          <a:xfrm>
            <a:off x="1558060" y="4467286"/>
            <a:ext cx="2133600" cy="1538883"/>
          </a:xfrm>
          <a:prstGeom prst="rect">
            <a:avLst/>
          </a:prstGeom>
          <a:noFill/>
          <a:ln>
            <a:solidFill>
              <a:schemeClr val="accent1"/>
            </a:solidFill>
          </a:ln>
        </p:spPr>
        <p:txBody>
          <a:bodyPr wrap="square" rtlCol="0">
            <a:spAutoFit/>
          </a:bodyPr>
          <a:lstStyle/>
          <a:p>
            <a:r>
              <a:rPr lang="en-US" sz="4000" b="1" dirty="0">
                <a:solidFill>
                  <a:prstClr val="black"/>
                </a:solidFill>
                <a:latin typeface="Calibri" panose="020F0502020204030204" pitchFamily="34" charset="0"/>
              </a:rPr>
              <a:t>5</a:t>
            </a:r>
            <a:r>
              <a:rPr lang="en-US" sz="4000" b="1" dirty="0" smtClean="0">
                <a:solidFill>
                  <a:prstClr val="black"/>
                </a:solidFill>
                <a:latin typeface="Calibri" panose="020F0502020204030204" pitchFamily="34" charset="0"/>
              </a:rPr>
              <a:t>X</a:t>
            </a:r>
            <a:endParaRPr lang="en-US" sz="4000" b="1" dirty="0">
              <a:solidFill>
                <a:prstClr val="black"/>
              </a:solidFill>
              <a:latin typeface="Calibri" panose="020F0502020204030204" pitchFamily="34" charset="0"/>
            </a:endParaRPr>
          </a:p>
          <a:p>
            <a:r>
              <a:rPr lang="en-US" dirty="0">
                <a:solidFill>
                  <a:prstClr val="black"/>
                </a:solidFill>
                <a:latin typeface="Calibri" panose="020F0502020204030204" pitchFamily="34" charset="0"/>
              </a:rPr>
              <a:t>Faster coverage</a:t>
            </a:r>
            <a:br>
              <a:rPr lang="en-US" dirty="0">
                <a:solidFill>
                  <a:prstClr val="black"/>
                </a:solidFill>
                <a:latin typeface="Calibri" panose="020F0502020204030204" pitchFamily="34" charset="0"/>
              </a:rPr>
            </a:br>
            <a:r>
              <a:rPr lang="en-US" dirty="0">
                <a:solidFill>
                  <a:prstClr val="black"/>
                </a:solidFill>
                <a:latin typeface="Calibri" panose="020F0502020204030204" pitchFamily="34" charset="0"/>
              </a:rPr>
              <a:t>(5-minute full disk vs. 25-minute)</a:t>
            </a:r>
          </a:p>
        </p:txBody>
      </p:sp>
      <p:sp>
        <p:nvSpPr>
          <p:cNvPr id="10" name="Rectangle 9"/>
          <p:cNvSpPr/>
          <p:nvPr/>
        </p:nvSpPr>
        <p:spPr>
          <a:xfrm>
            <a:off x="3722716" y="4467286"/>
            <a:ext cx="2133600" cy="1538883"/>
          </a:xfrm>
          <a:prstGeom prst="rect">
            <a:avLst/>
          </a:prstGeom>
          <a:ln>
            <a:solidFill>
              <a:schemeClr val="accent1"/>
            </a:solidFill>
          </a:ln>
        </p:spPr>
        <p:txBody>
          <a:bodyPr wrap="square">
            <a:spAutoFit/>
          </a:bodyPr>
          <a:lstStyle/>
          <a:p>
            <a:r>
              <a:rPr lang="en-US" sz="4000" b="1" dirty="0" smtClean="0">
                <a:solidFill>
                  <a:prstClr val="black"/>
                </a:solidFill>
                <a:latin typeface="Calibri" panose="020F0502020204030204" pitchFamily="34" charset="0"/>
              </a:rPr>
              <a:t>4X</a:t>
            </a:r>
            <a:endParaRPr lang="en-US" sz="4000" b="1" dirty="0">
              <a:solidFill>
                <a:prstClr val="black"/>
              </a:solidFill>
              <a:latin typeface="Calibri" panose="020F0502020204030204" pitchFamily="34" charset="0"/>
            </a:endParaRPr>
          </a:p>
          <a:p>
            <a:r>
              <a:rPr lang="en-US" dirty="0">
                <a:solidFill>
                  <a:prstClr val="black"/>
                </a:solidFill>
                <a:latin typeface="Calibri" panose="020F0502020204030204" pitchFamily="34" charset="0"/>
              </a:rPr>
              <a:t>Improved spatial</a:t>
            </a:r>
            <a:br>
              <a:rPr lang="en-US" dirty="0">
                <a:solidFill>
                  <a:prstClr val="black"/>
                </a:solidFill>
                <a:latin typeface="Calibri" panose="020F0502020204030204" pitchFamily="34" charset="0"/>
              </a:rPr>
            </a:br>
            <a:r>
              <a:rPr lang="en-US" dirty="0">
                <a:solidFill>
                  <a:prstClr val="black"/>
                </a:solidFill>
                <a:latin typeface="Calibri" panose="020F0502020204030204" pitchFamily="34" charset="0"/>
              </a:rPr>
              <a:t>resolution </a:t>
            </a:r>
          </a:p>
          <a:p>
            <a:r>
              <a:rPr lang="en-US" dirty="0">
                <a:solidFill>
                  <a:prstClr val="black"/>
                </a:solidFill>
                <a:latin typeface="Calibri" panose="020F0502020204030204" pitchFamily="34" charset="0"/>
              </a:rPr>
              <a:t>(2 km IR vs. 4 km)</a:t>
            </a:r>
          </a:p>
        </p:txBody>
      </p:sp>
      <p:sp>
        <p:nvSpPr>
          <p:cNvPr id="11" name="Rectangle 10"/>
          <p:cNvSpPr/>
          <p:nvPr/>
        </p:nvSpPr>
        <p:spPr>
          <a:xfrm>
            <a:off x="5882456" y="4467286"/>
            <a:ext cx="2133600" cy="1538883"/>
          </a:xfrm>
          <a:prstGeom prst="rect">
            <a:avLst/>
          </a:prstGeom>
          <a:ln>
            <a:solidFill>
              <a:schemeClr val="accent1"/>
            </a:solidFill>
          </a:ln>
        </p:spPr>
        <p:txBody>
          <a:bodyPr wrap="square">
            <a:spAutoFit/>
          </a:bodyPr>
          <a:lstStyle/>
          <a:p>
            <a:r>
              <a:rPr lang="en-US" sz="4000" b="1" dirty="0" smtClean="0">
                <a:solidFill>
                  <a:prstClr val="black"/>
                </a:solidFill>
                <a:latin typeface="Calibri" panose="020F0502020204030204" pitchFamily="34" charset="0"/>
              </a:rPr>
              <a:t>3X</a:t>
            </a:r>
            <a:endParaRPr lang="en-US" sz="4000" b="1" dirty="0">
              <a:solidFill>
                <a:prstClr val="black"/>
              </a:solidFill>
              <a:latin typeface="Calibri" panose="020F0502020204030204" pitchFamily="34" charset="0"/>
            </a:endParaRPr>
          </a:p>
          <a:p>
            <a:r>
              <a:rPr lang="en-US" dirty="0">
                <a:solidFill>
                  <a:prstClr val="black"/>
                </a:solidFill>
                <a:latin typeface="Calibri" panose="020F0502020204030204" pitchFamily="34" charset="0"/>
              </a:rPr>
              <a:t>More spectral bands (16 on ABI vs. 5 on </a:t>
            </a:r>
            <a:r>
              <a:rPr lang="en-US" dirty="0" smtClean="0">
                <a:solidFill>
                  <a:prstClr val="black"/>
                </a:solidFill>
                <a:latin typeface="Calibri" panose="020F0502020204030204" pitchFamily="34" charset="0"/>
              </a:rPr>
              <a:t>current </a:t>
            </a:r>
            <a:r>
              <a:rPr lang="en-US" dirty="0">
                <a:solidFill>
                  <a:prstClr val="black"/>
                </a:solidFill>
                <a:latin typeface="Calibri" panose="020F0502020204030204" pitchFamily="34" charset="0"/>
              </a:rPr>
              <a:t>imager)</a:t>
            </a:r>
          </a:p>
        </p:txBody>
      </p:sp>
      <p:sp>
        <p:nvSpPr>
          <p:cNvPr id="2" name="Title 1"/>
          <p:cNvSpPr>
            <a:spLocks noGrp="1"/>
          </p:cNvSpPr>
          <p:nvPr>
            <p:ph type="title"/>
          </p:nvPr>
        </p:nvSpPr>
        <p:spPr>
          <a:xfrm>
            <a:off x="938528" y="881149"/>
            <a:ext cx="7773210" cy="619616"/>
          </a:xfrm>
        </p:spPr>
        <p:txBody>
          <a:bodyPr/>
          <a:lstStyle/>
          <a:p>
            <a:r>
              <a:rPr lang="en-US" dirty="0" smtClean="0">
                <a:solidFill>
                  <a:schemeClr val="tx1">
                    <a:lumMod val="85000"/>
                    <a:lumOff val="15000"/>
                  </a:schemeClr>
                </a:solidFill>
                <a:latin typeface="Calibri" panose="020F0502020204030204" pitchFamily="34" charset="0"/>
              </a:rPr>
              <a:t>Advanced Baseline Imager</a:t>
            </a:r>
            <a:endParaRPr lang="en-US" dirty="0">
              <a:solidFill>
                <a:schemeClr val="tx1">
                  <a:lumMod val="85000"/>
                  <a:lumOff val="15000"/>
                </a:schemeClr>
              </a:solidFill>
              <a:latin typeface="Calibri" panose="020F0502020204030204" pitchFamily="34" charset="0"/>
            </a:endParaRPr>
          </a:p>
        </p:txBody>
      </p:sp>
      <p:sp>
        <p:nvSpPr>
          <p:cNvPr id="3" name="TextBox 2"/>
          <p:cNvSpPr txBox="1"/>
          <p:nvPr/>
        </p:nvSpPr>
        <p:spPr>
          <a:xfrm>
            <a:off x="6016385" y="1747516"/>
            <a:ext cx="3200400" cy="1200329"/>
          </a:xfrm>
          <a:prstGeom prst="rect">
            <a:avLst/>
          </a:prstGeom>
          <a:noFill/>
        </p:spPr>
        <p:txBody>
          <a:bodyPr wrap="square" rtlCol="0">
            <a:spAutoFit/>
          </a:bodyPr>
          <a:lstStyle/>
          <a:p>
            <a:r>
              <a:rPr lang="en-US" dirty="0" smtClean="0">
                <a:solidFill>
                  <a:prstClr val="black"/>
                </a:solidFill>
                <a:latin typeface="Calibri" panose="020F0502020204030204" pitchFamily="34" charset="0"/>
              </a:rPr>
              <a:t>The ABI : a </a:t>
            </a:r>
            <a:r>
              <a:rPr lang="en-US" b="1" dirty="0" smtClean="0">
                <a:solidFill>
                  <a:prstClr val="black"/>
                </a:solidFill>
                <a:latin typeface="Calibri" panose="020F0502020204030204" pitchFamily="34" charset="0"/>
              </a:rPr>
              <a:t>game-changing</a:t>
            </a:r>
            <a:r>
              <a:rPr lang="en-US" dirty="0" smtClean="0">
                <a:solidFill>
                  <a:prstClr val="black"/>
                </a:solidFill>
                <a:latin typeface="Calibri" panose="020F0502020204030204" pitchFamily="34" charset="0"/>
              </a:rPr>
              <a:t> instrument, scanning more wavelengths faster and with better spatial resolution</a:t>
            </a:r>
            <a:endParaRPr lang="en-US" dirty="0">
              <a:solidFill>
                <a:prstClr val="black"/>
              </a:solidFill>
              <a:latin typeface="Calibri" panose="020F0502020204030204" pitchFamily="34" charset="0"/>
            </a:endParaRPr>
          </a:p>
        </p:txBody>
      </p:sp>
      <p:sp>
        <p:nvSpPr>
          <p:cNvPr id="5" name="TextBox 4"/>
          <p:cNvSpPr txBox="1"/>
          <p:nvPr/>
        </p:nvSpPr>
        <p:spPr>
          <a:xfrm>
            <a:off x="1460512" y="6153789"/>
            <a:ext cx="6421181" cy="369332"/>
          </a:xfrm>
          <a:prstGeom prst="rect">
            <a:avLst/>
          </a:prstGeom>
          <a:noFill/>
        </p:spPr>
        <p:txBody>
          <a:bodyPr wrap="none" rtlCol="0">
            <a:spAutoFit/>
          </a:bodyPr>
          <a:lstStyle/>
          <a:p>
            <a:r>
              <a:rPr lang="en-US" dirty="0" smtClean="0">
                <a:solidFill>
                  <a:prstClr val="black"/>
                </a:solidFill>
                <a:latin typeface="Calibri" panose="020F0502020204030204" pitchFamily="34" charset="0"/>
              </a:rPr>
              <a:t>GOES-R will send about 1 terabyte of data daily!! ~60-fold increase</a:t>
            </a:r>
            <a:endParaRPr lang="en-US" dirty="0">
              <a:solidFill>
                <a:prstClr val="black"/>
              </a:solidFill>
              <a:latin typeface="Calibri" panose="020F0502020204030204" pitchFamily="34" charset="0"/>
            </a:endParaRPr>
          </a:p>
        </p:txBody>
      </p:sp>
      <p:sp>
        <p:nvSpPr>
          <p:cNvPr id="13" name="Footer Placeholder 12"/>
          <p:cNvSpPr>
            <a:spLocks noGrp="1"/>
          </p:cNvSpPr>
          <p:nvPr>
            <p:ph type="ftr" sz="quarter" idx="11"/>
          </p:nvPr>
        </p:nvSpPr>
        <p:spPr>
          <a:xfrm>
            <a:off x="864370" y="422755"/>
            <a:ext cx="3183927" cy="365125"/>
          </a:xfrm>
        </p:spPr>
        <p:txBody>
          <a:bodyPr/>
          <a:lstStyle/>
          <a:p>
            <a:pPr algn="l" defTabSz="457200">
              <a:defRPr/>
            </a:pPr>
            <a:r>
              <a:rPr lang="en-US" sz="1400" b="1" dirty="0" smtClean="0">
                <a:solidFill>
                  <a:prstClr val="black"/>
                </a:solidFill>
                <a:latin typeface="Calibri" panose="020F0502020204030204" pitchFamily="34" charset="0"/>
              </a:rPr>
              <a:t>Satellite Foundational Course - GOES-R</a:t>
            </a:r>
            <a:endParaRPr lang="en-US" sz="1400" b="1" dirty="0">
              <a:solidFill>
                <a:prstClr val="black"/>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854431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goes-r.gov/education/images/logos-pg/color/jpg/03-med.jpg"/>
          <p:cNvPicPr>
            <a:picLocks noChangeAspect="1" noChangeArrowheads="1"/>
          </p:cNvPicPr>
          <p:nvPr/>
        </p:nvPicPr>
        <p:blipFill>
          <a:blip r:embed="rId3" cstate="print"/>
          <a:srcRect/>
          <a:stretch>
            <a:fillRect/>
          </a:stretch>
        </p:blipFill>
        <p:spPr bwMode="auto">
          <a:xfrm>
            <a:off x="0" y="5582846"/>
            <a:ext cx="1469070" cy="1275153"/>
          </a:xfrm>
          <a:prstGeom prst="rect">
            <a:avLst/>
          </a:prstGeom>
          <a:noFill/>
        </p:spPr>
      </p:pic>
      <p:sp>
        <p:nvSpPr>
          <p:cNvPr id="11268" name="Rectangle 5"/>
          <p:cNvSpPr>
            <a:spLocks noChangeArrowheads="1"/>
          </p:cNvSpPr>
          <p:nvPr/>
        </p:nvSpPr>
        <p:spPr bwMode="auto">
          <a:xfrm>
            <a:off x="391250" y="1899467"/>
            <a:ext cx="8170858" cy="2763973"/>
          </a:xfrm>
          <a:prstGeom prst="rect">
            <a:avLst/>
          </a:prstGeom>
          <a:noFill/>
          <a:ln>
            <a:noFill/>
          </a:ln>
          <a:extLst/>
        </p:spPr>
        <p:txBody>
          <a:bodyPr/>
          <a:lstStyle/>
          <a:p>
            <a:pPr marL="115888" indent="-115888" eaLnBrk="0" hangingPunct="0">
              <a:lnSpc>
                <a:spcPct val="80000"/>
              </a:lnSpc>
              <a:buFont typeface="Arial" panose="020B0604020202020204" pitchFamily="34" charset="0"/>
              <a:buChar char="•"/>
              <a:defRPr/>
            </a:pPr>
            <a:r>
              <a:rPr lang="en-US" sz="2400" dirty="0" smtClean="0">
                <a:latin typeface="Calibri" panose="020F0502020204030204" pitchFamily="34" charset="0"/>
                <a:cs typeface="Calibri" pitchFamily="34" charset="0"/>
                <a:sym typeface="WP Greek Century" pitchFamily="2" charset="2"/>
              </a:rPr>
              <a:t>     </a:t>
            </a:r>
            <a:r>
              <a:rPr lang="en-US" sz="2800" dirty="0" smtClean="0">
                <a:latin typeface="Calibri" panose="020F0502020204030204" pitchFamily="34" charset="0"/>
                <a:cs typeface="Calibri" pitchFamily="34" charset="0"/>
                <a:sym typeface="WP Greek Century" pitchFamily="2" charset="2"/>
              </a:rPr>
              <a:t>Key Dates for Each Stage of Training Development:</a:t>
            </a:r>
          </a:p>
          <a:p>
            <a:pPr marL="342900" indent="-342900" eaLnBrk="0" hangingPunct="0">
              <a:lnSpc>
                <a:spcPct val="80000"/>
              </a:lnSpc>
              <a:defRPr/>
            </a:pPr>
            <a:endParaRPr lang="en-US" sz="2400"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dirty="0">
                <a:latin typeface="Calibri" panose="020F0502020204030204" pitchFamily="34" charset="0"/>
                <a:cs typeface="Calibri" pitchFamily="34" charset="0"/>
                <a:sym typeface="WP Greek Century" pitchFamily="2" charset="2"/>
              </a:rPr>
              <a:t>		</a:t>
            </a:r>
            <a:r>
              <a:rPr lang="en-US" sz="2400" dirty="0" smtClean="0">
                <a:latin typeface="Calibri" panose="020F0502020204030204" pitchFamily="34" charset="0"/>
                <a:cs typeface="Calibri" pitchFamily="34" charset="0"/>
                <a:sym typeface="WP Greek Century" pitchFamily="2" charset="2"/>
              </a:rPr>
              <a:t>- Upload to CLC/LMS and Test: 	9/16/2016	 </a:t>
            </a:r>
          </a:p>
          <a:p>
            <a:pPr marL="342900" indent="-342900" eaLnBrk="0" hangingPunct="0">
              <a:lnSpc>
                <a:spcPct val="80000"/>
              </a:lnSpc>
              <a:defRPr/>
            </a:pPr>
            <a:r>
              <a:rPr lang="en-US" sz="2400" dirty="0">
                <a:latin typeface="Calibri" panose="020F0502020204030204" pitchFamily="34" charset="0"/>
                <a:cs typeface="Calibri" pitchFamily="34" charset="0"/>
                <a:sym typeface="WP Greek Century" pitchFamily="2" charset="2"/>
              </a:rPr>
              <a:t>	</a:t>
            </a:r>
            <a:r>
              <a:rPr lang="en-US" sz="2400" dirty="0" smtClean="0">
                <a:latin typeface="Calibri" panose="020F0502020204030204" pitchFamily="34" charset="0"/>
                <a:cs typeface="Calibri" pitchFamily="34" charset="0"/>
                <a:sym typeface="WP Greek Century" pitchFamily="2" charset="2"/>
              </a:rPr>
              <a:t>	</a:t>
            </a:r>
          </a:p>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 Publish Date:				9/30/2016</a:t>
            </a:r>
          </a:p>
          <a:p>
            <a:pPr marL="342900" indent="-342900" eaLnBrk="0" hangingPunct="0">
              <a:lnSpc>
                <a:spcPct val="80000"/>
              </a:lnSpc>
              <a:defRPr/>
            </a:pPr>
            <a:endParaRPr lang="en-US" sz="2400"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 NWS </a:t>
            </a:r>
            <a:r>
              <a:rPr lang="en-US" sz="2400" dirty="0">
                <a:latin typeface="Calibri" panose="020F0502020204030204" pitchFamily="34" charset="0"/>
                <a:cs typeface="Calibri" pitchFamily="34" charset="0"/>
                <a:sym typeface="WP Greek Century" pitchFamily="2" charset="2"/>
              </a:rPr>
              <a:t>AA </a:t>
            </a:r>
            <a:r>
              <a:rPr lang="en-US" sz="2400" dirty="0" smtClean="0">
                <a:latin typeface="Calibri" panose="020F0502020204030204" pitchFamily="34" charset="0"/>
                <a:cs typeface="Calibri" pitchFamily="34" charset="0"/>
                <a:sym typeface="WP Greek Century" pitchFamily="2" charset="2"/>
              </a:rPr>
              <a:t>Announces 		</a:t>
            </a:r>
            <a:r>
              <a:rPr lang="en-US" sz="2400" dirty="0">
                <a:latin typeface="Calibri" panose="020F0502020204030204" pitchFamily="34" charset="0"/>
                <a:cs typeface="Calibri" pitchFamily="34" charset="0"/>
                <a:sym typeface="WP Greek Century" pitchFamily="2" charset="2"/>
              </a:rPr>
              <a:t>	</a:t>
            </a:r>
            <a:r>
              <a:rPr lang="en-US" sz="2400" dirty="0">
                <a:latin typeface="Calibri" panose="020F0502020204030204" pitchFamily="34" charset="0"/>
                <a:cs typeface="Calibri" pitchFamily="34" charset="0"/>
                <a:sym typeface="WP Greek Century" pitchFamily="2" charset="2"/>
              </a:rPr>
              <a:t>A</a:t>
            </a:r>
            <a:r>
              <a:rPr lang="en-US" sz="2400" dirty="0" smtClean="0">
                <a:latin typeface="Calibri" panose="020F0502020204030204" pitchFamily="34" charset="0"/>
                <a:cs typeface="Calibri" pitchFamily="34" charset="0"/>
                <a:sym typeface="WP Greek Century" pitchFamily="2" charset="2"/>
              </a:rPr>
              <a:t>fter </a:t>
            </a:r>
            <a:r>
              <a:rPr lang="en-US" sz="2400" dirty="0" smtClean="0">
                <a:latin typeface="Calibri" panose="020F0502020204030204" pitchFamily="34" charset="0"/>
                <a:cs typeface="Calibri" pitchFamily="34" charset="0"/>
                <a:sym typeface="WP Greek Century" pitchFamily="2" charset="2"/>
              </a:rPr>
              <a:t>launch</a:t>
            </a:r>
          </a:p>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Satellite Foundational Course</a:t>
            </a:r>
            <a:endParaRPr lang="en-US" sz="2400"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a:t>
            </a:r>
            <a:endParaRPr lang="en-US" sz="2200" dirty="0">
              <a:latin typeface="Calibri" panose="020F0502020204030204" pitchFamily="34" charset="0"/>
              <a:cs typeface="Calibri" panose="020F0502020204030204" pitchFamily="34" charset="0"/>
              <a:sym typeface="WP Greek Century" pitchFamily="2" charset="2"/>
            </a:endParaRPr>
          </a:p>
          <a:p>
            <a:pPr marL="742950" lvl="1" indent="-285750" eaLnBrk="0" hangingPunct="0">
              <a:lnSpc>
                <a:spcPct val="90000"/>
              </a:lnSpc>
              <a:spcBef>
                <a:spcPct val="20000"/>
              </a:spcBef>
              <a:defRPr/>
            </a:pPr>
            <a:r>
              <a:rPr lang="en-US" sz="900" dirty="0">
                <a:latin typeface="Calibri" panose="020F0502020204030204" pitchFamily="34" charset="0"/>
                <a:cs typeface="Calibri" panose="020F0502020204030204" pitchFamily="34" charset="0"/>
                <a:sym typeface="WP Greek Century" pitchFamily="2" charset="2"/>
              </a:rPr>
              <a:t> </a:t>
            </a:r>
          </a:p>
          <a:p>
            <a:pPr marL="342900" indent="-342900" eaLnBrk="0" hangingPunct="0">
              <a:lnSpc>
                <a:spcPct val="90000"/>
              </a:lnSpc>
              <a:spcBef>
                <a:spcPct val="20000"/>
              </a:spcBef>
              <a:defRPr/>
            </a:pPr>
            <a:r>
              <a:rPr lang="en-US" sz="2400" dirty="0" smtClean="0">
                <a:latin typeface="Calibri" panose="020F0502020204030204" pitchFamily="34" charset="0"/>
                <a:cs typeface="Calibri" panose="020F0502020204030204" pitchFamily="34" charset="0"/>
                <a:sym typeface="WP Greek Century" pitchFamily="2" charset="2"/>
              </a:rPr>
              <a:t>    </a:t>
            </a:r>
            <a:endParaRPr lang="en-US" sz="2200" dirty="0">
              <a:latin typeface="Calibri" panose="020F0502020204030204" pitchFamily="34" charset="0"/>
              <a:cs typeface="Calibri" panose="020F0502020204030204" pitchFamily="34" charset="0"/>
              <a:sym typeface="WP Greek Century" pitchFamily="2" charset="2"/>
            </a:endParaRPr>
          </a:p>
        </p:txBody>
      </p:sp>
      <p:sp>
        <p:nvSpPr>
          <p:cNvPr id="4" name="Shape 125"/>
          <p:cNvSpPr txBox="1">
            <a:spLocks/>
          </p:cNvSpPr>
          <p:nvPr/>
        </p:nvSpPr>
        <p:spPr>
          <a:xfrm>
            <a:off x="612648" y="450395"/>
            <a:ext cx="7772400" cy="114300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pPr>
              <a:buClr>
                <a:srgbClr val="1508B8"/>
              </a:buClr>
              <a:buSzPct val="25000"/>
            </a:pPr>
            <a:r>
              <a:rPr lang="en-US" sz="4000" dirty="0">
                <a:solidFill>
                  <a:schemeClr val="tx1"/>
                </a:solidFill>
                <a:latin typeface="Calibri" panose="020F0502020204030204" pitchFamily="34" charset="0"/>
              </a:rPr>
              <a:t>STAT </a:t>
            </a:r>
            <a:r>
              <a:rPr lang="en-US" sz="4000" dirty="0" smtClean="0">
                <a:solidFill>
                  <a:schemeClr val="tx1"/>
                </a:solidFill>
                <a:latin typeface="Calibri" panose="020F0502020204030204" pitchFamily="34" charset="0"/>
              </a:rPr>
              <a:t>Foundation Course Release</a:t>
            </a:r>
            <a:endParaRPr lang="en-US" sz="4000" b="1" kern="0" dirty="0">
              <a:solidFill>
                <a:schemeClr val="tx1"/>
              </a:solidFill>
              <a:latin typeface="Calibri" panose="020F0502020204030204" pitchFamily="34" charset="0"/>
              <a:ea typeface="Calibri"/>
              <a:cs typeface="Calibri" panose="020F0502020204030204" pitchFamily="34" charset="0"/>
              <a:sym typeface="Calibri"/>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220" y="5582846"/>
            <a:ext cx="1330779" cy="124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http://1diifp1df2b7zcezu3opm9gn.wpengine.netdna-cdn.com/wp-content/uploads/2014/11/Arrogant-Academic-Advisor-e142600380999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304" y="4968240"/>
            <a:ext cx="2679180" cy="1304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21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Calibri" panose="020F0502020204030204" pitchFamily="34" charset="0"/>
              </a:rPr>
              <a:t>GOES-R Timeline</a:t>
            </a:r>
            <a:endParaRPr lang="en-US" dirty="0">
              <a:solidFill>
                <a:schemeClr val="tx1"/>
              </a:solidFill>
              <a:latin typeface="Calibri" panose="020F0502020204030204" pitchFamily="34" charset="0"/>
            </a:endParaRPr>
          </a:p>
        </p:txBody>
      </p:sp>
      <p:sp>
        <p:nvSpPr>
          <p:cNvPr id="3" name="Content Placeholder 2"/>
          <p:cNvSpPr>
            <a:spLocks noGrp="1"/>
          </p:cNvSpPr>
          <p:nvPr>
            <p:ph idx="1"/>
          </p:nvPr>
        </p:nvSpPr>
        <p:spPr>
          <a:xfrm>
            <a:off x="405938" y="2090652"/>
            <a:ext cx="8534400" cy="4177144"/>
          </a:xfrm>
        </p:spPr>
        <p:txBody>
          <a:bodyPr>
            <a:normAutofit lnSpcReduction="10000"/>
          </a:bodyPr>
          <a:lstStyle/>
          <a:p>
            <a:pPr>
              <a:lnSpc>
                <a:spcPct val="150000"/>
              </a:lnSpc>
              <a:spcBef>
                <a:spcPts val="0"/>
              </a:spcBef>
              <a:spcAft>
                <a:spcPts val="600"/>
              </a:spcAft>
            </a:pPr>
            <a:r>
              <a:rPr lang="en-US" dirty="0" smtClean="0">
                <a:latin typeface="Calibri" panose="020F0502020204030204" pitchFamily="34" charset="0"/>
              </a:rPr>
              <a:t>Launch date is </a:t>
            </a:r>
            <a:r>
              <a:rPr lang="en-US" b="1" dirty="0" smtClean="0">
                <a:latin typeface="Calibri" panose="020F0502020204030204" pitchFamily="34" charset="0"/>
              </a:rPr>
              <a:t>October 13</a:t>
            </a:r>
            <a:r>
              <a:rPr lang="en-US" b="1" baseline="30000" dirty="0" smtClean="0">
                <a:latin typeface="Calibri" panose="020F0502020204030204" pitchFamily="34" charset="0"/>
              </a:rPr>
              <a:t>th</a:t>
            </a:r>
            <a:r>
              <a:rPr lang="en-US" b="1" dirty="0" smtClean="0">
                <a:latin typeface="Calibri" panose="020F0502020204030204" pitchFamily="34" charset="0"/>
              </a:rPr>
              <a:t>, 2016 </a:t>
            </a:r>
            <a:r>
              <a:rPr lang="en-US" b="1" dirty="0" smtClean="0">
                <a:latin typeface="Calibri" panose="020F0502020204030204" pitchFamily="34" charset="0"/>
              </a:rPr>
              <a:t>? </a:t>
            </a:r>
            <a:endParaRPr lang="en-US" b="1" dirty="0" smtClean="0">
              <a:latin typeface="Calibri" panose="020F0502020204030204" pitchFamily="34" charset="0"/>
            </a:endParaRPr>
          </a:p>
          <a:p>
            <a:pPr>
              <a:lnSpc>
                <a:spcPct val="150000"/>
              </a:lnSpc>
              <a:spcBef>
                <a:spcPts val="0"/>
              </a:spcBef>
              <a:spcAft>
                <a:spcPts val="2400"/>
              </a:spcAft>
            </a:pPr>
            <a:r>
              <a:rPr lang="en-US" dirty="0" smtClean="0">
                <a:latin typeface="Calibri" panose="020F0502020204030204" pitchFamily="34" charset="0"/>
              </a:rPr>
              <a:t>Upon </a:t>
            </a:r>
            <a:r>
              <a:rPr lang="en-US" dirty="0" smtClean="0">
                <a:latin typeface="Calibri" panose="020F0502020204030204" pitchFamily="34" charset="0"/>
              </a:rPr>
              <a:t>successful launch, Foundational Course is announced.</a:t>
            </a:r>
          </a:p>
          <a:p>
            <a:pPr>
              <a:spcBef>
                <a:spcPts val="0"/>
              </a:spcBef>
              <a:spcAft>
                <a:spcPts val="2400"/>
              </a:spcAft>
            </a:pPr>
            <a:r>
              <a:rPr lang="en-US" dirty="0" smtClean="0">
                <a:latin typeface="Calibri" panose="020F0502020204030204" pitchFamily="34" charset="0"/>
              </a:rPr>
              <a:t>There </a:t>
            </a:r>
            <a:r>
              <a:rPr lang="en-US" dirty="0">
                <a:latin typeface="Calibri" panose="020F0502020204030204" pitchFamily="34" charset="0"/>
              </a:rPr>
              <a:t>will be </a:t>
            </a:r>
            <a:r>
              <a:rPr lang="en-US" u="sng" dirty="0">
                <a:latin typeface="Calibri" panose="020F0502020204030204" pitchFamily="34" charset="0"/>
              </a:rPr>
              <a:t>4 months to complete prior to actual </a:t>
            </a:r>
            <a:r>
              <a:rPr lang="en-US" u="sng" dirty="0" smtClean="0">
                <a:latin typeface="Calibri" panose="020F0502020204030204" pitchFamily="34" charset="0"/>
              </a:rPr>
              <a:t>data feed and test </a:t>
            </a:r>
            <a:r>
              <a:rPr lang="en-US" u="sng" dirty="0">
                <a:latin typeface="Calibri" panose="020F0502020204030204" pitchFamily="34" charset="0"/>
              </a:rPr>
              <a:t>period starting in </a:t>
            </a:r>
            <a:r>
              <a:rPr lang="en-US" u="sng" dirty="0" smtClean="0">
                <a:latin typeface="Calibri" panose="020F0502020204030204" pitchFamily="34" charset="0"/>
              </a:rPr>
              <a:t>March 2017.</a:t>
            </a:r>
            <a:r>
              <a:rPr lang="en-US" dirty="0" smtClean="0">
                <a:latin typeface="Calibri" panose="020F0502020204030204" pitchFamily="34" charset="0"/>
              </a:rPr>
              <a:t> 		</a:t>
            </a:r>
            <a:endParaRPr lang="en-US" dirty="0">
              <a:latin typeface="Calibri" panose="020F0502020204030204" pitchFamily="34" charset="0"/>
            </a:endParaRPr>
          </a:p>
          <a:p>
            <a:pPr>
              <a:spcBef>
                <a:spcPts val="0"/>
              </a:spcBef>
              <a:spcAft>
                <a:spcPts val="2400"/>
              </a:spcAft>
            </a:pPr>
            <a:r>
              <a:rPr lang="en-US" dirty="0" smtClean="0">
                <a:latin typeface="Calibri" panose="020F0502020204030204" pitchFamily="34" charset="0"/>
              </a:rPr>
              <a:t>Initial GOES-R Data at WFO’s = January 2017 </a:t>
            </a:r>
            <a:r>
              <a:rPr lang="en-US" dirty="0" smtClean="0">
                <a:latin typeface="Calibri" panose="020F0502020204030204" pitchFamily="34" charset="0"/>
              </a:rPr>
              <a:t>ABI </a:t>
            </a:r>
            <a:r>
              <a:rPr lang="en-US" dirty="0">
                <a:latin typeface="Calibri" panose="020F0502020204030204" pitchFamily="34" charset="0"/>
              </a:rPr>
              <a:t>Channels </a:t>
            </a:r>
            <a:r>
              <a:rPr lang="en-US" dirty="0" smtClean="0">
                <a:latin typeface="Calibri" panose="020F0502020204030204" pitchFamily="34" charset="0"/>
              </a:rPr>
              <a:t>- GLM </a:t>
            </a:r>
            <a:r>
              <a:rPr lang="en-US" dirty="0">
                <a:latin typeface="Calibri" panose="020F0502020204030204" pitchFamily="34" charset="0"/>
              </a:rPr>
              <a:t>will take longer &amp; Derived Products up to 6 </a:t>
            </a:r>
            <a:r>
              <a:rPr lang="en-US" dirty="0" smtClean="0">
                <a:latin typeface="Calibri" panose="020F0502020204030204" pitchFamily="34" charset="0"/>
              </a:rPr>
              <a:t>months.</a:t>
            </a:r>
            <a:endParaRPr lang="en-US" dirty="0">
              <a:latin typeface="Calibri" panose="020F0502020204030204" pitchFamily="34" charset="0"/>
            </a:endParaRPr>
          </a:p>
          <a:p>
            <a:pPr>
              <a:spcBef>
                <a:spcPts val="0"/>
              </a:spcBef>
              <a:spcAft>
                <a:spcPts val="2400"/>
              </a:spcAft>
            </a:pPr>
            <a:r>
              <a:rPr lang="en-US" dirty="0" smtClean="0">
                <a:latin typeface="Calibri" panose="020F0502020204030204" pitchFamily="34" charset="0"/>
              </a:rPr>
              <a:t>Operational </a:t>
            </a:r>
            <a:r>
              <a:rPr lang="en-US" dirty="0" smtClean="0">
                <a:latin typeface="Calibri" panose="020F0502020204030204" pitchFamily="34" charset="0"/>
              </a:rPr>
              <a:t>test &amp; evaluation phase begins March </a:t>
            </a:r>
            <a:r>
              <a:rPr lang="en-US" dirty="0" smtClean="0">
                <a:latin typeface="Calibri" panose="020F0502020204030204" pitchFamily="34" charset="0"/>
              </a:rPr>
              <a:t>2017 until ?? at Central Position…</a:t>
            </a:r>
            <a:endParaRPr lang="en-US" dirty="0" smtClean="0">
              <a:latin typeface="Calibri" panose="020F0502020204030204" pitchFamily="34" charset="0"/>
            </a:endParaRPr>
          </a:p>
        </p:txBody>
      </p:sp>
      <p:pic>
        <p:nvPicPr>
          <p:cNvPr id="4" name="Picture 3"/>
          <p:cNvPicPr>
            <a:picLocks noChangeAspect="1"/>
          </p:cNvPicPr>
          <p:nvPr/>
        </p:nvPicPr>
        <p:blipFill>
          <a:blip r:embed="rId3"/>
          <a:stretch>
            <a:fillRect/>
          </a:stretch>
        </p:blipFill>
        <p:spPr>
          <a:xfrm>
            <a:off x="6143625" y="560540"/>
            <a:ext cx="2543175" cy="1076673"/>
          </a:xfrm>
          <a:prstGeom prst="rect">
            <a:avLst/>
          </a:prstGeom>
        </p:spPr>
      </p:pic>
    </p:spTree>
    <p:extLst>
      <p:ext uri="{BB962C8B-B14F-4D97-AF65-F5344CB8AC3E}">
        <p14:creationId xmlns:p14="http://schemas.microsoft.com/office/powerpoint/2010/main" val="1577759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5"/>
          <p:cNvSpPr>
            <a:spLocks noChangeArrowheads="1"/>
          </p:cNvSpPr>
          <p:nvPr/>
        </p:nvSpPr>
        <p:spPr bwMode="auto">
          <a:xfrm>
            <a:off x="564797" y="1300032"/>
            <a:ext cx="8170858" cy="2763973"/>
          </a:xfrm>
          <a:prstGeom prst="rect">
            <a:avLst/>
          </a:prstGeom>
          <a:noFill/>
          <a:ln>
            <a:noFill/>
          </a:ln>
          <a:extLst/>
        </p:spPr>
        <p:txBody>
          <a:bodyPr/>
          <a:lstStyle/>
          <a:p>
            <a:pPr marL="115888" indent="-115888" eaLnBrk="0" hangingPunct="0">
              <a:lnSpc>
                <a:spcPct val="80000"/>
              </a:lnSpc>
              <a:buFont typeface="Arial" panose="020B0604020202020204" pitchFamily="34" charset="0"/>
              <a:buChar char="•"/>
              <a:defRPr/>
            </a:pPr>
            <a:r>
              <a:rPr lang="en-US" sz="2400" dirty="0" smtClean="0">
                <a:solidFill>
                  <a:srgbClr val="292934"/>
                </a:solidFill>
                <a:latin typeface="Calibri" panose="020F0502020204030204" pitchFamily="34" charset="0"/>
                <a:cs typeface="Calibri" pitchFamily="34" charset="0"/>
                <a:sym typeface="WP Greek Century" pitchFamily="2" charset="2"/>
              </a:rPr>
              <a:t> </a:t>
            </a:r>
            <a:r>
              <a:rPr lang="en-US" sz="2400" dirty="0" smtClean="0">
                <a:solidFill>
                  <a:srgbClr val="292934"/>
                </a:solidFill>
                <a:latin typeface="Calibri" panose="020F0502020204030204" pitchFamily="34" charset="0"/>
                <a:cs typeface="Calibri" pitchFamily="34" charset="0"/>
                <a:sym typeface="WP Greek Century" pitchFamily="2" charset="2"/>
              </a:rPr>
              <a:t> </a:t>
            </a:r>
            <a:r>
              <a:rPr lang="en-US" sz="2800" dirty="0" smtClean="0">
                <a:solidFill>
                  <a:srgbClr val="292934"/>
                </a:solidFill>
                <a:latin typeface="Calibri" panose="020F0502020204030204" pitchFamily="34" charset="0"/>
                <a:cs typeface="Calibri" pitchFamily="34" charset="0"/>
                <a:sym typeface="WP Greek Century" pitchFamily="2" charset="2"/>
              </a:rPr>
              <a:t>Initial Draft Prepared and Shared at Feb STAT meeting</a:t>
            </a:r>
          </a:p>
          <a:p>
            <a:pPr marL="115888" indent="-115888" eaLnBrk="0" hangingPunct="0">
              <a:lnSpc>
                <a:spcPct val="80000"/>
              </a:lnSpc>
              <a:buFont typeface="Arial" panose="020B0604020202020204" pitchFamily="34" charset="0"/>
              <a:buChar char="•"/>
              <a:defRPr/>
            </a:pPr>
            <a:endParaRPr lang="en-US" sz="2800" dirty="0">
              <a:solidFill>
                <a:srgbClr val="292934"/>
              </a:solidFill>
              <a:latin typeface="Calibri" panose="020F0502020204030204" pitchFamily="34" charset="0"/>
              <a:cs typeface="Calibri" pitchFamily="34" charset="0"/>
              <a:sym typeface="WP Greek Century" pitchFamily="2" charset="2"/>
            </a:endParaRPr>
          </a:p>
          <a:p>
            <a:pPr marL="115888" indent="-115888" eaLnBrk="0" hangingPunct="0">
              <a:lnSpc>
                <a:spcPct val="80000"/>
              </a:lnSpc>
              <a:buFont typeface="Arial" panose="020B0604020202020204" pitchFamily="34" charset="0"/>
              <a:buChar char="•"/>
              <a:defRPr/>
            </a:pPr>
            <a:r>
              <a:rPr lang="en-US" sz="2800" dirty="0" smtClean="0">
                <a:solidFill>
                  <a:srgbClr val="292934"/>
                </a:solidFill>
                <a:latin typeface="Calibri" panose="020F0502020204030204" pitchFamily="34" charset="0"/>
                <a:cs typeface="Calibri" pitchFamily="34" charset="0"/>
                <a:sym typeface="WP Greek Century" pitchFamily="2" charset="2"/>
              </a:rPr>
              <a:t> JPSS Sat Liaison Adapted to STAT Tracker</a:t>
            </a:r>
          </a:p>
          <a:p>
            <a:pPr eaLnBrk="0" hangingPunct="0">
              <a:lnSpc>
                <a:spcPct val="80000"/>
              </a:lnSpc>
              <a:defRPr/>
            </a:pPr>
            <a:endParaRPr lang="en-US" sz="2800" dirty="0">
              <a:solidFill>
                <a:srgbClr val="292934"/>
              </a:solidFill>
              <a:latin typeface="Calibri" panose="020F0502020204030204" pitchFamily="34" charset="0"/>
              <a:cs typeface="Calibri" pitchFamily="34" charset="0"/>
              <a:sym typeface="WP Greek Century" pitchFamily="2" charset="2"/>
            </a:endParaRPr>
          </a:p>
          <a:p>
            <a:pPr marL="115888" indent="-115888" eaLnBrk="0" hangingPunct="0">
              <a:lnSpc>
                <a:spcPct val="80000"/>
              </a:lnSpc>
              <a:buFont typeface="Arial" panose="020B0604020202020204" pitchFamily="34" charset="0"/>
              <a:buChar char="•"/>
              <a:defRPr/>
            </a:pPr>
            <a:r>
              <a:rPr lang="en-US" sz="2800" dirty="0" smtClean="0">
                <a:solidFill>
                  <a:srgbClr val="292934"/>
                </a:solidFill>
                <a:latin typeface="Calibri" panose="020F0502020204030204" pitchFamily="34" charset="0"/>
                <a:cs typeface="Calibri" pitchFamily="34" charset="0"/>
                <a:sym typeface="WP Greek Century" pitchFamily="2" charset="2"/>
              </a:rPr>
              <a:t> STAT will review with developers in Fall for Release early in 2017 (after launch)</a:t>
            </a:r>
            <a:endParaRPr lang="en-US" sz="2800" dirty="0" smtClean="0">
              <a:solidFill>
                <a:srgbClr val="292934"/>
              </a:solidFill>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dirty="0">
              <a:solidFill>
                <a:srgbClr val="292934"/>
              </a:solidFill>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dirty="0" smtClean="0">
                <a:solidFill>
                  <a:srgbClr val="292934"/>
                </a:solidFill>
                <a:latin typeface="Calibri" panose="020F0502020204030204" pitchFamily="34" charset="0"/>
                <a:cs typeface="Calibri" pitchFamily="34" charset="0"/>
                <a:sym typeface="WP Greek Century" pitchFamily="2" charset="2"/>
              </a:rPr>
              <a:t>	</a:t>
            </a:r>
            <a:endParaRPr lang="en-US" sz="2200" dirty="0">
              <a:solidFill>
                <a:srgbClr val="292934"/>
              </a:solidFill>
              <a:latin typeface="Calibri" panose="020F0502020204030204" pitchFamily="34" charset="0"/>
              <a:cs typeface="Calibri" panose="020F0502020204030204" pitchFamily="34" charset="0"/>
              <a:sym typeface="WP Greek Century" pitchFamily="2" charset="2"/>
            </a:endParaRPr>
          </a:p>
          <a:p>
            <a:pPr marL="742950" lvl="1" indent="-285750" eaLnBrk="0" hangingPunct="0">
              <a:lnSpc>
                <a:spcPct val="90000"/>
              </a:lnSpc>
              <a:spcBef>
                <a:spcPct val="20000"/>
              </a:spcBef>
              <a:defRPr/>
            </a:pPr>
            <a:r>
              <a:rPr lang="en-US" sz="900" dirty="0">
                <a:solidFill>
                  <a:srgbClr val="292934"/>
                </a:solidFill>
                <a:latin typeface="Calibri" panose="020F0502020204030204" pitchFamily="34" charset="0"/>
                <a:cs typeface="Calibri" panose="020F0502020204030204" pitchFamily="34" charset="0"/>
                <a:sym typeface="WP Greek Century" pitchFamily="2" charset="2"/>
              </a:rPr>
              <a:t> </a:t>
            </a:r>
          </a:p>
          <a:p>
            <a:pPr marL="342900" indent="-342900" eaLnBrk="0" hangingPunct="0">
              <a:lnSpc>
                <a:spcPct val="90000"/>
              </a:lnSpc>
              <a:spcBef>
                <a:spcPct val="20000"/>
              </a:spcBef>
              <a:defRPr/>
            </a:pPr>
            <a:r>
              <a:rPr lang="en-US" sz="2400" dirty="0" smtClean="0">
                <a:solidFill>
                  <a:srgbClr val="292934"/>
                </a:solidFill>
                <a:latin typeface="Calibri" panose="020F0502020204030204" pitchFamily="34" charset="0"/>
                <a:cs typeface="Calibri" pitchFamily="34" charset="0"/>
                <a:sym typeface="WP Greek Century" pitchFamily="2" charset="2"/>
              </a:rPr>
              <a:t>    </a:t>
            </a:r>
            <a:endParaRPr lang="en-US" sz="2200" dirty="0">
              <a:solidFill>
                <a:srgbClr val="292934"/>
              </a:solidFill>
              <a:latin typeface="Calibri" panose="020F0502020204030204" pitchFamily="34" charset="0"/>
              <a:cs typeface="Calibri" panose="020F0502020204030204" pitchFamily="34" charset="0"/>
              <a:sym typeface="WP Greek Century" pitchFamily="2" charset="2"/>
            </a:endParaRPr>
          </a:p>
        </p:txBody>
      </p:sp>
      <p:sp>
        <p:nvSpPr>
          <p:cNvPr id="4" name="Shape 125"/>
          <p:cNvSpPr txBox="1">
            <a:spLocks/>
          </p:cNvSpPr>
          <p:nvPr/>
        </p:nvSpPr>
        <p:spPr>
          <a:xfrm>
            <a:off x="706209" y="62412"/>
            <a:ext cx="7772400" cy="114300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pPr>
              <a:buClr>
                <a:srgbClr val="1508B8"/>
              </a:buClr>
              <a:buSzPct val="25000"/>
            </a:pPr>
            <a:r>
              <a:rPr lang="en-US" sz="4000" dirty="0">
                <a:solidFill>
                  <a:srgbClr val="292934"/>
                </a:solidFill>
                <a:latin typeface="Calibri" panose="020F0502020204030204" pitchFamily="34" charset="0"/>
              </a:rPr>
              <a:t>STAT </a:t>
            </a:r>
            <a:r>
              <a:rPr lang="en-US" sz="4000" dirty="0" smtClean="0">
                <a:solidFill>
                  <a:srgbClr val="292934"/>
                </a:solidFill>
                <a:latin typeface="Calibri" panose="020F0502020204030204" pitchFamily="34" charset="0"/>
              </a:rPr>
              <a:t>JPSS </a:t>
            </a:r>
            <a:r>
              <a:rPr lang="en-US" sz="4000" dirty="0">
                <a:solidFill>
                  <a:srgbClr val="292934"/>
                </a:solidFill>
                <a:latin typeface="Calibri" panose="020F0502020204030204" pitchFamily="34" charset="0"/>
              </a:rPr>
              <a:t>Doc</a:t>
            </a:r>
            <a:endParaRPr lang="en-US" sz="4000" b="1" kern="0" dirty="0">
              <a:solidFill>
                <a:srgbClr val="292934"/>
              </a:solidFill>
              <a:latin typeface="Calibri" panose="020F0502020204030204" pitchFamily="34" charset="0"/>
              <a:ea typeface="Calibri"/>
              <a:cs typeface="Calibri" panose="020F0502020204030204" pitchFamily="34" charset="0"/>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887" y="3895042"/>
            <a:ext cx="7900768" cy="2929920"/>
          </a:xfrm>
          <a:prstGeom prst="rect">
            <a:avLst/>
          </a:prstGeom>
        </p:spPr>
      </p:pic>
    </p:spTree>
    <p:extLst>
      <p:ext uri="{BB962C8B-B14F-4D97-AF65-F5344CB8AC3E}">
        <p14:creationId xmlns:p14="http://schemas.microsoft.com/office/powerpoint/2010/main" val="2256728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Shape 143"/>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a:buClr>
                <a:srgbClr val="000000"/>
              </a:buClr>
              <a:buSzPct val="25000"/>
              <a:buFont typeface="Arial"/>
              <a:buNone/>
            </a:pPr>
            <a:fld id="{00000000-1234-1234-1234-123412341234}" type="slidenum">
              <a:rPr lang="en-US">
                <a:latin typeface="Calibri" panose="020F0502020204030204" pitchFamily="34" charset="0"/>
                <a:cs typeface="Calibri" panose="020F0502020204030204" pitchFamily="34" charset="0"/>
              </a:rPr>
              <a:pPr>
                <a:buClr>
                  <a:srgbClr val="000000"/>
                </a:buClr>
                <a:buSzPct val="25000"/>
                <a:buFont typeface="Arial"/>
                <a:buNone/>
              </a:pPr>
              <a:t>16</a:t>
            </a:fld>
            <a:endParaRPr lang="en-US" dirty="0">
              <a:latin typeface="Calibri" panose="020F0502020204030204" pitchFamily="34" charset="0"/>
              <a:cs typeface="Calibri" panose="020F0502020204030204" pitchFamily="34" charset="0"/>
            </a:endParaRPr>
          </a:p>
        </p:txBody>
      </p:sp>
      <p:sp>
        <p:nvSpPr>
          <p:cNvPr id="10" name="Shape 125"/>
          <p:cNvSpPr txBox="1">
            <a:spLocks noGrp="1"/>
          </p:cNvSpPr>
          <p:nvPr>
            <p:ph type="title"/>
          </p:nvPr>
        </p:nvSpPr>
        <p:spPr>
          <a:xfrm>
            <a:off x="685800" y="0"/>
            <a:ext cx="77724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1508B8"/>
              </a:buClr>
              <a:buSzPct val="25000"/>
              <a:buFont typeface="Calibri"/>
              <a:buNone/>
            </a:pPr>
            <a:r>
              <a:rPr lang="en-US" sz="3200" b="1" dirty="0" smtClean="0">
                <a:solidFill>
                  <a:schemeClr val="tx1"/>
                </a:solidFill>
                <a:latin typeface="Calibri" panose="020F0502020204030204" pitchFamily="34" charset="0"/>
                <a:ea typeface="Calibri"/>
                <a:cs typeface="Calibri" panose="020F0502020204030204" pitchFamily="34" charset="0"/>
                <a:sym typeface="Calibri"/>
              </a:rPr>
              <a:t>Where to Find Training Now</a:t>
            </a:r>
            <a:endParaRPr lang="en-US" sz="3200" b="1" i="0" u="none" strike="noStrike" cap="none" baseline="0" dirty="0">
              <a:solidFill>
                <a:schemeClr val="tx1"/>
              </a:solidFill>
              <a:latin typeface="Calibri" panose="020F0502020204030204" pitchFamily="34" charset="0"/>
              <a:ea typeface="Calibri"/>
              <a:cs typeface="Calibri" panose="020F0502020204030204" pitchFamily="34" charset="0"/>
              <a:sym typeface="Calibri"/>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1048" y="1566323"/>
            <a:ext cx="3332820" cy="2218600"/>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182" y="1566323"/>
            <a:ext cx="4478453" cy="2215968"/>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182" y="4035502"/>
            <a:ext cx="3890682" cy="2331140"/>
          </a:xfrm>
          <a:prstGeom prst="rect">
            <a:avLst/>
          </a:prstGeom>
          <a:ln>
            <a:solidFill>
              <a:schemeClr val="tx1"/>
            </a:solidFill>
          </a:ln>
          <a:effectLst>
            <a:outerShdw blurRad="50800" dist="38100" dir="2700000" algn="tl" rotWithShape="0">
              <a:prstClr val="black">
                <a:alpha val="40000"/>
              </a:prstClr>
            </a:outerShdw>
          </a:effectLst>
        </p:spPr>
      </p:pic>
      <p:sp>
        <p:nvSpPr>
          <p:cNvPr id="7" name="Content Placeholder 2"/>
          <p:cNvSpPr txBox="1">
            <a:spLocks/>
          </p:cNvSpPr>
          <p:nvPr/>
        </p:nvSpPr>
        <p:spPr>
          <a:xfrm>
            <a:off x="4529358" y="4177780"/>
            <a:ext cx="4614642" cy="1799072"/>
          </a:xfrm>
          <a:prstGeom prst="rect">
            <a:avLst/>
          </a:prstGeom>
          <a:noFill/>
          <a:ln>
            <a:noFill/>
          </a:ln>
        </p:spPr>
        <p:txBody>
          <a:bodyPr lIns="91425" tIns="91425" rIns="91425" bIns="91425" anchor="t" anchorCtr="0">
            <a:normAutofit/>
          </a:bodyPr>
          <a:lstStyle>
            <a:defPPr marR="0" algn="l" rtl="0">
              <a:lnSpc>
                <a:spcPct val="100000"/>
              </a:lnSpc>
              <a:spcBef>
                <a:spcPts val="0"/>
              </a:spcBef>
              <a:spcAft>
                <a:spcPts val="0"/>
              </a:spcAft>
            </a:defPPr>
            <a:lvl1pPr marL="342900" marR="0" indent="-50800" algn="l" rtl="0">
              <a:lnSpc>
                <a:spcPct val="100000"/>
              </a:lnSpc>
              <a:spcBef>
                <a:spcPts val="640"/>
              </a:spcBef>
              <a:spcAft>
                <a:spcPts val="0"/>
              </a:spcAft>
              <a:buClr>
                <a:srgbClr val="0F243E"/>
              </a:buClr>
              <a:buFont typeface="Arial"/>
              <a:buChar char="•"/>
              <a:defRPr sz="1400" b="0" i="0" u="none" strike="noStrike" cap="none" baseline="0">
                <a:solidFill>
                  <a:srgbClr val="000000"/>
                </a:solidFill>
                <a:latin typeface="Arial"/>
                <a:ea typeface="Arial"/>
                <a:cs typeface="Arial"/>
                <a:sym typeface="Arial"/>
              </a:defRPr>
            </a:lvl1pPr>
            <a:lvl2pPr marL="742950" marR="0" indent="-19050" algn="l" rtl="0">
              <a:lnSpc>
                <a:spcPct val="100000"/>
              </a:lnSpc>
              <a:spcBef>
                <a:spcPts val="560"/>
              </a:spcBef>
              <a:spcAft>
                <a:spcPts val="0"/>
              </a:spcAft>
              <a:buClr>
                <a:srgbClr val="366092"/>
              </a:buClr>
              <a:buFont typeface="Arial"/>
              <a:buChar char="–"/>
              <a:defRPr sz="1400" b="0" i="0" u="none" strike="noStrike" cap="none" baseline="0">
                <a:solidFill>
                  <a:srgbClr val="000000"/>
                </a:solidFill>
                <a:latin typeface="Arial"/>
                <a:ea typeface="Arial"/>
                <a:cs typeface="Arial"/>
                <a:sym typeface="Arial"/>
              </a:defRPr>
            </a:lvl2pPr>
            <a:lvl3pPr marL="1143000" marR="0" indent="12700" algn="l" rtl="0">
              <a:lnSpc>
                <a:spcPct val="100000"/>
              </a:lnSpc>
              <a:spcBef>
                <a:spcPts val="480"/>
              </a:spcBef>
              <a:spcAft>
                <a:spcPts val="0"/>
              </a:spcAft>
              <a:buClr>
                <a:srgbClr val="0F243E"/>
              </a:buClr>
              <a:buFont typeface="Arial"/>
              <a:buChar char="•"/>
              <a:defRPr sz="1400" b="0" i="0" u="none" strike="noStrike" cap="none" baseline="0">
                <a:solidFill>
                  <a:srgbClr val="000000"/>
                </a:solidFill>
                <a:latin typeface="Arial"/>
                <a:ea typeface="Arial"/>
                <a:cs typeface="Arial"/>
                <a:sym typeface="Arial"/>
              </a:defRPr>
            </a:lvl3pPr>
            <a:lvl4pPr marL="1600200" marR="0" indent="-12700" algn="l" rtl="0">
              <a:lnSpc>
                <a:spcPct val="100000"/>
              </a:lnSpc>
              <a:spcBef>
                <a:spcPts val="400"/>
              </a:spcBef>
              <a:spcAft>
                <a:spcPts val="0"/>
              </a:spcAft>
              <a:buClr>
                <a:srgbClr val="366092"/>
              </a:buClr>
              <a:buFont typeface="Arial"/>
              <a:buChar char="–"/>
              <a:defRPr sz="1400" b="0" i="0" u="none" strike="noStrike" cap="none" baseline="0">
                <a:solidFill>
                  <a:srgbClr val="000000"/>
                </a:solidFill>
                <a:latin typeface="Arial"/>
                <a:ea typeface="Arial"/>
                <a:cs typeface="Arial"/>
                <a:sym typeface="Arial"/>
              </a:defRPr>
            </a:lvl4pPr>
            <a:lvl5pPr marL="2057400" marR="0" indent="-12700" algn="l" rtl="0">
              <a:lnSpc>
                <a:spcPct val="100000"/>
              </a:lnSpc>
              <a:spcBef>
                <a:spcPts val="400"/>
              </a:spcBef>
              <a:spcAft>
                <a:spcPts val="0"/>
              </a:spcAft>
              <a:buClr>
                <a:srgbClr val="538CD5"/>
              </a:buClr>
              <a:buFont typeface="Arial"/>
              <a:buChar char="»"/>
              <a:defRPr sz="1400" b="0" i="0" u="none" strike="noStrike" cap="none" baseline="0">
                <a:solidFill>
                  <a:srgbClr val="000000"/>
                </a:solidFill>
                <a:latin typeface="Arial"/>
                <a:ea typeface="Arial"/>
                <a:cs typeface="Arial"/>
                <a:sym typeface="Arial"/>
              </a:defRPr>
            </a:lvl5pPr>
            <a:lvl6pPr marL="2514600" marR="0" indent="-127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6pPr>
            <a:lvl7pPr marL="2971800" marR="0" indent="-127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7pPr>
            <a:lvl8pPr marL="3429000" marR="0" indent="-127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8pPr>
            <a:lvl9pPr marL="3886200" marR="0" indent="-127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defRPr>
            </a:lvl9pPr>
          </a:lstStyle>
          <a:p>
            <a:pPr marL="115888" indent="-115888"/>
            <a:r>
              <a:rPr lang="en-US" sz="2200" kern="0" dirty="0" smtClean="0">
                <a:latin typeface="Calibri" panose="020F0502020204030204" pitchFamily="34" charset="0"/>
              </a:rPr>
              <a:t> VISIT Chats (Fire WX, Lightning, …)</a:t>
            </a:r>
          </a:p>
          <a:p>
            <a:pPr marL="115888" indent="-115888"/>
            <a:r>
              <a:rPr lang="en-US" sz="2200" kern="0" dirty="0" smtClean="0">
                <a:latin typeface="Calibri" panose="020F0502020204030204" pitchFamily="34" charset="0"/>
              </a:rPr>
              <a:t> Satellite Blogs </a:t>
            </a:r>
          </a:p>
          <a:p>
            <a:pPr marL="115888" indent="-115888"/>
            <a:r>
              <a:rPr lang="en-US" sz="2200" kern="0" dirty="0" smtClean="0">
                <a:latin typeface="Calibri" panose="020F0502020204030204" pitchFamily="34" charset="0"/>
              </a:rPr>
              <a:t> Webinars</a:t>
            </a:r>
          </a:p>
          <a:p>
            <a:pPr marL="115888" indent="-115888"/>
            <a:r>
              <a:rPr lang="en-US" sz="2200" kern="0" dirty="0" smtClean="0">
                <a:latin typeface="Calibri" panose="020F0502020204030204" pitchFamily="34" charset="0"/>
              </a:rPr>
              <a:t> COMET </a:t>
            </a:r>
            <a:r>
              <a:rPr lang="en-US" sz="2200" kern="0" dirty="0" err="1" smtClean="0">
                <a:latin typeface="Calibri" panose="020F0502020204030204" pitchFamily="34" charset="0"/>
              </a:rPr>
              <a:t>MetEd</a:t>
            </a:r>
            <a:endParaRPr lang="en-US" kern="0" dirty="0">
              <a:latin typeface="Calibri" panose="020F0502020204030204" pitchFamily="34" charset="0"/>
            </a:endParaRPr>
          </a:p>
        </p:txBody>
      </p:sp>
    </p:spTree>
    <p:extLst>
      <p:ext uri="{BB962C8B-B14F-4D97-AF65-F5344CB8AC3E}">
        <p14:creationId xmlns:p14="http://schemas.microsoft.com/office/powerpoint/2010/main" val="1827867236"/>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626063" y="446028"/>
            <a:ext cx="7069667" cy="91726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solidFill>
                  <a:schemeClr val="tx1"/>
                </a:solidFill>
                <a:latin typeface="Calibri" panose="020F0502020204030204" pitchFamily="34" charset="0"/>
              </a:rPr>
              <a:t>GOES-R &amp; SNPP Training</a:t>
            </a:r>
            <a:endParaRPr lang="en-US" dirty="0">
              <a:solidFill>
                <a:schemeClr val="tx1"/>
              </a:solidFill>
              <a:latin typeface="Calibri" panose="020F0502020204030204" pitchFamily="34" charset="0"/>
            </a:endParaRPr>
          </a:p>
        </p:txBody>
      </p:sp>
      <p:sp>
        <p:nvSpPr>
          <p:cNvPr id="10" name="TextBox 9"/>
          <p:cNvSpPr txBox="1"/>
          <p:nvPr/>
        </p:nvSpPr>
        <p:spPr>
          <a:xfrm>
            <a:off x="-1" y="-39686"/>
            <a:ext cx="5079077" cy="461665"/>
          </a:xfrm>
          <a:prstGeom prst="rect">
            <a:avLst/>
          </a:prstGeom>
          <a:noFill/>
        </p:spPr>
        <p:txBody>
          <a:bodyPr wrap="square" rtlCol="0">
            <a:spAutoFit/>
          </a:bodyPr>
          <a:lstStyle/>
          <a:p>
            <a:pPr algn="ctr"/>
            <a:r>
              <a:rPr lang="en-US" sz="2400" b="1" dirty="0" smtClean="0">
                <a:solidFill>
                  <a:schemeClr val="bg1"/>
                </a:solidFill>
                <a:latin typeface="Calibri" panose="020F0502020204030204" pitchFamily="34" charset="0"/>
              </a:rPr>
              <a:t>Current Satellite Training </a:t>
            </a:r>
            <a:r>
              <a:rPr lang="en-US" sz="2400" b="1" dirty="0">
                <a:solidFill>
                  <a:schemeClr val="bg1"/>
                </a:solidFill>
                <a:latin typeface="Calibri" panose="020F0502020204030204" pitchFamily="34" charset="0"/>
              </a:rPr>
              <a:t>on </a:t>
            </a:r>
            <a:r>
              <a:rPr lang="en-US" sz="2400" b="1" dirty="0" smtClean="0">
                <a:solidFill>
                  <a:schemeClr val="bg1"/>
                </a:solidFill>
                <a:latin typeface="Calibri" panose="020F0502020204030204" pitchFamily="34" charset="0"/>
              </a:rPr>
              <a:t>CLC/LMS</a:t>
            </a:r>
            <a:endParaRPr lang="en-US" dirty="0">
              <a:solidFill>
                <a:srgbClr val="292934"/>
              </a:solidFill>
              <a:latin typeface="Calibri" panose="020F0502020204030204" pitchFamily="34"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47655" y="1601497"/>
            <a:ext cx="4593697" cy="4624736"/>
          </a:xfr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50844"/>
            <a:ext cx="4477465" cy="4508887"/>
          </a:xfrm>
          <a:prstGeom prst="rect">
            <a:avLst/>
          </a:prstGeom>
        </p:spPr>
      </p:pic>
    </p:spTree>
    <p:extLst>
      <p:ext uri="{BB962C8B-B14F-4D97-AF65-F5344CB8AC3E}">
        <p14:creationId xmlns:p14="http://schemas.microsoft.com/office/powerpoint/2010/main" val="3870607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533400"/>
            <a:ext cx="2514600" cy="1981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en-US" dirty="0">
              <a:solidFill>
                <a:srgbClr val="D2533C"/>
              </a:solidFill>
              <a:latin typeface="Calibri" panose="020F0502020204030204" pitchFamily="34" charset="0"/>
            </a:endParaRPr>
          </a:p>
        </p:txBody>
      </p:sp>
      <p:sp>
        <p:nvSpPr>
          <p:cNvPr id="10" name="TextBox 9"/>
          <p:cNvSpPr txBox="1"/>
          <p:nvPr/>
        </p:nvSpPr>
        <p:spPr>
          <a:xfrm>
            <a:off x="0" y="-56312"/>
            <a:ext cx="2244436" cy="461665"/>
          </a:xfrm>
          <a:prstGeom prst="rect">
            <a:avLst/>
          </a:prstGeom>
          <a:noFill/>
        </p:spPr>
        <p:txBody>
          <a:bodyPr wrap="square" rtlCol="0">
            <a:spAutoFit/>
          </a:bodyPr>
          <a:lstStyle/>
          <a:p>
            <a:pPr algn="ctr"/>
            <a:r>
              <a:rPr lang="en-US" sz="2400" b="1" dirty="0" smtClean="0">
                <a:solidFill>
                  <a:schemeClr val="bg1"/>
                </a:solidFill>
                <a:latin typeface="Calibri" panose="020F0502020204030204" pitchFamily="34" charset="0"/>
              </a:rPr>
              <a:t>More Resources</a:t>
            </a:r>
            <a:endParaRPr lang="en-US" dirty="0">
              <a:solidFill>
                <a:schemeClr val="bg1"/>
              </a:solidFill>
              <a:latin typeface="Calibri" panose="020F0502020204030204" pitchFamily="34" charset="0"/>
            </a:endParaRPr>
          </a:p>
        </p:txBody>
      </p:sp>
      <p:sp>
        <p:nvSpPr>
          <p:cNvPr id="2" name="Content Placeholder 1"/>
          <p:cNvSpPr>
            <a:spLocks noGrp="1"/>
          </p:cNvSpPr>
          <p:nvPr>
            <p:ph idx="1"/>
          </p:nvPr>
        </p:nvSpPr>
        <p:spPr>
          <a:xfrm>
            <a:off x="454249" y="758060"/>
            <a:ext cx="6952391" cy="1511315"/>
          </a:xfrm>
        </p:spPr>
        <p:txBody>
          <a:bodyPr/>
          <a:lstStyle/>
          <a:p>
            <a:r>
              <a:rPr lang="en-US" dirty="0" smtClean="0">
                <a:latin typeface="Calibri" panose="020F0502020204030204" pitchFamily="34" charset="0"/>
              </a:rPr>
              <a:t>ABI Band quick–guides are available now.</a:t>
            </a:r>
          </a:p>
          <a:p>
            <a:r>
              <a:rPr lang="en-US" dirty="0" smtClean="0">
                <a:latin typeface="Calibri" panose="020F0502020204030204" pitchFamily="34" charset="0"/>
                <a:hlinkClick r:id="rId3"/>
              </a:rPr>
              <a:t>http</a:t>
            </a:r>
            <a:r>
              <a:rPr lang="en-US" dirty="0">
                <a:latin typeface="Calibri" panose="020F0502020204030204" pitchFamily="34" charset="0"/>
                <a:hlinkClick r:id="rId3"/>
              </a:rPr>
              <a:t>://</a:t>
            </a:r>
            <a:r>
              <a:rPr lang="en-US" dirty="0" smtClean="0">
                <a:latin typeface="Calibri" panose="020F0502020204030204" pitchFamily="34" charset="0"/>
                <a:hlinkClick r:id="rId3"/>
              </a:rPr>
              <a:t>www.goes-r.gov/education/outreach.html#FS</a:t>
            </a:r>
            <a:endParaRPr lang="en-US" dirty="0" smtClean="0">
              <a:latin typeface="Calibri" panose="020F0502020204030204" pitchFamily="34" charset="0"/>
            </a:endParaRPr>
          </a:p>
          <a:p>
            <a:r>
              <a:rPr lang="en-US" dirty="0">
                <a:latin typeface="Calibri" panose="020F0502020204030204" pitchFamily="34" charset="0"/>
              </a:rPr>
              <a:t>O</a:t>
            </a:r>
            <a:r>
              <a:rPr lang="en-US" dirty="0" smtClean="0">
                <a:latin typeface="Calibri" panose="020F0502020204030204" pitchFamily="34" charset="0"/>
              </a:rPr>
              <a:t>n OCLO and TOWR-S VLAB pages.</a:t>
            </a:r>
            <a:endParaRPr lang="en-US" dirty="0">
              <a:latin typeface="Calibri" panose="020F0502020204030204" pitchFamily="34" charset="0"/>
            </a:endParaRPr>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197" y="2709948"/>
            <a:ext cx="5780617" cy="3624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5"/>
          <a:stretch>
            <a:fillRect/>
          </a:stretch>
        </p:blipFill>
        <p:spPr>
          <a:xfrm>
            <a:off x="4665687" y="2510099"/>
            <a:ext cx="3800475" cy="2552700"/>
          </a:xfrm>
          <a:prstGeom prst="rect">
            <a:avLst/>
          </a:prstGeom>
          <a:ln w="57150">
            <a:solidFill>
              <a:srgbClr val="C00000"/>
            </a:solidFill>
          </a:ln>
        </p:spPr>
      </p:pic>
      <p:sp>
        <p:nvSpPr>
          <p:cNvPr id="6" name="Rectangle 5"/>
          <p:cNvSpPr/>
          <p:nvPr/>
        </p:nvSpPr>
        <p:spPr>
          <a:xfrm>
            <a:off x="3740727" y="5411585"/>
            <a:ext cx="681644" cy="4987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ircular Arrow 27"/>
          <p:cNvSpPr/>
          <p:nvPr/>
        </p:nvSpPr>
        <p:spPr>
          <a:xfrm flipV="1">
            <a:off x="3836848" y="4500977"/>
            <a:ext cx="1409855" cy="1341573"/>
          </a:xfrm>
          <a:prstGeom prst="circularArrow">
            <a:avLst>
              <a:gd name="adj1" fmla="val 12500"/>
              <a:gd name="adj2" fmla="val 911947"/>
              <a:gd name="adj3" fmla="val 20457681"/>
              <a:gd name="adj4" fmla="val 16282619"/>
              <a:gd name="adj5" fmla="val 125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p:nvSpPr>
        <p:spPr>
          <a:xfrm>
            <a:off x="6100507" y="2134625"/>
            <a:ext cx="2451056" cy="369332"/>
          </a:xfrm>
          <a:prstGeom prst="rect">
            <a:avLst/>
          </a:prstGeom>
        </p:spPr>
        <p:txBody>
          <a:bodyPr wrap="none">
            <a:spAutoFit/>
          </a:bodyPr>
          <a:lstStyle/>
          <a:p>
            <a:r>
              <a:rPr lang="en-US" i="1" dirty="0">
                <a:latin typeface="Calibri" panose="020F0502020204030204" pitchFamily="34" charset="0"/>
              </a:rPr>
              <a:t>Resources -&gt; Fact sheets</a:t>
            </a:r>
          </a:p>
        </p:txBody>
      </p:sp>
    </p:spTree>
    <p:extLst>
      <p:ext uri="{BB962C8B-B14F-4D97-AF65-F5344CB8AC3E}">
        <p14:creationId xmlns:p14="http://schemas.microsoft.com/office/powerpoint/2010/main" val="2481106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441" y="5247379"/>
            <a:ext cx="7806813" cy="990600"/>
          </a:xfrm>
        </p:spPr>
        <p:txBody>
          <a:bodyPr>
            <a:normAutofit/>
          </a:bodyPr>
          <a:lstStyle/>
          <a:p>
            <a:pPr algn="ctr"/>
            <a:r>
              <a:rPr lang="en-US" dirty="0" smtClean="0">
                <a:solidFill>
                  <a:srgbClr val="C00000"/>
                </a:solidFill>
                <a:latin typeface="Calibri" panose="020F0502020204030204" pitchFamily="34" charset="0"/>
              </a:rPr>
              <a:t>   Questions</a:t>
            </a:r>
            <a:r>
              <a:rPr lang="en-US" dirty="0" smtClean="0">
                <a:solidFill>
                  <a:srgbClr val="C00000"/>
                </a:solidFill>
                <a:latin typeface="Calibri" panose="020F0502020204030204" pitchFamily="34" charset="0"/>
              </a:rPr>
              <a:t>? </a:t>
            </a:r>
            <a:endParaRPr lang="en-US" dirty="0">
              <a:solidFill>
                <a:srgbClr val="C00000"/>
              </a:solidFill>
              <a:latin typeface="Calibri" panose="020F0502020204030204" pitchFamily="34" charset="0"/>
            </a:endParaRPr>
          </a:p>
        </p:txBody>
      </p:sp>
      <p:sp>
        <p:nvSpPr>
          <p:cNvPr id="3" name="Content Placeholder 2"/>
          <p:cNvSpPr>
            <a:spLocks noGrp="1"/>
          </p:cNvSpPr>
          <p:nvPr>
            <p:ph idx="1"/>
          </p:nvPr>
        </p:nvSpPr>
        <p:spPr>
          <a:xfrm>
            <a:off x="198120" y="1988125"/>
            <a:ext cx="8763000" cy="2997200"/>
          </a:xfrm>
        </p:spPr>
        <p:txBody>
          <a:bodyPr>
            <a:normAutofit lnSpcReduction="10000"/>
          </a:bodyPr>
          <a:lstStyle/>
          <a:p>
            <a:pPr>
              <a:lnSpc>
                <a:spcPct val="110000"/>
              </a:lnSpc>
            </a:pPr>
            <a:r>
              <a:rPr lang="en-US" dirty="0" smtClean="0">
                <a:latin typeface="Calibri" panose="020F0502020204030204" pitchFamily="34" charset="0"/>
              </a:rPr>
              <a:t>Monumental changes in NOAA’s Operational Observing Systems are coming with GOES-R &amp; JPSS.</a:t>
            </a:r>
          </a:p>
          <a:p>
            <a:pPr>
              <a:lnSpc>
                <a:spcPct val="110000"/>
              </a:lnSpc>
            </a:pPr>
            <a:r>
              <a:rPr lang="en-US" i="1" dirty="0" smtClean="0">
                <a:latin typeface="Calibri" panose="020F0502020204030204" pitchFamily="34" charset="0"/>
              </a:rPr>
              <a:t>OCLO &amp; Training Partners </a:t>
            </a:r>
            <a:r>
              <a:rPr lang="en-US" i="1" dirty="0">
                <a:latin typeface="Calibri" panose="020F0502020204030204" pitchFamily="34" charset="0"/>
              </a:rPr>
              <a:t>– CIRA, CIMSS, COMET, </a:t>
            </a:r>
            <a:r>
              <a:rPr lang="en-US" i="1" dirty="0" smtClean="0">
                <a:latin typeface="Calibri" panose="020F0502020204030204" pitchFamily="34" charset="0"/>
              </a:rPr>
              <a:t>SPoRT, CIMMS </a:t>
            </a:r>
            <a:r>
              <a:rPr lang="en-US" i="1" dirty="0" smtClean="0">
                <a:latin typeface="Calibri" panose="020F0502020204030204" pitchFamily="34" charset="0"/>
              </a:rPr>
              <a:t>- are </a:t>
            </a:r>
            <a:r>
              <a:rPr lang="en-US" i="1" dirty="0" smtClean="0">
                <a:latin typeface="Calibri" panose="020F0502020204030204" pitchFamily="34" charset="0"/>
              </a:rPr>
              <a:t>moving ahead at </a:t>
            </a:r>
            <a:r>
              <a:rPr lang="en-US" i="1" dirty="0" smtClean="0">
                <a:latin typeface="Calibri" panose="020F0502020204030204" pitchFamily="34" charset="0"/>
              </a:rPr>
              <a:t>full speed. </a:t>
            </a:r>
          </a:p>
          <a:p>
            <a:pPr>
              <a:lnSpc>
                <a:spcPct val="110000"/>
              </a:lnSpc>
            </a:pPr>
            <a:r>
              <a:rPr lang="en-US" i="1" dirty="0" smtClean="0">
                <a:latin typeface="Calibri" panose="020F0502020204030204" pitchFamily="34" charset="0"/>
              </a:rPr>
              <a:t>What else is needed to get ready for both GOES and JPSS </a:t>
            </a:r>
            <a:r>
              <a:rPr lang="en-US" i="1" dirty="0" smtClean="0">
                <a:latin typeface="Calibri" panose="020F0502020204030204" pitchFamily="34" charset="0"/>
              </a:rPr>
              <a:t>data – Launch satellite to Central Position and get data flowing!</a:t>
            </a:r>
            <a:endParaRPr lang="en-US" i="1" dirty="0" smtClean="0">
              <a:latin typeface="Calibri" panose="020F0502020204030204" pitchFamily="34" charset="0"/>
            </a:endParaRPr>
          </a:p>
          <a:p>
            <a:pPr>
              <a:lnSpc>
                <a:spcPct val="110000"/>
              </a:lnSpc>
            </a:pPr>
            <a:r>
              <a:rPr lang="en-US" dirty="0">
                <a:latin typeface="Calibri" panose="020F0502020204030204" pitchFamily="34" charset="0"/>
              </a:rPr>
              <a:t>Hear next from SOO STAT and then Update on STAT Tracker</a:t>
            </a:r>
            <a:r>
              <a:rPr lang="en-US" dirty="0" smtClean="0">
                <a:latin typeface="Calibri" panose="020F0502020204030204" pitchFamily="34" charset="0"/>
              </a:rPr>
              <a:t>.</a:t>
            </a:r>
            <a:endParaRPr lang="en-US" dirty="0">
              <a:latin typeface="Calibri" panose="020F0502020204030204" pitchFamily="34" charset="0"/>
            </a:endParaRPr>
          </a:p>
        </p:txBody>
      </p:sp>
      <p:sp>
        <p:nvSpPr>
          <p:cNvPr id="4" name="Title 1"/>
          <p:cNvSpPr txBox="1">
            <a:spLocks/>
          </p:cNvSpPr>
          <p:nvPr/>
        </p:nvSpPr>
        <p:spPr>
          <a:xfrm>
            <a:off x="609600" y="685800"/>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solidFill>
                  <a:schemeClr val="tx1"/>
                </a:solidFill>
                <a:latin typeface="Calibri" panose="020F0502020204030204" pitchFamily="34" charset="0"/>
              </a:rPr>
              <a:t>What’s Next…</a:t>
            </a:r>
            <a:endParaRPr lang="en-US" dirty="0">
              <a:solidFill>
                <a:schemeClr val="tx1"/>
              </a:solidFill>
              <a:latin typeface="Calibri" panose="020F0502020204030204" pitchFamily="34" charset="0"/>
            </a:endParaRPr>
          </a:p>
        </p:txBody>
      </p:sp>
      <p:pic>
        <p:nvPicPr>
          <p:cNvPr id="6" name="Picture 5"/>
          <p:cNvPicPr>
            <a:picLocks noChangeAspect="1"/>
          </p:cNvPicPr>
          <p:nvPr/>
        </p:nvPicPr>
        <p:blipFill>
          <a:blip r:embed="rId3"/>
          <a:stretch>
            <a:fillRect/>
          </a:stretch>
        </p:blipFill>
        <p:spPr>
          <a:xfrm>
            <a:off x="6143625" y="560540"/>
            <a:ext cx="2543175" cy="1076673"/>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0528" y="4861962"/>
            <a:ext cx="2103120" cy="196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http://1diifp1df2b7zcezu3opm9gn.wpengine.netdna-cdn.com/wp-content/uploads/2014/11/Arrogant-Academic-Advisor-e142600380999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912" y="5264390"/>
            <a:ext cx="2679180" cy="1304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41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519394" cy="990600"/>
          </a:xfrm>
        </p:spPr>
        <p:txBody>
          <a:bodyPr/>
          <a:lstStyle/>
          <a:p>
            <a:r>
              <a:rPr lang="en-US" dirty="0" smtClean="0">
                <a:solidFill>
                  <a:schemeClr val="tx1"/>
                </a:solidFill>
                <a:latin typeface="Calibri" panose="020F0502020204030204" pitchFamily="34" charset="0"/>
              </a:rPr>
              <a:t>Today’s Training Topics</a:t>
            </a:r>
            <a:endParaRPr lang="en-US" dirty="0">
              <a:solidFill>
                <a:schemeClr val="tx1"/>
              </a:solidFill>
              <a:latin typeface="Calibri" panose="020F0502020204030204" pitchFamily="34" charset="0"/>
            </a:endParaRPr>
          </a:p>
        </p:txBody>
      </p:sp>
      <p:sp>
        <p:nvSpPr>
          <p:cNvPr id="3" name="Content Placeholder 2"/>
          <p:cNvSpPr>
            <a:spLocks noGrp="1"/>
          </p:cNvSpPr>
          <p:nvPr>
            <p:ph idx="1"/>
          </p:nvPr>
        </p:nvSpPr>
        <p:spPr>
          <a:xfrm>
            <a:off x="457200" y="1320800"/>
            <a:ext cx="8229600" cy="4876800"/>
          </a:xfrm>
        </p:spPr>
        <p:txBody>
          <a:bodyPr>
            <a:normAutofit/>
          </a:bodyPr>
          <a:lstStyle/>
          <a:p>
            <a:pPr marL="274320" lvl="1" indent="0">
              <a:buNone/>
            </a:pPr>
            <a:endParaRPr lang="en-US" dirty="0" smtClean="0">
              <a:latin typeface="Calibri" panose="020F0502020204030204" pitchFamily="34" charset="0"/>
            </a:endParaRPr>
          </a:p>
          <a:p>
            <a:pPr>
              <a:lnSpc>
                <a:spcPct val="150000"/>
              </a:lnSpc>
              <a:buFont typeface="Wingdings" panose="05000000000000000000" pitchFamily="2" charset="2"/>
              <a:buChar char="§"/>
            </a:pPr>
            <a:r>
              <a:rPr lang="en-US" dirty="0" smtClean="0">
                <a:latin typeface="Calibri" panose="020F0502020204030204" pitchFamily="34" charset="0"/>
              </a:rPr>
              <a:t>Last Year’s PG/UR Training Actions led to </a:t>
            </a:r>
          </a:p>
          <a:p>
            <a:pPr>
              <a:lnSpc>
                <a:spcPct val="150000"/>
              </a:lnSpc>
              <a:buFont typeface="Wingdings" panose="05000000000000000000" pitchFamily="2" charset="2"/>
              <a:buChar char="§"/>
            </a:pPr>
            <a:r>
              <a:rPr lang="en-US" dirty="0" smtClean="0">
                <a:latin typeface="Calibri" panose="020F0502020204030204" pitchFamily="34" charset="0"/>
              </a:rPr>
              <a:t>SOO/DOH Workshop Sept 2015 Updates led to</a:t>
            </a:r>
          </a:p>
          <a:p>
            <a:pPr>
              <a:lnSpc>
                <a:spcPct val="150000"/>
              </a:lnSpc>
              <a:buFont typeface="Wingdings" panose="05000000000000000000" pitchFamily="2" charset="2"/>
              <a:buChar char="§"/>
            </a:pPr>
            <a:r>
              <a:rPr lang="en-US" dirty="0" smtClean="0">
                <a:latin typeface="Calibri" panose="020F0502020204030204" pitchFamily="34" charset="0"/>
              </a:rPr>
              <a:t>Satellite </a:t>
            </a:r>
            <a:r>
              <a:rPr lang="en-US" dirty="0">
                <a:latin typeface="Calibri" panose="020F0502020204030204" pitchFamily="34" charset="0"/>
              </a:rPr>
              <a:t>Training and Advisory </a:t>
            </a:r>
            <a:r>
              <a:rPr lang="en-US" dirty="0" smtClean="0">
                <a:latin typeface="Calibri" panose="020F0502020204030204" pitchFamily="34" charset="0"/>
              </a:rPr>
              <a:t>Team</a:t>
            </a:r>
            <a:r>
              <a:rPr lang="en-US" dirty="0">
                <a:latin typeface="Calibri" panose="020F0502020204030204" pitchFamily="34" charset="0"/>
              </a:rPr>
              <a:t> </a:t>
            </a:r>
            <a:r>
              <a:rPr lang="en-US" dirty="0" smtClean="0">
                <a:latin typeface="Calibri" panose="020F0502020204030204" pitchFamily="34" charset="0"/>
              </a:rPr>
              <a:t>(STAT) meetings</a:t>
            </a:r>
          </a:p>
          <a:p>
            <a:pPr lvl="1">
              <a:lnSpc>
                <a:spcPct val="150000"/>
              </a:lnSpc>
              <a:buFont typeface="Arial" panose="020B0604020202020204" pitchFamily="34" charset="0"/>
              <a:buChar char="‒"/>
            </a:pPr>
            <a:r>
              <a:rPr lang="en-US" dirty="0" smtClean="0">
                <a:latin typeface="Calibri" panose="020F0502020204030204" pitchFamily="34" charset="0"/>
              </a:rPr>
              <a:t>Plan, Implement/Develop, Trackers and Current status</a:t>
            </a:r>
          </a:p>
          <a:p>
            <a:pPr>
              <a:lnSpc>
                <a:spcPct val="150000"/>
              </a:lnSpc>
              <a:buFont typeface="Wingdings" panose="05000000000000000000" pitchFamily="2" charset="2"/>
              <a:buChar char="§"/>
            </a:pPr>
            <a:r>
              <a:rPr lang="en-US" dirty="0" smtClean="0">
                <a:latin typeface="Calibri" panose="020F0502020204030204" pitchFamily="34" charset="0"/>
              </a:rPr>
              <a:t>Deliver GOES-R Foundation Training leading to</a:t>
            </a:r>
          </a:p>
          <a:p>
            <a:pPr lvl="1">
              <a:lnSpc>
                <a:spcPct val="150000"/>
              </a:lnSpc>
              <a:buFont typeface="Arial" panose="020B0604020202020204" pitchFamily="34" charset="0"/>
              <a:buChar char="‒"/>
            </a:pPr>
            <a:r>
              <a:rPr lang="en-US" dirty="0" smtClean="0">
                <a:latin typeface="Calibri" panose="020F0502020204030204" pitchFamily="34" charset="0"/>
              </a:rPr>
              <a:t>What’s available &amp; what’s coming</a:t>
            </a:r>
            <a:endParaRPr lang="en-US" dirty="0">
              <a:latin typeface="Calibri" panose="020F0502020204030204" pitchFamily="34" charset="0"/>
            </a:endParaRPr>
          </a:p>
          <a:p>
            <a:pPr>
              <a:lnSpc>
                <a:spcPct val="150000"/>
              </a:lnSpc>
              <a:buFont typeface="Wingdings" panose="05000000000000000000" pitchFamily="2" charset="2"/>
              <a:buChar char="§"/>
            </a:pPr>
            <a:r>
              <a:rPr lang="en-US" dirty="0" smtClean="0">
                <a:latin typeface="Calibri" panose="020F0502020204030204" pitchFamily="34" charset="0"/>
              </a:rPr>
              <a:t>Next Phase </a:t>
            </a:r>
            <a:r>
              <a:rPr lang="en-US" dirty="0">
                <a:latin typeface="Calibri" panose="020F0502020204030204" pitchFamily="34" charset="0"/>
              </a:rPr>
              <a:t>– JPSS Plans </a:t>
            </a:r>
            <a:r>
              <a:rPr lang="en-US" dirty="0" smtClean="0">
                <a:latin typeface="Calibri" panose="020F0502020204030204" pitchFamily="34" charset="0"/>
              </a:rPr>
              <a:t>and </a:t>
            </a:r>
            <a:r>
              <a:rPr lang="en-US" dirty="0" smtClean="0">
                <a:latin typeface="Calibri" panose="020F0502020204030204" pitchFamily="34" charset="0"/>
              </a:rPr>
              <a:t>Level 2 </a:t>
            </a:r>
            <a:r>
              <a:rPr lang="en-US" dirty="0" smtClean="0">
                <a:latin typeface="Calibri" panose="020F0502020204030204" pitchFamily="34" charset="0"/>
              </a:rPr>
              <a:t>Apps</a:t>
            </a:r>
            <a:endParaRPr lang="en-US" dirty="0">
              <a:solidFill>
                <a:schemeClr val="bg1">
                  <a:lumMod val="50000"/>
                </a:schemeClr>
              </a:solidFill>
              <a:latin typeface="Calibri" panose="020F0502020204030204" pitchFamily="34" charset="0"/>
            </a:endParaRPr>
          </a:p>
          <a:p>
            <a:pPr marL="274320" lvl="1" indent="0">
              <a:buNone/>
            </a:pPr>
            <a:endParaRPr lang="en-US" dirty="0" smtClean="0">
              <a:latin typeface="Calibri" panose="020F0502020204030204" pitchFamily="34" charset="0"/>
            </a:endParaRPr>
          </a:p>
        </p:txBody>
      </p:sp>
      <p:pic>
        <p:nvPicPr>
          <p:cNvPr id="4" name="Picture 3"/>
          <p:cNvPicPr>
            <a:picLocks noChangeAspect="1"/>
          </p:cNvPicPr>
          <p:nvPr/>
        </p:nvPicPr>
        <p:blipFill>
          <a:blip r:embed="rId3"/>
          <a:stretch>
            <a:fillRect/>
          </a:stretch>
        </p:blipFill>
        <p:spPr>
          <a:xfrm>
            <a:off x="7627179" y="5514681"/>
            <a:ext cx="1430326" cy="1239625"/>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0552" y="541574"/>
            <a:ext cx="1282045" cy="119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957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Shape 143"/>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a:buClr>
                <a:srgbClr val="000000"/>
              </a:buClr>
              <a:buSzPct val="25000"/>
            </a:pPr>
            <a:fld id="{00000000-1234-1234-1234-123412341234}" type="slidenum">
              <a:rPr lang="en-US" smtClean="0">
                <a:latin typeface="Calibri" panose="020F0502020204030204" pitchFamily="34" charset="0"/>
                <a:cs typeface="Calibri" panose="020F0502020204030204" pitchFamily="34" charset="0"/>
              </a:rPr>
              <a:pPr>
                <a:buClr>
                  <a:srgbClr val="000000"/>
                </a:buClr>
                <a:buSzPct val="25000"/>
              </a:pPr>
              <a:t>3</a:t>
            </a:fld>
            <a:endParaRPr lang="en-US" dirty="0">
              <a:latin typeface="Calibri" panose="020F0502020204030204" pitchFamily="34" charset="0"/>
              <a:cs typeface="Calibri" panose="020F0502020204030204" pitchFamily="34" charset="0"/>
            </a:endParaRPr>
          </a:p>
        </p:txBody>
      </p:sp>
      <p:sp>
        <p:nvSpPr>
          <p:cNvPr id="10" name="Shape 125"/>
          <p:cNvSpPr txBox="1">
            <a:spLocks noGrp="1"/>
          </p:cNvSpPr>
          <p:nvPr>
            <p:ph type="title"/>
          </p:nvPr>
        </p:nvSpPr>
        <p:spPr>
          <a:xfrm>
            <a:off x="685800" y="0"/>
            <a:ext cx="77724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1508B8"/>
              </a:buClr>
              <a:buSzPct val="25000"/>
              <a:buFont typeface="Calibri"/>
              <a:buNone/>
            </a:pPr>
            <a:r>
              <a:rPr lang="en-US" sz="3200" b="1" dirty="0" smtClean="0">
                <a:solidFill>
                  <a:schemeClr val="tx1"/>
                </a:solidFill>
                <a:latin typeface="Calibri" panose="020F0502020204030204" pitchFamily="34" charset="0"/>
                <a:ea typeface="Calibri"/>
                <a:cs typeface="Calibri" panose="020F0502020204030204" pitchFamily="34" charset="0"/>
                <a:sym typeface="Calibri"/>
              </a:rPr>
              <a:t>Satellite Training Timeline</a:t>
            </a:r>
            <a:endParaRPr lang="en-US" sz="3200" b="1" i="0" u="none" strike="noStrike" cap="none" baseline="0" dirty="0">
              <a:solidFill>
                <a:schemeClr val="tx1"/>
              </a:solidFill>
              <a:latin typeface="Calibri" panose="020F0502020204030204" pitchFamily="34" charset="0"/>
              <a:ea typeface="Calibri"/>
              <a:cs typeface="Calibri" panose="020F0502020204030204" pitchFamily="34" charset="0"/>
              <a:sym typeface="Calibri"/>
            </a:endParaRPr>
          </a:p>
        </p:txBody>
      </p:sp>
      <p:graphicFrame>
        <p:nvGraphicFramePr>
          <p:cNvPr id="3" name="Diagram 2"/>
          <p:cNvGraphicFramePr/>
          <p:nvPr>
            <p:extLst>
              <p:ext uri="{D42A27DB-BD31-4B8C-83A1-F6EECF244321}">
                <p14:modId xmlns:p14="http://schemas.microsoft.com/office/powerpoint/2010/main" val="1887934206"/>
              </p:ext>
            </p:extLst>
          </p:nvPr>
        </p:nvGraphicFramePr>
        <p:xfrm>
          <a:off x="118334" y="1424940"/>
          <a:ext cx="8991600" cy="195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2" name="Straight Arrow Connector 51"/>
          <p:cNvCxnSpPr/>
          <p:nvPr/>
        </p:nvCxnSpPr>
        <p:spPr>
          <a:xfrm>
            <a:off x="533400" y="1616152"/>
            <a:ext cx="1282552"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914400" y="1446875"/>
            <a:ext cx="595035" cy="338554"/>
          </a:xfrm>
          <a:prstGeom prst="rect">
            <a:avLst/>
          </a:prstGeom>
          <a:solidFill>
            <a:schemeClr val="bg1"/>
          </a:solidFill>
        </p:spPr>
        <p:txBody>
          <a:bodyPr wrap="none" rtlCol="0">
            <a:spAutoFit/>
          </a:bodyPr>
          <a:lstStyle/>
          <a:p>
            <a:r>
              <a:rPr lang="en-US" sz="1600" b="1" kern="0" dirty="0" smtClean="0">
                <a:latin typeface="Calibri" panose="020F0502020204030204" pitchFamily="34" charset="0"/>
                <a:cs typeface="Calibri" panose="020F0502020204030204" pitchFamily="34" charset="0"/>
                <a:sym typeface="Arial"/>
              </a:rPr>
              <a:t>FY15</a:t>
            </a:r>
            <a:endParaRPr lang="en-US" sz="1600" b="1" kern="0" dirty="0">
              <a:latin typeface="Calibri" panose="020F0502020204030204" pitchFamily="34" charset="0"/>
              <a:cs typeface="Calibri" panose="020F0502020204030204" pitchFamily="34" charset="0"/>
              <a:sym typeface="Arial"/>
            </a:endParaRPr>
          </a:p>
        </p:txBody>
      </p:sp>
      <p:cxnSp>
        <p:nvCxnSpPr>
          <p:cNvPr id="57" name="Straight Arrow Connector 56"/>
          <p:cNvCxnSpPr/>
          <p:nvPr/>
        </p:nvCxnSpPr>
        <p:spPr>
          <a:xfrm>
            <a:off x="4869180" y="1615440"/>
            <a:ext cx="3436620" cy="712"/>
          </a:xfrm>
          <a:prstGeom prst="straightConnector1">
            <a:avLst/>
          </a:prstGeom>
          <a:ln w="1905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657555" y="1309715"/>
            <a:ext cx="1794805" cy="584775"/>
          </a:xfrm>
          <a:prstGeom prst="rect">
            <a:avLst/>
          </a:prstGeom>
          <a:solidFill>
            <a:schemeClr val="bg1"/>
          </a:solidFill>
        </p:spPr>
        <p:txBody>
          <a:bodyPr wrap="square" rtlCol="0">
            <a:spAutoFit/>
          </a:bodyPr>
          <a:lstStyle/>
          <a:p>
            <a:pPr algn="ctr"/>
            <a:r>
              <a:rPr lang="en-US" sz="1600" b="1" kern="0" dirty="0" smtClean="0">
                <a:solidFill>
                  <a:srgbClr val="7030A0"/>
                </a:solidFill>
                <a:latin typeface="Calibri" panose="020F0502020204030204" pitchFamily="34" charset="0"/>
                <a:cs typeface="Calibri" panose="020F0502020204030204" pitchFamily="34" charset="0"/>
                <a:sym typeface="Arial"/>
              </a:rPr>
              <a:t>Jan 2017 Launch 2018 &amp; Beyond</a:t>
            </a:r>
            <a:endParaRPr lang="en-US" sz="1600" b="1" kern="0" dirty="0">
              <a:solidFill>
                <a:srgbClr val="7030A0"/>
              </a:solidFill>
              <a:latin typeface="Calibri" panose="020F0502020204030204" pitchFamily="34" charset="0"/>
              <a:cs typeface="Calibri" panose="020F0502020204030204" pitchFamily="34" charset="0"/>
              <a:sym typeface="Arial"/>
            </a:endParaRPr>
          </a:p>
        </p:txBody>
      </p:sp>
      <p:cxnSp>
        <p:nvCxnSpPr>
          <p:cNvPr id="59" name="Straight Arrow Connector 58"/>
          <p:cNvCxnSpPr/>
          <p:nvPr/>
        </p:nvCxnSpPr>
        <p:spPr>
          <a:xfrm>
            <a:off x="1946127" y="1616152"/>
            <a:ext cx="1550533" cy="0"/>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223261" y="1320820"/>
            <a:ext cx="1015707" cy="584775"/>
          </a:xfrm>
          <a:prstGeom prst="rect">
            <a:avLst/>
          </a:prstGeom>
          <a:solidFill>
            <a:schemeClr val="bg1"/>
          </a:solidFill>
        </p:spPr>
        <p:txBody>
          <a:bodyPr wrap="square" rtlCol="0">
            <a:spAutoFit/>
          </a:bodyPr>
          <a:lstStyle/>
          <a:p>
            <a:pPr algn="ctr"/>
            <a:r>
              <a:rPr lang="en-US" sz="1600" b="1" kern="0" dirty="0" smtClean="0">
                <a:solidFill>
                  <a:schemeClr val="bg2"/>
                </a:solidFill>
                <a:latin typeface="Calibri" panose="020F0502020204030204" pitchFamily="34" charset="0"/>
                <a:cs typeface="Calibri" panose="020F0502020204030204" pitchFamily="34" charset="0"/>
                <a:sym typeface="Arial"/>
              </a:rPr>
              <a:t>Oct 2016</a:t>
            </a:r>
          </a:p>
          <a:p>
            <a:pPr algn="ctr"/>
            <a:r>
              <a:rPr lang="en-US" sz="1600" b="1" kern="0" dirty="0" smtClean="0">
                <a:solidFill>
                  <a:schemeClr val="bg2"/>
                </a:solidFill>
                <a:latin typeface="Calibri" panose="020F0502020204030204" pitchFamily="34" charset="0"/>
                <a:cs typeface="Calibri" panose="020F0502020204030204" pitchFamily="34" charset="0"/>
                <a:sym typeface="Arial"/>
              </a:rPr>
              <a:t>Launch</a:t>
            </a:r>
            <a:endParaRPr lang="en-US" sz="1600" b="1" kern="0" dirty="0">
              <a:solidFill>
                <a:schemeClr val="bg2"/>
              </a:solidFill>
              <a:latin typeface="Calibri" panose="020F0502020204030204" pitchFamily="34" charset="0"/>
              <a:cs typeface="Calibri" panose="020F0502020204030204" pitchFamily="34" charset="0"/>
              <a:sym typeface="Arial"/>
            </a:endParaRPr>
          </a:p>
        </p:txBody>
      </p:sp>
      <p:sp>
        <p:nvSpPr>
          <p:cNvPr id="60" name="TextBox 59"/>
          <p:cNvSpPr txBox="1"/>
          <p:nvPr/>
        </p:nvSpPr>
        <p:spPr>
          <a:xfrm>
            <a:off x="3688080" y="2260163"/>
            <a:ext cx="1039067" cy="307777"/>
          </a:xfrm>
          <a:prstGeom prst="rect">
            <a:avLst/>
          </a:prstGeom>
          <a:noFill/>
        </p:spPr>
        <p:txBody>
          <a:bodyPr wrap="none" rtlCol="0">
            <a:spAutoFit/>
          </a:bodyPr>
          <a:lstStyle/>
          <a:p>
            <a:r>
              <a:rPr lang="en-US" sz="1400" b="1" i="1" kern="0" dirty="0" smtClean="0">
                <a:solidFill>
                  <a:srgbClr val="FFFFFF"/>
                </a:solidFill>
                <a:latin typeface="Calibri" panose="020F0502020204030204" pitchFamily="34" charset="0"/>
                <a:cs typeface="Calibri" panose="020F0502020204030204" pitchFamily="34" charset="0"/>
                <a:sym typeface="Arial"/>
              </a:rPr>
              <a:t>Application</a:t>
            </a:r>
            <a:endParaRPr lang="en-US" sz="1400" b="1" i="1" kern="0" dirty="0">
              <a:solidFill>
                <a:srgbClr val="FFFFFF"/>
              </a:solidFill>
              <a:latin typeface="Calibri" panose="020F0502020204030204" pitchFamily="34" charset="0"/>
              <a:cs typeface="Calibri" panose="020F0502020204030204" pitchFamily="34" charset="0"/>
              <a:sym typeface="Arial"/>
            </a:endParaRPr>
          </a:p>
        </p:txBody>
      </p:sp>
      <p:sp>
        <p:nvSpPr>
          <p:cNvPr id="62" name="TextBox 61"/>
          <p:cNvSpPr txBox="1"/>
          <p:nvPr/>
        </p:nvSpPr>
        <p:spPr>
          <a:xfrm>
            <a:off x="739113" y="2222063"/>
            <a:ext cx="1173507" cy="307777"/>
          </a:xfrm>
          <a:prstGeom prst="rect">
            <a:avLst/>
          </a:prstGeom>
          <a:noFill/>
        </p:spPr>
        <p:txBody>
          <a:bodyPr wrap="square" rtlCol="0">
            <a:spAutoFit/>
          </a:bodyPr>
          <a:lstStyle/>
          <a:p>
            <a:r>
              <a:rPr lang="en-US" sz="1400" b="1" i="1" kern="0" dirty="0" smtClean="0">
                <a:solidFill>
                  <a:srgbClr val="FFFFFF"/>
                </a:solidFill>
                <a:latin typeface="Calibri" panose="020F0502020204030204" pitchFamily="34" charset="0"/>
                <a:cs typeface="Calibri" panose="020F0502020204030204" pitchFamily="34" charset="0"/>
                <a:sym typeface="Arial"/>
              </a:rPr>
              <a:t>Prerequisites</a:t>
            </a:r>
            <a:endParaRPr lang="en-US" sz="1400" b="1" i="1" kern="0" dirty="0">
              <a:solidFill>
                <a:srgbClr val="FFFFFF"/>
              </a:solidFill>
              <a:latin typeface="Calibri" panose="020F0502020204030204" pitchFamily="34" charset="0"/>
              <a:cs typeface="Calibri" panose="020F0502020204030204" pitchFamily="34" charset="0"/>
              <a:sym typeface="Arial"/>
            </a:endParaRPr>
          </a:p>
        </p:txBody>
      </p:sp>
      <p:sp>
        <p:nvSpPr>
          <p:cNvPr id="64" name="TextBox 63"/>
          <p:cNvSpPr txBox="1"/>
          <p:nvPr/>
        </p:nvSpPr>
        <p:spPr>
          <a:xfrm>
            <a:off x="6570975" y="2065020"/>
            <a:ext cx="858525" cy="738664"/>
          </a:xfrm>
          <a:prstGeom prst="rect">
            <a:avLst/>
          </a:prstGeom>
          <a:noFill/>
        </p:spPr>
        <p:txBody>
          <a:bodyPr wrap="square" rtlCol="0">
            <a:spAutoFit/>
          </a:bodyPr>
          <a:lstStyle/>
          <a:p>
            <a:pPr algn="ctr"/>
            <a:r>
              <a:rPr lang="en-US" sz="1400" b="1" i="1" kern="0" dirty="0" smtClean="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Making it </a:t>
            </a:r>
          </a:p>
          <a:p>
            <a:pPr algn="ctr"/>
            <a:r>
              <a:rPr lang="en-US" sz="1400" b="1" i="1" kern="0" dirty="0" smtClean="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Stick</a:t>
            </a:r>
            <a:endParaRPr lang="en-US" sz="1400" b="1" i="1"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endParaRPr>
          </a:p>
        </p:txBody>
      </p:sp>
      <p:sp>
        <p:nvSpPr>
          <p:cNvPr id="2" name="TextBox 1"/>
          <p:cNvSpPr txBox="1"/>
          <p:nvPr/>
        </p:nvSpPr>
        <p:spPr>
          <a:xfrm>
            <a:off x="3760938" y="1440180"/>
            <a:ext cx="803442" cy="338554"/>
          </a:xfrm>
          <a:prstGeom prst="rect">
            <a:avLst/>
          </a:prstGeom>
          <a:noFill/>
        </p:spPr>
        <p:txBody>
          <a:bodyPr wrap="square" rtlCol="0">
            <a:spAutoFit/>
          </a:bodyPr>
          <a:lstStyle/>
          <a:p>
            <a:r>
              <a:rPr lang="en-US" sz="1600" b="1" dirty="0" smtClean="0">
                <a:latin typeface="Calibri" panose="020F0502020204030204" pitchFamily="34" charset="0"/>
                <a:cs typeface="Calibri" panose="020F0502020204030204" pitchFamily="34" charset="0"/>
              </a:rPr>
              <a:t>Data?</a:t>
            </a:r>
            <a:endParaRPr lang="en-US" sz="1600" b="1" dirty="0">
              <a:latin typeface="Calibri" panose="020F0502020204030204" pitchFamily="34" charset="0"/>
              <a:cs typeface="Calibri" panose="020F0502020204030204" pitchFamily="34" charset="0"/>
            </a:endParaRPr>
          </a:p>
        </p:txBody>
      </p:sp>
      <p:sp>
        <p:nvSpPr>
          <p:cNvPr id="32" name="TextBox 31"/>
          <p:cNvSpPr txBox="1"/>
          <p:nvPr/>
        </p:nvSpPr>
        <p:spPr>
          <a:xfrm>
            <a:off x="2270733" y="2244923"/>
            <a:ext cx="1173507" cy="307777"/>
          </a:xfrm>
          <a:prstGeom prst="rect">
            <a:avLst/>
          </a:prstGeom>
          <a:noFill/>
        </p:spPr>
        <p:txBody>
          <a:bodyPr wrap="square" rtlCol="0">
            <a:spAutoFit/>
          </a:bodyPr>
          <a:lstStyle/>
          <a:p>
            <a:r>
              <a:rPr lang="en-US" sz="1400" b="1" i="1" kern="0" dirty="0" smtClean="0">
                <a:solidFill>
                  <a:srgbClr val="FFFFFF"/>
                </a:solidFill>
                <a:latin typeface="Calibri" panose="020F0502020204030204" pitchFamily="34" charset="0"/>
                <a:cs typeface="Calibri" panose="020F0502020204030204" pitchFamily="34" charset="0"/>
                <a:sym typeface="Arial"/>
              </a:rPr>
              <a:t>Foundation</a:t>
            </a:r>
            <a:endParaRPr lang="en-US" sz="1400" b="1" i="1" kern="0" dirty="0">
              <a:solidFill>
                <a:srgbClr val="FFFFFF"/>
              </a:solidFill>
              <a:latin typeface="Calibri" panose="020F0502020204030204" pitchFamily="34" charset="0"/>
              <a:cs typeface="Calibri" panose="020F0502020204030204" pitchFamily="34" charset="0"/>
              <a:sym typeface="Arial"/>
            </a:endParaRPr>
          </a:p>
        </p:txBody>
      </p:sp>
      <p:sp>
        <p:nvSpPr>
          <p:cNvPr id="33" name="TextBox 32"/>
          <p:cNvSpPr txBox="1"/>
          <p:nvPr/>
        </p:nvSpPr>
        <p:spPr>
          <a:xfrm>
            <a:off x="5234913" y="2252543"/>
            <a:ext cx="868707" cy="307777"/>
          </a:xfrm>
          <a:prstGeom prst="rect">
            <a:avLst/>
          </a:prstGeom>
          <a:noFill/>
        </p:spPr>
        <p:txBody>
          <a:bodyPr wrap="square" rtlCol="0">
            <a:spAutoFit/>
          </a:bodyPr>
          <a:lstStyle/>
          <a:p>
            <a:r>
              <a:rPr lang="en-US" sz="1400" b="1" i="1" kern="0" dirty="0" smtClean="0">
                <a:solidFill>
                  <a:srgbClr val="FFFFFF"/>
                </a:solidFill>
                <a:latin typeface="Calibri" panose="020F0502020204030204" pitchFamily="34" charset="0"/>
                <a:cs typeface="Calibri" panose="020F0502020204030204" pitchFamily="34" charset="0"/>
                <a:sym typeface="Arial"/>
              </a:rPr>
              <a:t>Exercise</a:t>
            </a:r>
            <a:endParaRPr lang="en-US" sz="1400" b="1" i="1" kern="0" dirty="0">
              <a:solidFill>
                <a:srgbClr val="FFFFFF"/>
              </a:solidFill>
              <a:latin typeface="Calibri" panose="020F0502020204030204" pitchFamily="34" charset="0"/>
              <a:cs typeface="Calibri" panose="020F0502020204030204" pitchFamily="34" charset="0"/>
              <a:sym typeface="Arial"/>
            </a:endParaRPr>
          </a:p>
        </p:txBody>
      </p:sp>
      <p:sp>
        <p:nvSpPr>
          <p:cNvPr id="34" name="TextBox 33"/>
          <p:cNvSpPr txBox="1"/>
          <p:nvPr/>
        </p:nvSpPr>
        <p:spPr>
          <a:xfrm>
            <a:off x="7894321" y="2156460"/>
            <a:ext cx="1074420" cy="523220"/>
          </a:xfrm>
          <a:prstGeom prst="rect">
            <a:avLst/>
          </a:prstGeom>
          <a:noFill/>
        </p:spPr>
        <p:txBody>
          <a:bodyPr wrap="square" rtlCol="0">
            <a:spAutoFit/>
          </a:bodyPr>
          <a:lstStyle/>
          <a:p>
            <a:pPr algn="ctr"/>
            <a:r>
              <a:rPr lang="en-US" sz="1400" b="1" i="1" kern="0" dirty="0" smtClean="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Continuous Learning</a:t>
            </a:r>
            <a:endParaRPr lang="en-US" sz="1400" b="1" i="1"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endParaRPr>
          </a:p>
        </p:txBody>
      </p:sp>
      <p:sp>
        <p:nvSpPr>
          <p:cNvPr id="7" name="TextBox 6"/>
          <p:cNvSpPr txBox="1"/>
          <p:nvPr/>
        </p:nvSpPr>
        <p:spPr>
          <a:xfrm>
            <a:off x="746759" y="3135392"/>
            <a:ext cx="3757507" cy="523220"/>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Training Stages </a:t>
            </a:r>
            <a:endParaRPr lang="en-US" sz="2800" b="1" dirty="0">
              <a:latin typeface="Calibri" panose="020F0502020204030204" pitchFamily="34" charset="0"/>
              <a:cs typeface="Calibri" panose="020F0502020204030204" pitchFamily="34" charset="0"/>
            </a:endParaRPr>
          </a:p>
        </p:txBody>
      </p:sp>
      <p:sp>
        <p:nvSpPr>
          <p:cNvPr id="61" name="Rectangle 60"/>
          <p:cNvSpPr/>
          <p:nvPr/>
        </p:nvSpPr>
        <p:spPr>
          <a:xfrm>
            <a:off x="1333500" y="3725317"/>
            <a:ext cx="5219700" cy="2708434"/>
          </a:xfrm>
          <a:prstGeom prst="rect">
            <a:avLst/>
          </a:prstGeom>
        </p:spPr>
        <p:txBody>
          <a:bodyPr wrap="square">
            <a:spAutoFit/>
          </a:bodyPr>
          <a:lstStyle/>
          <a:p>
            <a:pPr marL="342900" indent="-342900">
              <a:spcBef>
                <a:spcPts val="1200"/>
              </a:spcBef>
              <a:buFont typeface="Calibri" panose="020F0502020204030204" pitchFamily="34" charset="0"/>
              <a:buChar char="‒"/>
            </a:pPr>
            <a:r>
              <a:rPr lang="en-US" sz="2000" dirty="0" smtClean="0">
                <a:latin typeface="Calibri" panose="020F0502020204030204" pitchFamily="34" charset="0"/>
                <a:cs typeface="Calibri" panose="020F0502020204030204" pitchFamily="34" charset="0"/>
              </a:rPr>
              <a:t>Prerequisites </a:t>
            </a:r>
            <a:r>
              <a:rPr lang="en-US" sz="2000" dirty="0">
                <a:latin typeface="Calibri" panose="020F0502020204030204" pitchFamily="34" charset="0"/>
                <a:cs typeface="Calibri" panose="020F0502020204030204" pitchFamily="34" charset="0"/>
              </a:rPr>
              <a:t>–</a:t>
            </a:r>
            <a:r>
              <a:rPr lang="en-US" sz="2000" dirty="0" smtClean="0">
                <a:latin typeface="Calibri" panose="020F0502020204030204" pitchFamily="34" charset="0"/>
                <a:cs typeface="Calibri" panose="020F0502020204030204" pitchFamily="34" charset="0"/>
              </a:rPr>
              <a:t> overall basics</a:t>
            </a:r>
            <a:endParaRPr lang="en-US" sz="2000" dirty="0">
              <a:latin typeface="Calibri" panose="020F0502020204030204" pitchFamily="34" charset="0"/>
              <a:cs typeface="Calibri" panose="020F0502020204030204" pitchFamily="34" charset="0"/>
            </a:endParaRPr>
          </a:p>
          <a:p>
            <a:pPr marL="342900" indent="-342900">
              <a:spcBef>
                <a:spcPts val="1200"/>
              </a:spcBef>
              <a:buFont typeface="Calibri" panose="020F0502020204030204" pitchFamily="34" charset="0"/>
              <a:buChar char="‒"/>
            </a:pPr>
            <a:r>
              <a:rPr lang="en-US" sz="2000" b="1" dirty="0" smtClean="0">
                <a:latin typeface="Calibri" panose="020F0502020204030204" pitchFamily="34" charset="0"/>
                <a:cs typeface="Calibri" panose="020F0502020204030204" pitchFamily="34" charset="0"/>
              </a:rPr>
              <a:t>Foundation </a:t>
            </a:r>
            <a:r>
              <a:rPr lang="en-US" sz="2000" b="1" dirty="0">
                <a:latin typeface="Calibri" panose="020F0502020204030204" pitchFamily="34" charset="0"/>
                <a:cs typeface="Calibri" panose="020F0502020204030204" pitchFamily="34" charset="0"/>
              </a:rPr>
              <a:t>–</a:t>
            </a:r>
            <a:r>
              <a:rPr lang="en-US" sz="2000" b="1" dirty="0" smtClean="0">
                <a:latin typeface="Calibri" panose="020F0502020204030204" pitchFamily="34" charset="0"/>
                <a:cs typeface="Calibri" panose="020F0502020204030204" pitchFamily="34" charset="0"/>
              </a:rPr>
              <a:t> satellite specifics</a:t>
            </a:r>
            <a:endParaRPr lang="en-US" sz="2000" b="1" dirty="0">
              <a:latin typeface="Calibri" panose="020F0502020204030204" pitchFamily="34" charset="0"/>
              <a:cs typeface="Calibri" panose="020F0502020204030204" pitchFamily="34" charset="0"/>
            </a:endParaRPr>
          </a:p>
          <a:p>
            <a:pPr marL="342900" indent="-342900">
              <a:spcBef>
                <a:spcPts val="1200"/>
              </a:spcBef>
              <a:buFont typeface="Calibri" panose="020F0502020204030204" pitchFamily="34" charset="0"/>
              <a:buChar char="‒"/>
            </a:pPr>
            <a:r>
              <a:rPr lang="en-US" sz="2000" dirty="0" smtClean="0">
                <a:latin typeface="Calibri" panose="020F0502020204030204" pitchFamily="34" charset="0"/>
                <a:cs typeface="Calibri" panose="020F0502020204030204" pitchFamily="34" charset="0"/>
              </a:rPr>
              <a:t>Application </a:t>
            </a:r>
            <a:r>
              <a:rPr lang="en-US" sz="2000" dirty="0">
                <a:latin typeface="Calibri" panose="020F0502020204030204" pitchFamily="34" charset="0"/>
                <a:cs typeface="Calibri" panose="020F0502020204030204" pitchFamily="34" charset="0"/>
              </a:rPr>
              <a:t>–</a:t>
            </a:r>
            <a:r>
              <a:rPr lang="en-US" sz="2000" dirty="0" smtClean="0">
                <a:latin typeface="Calibri" panose="020F0502020204030204" pitchFamily="34" charset="0"/>
                <a:cs typeface="Calibri" panose="020F0502020204030204" pitchFamily="34" charset="0"/>
              </a:rPr>
              <a:t> operational setting</a:t>
            </a:r>
            <a:endParaRPr lang="en-US" sz="2000" dirty="0">
              <a:latin typeface="Calibri" panose="020F0502020204030204" pitchFamily="34" charset="0"/>
              <a:cs typeface="Calibri" panose="020F0502020204030204" pitchFamily="34" charset="0"/>
            </a:endParaRPr>
          </a:p>
          <a:p>
            <a:pPr marL="342900" indent="-342900">
              <a:spcBef>
                <a:spcPts val="1200"/>
              </a:spcBef>
              <a:buFont typeface="Calibri" panose="020F0502020204030204" pitchFamily="34" charset="0"/>
              <a:buChar char="‒"/>
            </a:pPr>
            <a:r>
              <a:rPr lang="en-US" sz="2000" dirty="0" smtClean="0">
                <a:latin typeface="Calibri" panose="020F0502020204030204" pitchFamily="34" charset="0"/>
                <a:cs typeface="Calibri" panose="020F0502020204030204" pitchFamily="34" charset="0"/>
              </a:rPr>
              <a:t>Exercise </a:t>
            </a:r>
            <a:r>
              <a:rPr lang="en-US" sz="2000" dirty="0">
                <a:latin typeface="Calibri" panose="020F0502020204030204" pitchFamily="34" charset="0"/>
                <a:cs typeface="Calibri" panose="020F0502020204030204" pitchFamily="34" charset="0"/>
              </a:rPr>
              <a:t>–</a:t>
            </a:r>
            <a:r>
              <a:rPr lang="en-US" sz="2000" dirty="0" smtClean="0">
                <a:latin typeface="Calibri" panose="020F0502020204030204" pitchFamily="34" charset="0"/>
                <a:cs typeface="Calibri" panose="020F0502020204030204" pitchFamily="34" charset="0"/>
              </a:rPr>
              <a:t> simulations, practice</a:t>
            </a:r>
            <a:endParaRPr lang="en-US" sz="2000" dirty="0">
              <a:latin typeface="Calibri" panose="020F0502020204030204" pitchFamily="34" charset="0"/>
              <a:cs typeface="Calibri" panose="020F0502020204030204" pitchFamily="34" charset="0"/>
            </a:endParaRPr>
          </a:p>
          <a:p>
            <a:pPr marL="342900" indent="-342900">
              <a:spcBef>
                <a:spcPts val="1200"/>
              </a:spcBef>
              <a:buFont typeface="Calibri" panose="020F0502020204030204" pitchFamily="34" charset="0"/>
              <a:buChar char="‒"/>
            </a:pPr>
            <a:r>
              <a:rPr lang="en-US" sz="2000" dirty="0">
                <a:latin typeface="Calibri" panose="020F0502020204030204" pitchFamily="34" charset="0"/>
                <a:cs typeface="Calibri" panose="020F0502020204030204" pitchFamily="34" charset="0"/>
              </a:rPr>
              <a:t>Making it </a:t>
            </a:r>
            <a:r>
              <a:rPr lang="en-US" sz="2000" dirty="0" smtClean="0">
                <a:latin typeface="Calibri" panose="020F0502020204030204" pitchFamily="34" charset="0"/>
                <a:cs typeface="Calibri" panose="020F0502020204030204" pitchFamily="34" charset="0"/>
              </a:rPr>
              <a:t>Stick </a:t>
            </a:r>
            <a:r>
              <a:rPr lang="en-US" sz="2000" dirty="0">
                <a:latin typeface="Calibri" panose="020F0502020204030204" pitchFamily="34" charset="0"/>
                <a:cs typeface="Calibri" panose="020F0502020204030204" pitchFamily="34" charset="0"/>
              </a:rPr>
              <a:t>–</a:t>
            </a:r>
            <a:r>
              <a:rPr lang="en-US" sz="2000" dirty="0" smtClean="0">
                <a:latin typeface="Calibri" panose="020F0502020204030204" pitchFamily="34" charset="0"/>
                <a:cs typeface="Calibri" panose="020F0502020204030204" pitchFamily="34" charset="0"/>
              </a:rPr>
              <a:t> multi-situational, sharing</a:t>
            </a:r>
            <a:endParaRPr lang="en-US" sz="2000" dirty="0">
              <a:latin typeface="Calibri" panose="020F0502020204030204" pitchFamily="34" charset="0"/>
              <a:cs typeface="Calibri" panose="020F0502020204030204" pitchFamily="34" charset="0"/>
            </a:endParaRPr>
          </a:p>
          <a:p>
            <a:pPr marL="342900" indent="-342900">
              <a:spcBef>
                <a:spcPts val="1200"/>
              </a:spcBef>
              <a:buFont typeface="Calibri" panose="020F0502020204030204" pitchFamily="34" charset="0"/>
              <a:buChar char="‒"/>
            </a:pPr>
            <a:r>
              <a:rPr lang="en-US" sz="2000" dirty="0">
                <a:latin typeface="Calibri" panose="020F0502020204030204" pitchFamily="34" charset="0"/>
                <a:cs typeface="Calibri" panose="020F0502020204030204" pitchFamily="34" charset="0"/>
              </a:rPr>
              <a:t>Continuous </a:t>
            </a:r>
            <a:r>
              <a:rPr lang="en-US" sz="2000" dirty="0" smtClean="0">
                <a:latin typeface="Calibri" panose="020F0502020204030204" pitchFamily="34" charset="0"/>
                <a:cs typeface="Calibri" panose="020F0502020204030204" pitchFamily="34" charset="0"/>
              </a:rPr>
              <a:t>Learning – evolve</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and update</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087265"/>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Shape 143"/>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a:buClr>
                <a:srgbClr val="000000"/>
              </a:buClr>
              <a:buSzPct val="25000"/>
              <a:buFont typeface="Arial"/>
              <a:buNone/>
            </a:pPr>
            <a:fld id="{00000000-1234-1234-1234-123412341234}" type="slidenum">
              <a:rPr lang="en-US">
                <a:latin typeface="Calibri" panose="020F0502020204030204" pitchFamily="34" charset="0"/>
                <a:cs typeface="Calibri" panose="020F0502020204030204" pitchFamily="34" charset="0"/>
              </a:rPr>
              <a:pPr>
                <a:buClr>
                  <a:srgbClr val="000000"/>
                </a:buClr>
                <a:buSzPct val="25000"/>
                <a:buFont typeface="Arial"/>
                <a:buNone/>
              </a:pPr>
              <a:t>4</a:t>
            </a:fld>
            <a:endParaRPr lang="en-US" dirty="0">
              <a:latin typeface="Calibri" panose="020F0502020204030204" pitchFamily="34" charset="0"/>
              <a:cs typeface="Calibri" panose="020F0502020204030204" pitchFamily="34" charset="0"/>
            </a:endParaRPr>
          </a:p>
        </p:txBody>
      </p:sp>
      <p:sp>
        <p:nvSpPr>
          <p:cNvPr id="10" name="Shape 125"/>
          <p:cNvSpPr txBox="1">
            <a:spLocks noGrp="1"/>
          </p:cNvSpPr>
          <p:nvPr>
            <p:ph type="title"/>
          </p:nvPr>
        </p:nvSpPr>
        <p:spPr>
          <a:xfrm>
            <a:off x="609600" y="0"/>
            <a:ext cx="77724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1508B8"/>
              </a:buClr>
              <a:buSzPct val="25000"/>
              <a:buFont typeface="Calibri"/>
              <a:buNone/>
            </a:pPr>
            <a:r>
              <a:rPr lang="en-US" sz="3200" b="1" dirty="0" smtClean="0">
                <a:solidFill>
                  <a:schemeClr val="tx1"/>
                </a:solidFill>
                <a:latin typeface="+mj-lt"/>
                <a:ea typeface="Calibri"/>
                <a:cs typeface="Calibri" panose="020F0502020204030204" pitchFamily="34" charset="0"/>
                <a:sym typeface="Calibri"/>
              </a:rPr>
              <a:t>Training Actions – June 2015</a:t>
            </a:r>
            <a:endParaRPr lang="en-US" sz="3200" b="1" i="0" u="none" strike="noStrike" cap="none" baseline="0" dirty="0">
              <a:solidFill>
                <a:schemeClr val="tx1"/>
              </a:solidFill>
              <a:latin typeface="Calibri" panose="020F0502020204030204" pitchFamily="34" charset="0"/>
              <a:ea typeface="Calibri"/>
              <a:cs typeface="Calibri" panose="020F0502020204030204" pitchFamily="34" charset="0"/>
              <a:sym typeface="Calibri"/>
            </a:endParaRPr>
          </a:p>
        </p:txBody>
      </p:sp>
      <p:sp>
        <p:nvSpPr>
          <p:cNvPr id="2" name="Rectangle 1"/>
          <p:cNvSpPr/>
          <p:nvPr/>
        </p:nvSpPr>
        <p:spPr>
          <a:xfrm>
            <a:off x="578680" y="1222742"/>
            <a:ext cx="8001000" cy="5262979"/>
          </a:xfrm>
          <a:prstGeom prst="rect">
            <a:avLst/>
          </a:prstGeom>
        </p:spPr>
        <p:txBody>
          <a:bodyPr wrap="square">
            <a:spAutoFit/>
          </a:bodyPr>
          <a:lstStyle/>
          <a:p>
            <a:r>
              <a:rPr lang="en-US" sz="1200" dirty="0"/>
              <a:t>1. The SURT will reconvene for a short period of time to identify the user readiness performance objectives.  Performance objectives will be delivered to the OCLO and NOAT (due date: July </a:t>
            </a:r>
            <a:r>
              <a:rPr lang="en-US" sz="1200" dirty="0" smtClean="0"/>
              <a:t>10 - </a:t>
            </a:r>
            <a:r>
              <a:rPr lang="en-US" sz="1200" b="1" dirty="0" smtClean="0"/>
              <a:t>DONE</a:t>
            </a:r>
            <a:r>
              <a:rPr lang="en-US" sz="1200" dirty="0" smtClean="0"/>
              <a:t>)</a:t>
            </a:r>
            <a:endParaRPr lang="en-US" sz="1200" dirty="0"/>
          </a:p>
          <a:p>
            <a:endParaRPr lang="en-US" sz="1200" dirty="0"/>
          </a:p>
          <a:p>
            <a:r>
              <a:rPr lang="en-US" sz="1200" dirty="0"/>
              <a:t>2. The OCLO will derive learning objectives from the performance objectives (due date: July </a:t>
            </a:r>
            <a:r>
              <a:rPr lang="en-US" sz="1200" dirty="0" smtClean="0"/>
              <a:t>31 -</a:t>
            </a:r>
            <a:r>
              <a:rPr lang="en-US" sz="1200" b="1" dirty="0"/>
              <a:t> DONE</a:t>
            </a:r>
            <a:r>
              <a:rPr lang="en-US" sz="1200" dirty="0" smtClean="0"/>
              <a:t>)</a:t>
            </a:r>
            <a:endParaRPr lang="en-US" sz="1200" dirty="0"/>
          </a:p>
          <a:p>
            <a:endParaRPr lang="en-US" sz="1200" dirty="0"/>
          </a:p>
          <a:p>
            <a:r>
              <a:rPr lang="en-US" sz="1200" dirty="0"/>
              <a:t>3. The OCLO will map existing training, available both internally and externally, to the NWS to the learning objectives (due date: July </a:t>
            </a:r>
            <a:r>
              <a:rPr lang="en-US" sz="1200" dirty="0" smtClean="0"/>
              <a:t>31 - </a:t>
            </a:r>
            <a:r>
              <a:rPr lang="en-US" sz="1200" b="1" dirty="0"/>
              <a:t>DONE</a:t>
            </a:r>
            <a:r>
              <a:rPr lang="en-US" sz="1200" dirty="0" smtClean="0"/>
              <a:t>)</a:t>
            </a:r>
            <a:endParaRPr lang="en-US" sz="1200" dirty="0"/>
          </a:p>
          <a:p>
            <a:endParaRPr lang="en-US" sz="1200" dirty="0"/>
          </a:p>
          <a:p>
            <a:r>
              <a:rPr lang="en-US" sz="1200" dirty="0"/>
              <a:t>4. The OCLO will identify additional training needing development to achieve learning objectives and will specify instructional design approach and delivery mode (due date: July </a:t>
            </a:r>
            <a:r>
              <a:rPr lang="en-US" sz="1200" dirty="0" smtClean="0"/>
              <a:t>31 - </a:t>
            </a:r>
            <a:r>
              <a:rPr lang="en-US" sz="1200" b="1" dirty="0"/>
              <a:t>DONE</a:t>
            </a:r>
            <a:r>
              <a:rPr lang="en-US" sz="1200" dirty="0" smtClean="0"/>
              <a:t>)</a:t>
            </a:r>
            <a:endParaRPr lang="en-US" sz="1200" dirty="0"/>
          </a:p>
          <a:p>
            <a:endParaRPr lang="en-US" sz="1200" dirty="0"/>
          </a:p>
          <a:p>
            <a:r>
              <a:rPr lang="en-US" sz="1200" dirty="0"/>
              <a:t>5. The OCLO and NOAT will collaborate on identifying personnel to assist in training development (due date: August </a:t>
            </a:r>
            <a:r>
              <a:rPr lang="en-US" sz="1200" dirty="0" smtClean="0"/>
              <a:t>14 - </a:t>
            </a:r>
            <a:r>
              <a:rPr lang="en-US" sz="1200" b="1" dirty="0"/>
              <a:t>DONE</a:t>
            </a:r>
            <a:r>
              <a:rPr lang="en-US" sz="1200" dirty="0" smtClean="0"/>
              <a:t>)</a:t>
            </a:r>
            <a:endParaRPr lang="en-US" sz="1200" dirty="0"/>
          </a:p>
          <a:p>
            <a:endParaRPr lang="en-US" sz="1200" dirty="0"/>
          </a:p>
          <a:p>
            <a:r>
              <a:rPr lang="en-US" sz="1200" dirty="0"/>
              <a:t>6. The OCLO will meet with OCONUS Regional personnel to determine how OCLO personnel can best assist the development of training for Himawari and also have that training infrastructure be applicable to GOES-R training (due date: August </a:t>
            </a:r>
            <a:r>
              <a:rPr lang="en-US" sz="1200" dirty="0" smtClean="0"/>
              <a:t>14 - </a:t>
            </a:r>
            <a:r>
              <a:rPr lang="en-US" sz="1200" b="1" dirty="0"/>
              <a:t>DONE</a:t>
            </a:r>
            <a:r>
              <a:rPr lang="en-US" sz="1200" dirty="0" smtClean="0"/>
              <a:t>)</a:t>
            </a:r>
            <a:endParaRPr lang="en-US" sz="1200" dirty="0"/>
          </a:p>
          <a:p>
            <a:endParaRPr lang="en-US" sz="1200" dirty="0"/>
          </a:p>
          <a:p>
            <a:r>
              <a:rPr lang="en-US" sz="1200" dirty="0"/>
              <a:t>7. The OCLO meet with COMET to develop a user readiness pre-test to be used by the SOOs (due date: October </a:t>
            </a:r>
            <a:r>
              <a:rPr lang="en-US" sz="1200" dirty="0" smtClean="0"/>
              <a:t>30 - </a:t>
            </a:r>
            <a:r>
              <a:rPr lang="en-US" sz="1200" b="1" dirty="0"/>
              <a:t>DONE</a:t>
            </a:r>
            <a:r>
              <a:rPr lang="en-US" sz="1200" dirty="0" smtClean="0"/>
              <a:t>)</a:t>
            </a:r>
            <a:endParaRPr lang="en-US" sz="1200" dirty="0"/>
          </a:p>
          <a:p>
            <a:endParaRPr lang="en-US" sz="1200" dirty="0"/>
          </a:p>
          <a:p>
            <a:r>
              <a:rPr lang="en-US" sz="1200" dirty="0"/>
              <a:t>8. The OCLO announces availability of foundational training (due date: day after GOES-R </a:t>
            </a:r>
            <a:r>
              <a:rPr lang="en-US" sz="1200" dirty="0" smtClean="0"/>
              <a:t>launch - </a:t>
            </a:r>
            <a:r>
              <a:rPr lang="en-US" sz="1200" b="1" dirty="0" smtClean="0"/>
              <a:t>Underway</a:t>
            </a:r>
            <a:r>
              <a:rPr lang="en-US" sz="1200" dirty="0" smtClean="0"/>
              <a:t>)</a:t>
            </a:r>
            <a:endParaRPr lang="en-US" sz="1200" dirty="0"/>
          </a:p>
          <a:p>
            <a:endParaRPr lang="en-US" sz="1200" dirty="0"/>
          </a:p>
          <a:p>
            <a:r>
              <a:rPr lang="en-US" sz="1200" dirty="0"/>
              <a:t>9.  OPG will load the Sport EDPT on their AWIPS system and evaluate as a potential framework tool to share “just in time” </a:t>
            </a:r>
            <a:r>
              <a:rPr lang="en-US" sz="1200" dirty="0" smtClean="0"/>
              <a:t>training (</a:t>
            </a:r>
            <a:r>
              <a:rPr lang="en-US" sz="1200" b="1" dirty="0" smtClean="0"/>
              <a:t>DONE</a:t>
            </a:r>
            <a:r>
              <a:rPr lang="en-US" sz="1200" dirty="0" smtClean="0"/>
              <a:t>)</a:t>
            </a:r>
            <a:endParaRPr lang="en-US" sz="1200" dirty="0"/>
          </a:p>
          <a:p>
            <a:endParaRPr lang="en-US" sz="1200" dirty="0"/>
          </a:p>
          <a:p>
            <a:r>
              <a:rPr lang="en-US" sz="1200" dirty="0"/>
              <a:t>10.  NOAT will work with Sport and AWIPS to get the Sport EDPT implemented in time for the Oct/Nov DOE4 GOES-R readiness test</a:t>
            </a:r>
            <a:r>
              <a:rPr lang="en-US" sz="1200" dirty="0" smtClean="0"/>
              <a:t>. </a:t>
            </a:r>
            <a:r>
              <a:rPr lang="en-US" sz="1200" b="1" dirty="0" smtClean="0"/>
              <a:t>Underway</a:t>
            </a:r>
            <a:r>
              <a:rPr lang="en-US" sz="1200" dirty="0" smtClean="0"/>
              <a:t>.</a:t>
            </a:r>
            <a:endParaRPr lang="en-US" sz="1200" dirty="0"/>
          </a:p>
        </p:txBody>
      </p:sp>
    </p:spTree>
    <p:extLst>
      <p:ext uri="{BB962C8B-B14F-4D97-AF65-F5344CB8AC3E}">
        <p14:creationId xmlns:p14="http://schemas.microsoft.com/office/powerpoint/2010/main" val="3776210209"/>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Shape 143"/>
          <p:cNvSpPr txBox="1">
            <a:spLocks noGrp="1"/>
          </p:cNvSpPr>
          <p:nvPr>
            <p:ph type="sldNum" idx="12"/>
          </p:nvPr>
        </p:nvSpPr>
        <p:spPr>
          <a:xfrm>
            <a:off x="8352148" y="6356350"/>
            <a:ext cx="334650" cy="365099"/>
          </a:xfrm>
          <a:prstGeom prst="rect">
            <a:avLst/>
          </a:prstGeom>
          <a:noFill/>
          <a:ln>
            <a:noFill/>
          </a:ln>
        </p:spPr>
        <p:txBody>
          <a:bodyPr lIns="91425" tIns="45700" rIns="91425" bIns="45700" anchor="ctr" anchorCtr="0">
            <a:noAutofit/>
          </a:bodyPr>
          <a:lstStyle/>
          <a:p>
            <a:pPr>
              <a:buClr>
                <a:srgbClr val="000000"/>
              </a:buClr>
              <a:buSzPct val="25000"/>
              <a:buFont typeface="Arial"/>
              <a:buNone/>
            </a:pPr>
            <a:fld id="{00000000-1234-1234-1234-123412341234}" type="slidenum">
              <a:rPr lang="en-US">
                <a:latin typeface="Calibri" panose="020F0502020204030204" pitchFamily="34" charset="0"/>
                <a:cs typeface="Calibri" panose="020F0502020204030204" pitchFamily="34" charset="0"/>
              </a:rPr>
              <a:pPr>
                <a:buClr>
                  <a:srgbClr val="000000"/>
                </a:buClr>
                <a:buSzPct val="25000"/>
                <a:buFont typeface="Arial"/>
                <a:buNone/>
              </a:pPr>
              <a:t>5</a:t>
            </a:fld>
            <a:endParaRPr lang="en-US" dirty="0">
              <a:latin typeface="Calibri" panose="020F0502020204030204" pitchFamily="34" charset="0"/>
              <a:cs typeface="Calibri" panose="020F0502020204030204" pitchFamily="34" charset="0"/>
            </a:endParaRPr>
          </a:p>
        </p:txBody>
      </p:sp>
      <p:sp>
        <p:nvSpPr>
          <p:cNvPr id="10" name="Shape 125"/>
          <p:cNvSpPr txBox="1">
            <a:spLocks noGrp="1"/>
          </p:cNvSpPr>
          <p:nvPr>
            <p:ph type="title"/>
          </p:nvPr>
        </p:nvSpPr>
        <p:spPr>
          <a:xfrm>
            <a:off x="609600" y="0"/>
            <a:ext cx="77724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1508B8"/>
              </a:buClr>
              <a:buSzPct val="25000"/>
              <a:buFont typeface="Calibri"/>
              <a:buNone/>
            </a:pPr>
            <a:r>
              <a:rPr lang="en-US" sz="3200" b="1" dirty="0" smtClean="0">
                <a:solidFill>
                  <a:schemeClr val="tx1"/>
                </a:solidFill>
                <a:latin typeface="Calibri" panose="020F0502020204030204" pitchFamily="34" charset="0"/>
                <a:ea typeface="Calibri"/>
                <a:cs typeface="Calibri" panose="020F0502020204030204" pitchFamily="34" charset="0"/>
                <a:sym typeface="Calibri"/>
              </a:rPr>
              <a:t>Training Actions – June </a:t>
            </a:r>
            <a:r>
              <a:rPr lang="en-US" sz="3200" b="1" dirty="0" smtClean="0">
                <a:solidFill>
                  <a:schemeClr val="tx1"/>
                </a:solidFill>
                <a:latin typeface="Calibri" panose="020F0502020204030204" pitchFamily="34" charset="0"/>
                <a:ea typeface="Calibri"/>
                <a:cs typeface="Calibri" panose="020F0502020204030204" pitchFamily="34" charset="0"/>
                <a:sym typeface="Calibri"/>
              </a:rPr>
              <a:t>2015</a:t>
            </a:r>
            <a:endParaRPr lang="en-US" sz="3200" b="1" i="0" u="none" strike="noStrike" cap="none" baseline="0" dirty="0">
              <a:solidFill>
                <a:schemeClr val="tx1"/>
              </a:solidFill>
              <a:latin typeface="Calibri" panose="020F0502020204030204" pitchFamily="34" charset="0"/>
              <a:ea typeface="Calibri"/>
              <a:cs typeface="Calibri" panose="020F0502020204030204" pitchFamily="34" charset="0"/>
              <a:sym typeface="Calibri"/>
            </a:endParaRPr>
          </a:p>
        </p:txBody>
      </p:sp>
      <p:sp>
        <p:nvSpPr>
          <p:cNvPr id="5" name="TextBox 4"/>
          <p:cNvSpPr txBox="1"/>
          <p:nvPr/>
        </p:nvSpPr>
        <p:spPr>
          <a:xfrm>
            <a:off x="612742" y="1941923"/>
            <a:ext cx="7107811" cy="369332"/>
          </a:xfrm>
          <a:prstGeom prst="rect">
            <a:avLst/>
          </a:prstGeom>
          <a:noFill/>
        </p:spPr>
        <p:txBody>
          <a:bodyPr wrap="square" rtlCol="0">
            <a:spAutoFit/>
          </a:bodyPr>
          <a:lstStyle/>
          <a:p>
            <a:r>
              <a:rPr lang="en-US" dirty="0" smtClean="0"/>
              <a:t>Action                                                                                       Status</a:t>
            </a:r>
            <a:endParaRPr lang="en-US" dirty="0"/>
          </a:p>
        </p:txBody>
      </p:sp>
      <p:grpSp>
        <p:nvGrpSpPr>
          <p:cNvPr id="2" name="Group 4"/>
          <p:cNvGrpSpPr>
            <a:grpSpLocks noChangeAspect="1"/>
          </p:cNvGrpSpPr>
          <p:nvPr/>
        </p:nvGrpSpPr>
        <p:grpSpPr bwMode="auto">
          <a:xfrm>
            <a:off x="449263" y="2341563"/>
            <a:ext cx="7810500" cy="3946525"/>
            <a:chOff x="283" y="1475"/>
            <a:chExt cx="4920" cy="2486"/>
          </a:xfrm>
        </p:grpSpPr>
        <p:sp>
          <p:nvSpPr>
            <p:cNvPr id="3" name="AutoShape 3"/>
            <p:cNvSpPr>
              <a:spLocks noChangeAspect="1" noChangeArrowheads="1" noTextEdit="1"/>
            </p:cNvSpPr>
            <p:nvPr/>
          </p:nvSpPr>
          <p:spPr bwMode="auto">
            <a:xfrm>
              <a:off x="283" y="1475"/>
              <a:ext cx="4920" cy="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Rectangle 5"/>
            <p:cNvSpPr>
              <a:spLocks noChangeArrowheads="1"/>
            </p:cNvSpPr>
            <p:nvPr/>
          </p:nvSpPr>
          <p:spPr bwMode="auto">
            <a:xfrm>
              <a:off x="283" y="1720"/>
              <a:ext cx="4915" cy="249"/>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6"/>
            <p:cNvSpPr>
              <a:spLocks noChangeArrowheads="1"/>
            </p:cNvSpPr>
            <p:nvPr/>
          </p:nvSpPr>
          <p:spPr bwMode="auto">
            <a:xfrm>
              <a:off x="283" y="2209"/>
              <a:ext cx="4915" cy="2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a:spLocks noChangeArrowheads="1"/>
            </p:cNvSpPr>
            <p:nvPr/>
          </p:nvSpPr>
          <p:spPr bwMode="auto">
            <a:xfrm>
              <a:off x="283" y="2699"/>
              <a:ext cx="4915" cy="249"/>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283" y="3188"/>
              <a:ext cx="4915" cy="279"/>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9"/>
            <p:cNvSpPr>
              <a:spLocks noChangeArrowheads="1"/>
            </p:cNvSpPr>
            <p:nvPr/>
          </p:nvSpPr>
          <p:spPr bwMode="auto">
            <a:xfrm>
              <a:off x="283" y="3707"/>
              <a:ext cx="4915" cy="249"/>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0"/>
            <p:cNvSpPr>
              <a:spLocks noChangeArrowheads="1"/>
            </p:cNvSpPr>
            <p:nvPr/>
          </p:nvSpPr>
          <p:spPr bwMode="auto">
            <a:xfrm>
              <a:off x="307" y="1523"/>
              <a:ext cx="280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1. Identify user readiness performance objectives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11"/>
            <p:cNvSpPr>
              <a:spLocks noChangeArrowheads="1"/>
            </p:cNvSpPr>
            <p:nvPr/>
          </p:nvSpPr>
          <p:spPr bwMode="auto">
            <a:xfrm>
              <a:off x="4181" y="1533"/>
              <a:ext cx="7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rPr>
                <a:t>July 10 - DONE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2"/>
            <p:cNvSpPr>
              <a:spLocks noChangeArrowheads="1"/>
            </p:cNvSpPr>
            <p:nvPr/>
          </p:nvSpPr>
          <p:spPr bwMode="auto">
            <a:xfrm>
              <a:off x="307" y="1768"/>
              <a:ext cx="186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2. Determine learning objectives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3"/>
            <p:cNvSpPr>
              <a:spLocks noChangeArrowheads="1"/>
            </p:cNvSpPr>
            <p:nvPr/>
          </p:nvSpPr>
          <p:spPr bwMode="auto">
            <a:xfrm>
              <a:off x="4181" y="1777"/>
              <a:ext cx="7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rPr>
                <a:t>July 31 - DONE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14"/>
            <p:cNvSpPr>
              <a:spLocks noChangeArrowheads="1"/>
            </p:cNvSpPr>
            <p:nvPr/>
          </p:nvSpPr>
          <p:spPr bwMode="auto">
            <a:xfrm>
              <a:off x="307" y="2013"/>
              <a:ext cx="2568"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3. Map existing training to learning objectives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15"/>
            <p:cNvSpPr>
              <a:spLocks noChangeArrowheads="1"/>
            </p:cNvSpPr>
            <p:nvPr/>
          </p:nvSpPr>
          <p:spPr bwMode="auto">
            <a:xfrm>
              <a:off x="4181" y="2022"/>
              <a:ext cx="7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rPr>
                <a:t>July 31 - DONE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6"/>
            <p:cNvSpPr>
              <a:spLocks noChangeArrowheads="1"/>
            </p:cNvSpPr>
            <p:nvPr/>
          </p:nvSpPr>
          <p:spPr bwMode="auto">
            <a:xfrm>
              <a:off x="307" y="2257"/>
              <a:ext cx="324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4. Identify instructional design and training delivery mode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17"/>
            <p:cNvSpPr>
              <a:spLocks noChangeArrowheads="1"/>
            </p:cNvSpPr>
            <p:nvPr/>
          </p:nvSpPr>
          <p:spPr bwMode="auto">
            <a:xfrm>
              <a:off x="4181" y="2267"/>
              <a:ext cx="7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rPr>
                <a:t>July 31 - DONE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8"/>
            <p:cNvSpPr>
              <a:spLocks noChangeArrowheads="1"/>
            </p:cNvSpPr>
            <p:nvPr/>
          </p:nvSpPr>
          <p:spPr bwMode="auto">
            <a:xfrm>
              <a:off x="307" y="2502"/>
              <a:ext cx="263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5. Identify personnel for training development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19"/>
            <p:cNvSpPr>
              <a:spLocks noChangeArrowheads="1"/>
            </p:cNvSpPr>
            <p:nvPr/>
          </p:nvSpPr>
          <p:spPr bwMode="auto">
            <a:xfrm>
              <a:off x="4109" y="2512"/>
              <a:ext cx="85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rPr>
                <a:t>August 14 - DONE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20"/>
            <p:cNvSpPr>
              <a:spLocks noChangeArrowheads="1"/>
            </p:cNvSpPr>
            <p:nvPr/>
          </p:nvSpPr>
          <p:spPr bwMode="auto">
            <a:xfrm>
              <a:off x="307" y="2747"/>
              <a:ext cx="340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6. Find OCONUS training solutions for Himawari  and GOES-R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21"/>
            <p:cNvSpPr>
              <a:spLocks noChangeArrowheads="1"/>
            </p:cNvSpPr>
            <p:nvPr/>
          </p:nvSpPr>
          <p:spPr bwMode="auto">
            <a:xfrm>
              <a:off x="4109" y="2756"/>
              <a:ext cx="85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rPr>
                <a:t>August 14 - DONE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22"/>
            <p:cNvSpPr>
              <a:spLocks noChangeArrowheads="1"/>
            </p:cNvSpPr>
            <p:nvPr/>
          </p:nvSpPr>
          <p:spPr bwMode="auto">
            <a:xfrm>
              <a:off x="307" y="2992"/>
              <a:ext cx="2578"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7. Develop a user readiness pre-test for SOOs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23"/>
            <p:cNvSpPr>
              <a:spLocks noChangeArrowheads="1"/>
            </p:cNvSpPr>
            <p:nvPr/>
          </p:nvSpPr>
          <p:spPr bwMode="auto">
            <a:xfrm>
              <a:off x="4080" y="3001"/>
              <a:ext cx="90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rPr>
                <a:t>October 30 - DONE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4"/>
            <p:cNvSpPr>
              <a:spLocks noChangeArrowheads="1"/>
            </p:cNvSpPr>
            <p:nvPr/>
          </p:nvSpPr>
          <p:spPr bwMode="auto">
            <a:xfrm>
              <a:off x="307" y="3251"/>
              <a:ext cx="1838"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rPr>
                <a:t>8. Announce training availability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 name="Rectangle 25"/>
            <p:cNvSpPr>
              <a:spLocks noChangeArrowheads="1"/>
            </p:cNvSpPr>
            <p:nvPr/>
          </p:nvSpPr>
          <p:spPr bwMode="auto">
            <a:xfrm>
              <a:off x="3955" y="3193"/>
              <a:ext cx="115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rPr>
                <a:t>Day after GOES-R launch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6"/>
            <p:cNvSpPr>
              <a:spLocks noChangeArrowheads="1"/>
            </p:cNvSpPr>
            <p:nvPr/>
          </p:nvSpPr>
          <p:spPr bwMode="auto">
            <a:xfrm>
              <a:off x="4277" y="3337"/>
              <a:ext cx="51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rPr>
                <a:t>Underway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27"/>
            <p:cNvSpPr>
              <a:spLocks noChangeArrowheads="1"/>
            </p:cNvSpPr>
            <p:nvPr/>
          </p:nvSpPr>
          <p:spPr bwMode="auto">
            <a:xfrm>
              <a:off x="307" y="3510"/>
              <a:ext cx="3048"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9.  Evaluate AWIPS as a “just in time” training platform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28"/>
            <p:cNvSpPr>
              <a:spLocks noChangeArrowheads="1"/>
            </p:cNvSpPr>
            <p:nvPr/>
          </p:nvSpPr>
          <p:spPr bwMode="auto">
            <a:xfrm>
              <a:off x="4373" y="3519"/>
              <a:ext cx="32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rPr>
                <a:t>DONE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29"/>
            <p:cNvSpPr>
              <a:spLocks noChangeArrowheads="1"/>
            </p:cNvSpPr>
            <p:nvPr/>
          </p:nvSpPr>
          <p:spPr bwMode="auto">
            <a:xfrm>
              <a:off x="307" y="3755"/>
              <a:ext cx="3686"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10.  Prepare Sport EDPT  for Oct/Nov DOE4 GOES-R readiness test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8" name="Rectangle 30"/>
            <p:cNvSpPr>
              <a:spLocks noChangeArrowheads="1"/>
            </p:cNvSpPr>
            <p:nvPr/>
          </p:nvSpPr>
          <p:spPr bwMode="auto">
            <a:xfrm>
              <a:off x="4277" y="3764"/>
              <a:ext cx="51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rPr>
                <a:t>Underway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9" name="Rectangle 31"/>
            <p:cNvSpPr>
              <a:spLocks noChangeArrowheads="1"/>
            </p:cNvSpPr>
            <p:nvPr/>
          </p:nvSpPr>
          <p:spPr bwMode="auto">
            <a:xfrm>
              <a:off x="283" y="1475"/>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32"/>
            <p:cNvSpPr>
              <a:spLocks noChangeArrowheads="1"/>
            </p:cNvSpPr>
            <p:nvPr/>
          </p:nvSpPr>
          <p:spPr bwMode="auto">
            <a:xfrm>
              <a:off x="3811" y="1475"/>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Line 33"/>
            <p:cNvSpPr>
              <a:spLocks noChangeShapeType="1"/>
            </p:cNvSpPr>
            <p:nvPr/>
          </p:nvSpPr>
          <p:spPr bwMode="auto">
            <a:xfrm>
              <a:off x="288" y="1475"/>
              <a:ext cx="49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Rectangle 34"/>
            <p:cNvSpPr>
              <a:spLocks noChangeArrowheads="1"/>
            </p:cNvSpPr>
            <p:nvPr/>
          </p:nvSpPr>
          <p:spPr bwMode="auto">
            <a:xfrm>
              <a:off x="288" y="1475"/>
              <a:ext cx="49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35"/>
            <p:cNvSpPr>
              <a:spLocks noChangeArrowheads="1"/>
            </p:cNvSpPr>
            <p:nvPr/>
          </p:nvSpPr>
          <p:spPr bwMode="auto">
            <a:xfrm>
              <a:off x="5193" y="1475"/>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Line 36"/>
            <p:cNvSpPr>
              <a:spLocks noChangeShapeType="1"/>
            </p:cNvSpPr>
            <p:nvPr/>
          </p:nvSpPr>
          <p:spPr bwMode="auto">
            <a:xfrm>
              <a:off x="288" y="1720"/>
              <a:ext cx="49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Rectangle 37"/>
            <p:cNvSpPr>
              <a:spLocks noChangeArrowheads="1"/>
            </p:cNvSpPr>
            <p:nvPr/>
          </p:nvSpPr>
          <p:spPr bwMode="auto">
            <a:xfrm>
              <a:off x="288" y="1720"/>
              <a:ext cx="49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Line 38"/>
            <p:cNvSpPr>
              <a:spLocks noChangeShapeType="1"/>
            </p:cNvSpPr>
            <p:nvPr/>
          </p:nvSpPr>
          <p:spPr bwMode="auto">
            <a:xfrm>
              <a:off x="288" y="1965"/>
              <a:ext cx="49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Rectangle 39"/>
            <p:cNvSpPr>
              <a:spLocks noChangeArrowheads="1"/>
            </p:cNvSpPr>
            <p:nvPr/>
          </p:nvSpPr>
          <p:spPr bwMode="auto">
            <a:xfrm>
              <a:off x="288" y="1965"/>
              <a:ext cx="491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Line 40"/>
            <p:cNvSpPr>
              <a:spLocks noChangeShapeType="1"/>
            </p:cNvSpPr>
            <p:nvPr/>
          </p:nvSpPr>
          <p:spPr bwMode="auto">
            <a:xfrm>
              <a:off x="288" y="2209"/>
              <a:ext cx="49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Rectangle 41"/>
            <p:cNvSpPr>
              <a:spLocks noChangeArrowheads="1"/>
            </p:cNvSpPr>
            <p:nvPr/>
          </p:nvSpPr>
          <p:spPr bwMode="auto">
            <a:xfrm>
              <a:off x="288" y="2209"/>
              <a:ext cx="49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Line 42"/>
            <p:cNvSpPr>
              <a:spLocks noChangeShapeType="1"/>
            </p:cNvSpPr>
            <p:nvPr/>
          </p:nvSpPr>
          <p:spPr bwMode="auto">
            <a:xfrm>
              <a:off x="288" y="2454"/>
              <a:ext cx="49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Rectangle 43"/>
            <p:cNvSpPr>
              <a:spLocks noChangeArrowheads="1"/>
            </p:cNvSpPr>
            <p:nvPr/>
          </p:nvSpPr>
          <p:spPr bwMode="auto">
            <a:xfrm>
              <a:off x="288" y="2454"/>
              <a:ext cx="49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Line 44"/>
            <p:cNvSpPr>
              <a:spLocks noChangeShapeType="1"/>
            </p:cNvSpPr>
            <p:nvPr/>
          </p:nvSpPr>
          <p:spPr bwMode="auto">
            <a:xfrm>
              <a:off x="288" y="2699"/>
              <a:ext cx="49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Rectangle 45"/>
            <p:cNvSpPr>
              <a:spLocks noChangeArrowheads="1"/>
            </p:cNvSpPr>
            <p:nvPr/>
          </p:nvSpPr>
          <p:spPr bwMode="auto">
            <a:xfrm>
              <a:off x="288" y="2699"/>
              <a:ext cx="49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Line 46"/>
            <p:cNvSpPr>
              <a:spLocks noChangeShapeType="1"/>
            </p:cNvSpPr>
            <p:nvPr/>
          </p:nvSpPr>
          <p:spPr bwMode="auto">
            <a:xfrm>
              <a:off x="288" y="2944"/>
              <a:ext cx="49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Rectangle 47"/>
            <p:cNvSpPr>
              <a:spLocks noChangeArrowheads="1"/>
            </p:cNvSpPr>
            <p:nvPr/>
          </p:nvSpPr>
          <p:spPr bwMode="auto">
            <a:xfrm>
              <a:off x="288" y="2944"/>
              <a:ext cx="491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Line 48"/>
            <p:cNvSpPr>
              <a:spLocks noChangeShapeType="1"/>
            </p:cNvSpPr>
            <p:nvPr/>
          </p:nvSpPr>
          <p:spPr bwMode="auto">
            <a:xfrm>
              <a:off x="288" y="3188"/>
              <a:ext cx="49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Rectangle 49"/>
            <p:cNvSpPr>
              <a:spLocks noChangeArrowheads="1"/>
            </p:cNvSpPr>
            <p:nvPr/>
          </p:nvSpPr>
          <p:spPr bwMode="auto">
            <a:xfrm>
              <a:off x="288" y="3188"/>
              <a:ext cx="49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Line 50"/>
            <p:cNvSpPr>
              <a:spLocks noChangeShapeType="1"/>
            </p:cNvSpPr>
            <p:nvPr/>
          </p:nvSpPr>
          <p:spPr bwMode="auto">
            <a:xfrm>
              <a:off x="288" y="3462"/>
              <a:ext cx="49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Rectangle 51"/>
            <p:cNvSpPr>
              <a:spLocks noChangeArrowheads="1"/>
            </p:cNvSpPr>
            <p:nvPr/>
          </p:nvSpPr>
          <p:spPr bwMode="auto">
            <a:xfrm>
              <a:off x="288" y="3462"/>
              <a:ext cx="49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Line 52"/>
            <p:cNvSpPr>
              <a:spLocks noChangeShapeType="1"/>
            </p:cNvSpPr>
            <p:nvPr/>
          </p:nvSpPr>
          <p:spPr bwMode="auto">
            <a:xfrm>
              <a:off x="288" y="3707"/>
              <a:ext cx="49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Rectangle 53"/>
            <p:cNvSpPr>
              <a:spLocks noChangeArrowheads="1"/>
            </p:cNvSpPr>
            <p:nvPr/>
          </p:nvSpPr>
          <p:spPr bwMode="auto">
            <a:xfrm>
              <a:off x="288" y="3707"/>
              <a:ext cx="491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Line 54"/>
            <p:cNvSpPr>
              <a:spLocks noChangeShapeType="1"/>
            </p:cNvSpPr>
            <p:nvPr/>
          </p:nvSpPr>
          <p:spPr bwMode="auto">
            <a:xfrm>
              <a:off x="283" y="1475"/>
              <a:ext cx="0" cy="248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Rectangle 55"/>
            <p:cNvSpPr>
              <a:spLocks noChangeArrowheads="1"/>
            </p:cNvSpPr>
            <p:nvPr/>
          </p:nvSpPr>
          <p:spPr bwMode="auto">
            <a:xfrm>
              <a:off x="283" y="1475"/>
              <a:ext cx="5" cy="24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Line 56"/>
            <p:cNvSpPr>
              <a:spLocks noChangeShapeType="1"/>
            </p:cNvSpPr>
            <p:nvPr/>
          </p:nvSpPr>
          <p:spPr bwMode="auto">
            <a:xfrm>
              <a:off x="3811" y="1480"/>
              <a:ext cx="0" cy="247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Rectangle 57"/>
            <p:cNvSpPr>
              <a:spLocks noChangeArrowheads="1"/>
            </p:cNvSpPr>
            <p:nvPr/>
          </p:nvSpPr>
          <p:spPr bwMode="auto">
            <a:xfrm>
              <a:off x="3811" y="1480"/>
              <a:ext cx="5" cy="24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Line 58"/>
            <p:cNvSpPr>
              <a:spLocks noChangeShapeType="1"/>
            </p:cNvSpPr>
            <p:nvPr/>
          </p:nvSpPr>
          <p:spPr bwMode="auto">
            <a:xfrm>
              <a:off x="288" y="3951"/>
              <a:ext cx="49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Rectangle 59"/>
            <p:cNvSpPr>
              <a:spLocks noChangeArrowheads="1"/>
            </p:cNvSpPr>
            <p:nvPr/>
          </p:nvSpPr>
          <p:spPr bwMode="auto">
            <a:xfrm>
              <a:off x="288" y="3951"/>
              <a:ext cx="491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Line 60"/>
            <p:cNvSpPr>
              <a:spLocks noChangeShapeType="1"/>
            </p:cNvSpPr>
            <p:nvPr/>
          </p:nvSpPr>
          <p:spPr bwMode="auto">
            <a:xfrm>
              <a:off x="5193" y="1480"/>
              <a:ext cx="0" cy="247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Rectangle 61"/>
            <p:cNvSpPr>
              <a:spLocks noChangeArrowheads="1"/>
            </p:cNvSpPr>
            <p:nvPr/>
          </p:nvSpPr>
          <p:spPr bwMode="auto">
            <a:xfrm>
              <a:off x="5193" y="1480"/>
              <a:ext cx="5" cy="24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Line 62"/>
            <p:cNvSpPr>
              <a:spLocks noChangeShapeType="1"/>
            </p:cNvSpPr>
            <p:nvPr/>
          </p:nvSpPr>
          <p:spPr bwMode="auto">
            <a:xfrm>
              <a:off x="283" y="395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Rectangle 63"/>
            <p:cNvSpPr>
              <a:spLocks noChangeArrowheads="1"/>
            </p:cNvSpPr>
            <p:nvPr/>
          </p:nvSpPr>
          <p:spPr bwMode="auto">
            <a:xfrm>
              <a:off x="283" y="3956"/>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Line 64"/>
            <p:cNvSpPr>
              <a:spLocks noChangeShapeType="1"/>
            </p:cNvSpPr>
            <p:nvPr/>
          </p:nvSpPr>
          <p:spPr bwMode="auto">
            <a:xfrm>
              <a:off x="3811" y="395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Rectangle 65"/>
            <p:cNvSpPr>
              <a:spLocks noChangeArrowheads="1"/>
            </p:cNvSpPr>
            <p:nvPr/>
          </p:nvSpPr>
          <p:spPr bwMode="auto">
            <a:xfrm>
              <a:off x="3811" y="3956"/>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Line 66"/>
            <p:cNvSpPr>
              <a:spLocks noChangeShapeType="1"/>
            </p:cNvSpPr>
            <p:nvPr/>
          </p:nvSpPr>
          <p:spPr bwMode="auto">
            <a:xfrm>
              <a:off x="5193" y="395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Rectangle 67"/>
            <p:cNvSpPr>
              <a:spLocks noChangeArrowheads="1"/>
            </p:cNvSpPr>
            <p:nvPr/>
          </p:nvSpPr>
          <p:spPr bwMode="auto">
            <a:xfrm>
              <a:off x="5193" y="3956"/>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Line 68"/>
            <p:cNvSpPr>
              <a:spLocks noChangeShapeType="1"/>
            </p:cNvSpPr>
            <p:nvPr/>
          </p:nvSpPr>
          <p:spPr bwMode="auto">
            <a:xfrm>
              <a:off x="5198" y="147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Rectangle 69"/>
            <p:cNvSpPr>
              <a:spLocks noChangeArrowheads="1"/>
            </p:cNvSpPr>
            <p:nvPr/>
          </p:nvSpPr>
          <p:spPr bwMode="auto">
            <a:xfrm>
              <a:off x="5198" y="1475"/>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Line 70"/>
            <p:cNvSpPr>
              <a:spLocks noChangeShapeType="1"/>
            </p:cNvSpPr>
            <p:nvPr/>
          </p:nvSpPr>
          <p:spPr bwMode="auto">
            <a:xfrm>
              <a:off x="5198" y="172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Rectangle 71"/>
            <p:cNvSpPr>
              <a:spLocks noChangeArrowheads="1"/>
            </p:cNvSpPr>
            <p:nvPr/>
          </p:nvSpPr>
          <p:spPr bwMode="auto">
            <a:xfrm>
              <a:off x="5198" y="1720"/>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Line 72"/>
            <p:cNvSpPr>
              <a:spLocks noChangeShapeType="1"/>
            </p:cNvSpPr>
            <p:nvPr/>
          </p:nvSpPr>
          <p:spPr bwMode="auto">
            <a:xfrm>
              <a:off x="5198" y="196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Rectangle 73"/>
            <p:cNvSpPr>
              <a:spLocks noChangeArrowheads="1"/>
            </p:cNvSpPr>
            <p:nvPr/>
          </p:nvSpPr>
          <p:spPr bwMode="auto">
            <a:xfrm>
              <a:off x="5198" y="1965"/>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Line 74"/>
            <p:cNvSpPr>
              <a:spLocks noChangeShapeType="1"/>
            </p:cNvSpPr>
            <p:nvPr/>
          </p:nvSpPr>
          <p:spPr bwMode="auto">
            <a:xfrm>
              <a:off x="5198" y="220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Rectangle 75"/>
            <p:cNvSpPr>
              <a:spLocks noChangeArrowheads="1"/>
            </p:cNvSpPr>
            <p:nvPr/>
          </p:nvSpPr>
          <p:spPr bwMode="auto">
            <a:xfrm>
              <a:off x="5198" y="2209"/>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Line 76"/>
            <p:cNvSpPr>
              <a:spLocks noChangeShapeType="1"/>
            </p:cNvSpPr>
            <p:nvPr/>
          </p:nvSpPr>
          <p:spPr bwMode="auto">
            <a:xfrm>
              <a:off x="5198" y="245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Rectangle 77"/>
            <p:cNvSpPr>
              <a:spLocks noChangeArrowheads="1"/>
            </p:cNvSpPr>
            <p:nvPr/>
          </p:nvSpPr>
          <p:spPr bwMode="auto">
            <a:xfrm>
              <a:off x="5198" y="2454"/>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Line 78"/>
            <p:cNvSpPr>
              <a:spLocks noChangeShapeType="1"/>
            </p:cNvSpPr>
            <p:nvPr/>
          </p:nvSpPr>
          <p:spPr bwMode="auto">
            <a:xfrm>
              <a:off x="5198" y="269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Rectangle 79"/>
            <p:cNvSpPr>
              <a:spLocks noChangeArrowheads="1"/>
            </p:cNvSpPr>
            <p:nvPr/>
          </p:nvSpPr>
          <p:spPr bwMode="auto">
            <a:xfrm>
              <a:off x="5198" y="2699"/>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Line 80"/>
            <p:cNvSpPr>
              <a:spLocks noChangeShapeType="1"/>
            </p:cNvSpPr>
            <p:nvPr/>
          </p:nvSpPr>
          <p:spPr bwMode="auto">
            <a:xfrm>
              <a:off x="5198" y="294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Rectangle 81"/>
            <p:cNvSpPr>
              <a:spLocks noChangeArrowheads="1"/>
            </p:cNvSpPr>
            <p:nvPr/>
          </p:nvSpPr>
          <p:spPr bwMode="auto">
            <a:xfrm>
              <a:off x="5198" y="2944"/>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Line 82"/>
            <p:cNvSpPr>
              <a:spLocks noChangeShapeType="1"/>
            </p:cNvSpPr>
            <p:nvPr/>
          </p:nvSpPr>
          <p:spPr bwMode="auto">
            <a:xfrm>
              <a:off x="5198" y="318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Rectangle 83"/>
            <p:cNvSpPr>
              <a:spLocks noChangeArrowheads="1"/>
            </p:cNvSpPr>
            <p:nvPr/>
          </p:nvSpPr>
          <p:spPr bwMode="auto">
            <a:xfrm>
              <a:off x="5198" y="3188"/>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Line 84"/>
            <p:cNvSpPr>
              <a:spLocks noChangeShapeType="1"/>
            </p:cNvSpPr>
            <p:nvPr/>
          </p:nvSpPr>
          <p:spPr bwMode="auto">
            <a:xfrm>
              <a:off x="5198" y="346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Rectangle 85"/>
            <p:cNvSpPr>
              <a:spLocks noChangeArrowheads="1"/>
            </p:cNvSpPr>
            <p:nvPr/>
          </p:nvSpPr>
          <p:spPr bwMode="auto">
            <a:xfrm>
              <a:off x="5198" y="3462"/>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Line 86"/>
            <p:cNvSpPr>
              <a:spLocks noChangeShapeType="1"/>
            </p:cNvSpPr>
            <p:nvPr/>
          </p:nvSpPr>
          <p:spPr bwMode="auto">
            <a:xfrm>
              <a:off x="5198" y="370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Rectangle 87"/>
            <p:cNvSpPr>
              <a:spLocks noChangeArrowheads="1"/>
            </p:cNvSpPr>
            <p:nvPr/>
          </p:nvSpPr>
          <p:spPr bwMode="auto">
            <a:xfrm>
              <a:off x="5198" y="3707"/>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Line 88"/>
            <p:cNvSpPr>
              <a:spLocks noChangeShapeType="1"/>
            </p:cNvSpPr>
            <p:nvPr/>
          </p:nvSpPr>
          <p:spPr bwMode="auto">
            <a:xfrm>
              <a:off x="5198" y="395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Rectangle 89"/>
            <p:cNvSpPr>
              <a:spLocks noChangeArrowheads="1"/>
            </p:cNvSpPr>
            <p:nvPr/>
          </p:nvSpPr>
          <p:spPr bwMode="auto">
            <a:xfrm>
              <a:off x="5198" y="3951"/>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26243370"/>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Shape 143"/>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a:buClr>
                <a:srgbClr val="000000"/>
              </a:buClr>
              <a:buSzPct val="25000"/>
              <a:buFont typeface="Arial"/>
              <a:buNone/>
            </a:pPr>
            <a:fld id="{00000000-1234-1234-1234-123412341234}" type="slidenum">
              <a:rPr lang="en-US">
                <a:latin typeface="Calibri" panose="020F0502020204030204" pitchFamily="34" charset="0"/>
                <a:cs typeface="Calibri" panose="020F0502020204030204" pitchFamily="34" charset="0"/>
              </a:rPr>
              <a:pPr>
                <a:buClr>
                  <a:srgbClr val="000000"/>
                </a:buClr>
                <a:buSzPct val="25000"/>
                <a:buFont typeface="Arial"/>
                <a:buNone/>
              </a:pPr>
              <a:t>6</a:t>
            </a:fld>
            <a:endParaRPr lang="en-US" dirty="0">
              <a:latin typeface="Calibri" panose="020F0502020204030204" pitchFamily="34" charset="0"/>
              <a:cs typeface="Calibri" panose="020F0502020204030204" pitchFamily="34" charset="0"/>
            </a:endParaRPr>
          </a:p>
        </p:txBody>
      </p:sp>
      <p:sp>
        <p:nvSpPr>
          <p:cNvPr id="10" name="Shape 125"/>
          <p:cNvSpPr txBox="1">
            <a:spLocks noGrp="1"/>
          </p:cNvSpPr>
          <p:nvPr>
            <p:ph type="title"/>
          </p:nvPr>
        </p:nvSpPr>
        <p:spPr>
          <a:xfrm>
            <a:off x="609600" y="0"/>
            <a:ext cx="7772400" cy="1143000"/>
          </a:xfrm>
          <a:prstGeom prst="rect">
            <a:avLst/>
          </a:prstGeom>
          <a:noFill/>
          <a:ln>
            <a:noFill/>
          </a:ln>
        </p:spPr>
        <p:txBody>
          <a:bodyPr lIns="91425" tIns="91425" rIns="91425" bIns="91425" anchor="ctr" anchorCtr="0">
            <a:noAutofit/>
          </a:bodyPr>
          <a:lstStyle/>
          <a:p>
            <a:pPr lvl="0">
              <a:buSzPct val="25000"/>
            </a:pPr>
            <a:r>
              <a:rPr lang="en-US" sz="3200" b="1" dirty="0">
                <a:solidFill>
                  <a:schemeClr val="tx1"/>
                </a:solidFill>
                <a:latin typeface="Calibri" panose="020F0502020204030204" pitchFamily="34" charset="0"/>
                <a:ea typeface="Calibri"/>
                <a:cs typeface="Calibri" panose="020F0502020204030204" pitchFamily="34" charset="0"/>
                <a:sym typeface="Calibri"/>
              </a:rPr>
              <a:t>Updated Training Actions  </a:t>
            </a:r>
            <a:br>
              <a:rPr lang="en-US" sz="3200" b="1" dirty="0">
                <a:solidFill>
                  <a:schemeClr val="tx1"/>
                </a:solidFill>
                <a:latin typeface="Calibri" panose="020F0502020204030204" pitchFamily="34" charset="0"/>
                <a:ea typeface="Calibri"/>
                <a:cs typeface="Calibri" panose="020F0502020204030204" pitchFamily="34" charset="0"/>
                <a:sym typeface="Calibri"/>
              </a:rPr>
            </a:br>
            <a:r>
              <a:rPr lang="en-US" sz="2400" dirty="0">
                <a:solidFill>
                  <a:schemeClr val="tx1"/>
                </a:solidFill>
                <a:latin typeface="Calibri" panose="020F0502020204030204" pitchFamily="34" charset="0"/>
                <a:ea typeface="Calibri"/>
                <a:cs typeface="Calibri" panose="020F0502020204030204" pitchFamily="34" charset="0"/>
                <a:sym typeface="Calibri"/>
              </a:rPr>
              <a:t>From SOO/DOH Sept </a:t>
            </a:r>
            <a:r>
              <a:rPr lang="en-US" sz="2400" dirty="0" smtClean="0">
                <a:solidFill>
                  <a:schemeClr val="tx1"/>
                </a:solidFill>
                <a:latin typeface="Calibri" panose="020F0502020204030204" pitchFamily="34" charset="0"/>
                <a:ea typeface="Calibri"/>
                <a:cs typeface="Calibri" panose="020F0502020204030204" pitchFamily="34" charset="0"/>
                <a:sym typeface="Calibri"/>
              </a:rPr>
              <a:t>2015 </a:t>
            </a:r>
            <a:endParaRPr lang="en-US" sz="2400" i="0" u="none" strike="noStrike" cap="none" baseline="0" dirty="0">
              <a:solidFill>
                <a:schemeClr val="tx1"/>
              </a:solidFill>
              <a:latin typeface="Calibri" panose="020F0502020204030204" pitchFamily="34" charset="0"/>
              <a:ea typeface="Calibri"/>
              <a:cs typeface="Calibri" panose="020F0502020204030204" pitchFamily="34" charset="0"/>
              <a:sym typeface="Calibri"/>
            </a:endParaRPr>
          </a:p>
        </p:txBody>
      </p:sp>
      <p:sp>
        <p:nvSpPr>
          <p:cNvPr id="11" name="TextBox 10"/>
          <p:cNvSpPr txBox="1"/>
          <p:nvPr/>
        </p:nvSpPr>
        <p:spPr>
          <a:xfrm>
            <a:off x="490191" y="1866507"/>
            <a:ext cx="8050494" cy="369332"/>
          </a:xfrm>
          <a:prstGeom prst="rect">
            <a:avLst/>
          </a:prstGeom>
          <a:noFill/>
        </p:spPr>
        <p:txBody>
          <a:bodyPr wrap="square" rtlCol="0">
            <a:spAutoFit/>
          </a:bodyPr>
          <a:lstStyle/>
          <a:p>
            <a:r>
              <a:rPr lang="en-US" dirty="0" smtClean="0"/>
              <a:t>Action                                                                                             Status</a:t>
            </a:r>
            <a:endParaRPr lang="en-US" dirty="0"/>
          </a:p>
        </p:txBody>
      </p:sp>
      <p:grpSp>
        <p:nvGrpSpPr>
          <p:cNvPr id="2" name="Group 4"/>
          <p:cNvGrpSpPr>
            <a:grpSpLocks noChangeAspect="1"/>
          </p:cNvGrpSpPr>
          <p:nvPr/>
        </p:nvGrpSpPr>
        <p:grpSpPr bwMode="auto">
          <a:xfrm>
            <a:off x="457200" y="2257425"/>
            <a:ext cx="8161338" cy="4083050"/>
            <a:chOff x="288" y="1422"/>
            <a:chExt cx="5141" cy="2572"/>
          </a:xfrm>
        </p:grpSpPr>
        <p:sp>
          <p:nvSpPr>
            <p:cNvPr id="3" name="AutoShape 3"/>
            <p:cNvSpPr>
              <a:spLocks noChangeAspect="1" noChangeArrowheads="1" noTextEdit="1"/>
            </p:cNvSpPr>
            <p:nvPr/>
          </p:nvSpPr>
          <p:spPr bwMode="auto">
            <a:xfrm>
              <a:off x="288" y="1422"/>
              <a:ext cx="5112"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Rectangle 5"/>
            <p:cNvSpPr>
              <a:spLocks noChangeArrowheads="1"/>
            </p:cNvSpPr>
            <p:nvPr/>
          </p:nvSpPr>
          <p:spPr bwMode="auto">
            <a:xfrm>
              <a:off x="288" y="1772"/>
              <a:ext cx="5107" cy="356"/>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288" y="2305"/>
              <a:ext cx="5107" cy="187"/>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7"/>
            <p:cNvSpPr>
              <a:spLocks noChangeArrowheads="1"/>
            </p:cNvSpPr>
            <p:nvPr/>
          </p:nvSpPr>
          <p:spPr bwMode="auto">
            <a:xfrm>
              <a:off x="288" y="3073"/>
              <a:ext cx="5107" cy="35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8"/>
            <p:cNvSpPr>
              <a:spLocks noChangeArrowheads="1"/>
            </p:cNvSpPr>
            <p:nvPr/>
          </p:nvSpPr>
          <p:spPr bwMode="auto">
            <a:xfrm>
              <a:off x="288" y="3606"/>
              <a:ext cx="5107" cy="35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9"/>
            <p:cNvSpPr>
              <a:spLocks noChangeArrowheads="1"/>
            </p:cNvSpPr>
            <p:nvPr/>
          </p:nvSpPr>
          <p:spPr bwMode="auto">
            <a:xfrm>
              <a:off x="312" y="1436"/>
              <a:ext cx="184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Identify inventory review panel,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10"/>
            <p:cNvSpPr>
              <a:spLocks noChangeArrowheads="1"/>
            </p:cNvSpPr>
            <p:nvPr/>
          </p:nvSpPr>
          <p:spPr bwMode="auto">
            <a:xfrm>
              <a:off x="312" y="1604"/>
              <a:ext cx="270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specify resources needed for review completion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11"/>
            <p:cNvSpPr>
              <a:spLocks noChangeArrowheads="1"/>
            </p:cNvSpPr>
            <p:nvPr/>
          </p:nvSpPr>
          <p:spPr bwMode="auto">
            <a:xfrm>
              <a:off x="4546" y="1523"/>
              <a:ext cx="42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DONE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2"/>
            <p:cNvSpPr>
              <a:spLocks noChangeArrowheads="1"/>
            </p:cNvSpPr>
            <p:nvPr/>
          </p:nvSpPr>
          <p:spPr bwMode="auto">
            <a:xfrm>
              <a:off x="312" y="1787"/>
              <a:ext cx="372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Calibri" panose="020F0502020204030204" pitchFamily="34" charset="0"/>
                </a:rPr>
                <a:t>SOO Advisors, OCLO (John O)  meet for satellite inventory review,</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3"/>
            <p:cNvSpPr>
              <a:spLocks noChangeArrowheads="1"/>
            </p:cNvSpPr>
            <p:nvPr/>
          </p:nvSpPr>
          <p:spPr bwMode="auto">
            <a:xfrm>
              <a:off x="312" y="1955"/>
              <a:ext cx="157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Calibri" panose="020F0502020204030204" pitchFamily="34" charset="0"/>
                </a:rPr>
                <a:t>develop recommendations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14"/>
            <p:cNvSpPr>
              <a:spLocks noChangeArrowheads="1"/>
            </p:cNvSpPr>
            <p:nvPr/>
          </p:nvSpPr>
          <p:spPr bwMode="auto">
            <a:xfrm>
              <a:off x="4229" y="1873"/>
              <a:ext cx="108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November 2, 2016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15"/>
            <p:cNvSpPr>
              <a:spLocks noChangeArrowheads="1"/>
            </p:cNvSpPr>
            <p:nvPr/>
          </p:nvSpPr>
          <p:spPr bwMode="auto">
            <a:xfrm>
              <a:off x="312" y="2137"/>
              <a:ext cx="2659"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OCLO revise and prepare course material effort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6"/>
            <p:cNvSpPr>
              <a:spLocks noChangeArrowheads="1"/>
            </p:cNvSpPr>
            <p:nvPr/>
          </p:nvSpPr>
          <p:spPr bwMode="auto">
            <a:xfrm>
              <a:off x="4546" y="2137"/>
              <a:ext cx="42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DONE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17"/>
            <p:cNvSpPr>
              <a:spLocks noChangeArrowheads="1"/>
            </p:cNvSpPr>
            <p:nvPr/>
          </p:nvSpPr>
          <p:spPr bwMode="auto">
            <a:xfrm>
              <a:off x="312" y="2320"/>
              <a:ext cx="3816"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NOAT/SOO Advisors identify liaisons, SMEs for training development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8"/>
            <p:cNvSpPr>
              <a:spLocks noChangeArrowheads="1"/>
            </p:cNvSpPr>
            <p:nvPr/>
          </p:nvSpPr>
          <p:spPr bwMode="auto">
            <a:xfrm>
              <a:off x="4546" y="2320"/>
              <a:ext cx="42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DONE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19"/>
            <p:cNvSpPr>
              <a:spLocks noChangeArrowheads="1"/>
            </p:cNvSpPr>
            <p:nvPr/>
          </p:nvSpPr>
          <p:spPr bwMode="auto">
            <a:xfrm>
              <a:off x="312" y="2536"/>
              <a:ext cx="1224"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Presentations to STI: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20"/>
            <p:cNvSpPr>
              <a:spLocks noChangeArrowheads="1"/>
            </p:cNvSpPr>
            <p:nvPr/>
          </p:nvSpPr>
          <p:spPr bwMode="auto">
            <a:xfrm>
              <a:off x="312" y="2704"/>
              <a:ext cx="264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NOAT proposed GOES-R foundational training,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21"/>
            <p:cNvSpPr>
              <a:spLocks noChangeArrowheads="1"/>
            </p:cNvSpPr>
            <p:nvPr/>
          </p:nvSpPr>
          <p:spPr bwMode="auto">
            <a:xfrm>
              <a:off x="312" y="2872"/>
              <a:ext cx="209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OCLO required resources &amp; schedule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22"/>
            <p:cNvSpPr>
              <a:spLocks noChangeArrowheads="1"/>
            </p:cNvSpPr>
            <p:nvPr/>
          </p:nvSpPr>
          <p:spPr bwMode="auto">
            <a:xfrm>
              <a:off x="4546" y="2704"/>
              <a:ext cx="42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DONE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23"/>
            <p:cNvSpPr>
              <a:spLocks noChangeArrowheads="1"/>
            </p:cNvSpPr>
            <p:nvPr/>
          </p:nvSpPr>
          <p:spPr bwMode="auto">
            <a:xfrm>
              <a:off x="312" y="3088"/>
              <a:ext cx="2688"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CIMSS Himawari-8 training transferred to OCLO,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4"/>
            <p:cNvSpPr>
              <a:spLocks noChangeArrowheads="1"/>
            </p:cNvSpPr>
            <p:nvPr/>
          </p:nvSpPr>
          <p:spPr bwMode="auto">
            <a:xfrm>
              <a:off x="312" y="3256"/>
              <a:ext cx="235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Himawari training in Guam, November 16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25"/>
            <p:cNvSpPr>
              <a:spLocks noChangeArrowheads="1"/>
            </p:cNvSpPr>
            <p:nvPr/>
          </p:nvSpPr>
          <p:spPr bwMode="auto">
            <a:xfrm>
              <a:off x="4546" y="3174"/>
              <a:ext cx="42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DONE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6"/>
            <p:cNvSpPr>
              <a:spLocks noChangeArrowheads="1"/>
            </p:cNvSpPr>
            <p:nvPr/>
          </p:nvSpPr>
          <p:spPr bwMode="auto">
            <a:xfrm>
              <a:off x="312" y="3438"/>
              <a:ext cx="3355"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OCLO, COMET develop user readiness assessment for SOOs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27"/>
            <p:cNvSpPr>
              <a:spLocks noChangeArrowheads="1"/>
            </p:cNvSpPr>
            <p:nvPr/>
          </p:nvSpPr>
          <p:spPr bwMode="auto">
            <a:xfrm>
              <a:off x="4546" y="3438"/>
              <a:ext cx="42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DONE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28"/>
            <p:cNvSpPr>
              <a:spLocks noChangeArrowheads="1"/>
            </p:cNvSpPr>
            <p:nvPr/>
          </p:nvSpPr>
          <p:spPr bwMode="auto">
            <a:xfrm>
              <a:off x="312" y="3707"/>
              <a:ext cx="2016"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OCLO delivers foundational training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29"/>
            <p:cNvSpPr>
              <a:spLocks noChangeArrowheads="1"/>
            </p:cNvSpPr>
            <p:nvPr/>
          </p:nvSpPr>
          <p:spPr bwMode="auto">
            <a:xfrm>
              <a:off x="4253" y="3620"/>
              <a:ext cx="9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dirty="0" smtClean="0">
                  <a:ln>
                    <a:noFill/>
                  </a:ln>
                  <a:solidFill>
                    <a:srgbClr val="C00000"/>
                  </a:solidFill>
                  <a:effectLst/>
                  <a:latin typeface="Calibri" panose="020F0502020204030204" pitchFamily="34" charset="0"/>
                </a:rPr>
                <a:t>October </a:t>
              </a:r>
              <a:r>
                <a:rPr kumimoji="0" lang="en-US" altLang="en-US" sz="1600" b="0" i="0" u="none" strike="noStrike" cap="none" normalizeH="0" dirty="0" smtClean="0">
                  <a:ln>
                    <a:noFill/>
                  </a:ln>
                  <a:solidFill>
                    <a:srgbClr val="C00000"/>
                  </a:solidFill>
                  <a:effectLst/>
                  <a:latin typeface="Calibri" panose="020F0502020204030204" pitchFamily="34" charset="0"/>
                </a:rPr>
                <a:t>13, 2016?</a:t>
              </a:r>
              <a:endParaRPr kumimoji="0" lang="en-US" altLang="en-US" sz="1800" b="0" i="0" u="none" strike="noStrike" cap="none" normalizeH="0" dirty="0" smtClean="0">
                <a:ln>
                  <a:noFill/>
                </a:ln>
                <a:solidFill>
                  <a:srgbClr val="C00000"/>
                </a:solidFill>
                <a:effectLst/>
              </a:endParaRPr>
            </a:p>
          </p:txBody>
        </p:sp>
        <p:sp>
          <p:nvSpPr>
            <p:cNvPr id="128" name="Rectangle 30"/>
            <p:cNvSpPr>
              <a:spLocks noChangeArrowheads="1"/>
            </p:cNvSpPr>
            <p:nvPr/>
          </p:nvSpPr>
          <p:spPr bwMode="auto">
            <a:xfrm>
              <a:off x="4123" y="3788"/>
              <a:ext cx="1306"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GOES-R launch + 1 day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9" name="Rectangle 31"/>
            <p:cNvSpPr>
              <a:spLocks noChangeArrowheads="1"/>
            </p:cNvSpPr>
            <p:nvPr/>
          </p:nvSpPr>
          <p:spPr bwMode="auto">
            <a:xfrm>
              <a:off x="288" y="1422"/>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32"/>
            <p:cNvSpPr>
              <a:spLocks noChangeArrowheads="1"/>
            </p:cNvSpPr>
            <p:nvPr/>
          </p:nvSpPr>
          <p:spPr bwMode="auto">
            <a:xfrm>
              <a:off x="4032" y="1422"/>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Line 33"/>
            <p:cNvSpPr>
              <a:spLocks noChangeShapeType="1"/>
            </p:cNvSpPr>
            <p:nvPr/>
          </p:nvSpPr>
          <p:spPr bwMode="auto">
            <a:xfrm>
              <a:off x="293" y="1422"/>
              <a:ext cx="510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Rectangle 34"/>
            <p:cNvSpPr>
              <a:spLocks noChangeArrowheads="1"/>
            </p:cNvSpPr>
            <p:nvPr/>
          </p:nvSpPr>
          <p:spPr bwMode="auto">
            <a:xfrm>
              <a:off x="293" y="1422"/>
              <a:ext cx="510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35"/>
            <p:cNvSpPr>
              <a:spLocks noChangeArrowheads="1"/>
            </p:cNvSpPr>
            <p:nvPr/>
          </p:nvSpPr>
          <p:spPr bwMode="auto">
            <a:xfrm>
              <a:off x="5390" y="1422"/>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Line 36"/>
            <p:cNvSpPr>
              <a:spLocks noChangeShapeType="1"/>
            </p:cNvSpPr>
            <p:nvPr/>
          </p:nvSpPr>
          <p:spPr bwMode="auto">
            <a:xfrm>
              <a:off x="293" y="1772"/>
              <a:ext cx="510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Rectangle 37"/>
            <p:cNvSpPr>
              <a:spLocks noChangeArrowheads="1"/>
            </p:cNvSpPr>
            <p:nvPr/>
          </p:nvSpPr>
          <p:spPr bwMode="auto">
            <a:xfrm>
              <a:off x="293" y="1772"/>
              <a:ext cx="510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Line 38"/>
            <p:cNvSpPr>
              <a:spLocks noChangeShapeType="1"/>
            </p:cNvSpPr>
            <p:nvPr/>
          </p:nvSpPr>
          <p:spPr bwMode="auto">
            <a:xfrm>
              <a:off x="293" y="2123"/>
              <a:ext cx="510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Rectangle 39"/>
            <p:cNvSpPr>
              <a:spLocks noChangeArrowheads="1"/>
            </p:cNvSpPr>
            <p:nvPr/>
          </p:nvSpPr>
          <p:spPr bwMode="auto">
            <a:xfrm>
              <a:off x="293" y="2123"/>
              <a:ext cx="510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Line 40"/>
            <p:cNvSpPr>
              <a:spLocks noChangeShapeType="1"/>
            </p:cNvSpPr>
            <p:nvPr/>
          </p:nvSpPr>
          <p:spPr bwMode="auto">
            <a:xfrm>
              <a:off x="293" y="2305"/>
              <a:ext cx="510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Rectangle 41"/>
            <p:cNvSpPr>
              <a:spLocks noChangeArrowheads="1"/>
            </p:cNvSpPr>
            <p:nvPr/>
          </p:nvSpPr>
          <p:spPr bwMode="auto">
            <a:xfrm>
              <a:off x="293" y="2305"/>
              <a:ext cx="510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Line 42"/>
            <p:cNvSpPr>
              <a:spLocks noChangeShapeType="1"/>
            </p:cNvSpPr>
            <p:nvPr/>
          </p:nvSpPr>
          <p:spPr bwMode="auto">
            <a:xfrm>
              <a:off x="293" y="2488"/>
              <a:ext cx="510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Rectangle 43"/>
            <p:cNvSpPr>
              <a:spLocks noChangeArrowheads="1"/>
            </p:cNvSpPr>
            <p:nvPr/>
          </p:nvSpPr>
          <p:spPr bwMode="auto">
            <a:xfrm>
              <a:off x="293" y="2488"/>
              <a:ext cx="510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Line 44"/>
            <p:cNvSpPr>
              <a:spLocks noChangeShapeType="1"/>
            </p:cNvSpPr>
            <p:nvPr/>
          </p:nvSpPr>
          <p:spPr bwMode="auto">
            <a:xfrm>
              <a:off x="293" y="3073"/>
              <a:ext cx="510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Rectangle 45"/>
            <p:cNvSpPr>
              <a:spLocks noChangeArrowheads="1"/>
            </p:cNvSpPr>
            <p:nvPr/>
          </p:nvSpPr>
          <p:spPr bwMode="auto">
            <a:xfrm>
              <a:off x="293" y="3073"/>
              <a:ext cx="510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Line 46"/>
            <p:cNvSpPr>
              <a:spLocks noChangeShapeType="1"/>
            </p:cNvSpPr>
            <p:nvPr/>
          </p:nvSpPr>
          <p:spPr bwMode="auto">
            <a:xfrm>
              <a:off x="293" y="3424"/>
              <a:ext cx="510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Rectangle 47"/>
            <p:cNvSpPr>
              <a:spLocks noChangeArrowheads="1"/>
            </p:cNvSpPr>
            <p:nvPr/>
          </p:nvSpPr>
          <p:spPr bwMode="auto">
            <a:xfrm>
              <a:off x="293" y="3424"/>
              <a:ext cx="510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Line 48"/>
            <p:cNvSpPr>
              <a:spLocks noChangeShapeType="1"/>
            </p:cNvSpPr>
            <p:nvPr/>
          </p:nvSpPr>
          <p:spPr bwMode="auto">
            <a:xfrm>
              <a:off x="293" y="3606"/>
              <a:ext cx="510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Rectangle 49"/>
            <p:cNvSpPr>
              <a:spLocks noChangeArrowheads="1"/>
            </p:cNvSpPr>
            <p:nvPr/>
          </p:nvSpPr>
          <p:spPr bwMode="auto">
            <a:xfrm>
              <a:off x="293" y="3606"/>
              <a:ext cx="510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Line 50"/>
            <p:cNvSpPr>
              <a:spLocks noChangeShapeType="1"/>
            </p:cNvSpPr>
            <p:nvPr/>
          </p:nvSpPr>
          <p:spPr bwMode="auto">
            <a:xfrm>
              <a:off x="288" y="1422"/>
              <a:ext cx="0" cy="25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Rectangle 51"/>
            <p:cNvSpPr>
              <a:spLocks noChangeArrowheads="1"/>
            </p:cNvSpPr>
            <p:nvPr/>
          </p:nvSpPr>
          <p:spPr bwMode="auto">
            <a:xfrm>
              <a:off x="288" y="1422"/>
              <a:ext cx="5" cy="25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Line 52"/>
            <p:cNvSpPr>
              <a:spLocks noChangeShapeType="1"/>
            </p:cNvSpPr>
            <p:nvPr/>
          </p:nvSpPr>
          <p:spPr bwMode="auto">
            <a:xfrm>
              <a:off x="4032" y="1427"/>
              <a:ext cx="0" cy="25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Rectangle 53"/>
            <p:cNvSpPr>
              <a:spLocks noChangeArrowheads="1"/>
            </p:cNvSpPr>
            <p:nvPr/>
          </p:nvSpPr>
          <p:spPr bwMode="auto">
            <a:xfrm>
              <a:off x="4032" y="1427"/>
              <a:ext cx="5" cy="25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Line 54"/>
            <p:cNvSpPr>
              <a:spLocks noChangeShapeType="1"/>
            </p:cNvSpPr>
            <p:nvPr/>
          </p:nvSpPr>
          <p:spPr bwMode="auto">
            <a:xfrm>
              <a:off x="293" y="3956"/>
              <a:ext cx="510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Rectangle 55"/>
            <p:cNvSpPr>
              <a:spLocks noChangeArrowheads="1"/>
            </p:cNvSpPr>
            <p:nvPr/>
          </p:nvSpPr>
          <p:spPr bwMode="auto">
            <a:xfrm>
              <a:off x="293" y="3956"/>
              <a:ext cx="510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Line 56"/>
            <p:cNvSpPr>
              <a:spLocks noChangeShapeType="1"/>
            </p:cNvSpPr>
            <p:nvPr/>
          </p:nvSpPr>
          <p:spPr bwMode="auto">
            <a:xfrm>
              <a:off x="5390" y="1427"/>
              <a:ext cx="0" cy="25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Rectangle 57"/>
            <p:cNvSpPr>
              <a:spLocks noChangeArrowheads="1"/>
            </p:cNvSpPr>
            <p:nvPr/>
          </p:nvSpPr>
          <p:spPr bwMode="auto">
            <a:xfrm>
              <a:off x="5390" y="1427"/>
              <a:ext cx="5" cy="25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Line 58"/>
            <p:cNvSpPr>
              <a:spLocks noChangeShapeType="1"/>
            </p:cNvSpPr>
            <p:nvPr/>
          </p:nvSpPr>
          <p:spPr bwMode="auto">
            <a:xfrm>
              <a:off x="288" y="396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Rectangle 59"/>
            <p:cNvSpPr>
              <a:spLocks noChangeArrowheads="1"/>
            </p:cNvSpPr>
            <p:nvPr/>
          </p:nvSpPr>
          <p:spPr bwMode="auto">
            <a:xfrm>
              <a:off x="288" y="3961"/>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Line 60"/>
            <p:cNvSpPr>
              <a:spLocks noChangeShapeType="1"/>
            </p:cNvSpPr>
            <p:nvPr/>
          </p:nvSpPr>
          <p:spPr bwMode="auto">
            <a:xfrm>
              <a:off x="4032" y="396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Rectangle 61"/>
            <p:cNvSpPr>
              <a:spLocks noChangeArrowheads="1"/>
            </p:cNvSpPr>
            <p:nvPr/>
          </p:nvSpPr>
          <p:spPr bwMode="auto">
            <a:xfrm>
              <a:off x="4032" y="3961"/>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Line 62"/>
            <p:cNvSpPr>
              <a:spLocks noChangeShapeType="1"/>
            </p:cNvSpPr>
            <p:nvPr/>
          </p:nvSpPr>
          <p:spPr bwMode="auto">
            <a:xfrm>
              <a:off x="5390" y="396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Rectangle 63"/>
            <p:cNvSpPr>
              <a:spLocks noChangeArrowheads="1"/>
            </p:cNvSpPr>
            <p:nvPr/>
          </p:nvSpPr>
          <p:spPr bwMode="auto">
            <a:xfrm>
              <a:off x="5390" y="3961"/>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Line 64"/>
            <p:cNvSpPr>
              <a:spLocks noChangeShapeType="1"/>
            </p:cNvSpPr>
            <p:nvPr/>
          </p:nvSpPr>
          <p:spPr bwMode="auto">
            <a:xfrm>
              <a:off x="5395" y="142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Rectangle 65"/>
            <p:cNvSpPr>
              <a:spLocks noChangeArrowheads="1"/>
            </p:cNvSpPr>
            <p:nvPr/>
          </p:nvSpPr>
          <p:spPr bwMode="auto">
            <a:xfrm>
              <a:off x="5395" y="1422"/>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Line 66"/>
            <p:cNvSpPr>
              <a:spLocks noChangeShapeType="1"/>
            </p:cNvSpPr>
            <p:nvPr/>
          </p:nvSpPr>
          <p:spPr bwMode="auto">
            <a:xfrm>
              <a:off x="5395" y="177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Rectangle 67"/>
            <p:cNvSpPr>
              <a:spLocks noChangeArrowheads="1"/>
            </p:cNvSpPr>
            <p:nvPr/>
          </p:nvSpPr>
          <p:spPr bwMode="auto">
            <a:xfrm>
              <a:off x="5395" y="1772"/>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Line 68"/>
            <p:cNvSpPr>
              <a:spLocks noChangeShapeType="1"/>
            </p:cNvSpPr>
            <p:nvPr/>
          </p:nvSpPr>
          <p:spPr bwMode="auto">
            <a:xfrm>
              <a:off x="5395" y="212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Rectangle 69"/>
            <p:cNvSpPr>
              <a:spLocks noChangeArrowheads="1"/>
            </p:cNvSpPr>
            <p:nvPr/>
          </p:nvSpPr>
          <p:spPr bwMode="auto">
            <a:xfrm>
              <a:off x="5395" y="2123"/>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Line 70"/>
            <p:cNvSpPr>
              <a:spLocks noChangeShapeType="1"/>
            </p:cNvSpPr>
            <p:nvPr/>
          </p:nvSpPr>
          <p:spPr bwMode="auto">
            <a:xfrm>
              <a:off x="5395" y="230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Rectangle 71"/>
            <p:cNvSpPr>
              <a:spLocks noChangeArrowheads="1"/>
            </p:cNvSpPr>
            <p:nvPr/>
          </p:nvSpPr>
          <p:spPr bwMode="auto">
            <a:xfrm>
              <a:off x="5395" y="2305"/>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Line 72"/>
            <p:cNvSpPr>
              <a:spLocks noChangeShapeType="1"/>
            </p:cNvSpPr>
            <p:nvPr/>
          </p:nvSpPr>
          <p:spPr bwMode="auto">
            <a:xfrm>
              <a:off x="5395" y="248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Rectangle 73"/>
            <p:cNvSpPr>
              <a:spLocks noChangeArrowheads="1"/>
            </p:cNvSpPr>
            <p:nvPr/>
          </p:nvSpPr>
          <p:spPr bwMode="auto">
            <a:xfrm>
              <a:off x="5395" y="2488"/>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Line 74"/>
            <p:cNvSpPr>
              <a:spLocks noChangeShapeType="1"/>
            </p:cNvSpPr>
            <p:nvPr/>
          </p:nvSpPr>
          <p:spPr bwMode="auto">
            <a:xfrm>
              <a:off x="5395" y="307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Rectangle 75"/>
            <p:cNvSpPr>
              <a:spLocks noChangeArrowheads="1"/>
            </p:cNvSpPr>
            <p:nvPr/>
          </p:nvSpPr>
          <p:spPr bwMode="auto">
            <a:xfrm>
              <a:off x="5395" y="3073"/>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Line 76"/>
            <p:cNvSpPr>
              <a:spLocks noChangeShapeType="1"/>
            </p:cNvSpPr>
            <p:nvPr/>
          </p:nvSpPr>
          <p:spPr bwMode="auto">
            <a:xfrm>
              <a:off x="5395" y="342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Rectangle 77"/>
            <p:cNvSpPr>
              <a:spLocks noChangeArrowheads="1"/>
            </p:cNvSpPr>
            <p:nvPr/>
          </p:nvSpPr>
          <p:spPr bwMode="auto">
            <a:xfrm>
              <a:off x="5395" y="3424"/>
              <a:ext cx="5"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Line 78"/>
            <p:cNvSpPr>
              <a:spLocks noChangeShapeType="1"/>
            </p:cNvSpPr>
            <p:nvPr/>
          </p:nvSpPr>
          <p:spPr bwMode="auto">
            <a:xfrm>
              <a:off x="5395" y="360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Rectangle 79"/>
            <p:cNvSpPr>
              <a:spLocks noChangeArrowheads="1"/>
            </p:cNvSpPr>
            <p:nvPr/>
          </p:nvSpPr>
          <p:spPr bwMode="auto">
            <a:xfrm>
              <a:off x="5395" y="3606"/>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Line 80"/>
            <p:cNvSpPr>
              <a:spLocks noChangeShapeType="1"/>
            </p:cNvSpPr>
            <p:nvPr/>
          </p:nvSpPr>
          <p:spPr bwMode="auto">
            <a:xfrm>
              <a:off x="5395" y="395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Rectangle 81"/>
            <p:cNvSpPr>
              <a:spLocks noChangeArrowheads="1"/>
            </p:cNvSpPr>
            <p:nvPr/>
          </p:nvSpPr>
          <p:spPr bwMode="auto">
            <a:xfrm>
              <a:off x="5395" y="3956"/>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81591227"/>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latin typeface="Calibri" panose="020F0502020204030204" pitchFamily="34" charset="0"/>
              </a:rPr>
              <a:t>STAT - </a:t>
            </a:r>
            <a:r>
              <a:rPr lang="en-US" sz="3200" u="sng" dirty="0">
                <a:solidFill>
                  <a:schemeClr val="tx1"/>
                </a:solidFill>
                <a:latin typeface="Calibri" panose="020F0502020204030204" pitchFamily="34" charset="0"/>
              </a:rPr>
              <a:t>S</a:t>
            </a:r>
            <a:r>
              <a:rPr lang="en-US" sz="3200" dirty="0">
                <a:solidFill>
                  <a:schemeClr val="tx1"/>
                </a:solidFill>
                <a:latin typeface="Calibri" panose="020F0502020204030204" pitchFamily="34" charset="0"/>
              </a:rPr>
              <a:t>atellite </a:t>
            </a:r>
            <a:r>
              <a:rPr lang="en-US" sz="3200" u="sng" dirty="0">
                <a:solidFill>
                  <a:schemeClr val="tx1"/>
                </a:solidFill>
                <a:latin typeface="Calibri" panose="020F0502020204030204" pitchFamily="34" charset="0"/>
              </a:rPr>
              <a:t>T</a:t>
            </a:r>
            <a:r>
              <a:rPr lang="en-US" sz="3200" dirty="0">
                <a:solidFill>
                  <a:schemeClr val="tx1"/>
                </a:solidFill>
                <a:latin typeface="Calibri" panose="020F0502020204030204" pitchFamily="34" charset="0"/>
              </a:rPr>
              <a:t>raining and </a:t>
            </a:r>
            <a:r>
              <a:rPr lang="en-US" sz="3200" u="sng" dirty="0">
                <a:solidFill>
                  <a:schemeClr val="tx1"/>
                </a:solidFill>
                <a:latin typeface="Calibri" panose="020F0502020204030204" pitchFamily="34" charset="0"/>
              </a:rPr>
              <a:t>A</a:t>
            </a:r>
            <a:r>
              <a:rPr lang="en-US" sz="3200" dirty="0">
                <a:solidFill>
                  <a:schemeClr val="tx1"/>
                </a:solidFill>
                <a:latin typeface="Calibri" panose="020F0502020204030204" pitchFamily="34" charset="0"/>
              </a:rPr>
              <a:t>dvisory </a:t>
            </a:r>
            <a:r>
              <a:rPr lang="en-US" sz="3200" u="sng" dirty="0">
                <a:solidFill>
                  <a:schemeClr val="tx1"/>
                </a:solidFill>
                <a:latin typeface="Calibri" panose="020F0502020204030204" pitchFamily="34" charset="0"/>
              </a:rPr>
              <a:t>T</a:t>
            </a:r>
            <a:r>
              <a:rPr lang="en-US" sz="3200" dirty="0">
                <a:solidFill>
                  <a:schemeClr val="tx1"/>
                </a:solidFill>
                <a:latin typeface="Calibri" panose="020F0502020204030204" pitchFamily="34" charset="0"/>
              </a:rPr>
              <a:t>eam</a:t>
            </a:r>
          </a:p>
        </p:txBody>
      </p:sp>
      <p:sp>
        <p:nvSpPr>
          <p:cNvPr id="3" name="Content Placeholder 2"/>
          <p:cNvSpPr>
            <a:spLocks noGrp="1"/>
          </p:cNvSpPr>
          <p:nvPr>
            <p:ph idx="1"/>
          </p:nvPr>
        </p:nvSpPr>
        <p:spPr>
          <a:xfrm>
            <a:off x="408216" y="1600200"/>
            <a:ext cx="8229600" cy="4876800"/>
          </a:xfrm>
        </p:spPr>
        <p:txBody>
          <a:bodyPr>
            <a:normAutofit/>
          </a:bodyPr>
          <a:lstStyle/>
          <a:p>
            <a:pPr marL="457200" indent="0">
              <a:buNone/>
            </a:pPr>
            <a:r>
              <a:rPr lang="en-US" dirty="0" smtClean="0">
                <a:latin typeface="Calibri" panose="020F0502020204030204" pitchFamily="34" charset="0"/>
              </a:rPr>
              <a:t>Brian Carcione – Huntsville, AL</a:t>
            </a:r>
          </a:p>
          <a:p>
            <a:pPr marL="457200" indent="0">
              <a:buNone/>
            </a:pPr>
            <a:r>
              <a:rPr lang="en-US" dirty="0" smtClean="0">
                <a:latin typeface="Calibri" panose="020F0502020204030204" pitchFamily="34" charset="0"/>
              </a:rPr>
              <a:t>Frank Alsheimer – Columbia, SC</a:t>
            </a:r>
          </a:p>
          <a:p>
            <a:pPr marL="457200" indent="0">
              <a:buNone/>
            </a:pPr>
            <a:r>
              <a:rPr lang="en-US" dirty="0" smtClean="0">
                <a:latin typeface="Calibri" panose="020F0502020204030204" pitchFamily="34" charset="0"/>
              </a:rPr>
              <a:t>Dan Nietfeld – Omaha, NE / Boulder, CO</a:t>
            </a:r>
          </a:p>
          <a:p>
            <a:pPr marL="457200" indent="0">
              <a:buNone/>
            </a:pPr>
            <a:r>
              <a:rPr lang="en-US" dirty="0" smtClean="0">
                <a:latin typeface="Calibri" panose="020F0502020204030204" pitchFamily="34" charset="0"/>
              </a:rPr>
              <a:t>Mike Stavish – Medford, OR</a:t>
            </a:r>
          </a:p>
          <a:p>
            <a:pPr marL="457200" indent="0">
              <a:buNone/>
            </a:pPr>
            <a:r>
              <a:rPr lang="en-US" dirty="0" smtClean="0">
                <a:latin typeface="Calibri" panose="020F0502020204030204" pitchFamily="34" charset="0"/>
              </a:rPr>
              <a:t>Nat Eckstein – Anchorage, AK</a:t>
            </a:r>
          </a:p>
          <a:p>
            <a:pPr marL="457200" indent="0">
              <a:buNone/>
            </a:pPr>
            <a:r>
              <a:rPr lang="en-US" dirty="0" smtClean="0">
                <a:latin typeface="Calibri" panose="020F0502020204030204" pitchFamily="34" charset="0"/>
              </a:rPr>
              <a:t>Mike DeWeese – Chanhassen, MN</a:t>
            </a:r>
          </a:p>
          <a:p>
            <a:pPr marL="457200" indent="0">
              <a:buNone/>
            </a:pPr>
            <a:r>
              <a:rPr lang="en-US" dirty="0" smtClean="0">
                <a:latin typeface="Calibri" panose="020F0502020204030204" pitchFamily="34" charset="0"/>
              </a:rPr>
              <a:t>NCEP SOO</a:t>
            </a:r>
            <a:endParaRPr lang="en-US" dirty="0" smtClean="0">
              <a:latin typeface="Calibri" panose="020F0502020204030204" pitchFamily="34" charset="0"/>
            </a:endParaRPr>
          </a:p>
          <a:p>
            <a:pPr marL="0" indent="0">
              <a:buNone/>
            </a:pPr>
            <a:endParaRPr lang="en-US" sz="1200" dirty="0">
              <a:latin typeface="Calibri" panose="020F0502020204030204" pitchFamily="34" charset="0"/>
            </a:endParaRPr>
          </a:p>
          <a:p>
            <a:pPr lvl="1"/>
            <a:r>
              <a:rPr lang="en-US" dirty="0" smtClean="0">
                <a:latin typeface="Calibri" panose="020F0502020204030204" pitchFamily="34" charset="0"/>
              </a:rPr>
              <a:t>Field connection - provide the team with ops perspective and input.</a:t>
            </a:r>
          </a:p>
          <a:p>
            <a:pPr marL="274320" lvl="1" indent="0">
              <a:buNone/>
            </a:pPr>
            <a:endParaRPr lang="en-US" dirty="0" smtClean="0">
              <a:latin typeface="Calibri" panose="020F0502020204030204" pitchFamily="34" charset="0"/>
            </a:endParaRPr>
          </a:p>
          <a:p>
            <a:pPr lvl="1"/>
            <a:r>
              <a:rPr lang="en-US" dirty="0" smtClean="0">
                <a:latin typeface="Calibri" panose="020F0502020204030204" pitchFamily="34" charset="0"/>
              </a:rPr>
              <a:t>STAT </a:t>
            </a:r>
            <a:r>
              <a:rPr lang="en-US" dirty="0" smtClean="0">
                <a:latin typeface="Calibri" panose="020F0502020204030204" pitchFamily="34" charset="0"/>
              </a:rPr>
              <a:t>prepared plan and</a:t>
            </a:r>
            <a:r>
              <a:rPr lang="en-US" dirty="0" smtClean="0">
                <a:latin typeface="Calibri" panose="020F0502020204030204" pitchFamily="34" charset="0"/>
              </a:rPr>
              <a:t> </a:t>
            </a:r>
            <a:r>
              <a:rPr lang="en-US" dirty="0" smtClean="0">
                <a:latin typeface="Calibri" panose="020F0502020204030204" pitchFamily="34" charset="0"/>
              </a:rPr>
              <a:t>is starting to review </a:t>
            </a:r>
            <a:r>
              <a:rPr lang="en-US" dirty="0" smtClean="0">
                <a:latin typeface="Calibri" panose="020F0502020204030204" pitchFamily="34" charset="0"/>
              </a:rPr>
              <a:t>modules for the Foundation Course </a:t>
            </a:r>
          </a:p>
          <a:p>
            <a:pPr lvl="1"/>
            <a:endParaRPr lang="en-US" dirty="0">
              <a:latin typeface="Calibri" panose="020F0502020204030204" pitchFamily="34" charset="0"/>
            </a:endParaRPr>
          </a:p>
        </p:txBody>
      </p:sp>
    </p:spTree>
    <p:extLst>
      <p:ext uri="{BB962C8B-B14F-4D97-AF65-F5344CB8AC3E}">
        <p14:creationId xmlns:p14="http://schemas.microsoft.com/office/powerpoint/2010/main" val="1345177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925" y="533400"/>
            <a:ext cx="6768915" cy="533400"/>
          </a:xfrm>
        </p:spPr>
        <p:txBody>
          <a:bodyPr>
            <a:normAutofit fontScale="90000"/>
          </a:bodyPr>
          <a:lstStyle/>
          <a:p>
            <a:pPr marL="0" indent="0"/>
            <a:r>
              <a:rPr lang="en-US" sz="3600" dirty="0" smtClean="0">
                <a:solidFill>
                  <a:schemeClr val="tx1"/>
                </a:solidFill>
                <a:latin typeface="Calibri" panose="020F0502020204030204" pitchFamily="34" charset="0"/>
              </a:rPr>
              <a:t>STAT</a:t>
            </a:r>
            <a:r>
              <a:rPr lang="en-US" dirty="0" smtClean="0">
                <a:solidFill>
                  <a:schemeClr val="tx1"/>
                </a:solidFill>
                <a:latin typeface="Calibri" panose="020F0502020204030204" pitchFamily="34" charset="0"/>
              </a:rPr>
              <a:t> - </a:t>
            </a:r>
            <a:r>
              <a:rPr lang="en-US" sz="3600" u="sng" dirty="0" smtClean="0">
                <a:solidFill>
                  <a:schemeClr val="tx1"/>
                </a:solidFill>
                <a:latin typeface="Calibri" panose="020F0502020204030204" pitchFamily="34" charset="0"/>
              </a:rPr>
              <a:t>S</a:t>
            </a:r>
            <a:r>
              <a:rPr lang="en-US" sz="3600" dirty="0" smtClean="0">
                <a:solidFill>
                  <a:schemeClr val="tx1"/>
                </a:solidFill>
                <a:latin typeface="Calibri" panose="020F0502020204030204" pitchFamily="34" charset="0"/>
              </a:rPr>
              <a:t>atellite </a:t>
            </a:r>
            <a:r>
              <a:rPr lang="en-US" sz="3600" u="sng" dirty="0" smtClean="0">
                <a:solidFill>
                  <a:schemeClr val="tx1"/>
                </a:solidFill>
                <a:latin typeface="Calibri" panose="020F0502020204030204" pitchFamily="34" charset="0"/>
              </a:rPr>
              <a:t>T</a:t>
            </a:r>
            <a:r>
              <a:rPr lang="en-US" sz="3600" dirty="0" smtClean="0">
                <a:solidFill>
                  <a:schemeClr val="tx1"/>
                </a:solidFill>
                <a:latin typeface="Calibri" panose="020F0502020204030204" pitchFamily="34" charset="0"/>
              </a:rPr>
              <a:t>raining and </a:t>
            </a:r>
            <a:r>
              <a:rPr lang="en-US" sz="3600" u="sng" dirty="0">
                <a:solidFill>
                  <a:schemeClr val="tx1"/>
                </a:solidFill>
                <a:latin typeface="Calibri" panose="020F0502020204030204" pitchFamily="34" charset="0"/>
              </a:rPr>
              <a:t>A</a:t>
            </a:r>
            <a:r>
              <a:rPr lang="en-US" sz="3600" dirty="0">
                <a:solidFill>
                  <a:schemeClr val="tx1"/>
                </a:solidFill>
                <a:latin typeface="Calibri" panose="020F0502020204030204" pitchFamily="34" charset="0"/>
              </a:rPr>
              <a:t>dvisory </a:t>
            </a:r>
            <a:r>
              <a:rPr lang="en-US" sz="3600" u="sng" dirty="0" smtClean="0">
                <a:solidFill>
                  <a:schemeClr val="tx1"/>
                </a:solidFill>
                <a:latin typeface="Calibri" panose="020F0502020204030204" pitchFamily="34" charset="0"/>
              </a:rPr>
              <a:t>T</a:t>
            </a:r>
            <a:r>
              <a:rPr lang="en-US" sz="3600" dirty="0" smtClean="0">
                <a:solidFill>
                  <a:schemeClr val="tx1"/>
                </a:solidFill>
                <a:latin typeface="Calibri" panose="020F0502020204030204" pitchFamily="34" charset="0"/>
              </a:rPr>
              <a:t>eam </a:t>
            </a:r>
            <a:endParaRPr lang="en-US" sz="3600" dirty="0">
              <a:solidFill>
                <a:schemeClr val="tx1"/>
              </a:solidFill>
              <a:latin typeface="Calibri" panose="020F050202020403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54" t="11040" r="3479" b="18497"/>
          <a:stretch/>
        </p:blipFill>
        <p:spPr>
          <a:xfrm>
            <a:off x="1070199" y="1201994"/>
            <a:ext cx="6448723" cy="3261941"/>
          </a:xfrm>
          <a:prstGeom prst="rect">
            <a:avLst/>
          </a:prstGeom>
          <a:ln>
            <a:solidFill>
              <a:schemeClr val="tx1"/>
            </a:solidFill>
          </a:ln>
          <a:effectLst>
            <a:outerShdw blurRad="50800" dist="38100" dir="2700000" algn="tl" rotWithShape="0">
              <a:prstClr val="black">
                <a:alpha val="40000"/>
              </a:prstClr>
            </a:outerShdw>
          </a:effectLst>
        </p:spPr>
      </p:pic>
      <p:cxnSp>
        <p:nvCxnSpPr>
          <p:cNvPr id="10" name="Straight Connector 9"/>
          <p:cNvCxnSpPr/>
          <p:nvPr/>
        </p:nvCxnSpPr>
        <p:spPr>
          <a:xfrm>
            <a:off x="3192087" y="4680065"/>
            <a:ext cx="0" cy="1961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555670" y="4691144"/>
            <a:ext cx="0" cy="1961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4"/>
          <p:cNvGrpSpPr>
            <a:grpSpLocks noChangeAspect="1"/>
          </p:cNvGrpSpPr>
          <p:nvPr/>
        </p:nvGrpSpPr>
        <p:grpSpPr bwMode="auto">
          <a:xfrm>
            <a:off x="1433513" y="4598988"/>
            <a:ext cx="5927725" cy="2149475"/>
            <a:chOff x="903" y="2897"/>
            <a:chExt cx="3734" cy="1354"/>
          </a:xfrm>
        </p:grpSpPr>
        <p:sp>
          <p:nvSpPr>
            <p:cNvPr id="4" name="AutoShape 3"/>
            <p:cNvSpPr>
              <a:spLocks noChangeAspect="1" noChangeArrowheads="1" noTextEdit="1"/>
            </p:cNvSpPr>
            <p:nvPr/>
          </p:nvSpPr>
          <p:spPr bwMode="auto">
            <a:xfrm>
              <a:off x="903" y="2897"/>
              <a:ext cx="3734" cy="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5"/>
            <p:cNvSpPr>
              <a:spLocks noChangeArrowheads="1"/>
            </p:cNvSpPr>
            <p:nvPr/>
          </p:nvSpPr>
          <p:spPr bwMode="auto">
            <a:xfrm>
              <a:off x="927" y="2907"/>
              <a:ext cx="466"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292934"/>
                  </a:solidFill>
                  <a:effectLst/>
                  <a:latin typeface="Calibri" panose="020F0502020204030204" pitchFamily="34" charset="0"/>
                </a:rPr>
                <a:t>Wendy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1407" y="2907"/>
              <a:ext cx="49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Abshire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7"/>
            <p:cNvSpPr>
              <a:spLocks noChangeArrowheads="1"/>
            </p:cNvSpPr>
            <p:nvPr/>
          </p:nvSpPr>
          <p:spPr bwMode="auto">
            <a:xfrm>
              <a:off x="2256" y="2907"/>
              <a:ext cx="40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292934"/>
                  </a:solidFill>
                  <a:effectLst/>
                  <a:latin typeface="Calibri" panose="020F0502020204030204" pitchFamily="34" charset="0"/>
                </a:rPr>
                <a:t>James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8"/>
            <p:cNvSpPr>
              <a:spLocks noChangeArrowheads="1"/>
            </p:cNvSpPr>
            <p:nvPr/>
          </p:nvSpPr>
          <p:spPr bwMode="auto">
            <a:xfrm>
              <a:off x="2799" y="2907"/>
              <a:ext cx="40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Ladue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9"/>
            <p:cNvSpPr>
              <a:spLocks noChangeArrowheads="1"/>
            </p:cNvSpPr>
            <p:nvPr/>
          </p:nvSpPr>
          <p:spPr bwMode="auto">
            <a:xfrm>
              <a:off x="3648" y="2907"/>
              <a:ext cx="715"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smtClean="0">
                  <a:ln>
                    <a:noFill/>
                  </a:ln>
                  <a:solidFill>
                    <a:srgbClr val="000000"/>
                  </a:solidFill>
                  <a:effectLst/>
                  <a:latin typeface="Calibri" panose="020F0502020204030204" pitchFamily="34" charset="0"/>
                </a:rPr>
                <a:t>not in photo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927" y="3075"/>
              <a:ext cx="41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292934"/>
                  </a:solidFill>
                  <a:effectLst/>
                  <a:latin typeface="Calibri" panose="020F0502020204030204" pitchFamily="34" charset="0"/>
                </a:rPr>
                <a:t>Daniel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1"/>
            <p:cNvSpPr>
              <a:spLocks noChangeArrowheads="1"/>
            </p:cNvSpPr>
            <p:nvPr/>
          </p:nvSpPr>
          <p:spPr bwMode="auto">
            <a:xfrm>
              <a:off x="1407" y="3075"/>
              <a:ext cx="36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Bikos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12"/>
            <p:cNvSpPr>
              <a:spLocks noChangeArrowheads="1"/>
            </p:cNvSpPr>
            <p:nvPr/>
          </p:nvSpPr>
          <p:spPr bwMode="auto">
            <a:xfrm>
              <a:off x="2256" y="3075"/>
              <a:ext cx="35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292934"/>
                  </a:solidFill>
                  <a:effectLst/>
                  <a:latin typeface="Calibri" panose="020F0502020204030204" pitchFamily="34" charset="0"/>
                </a:rPr>
                <a:t>Scott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13"/>
            <p:cNvSpPr>
              <a:spLocks noChangeArrowheads="1"/>
            </p:cNvSpPr>
            <p:nvPr/>
          </p:nvSpPr>
          <p:spPr bwMode="auto">
            <a:xfrm>
              <a:off x="2799" y="3075"/>
              <a:ext cx="624"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Lindstrom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4"/>
            <p:cNvSpPr>
              <a:spLocks noChangeArrowheads="1"/>
            </p:cNvSpPr>
            <p:nvPr/>
          </p:nvSpPr>
          <p:spPr bwMode="auto">
            <a:xfrm>
              <a:off x="3648" y="3075"/>
              <a:ext cx="379"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smtClean="0">
                  <a:ln>
                    <a:noFill/>
                  </a:ln>
                  <a:solidFill>
                    <a:srgbClr val="292934"/>
                  </a:solidFill>
                  <a:effectLst/>
                  <a:latin typeface="Calibri" panose="020F0502020204030204" pitchFamily="34" charset="0"/>
                </a:rPr>
                <a:t>Frank</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15"/>
            <p:cNvSpPr>
              <a:spLocks noChangeArrowheads="1"/>
            </p:cNvSpPr>
            <p:nvPr/>
          </p:nvSpPr>
          <p:spPr bwMode="auto">
            <a:xfrm>
              <a:off x="4032" y="3075"/>
              <a:ext cx="605"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smtClean="0">
                  <a:ln>
                    <a:noFill/>
                  </a:ln>
                  <a:solidFill>
                    <a:srgbClr val="000000"/>
                  </a:solidFill>
                  <a:effectLst/>
                  <a:latin typeface="Calibri" panose="020F0502020204030204" pitchFamily="34" charset="0"/>
                </a:rPr>
                <a:t>Alsheimer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6"/>
            <p:cNvSpPr>
              <a:spLocks noChangeArrowheads="1"/>
            </p:cNvSpPr>
            <p:nvPr/>
          </p:nvSpPr>
          <p:spPr bwMode="auto">
            <a:xfrm>
              <a:off x="927" y="3243"/>
              <a:ext cx="504"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292934"/>
                  </a:solidFill>
                  <a:effectLst/>
                  <a:latin typeface="Calibri" panose="020F0502020204030204" pitchFamily="34" charset="0"/>
                </a:rPr>
                <a:t>Michael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17"/>
            <p:cNvSpPr>
              <a:spLocks noChangeArrowheads="1"/>
            </p:cNvSpPr>
            <p:nvPr/>
          </p:nvSpPr>
          <p:spPr bwMode="auto">
            <a:xfrm>
              <a:off x="1407" y="3243"/>
              <a:ext cx="475"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Bowlan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18"/>
            <p:cNvSpPr>
              <a:spLocks noChangeArrowheads="1"/>
            </p:cNvSpPr>
            <p:nvPr/>
          </p:nvSpPr>
          <p:spPr bwMode="auto">
            <a:xfrm>
              <a:off x="2256" y="3243"/>
              <a:ext cx="54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292934"/>
                  </a:solidFill>
                  <a:effectLst/>
                  <a:latin typeface="Calibri" panose="020F0502020204030204" pitchFamily="34" charset="0"/>
                </a:rPr>
                <a:t>Anthony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19"/>
            <p:cNvSpPr>
              <a:spLocks noChangeArrowheads="1"/>
            </p:cNvSpPr>
            <p:nvPr/>
          </p:nvSpPr>
          <p:spPr bwMode="auto">
            <a:xfrm>
              <a:off x="2799" y="3243"/>
              <a:ext cx="485"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Mostek</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20"/>
            <p:cNvSpPr>
              <a:spLocks noChangeArrowheads="1"/>
            </p:cNvSpPr>
            <p:nvPr/>
          </p:nvSpPr>
          <p:spPr bwMode="auto">
            <a:xfrm>
              <a:off x="3648" y="3243"/>
              <a:ext cx="37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smtClean="0">
                  <a:ln>
                    <a:noFill/>
                  </a:ln>
                  <a:solidFill>
                    <a:srgbClr val="292934"/>
                  </a:solidFill>
                  <a:effectLst/>
                  <a:latin typeface="Calibri" panose="020F0502020204030204" pitchFamily="34" charset="0"/>
                </a:rPr>
                <a:t>Leroy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21"/>
            <p:cNvSpPr>
              <a:spLocks noChangeArrowheads="1"/>
            </p:cNvSpPr>
            <p:nvPr/>
          </p:nvSpPr>
          <p:spPr bwMode="auto">
            <a:xfrm>
              <a:off x="4032" y="3243"/>
              <a:ext cx="398"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smtClean="0">
                  <a:ln>
                    <a:noFill/>
                  </a:ln>
                  <a:solidFill>
                    <a:srgbClr val="000000"/>
                  </a:solidFill>
                  <a:effectLst/>
                  <a:latin typeface="Calibri" panose="020F0502020204030204" pitchFamily="34" charset="0"/>
                </a:rPr>
                <a:t>Spayd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2"/>
            <p:cNvSpPr>
              <a:spLocks noChangeArrowheads="1"/>
            </p:cNvSpPr>
            <p:nvPr/>
          </p:nvSpPr>
          <p:spPr bwMode="auto">
            <a:xfrm>
              <a:off x="927" y="3411"/>
              <a:ext cx="355"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292934"/>
                  </a:solidFill>
                  <a:effectLst/>
                  <a:latin typeface="Calibri" panose="020F0502020204030204" pitchFamily="34" charset="0"/>
                </a:rPr>
                <a:t>Brian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23"/>
            <p:cNvSpPr>
              <a:spLocks noChangeArrowheads="1"/>
            </p:cNvSpPr>
            <p:nvPr/>
          </p:nvSpPr>
          <p:spPr bwMode="auto">
            <a:xfrm>
              <a:off x="1407" y="3411"/>
              <a:ext cx="55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Carcione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4"/>
            <p:cNvSpPr>
              <a:spLocks noChangeArrowheads="1"/>
            </p:cNvSpPr>
            <p:nvPr/>
          </p:nvSpPr>
          <p:spPr bwMode="auto">
            <a:xfrm>
              <a:off x="2256" y="3411"/>
              <a:ext cx="288"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292934"/>
                  </a:solidFill>
                  <a:effectLst/>
                  <a:latin typeface="Calibri" panose="020F0502020204030204" pitchFamily="34" charset="0"/>
                </a:rPr>
                <a:t>Dan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25"/>
            <p:cNvSpPr>
              <a:spLocks noChangeArrowheads="1"/>
            </p:cNvSpPr>
            <p:nvPr/>
          </p:nvSpPr>
          <p:spPr bwMode="auto">
            <a:xfrm>
              <a:off x="2799" y="3411"/>
              <a:ext cx="509"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Nietfeld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26"/>
            <p:cNvSpPr>
              <a:spLocks noChangeArrowheads="1"/>
            </p:cNvSpPr>
            <p:nvPr/>
          </p:nvSpPr>
          <p:spPr bwMode="auto">
            <a:xfrm>
              <a:off x="927" y="3579"/>
              <a:ext cx="42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292934"/>
                  </a:solidFill>
                  <a:effectLst/>
                  <a:latin typeface="Calibri" panose="020F0502020204030204" pitchFamily="34" charset="0"/>
                </a:rPr>
                <a:t>Bernie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27"/>
            <p:cNvSpPr>
              <a:spLocks noChangeArrowheads="1"/>
            </p:cNvSpPr>
            <p:nvPr/>
          </p:nvSpPr>
          <p:spPr bwMode="auto">
            <a:xfrm>
              <a:off x="1407" y="3579"/>
              <a:ext cx="485"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Connell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 name="Rectangle 28"/>
            <p:cNvSpPr>
              <a:spLocks noChangeArrowheads="1"/>
            </p:cNvSpPr>
            <p:nvPr/>
          </p:nvSpPr>
          <p:spPr bwMode="auto">
            <a:xfrm>
              <a:off x="2256" y="3579"/>
              <a:ext cx="346"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292934"/>
                  </a:solidFill>
                  <a:effectLst/>
                  <a:latin typeface="Calibri" panose="020F0502020204030204" pitchFamily="34" charset="0"/>
                </a:rPr>
                <a:t>Mike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 name="Rectangle 29"/>
            <p:cNvSpPr>
              <a:spLocks noChangeArrowheads="1"/>
            </p:cNvSpPr>
            <p:nvPr/>
          </p:nvSpPr>
          <p:spPr bwMode="auto">
            <a:xfrm>
              <a:off x="2799" y="3579"/>
              <a:ext cx="456"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Stavish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Rectangle 30"/>
            <p:cNvSpPr>
              <a:spLocks noChangeArrowheads="1"/>
            </p:cNvSpPr>
            <p:nvPr/>
          </p:nvSpPr>
          <p:spPr bwMode="auto">
            <a:xfrm>
              <a:off x="927" y="3747"/>
              <a:ext cx="504"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292934"/>
                  </a:solidFill>
                  <a:effectLst/>
                  <a:latin typeface="Calibri" panose="020F0502020204030204" pitchFamily="34" charset="0"/>
                </a:rPr>
                <a:t>Michael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31"/>
            <p:cNvSpPr>
              <a:spLocks noChangeArrowheads="1"/>
            </p:cNvSpPr>
            <p:nvPr/>
          </p:nvSpPr>
          <p:spPr bwMode="auto">
            <a:xfrm>
              <a:off x="1407" y="3747"/>
              <a:ext cx="456"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Folmer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Rectangle 32"/>
            <p:cNvSpPr>
              <a:spLocks noChangeArrowheads="1"/>
            </p:cNvSpPr>
            <p:nvPr/>
          </p:nvSpPr>
          <p:spPr bwMode="auto">
            <a:xfrm>
              <a:off x="2256" y="3747"/>
              <a:ext cx="49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292934"/>
                  </a:solidFill>
                  <a:effectLst/>
                  <a:latin typeface="Calibri" panose="020F0502020204030204" pitchFamily="34" charset="0"/>
                </a:rPr>
                <a:t>Edward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7" name="Rectangle 33"/>
            <p:cNvSpPr>
              <a:spLocks noChangeArrowheads="1"/>
            </p:cNvSpPr>
            <p:nvPr/>
          </p:nvSpPr>
          <p:spPr bwMode="auto">
            <a:xfrm>
              <a:off x="2799" y="3747"/>
              <a:ext cx="389"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Szoke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8" name="Rectangle 34"/>
            <p:cNvSpPr>
              <a:spLocks noChangeArrowheads="1"/>
            </p:cNvSpPr>
            <p:nvPr/>
          </p:nvSpPr>
          <p:spPr bwMode="auto">
            <a:xfrm>
              <a:off x="927" y="3915"/>
              <a:ext cx="442"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292934"/>
                  </a:solidFill>
                  <a:effectLst/>
                  <a:latin typeface="Calibri" panose="020F0502020204030204" pitchFamily="34" charset="0"/>
                </a:rPr>
                <a:t>Jordan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9" name="Rectangle 35"/>
            <p:cNvSpPr>
              <a:spLocks noChangeArrowheads="1"/>
            </p:cNvSpPr>
            <p:nvPr/>
          </p:nvSpPr>
          <p:spPr bwMode="auto">
            <a:xfrm>
              <a:off x="1407" y="3915"/>
              <a:ext cx="389"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Gerth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0" name="Rectangle 36"/>
            <p:cNvSpPr>
              <a:spLocks noChangeArrowheads="1"/>
            </p:cNvSpPr>
            <p:nvPr/>
          </p:nvSpPr>
          <p:spPr bwMode="auto">
            <a:xfrm>
              <a:off x="2256" y="3915"/>
              <a:ext cx="379"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292934"/>
                  </a:solidFill>
                  <a:effectLst/>
                  <a:latin typeface="Calibri" panose="020F0502020204030204" pitchFamily="34" charset="0"/>
                </a:rPr>
                <a:t>Jorrel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 name="Rectangle 37"/>
            <p:cNvSpPr>
              <a:spLocks noChangeArrowheads="1"/>
            </p:cNvSpPr>
            <p:nvPr/>
          </p:nvSpPr>
          <p:spPr bwMode="auto">
            <a:xfrm>
              <a:off x="2799" y="3915"/>
              <a:ext cx="42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Torres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2" name="Rectangle 38"/>
            <p:cNvSpPr>
              <a:spLocks noChangeArrowheads="1"/>
            </p:cNvSpPr>
            <p:nvPr/>
          </p:nvSpPr>
          <p:spPr bwMode="auto">
            <a:xfrm>
              <a:off x="927" y="4083"/>
              <a:ext cx="40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292934"/>
                  </a:solidFill>
                  <a:effectLst/>
                  <a:latin typeface="Calibri" panose="020F0502020204030204" pitchFamily="34" charset="0"/>
                </a:rPr>
                <a:t>James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Rectangle 39"/>
            <p:cNvSpPr>
              <a:spLocks noChangeArrowheads="1"/>
            </p:cNvSpPr>
            <p:nvPr/>
          </p:nvSpPr>
          <p:spPr bwMode="auto">
            <a:xfrm>
              <a:off x="1407" y="4083"/>
              <a:ext cx="40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Gurka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40"/>
            <p:cNvSpPr>
              <a:spLocks noChangeArrowheads="1"/>
            </p:cNvSpPr>
            <p:nvPr/>
          </p:nvSpPr>
          <p:spPr bwMode="auto">
            <a:xfrm>
              <a:off x="2256" y="4083"/>
              <a:ext cx="23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292934"/>
                  </a:solidFill>
                  <a:effectLst/>
                  <a:latin typeface="Calibri" panose="020F0502020204030204" pitchFamily="34" charset="0"/>
                </a:rPr>
                <a:t>Bill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5" name="Rectangle 41"/>
            <p:cNvSpPr>
              <a:spLocks noChangeArrowheads="1"/>
            </p:cNvSpPr>
            <p:nvPr/>
          </p:nvSpPr>
          <p:spPr bwMode="auto">
            <a:xfrm>
              <a:off x="2799" y="4083"/>
              <a:ext cx="374"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anose="020F0502020204030204" pitchFamily="34" charset="0"/>
                </a:rPr>
                <a:t>Ward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815711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a:buClr>
                <a:srgbClr val="888888"/>
              </a:buClr>
              <a:buSzPct val="25000"/>
              <a:buFont typeface="Calibri"/>
              <a:buNone/>
            </a:pPr>
            <a:fld id="{00000000-1234-1234-1234-123412341234}" type="slidenum">
              <a:rPr lang="en-US" smtClean="0"/>
              <a:pPr>
                <a:buClr>
                  <a:srgbClr val="888888"/>
                </a:buClr>
                <a:buSzPct val="25000"/>
                <a:buFont typeface="Calibri"/>
                <a:buNone/>
              </a:pPr>
              <a:t>9</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060" y="115350"/>
            <a:ext cx="6496008" cy="6423562"/>
          </a:xfrm>
          <a:prstGeom prst="rect">
            <a:avLst/>
          </a:prstGeom>
        </p:spPr>
      </p:pic>
    </p:spTree>
    <p:extLst>
      <p:ext uri="{BB962C8B-B14F-4D97-AF65-F5344CB8AC3E}">
        <p14:creationId xmlns:p14="http://schemas.microsoft.com/office/powerpoint/2010/main" val="6432747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87f705c8-13cd-4448-ab16-4a4360400385"/>
  <p:tag name="ANNOTATION_TYPE_17" val="0"/>
  <p:tag name="ANNOTATION_START_17" val="31.9"/>
  <p:tag name="ANNOTATION_END_17" val="32.5"/>
  <p:tag name="ANNOTATION_TOP_17" val="145.0"/>
  <p:tag name="ANNOTATION_LEFT_17" val="151.3"/>
  <p:tag name="ANNOTATION_WIDTH_17" val="111.8"/>
  <p:tag name="ANNOTATION_HEIGHT_17" val="111.5"/>
  <p:tag name="ANNOTATION_ANIMATION_17" val="3"/>
  <p:tag name="ANNOTATION_ROTATION_17" val="0"/>
  <p:tag name="ANNOTATION_SUB_TYPE_17" val="2"/>
  <p:tag name="ANNOTATION_LOOP_COUNT_17" val="1"/>
  <p:tag name="ANNOTATION_BOX_RADIUS_17" val="0"/>
  <p:tag name="ANNOTATION_SCALE_17" val="125"/>
  <p:tag name="ANNOTATION_BORDER_ALPHA_17" val="100"/>
  <p:tag name="ANNOTATION_BORDER_COLOR_17" val="16777215"/>
  <p:tag name="ANNOTATION_FILL_COLOR_17" val="683492"/>
  <p:tag name="ANNOTATION_FILL_ALPHA_17" val="100"/>
  <p:tag name="ANNOTATION_BORDER_WIDTH_17" val="2"/>
  <p:tag name="ANNOTATION_TYPE_18" val="0"/>
  <p:tag name="ANNOTATION_START_18" val="32.5"/>
  <p:tag name="ANNOTATION_END_18" val="33.2"/>
  <p:tag name="ANNOTATION_TOP_18" val="145.0"/>
  <p:tag name="ANNOTATION_LEFT_18" val="151.3"/>
  <p:tag name="ANNOTATION_WIDTH_18" val="111.8"/>
  <p:tag name="ANNOTATION_HEIGHT_18" val="111.5"/>
  <p:tag name="ANNOTATION_ANIMATION_18" val="3"/>
  <p:tag name="ANNOTATION_ROTATION_18" val="0"/>
  <p:tag name="ANNOTATION_SUB_TYPE_18" val="2"/>
  <p:tag name="ANNOTATION_LOOP_COUNT_18" val="1"/>
  <p:tag name="ANNOTATION_BOX_RADIUS_18" val="0"/>
  <p:tag name="ANNOTATION_SCALE_18" val="125"/>
  <p:tag name="ANNOTATION_BORDER_ALPHA_18" val="100"/>
  <p:tag name="ANNOTATION_BORDER_COLOR_18" val="16777215"/>
  <p:tag name="ANNOTATION_FILL_COLOR_18" val="683492"/>
  <p:tag name="ANNOTATION_FILL_ALPHA_18" val="100"/>
  <p:tag name="ANNOTATION_BORDER_WIDTH_18" val="2"/>
  <p:tag name="ANNOTATION_TYPE_19" val="0"/>
  <p:tag name="ANNOTATION_START_19" val="33.2"/>
  <p:tag name="ANNOTATION_END_19" val="41.0"/>
  <p:tag name="ANNOTATION_TOP_19" val="145.0"/>
  <p:tag name="ANNOTATION_LEFT_19" val="151.3"/>
  <p:tag name="ANNOTATION_WIDTH_19" val="111.8"/>
  <p:tag name="ANNOTATION_HEIGHT_19" val="111.5"/>
  <p:tag name="ANNOTATION_ANIMATION_19" val="3"/>
  <p:tag name="ANNOTATION_ROTATION_19" val="0"/>
  <p:tag name="ANNOTATION_SUB_TYPE_19" val="2"/>
  <p:tag name="ANNOTATION_LOOP_COUNT_19" val="1"/>
  <p:tag name="ANNOTATION_BOX_RADIUS_19" val="0"/>
  <p:tag name="ANNOTATION_SCALE_19" val="125"/>
  <p:tag name="ANNOTATION_BORDER_ALPHA_19" val="100"/>
  <p:tag name="ANNOTATION_BORDER_COLOR_19" val="16777215"/>
  <p:tag name="ANNOTATION_FILL_COLOR_19" val="683492"/>
  <p:tag name="ANNOTATION_FILL_ALPHA_19" val="100"/>
  <p:tag name="ANNOTATION_BORDER_WIDTH_19" val="2"/>
  <p:tag name="ANNOTATION_TYPE_20" val="0"/>
  <p:tag name="ANNOTATION_START_20" val="41.0"/>
  <p:tag name="ANNOTATION_END_20" val="41.8"/>
  <p:tag name="ANNOTATION_TOP_20" val="389.6"/>
  <p:tag name="ANNOTATION_LEFT_20" val="252.6"/>
  <p:tag name="ANNOTATION_WIDTH_20" val="111.8"/>
  <p:tag name="ANNOTATION_HEIGHT_20" val="111.5"/>
  <p:tag name="ANNOTATION_ANIMATION_20" val="3"/>
  <p:tag name="ANNOTATION_ROTATION_20" val="0"/>
  <p:tag name="ANNOTATION_SUB_TYPE_20" val="2"/>
  <p:tag name="ANNOTATION_LOOP_COUNT_20" val="1"/>
  <p:tag name="ANNOTATION_BOX_RADIUS_20" val="0"/>
  <p:tag name="ANNOTATION_SCALE_20" val="125"/>
  <p:tag name="ANNOTATION_BORDER_ALPHA_20" val="100"/>
  <p:tag name="ANNOTATION_BORDER_COLOR_20" val="16777215"/>
  <p:tag name="ANNOTATION_FILL_COLOR_20" val="683492"/>
  <p:tag name="ANNOTATION_FILL_ALPHA_20" val="100"/>
  <p:tag name="ANNOTATION_BORDER_WIDTH_20" val="2"/>
  <p:tag name="ANNOTATION_TYPE_21" val="0"/>
  <p:tag name="ANNOTATION_START_21" val="41.8"/>
  <p:tag name="ANNOTATION_END_21" val="42.5"/>
  <p:tag name="ANNOTATION_TOP_21" val="389.6"/>
  <p:tag name="ANNOTATION_LEFT_21" val="252.6"/>
  <p:tag name="ANNOTATION_WIDTH_21" val="111.8"/>
  <p:tag name="ANNOTATION_HEIGHT_21" val="111.5"/>
  <p:tag name="ANNOTATION_ANIMATION_21" val="3"/>
  <p:tag name="ANNOTATION_ROTATION_21" val="0"/>
  <p:tag name="ANNOTATION_SUB_TYPE_21" val="2"/>
  <p:tag name="ANNOTATION_LOOP_COUNT_21" val="1"/>
  <p:tag name="ANNOTATION_BOX_RADIUS_21" val="0"/>
  <p:tag name="ANNOTATION_SCALE_21" val="125"/>
  <p:tag name="ANNOTATION_BORDER_ALPHA_21" val="100"/>
  <p:tag name="ANNOTATION_BORDER_COLOR_21" val="16777215"/>
  <p:tag name="ANNOTATION_FILL_COLOR_21" val="683492"/>
  <p:tag name="ANNOTATION_FILL_ALPHA_21" val="100"/>
  <p:tag name="ANNOTATION_BORDER_WIDTH_21" val="2"/>
  <p:tag name="ANNOTATION_TYPE_22" val="0"/>
  <p:tag name="ANNOTATION_START_22" val="42.5"/>
  <p:tag name="ANNOTATION_END_22" val="43.0"/>
  <p:tag name="ANNOTATION_TOP_22" val="389.6"/>
  <p:tag name="ANNOTATION_LEFT_22" val="252.6"/>
  <p:tag name="ANNOTATION_WIDTH_22" val="111.8"/>
  <p:tag name="ANNOTATION_HEIGHT_22" val="111.5"/>
  <p:tag name="ANNOTATION_ANIMATION_22" val="3"/>
  <p:tag name="ANNOTATION_ROTATION_22" val="0"/>
  <p:tag name="ANNOTATION_SUB_TYPE_22" val="2"/>
  <p:tag name="ANNOTATION_LOOP_COUNT_22" val="1"/>
  <p:tag name="ANNOTATION_BOX_RADIUS_22" val="0"/>
  <p:tag name="ANNOTATION_SCALE_22" val="125"/>
  <p:tag name="ANNOTATION_BORDER_ALPHA_22" val="100"/>
  <p:tag name="ANNOTATION_BORDER_COLOR_22" val="16777215"/>
  <p:tag name="ANNOTATION_FILL_COLOR_22" val="683492"/>
  <p:tag name="ANNOTATION_FILL_ALPHA_22" val="100"/>
  <p:tag name="ANNOTATION_BORDER_WIDTH_22" val="2"/>
  <p:tag name="ANNOTATION_TYPE_23" val="0"/>
  <p:tag name="ANNOTATION_START_23" val="43.0"/>
  <p:tag name="ANNOTATION_TOP_23" val="389.6"/>
  <p:tag name="ANNOTATION_LEFT_23" val="252.6"/>
  <p:tag name="ANNOTATION_WIDTH_23" val="111.8"/>
  <p:tag name="ANNOTATION_HEIGHT_23" val="111.5"/>
  <p:tag name="ANNOTATION_ANIMATION_23" val="3"/>
  <p:tag name="ANNOTATION_ROTATION_23" val="0"/>
  <p:tag name="ANNOTATION_SUB_TYPE_23" val="2"/>
  <p:tag name="ANNOTATION_LOOP_COUNT_23" val="1"/>
  <p:tag name="ANNOTATION_BOX_RADIUS_23" val="0"/>
  <p:tag name="ANNOTATION_SCALE_23" val="125"/>
  <p:tag name="ANNOTATION_BORDER_ALPHA_23" val="100"/>
  <p:tag name="ANNOTATION_BORDER_COLOR_23" val="16777215"/>
  <p:tag name="ANNOTATION_FILL_COLOR_23" val="683492"/>
  <p:tag name="ANNOTATION_FILL_ALPHA_23" val="100"/>
  <p:tag name="ANNOTATION_BORDER_WIDTH_23" val="2"/>
  <p:tag name="AUDIO_ID" val="349"/>
  <p:tag name="ELAPSEDTIME" val="38.0"/>
  <p:tag name="ANNOTATION_TYPE_1" val="2"/>
  <p:tag name="ANNOTATION_START_1" val="8.5"/>
  <p:tag name="ANNOTATION_END_1" val="8.5"/>
  <p:tag name="ANNOTATION_TOP_1" val="-37.2"/>
  <p:tag name="ANNOTATION_LEFT_1" val="-37.3"/>
  <p:tag name="ANNOTATION_WIDTH_1" val="650.5"/>
  <p:tag name="ANNOTATION_HEIGHT_1" val="506.4"/>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8.5"/>
  <p:tag name="ANNOTATION_END_2" val="14.8"/>
  <p:tag name="ANNOTATION_TOP_2" val="261.7"/>
  <p:tag name="ANNOTATION_LEFT_2" val="73.8"/>
  <p:tag name="ANNOTATION_WIDTH_2" val="146.8"/>
  <p:tag name="ANNOTATION_HEIGHT_2" val="115.2"/>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14.8"/>
  <p:tag name="ANNOTATION_END_3" val="14.8"/>
  <p:tag name="ANNOTATION_TOP_3" val="-37.2"/>
  <p:tag name="ANNOTATION_LEFT_3" val="-37.3"/>
  <p:tag name="ANNOTATION_WIDTH_3" val="650.5"/>
  <p:tag name="ANNOTATION_HEIGHT_3" val="506.4"/>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14.8"/>
  <p:tag name="ANNOTATION_END_4" val="21.2"/>
  <p:tag name="ANNOTATION_TOP_4" val="261.7"/>
  <p:tag name="ANNOTATION_LEFT_4" val="251.9"/>
  <p:tag name="ANNOTATION_WIDTH_4" val="142.3"/>
  <p:tag name="ANNOTATION_HEIGHT_4" val="114.5"/>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TYPE_5" val="2"/>
  <p:tag name="ANNOTATION_START_5" val="21.2"/>
  <p:tag name="ANNOTATION_END_5" val="21.2"/>
  <p:tag name="ANNOTATION_TOP_5" val="-37.2"/>
  <p:tag name="ANNOTATION_LEFT_5" val="-37.3"/>
  <p:tag name="ANNOTATION_WIDTH_5" val="650.5"/>
  <p:tag name="ANNOTATION_HEIGHT_5" val="506.4"/>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16777215"/>
  <p:tag name="ANNOTATION_FILL_COLOR_5" val="855309"/>
  <p:tag name="ANNOTATION_FILL_ALPHA_5" val="50"/>
  <p:tag name="ANNOTATION_BORDER_WIDTH_5" val="2"/>
  <p:tag name="ANNOTATION_TYPE_6" val="2"/>
  <p:tag name="ANNOTATION_START_6" val="21.2"/>
  <p:tag name="ANNOTATION_END_6" val="27.2"/>
  <p:tag name="ANNOTATION_TOP_6" val="251.3"/>
  <p:tag name="ANNOTATION_LEFT_6" val="412.1"/>
  <p:tag name="ANNOTATION_WIDTH_6" val="143.1"/>
  <p:tag name="ANNOTATION_HEIGHT_6" val="129.4"/>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16777215"/>
  <p:tag name="ANNOTATION_FILL_COLOR_6" val="855309"/>
  <p:tag name="ANNOTATION_FILL_ALPHA_6" val="50"/>
  <p:tag name="ANNOTATION_BORDER_WIDTH_6" val="2"/>
  <p:tag name="ANNOTATION_TYPE_7" val="0"/>
  <p:tag name="ANNOTATION_START_7" val="27.2"/>
  <p:tag name="ANNOTATION_END_7" val="27.8"/>
  <p:tag name="ANNOTATION_TOP_7" val="234.2"/>
  <p:tag name="ANNOTATION_LEFT_7" val="232.5"/>
  <p:tag name="ANNOTATION_WIDTH_7" val="111.8"/>
  <p:tag name="ANNOTATION_HEIGHT_7" val="111.5"/>
  <p:tag name="ANNOTATION_ANIMATION_7" val="3"/>
  <p:tag name="ANNOTATION_ROTATION_7" val="180"/>
  <p:tag name="ANNOTATION_SUB_TYPE_7" val="2"/>
  <p:tag name="ANNOTATION_LOOP_COUNT_7" val="1"/>
  <p:tag name="ANNOTATION_BOX_RADIUS_7" val="0"/>
  <p:tag name="ANNOTATION_SCALE_7" val="125"/>
  <p:tag name="ANNOTATION_BORDER_ALPHA_7" val="100"/>
  <p:tag name="ANNOTATION_BORDER_COLOR_7" val="16777215"/>
  <p:tag name="ANNOTATION_FILL_COLOR_7" val="683492"/>
  <p:tag name="ANNOTATION_FILL_ALPHA_7" val="100"/>
  <p:tag name="ANNOTATION_BORDER_WIDTH_7" val="2"/>
  <p:tag name="ANNOTATION_TYPE_8" val="0"/>
  <p:tag name="ANNOTATION_START_8" val="27.8"/>
  <p:tag name="ANNOTATION_END_8" val="28.4"/>
  <p:tag name="ANNOTATION_TOP_8" val="234.2"/>
  <p:tag name="ANNOTATION_LEFT_8" val="232.5"/>
  <p:tag name="ANNOTATION_WIDTH_8" val="111.8"/>
  <p:tag name="ANNOTATION_HEIGHT_8" val="111.5"/>
  <p:tag name="ANNOTATION_ANIMATION_8" val="3"/>
  <p:tag name="ANNOTATION_ROTATION_8" val="180"/>
  <p:tag name="ANNOTATION_SUB_TYPE_8" val="2"/>
  <p:tag name="ANNOTATION_LOOP_COUNT_8" val="1"/>
  <p:tag name="ANNOTATION_BOX_RADIUS_8" val="0"/>
  <p:tag name="ANNOTATION_SCALE_8" val="125"/>
  <p:tag name="ANNOTATION_BORDER_ALPHA_8" val="100"/>
  <p:tag name="ANNOTATION_BORDER_COLOR_8" val="16777215"/>
  <p:tag name="ANNOTATION_FILL_COLOR_8" val="683492"/>
  <p:tag name="ANNOTATION_FILL_ALPHA_8" val="100"/>
  <p:tag name="ANNOTATION_BORDER_WIDTH_8" val="2"/>
  <p:tag name="ANNOTATION_TYPE_9" val="0"/>
  <p:tag name="ANNOTATION_START_9" val="28.4"/>
  <p:tag name="ANNOTATION_END_9" val="29.9"/>
  <p:tag name="ANNOTATION_TOP_9" val="235.7"/>
  <p:tag name="ANNOTATION_LEFT_9" val="228.8"/>
  <p:tag name="ANNOTATION_WIDTH_9" val="111.8"/>
  <p:tag name="ANNOTATION_HEIGHT_9" val="111.5"/>
  <p:tag name="ANNOTATION_ANIMATION_9" val="3"/>
  <p:tag name="ANNOTATION_ROTATION_9" val="180"/>
  <p:tag name="ANNOTATION_SUB_TYPE_9" val="2"/>
  <p:tag name="ANNOTATION_LOOP_COUNT_9" val="1"/>
  <p:tag name="ANNOTATION_BOX_RADIUS_9" val="0"/>
  <p:tag name="ANNOTATION_SCALE_9" val="125"/>
  <p:tag name="ANNOTATION_BORDER_ALPHA_9" val="100"/>
  <p:tag name="ANNOTATION_BORDER_COLOR_9" val="16777215"/>
  <p:tag name="ANNOTATION_FILL_COLOR_9" val="683492"/>
  <p:tag name="ANNOTATION_FILL_ALPHA_9" val="100"/>
  <p:tag name="ANNOTATION_BORDER_WIDTH_9" val="2"/>
  <p:tag name="ANNOTATION_TYPE_10" val="0"/>
  <p:tag name="ANNOTATION_START_10" val="29.9"/>
  <p:tag name="ANNOTATION_END_10" val="30.4"/>
  <p:tag name="ANNOTATION_TOP_10" val="156.1"/>
  <p:tag name="ANNOTATION_LEFT_10" val="312.2"/>
  <p:tag name="ANNOTATION_WIDTH_10" val="111.8"/>
  <p:tag name="ANNOTATION_HEIGHT_10" val="111.5"/>
  <p:tag name="ANNOTATION_ANIMATION_10" val="3"/>
  <p:tag name="ANNOTATION_ROTATION_10" val="180"/>
  <p:tag name="ANNOTATION_SUB_TYPE_10" val="2"/>
  <p:tag name="ANNOTATION_LOOP_COUNT_10" val="1"/>
  <p:tag name="ANNOTATION_BOX_RADIUS_10" val="0"/>
  <p:tag name="ANNOTATION_SCALE_10" val="125"/>
  <p:tag name="ANNOTATION_BORDER_ALPHA_10" val="100"/>
  <p:tag name="ANNOTATION_BORDER_COLOR_10" val="16777215"/>
  <p:tag name="ANNOTATION_FILL_COLOR_10" val="683492"/>
  <p:tag name="ANNOTATION_FILL_ALPHA_10" val="100"/>
  <p:tag name="ANNOTATION_BORDER_WIDTH_10" val="2"/>
  <p:tag name="ANNOTATION_TYPE_11" val="0"/>
  <p:tag name="ANNOTATION_START_11" val="30.4"/>
  <p:tag name="ANNOTATION_END_11" val="33.3"/>
  <p:tag name="ANNOTATION_TOP_11" val="156.1"/>
  <p:tag name="ANNOTATION_LEFT_11" val="312.2"/>
  <p:tag name="ANNOTATION_WIDTH_11" val="111.8"/>
  <p:tag name="ANNOTATION_HEIGHT_11" val="111.5"/>
  <p:tag name="ANNOTATION_ANIMATION_11" val="3"/>
  <p:tag name="ANNOTATION_ROTATION_11" val="180"/>
  <p:tag name="ANNOTATION_SUB_TYPE_11" val="2"/>
  <p:tag name="ANNOTATION_LOOP_COUNT_11" val="1"/>
  <p:tag name="ANNOTATION_BOX_RADIUS_11" val="0"/>
  <p:tag name="ANNOTATION_SCALE_11" val="125"/>
  <p:tag name="ANNOTATION_BORDER_ALPHA_11" val="100"/>
  <p:tag name="ANNOTATION_BORDER_COLOR_11" val="16777215"/>
  <p:tag name="ANNOTATION_FILL_COLOR_11" val="683492"/>
  <p:tag name="ANNOTATION_FILL_ALPHA_11" val="100"/>
  <p:tag name="ANNOTATION_BORDER_WIDTH_11" val="2"/>
  <p:tag name="ANNOTATION_TYPE_12" val="0"/>
  <p:tag name="ANNOTATION_START_12" val="33.3"/>
  <p:tag name="ANNOTATION_END_12" val="33.9"/>
  <p:tag name="ANNOTATION_TOP_12" val="389.6"/>
  <p:tag name="ANNOTATION_LEFT_12" val="532.8"/>
  <p:tag name="ANNOTATION_WIDTH_12" val="111.8"/>
  <p:tag name="ANNOTATION_HEIGHT_12" val="111.5"/>
  <p:tag name="ANNOTATION_ANIMATION_12" val="3"/>
  <p:tag name="ANNOTATION_ROTATION_12" val="180"/>
  <p:tag name="ANNOTATION_SUB_TYPE_12" val="2"/>
  <p:tag name="ANNOTATION_LOOP_COUNT_12" val="1"/>
  <p:tag name="ANNOTATION_BOX_RADIUS_12" val="0"/>
  <p:tag name="ANNOTATION_SCALE_12" val="125"/>
  <p:tag name="ANNOTATION_BORDER_ALPHA_12" val="100"/>
  <p:tag name="ANNOTATION_BORDER_COLOR_12" val="16777215"/>
  <p:tag name="ANNOTATION_FILL_COLOR_12" val="683492"/>
  <p:tag name="ANNOTATION_FILL_ALPHA_12" val="100"/>
  <p:tag name="ANNOTATION_BORDER_WIDTH_12" val="2"/>
  <p:tag name="ANNOTATION_TYPE_13" val="0"/>
  <p:tag name="ANNOTATION_START_13" val="33.9"/>
  <p:tag name="ANNOTATION_END_13" val="34.7"/>
  <p:tag name="ANNOTATION_TOP_13" val="389.6"/>
  <p:tag name="ANNOTATION_LEFT_13" val="532.8"/>
  <p:tag name="ANNOTATION_WIDTH_13" val="111.8"/>
  <p:tag name="ANNOTATION_HEIGHT_13" val="111.5"/>
  <p:tag name="ANNOTATION_ANIMATION_13" val="3"/>
  <p:tag name="ANNOTATION_ROTATION_13" val="180"/>
  <p:tag name="ANNOTATION_SUB_TYPE_13" val="2"/>
  <p:tag name="ANNOTATION_LOOP_COUNT_13" val="1"/>
  <p:tag name="ANNOTATION_BOX_RADIUS_13" val="0"/>
  <p:tag name="ANNOTATION_SCALE_13" val="125"/>
  <p:tag name="ANNOTATION_BORDER_ALPHA_13" val="100"/>
  <p:tag name="ANNOTATION_BORDER_COLOR_13" val="16777215"/>
  <p:tag name="ANNOTATION_FILL_COLOR_13" val="683492"/>
  <p:tag name="ANNOTATION_FILL_ALPHA_13" val="100"/>
  <p:tag name="ANNOTATION_BORDER_WIDTH_13" val="2"/>
  <p:tag name="ANNOTATION_TYPE_14" val="0"/>
  <p:tag name="ANNOTATION_START_14" val="34.7"/>
  <p:tag name="ANNOTATION_END_14" val="36.5"/>
  <p:tag name="ANNOTATION_TOP_14" val="392.6"/>
  <p:tag name="ANNOTATION_LEFT_14" val="529.8"/>
  <p:tag name="ANNOTATION_WIDTH_14" val="111.8"/>
  <p:tag name="ANNOTATION_HEIGHT_14" val="111.5"/>
  <p:tag name="ANNOTATION_ANIMATION_14" val="3"/>
  <p:tag name="ANNOTATION_ROTATION_14" val="180"/>
  <p:tag name="ANNOTATION_SUB_TYPE_14" val="2"/>
  <p:tag name="ANNOTATION_LOOP_COUNT_14" val="1"/>
  <p:tag name="ANNOTATION_BOX_RADIUS_14" val="0"/>
  <p:tag name="ANNOTATION_SCALE_14" val="125"/>
  <p:tag name="ANNOTATION_BORDER_ALPHA_14" val="100"/>
  <p:tag name="ANNOTATION_BORDER_COLOR_14" val="16777215"/>
  <p:tag name="ANNOTATION_FILL_COLOR_14" val="683492"/>
  <p:tag name="ANNOTATION_FILL_ALPHA_14" val="100"/>
  <p:tag name="ANNOTATION_BORDER_WIDTH_14" val="2"/>
  <p:tag name="ANNOTATION_TYPE_15" val="0"/>
  <p:tag name="ANNOTATION_START_15" val="36.5"/>
  <p:tag name="ANNOTATION_END_15" val="37.1"/>
  <p:tag name="ANNOTATION_TOP_15" val="391.1"/>
  <p:tag name="ANNOTATION_LEFT_15" val="326.4"/>
  <p:tag name="ANNOTATION_WIDTH_15" val="111.8"/>
  <p:tag name="ANNOTATION_HEIGHT_15" val="111.5"/>
  <p:tag name="ANNOTATION_ANIMATION_15" val="3"/>
  <p:tag name="ANNOTATION_ROTATION_15" val="180"/>
  <p:tag name="ANNOTATION_SUB_TYPE_15" val="2"/>
  <p:tag name="ANNOTATION_LOOP_COUNT_15" val="1"/>
  <p:tag name="ANNOTATION_BOX_RADIUS_15" val="0"/>
  <p:tag name="ANNOTATION_SCALE_15" val="125"/>
  <p:tag name="ANNOTATION_BORDER_ALPHA_15" val="100"/>
  <p:tag name="ANNOTATION_BORDER_COLOR_15" val="16777215"/>
  <p:tag name="ANNOTATION_FILL_COLOR_15" val="683492"/>
  <p:tag name="ANNOTATION_FILL_ALPHA_15" val="100"/>
  <p:tag name="ANNOTATION_BORDER_WIDTH_15" val="2"/>
  <p:tag name="ANNOTATION_TYPE_16" val="0"/>
  <p:tag name="ANNOTATION_START_16" val="37.1"/>
  <p:tag name="ANNOTATION_TOP_16" val="391.1"/>
  <p:tag name="ANNOTATION_LEFT_16" val="326.4"/>
  <p:tag name="ANNOTATION_WIDTH_16" val="111.8"/>
  <p:tag name="ANNOTATION_HEIGHT_16" val="111.5"/>
  <p:tag name="ANNOTATION_ANIMATION_16" val="3"/>
  <p:tag name="ANNOTATION_ROTATION_16" val="180"/>
  <p:tag name="ANNOTATION_SUB_TYPE_16" val="2"/>
  <p:tag name="ANNOTATION_LOOP_COUNT_16" val="1"/>
  <p:tag name="ANNOTATION_BOX_RADIUS_16" val="0"/>
  <p:tag name="ANNOTATION_SCALE_16" val="125"/>
  <p:tag name="ANNOTATION_BORDER_ALPHA_16" val="100"/>
  <p:tag name="ANNOTATION_BORDER_COLOR_16" val="16777215"/>
  <p:tag name="ANNOTATION_FILL_COLOR_16" val="683492"/>
  <p:tag name="ANNOTATION_FILL_ALPHA_16" val="100"/>
  <p:tag name="ANNOTATION_BORDER_WIDTH_16" val="2"/>
  <p:tag name="ANNOTATION_COUNT" val="16"/>
  <p:tag name="ARTICULATE_SLIDE_PAUSE" val="0"/>
  <p:tag name="ARTICULATE_NAV_LEVEL" val="1"/>
  <p:tag name="ARTICULATE_PLAYLIST_ID" val="-1"/>
  <p:tag name="ARTICULATE_LOCK_SLIDE" val="0"/>
  <p:tag name="ARTICULATE_SLIDE_NAV" val="3"/>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evany-Sullivan 1-21-14">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GOES-R Introduction Theme">
  <a:themeElements>
    <a:clrScheme name="GOES-R">
      <a:dk1>
        <a:sysClr val="windowText" lastClr="000000"/>
      </a:dk1>
      <a:lt1>
        <a:sysClr val="window" lastClr="FFFFFF"/>
      </a:lt1>
      <a:dk2>
        <a:srgbClr val="808080"/>
      </a:dk2>
      <a:lt2>
        <a:srgbClr val="EBE6E1"/>
      </a:lt2>
      <a:accent1>
        <a:srgbClr val="23408F"/>
      </a:accent1>
      <a:accent2>
        <a:srgbClr val="B7D44D"/>
      </a:accent2>
      <a:accent3>
        <a:srgbClr val="DDB359"/>
      </a:accent3>
      <a:accent4>
        <a:srgbClr val="00AEEF"/>
      </a:accent4>
      <a:accent5>
        <a:srgbClr val="6E4A90"/>
      </a:accent5>
      <a:accent6>
        <a:srgbClr val="FA7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23522</TotalTime>
  <Words>1424</Words>
  <Application>Microsoft Office PowerPoint</Application>
  <PresentationFormat>On-screen Show (4:3)</PresentationFormat>
  <Paragraphs>283</Paragraphs>
  <Slides>19</Slides>
  <Notes>19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MS PGothic</vt:lpstr>
      <vt:lpstr>Arial</vt:lpstr>
      <vt:lpstr>Arial Black</vt:lpstr>
      <vt:lpstr>Arial Narrow</vt:lpstr>
      <vt:lpstr>Calibri</vt:lpstr>
      <vt:lpstr>Times New Roman</vt:lpstr>
      <vt:lpstr>Wingdings</vt:lpstr>
      <vt:lpstr>WP Greek Century</vt:lpstr>
      <vt:lpstr>Devany-Sullivan 1-21-14</vt:lpstr>
      <vt:lpstr>Clarity</vt:lpstr>
      <vt:lpstr>GOES-R Introduction Theme</vt:lpstr>
      <vt:lpstr>Status of Satellite Training Actions</vt:lpstr>
      <vt:lpstr>Today’s Training Topics</vt:lpstr>
      <vt:lpstr>Satellite Training Timeline</vt:lpstr>
      <vt:lpstr>Training Actions – June 2015</vt:lpstr>
      <vt:lpstr>Training Actions – June 2015</vt:lpstr>
      <vt:lpstr>Updated Training Actions   From SOO/DOH Sept 2015 </vt:lpstr>
      <vt:lpstr>STAT - Satellite Training and Advisory Team</vt:lpstr>
      <vt:lpstr>STAT - Satellite Training and Advisory Team </vt:lpstr>
      <vt:lpstr>PowerPoint Presentation</vt:lpstr>
      <vt:lpstr>Satellite Foundational Course</vt:lpstr>
      <vt:lpstr>STAT Tracking Doc</vt:lpstr>
      <vt:lpstr>Advanced Baseline Imager</vt:lpstr>
      <vt:lpstr>PowerPoint Presentation</vt:lpstr>
      <vt:lpstr>GOES-R Timeline</vt:lpstr>
      <vt:lpstr>PowerPoint Presentation</vt:lpstr>
      <vt:lpstr>Where to Find Training Now</vt:lpstr>
      <vt:lpstr>PowerPoint Presentation</vt:lpstr>
      <vt:lpstr>PowerPoint Presentation</vt:lpstr>
      <vt:lpstr>   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Mostek</dc:creator>
  <cp:lastModifiedBy>mostek</cp:lastModifiedBy>
  <cp:revision>410</cp:revision>
  <cp:lastPrinted>2016-05-07T21:25:16Z</cp:lastPrinted>
  <dcterms:created xsi:type="dcterms:W3CDTF">2015-02-25T15:49:59Z</dcterms:created>
  <dcterms:modified xsi:type="dcterms:W3CDTF">2016-05-11T22:05:34Z</dcterms:modified>
</cp:coreProperties>
</file>