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75" r:id="rId9"/>
    <p:sldId id="276" r:id="rId10"/>
    <p:sldId id="277" r:id="rId11"/>
    <p:sldId id="280" r:id="rId12"/>
    <p:sldId id="279" r:id="rId13"/>
    <p:sldId id="278" r:id="rId14"/>
    <p:sldId id="263" r:id="rId15"/>
    <p:sldId id="274" r:id="rId16"/>
    <p:sldId id="273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9258-D3AF-44BC-8326-98B7DCDBFFC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9A91-AB1A-4974-8219-57DD0011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552950" cy="34147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709-DBFD-4C85-87AF-C6F35B1997FF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7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5D-939E-4410-860E-E5D1413A60B4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FF38-E683-4771-9655-4F05ECCDAA94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3E4F-CC57-4C3C-876C-040D0AAA6905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4AE9-52F1-4AD5-93F7-9666D4DF11E7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DAB8-BA46-4AA2-A4E6-C03340D2847D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11F-0FE1-4C48-8CE4-1C5C830B2EB3}" type="datetime1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3AC4-1F78-4D73-A7F5-DBD03DA3164C}" type="datetime1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8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91DA-9166-4346-B1E0-6DFA99089E51}" type="datetime1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6144-23F8-457A-A876-DBFAE1A669F0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5FE1-1CB3-4B26-A521-51EBB01765B6}" type="datetime1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B11C-7EA0-4DDA-82EF-C0B12B910F03}" type="datetime1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253AF-B193-4A44-9883-AA3BBF18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alearth.ssec.wisc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spb/aq/expr/expr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EED8EE7-DC82-4DED-875B-E7EB3C0C3B0B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6392174" y="208884"/>
            <a:ext cx="838200" cy="778817"/>
            <a:chOff x="3211" y="144"/>
            <a:chExt cx="768" cy="768"/>
          </a:xfrm>
        </p:grpSpPr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5" name="Picture 6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312738" y="3237987"/>
            <a:ext cx="8669188" cy="14927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Amy K. Huff (Penn State University)</a:t>
            </a:r>
          </a:p>
          <a:p>
            <a:pPr lvl="0"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99"/>
                </a:solidFill>
                <a:latin typeface="Calibri"/>
              </a:rPr>
              <a:t>Shobha</a:t>
            </a:r>
            <a:r>
              <a:rPr lang="en-US" sz="2800" b="1" dirty="0" smtClean="0">
                <a:solidFill>
                  <a:srgbClr val="000099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/>
              </a:rPr>
              <a:t>Kondragunta</a:t>
            </a:r>
            <a:r>
              <a:rPr lang="en-US" sz="2800" b="1" dirty="0" smtClean="0">
                <a:solidFill>
                  <a:srgbClr val="000099"/>
                </a:solidFill>
                <a:latin typeface="Calibri"/>
              </a:rPr>
              <a:t> and </a:t>
            </a:r>
            <a:r>
              <a:rPr lang="en-US" sz="2800" b="1" dirty="0" err="1" smtClean="0">
                <a:solidFill>
                  <a:srgbClr val="000099"/>
                </a:solidFill>
                <a:latin typeface="Calibri"/>
              </a:rPr>
              <a:t>Istvan</a:t>
            </a:r>
            <a:r>
              <a:rPr lang="en-US" sz="2800" b="1" dirty="0" smtClean="0">
                <a:solidFill>
                  <a:srgbClr val="000099"/>
                </a:solidFill>
                <a:latin typeface="Calibri"/>
              </a:rPr>
              <a:t> Laszlo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>
                <a:solidFill>
                  <a:srgbClr val="000099"/>
                </a:solidFill>
              </a:rPr>
              <a:t>(</a:t>
            </a:r>
            <a:r>
              <a:rPr lang="en-US" sz="2800" b="1" dirty="0" smtClean="0">
                <a:solidFill>
                  <a:srgbClr val="000099"/>
                </a:solidFill>
                <a:latin typeface="Calibri"/>
              </a:rPr>
              <a:t>NOAA NESDIS)</a:t>
            </a:r>
            <a:endParaRPr lang="en-US" sz="2800" b="1" dirty="0">
              <a:solidFill>
                <a:srgbClr val="000099"/>
              </a:solidFill>
              <a:latin typeface="Calibri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Hai Zhang,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</a:rPr>
              <a:t>Pubu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</a:rPr>
              <a:t>Ciren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, and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</a:rPr>
              <a:t>Hongqing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</a:rPr>
              <a:t> Liu (IMSG at NOAA)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2412" y="1219200"/>
            <a:ext cx="8610600" cy="160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NOAA’s Blended Fire and Smoke Web-Based Product: </a:t>
            </a:r>
            <a:r>
              <a:rPr lang="en-US" b="1" dirty="0" err="1" smtClean="0">
                <a:solidFill>
                  <a:schemeClr val="tx1"/>
                </a:solidFill>
              </a:rPr>
              <a:t>eIDEA</a:t>
            </a:r>
            <a:endParaRPr lang="en-US" sz="3600" b="1" i="1" dirty="0" smtClean="0">
              <a:solidFill>
                <a:schemeClr val="tx1"/>
              </a:solidFill>
            </a:endParaRPr>
          </a:p>
        </p:txBody>
      </p:sp>
      <p:pic>
        <p:nvPicPr>
          <p:cNvPr id="13" name="Picture 12" descr="haze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465460"/>
            <a:ext cx="2057399" cy="1392540"/>
          </a:xfrm>
          <a:prstGeom prst="rect">
            <a:avLst/>
          </a:prstGeom>
        </p:spPr>
      </p:pic>
      <p:pic>
        <p:nvPicPr>
          <p:cNvPr id="15" name="Picture 14" descr="volcanica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455920"/>
            <a:ext cx="2328742" cy="1402080"/>
          </a:xfrm>
          <a:prstGeom prst="rect">
            <a:avLst/>
          </a:prstGeom>
        </p:spPr>
      </p:pic>
      <p:pic>
        <p:nvPicPr>
          <p:cNvPr id="16" name="Picture 15" descr="dust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5559" y="5455920"/>
            <a:ext cx="2379008" cy="1402080"/>
          </a:xfrm>
          <a:prstGeom prst="rect">
            <a:avLst/>
          </a:prstGeom>
        </p:spPr>
      </p:pic>
      <p:pic>
        <p:nvPicPr>
          <p:cNvPr id="17" name="Picture 16" descr="smoke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3130" y="5465053"/>
            <a:ext cx="2450870" cy="1392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7" y="190074"/>
            <a:ext cx="1738679" cy="7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1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0057"/>
            <a:ext cx="7886700" cy="95479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Next Steps for Blended F&amp;S Team</a:t>
            </a:r>
            <a:endParaRPr lang="en-US" sz="36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8210550" cy="5358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Modifying </a:t>
            </a:r>
            <a:r>
              <a:rPr lang="en-US" dirty="0" err="1" smtClean="0"/>
              <a:t>eIDEA</a:t>
            </a:r>
            <a:r>
              <a:rPr lang="en-US" dirty="0" smtClean="0"/>
              <a:t> based on feedback from IMETs:</a:t>
            </a:r>
          </a:p>
          <a:p>
            <a:pPr lvl="1"/>
            <a:r>
              <a:rPr lang="en-US" dirty="0" smtClean="0"/>
              <a:t>Increasing domain</a:t>
            </a:r>
          </a:p>
          <a:p>
            <a:pPr lvl="1"/>
            <a:r>
              <a:rPr lang="en-US" dirty="0" smtClean="0"/>
              <a:t>Investigating options for using 4 km NAM and HRRR as drivers for 48-hr forward trajectories</a:t>
            </a:r>
          </a:p>
          <a:p>
            <a:r>
              <a:rPr lang="en-US" dirty="0" smtClean="0"/>
              <a:t>Adding </a:t>
            </a:r>
            <a:r>
              <a:rPr lang="en-US" dirty="0" smtClean="0"/>
              <a:t>simulated GOES-R </a:t>
            </a:r>
            <a:r>
              <a:rPr lang="en-US" dirty="0" smtClean="0"/>
              <a:t>data to </a:t>
            </a:r>
            <a:r>
              <a:rPr lang="en-US" dirty="0" err="1" smtClean="0"/>
              <a:t>eIDEA</a:t>
            </a:r>
            <a:endParaRPr lang="en-US" dirty="0" smtClean="0"/>
          </a:p>
          <a:p>
            <a:pPr lvl="1"/>
            <a:r>
              <a:rPr lang="en-US" dirty="0" smtClean="0"/>
              <a:t>AOD and fire products</a:t>
            </a:r>
            <a:endParaRPr lang="en-US" dirty="0" smtClean="0"/>
          </a:p>
          <a:p>
            <a:r>
              <a:rPr lang="en-US" dirty="0" smtClean="0"/>
              <a:t>Revisit </a:t>
            </a:r>
            <a:r>
              <a:rPr lang="en-US" dirty="0" err="1" smtClean="0"/>
              <a:t>eIDEA</a:t>
            </a:r>
            <a:r>
              <a:rPr lang="en-US" dirty="0" smtClean="0"/>
              <a:t> with IMETs in a few months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“Fire on the Fives” </a:t>
            </a:r>
            <a:r>
              <a:rPr lang="en-US" dirty="0" err="1" smtClean="0"/>
              <a:t>telecon</a:t>
            </a:r>
            <a:endParaRPr lang="en-US" dirty="0" smtClean="0"/>
          </a:p>
          <a:p>
            <a:r>
              <a:rPr lang="en-US" dirty="0" smtClean="0"/>
              <a:t>Adding F&amp;S products to:</a:t>
            </a:r>
          </a:p>
          <a:p>
            <a:pPr lvl="1"/>
            <a:r>
              <a:rPr lang="en-US" dirty="0" smtClean="0"/>
              <a:t>IMET’s </a:t>
            </a:r>
            <a:r>
              <a:rPr lang="en-US" b="1" dirty="0" smtClean="0"/>
              <a:t>Thin Client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/>
              <a:t>Components of Blended F&amp;S Product available for display in </a:t>
            </a:r>
            <a:r>
              <a:rPr lang="en-US" b="1" dirty="0"/>
              <a:t>AWIPS-II</a:t>
            </a:r>
            <a:r>
              <a:rPr lang="en-US" dirty="0"/>
              <a:t> in summer 2016</a:t>
            </a:r>
          </a:p>
          <a:p>
            <a:pPr lvl="1"/>
            <a:r>
              <a:rPr lang="en-US" b="1" dirty="0" smtClean="0"/>
              <a:t>Mobile </a:t>
            </a:r>
            <a:r>
              <a:rPr lang="en-US" b="1" dirty="0"/>
              <a:t>app </a:t>
            </a:r>
            <a:r>
              <a:rPr lang="en-US" dirty="0"/>
              <a:t>coming in next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183C-44B8-41B8-9725-043C809BB4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8763000" cy="994896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Building on GOES-R Air Quality Proving Ground Activities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Air quality user interaction began in 2010 with </a:t>
            </a:r>
            <a:br>
              <a:rPr lang="en-US" sz="2800" dirty="0" smtClean="0"/>
            </a:br>
            <a:r>
              <a:rPr lang="en-US" sz="2800" b="1" dirty="0" smtClean="0"/>
              <a:t>GOES-R Air Quality Proving Ground (AQPG)</a:t>
            </a:r>
          </a:p>
          <a:p>
            <a:pPr lvl="1"/>
            <a:r>
              <a:rPr lang="en-US" sz="2400" dirty="0" smtClean="0"/>
              <a:t>Created </a:t>
            </a:r>
            <a:r>
              <a:rPr lang="en-US" sz="2400" b="1" dirty="0" smtClean="0"/>
              <a:t>simulated ABI aerosol data </a:t>
            </a:r>
            <a:r>
              <a:rPr lang="en-US" sz="2400" dirty="0" smtClean="0"/>
              <a:t>for training of user community</a:t>
            </a:r>
          </a:p>
          <a:p>
            <a:pPr lvl="1"/>
            <a:r>
              <a:rPr lang="en-US" sz="2400" dirty="0" smtClean="0"/>
              <a:t>Formed </a:t>
            </a:r>
            <a:r>
              <a:rPr lang="en-US" sz="2400" b="1" dirty="0" smtClean="0"/>
              <a:t>Advisory Group </a:t>
            </a:r>
            <a:r>
              <a:rPr lang="en-US" sz="2400" dirty="0" smtClean="0"/>
              <a:t>of ~40 air quality forecasters, modelers, and analysts who provided feedback on simulated ABI aerosol products</a:t>
            </a:r>
          </a:p>
          <a:p>
            <a:pPr lvl="1"/>
            <a:r>
              <a:rPr lang="en-US" sz="2400" dirty="0" smtClean="0"/>
              <a:t>Developed </a:t>
            </a:r>
            <a:r>
              <a:rPr lang="en-US" sz="2400" b="1" dirty="0" smtClean="0"/>
              <a:t>training and outreach materials </a:t>
            </a:r>
            <a:r>
              <a:rPr lang="en-US" sz="2400" dirty="0" smtClean="0"/>
              <a:t>to inform users</a:t>
            </a:r>
          </a:p>
          <a:p>
            <a:r>
              <a:rPr lang="en-US" sz="2800" b="1" dirty="0" err="1" smtClean="0"/>
              <a:t>eIDEA</a:t>
            </a:r>
            <a:r>
              <a:rPr lang="en-US" sz="2800" dirty="0" smtClean="0"/>
              <a:t> combines results from VIIRS and GOES-R AQPG activities</a:t>
            </a:r>
          </a:p>
          <a:p>
            <a:pPr lvl="1"/>
            <a:r>
              <a:rPr lang="en-US" sz="2400" dirty="0" smtClean="0"/>
              <a:t>One-stop, easy to use web-based interface for access to VIIRS and GOES-R fire and smoke imagery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Acknowledgements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229600" cy="5167910"/>
          </a:xfrm>
        </p:spPr>
        <p:txBody>
          <a:bodyPr>
            <a:normAutofit/>
          </a:bodyPr>
          <a:lstStyle/>
          <a:p>
            <a:r>
              <a:rPr lang="en-US" b="1" dirty="0" smtClean="0"/>
              <a:t>NESDIS/STAR Fire team</a:t>
            </a:r>
          </a:p>
          <a:p>
            <a:pPr lvl="1"/>
            <a:r>
              <a:rPr lang="en-US" dirty="0" smtClean="0"/>
              <a:t>Ivan </a:t>
            </a:r>
            <a:r>
              <a:rPr lang="en-US" dirty="0" err="1" smtClean="0"/>
              <a:t>Csiszar</a:t>
            </a:r>
            <a:r>
              <a:rPr lang="en-US" dirty="0" smtClean="0"/>
              <a:t> (NOAA - fire team lead)</a:t>
            </a:r>
          </a:p>
          <a:p>
            <a:pPr lvl="1"/>
            <a:r>
              <a:rPr lang="en-US" dirty="0" smtClean="0"/>
              <a:t>Marina </a:t>
            </a:r>
            <a:r>
              <a:rPr lang="en-US" dirty="0" err="1" smtClean="0"/>
              <a:t>Tsidulko</a:t>
            </a:r>
            <a:r>
              <a:rPr lang="en-US" dirty="0" smtClean="0"/>
              <a:t> (IMSG at NOAA)</a:t>
            </a:r>
          </a:p>
          <a:p>
            <a:r>
              <a:rPr lang="en-US" b="1" dirty="0" smtClean="0"/>
              <a:t>JPSS Program office</a:t>
            </a:r>
          </a:p>
          <a:p>
            <a:r>
              <a:rPr lang="en-US" b="1" dirty="0" smtClean="0"/>
              <a:t>University of Alaska at Fairbanks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McFarlene</a:t>
            </a:r>
            <a:endParaRPr lang="en-US" dirty="0" smtClean="0"/>
          </a:p>
          <a:p>
            <a:r>
              <a:rPr lang="en-US" b="1" dirty="0" smtClean="0"/>
              <a:t>University of Wisconsin</a:t>
            </a:r>
          </a:p>
          <a:p>
            <a:pPr lvl="1"/>
            <a:r>
              <a:rPr lang="en-US" dirty="0" smtClean="0"/>
              <a:t>Liam </a:t>
            </a:r>
            <a:r>
              <a:rPr lang="en-US" dirty="0" err="1" smtClean="0"/>
              <a:t>Gumley</a:t>
            </a:r>
            <a:r>
              <a:rPr lang="en-US" dirty="0" smtClean="0"/>
              <a:t> and Kathy </a:t>
            </a:r>
            <a:r>
              <a:rPr lang="en-US" dirty="0" err="1" smtClean="0"/>
              <a:t>Strabla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Extra Slides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Data Availability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VIIRS is on SNPP, a polar-orbiting satellite</a:t>
            </a:r>
          </a:p>
          <a:p>
            <a:pPr lvl="1"/>
            <a:r>
              <a:rPr lang="en-US" dirty="0" smtClean="0"/>
              <a:t>~1:30 PM overpass time (local time)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So “today’s” near-real time VIIRS observations on </a:t>
            </a:r>
            <a:r>
              <a:rPr lang="en-US" sz="3200" dirty="0" err="1" smtClean="0"/>
              <a:t>eIDEA</a:t>
            </a:r>
            <a:r>
              <a:rPr lang="en-US" sz="3200" dirty="0" smtClean="0"/>
              <a:t> are available in the mid-afternoon, typically ~2-3 hours after overpass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NOAA is working on options to decrease latency for NRT VIIRS aerosol products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Archived products begin on </a:t>
            </a:r>
            <a:r>
              <a:rPr lang="en-US" sz="3200" b="1" dirty="0" smtClean="0"/>
              <a:t>Feb 29, 2016</a:t>
            </a:r>
            <a:endParaRPr lang="en-US" b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Case study products: </a:t>
            </a:r>
            <a:r>
              <a:rPr lang="en-US" sz="3200" b="1" dirty="0" smtClean="0"/>
              <a:t>Aug 15-31,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pload.wikimedia.org/wikipedia/commons/5/57/AWIPS-3-head-work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867" y="5035296"/>
            <a:ext cx="2133600" cy="1060133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1913467" y="1225296"/>
            <a:ext cx="5410200" cy="381000"/>
            <a:chOff x="1447800" y="457200"/>
            <a:chExt cx="5410200" cy="381000"/>
          </a:xfrm>
        </p:grpSpPr>
        <p:sp>
          <p:nvSpPr>
            <p:cNvPr id="2" name="Rectangle 1"/>
            <p:cNvSpPr/>
            <p:nvPr/>
          </p:nvSpPr>
          <p:spPr>
            <a:xfrm>
              <a:off x="1600200" y="457200"/>
              <a:ext cx="5029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SNPP VIIRS Data</a:t>
              </a:r>
              <a:endParaRPr lang="en-US" sz="2000" b="1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47800" y="457200"/>
              <a:ext cx="381000" cy="381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477000" y="457200"/>
              <a:ext cx="381000" cy="381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276600" y="4273296"/>
            <a:ext cx="2743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 smtClean="0"/>
              <a:t>STAR Enterprise AOT, SM, and Fire Algorithms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33600" y="6095429"/>
            <a:ext cx="1295400" cy="381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 smtClean="0"/>
              <a:t>AWIPS-II</a:t>
            </a:r>
            <a:endParaRPr lang="en-US" b="1" dirty="0"/>
          </a:p>
        </p:txBody>
      </p:sp>
      <p:sp>
        <p:nvSpPr>
          <p:cNvPr id="66" name="Down Arrow 65"/>
          <p:cNvSpPr/>
          <p:nvPr/>
        </p:nvSpPr>
        <p:spPr>
          <a:xfrm>
            <a:off x="4351867" y="1758696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9"/>
          <p:cNvGrpSpPr/>
          <p:nvPr/>
        </p:nvGrpSpPr>
        <p:grpSpPr>
          <a:xfrm>
            <a:off x="3437467" y="3282696"/>
            <a:ext cx="2286000" cy="381000"/>
            <a:chOff x="2895600" y="1752600"/>
            <a:chExt cx="2286000" cy="381000"/>
          </a:xfrm>
        </p:grpSpPr>
        <p:sp>
          <p:nvSpPr>
            <p:cNvPr id="5" name="Rounded Rectangle 4"/>
            <p:cNvSpPr/>
            <p:nvPr/>
          </p:nvSpPr>
          <p:spPr>
            <a:xfrm>
              <a:off x="2895600" y="1752600"/>
              <a:ext cx="11430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dirty="0" smtClean="0"/>
                <a:t>SDRs</a:t>
              </a:r>
              <a:endParaRPr lang="en-US" b="1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38600" y="1752600"/>
              <a:ext cx="1143000" cy="381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dirty="0" smtClean="0"/>
                <a:t>VCM</a:t>
              </a:r>
              <a:endParaRPr lang="en-US" b="1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4351867" y="3816096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067" y="51054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ed Rectangle 42"/>
          <p:cNvSpPr/>
          <p:nvPr/>
        </p:nvSpPr>
        <p:spPr>
          <a:xfrm>
            <a:off x="5494866" y="6112362"/>
            <a:ext cx="1295400" cy="3810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 err="1" smtClean="0"/>
              <a:t>eIDEA</a:t>
            </a:r>
            <a:endParaRPr lang="en-US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80467" y="5187696"/>
            <a:ext cx="0" cy="6858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80467" y="5873496"/>
            <a:ext cx="60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18467" y="5568696"/>
            <a:ext cx="76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80467" y="5035296"/>
            <a:ext cx="0" cy="91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81400" y="2215896"/>
            <a:ext cx="2285999" cy="527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b="1" dirty="0" smtClean="0"/>
              <a:t>Direct Broadcast from UW and UAF</a:t>
            </a:r>
            <a:endParaRPr lang="en-US" sz="1600" b="1" dirty="0"/>
          </a:p>
        </p:txBody>
      </p:sp>
      <p:sp>
        <p:nvSpPr>
          <p:cNvPr id="32" name="Down Arrow 31"/>
          <p:cNvSpPr/>
          <p:nvPr/>
        </p:nvSpPr>
        <p:spPr>
          <a:xfrm>
            <a:off x="4351867" y="2825496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51399" y="3816702"/>
            <a:ext cx="258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FTP pull to STAR computers</a:t>
            </a:r>
            <a:endParaRPr lang="en-US" sz="1600" b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Data Flow and Processing</a:t>
            </a:r>
            <a:endParaRPr lang="en-US" sz="3600" b="1" u="sn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9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Additional Direct Broadcast Sites</a:t>
            </a:r>
            <a:endParaRPr lang="en-US" sz="3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9752A53-0604-4BBA-8E0E-1D117F4DB7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8674" name="Picture 2" descr="C:\Users\shobha.kondragunta\Documents\jpss\news-images-77-d.jpg"/>
          <p:cNvPicPr>
            <a:picLocks noChangeAspect="1" noChangeArrowheads="1"/>
          </p:cNvPicPr>
          <p:nvPr/>
        </p:nvPicPr>
        <p:blipFill rotWithShape="1">
          <a:blip r:embed="rId2" cstate="print"/>
          <a:srcRect l="1287" r="6666"/>
          <a:stretch/>
        </p:blipFill>
        <p:spPr bwMode="auto">
          <a:xfrm>
            <a:off x="76200" y="1066800"/>
            <a:ext cx="6663267" cy="5169517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47934" y="1098858"/>
            <a:ext cx="2286000" cy="530194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Currently, DB data for </a:t>
            </a:r>
            <a:r>
              <a:rPr lang="en-US" sz="2400" dirty="0" err="1" smtClean="0"/>
              <a:t>eIDEA</a:t>
            </a:r>
            <a:r>
              <a:rPr lang="en-US" sz="2400" dirty="0" smtClean="0"/>
              <a:t> from:</a:t>
            </a:r>
          </a:p>
          <a:p>
            <a:pPr lvl="1"/>
            <a:r>
              <a:rPr lang="en-US" sz="2000" dirty="0" smtClean="0"/>
              <a:t>UW (CONUS)</a:t>
            </a:r>
          </a:p>
          <a:p>
            <a:pPr lvl="1"/>
            <a:r>
              <a:rPr lang="en-US" sz="2000" dirty="0" smtClean="0"/>
              <a:t>UAF (AK)</a:t>
            </a:r>
          </a:p>
          <a:p>
            <a:pPr lvl="1"/>
            <a:r>
              <a:rPr lang="en-US" sz="2000" dirty="0" err="1" smtClean="0"/>
              <a:t>Corvalis</a:t>
            </a:r>
            <a:r>
              <a:rPr lang="en-US" sz="2000" dirty="0" smtClean="0"/>
              <a:t> (West coast)</a:t>
            </a:r>
          </a:p>
          <a:p>
            <a:r>
              <a:rPr lang="en-US" sz="2400" dirty="0" smtClean="0"/>
              <a:t>Options to increase </a:t>
            </a:r>
            <a:r>
              <a:rPr lang="en-US" sz="2400" dirty="0" err="1" smtClean="0"/>
              <a:t>eIDEA</a:t>
            </a:r>
            <a:r>
              <a:rPr lang="en-US" sz="2400" dirty="0" smtClean="0"/>
              <a:t> domain will need to incorporate DB data from additional sites</a:t>
            </a:r>
          </a:p>
        </p:txBody>
      </p:sp>
    </p:spTree>
    <p:extLst>
      <p:ext uri="{BB962C8B-B14F-4D97-AF65-F5344CB8AC3E}">
        <p14:creationId xmlns:p14="http://schemas.microsoft.com/office/powerpoint/2010/main" val="16570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u="sng" dirty="0" smtClean="0">
                <a:solidFill>
                  <a:schemeClr val="tx1"/>
                </a:solidFill>
              </a:rPr>
              <a:t>48-Hour Forward Aerosol Trajectories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600" y="990600"/>
            <a:ext cx="3429000" cy="571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Trajectories give idea of transport of aerosol plumes</a:t>
            </a:r>
          </a:p>
          <a:p>
            <a:r>
              <a:rPr lang="en-US" sz="2000" dirty="0" smtClean="0"/>
              <a:t>Areas of high AOT (&gt;0.4) used as starting locations</a:t>
            </a:r>
          </a:p>
          <a:p>
            <a:r>
              <a:rPr lang="en-US" sz="2000" dirty="0" smtClean="0"/>
              <a:t>Trajectories initialized at 50, 100, 150, and 200 </a:t>
            </a:r>
            <a:r>
              <a:rPr lang="en-US" sz="2000" dirty="0" err="1" smtClean="0"/>
              <a:t>mb</a:t>
            </a:r>
            <a:r>
              <a:rPr lang="en-US" sz="2000" dirty="0" smtClean="0"/>
              <a:t> above surface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Trajectories run using NAM 12Z run output:</a:t>
            </a:r>
          </a:p>
          <a:p>
            <a:pPr marL="742950" lvl="2" indent="-342900"/>
            <a:r>
              <a:rPr lang="en-US" altLang="en-US" sz="2000" dirty="0" smtClean="0"/>
              <a:t>Pink: near surface</a:t>
            </a:r>
          </a:p>
          <a:p>
            <a:pPr marL="742950" lvl="2" indent="-342900"/>
            <a:r>
              <a:rPr lang="en-US" altLang="en-US" sz="2000" dirty="0" smtClean="0"/>
              <a:t>White: away from surface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850 </a:t>
            </a:r>
            <a:r>
              <a:rPr lang="en-US" altLang="en-US" sz="2000" dirty="0" err="1" smtClean="0"/>
              <a:t>mb</a:t>
            </a:r>
            <a:r>
              <a:rPr lang="en-US" altLang="en-US" sz="2000" dirty="0" smtClean="0"/>
              <a:t> wind vectors (white)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3-hr accumulated precipitation (yellow)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3A0729-92D2-47BC-A9E7-1AAD28BBD8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4" descr="traj_f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524000"/>
            <a:ext cx="54864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19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3-Day Movie Loops</a:t>
            </a:r>
            <a:endParaRPr lang="en-US" sz="36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8" t="12522" r="27968" b="12698"/>
          <a:stretch/>
        </p:blipFill>
        <p:spPr bwMode="auto">
          <a:xfrm>
            <a:off x="1752600" y="893481"/>
            <a:ext cx="5715000" cy="5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38600" y="3723343"/>
            <a:ext cx="1295400" cy="190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3729177"/>
            <a:ext cx="20574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Animation controls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1400" y="4939731"/>
            <a:ext cx="8382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324600"/>
            <a:ext cx="19050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Regional subsets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236927"/>
            <a:ext cx="14478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Smoke Mask and FRP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090129"/>
            <a:ext cx="10668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90600" y="15240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NOAA’s Fire and Smoke Initiative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egan in May 2014</a:t>
            </a:r>
          </a:p>
          <a:p>
            <a:r>
              <a:rPr lang="en-US" sz="2400" dirty="0" smtClean="0"/>
              <a:t>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Evaluate the current use of geostationary and polar-orbiting satellite capabilities in support of the Fire and Smoke mission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Identify current SNPP/JPSS and new GOES-R data and capabilities with the potential to improve support to this mission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Establish methodologies and procedures for the operational demonstrations of these capabilities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Identify the satellite capabilities whose operational impacts are sufficient to warrant transition from research to operations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orking with NWS and air quality personnel responding to fires in Alaska and Western U.S. in 2014 and 2015</a:t>
            </a:r>
          </a:p>
          <a:p>
            <a:r>
              <a:rPr lang="en-US" sz="2400" dirty="0" smtClean="0"/>
              <a:t>Current fire conditions (general purposes): visualized in </a:t>
            </a:r>
            <a:r>
              <a:rPr lang="en-US" sz="2400" b="1" dirty="0" err="1" smtClean="0"/>
              <a:t>RealEarth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://realearth.ssec.wisc.edu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400" b="1" dirty="0" smtClean="0"/>
              <a:t>Identified need:</a:t>
            </a:r>
            <a:r>
              <a:rPr lang="en-US" sz="2400" dirty="0" smtClean="0"/>
              <a:t> develop web-based version of Blended Fire and Smoke product, for IMETs and other fire/smoke end users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Blended Fire and Smoke Product Demonstration Workgroup</a:t>
            </a:r>
            <a:endParaRPr lang="en-US" sz="36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362206"/>
            <a:ext cx="87630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Sub-group of overall Fire and Smoke Initiative</a:t>
            </a:r>
          </a:p>
          <a:p>
            <a:r>
              <a:rPr lang="en-US" sz="2400" dirty="0" smtClean="0"/>
              <a:t>Taking information gathered from overall Initiative and developing web-based version of product for testing by end users (IMETs)</a:t>
            </a:r>
          </a:p>
          <a:p>
            <a:r>
              <a:rPr lang="en-US" sz="2400" dirty="0" smtClean="0"/>
              <a:t>Overall 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Create initial version of web-based Blended Fire &amp; Smoke Product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Demonstrate initial version at annual IMET meetings in March 2016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Obtain feedback from users on initial version and use it to create an updated version for use during 2016 fire season</a:t>
            </a:r>
          </a:p>
          <a:p>
            <a:r>
              <a:rPr lang="en-US" sz="2400" dirty="0" smtClean="0"/>
              <a:t>Workgroup members include:</a:t>
            </a:r>
          </a:p>
          <a:p>
            <a:pPr lvl="1"/>
            <a:r>
              <a:rPr lang="en-US" sz="2000" dirty="0" smtClean="0"/>
              <a:t>NWS WFO staff (Western Region, Boise, Anchorage)</a:t>
            </a:r>
          </a:p>
          <a:p>
            <a:pPr lvl="1"/>
            <a:r>
              <a:rPr lang="en-US" sz="2000" dirty="0" smtClean="0"/>
              <a:t>NOAA product developers</a:t>
            </a:r>
          </a:p>
          <a:p>
            <a:pPr lvl="1"/>
            <a:r>
              <a:rPr lang="en-US" sz="2000" dirty="0" smtClean="0"/>
              <a:t>JPSS program staff</a:t>
            </a:r>
          </a:p>
          <a:p>
            <a:pPr lvl="1"/>
            <a:r>
              <a:rPr lang="en-US" sz="2000" dirty="0" smtClean="0"/>
              <a:t>Air quality forecaster (Mid-Atlantic Region)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Web-Based Blended F&amp;S Product: </a:t>
            </a:r>
            <a:r>
              <a:rPr lang="en-US" sz="3600" b="1" u="sng" dirty="0" err="1" smtClean="0"/>
              <a:t>eIDEA</a:t>
            </a:r>
            <a:endParaRPr lang="en-US" sz="3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8164" r="16943" b="2187"/>
          <a:stretch/>
        </p:blipFill>
        <p:spPr bwMode="auto">
          <a:xfrm>
            <a:off x="1577848" y="1754266"/>
            <a:ext cx="6172200" cy="51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813" y="838200"/>
            <a:ext cx="768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http://www.star.nesdis.noaa.gov/smcd/spb/aq/expr/expr2/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583" y="1299865"/>
            <a:ext cx="8977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Enhanced Infusing satellite Data into Environmental Applications - Homepage</a:t>
            </a:r>
            <a:endParaRPr lang="en-US" sz="2200" dirty="0"/>
          </a:p>
        </p:txBody>
      </p:sp>
      <p:sp>
        <p:nvSpPr>
          <p:cNvPr id="6" name="Right Brace 5"/>
          <p:cNvSpPr/>
          <p:nvPr/>
        </p:nvSpPr>
        <p:spPr>
          <a:xfrm>
            <a:off x="7750048" y="3352800"/>
            <a:ext cx="250952" cy="17526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0800000">
            <a:off x="1336089" y="2429933"/>
            <a:ext cx="250953" cy="9906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46409" y="3657600"/>
            <a:ext cx="1022943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ain product overlay buttons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69" y="2325068"/>
            <a:ext cx="126153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animations and external links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2540001"/>
            <a:ext cx="175260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150532"/>
            <a:ext cx="198275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alendar to select date of interest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19400" y="1775647"/>
            <a:ext cx="312315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Domain: CONUS and Alaska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30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Products on </a:t>
            </a:r>
            <a:r>
              <a:rPr lang="en-US" sz="3600" b="1" u="sng" dirty="0" err="1" smtClean="0"/>
              <a:t>eIDEA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Data overlays:</a:t>
            </a:r>
          </a:p>
          <a:p>
            <a:pPr lvl="1"/>
            <a:r>
              <a:rPr lang="en-US" dirty="0" smtClean="0"/>
              <a:t>VIIRS aerosol optical thickness (AOT)</a:t>
            </a:r>
          </a:p>
          <a:p>
            <a:pPr lvl="1"/>
            <a:r>
              <a:rPr lang="en-US" dirty="0" smtClean="0"/>
              <a:t>VIIRS smoke mask</a:t>
            </a:r>
          </a:p>
          <a:p>
            <a:pPr lvl="1"/>
            <a:r>
              <a:rPr lang="en-US" dirty="0" smtClean="0"/>
              <a:t>VIIRS fire hotspots and fire radiative power (FRP)</a:t>
            </a:r>
          </a:p>
          <a:p>
            <a:pPr lvl="1"/>
            <a:r>
              <a:rPr lang="en-US" dirty="0" smtClean="0"/>
              <a:t>VIIRS estimated surface fine particulate matter (PM</a:t>
            </a:r>
            <a:r>
              <a:rPr lang="en-US" baseline="-25000" dirty="0" smtClean="0"/>
              <a:t>2.5</a:t>
            </a:r>
            <a:r>
              <a:rPr lang="en-US" dirty="0" smtClean="0"/>
              <a:t>) concentration</a:t>
            </a:r>
          </a:p>
          <a:p>
            <a:pPr lvl="1"/>
            <a:r>
              <a:rPr lang="en-US" dirty="0" smtClean="0"/>
              <a:t>VIIRS true color imagery (RGB)</a:t>
            </a:r>
          </a:p>
          <a:p>
            <a:pPr lvl="1"/>
            <a:r>
              <a:rPr lang="en-US" dirty="0" smtClean="0"/>
              <a:t>Ambient surface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 (from U.S. EPA’s </a:t>
            </a:r>
            <a:r>
              <a:rPr lang="en-US" dirty="0" err="1" smtClean="0"/>
              <a:t>AirNow</a:t>
            </a:r>
            <a:r>
              <a:rPr lang="en-US" dirty="0" smtClean="0"/>
              <a:t> network)</a:t>
            </a:r>
          </a:p>
          <a:p>
            <a:r>
              <a:rPr lang="en-US" b="1" dirty="0" smtClean="0"/>
              <a:t>Data animations:</a:t>
            </a:r>
          </a:p>
          <a:p>
            <a:pPr lvl="1"/>
            <a:r>
              <a:rPr lang="en-US" dirty="0" smtClean="0"/>
              <a:t>48-hour aerosol forward trajectories</a:t>
            </a:r>
          </a:p>
          <a:p>
            <a:pPr lvl="1"/>
            <a:r>
              <a:rPr lang="en-US" dirty="0" smtClean="0"/>
              <a:t>3-day movies </a:t>
            </a:r>
            <a:r>
              <a:rPr lang="en-US" dirty="0"/>
              <a:t>(</a:t>
            </a:r>
            <a:r>
              <a:rPr lang="en-US" dirty="0" smtClean="0"/>
              <a:t>AOT, smoke mask, and PM</a:t>
            </a:r>
            <a:r>
              <a:rPr lang="en-US" baseline="-25000" dirty="0" smtClean="0"/>
              <a:t>2.5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eIDEA</a:t>
            </a:r>
            <a:r>
              <a:rPr lang="en-US" sz="3600" b="1" u="sng" dirty="0" smtClean="0"/>
              <a:t>: Overlays</a:t>
            </a:r>
            <a:endParaRPr lang="en-US" sz="36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16456" r="17238" b="2387"/>
          <a:stretch/>
        </p:blipFill>
        <p:spPr bwMode="auto">
          <a:xfrm>
            <a:off x="16933" y="990600"/>
            <a:ext cx="725549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51599" y="152400"/>
            <a:ext cx="1795370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“Smoke Mask” is  default smoke product; click on “AOT” or “Satellite Derived PM</a:t>
            </a:r>
            <a:r>
              <a:rPr lang="en-US" baseline="-25000" dirty="0" smtClean="0"/>
              <a:t>2.5</a:t>
            </a:r>
            <a:r>
              <a:rPr lang="en-US" dirty="0" smtClean="0"/>
              <a:t>” to switch b/w smoke products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251599" y="3124200"/>
            <a:ext cx="250952" cy="4572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02551" y="2743200"/>
            <a:ext cx="1593695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Slider bars adjust opacity of RGB and smoke products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553200" y="2209800"/>
            <a:ext cx="698399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0800000">
            <a:off x="6300723" y="3585632"/>
            <a:ext cx="250952" cy="910167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3369732"/>
            <a:ext cx="1847255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Add/remove additional product overlays using toggle buttons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574031" y="4491461"/>
            <a:ext cx="698399" cy="1567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02399" y="4724400"/>
            <a:ext cx="1847255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“Save Image” to save configuration as a graphics file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2865" y="1676399"/>
            <a:ext cx="6521166" cy="4402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983396"/>
            <a:ext cx="109013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legends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9582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eIDEA</a:t>
            </a:r>
            <a:r>
              <a:rPr lang="en-US" sz="3600" b="1" u="sng" dirty="0" smtClean="0"/>
              <a:t>: Animations</a:t>
            </a:r>
            <a:endParaRPr lang="en-US" sz="36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4322" r="17417" b="15901"/>
          <a:stretch/>
        </p:blipFill>
        <p:spPr bwMode="auto">
          <a:xfrm>
            <a:off x="284394" y="1041399"/>
            <a:ext cx="8556123" cy="55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922865" y="1706420"/>
            <a:ext cx="250952" cy="455083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3817" y="1610795"/>
            <a:ext cx="184725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view animations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1734" y="1592120"/>
            <a:ext cx="585722" cy="11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27" y="914400"/>
            <a:ext cx="22098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“Home” to return to home page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7148" y="2464189"/>
            <a:ext cx="54031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793" y="2936581"/>
            <a:ext cx="1847255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to NOAA Hazard Mapping System (HMS) and main IDEA webpages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7143" y="2138589"/>
            <a:ext cx="585722" cy="11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22865" y="2252889"/>
            <a:ext cx="601135" cy="304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23432" y="2281519"/>
            <a:ext cx="184725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 to additional documentation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733800" y="4767123"/>
            <a:ext cx="1981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91200" y="4745956"/>
            <a:ext cx="20574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Animation controls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5149155"/>
            <a:ext cx="19050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legends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26827" y="5728910"/>
            <a:ext cx="19050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Regional subsets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292297" y="1933960"/>
            <a:ext cx="1194103" cy="2617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62600" y="1897292"/>
            <a:ext cx="20574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 Description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253AF-B193-4A44-9883-AA3BBF1846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Demonstration of Web-Based Blended Fire &amp; Smoke Product for IMETs</a:t>
            </a:r>
            <a:endParaRPr lang="en-US" sz="3600" b="1" u="sng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11325"/>
            <a:ext cx="850273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Presented new Blended F&amp;S web-based product, </a:t>
            </a:r>
            <a:r>
              <a:rPr lang="en-US" b="1" dirty="0" err="1" smtClean="0"/>
              <a:t>eIDEA</a:t>
            </a:r>
            <a:r>
              <a:rPr lang="en-US" dirty="0" smtClean="0"/>
              <a:t>, at two IMET trainings in March: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IMET Virtual Workshop, March 9 (~50 IMETs)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IMET CEE Training Workshop, Boise, ID, March 15 (~25 IMETs)</a:t>
            </a:r>
          </a:p>
          <a:p>
            <a:r>
              <a:rPr lang="en-US" dirty="0" smtClean="0"/>
              <a:t>30 min presentation and demo, plus questions</a:t>
            </a:r>
          </a:p>
          <a:p>
            <a:r>
              <a:rPr lang="en-US" dirty="0" smtClean="0"/>
              <a:t>IMETs asked to test </a:t>
            </a:r>
            <a:r>
              <a:rPr lang="en-US" dirty="0" err="1" smtClean="0"/>
              <a:t>eIDEA</a:t>
            </a:r>
            <a:r>
              <a:rPr lang="en-US" dirty="0" smtClean="0"/>
              <a:t> and provide feedback on its format and data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183C-44B8-41B8-9725-043C809BB4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0057"/>
            <a:ext cx="7886700" cy="95479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Initial Feedback from IMETs on </a:t>
            </a:r>
            <a:r>
              <a:rPr lang="en-US" sz="3600" b="1" u="sng" dirty="0" err="1" smtClean="0">
                <a:latin typeface="+mn-lt"/>
              </a:rPr>
              <a:t>eIDEA</a:t>
            </a:r>
            <a:endParaRPr lang="en-US" sz="36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848"/>
            <a:ext cx="7886700" cy="502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Increase domain: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Extend southward to see smoke coming from Central America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Extend westward to see aerosols coming from Asia</a:t>
            </a:r>
          </a:p>
          <a:p>
            <a:r>
              <a:rPr lang="en-US" dirty="0" smtClean="0"/>
              <a:t>Make buttons/slider bars a bit bigger</a:t>
            </a:r>
          </a:p>
          <a:p>
            <a:r>
              <a:rPr lang="en-US" dirty="0" smtClean="0"/>
              <a:t>AOT more useful than Smoke Mask</a:t>
            </a:r>
          </a:p>
          <a:p>
            <a:r>
              <a:rPr lang="en-US" dirty="0" smtClean="0"/>
              <a:t>Trajectories: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Add a slider bar to see only pink trajectories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Add capability to use HRRR in addition to NAM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en-US" dirty="0" smtClean="0"/>
              <a:t>Add zoom capability</a:t>
            </a:r>
          </a:p>
          <a:p>
            <a:r>
              <a:rPr lang="en-US" dirty="0" smtClean="0"/>
              <a:t>Add GOES-R data to </a:t>
            </a:r>
            <a:r>
              <a:rPr lang="en-US" dirty="0" err="1" smtClean="0"/>
              <a:t>eIDEA</a:t>
            </a:r>
            <a:endParaRPr lang="en-US" dirty="0" smtClean="0"/>
          </a:p>
          <a:p>
            <a:pPr lvl="1">
              <a:buFont typeface="Calibri" panose="020F0502020204030204" pitchFamily="34" charset="0"/>
              <a:buChar char="̶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183C-44B8-41B8-9725-043C809BB4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1003</Words>
  <Application>Microsoft Office PowerPoint</Application>
  <PresentationFormat>On-screen Show (4:3)</PresentationFormat>
  <Paragraphs>160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NOAA’s Blended Fire and Smoke Web-Based Product: eIDEA</vt:lpstr>
      <vt:lpstr>NOAA’s Fire and Smoke Initiative</vt:lpstr>
      <vt:lpstr>Blended Fire and Smoke Product Demonstration Workgroup</vt:lpstr>
      <vt:lpstr>Web-Based Blended F&amp;S Product: eIDEA</vt:lpstr>
      <vt:lpstr>Products on eIDEA</vt:lpstr>
      <vt:lpstr>eIDEA: Overlays</vt:lpstr>
      <vt:lpstr>eIDEA: Animations</vt:lpstr>
      <vt:lpstr>Demonstration of Web-Based Blended Fire &amp; Smoke Product for IMETs</vt:lpstr>
      <vt:lpstr>Initial Feedback from IMETs on eIDEA</vt:lpstr>
      <vt:lpstr>Next Steps for Blended F&amp;S Team</vt:lpstr>
      <vt:lpstr>Building on GOES-R Air Quality Proving Ground Activities</vt:lpstr>
      <vt:lpstr>Acknowledgements</vt:lpstr>
      <vt:lpstr>Extra Slides</vt:lpstr>
      <vt:lpstr>Data Availability</vt:lpstr>
      <vt:lpstr>Data Flow and Processing</vt:lpstr>
      <vt:lpstr>Additional Direct Broadcast Sites</vt:lpstr>
      <vt:lpstr>48-Hour Forward Aerosol Trajectories</vt:lpstr>
      <vt:lpstr>3-Day Movie Loops</vt:lpstr>
    </vt:vector>
  </TitlesOfParts>
  <Company>The Pennsylvania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NOAA’s Blended Fire &amp; Smoke Product Initiative Background on Satellite Products for IMETs</dc:title>
  <dc:creator>Amy Huff</dc:creator>
  <cp:lastModifiedBy>Amy K. Huff</cp:lastModifiedBy>
  <cp:revision>87</cp:revision>
  <dcterms:created xsi:type="dcterms:W3CDTF">2016-03-08T21:05:43Z</dcterms:created>
  <dcterms:modified xsi:type="dcterms:W3CDTF">2016-05-10T19:27:56Z</dcterms:modified>
</cp:coreProperties>
</file>