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Layouts/slideLayout74.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Masters/slideMaster7.xml" ContentType="application/vnd.openxmlformats-officedocument.presentationml.slideMaster+xml"/>
  <Override PartName="/ppt/theme/theme9.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10" r:id="rId6"/>
    <p:sldMasterId id="2147483722" r:id="rId7"/>
    <p:sldMasterId id="2147483734" r:id="rId8"/>
  </p:sldMasterIdLst>
  <p:notesMasterIdLst>
    <p:notesMasterId r:id="rId34"/>
  </p:notesMasterIdLst>
  <p:sldIdLst>
    <p:sldId id="257" r:id="rId9"/>
    <p:sldId id="259" r:id="rId10"/>
    <p:sldId id="280" r:id="rId11"/>
    <p:sldId id="260" r:id="rId12"/>
    <p:sldId id="261" r:id="rId13"/>
    <p:sldId id="262" r:id="rId14"/>
    <p:sldId id="263" r:id="rId15"/>
    <p:sldId id="264" r:id="rId16"/>
    <p:sldId id="272" r:id="rId17"/>
    <p:sldId id="265" r:id="rId18"/>
    <p:sldId id="266" r:id="rId19"/>
    <p:sldId id="267" r:id="rId20"/>
    <p:sldId id="268" r:id="rId21"/>
    <p:sldId id="269" r:id="rId22"/>
    <p:sldId id="282" r:id="rId23"/>
    <p:sldId id="283" r:id="rId24"/>
    <p:sldId id="271" r:id="rId25"/>
    <p:sldId id="275" r:id="rId26"/>
    <p:sldId id="274" r:id="rId27"/>
    <p:sldId id="276" r:id="rId28"/>
    <p:sldId id="278" r:id="rId29"/>
    <p:sldId id="277" r:id="rId30"/>
    <p:sldId id="279" r:id="rId31"/>
    <p:sldId id="281" r:id="rId32"/>
    <p:sldId id="284"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966" y="-10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102E03-4D31-47FA-BD83-E628B8C9AF98}" type="datetimeFigureOut">
              <a:rPr lang="en-US" smtClean="0"/>
              <a:pPr/>
              <a:t>7/16/2015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E96428-2FE4-4A54-9227-2EBDFAD8D68E}" type="slidenum">
              <a:rPr lang="en-US" smtClean="0"/>
              <a:pPr/>
              <a:t>‹#›</a:t>
            </a:fld>
            <a:endParaRPr lang="en-US"/>
          </a:p>
        </p:txBody>
      </p:sp>
    </p:spTree>
    <p:extLst>
      <p:ext uri="{BB962C8B-B14F-4D97-AF65-F5344CB8AC3E}">
        <p14:creationId xmlns:p14="http://schemas.microsoft.com/office/powerpoint/2010/main" xmlns="" val="2324104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E96428-2FE4-4A54-9227-2EBDFAD8D68E}" type="slidenum">
              <a:rPr lang="en-US" smtClean="0"/>
              <a:pPr/>
              <a:t>1</a:t>
            </a:fld>
            <a:endParaRPr lang="en-US"/>
          </a:p>
        </p:txBody>
      </p:sp>
    </p:spTree>
    <p:extLst>
      <p:ext uri="{BB962C8B-B14F-4D97-AF65-F5344CB8AC3E}">
        <p14:creationId xmlns:p14="http://schemas.microsoft.com/office/powerpoint/2010/main" xmlns="" val="2408177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Uses VIIRS M10, M11, M12 bands 1.6</a:t>
            </a:r>
            <a:r>
              <a:rPr lang="en-US" baseline="0" dirty="0" smtClean="0"/>
              <a:t> through 3.7 micron</a:t>
            </a:r>
            <a:endParaRPr lang="en-US" dirty="0"/>
          </a:p>
        </p:txBody>
      </p:sp>
      <p:sp>
        <p:nvSpPr>
          <p:cNvPr id="4" name="Slide Number Placeholder 3"/>
          <p:cNvSpPr>
            <a:spLocks noGrp="1"/>
          </p:cNvSpPr>
          <p:nvPr>
            <p:ph type="sldNum" sz="quarter" idx="10"/>
          </p:nvPr>
        </p:nvSpPr>
        <p:spPr/>
        <p:txBody>
          <a:bodyPr/>
          <a:lstStyle/>
          <a:p>
            <a:fld id="{F0E96428-2FE4-4A54-9227-2EBDFAD8D68E}" type="slidenum">
              <a:rPr lang="en-US" smtClean="0"/>
              <a:pPr/>
              <a:t>9</a:t>
            </a:fld>
            <a:endParaRPr lang="en-US"/>
          </a:p>
        </p:txBody>
      </p:sp>
    </p:spTree>
    <p:extLst>
      <p:ext uri="{BB962C8B-B14F-4D97-AF65-F5344CB8AC3E}">
        <p14:creationId xmlns:p14="http://schemas.microsoft.com/office/powerpoint/2010/main" xmlns="" val="2117046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6/18/2015</a:t>
            </a:r>
            <a:endParaRPr lang="en-US"/>
          </a:p>
        </p:txBody>
      </p:sp>
      <p:sp>
        <p:nvSpPr>
          <p:cNvPr id="5" name="Footer Placeholder 4"/>
          <p:cNvSpPr>
            <a:spLocks noGrp="1"/>
          </p:cNvSpPr>
          <p:nvPr>
            <p:ph type="ftr" sz="quarter" idx="11"/>
          </p:nvPr>
        </p:nvSpPr>
        <p:spPr/>
        <p:txBody>
          <a:bodyPr/>
          <a:lstStyle/>
          <a:p>
            <a:r>
              <a:rPr lang="en-US" smtClean="0"/>
              <a:t>NOAA Satellite Proving Ground / User Readiness Meeting</a:t>
            </a:r>
            <a:endParaRPr lang="en-US"/>
          </a:p>
        </p:txBody>
      </p:sp>
      <p:sp>
        <p:nvSpPr>
          <p:cNvPr id="6" name="Slide Number Placeholder 5"/>
          <p:cNvSpPr>
            <a:spLocks noGrp="1"/>
          </p:cNvSpPr>
          <p:nvPr>
            <p:ph type="sldNum" sz="quarter" idx="12"/>
          </p:nvPr>
        </p:nvSpPr>
        <p:spPr/>
        <p:txBody>
          <a:bodyPr/>
          <a:lstStyle/>
          <a:p>
            <a:fld id="{5F405CEF-5465-4B1F-97FD-59595D498522}" type="slidenum">
              <a:rPr lang="en-US" smtClean="0"/>
              <a:pPr/>
              <a:t>‹#›</a:t>
            </a:fld>
            <a:endParaRPr lang="en-US"/>
          </a:p>
        </p:txBody>
      </p:sp>
    </p:spTree>
    <p:extLst>
      <p:ext uri="{BB962C8B-B14F-4D97-AF65-F5344CB8AC3E}">
        <p14:creationId xmlns:p14="http://schemas.microsoft.com/office/powerpoint/2010/main" xmlns="" val="252320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6/18/2015</a:t>
            </a:r>
            <a:endParaRPr lang="en-US"/>
          </a:p>
        </p:txBody>
      </p:sp>
      <p:sp>
        <p:nvSpPr>
          <p:cNvPr id="5" name="Footer Placeholder 4"/>
          <p:cNvSpPr>
            <a:spLocks noGrp="1"/>
          </p:cNvSpPr>
          <p:nvPr>
            <p:ph type="ftr" sz="quarter" idx="11"/>
          </p:nvPr>
        </p:nvSpPr>
        <p:spPr/>
        <p:txBody>
          <a:bodyPr/>
          <a:lstStyle/>
          <a:p>
            <a:r>
              <a:rPr lang="en-US" smtClean="0"/>
              <a:t>NOAA Satellite Proving Ground / User Readiness Meeting</a:t>
            </a:r>
            <a:endParaRPr lang="en-US"/>
          </a:p>
        </p:txBody>
      </p:sp>
      <p:sp>
        <p:nvSpPr>
          <p:cNvPr id="6" name="Slide Number Placeholder 5"/>
          <p:cNvSpPr>
            <a:spLocks noGrp="1"/>
          </p:cNvSpPr>
          <p:nvPr>
            <p:ph type="sldNum" sz="quarter" idx="12"/>
          </p:nvPr>
        </p:nvSpPr>
        <p:spPr/>
        <p:txBody>
          <a:bodyPr/>
          <a:lstStyle/>
          <a:p>
            <a:fld id="{5F405CEF-5465-4B1F-97FD-59595D498522}" type="slidenum">
              <a:rPr lang="en-US" smtClean="0"/>
              <a:pPr/>
              <a:t>‹#›</a:t>
            </a:fld>
            <a:endParaRPr lang="en-US"/>
          </a:p>
        </p:txBody>
      </p:sp>
    </p:spTree>
    <p:extLst>
      <p:ext uri="{BB962C8B-B14F-4D97-AF65-F5344CB8AC3E}">
        <p14:creationId xmlns:p14="http://schemas.microsoft.com/office/powerpoint/2010/main" xmlns="" val="163961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6/18/2015</a:t>
            </a:r>
            <a:endParaRPr lang="en-US"/>
          </a:p>
        </p:txBody>
      </p:sp>
      <p:sp>
        <p:nvSpPr>
          <p:cNvPr id="5" name="Footer Placeholder 4"/>
          <p:cNvSpPr>
            <a:spLocks noGrp="1"/>
          </p:cNvSpPr>
          <p:nvPr>
            <p:ph type="ftr" sz="quarter" idx="11"/>
          </p:nvPr>
        </p:nvSpPr>
        <p:spPr/>
        <p:txBody>
          <a:bodyPr/>
          <a:lstStyle/>
          <a:p>
            <a:r>
              <a:rPr lang="en-US" smtClean="0"/>
              <a:t>NOAA Satellite Proving Ground / User Readiness Meeting</a:t>
            </a:r>
            <a:endParaRPr lang="en-US"/>
          </a:p>
        </p:txBody>
      </p:sp>
      <p:sp>
        <p:nvSpPr>
          <p:cNvPr id="6" name="Slide Number Placeholder 5"/>
          <p:cNvSpPr>
            <a:spLocks noGrp="1"/>
          </p:cNvSpPr>
          <p:nvPr>
            <p:ph type="sldNum" sz="quarter" idx="12"/>
          </p:nvPr>
        </p:nvSpPr>
        <p:spPr/>
        <p:txBody>
          <a:bodyPr/>
          <a:lstStyle/>
          <a:p>
            <a:fld id="{5F405CEF-5465-4B1F-97FD-59595D498522}" type="slidenum">
              <a:rPr lang="en-US" smtClean="0"/>
              <a:pPr/>
              <a:t>‹#›</a:t>
            </a:fld>
            <a:endParaRPr lang="en-US"/>
          </a:p>
        </p:txBody>
      </p:sp>
    </p:spTree>
    <p:extLst>
      <p:ext uri="{BB962C8B-B14F-4D97-AF65-F5344CB8AC3E}">
        <p14:creationId xmlns:p14="http://schemas.microsoft.com/office/powerpoint/2010/main" xmlns="" val="2582671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02FB5-EE9D-4A2A-AF5B-FCB30548E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8596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02FB5-EE9D-4A2A-AF5B-FCB30548E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24242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5"/>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8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02FB5-EE9D-4A2A-AF5B-FCB30548E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06981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02FB5-EE9D-4A2A-AF5B-FCB30548E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68927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202FB5-EE9D-4A2A-AF5B-FCB30548E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37174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202FB5-EE9D-4A2A-AF5B-FCB30548E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846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202FB5-EE9D-4A2A-AF5B-FCB30548E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19846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4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02FB5-EE9D-4A2A-AF5B-FCB30548E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69223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6/18/2015</a:t>
            </a:r>
            <a:endParaRPr lang="en-US"/>
          </a:p>
        </p:txBody>
      </p:sp>
      <p:sp>
        <p:nvSpPr>
          <p:cNvPr id="5" name="Footer Placeholder 4"/>
          <p:cNvSpPr>
            <a:spLocks noGrp="1"/>
          </p:cNvSpPr>
          <p:nvPr>
            <p:ph type="ftr" sz="quarter" idx="11"/>
          </p:nvPr>
        </p:nvSpPr>
        <p:spPr/>
        <p:txBody>
          <a:bodyPr/>
          <a:lstStyle/>
          <a:p>
            <a:r>
              <a:rPr lang="en-US" smtClean="0"/>
              <a:t>NOAA Satellite Proving Ground / User Readiness Meeting</a:t>
            </a:r>
            <a:endParaRPr lang="en-US"/>
          </a:p>
        </p:txBody>
      </p:sp>
      <p:sp>
        <p:nvSpPr>
          <p:cNvPr id="6" name="Slide Number Placeholder 5"/>
          <p:cNvSpPr>
            <a:spLocks noGrp="1"/>
          </p:cNvSpPr>
          <p:nvPr>
            <p:ph type="sldNum" sz="quarter" idx="12"/>
          </p:nvPr>
        </p:nvSpPr>
        <p:spPr/>
        <p:txBody>
          <a:bodyPr/>
          <a:lstStyle/>
          <a:p>
            <a:fld id="{5F405CEF-5465-4B1F-97FD-59595D498522}" type="slidenum">
              <a:rPr lang="en-US" smtClean="0"/>
              <a:pPr/>
              <a:t>‹#›</a:t>
            </a:fld>
            <a:endParaRPr lang="en-US"/>
          </a:p>
        </p:txBody>
      </p:sp>
    </p:spTree>
    <p:extLst>
      <p:ext uri="{BB962C8B-B14F-4D97-AF65-F5344CB8AC3E}">
        <p14:creationId xmlns:p14="http://schemas.microsoft.com/office/powerpoint/2010/main" xmlns="" val="111699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4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02FB5-EE9D-4A2A-AF5B-FCB30548E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53012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02FB5-EE9D-4A2A-AF5B-FCB30548E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72198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02FB5-EE9D-4A2A-AF5B-FCB30548E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79310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15890-C4BB-4622-9C86-A892263786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08206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15890-C4BB-4622-9C86-A892263786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19141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15890-C4BB-4622-9C86-A892263786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03827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615890-C4BB-4622-9C86-A892263786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81515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615890-C4BB-4622-9C86-A892263786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9330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615890-C4BB-4622-9C86-A892263786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18592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615890-C4BB-4622-9C86-A892263786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22859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6/18/2015</a:t>
            </a:r>
            <a:endParaRPr lang="en-US"/>
          </a:p>
        </p:txBody>
      </p:sp>
      <p:sp>
        <p:nvSpPr>
          <p:cNvPr id="5" name="Footer Placeholder 4"/>
          <p:cNvSpPr>
            <a:spLocks noGrp="1"/>
          </p:cNvSpPr>
          <p:nvPr>
            <p:ph type="ftr" sz="quarter" idx="11"/>
          </p:nvPr>
        </p:nvSpPr>
        <p:spPr/>
        <p:txBody>
          <a:bodyPr/>
          <a:lstStyle/>
          <a:p>
            <a:r>
              <a:rPr lang="en-US" smtClean="0"/>
              <a:t>NOAA Satellite Proving Ground / User Readiness Meeting</a:t>
            </a:r>
            <a:endParaRPr lang="en-US"/>
          </a:p>
        </p:txBody>
      </p:sp>
      <p:sp>
        <p:nvSpPr>
          <p:cNvPr id="6" name="Slide Number Placeholder 5"/>
          <p:cNvSpPr>
            <a:spLocks noGrp="1"/>
          </p:cNvSpPr>
          <p:nvPr>
            <p:ph type="sldNum" sz="quarter" idx="12"/>
          </p:nvPr>
        </p:nvSpPr>
        <p:spPr/>
        <p:txBody>
          <a:bodyPr/>
          <a:lstStyle/>
          <a:p>
            <a:fld id="{5F405CEF-5465-4B1F-97FD-59595D498522}" type="slidenum">
              <a:rPr lang="en-US" smtClean="0"/>
              <a:pPr/>
              <a:t>‹#›</a:t>
            </a:fld>
            <a:endParaRPr lang="en-US"/>
          </a:p>
        </p:txBody>
      </p:sp>
    </p:spTree>
    <p:extLst>
      <p:ext uri="{BB962C8B-B14F-4D97-AF65-F5344CB8AC3E}">
        <p14:creationId xmlns:p14="http://schemas.microsoft.com/office/powerpoint/2010/main" xmlns="" val="917411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615890-C4BB-4622-9C86-A892263786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132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615890-C4BB-4622-9C86-A892263786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36853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15890-C4BB-4622-9C86-A892263786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03241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15890-C4BB-4622-9C86-A892263786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0997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86590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57861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51523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40045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59593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62876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6/18/2015</a:t>
            </a:r>
            <a:endParaRPr lang="en-US"/>
          </a:p>
        </p:txBody>
      </p:sp>
      <p:sp>
        <p:nvSpPr>
          <p:cNvPr id="6" name="Footer Placeholder 5"/>
          <p:cNvSpPr>
            <a:spLocks noGrp="1"/>
          </p:cNvSpPr>
          <p:nvPr>
            <p:ph type="ftr" sz="quarter" idx="11"/>
          </p:nvPr>
        </p:nvSpPr>
        <p:spPr/>
        <p:txBody>
          <a:bodyPr/>
          <a:lstStyle/>
          <a:p>
            <a:r>
              <a:rPr lang="en-US" smtClean="0"/>
              <a:t>NOAA Satellite Proving Ground / User Readiness Meeting</a:t>
            </a:r>
            <a:endParaRPr lang="en-US"/>
          </a:p>
        </p:txBody>
      </p:sp>
      <p:sp>
        <p:nvSpPr>
          <p:cNvPr id="7" name="Slide Number Placeholder 6"/>
          <p:cNvSpPr>
            <a:spLocks noGrp="1"/>
          </p:cNvSpPr>
          <p:nvPr>
            <p:ph type="sldNum" sz="quarter" idx="12"/>
          </p:nvPr>
        </p:nvSpPr>
        <p:spPr/>
        <p:txBody>
          <a:bodyPr/>
          <a:lstStyle/>
          <a:p>
            <a:fld id="{5F405CEF-5465-4B1F-97FD-59595D498522}" type="slidenum">
              <a:rPr lang="en-US" smtClean="0"/>
              <a:pPr/>
              <a:t>‹#›</a:t>
            </a:fld>
            <a:endParaRPr lang="en-US"/>
          </a:p>
        </p:txBody>
      </p:sp>
    </p:spTree>
    <p:extLst>
      <p:ext uri="{BB962C8B-B14F-4D97-AF65-F5344CB8AC3E}">
        <p14:creationId xmlns:p14="http://schemas.microsoft.com/office/powerpoint/2010/main" xmlns="" val="19079765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36230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07226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12907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92352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32290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1126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55140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131389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906143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84439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6/18/2015</a:t>
            </a:r>
            <a:endParaRPr lang="en-US"/>
          </a:p>
        </p:txBody>
      </p:sp>
      <p:sp>
        <p:nvSpPr>
          <p:cNvPr id="8" name="Footer Placeholder 7"/>
          <p:cNvSpPr>
            <a:spLocks noGrp="1"/>
          </p:cNvSpPr>
          <p:nvPr>
            <p:ph type="ftr" sz="quarter" idx="11"/>
          </p:nvPr>
        </p:nvSpPr>
        <p:spPr/>
        <p:txBody>
          <a:bodyPr/>
          <a:lstStyle/>
          <a:p>
            <a:r>
              <a:rPr lang="en-US" smtClean="0"/>
              <a:t>NOAA Satellite Proving Ground / User Readiness Meeting</a:t>
            </a:r>
            <a:endParaRPr lang="en-US"/>
          </a:p>
        </p:txBody>
      </p:sp>
      <p:sp>
        <p:nvSpPr>
          <p:cNvPr id="9" name="Slide Number Placeholder 8"/>
          <p:cNvSpPr>
            <a:spLocks noGrp="1"/>
          </p:cNvSpPr>
          <p:nvPr>
            <p:ph type="sldNum" sz="quarter" idx="12"/>
          </p:nvPr>
        </p:nvSpPr>
        <p:spPr/>
        <p:txBody>
          <a:bodyPr/>
          <a:lstStyle/>
          <a:p>
            <a:fld id="{5F405CEF-5465-4B1F-97FD-59595D498522}" type="slidenum">
              <a:rPr lang="en-US" smtClean="0"/>
              <a:pPr/>
              <a:t>‹#›</a:t>
            </a:fld>
            <a:endParaRPr lang="en-US"/>
          </a:p>
        </p:txBody>
      </p:sp>
    </p:spTree>
    <p:extLst>
      <p:ext uri="{BB962C8B-B14F-4D97-AF65-F5344CB8AC3E}">
        <p14:creationId xmlns:p14="http://schemas.microsoft.com/office/powerpoint/2010/main" xmlns="" val="35243646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602963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95514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453102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67863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506511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745562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854278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684467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98185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6918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6/18/2015</a:t>
            </a:r>
            <a:endParaRPr lang="en-US"/>
          </a:p>
        </p:txBody>
      </p:sp>
      <p:sp>
        <p:nvSpPr>
          <p:cNvPr id="4" name="Footer Placeholder 3"/>
          <p:cNvSpPr>
            <a:spLocks noGrp="1"/>
          </p:cNvSpPr>
          <p:nvPr>
            <p:ph type="ftr" sz="quarter" idx="11"/>
          </p:nvPr>
        </p:nvSpPr>
        <p:spPr/>
        <p:txBody>
          <a:bodyPr/>
          <a:lstStyle/>
          <a:p>
            <a:r>
              <a:rPr lang="en-US" smtClean="0"/>
              <a:t>NOAA Satellite Proving Ground / User Readiness Meeting</a:t>
            </a:r>
            <a:endParaRPr lang="en-US"/>
          </a:p>
        </p:txBody>
      </p:sp>
      <p:sp>
        <p:nvSpPr>
          <p:cNvPr id="5" name="Slide Number Placeholder 4"/>
          <p:cNvSpPr>
            <a:spLocks noGrp="1"/>
          </p:cNvSpPr>
          <p:nvPr>
            <p:ph type="sldNum" sz="quarter" idx="12"/>
          </p:nvPr>
        </p:nvSpPr>
        <p:spPr/>
        <p:txBody>
          <a:bodyPr/>
          <a:lstStyle/>
          <a:p>
            <a:fld id="{5F405CEF-5465-4B1F-97FD-59595D498522}" type="slidenum">
              <a:rPr lang="en-US" smtClean="0"/>
              <a:pPr/>
              <a:t>‹#›</a:t>
            </a:fld>
            <a:endParaRPr lang="en-US"/>
          </a:p>
        </p:txBody>
      </p:sp>
    </p:spTree>
    <p:extLst>
      <p:ext uri="{BB962C8B-B14F-4D97-AF65-F5344CB8AC3E}">
        <p14:creationId xmlns:p14="http://schemas.microsoft.com/office/powerpoint/2010/main" xmlns="" val="42859889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931392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557628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118604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38912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704254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056772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040530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57090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779355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67623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6/18/2015</a:t>
            </a:r>
            <a:endParaRPr lang="en-US"/>
          </a:p>
        </p:txBody>
      </p:sp>
      <p:sp>
        <p:nvSpPr>
          <p:cNvPr id="3" name="Footer Placeholder 2"/>
          <p:cNvSpPr>
            <a:spLocks noGrp="1"/>
          </p:cNvSpPr>
          <p:nvPr>
            <p:ph type="ftr" sz="quarter" idx="11"/>
          </p:nvPr>
        </p:nvSpPr>
        <p:spPr/>
        <p:txBody>
          <a:bodyPr/>
          <a:lstStyle/>
          <a:p>
            <a:r>
              <a:rPr lang="en-US" smtClean="0"/>
              <a:t>NOAA Satellite Proving Ground / User Readiness Meeting</a:t>
            </a:r>
            <a:endParaRPr lang="en-US"/>
          </a:p>
        </p:txBody>
      </p:sp>
      <p:sp>
        <p:nvSpPr>
          <p:cNvPr id="4" name="Slide Number Placeholder 3"/>
          <p:cNvSpPr>
            <a:spLocks noGrp="1"/>
          </p:cNvSpPr>
          <p:nvPr>
            <p:ph type="sldNum" sz="quarter" idx="12"/>
          </p:nvPr>
        </p:nvSpPr>
        <p:spPr/>
        <p:txBody>
          <a:bodyPr/>
          <a:lstStyle/>
          <a:p>
            <a:fld id="{5F405CEF-5465-4B1F-97FD-59595D498522}" type="slidenum">
              <a:rPr lang="en-US" smtClean="0"/>
              <a:pPr/>
              <a:t>‹#›</a:t>
            </a:fld>
            <a:endParaRPr lang="en-US"/>
          </a:p>
        </p:txBody>
      </p:sp>
    </p:spTree>
    <p:extLst>
      <p:ext uri="{BB962C8B-B14F-4D97-AF65-F5344CB8AC3E}">
        <p14:creationId xmlns:p14="http://schemas.microsoft.com/office/powerpoint/2010/main" xmlns="" val="33887612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613673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903055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216118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922797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609903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592562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663264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172598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762000" y="6356352"/>
            <a:ext cx="21336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6/18/2015</a:t>
            </a:r>
            <a:endParaRPr lang="en-US">
              <a:solidFill>
                <a:prstClr val="black"/>
              </a:solidFill>
              <a:latin typeface="Arial" charset="0"/>
              <a:cs typeface="Arial" charset="0"/>
            </a:endParaRPr>
          </a:p>
        </p:txBody>
      </p:sp>
      <p:sp>
        <p:nvSpPr>
          <p:cNvPr id="5" name="Footer Placeholder 4"/>
          <p:cNvSpPr>
            <a:spLocks noGrp="1"/>
          </p:cNvSpPr>
          <p:nvPr>
            <p:ph type="ftr" sz="quarter" idx="11"/>
          </p:nvPr>
        </p:nvSpPr>
        <p:spPr>
          <a:xfrm>
            <a:off x="1295400" y="6356352"/>
            <a:ext cx="47244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NOAA Satellite Proving Ground / User Readiness Meeting</a:t>
            </a:r>
            <a:endParaRPr lang="en-US">
              <a:solidFill>
                <a:prstClr val="black"/>
              </a:solidFill>
              <a:latin typeface="Arial" charset="0"/>
              <a:cs typeface="Arial" charset="0"/>
            </a:endParaRPr>
          </a:p>
        </p:txBody>
      </p:sp>
      <p:sp>
        <p:nvSpPr>
          <p:cNvPr id="6" name="Slide Number Placeholder 5"/>
          <p:cNvSpPr>
            <a:spLocks noGrp="1"/>
          </p:cNvSpPr>
          <p:nvPr>
            <p:ph type="sldNum" sz="quarter" idx="12"/>
          </p:nvPr>
        </p:nvSpPr>
        <p:spPr/>
        <p:txBody>
          <a:bodyPr/>
          <a:lstStyle>
            <a:lvl1pPr>
              <a:defRPr/>
            </a:lvl1pPr>
          </a:lstStyle>
          <a:p>
            <a:pPr>
              <a:defRPr/>
            </a:pPr>
            <a:fld id="{B0D4384B-1DC5-480D-9D25-8D986B76FC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842017443"/>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62000" y="6356352"/>
            <a:ext cx="21336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6/18/2015</a:t>
            </a:r>
            <a:endParaRPr lang="en-US">
              <a:solidFill>
                <a:prstClr val="black"/>
              </a:solidFill>
              <a:latin typeface="Arial" charset="0"/>
              <a:cs typeface="Arial" charset="0"/>
            </a:endParaRPr>
          </a:p>
        </p:txBody>
      </p:sp>
      <p:sp>
        <p:nvSpPr>
          <p:cNvPr id="5" name="Footer Placeholder 4"/>
          <p:cNvSpPr>
            <a:spLocks noGrp="1"/>
          </p:cNvSpPr>
          <p:nvPr>
            <p:ph type="ftr" sz="quarter" idx="11"/>
          </p:nvPr>
        </p:nvSpPr>
        <p:spPr>
          <a:xfrm>
            <a:off x="1295400" y="6356352"/>
            <a:ext cx="47244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NOAA Satellite Proving Ground / User Readiness Meeting</a:t>
            </a:r>
            <a:endParaRPr lang="en-US" dirty="0">
              <a:solidFill>
                <a:prstClr val="black"/>
              </a:solidFill>
              <a:latin typeface="Arial" charset="0"/>
              <a:cs typeface="Arial" charset="0"/>
            </a:endParaRPr>
          </a:p>
        </p:txBody>
      </p:sp>
      <p:sp>
        <p:nvSpPr>
          <p:cNvPr id="6" name="Slide Number Placeholder 5"/>
          <p:cNvSpPr>
            <a:spLocks noGrp="1"/>
          </p:cNvSpPr>
          <p:nvPr>
            <p:ph type="sldNum" sz="quarter" idx="12"/>
          </p:nvPr>
        </p:nvSpPr>
        <p:spPr/>
        <p:txBody>
          <a:bodyPr/>
          <a:lstStyle>
            <a:lvl1pPr>
              <a:defRPr/>
            </a:lvl1pPr>
          </a:lstStyle>
          <a:p>
            <a:pPr>
              <a:defRPr/>
            </a:pPr>
            <a:fld id="{495C6654-7B8D-47A1-9F51-DCC7194531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862109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6/18/2015</a:t>
            </a:r>
            <a:endParaRPr lang="en-US"/>
          </a:p>
        </p:txBody>
      </p:sp>
      <p:sp>
        <p:nvSpPr>
          <p:cNvPr id="6" name="Footer Placeholder 5"/>
          <p:cNvSpPr>
            <a:spLocks noGrp="1"/>
          </p:cNvSpPr>
          <p:nvPr>
            <p:ph type="ftr" sz="quarter" idx="11"/>
          </p:nvPr>
        </p:nvSpPr>
        <p:spPr/>
        <p:txBody>
          <a:bodyPr/>
          <a:lstStyle/>
          <a:p>
            <a:r>
              <a:rPr lang="en-US" smtClean="0"/>
              <a:t>NOAA Satellite Proving Ground / User Readiness Meeting</a:t>
            </a:r>
            <a:endParaRPr lang="en-US"/>
          </a:p>
        </p:txBody>
      </p:sp>
      <p:sp>
        <p:nvSpPr>
          <p:cNvPr id="7" name="Slide Number Placeholder 6"/>
          <p:cNvSpPr>
            <a:spLocks noGrp="1"/>
          </p:cNvSpPr>
          <p:nvPr>
            <p:ph type="sldNum" sz="quarter" idx="12"/>
          </p:nvPr>
        </p:nvSpPr>
        <p:spPr/>
        <p:txBody>
          <a:bodyPr/>
          <a:lstStyle/>
          <a:p>
            <a:fld id="{5F405CEF-5465-4B1F-97FD-59595D498522}" type="slidenum">
              <a:rPr lang="en-US" smtClean="0"/>
              <a:pPr/>
              <a:t>‹#›</a:t>
            </a:fld>
            <a:endParaRPr lang="en-US"/>
          </a:p>
        </p:txBody>
      </p:sp>
    </p:spTree>
    <p:extLst>
      <p:ext uri="{BB962C8B-B14F-4D97-AF65-F5344CB8AC3E}">
        <p14:creationId xmlns:p14="http://schemas.microsoft.com/office/powerpoint/2010/main" xmlns="" val="35675125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62000" y="6356352"/>
            <a:ext cx="21336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6/18/2015</a:t>
            </a:r>
            <a:endParaRPr lang="en-US">
              <a:solidFill>
                <a:prstClr val="black"/>
              </a:solidFill>
              <a:latin typeface="Arial" charset="0"/>
              <a:cs typeface="Arial" charset="0"/>
            </a:endParaRPr>
          </a:p>
        </p:txBody>
      </p:sp>
      <p:sp>
        <p:nvSpPr>
          <p:cNvPr id="5" name="Footer Placeholder 4"/>
          <p:cNvSpPr>
            <a:spLocks noGrp="1"/>
          </p:cNvSpPr>
          <p:nvPr>
            <p:ph type="ftr" sz="quarter" idx="11"/>
          </p:nvPr>
        </p:nvSpPr>
        <p:spPr>
          <a:xfrm>
            <a:off x="1295400" y="6356352"/>
            <a:ext cx="47244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NOAA Satellite Proving Ground / User Readiness Meeting</a:t>
            </a:r>
            <a:endParaRPr lang="en-US">
              <a:solidFill>
                <a:prstClr val="black"/>
              </a:solidFill>
              <a:latin typeface="Arial" charset="0"/>
              <a:cs typeface="Arial" charset="0"/>
            </a:endParaRPr>
          </a:p>
        </p:txBody>
      </p:sp>
      <p:sp>
        <p:nvSpPr>
          <p:cNvPr id="6" name="Slide Number Placeholder 5"/>
          <p:cNvSpPr>
            <a:spLocks noGrp="1"/>
          </p:cNvSpPr>
          <p:nvPr>
            <p:ph type="sldNum" sz="quarter" idx="12"/>
          </p:nvPr>
        </p:nvSpPr>
        <p:spPr/>
        <p:txBody>
          <a:bodyPr/>
          <a:lstStyle>
            <a:lvl1pPr>
              <a:defRPr/>
            </a:lvl1pPr>
          </a:lstStyle>
          <a:p>
            <a:pPr>
              <a:defRPr/>
            </a:pPr>
            <a:fld id="{F57679D9-A9CE-4D28-BF4A-AAB20B53886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141639295"/>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762000" y="6356352"/>
            <a:ext cx="21336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6/18/2015</a:t>
            </a:r>
            <a:endParaRPr lang="en-US">
              <a:solidFill>
                <a:prstClr val="black"/>
              </a:solidFill>
              <a:latin typeface="Arial" charset="0"/>
              <a:cs typeface="Arial" charset="0"/>
            </a:endParaRPr>
          </a:p>
        </p:txBody>
      </p:sp>
      <p:sp>
        <p:nvSpPr>
          <p:cNvPr id="6" name="Footer Placeholder 4"/>
          <p:cNvSpPr>
            <a:spLocks noGrp="1"/>
          </p:cNvSpPr>
          <p:nvPr>
            <p:ph type="ftr" sz="quarter" idx="11"/>
          </p:nvPr>
        </p:nvSpPr>
        <p:spPr>
          <a:xfrm>
            <a:off x="1295400" y="6356352"/>
            <a:ext cx="47244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NOAA Satellite Proving Ground / User Readiness Meeting</a:t>
            </a:r>
            <a:endParaRPr lang="en-US">
              <a:solidFill>
                <a:prstClr val="black"/>
              </a:solidFill>
              <a:latin typeface="Arial" charset="0"/>
              <a:cs typeface="Arial" charset="0"/>
            </a:endParaRPr>
          </a:p>
        </p:txBody>
      </p:sp>
      <p:sp>
        <p:nvSpPr>
          <p:cNvPr id="7" name="Slide Number Placeholder 5"/>
          <p:cNvSpPr>
            <a:spLocks noGrp="1"/>
          </p:cNvSpPr>
          <p:nvPr>
            <p:ph type="sldNum" sz="quarter" idx="12"/>
          </p:nvPr>
        </p:nvSpPr>
        <p:spPr/>
        <p:txBody>
          <a:bodyPr/>
          <a:lstStyle>
            <a:lvl1pPr>
              <a:defRPr/>
            </a:lvl1pPr>
          </a:lstStyle>
          <a:p>
            <a:pPr>
              <a:defRPr/>
            </a:pPr>
            <a:fld id="{A402D0B5-09D5-4440-ABE9-2FA32F513A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961853558"/>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762000" y="6356352"/>
            <a:ext cx="21336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6/18/2015</a:t>
            </a:r>
            <a:endParaRPr lang="en-US">
              <a:solidFill>
                <a:prstClr val="black"/>
              </a:solidFill>
              <a:latin typeface="Arial" charset="0"/>
              <a:cs typeface="Arial" charset="0"/>
            </a:endParaRPr>
          </a:p>
        </p:txBody>
      </p:sp>
      <p:sp>
        <p:nvSpPr>
          <p:cNvPr id="8" name="Footer Placeholder 4"/>
          <p:cNvSpPr>
            <a:spLocks noGrp="1"/>
          </p:cNvSpPr>
          <p:nvPr>
            <p:ph type="ftr" sz="quarter" idx="11"/>
          </p:nvPr>
        </p:nvSpPr>
        <p:spPr>
          <a:xfrm>
            <a:off x="1295400" y="6356352"/>
            <a:ext cx="47244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NOAA Satellite Proving Ground / User Readiness Meeting</a:t>
            </a:r>
            <a:endParaRPr lang="en-US">
              <a:solidFill>
                <a:prstClr val="black"/>
              </a:solidFill>
              <a:latin typeface="Arial" charset="0"/>
              <a:cs typeface="Arial" charset="0"/>
            </a:endParaRPr>
          </a:p>
        </p:txBody>
      </p:sp>
      <p:sp>
        <p:nvSpPr>
          <p:cNvPr id="9" name="Slide Number Placeholder 5"/>
          <p:cNvSpPr>
            <a:spLocks noGrp="1"/>
          </p:cNvSpPr>
          <p:nvPr>
            <p:ph type="sldNum" sz="quarter" idx="12"/>
          </p:nvPr>
        </p:nvSpPr>
        <p:spPr/>
        <p:txBody>
          <a:bodyPr/>
          <a:lstStyle>
            <a:lvl1pPr>
              <a:defRPr/>
            </a:lvl1pPr>
          </a:lstStyle>
          <a:p>
            <a:pPr>
              <a:defRPr/>
            </a:pPr>
            <a:fld id="{14DDD953-7BE7-4942-BB4A-2CE0086D4B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119400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762000" y="6356352"/>
            <a:ext cx="21336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6/18/2015</a:t>
            </a:r>
            <a:endParaRPr lang="en-US">
              <a:solidFill>
                <a:prstClr val="black"/>
              </a:solidFill>
              <a:latin typeface="Arial" charset="0"/>
              <a:cs typeface="Arial" charset="0"/>
            </a:endParaRPr>
          </a:p>
        </p:txBody>
      </p:sp>
      <p:sp>
        <p:nvSpPr>
          <p:cNvPr id="4" name="Footer Placeholder 4"/>
          <p:cNvSpPr>
            <a:spLocks noGrp="1"/>
          </p:cNvSpPr>
          <p:nvPr>
            <p:ph type="ftr" sz="quarter" idx="11"/>
          </p:nvPr>
        </p:nvSpPr>
        <p:spPr>
          <a:xfrm>
            <a:off x="1295400" y="6356352"/>
            <a:ext cx="47244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NOAA Satellite Proving Ground / User Readiness Meeting</a:t>
            </a:r>
            <a:endParaRPr lang="en-US">
              <a:solidFill>
                <a:prstClr val="black"/>
              </a:solidFill>
              <a:latin typeface="Arial" charset="0"/>
              <a:cs typeface="Arial" charset="0"/>
            </a:endParaRPr>
          </a:p>
        </p:txBody>
      </p:sp>
      <p:sp>
        <p:nvSpPr>
          <p:cNvPr id="5" name="Slide Number Placeholder 5"/>
          <p:cNvSpPr>
            <a:spLocks noGrp="1"/>
          </p:cNvSpPr>
          <p:nvPr>
            <p:ph type="sldNum" sz="quarter" idx="12"/>
          </p:nvPr>
        </p:nvSpPr>
        <p:spPr/>
        <p:txBody>
          <a:bodyPr/>
          <a:lstStyle>
            <a:lvl1pPr>
              <a:defRPr/>
            </a:lvl1pPr>
          </a:lstStyle>
          <a:p>
            <a:pPr>
              <a:defRPr/>
            </a:pPr>
            <a:fld id="{B232DEE9-8687-47BC-9117-62A11FFC14D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719564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762000" y="6356352"/>
            <a:ext cx="21336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6/18/2015</a:t>
            </a:r>
            <a:endParaRPr lang="en-US">
              <a:solidFill>
                <a:prstClr val="black"/>
              </a:solidFill>
              <a:latin typeface="Arial" charset="0"/>
              <a:cs typeface="Arial" charset="0"/>
            </a:endParaRPr>
          </a:p>
        </p:txBody>
      </p:sp>
      <p:sp>
        <p:nvSpPr>
          <p:cNvPr id="3" name="Footer Placeholder 4"/>
          <p:cNvSpPr>
            <a:spLocks noGrp="1"/>
          </p:cNvSpPr>
          <p:nvPr>
            <p:ph type="ftr" sz="quarter" idx="11"/>
          </p:nvPr>
        </p:nvSpPr>
        <p:spPr>
          <a:xfrm>
            <a:off x="1295400" y="6356352"/>
            <a:ext cx="47244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NOAA Satellite Proving Ground / User Readiness Meeting</a:t>
            </a:r>
            <a:endParaRPr lang="en-US">
              <a:solidFill>
                <a:prstClr val="black"/>
              </a:solidFill>
              <a:latin typeface="Arial" charset="0"/>
              <a:cs typeface="Arial" charset="0"/>
            </a:endParaRPr>
          </a:p>
        </p:txBody>
      </p:sp>
      <p:sp>
        <p:nvSpPr>
          <p:cNvPr id="4" name="Slide Number Placeholder 5"/>
          <p:cNvSpPr>
            <a:spLocks noGrp="1"/>
          </p:cNvSpPr>
          <p:nvPr>
            <p:ph type="sldNum" sz="quarter" idx="12"/>
          </p:nvPr>
        </p:nvSpPr>
        <p:spPr/>
        <p:txBody>
          <a:bodyPr/>
          <a:lstStyle>
            <a:lvl1pPr>
              <a:defRPr/>
            </a:lvl1pPr>
          </a:lstStyle>
          <a:p>
            <a:pPr>
              <a:defRPr/>
            </a:pPr>
            <a:fld id="{360CC09E-8BEF-462F-B72D-50AFA17B68A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5893549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762000" y="6356352"/>
            <a:ext cx="21336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6/18/2015</a:t>
            </a:r>
            <a:endParaRPr lang="en-US">
              <a:solidFill>
                <a:prstClr val="black"/>
              </a:solidFill>
              <a:latin typeface="Arial" charset="0"/>
              <a:cs typeface="Arial" charset="0"/>
            </a:endParaRPr>
          </a:p>
        </p:txBody>
      </p:sp>
      <p:sp>
        <p:nvSpPr>
          <p:cNvPr id="6" name="Footer Placeholder 4"/>
          <p:cNvSpPr>
            <a:spLocks noGrp="1"/>
          </p:cNvSpPr>
          <p:nvPr>
            <p:ph type="ftr" sz="quarter" idx="11"/>
          </p:nvPr>
        </p:nvSpPr>
        <p:spPr>
          <a:xfrm>
            <a:off x="1295400" y="6356352"/>
            <a:ext cx="47244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NOAA Satellite Proving Ground / User Readiness Meeting</a:t>
            </a:r>
            <a:endParaRPr lang="en-US">
              <a:solidFill>
                <a:prstClr val="black"/>
              </a:solidFill>
              <a:latin typeface="Arial" charset="0"/>
              <a:cs typeface="Arial" charset="0"/>
            </a:endParaRPr>
          </a:p>
        </p:txBody>
      </p:sp>
      <p:sp>
        <p:nvSpPr>
          <p:cNvPr id="7" name="Slide Number Placeholder 5"/>
          <p:cNvSpPr>
            <a:spLocks noGrp="1"/>
          </p:cNvSpPr>
          <p:nvPr>
            <p:ph type="sldNum" sz="quarter" idx="12"/>
          </p:nvPr>
        </p:nvSpPr>
        <p:spPr/>
        <p:txBody>
          <a:bodyPr/>
          <a:lstStyle>
            <a:lvl1pPr>
              <a:defRPr/>
            </a:lvl1pPr>
          </a:lstStyle>
          <a:p>
            <a:pPr>
              <a:defRPr/>
            </a:pPr>
            <a:fld id="{BBAC33AB-3599-4561-94EB-27420F5D9B6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9368824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762000" y="6356352"/>
            <a:ext cx="21336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6/18/2015</a:t>
            </a:r>
            <a:endParaRPr lang="en-US">
              <a:solidFill>
                <a:prstClr val="black"/>
              </a:solidFill>
              <a:latin typeface="Arial" charset="0"/>
              <a:cs typeface="Arial" charset="0"/>
            </a:endParaRPr>
          </a:p>
        </p:txBody>
      </p:sp>
      <p:sp>
        <p:nvSpPr>
          <p:cNvPr id="6" name="Footer Placeholder 4"/>
          <p:cNvSpPr>
            <a:spLocks noGrp="1"/>
          </p:cNvSpPr>
          <p:nvPr>
            <p:ph type="ftr" sz="quarter" idx="11"/>
          </p:nvPr>
        </p:nvSpPr>
        <p:spPr>
          <a:xfrm>
            <a:off x="1295400" y="6356352"/>
            <a:ext cx="47244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NOAA Satellite Proving Ground / User Readiness Meeting</a:t>
            </a:r>
            <a:endParaRPr lang="en-US">
              <a:solidFill>
                <a:prstClr val="black"/>
              </a:solidFill>
              <a:latin typeface="Arial" charset="0"/>
              <a:cs typeface="Arial" charset="0"/>
            </a:endParaRPr>
          </a:p>
        </p:txBody>
      </p:sp>
      <p:sp>
        <p:nvSpPr>
          <p:cNvPr id="7" name="Slide Number Placeholder 5"/>
          <p:cNvSpPr>
            <a:spLocks noGrp="1"/>
          </p:cNvSpPr>
          <p:nvPr>
            <p:ph type="sldNum" sz="quarter" idx="12"/>
          </p:nvPr>
        </p:nvSpPr>
        <p:spPr/>
        <p:txBody>
          <a:bodyPr/>
          <a:lstStyle>
            <a:lvl1pPr>
              <a:defRPr/>
            </a:lvl1pPr>
          </a:lstStyle>
          <a:p>
            <a:pPr>
              <a:defRPr/>
            </a:pPr>
            <a:fld id="{B64513FB-A51E-4040-934E-3956259365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594712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62000" y="6356352"/>
            <a:ext cx="21336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6/18/2015</a:t>
            </a:r>
            <a:endParaRPr lang="en-US">
              <a:solidFill>
                <a:prstClr val="black"/>
              </a:solidFill>
              <a:latin typeface="Arial" charset="0"/>
              <a:cs typeface="Arial" charset="0"/>
            </a:endParaRPr>
          </a:p>
        </p:txBody>
      </p:sp>
      <p:sp>
        <p:nvSpPr>
          <p:cNvPr id="5" name="Footer Placeholder 4"/>
          <p:cNvSpPr>
            <a:spLocks noGrp="1"/>
          </p:cNvSpPr>
          <p:nvPr>
            <p:ph type="ftr" sz="quarter" idx="11"/>
          </p:nvPr>
        </p:nvSpPr>
        <p:spPr>
          <a:xfrm>
            <a:off x="1295400" y="6356352"/>
            <a:ext cx="47244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NOAA Satellite Proving Ground / User Readiness Meeting</a:t>
            </a:r>
            <a:endParaRPr lang="en-US">
              <a:solidFill>
                <a:prstClr val="black"/>
              </a:solidFill>
              <a:latin typeface="Arial" charset="0"/>
              <a:cs typeface="Arial" charset="0"/>
            </a:endParaRPr>
          </a:p>
        </p:txBody>
      </p:sp>
      <p:sp>
        <p:nvSpPr>
          <p:cNvPr id="6" name="Slide Number Placeholder 5"/>
          <p:cNvSpPr>
            <a:spLocks noGrp="1"/>
          </p:cNvSpPr>
          <p:nvPr>
            <p:ph type="sldNum" sz="quarter" idx="12"/>
          </p:nvPr>
        </p:nvSpPr>
        <p:spPr/>
        <p:txBody>
          <a:bodyPr/>
          <a:lstStyle>
            <a:lvl1pPr>
              <a:defRPr/>
            </a:lvl1pPr>
          </a:lstStyle>
          <a:p>
            <a:pPr>
              <a:defRPr/>
            </a:pPr>
            <a:fld id="{2B0BF6DE-D11F-47D8-9066-56FEC494A9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12299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62000" y="6356352"/>
            <a:ext cx="21336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6/18/2015</a:t>
            </a:r>
            <a:endParaRPr lang="en-US">
              <a:solidFill>
                <a:prstClr val="black"/>
              </a:solidFill>
              <a:latin typeface="Arial" charset="0"/>
              <a:cs typeface="Arial" charset="0"/>
            </a:endParaRPr>
          </a:p>
        </p:txBody>
      </p:sp>
      <p:sp>
        <p:nvSpPr>
          <p:cNvPr id="5" name="Footer Placeholder 4"/>
          <p:cNvSpPr>
            <a:spLocks noGrp="1"/>
          </p:cNvSpPr>
          <p:nvPr>
            <p:ph type="ftr" sz="quarter" idx="11"/>
          </p:nvPr>
        </p:nvSpPr>
        <p:spPr>
          <a:xfrm>
            <a:off x="1295400" y="6356352"/>
            <a:ext cx="47244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charset="0"/>
                <a:cs typeface="Arial" charset="0"/>
              </a:rPr>
              <a:t>NOAA Satellite Proving Ground / User Readiness Meeting</a:t>
            </a:r>
            <a:endParaRPr lang="en-US">
              <a:solidFill>
                <a:prstClr val="black"/>
              </a:solidFill>
              <a:latin typeface="Arial" charset="0"/>
              <a:cs typeface="Arial" charset="0"/>
            </a:endParaRPr>
          </a:p>
        </p:txBody>
      </p:sp>
      <p:sp>
        <p:nvSpPr>
          <p:cNvPr id="6" name="Slide Number Placeholder 5"/>
          <p:cNvSpPr>
            <a:spLocks noGrp="1"/>
          </p:cNvSpPr>
          <p:nvPr>
            <p:ph type="sldNum" sz="quarter" idx="12"/>
          </p:nvPr>
        </p:nvSpPr>
        <p:spPr/>
        <p:txBody>
          <a:bodyPr/>
          <a:lstStyle>
            <a:lvl1pPr>
              <a:defRPr/>
            </a:lvl1pPr>
          </a:lstStyle>
          <a:p>
            <a:pPr>
              <a:defRPr/>
            </a:pPr>
            <a:fld id="{A1087EC8-0EC0-46BA-9337-10EB30F456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773202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5D0833F9-8F5E-47AB-8BEB-FAD444C7FFEC}" type="slidenum">
              <a:rPr lang="en-US" smtClean="0">
                <a:solidFill>
                  <a:prstClr val="black">
                    <a:tint val="75000"/>
                  </a:prstClr>
                </a:solidFill>
              </a:rPr>
              <a:pPr>
                <a:defRPr/>
              </a:pPr>
              <a:t>‹#›</a:t>
            </a:fld>
            <a:endParaRPr lang="en-US">
              <a:solidFill>
                <a:prstClr val="black">
                  <a:tint val="75000"/>
                </a:prstClr>
              </a:solidFill>
            </a:endParaRPr>
          </a:p>
        </p:txBody>
      </p:sp>
      <p:sp>
        <p:nvSpPr>
          <p:cNvPr id="5" name="Picture Placeholder 4"/>
          <p:cNvSpPr>
            <a:spLocks noGrp="1"/>
          </p:cNvSpPr>
          <p:nvPr>
            <p:ph type="pic" sz="quarter" idx="11"/>
          </p:nvPr>
        </p:nvSpPr>
        <p:spPr>
          <a:xfrm>
            <a:off x="22934" y="2133600"/>
            <a:ext cx="2971800" cy="3048000"/>
          </a:xfrm>
        </p:spPr>
        <p:txBody>
          <a:bodyPr/>
          <a:lstStyle/>
          <a:p>
            <a:endParaRPr lang="en-US"/>
          </a:p>
        </p:txBody>
      </p:sp>
      <p:sp>
        <p:nvSpPr>
          <p:cNvPr id="6" name="Picture Placeholder 4"/>
          <p:cNvSpPr>
            <a:spLocks noGrp="1"/>
          </p:cNvSpPr>
          <p:nvPr>
            <p:ph type="pic" sz="quarter" idx="12"/>
          </p:nvPr>
        </p:nvSpPr>
        <p:spPr>
          <a:xfrm>
            <a:off x="3086100" y="2133600"/>
            <a:ext cx="2971800" cy="3048000"/>
          </a:xfrm>
        </p:spPr>
        <p:txBody>
          <a:bodyPr/>
          <a:lstStyle/>
          <a:p>
            <a:endParaRPr lang="en-US"/>
          </a:p>
        </p:txBody>
      </p:sp>
      <p:sp>
        <p:nvSpPr>
          <p:cNvPr id="7" name="Picture Placeholder 4"/>
          <p:cNvSpPr>
            <a:spLocks noGrp="1"/>
          </p:cNvSpPr>
          <p:nvPr>
            <p:ph type="pic" sz="quarter" idx="13"/>
          </p:nvPr>
        </p:nvSpPr>
        <p:spPr>
          <a:xfrm>
            <a:off x="6134100" y="2133600"/>
            <a:ext cx="2971800" cy="3048000"/>
          </a:xfrm>
        </p:spPr>
        <p:txBody>
          <a:bodyPr/>
          <a:lstStyle/>
          <a:p>
            <a:endParaRPr lang="en-US"/>
          </a:p>
        </p:txBody>
      </p:sp>
      <p:sp>
        <p:nvSpPr>
          <p:cNvPr id="9" name="Text Placeholder 8"/>
          <p:cNvSpPr>
            <a:spLocks noGrp="1"/>
          </p:cNvSpPr>
          <p:nvPr>
            <p:ph type="body" sz="quarter" idx="14"/>
          </p:nvPr>
        </p:nvSpPr>
        <p:spPr>
          <a:xfrm>
            <a:off x="0" y="1600200"/>
            <a:ext cx="2994025" cy="45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ext Placeholder 8"/>
          <p:cNvSpPr>
            <a:spLocks noGrp="1"/>
          </p:cNvSpPr>
          <p:nvPr>
            <p:ph type="body" sz="quarter" idx="15"/>
          </p:nvPr>
        </p:nvSpPr>
        <p:spPr>
          <a:xfrm>
            <a:off x="3086100" y="1612777"/>
            <a:ext cx="2994025" cy="45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ext Placeholder 8"/>
          <p:cNvSpPr>
            <a:spLocks noGrp="1"/>
          </p:cNvSpPr>
          <p:nvPr>
            <p:ph type="body" sz="quarter" idx="16"/>
          </p:nvPr>
        </p:nvSpPr>
        <p:spPr>
          <a:xfrm>
            <a:off x="6122987" y="1612777"/>
            <a:ext cx="2994025" cy="45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20867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6/18/2015</a:t>
            </a:r>
            <a:endParaRPr lang="en-US"/>
          </a:p>
        </p:txBody>
      </p:sp>
      <p:sp>
        <p:nvSpPr>
          <p:cNvPr id="6" name="Footer Placeholder 5"/>
          <p:cNvSpPr>
            <a:spLocks noGrp="1"/>
          </p:cNvSpPr>
          <p:nvPr>
            <p:ph type="ftr" sz="quarter" idx="11"/>
          </p:nvPr>
        </p:nvSpPr>
        <p:spPr/>
        <p:txBody>
          <a:bodyPr/>
          <a:lstStyle/>
          <a:p>
            <a:r>
              <a:rPr lang="en-US" smtClean="0"/>
              <a:t>NOAA Satellite Proving Ground / User Readiness Meeting</a:t>
            </a:r>
            <a:endParaRPr lang="en-US"/>
          </a:p>
        </p:txBody>
      </p:sp>
      <p:sp>
        <p:nvSpPr>
          <p:cNvPr id="7" name="Slide Number Placeholder 6"/>
          <p:cNvSpPr>
            <a:spLocks noGrp="1"/>
          </p:cNvSpPr>
          <p:nvPr>
            <p:ph type="sldNum" sz="quarter" idx="12"/>
          </p:nvPr>
        </p:nvSpPr>
        <p:spPr/>
        <p:txBody>
          <a:bodyPr/>
          <a:lstStyle/>
          <a:p>
            <a:fld id="{5F405CEF-5465-4B1F-97FD-59595D498522}" type="slidenum">
              <a:rPr lang="en-US" smtClean="0"/>
              <a:pPr/>
              <a:t>‹#›</a:t>
            </a:fld>
            <a:endParaRPr lang="en-US"/>
          </a:p>
        </p:txBody>
      </p:sp>
    </p:spTree>
    <p:extLst>
      <p:ext uri="{BB962C8B-B14F-4D97-AF65-F5344CB8AC3E}">
        <p14:creationId xmlns:p14="http://schemas.microsoft.com/office/powerpoint/2010/main" xmlns="" val="2351780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hyperlink" Target="http://weather.msfc.nasa.gov/sport/" TargetMode="External"/><Relationship Id="rId2" Type="http://schemas.openxmlformats.org/officeDocument/2006/relationships/slideLayout" Target="../slideLayouts/slideLayout79.xml"/><Relationship Id="rId16" Type="http://schemas.openxmlformats.org/officeDocument/2006/relationships/image" Target="../media/image3.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6/18/2015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NOAA Satellite Proving Ground / User Readiness Meeting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05CEF-5465-4B1F-97FD-59595D498522}" type="slidenum">
              <a:rPr lang="en-US" smtClean="0"/>
              <a:pPr/>
              <a:t>‹#›</a:t>
            </a:fld>
            <a:endParaRPr lang="en-US"/>
          </a:p>
        </p:txBody>
      </p:sp>
    </p:spTree>
    <p:extLst>
      <p:ext uri="{BB962C8B-B14F-4D97-AF65-F5344CB8AC3E}">
        <p14:creationId xmlns:p14="http://schemas.microsoft.com/office/powerpoint/2010/main" xmlns="" val="897198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6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3"/>
          </p:nvPr>
        </p:nvSpPr>
        <p:spPr>
          <a:xfrm>
            <a:off x="3028950" y="635636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6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02FB5-EE9D-4A2A-AF5B-FCB30548E7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38118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615890-C4BB-4622-9C86-A892263786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04372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665025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496764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05CEF-5465-4B1F-97FD-59595D498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021134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A7AA9-FD24-443C-8416-708494D71F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7829076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globe.jpg"/>
          <p:cNvPicPr>
            <a:picLocks noChangeAspect="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 y="0"/>
            <a:ext cx="5664200" cy="375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D0833F9-8F5E-47AB-8BEB-FAD444C7FFEC}" type="slidenum">
              <a:rPr lang="en-US">
                <a:solidFill>
                  <a:prstClr val="black">
                    <a:tint val="75000"/>
                  </a:prstClr>
                </a:solidFill>
              </a:rPr>
              <a:pPr>
                <a:defRPr/>
              </a:pPr>
              <a:t>‹#›</a:t>
            </a:fld>
            <a:endParaRPr lang="en-US">
              <a:solidFill>
                <a:prstClr val="black">
                  <a:tint val="75000"/>
                </a:prstClr>
              </a:solidFill>
            </a:endParaRPr>
          </a:p>
        </p:txBody>
      </p:sp>
      <p:pic>
        <p:nvPicPr>
          <p:cNvPr id="1035" name="Picture 11" descr="C:\Users\kfuell\Documents\NASA_SPoRT\Training\logos\nasa_logo.png"/>
          <p:cNvPicPr>
            <a:picLocks noChangeAspect="1" noChangeArrowheads="1"/>
          </p:cNvPicPr>
          <p:nvPr userDrawn="1"/>
        </p:nvPicPr>
        <p:blipFill>
          <a:blip r:embed="rId15" cstate="print">
            <a:extLst>
              <a:ext uri="{28A0092B-C50C-407E-A947-70E740481C1C}">
                <a14:useLocalDpi xmlns:a14="http://schemas.microsoft.com/office/drawing/2010/main" xmlns="" val="0"/>
              </a:ext>
            </a:extLst>
          </a:blip>
          <a:srcRect/>
          <a:stretch>
            <a:fillRect/>
          </a:stretch>
        </p:blipFill>
        <p:spPr bwMode="auto">
          <a:xfrm>
            <a:off x="1" y="6209772"/>
            <a:ext cx="809917" cy="648228"/>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C:\Users\kfuell\Documents\NASA_SPoRT\Training\logos\sportLogoHQ.png"/>
          <p:cNvPicPr>
            <a:picLocks noChangeAspect="1" noChangeArrowheads="1"/>
          </p:cNvPicPr>
          <p:nvPr userDrawn="1"/>
        </p:nvPicPr>
        <p:blipFill>
          <a:blip r:embed="rId16" cstate="print">
            <a:extLst>
              <a:ext uri="{28A0092B-C50C-407E-A947-70E740481C1C}">
                <a14:useLocalDpi xmlns:a14="http://schemas.microsoft.com/office/drawing/2010/main" xmlns="" val="0"/>
              </a:ext>
            </a:extLst>
          </a:blip>
          <a:srcRect/>
          <a:stretch>
            <a:fillRect/>
          </a:stretch>
        </p:blipFill>
        <p:spPr bwMode="auto">
          <a:xfrm>
            <a:off x="6705600" y="6204794"/>
            <a:ext cx="2438400" cy="65320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userDrawn="1"/>
        </p:nvSpPr>
        <p:spPr>
          <a:xfrm>
            <a:off x="990600" y="6261973"/>
            <a:ext cx="5486400" cy="461665"/>
          </a:xfrm>
          <a:prstGeom prst="rect">
            <a:avLst/>
          </a:prstGeom>
          <a:noFill/>
        </p:spPr>
        <p:txBody>
          <a:bodyPr wrap="square" rtlCol="0">
            <a:spAutoFit/>
          </a:bodyPr>
          <a:lstStyle/>
          <a:p>
            <a:pPr algn="ctr" fontAlgn="base">
              <a:spcBef>
                <a:spcPct val="0"/>
              </a:spcBef>
              <a:spcAft>
                <a:spcPct val="0"/>
              </a:spcAft>
              <a:defRPr/>
            </a:pPr>
            <a:r>
              <a:rPr lang="en-US" sz="1200" b="1" dirty="0" smtClean="0">
                <a:solidFill>
                  <a:srgbClr val="C0504D"/>
                </a:solidFill>
                <a:latin typeface="Arial" charset="0"/>
                <a:cs typeface="Arial" charset="0"/>
              </a:rPr>
              <a:t>Transitioning unique data and research to operations.</a:t>
            </a:r>
          </a:p>
          <a:p>
            <a:pPr algn="ctr" fontAlgn="base">
              <a:spcBef>
                <a:spcPct val="0"/>
              </a:spcBef>
              <a:spcAft>
                <a:spcPct val="0"/>
              </a:spcAft>
              <a:defRPr/>
            </a:pPr>
            <a:r>
              <a:rPr lang="en-US" sz="1200" dirty="0" smtClean="0">
                <a:solidFill>
                  <a:prstClr val="black"/>
                </a:solidFill>
                <a:latin typeface="Arial" charset="0"/>
                <a:cs typeface="Arial" charset="0"/>
                <a:hlinkClick r:id="rId17"/>
              </a:rPr>
              <a:t>http://weather.msfc.nasa.gov/sport/</a:t>
            </a:r>
            <a:endParaRPr lang="en-US" sz="1200" dirty="0" smtClean="0">
              <a:solidFill>
                <a:prstClr val="black"/>
              </a:solidFill>
              <a:latin typeface="Arial" charset="0"/>
              <a:cs typeface="Arial" charset="0"/>
            </a:endParaRPr>
          </a:p>
        </p:txBody>
      </p:sp>
    </p:spTree>
    <p:extLst>
      <p:ext uri="{BB962C8B-B14F-4D97-AF65-F5344CB8AC3E}">
        <p14:creationId xmlns:p14="http://schemas.microsoft.com/office/powerpoint/2010/main" xmlns="" val="189853649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iming>
    <p:tnLst>
      <p:par>
        <p:cTn id="1" dur="indefinite" restart="never" nodeType="tmRoot"/>
      </p:par>
    </p:tnLst>
  </p:timing>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jpeg"/><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1470025"/>
          </a:xfrm>
        </p:spPr>
        <p:txBody>
          <a:bodyPr/>
          <a:lstStyle/>
          <a:p>
            <a:r>
              <a:rPr lang="en-US" dirty="0" smtClean="0">
                <a:solidFill>
                  <a:schemeClr val="tx2">
                    <a:lumMod val="50000"/>
                  </a:schemeClr>
                </a:solidFill>
              </a:rPr>
              <a:t>Operational Use of </a:t>
            </a:r>
            <a:br>
              <a:rPr lang="en-US" dirty="0" smtClean="0">
                <a:solidFill>
                  <a:schemeClr val="tx2">
                    <a:lumMod val="50000"/>
                  </a:schemeClr>
                </a:solidFill>
              </a:rPr>
            </a:br>
            <a:r>
              <a:rPr lang="en-US" dirty="0" smtClean="0">
                <a:solidFill>
                  <a:schemeClr val="tx2">
                    <a:lumMod val="50000"/>
                  </a:schemeClr>
                </a:solidFill>
              </a:rPr>
              <a:t>RGBs in Alaska</a:t>
            </a:r>
            <a:endParaRPr lang="en-US" dirty="0">
              <a:solidFill>
                <a:schemeClr val="tx2">
                  <a:lumMod val="50000"/>
                </a:schemeClr>
              </a:solidFill>
            </a:endParaRPr>
          </a:p>
        </p:txBody>
      </p:sp>
      <p:sp>
        <p:nvSpPr>
          <p:cNvPr id="3" name="Subtitle 2"/>
          <p:cNvSpPr>
            <a:spLocks noGrp="1"/>
          </p:cNvSpPr>
          <p:nvPr>
            <p:ph type="subTitle" idx="1"/>
          </p:nvPr>
        </p:nvSpPr>
        <p:spPr>
          <a:xfrm>
            <a:off x="1371600" y="2514600"/>
            <a:ext cx="6400800" cy="1752600"/>
          </a:xfrm>
        </p:spPr>
        <p:txBody>
          <a:bodyPr>
            <a:normAutofit fontScale="92500" lnSpcReduction="20000"/>
          </a:bodyPr>
          <a:lstStyle/>
          <a:p>
            <a:r>
              <a:rPr lang="en-US" dirty="0" smtClean="0">
                <a:solidFill>
                  <a:schemeClr val="tx2">
                    <a:lumMod val="60000"/>
                    <a:lumOff val="40000"/>
                  </a:schemeClr>
                </a:solidFill>
              </a:rPr>
              <a:t>Eric Stevens</a:t>
            </a:r>
          </a:p>
          <a:p>
            <a:r>
              <a:rPr lang="en-US" dirty="0" smtClean="0">
                <a:solidFill>
                  <a:schemeClr val="tx2">
                    <a:lumMod val="60000"/>
                    <a:lumOff val="40000"/>
                  </a:schemeClr>
                </a:solidFill>
              </a:rPr>
              <a:t>University of Alaska Fairbanks (UAF), Geographic Information Network of Alaska (GINA)</a:t>
            </a:r>
            <a:endParaRPr lang="en-US" dirty="0">
              <a:solidFill>
                <a:schemeClr val="tx2">
                  <a:lumMod val="60000"/>
                  <a:lumOff val="40000"/>
                </a:schemeClr>
              </a:solidFill>
            </a:endParaRPr>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405CEF-5465-4B1F-97FD-59595D498522}" type="slidenum">
              <a:rPr lang="en-US" smtClean="0">
                <a:solidFill>
                  <a:prstClr val="black">
                    <a:tint val="75000"/>
                  </a:prstClr>
                </a:solidFill>
              </a:rPr>
              <a:pPr/>
              <a:t>1</a:t>
            </a:fld>
            <a:endParaRPr lang="en-US">
              <a:solidFill>
                <a:prstClr val="black">
                  <a:tint val="75000"/>
                </a:prstClr>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09800" y="4572000"/>
            <a:ext cx="1670050" cy="150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62800" y="4495800"/>
            <a:ext cx="1616075" cy="1616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38600" y="4495800"/>
            <a:ext cx="2938463" cy="1811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4800" y="4419600"/>
            <a:ext cx="1752600"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12625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2">
                    <a:lumMod val="50000"/>
                  </a:schemeClr>
                </a:solidFill>
              </a:rPr>
              <a:t>“Microphysics” RGBs from NASA/SPoRT</a:t>
            </a:r>
            <a:endParaRPr lang="en-US" dirty="0">
              <a:solidFill>
                <a:schemeClr val="tx2">
                  <a:lumMod val="50000"/>
                </a:schemeClr>
              </a:solidFill>
            </a:endParaRPr>
          </a:p>
        </p:txBody>
      </p:sp>
      <p:sp>
        <p:nvSpPr>
          <p:cNvPr id="9" name="Content Placeholder 8"/>
          <p:cNvSpPr>
            <a:spLocks noGrp="1"/>
          </p:cNvSpPr>
          <p:nvPr>
            <p:ph idx="1"/>
          </p:nvPr>
        </p:nvSpPr>
        <p:spPr/>
        <p:txBody>
          <a:bodyPr/>
          <a:lstStyle/>
          <a:p>
            <a:r>
              <a:rPr lang="en-US" dirty="0" smtClean="0">
                <a:solidFill>
                  <a:schemeClr val="tx2">
                    <a:lumMod val="60000"/>
                    <a:lumOff val="40000"/>
                  </a:schemeClr>
                </a:solidFill>
              </a:rPr>
              <a:t>Goal is to deliver products that help identify cloud type, elevation, and potential for fog</a:t>
            </a:r>
          </a:p>
          <a:p>
            <a:r>
              <a:rPr lang="en-US" dirty="0" smtClean="0">
                <a:solidFill>
                  <a:schemeClr val="tx2">
                    <a:lumMod val="60000"/>
                    <a:lumOff val="40000"/>
                  </a:schemeClr>
                </a:solidFill>
              </a:rPr>
              <a:t>Modeled on approach developed by EUMETSAT</a:t>
            </a:r>
          </a:p>
          <a:p>
            <a:r>
              <a:rPr lang="en-US" dirty="0" smtClean="0">
                <a:solidFill>
                  <a:schemeClr val="tx2">
                    <a:lumMod val="60000"/>
                    <a:lumOff val="40000"/>
                  </a:schemeClr>
                </a:solidFill>
              </a:rPr>
              <a:t>Two similar products: one during overnight hours, one during the day</a:t>
            </a:r>
          </a:p>
          <a:p>
            <a:r>
              <a:rPr lang="en-US" dirty="0" smtClean="0">
                <a:solidFill>
                  <a:schemeClr val="tx2">
                    <a:lumMod val="60000"/>
                    <a:lumOff val="40000"/>
                  </a:schemeClr>
                </a:solidFill>
              </a:rPr>
              <a:t>Formal “assessments” in winter 2013-2014, 2014-2015, summer 2015</a:t>
            </a:r>
            <a:endParaRPr lang="en-US" dirty="0">
              <a:solidFill>
                <a:schemeClr val="tx2">
                  <a:lumMod val="60000"/>
                  <a:lumOff val="40000"/>
                </a:schemeClr>
              </a:solidFill>
            </a:endParaRPr>
          </a:p>
        </p:txBody>
      </p:sp>
      <p:sp>
        <p:nvSpPr>
          <p:cNvPr id="7" name="Date Placeholder 6"/>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C1615890-C4BB-4622-9C86-A892263786BA}" type="slidenum">
              <a:rPr lang="en-US" smtClean="0">
                <a:solidFill>
                  <a:prstClr val="black">
                    <a:tint val="75000"/>
                  </a:prstClr>
                </a:solidFill>
              </a:rPr>
              <a:pPr/>
              <a:t>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Tree>
    <p:extLst>
      <p:ext uri="{BB962C8B-B14F-4D97-AF65-F5344CB8AC3E}">
        <p14:creationId xmlns:p14="http://schemas.microsoft.com/office/powerpoint/2010/main" xmlns="" val="552227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50000"/>
                  </a:schemeClr>
                </a:solidFill>
              </a:rPr>
              <a:t>RGB Night-Time Microphysics</a:t>
            </a:r>
            <a:endParaRPr lang="en-US" dirty="0">
              <a:solidFill>
                <a:schemeClr val="tx2">
                  <a:lumMod val="50000"/>
                </a:scheme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1515188726"/>
              </p:ext>
            </p:extLst>
          </p:nvPr>
        </p:nvGraphicFramePr>
        <p:xfrm>
          <a:off x="457200" y="1371600"/>
          <a:ext cx="8229600" cy="4800600"/>
        </p:xfrm>
        <a:graphic>
          <a:graphicData uri="http://schemas.openxmlformats.org/drawingml/2006/table">
            <a:tbl>
              <a:tblPr>
                <a:tableStyleId>{5C22544A-7EE6-4342-B048-85BDC9FD1C3A}</a:tableStyleId>
              </a:tblPr>
              <a:tblGrid>
                <a:gridCol w="990600"/>
                <a:gridCol w="1905000"/>
                <a:gridCol w="2042160"/>
                <a:gridCol w="1645920"/>
                <a:gridCol w="1645920"/>
              </a:tblGrid>
              <a:tr h="1200150">
                <a:tc>
                  <a:txBody>
                    <a:bodyPr/>
                    <a:lstStyle/>
                    <a:p>
                      <a:pPr algn="ctr"/>
                      <a:r>
                        <a:rPr lang="en-US" b="1" dirty="0" smtClean="0"/>
                        <a:t>Color</a:t>
                      </a:r>
                      <a:endParaRPr lang="en-US" b="1" dirty="0"/>
                    </a:p>
                  </a:txBody>
                  <a:tcPr anchor="ctr"/>
                </a:tc>
                <a:tc>
                  <a:txBody>
                    <a:bodyPr/>
                    <a:lstStyle/>
                    <a:p>
                      <a:pPr algn="ctr"/>
                      <a:r>
                        <a:rPr lang="en-US" b="1" dirty="0" smtClean="0"/>
                        <a:t>Band(s)</a:t>
                      </a:r>
                      <a:endParaRPr lang="en-US" b="1" dirty="0"/>
                    </a:p>
                  </a:txBody>
                  <a:tcPr anchor="ctr"/>
                </a:tc>
                <a:tc>
                  <a:txBody>
                    <a:bodyPr/>
                    <a:lstStyle/>
                    <a:p>
                      <a:pPr algn="ctr"/>
                      <a:r>
                        <a:rPr lang="en-US" b="1" dirty="0" smtClean="0"/>
                        <a:t>Physically Relates</a:t>
                      </a:r>
                      <a:r>
                        <a:rPr lang="en-US" b="1" baseline="0" dirty="0" smtClean="0"/>
                        <a:t> to…</a:t>
                      </a:r>
                      <a:endParaRPr lang="en-US" b="1" dirty="0"/>
                    </a:p>
                  </a:txBody>
                  <a:tcPr anchor="ctr"/>
                </a:tc>
                <a:tc>
                  <a:txBody>
                    <a:bodyPr/>
                    <a:lstStyle/>
                    <a:p>
                      <a:pPr algn="ctr"/>
                      <a:r>
                        <a:rPr lang="en-US" b="1" dirty="0" smtClean="0"/>
                        <a:t>Small contribution to composite means…</a:t>
                      </a:r>
                      <a:endParaRPr lang="en-US" b="1" dirty="0"/>
                    </a:p>
                  </a:txBody>
                  <a:tcPr anchor="ctr"/>
                </a:tc>
                <a:tc>
                  <a:txBody>
                    <a:bodyPr/>
                    <a:lstStyle/>
                    <a:p>
                      <a:pPr algn="ctr"/>
                      <a:r>
                        <a:rPr lang="en-US" b="1" dirty="0" smtClean="0"/>
                        <a:t>Large</a:t>
                      </a:r>
                      <a:r>
                        <a:rPr lang="en-US" b="1" baseline="0" dirty="0" smtClean="0"/>
                        <a:t> contribution to composite means…</a:t>
                      </a:r>
                      <a:endParaRPr lang="en-US" b="1" dirty="0"/>
                    </a:p>
                  </a:txBody>
                  <a:tcPr anchor="ctr"/>
                </a:tc>
              </a:tr>
              <a:tr h="1200150">
                <a:tc>
                  <a:txBody>
                    <a:bodyPr/>
                    <a:lstStyle/>
                    <a:p>
                      <a:pPr algn="ctr"/>
                      <a:r>
                        <a:rPr lang="en-US" b="1" dirty="0" smtClean="0"/>
                        <a:t>Red</a:t>
                      </a:r>
                      <a:endParaRPr lang="en-US" b="1" dirty="0"/>
                    </a:p>
                  </a:txBody>
                  <a:tcPr anchor="ctr">
                    <a:solidFill>
                      <a:schemeClr val="accent2">
                        <a:lumMod val="75000"/>
                      </a:schemeClr>
                    </a:solidFill>
                  </a:tcPr>
                </a:tc>
                <a:tc>
                  <a:txBody>
                    <a:bodyPr/>
                    <a:lstStyle/>
                    <a:p>
                      <a:pPr algn="ctr"/>
                      <a:r>
                        <a:rPr lang="en-US" b="1" dirty="0" smtClean="0"/>
                        <a:t>12.0µm</a:t>
                      </a:r>
                      <a:r>
                        <a:rPr lang="en-US" b="1" baseline="0" dirty="0" smtClean="0"/>
                        <a:t> – 10.8µm</a:t>
                      </a:r>
                      <a:endParaRPr lang="en-US" b="1" dirty="0"/>
                    </a:p>
                  </a:txBody>
                  <a:tcPr anchor="ctr">
                    <a:solidFill>
                      <a:schemeClr val="accent2">
                        <a:lumMod val="75000"/>
                      </a:schemeClr>
                    </a:solidFill>
                  </a:tcPr>
                </a:tc>
                <a:tc>
                  <a:txBody>
                    <a:bodyPr/>
                    <a:lstStyle/>
                    <a:p>
                      <a:pPr algn="ctr"/>
                      <a:r>
                        <a:rPr lang="en-US" b="1" dirty="0" smtClean="0"/>
                        <a:t>Optical Depth</a:t>
                      </a:r>
                      <a:endParaRPr lang="en-US" b="1" dirty="0"/>
                    </a:p>
                  </a:txBody>
                  <a:tcPr anchor="ctr">
                    <a:solidFill>
                      <a:schemeClr val="accent2">
                        <a:lumMod val="75000"/>
                      </a:schemeClr>
                    </a:solidFill>
                  </a:tcPr>
                </a:tc>
                <a:tc>
                  <a:txBody>
                    <a:bodyPr/>
                    <a:lstStyle/>
                    <a:p>
                      <a:pPr algn="ctr"/>
                      <a:r>
                        <a:rPr lang="en-US" b="1" dirty="0" smtClean="0"/>
                        <a:t>Thin</a:t>
                      </a:r>
                      <a:r>
                        <a:rPr lang="en-US" b="1" baseline="0" dirty="0" smtClean="0"/>
                        <a:t> clouds</a:t>
                      </a:r>
                      <a:endParaRPr lang="en-US" b="1" dirty="0"/>
                    </a:p>
                  </a:txBody>
                  <a:tcPr anchor="ctr">
                    <a:solidFill>
                      <a:schemeClr val="accent2">
                        <a:lumMod val="75000"/>
                      </a:schemeClr>
                    </a:solidFill>
                  </a:tcPr>
                </a:tc>
                <a:tc>
                  <a:txBody>
                    <a:bodyPr/>
                    <a:lstStyle/>
                    <a:p>
                      <a:pPr algn="ctr"/>
                      <a:r>
                        <a:rPr lang="en-US" b="1" dirty="0" smtClean="0"/>
                        <a:t>Thick clouds</a:t>
                      </a:r>
                      <a:endParaRPr lang="en-US" b="1" dirty="0"/>
                    </a:p>
                  </a:txBody>
                  <a:tcPr anchor="ctr">
                    <a:solidFill>
                      <a:schemeClr val="accent2">
                        <a:lumMod val="75000"/>
                      </a:schemeClr>
                    </a:solidFill>
                  </a:tcPr>
                </a:tc>
              </a:tr>
              <a:tr h="1200150">
                <a:tc>
                  <a:txBody>
                    <a:bodyPr/>
                    <a:lstStyle/>
                    <a:p>
                      <a:pPr algn="ctr"/>
                      <a:r>
                        <a:rPr lang="en-US" b="1" dirty="0" smtClean="0"/>
                        <a:t>Green</a:t>
                      </a:r>
                      <a:endParaRPr lang="en-US" b="1" dirty="0"/>
                    </a:p>
                  </a:txBody>
                  <a:tcPr anchor="ctr">
                    <a:solidFill>
                      <a:schemeClr val="accent3">
                        <a:lumMod val="75000"/>
                      </a:schemeClr>
                    </a:solidFill>
                  </a:tcPr>
                </a:tc>
                <a:tc>
                  <a:txBody>
                    <a:bodyPr/>
                    <a:lstStyle/>
                    <a:p>
                      <a:pPr algn="ctr"/>
                      <a:r>
                        <a:rPr lang="en-US" b="1" dirty="0" smtClean="0"/>
                        <a:t>10.8µm – 3.9µm</a:t>
                      </a:r>
                      <a:endParaRPr lang="en-US" b="1" dirty="0"/>
                    </a:p>
                  </a:txBody>
                  <a:tcPr anchor="ctr">
                    <a:solidFill>
                      <a:schemeClr val="accent3">
                        <a:lumMod val="75000"/>
                      </a:schemeClr>
                    </a:solidFill>
                  </a:tcPr>
                </a:tc>
                <a:tc>
                  <a:txBody>
                    <a:bodyPr/>
                    <a:lstStyle/>
                    <a:p>
                      <a:pPr algn="ctr"/>
                      <a:r>
                        <a:rPr lang="en-US" b="1" dirty="0" smtClean="0"/>
                        <a:t>Particle</a:t>
                      </a:r>
                      <a:r>
                        <a:rPr lang="en-US" b="1" baseline="0" dirty="0" smtClean="0"/>
                        <a:t> phase and size</a:t>
                      </a:r>
                      <a:endParaRPr lang="en-US" b="1" dirty="0"/>
                    </a:p>
                  </a:txBody>
                  <a:tcPr anchor="ctr">
                    <a:solidFill>
                      <a:schemeClr val="accent3">
                        <a:lumMod val="75000"/>
                      </a:schemeClr>
                    </a:solidFill>
                  </a:tcPr>
                </a:tc>
                <a:tc>
                  <a:txBody>
                    <a:bodyPr/>
                    <a:lstStyle/>
                    <a:p>
                      <a:pPr algn="ctr"/>
                      <a:r>
                        <a:rPr lang="en-US" b="1" dirty="0" smtClean="0"/>
                        <a:t>Ice particles, or bare</a:t>
                      </a:r>
                      <a:r>
                        <a:rPr lang="en-US" b="1" baseline="0" dirty="0" smtClean="0"/>
                        <a:t> ground</a:t>
                      </a:r>
                      <a:endParaRPr lang="en-US" b="1" dirty="0"/>
                    </a:p>
                  </a:txBody>
                  <a:tcPr anchor="ctr">
                    <a:solidFill>
                      <a:schemeClr val="accent3">
                        <a:lumMod val="75000"/>
                      </a:schemeClr>
                    </a:solidFill>
                  </a:tcPr>
                </a:tc>
                <a:tc>
                  <a:txBody>
                    <a:bodyPr/>
                    <a:lstStyle/>
                    <a:p>
                      <a:pPr algn="ctr"/>
                      <a:r>
                        <a:rPr lang="en-US" b="1" dirty="0" smtClean="0"/>
                        <a:t>Water clouds with small particles</a:t>
                      </a:r>
                      <a:endParaRPr lang="en-US" b="1" dirty="0"/>
                    </a:p>
                  </a:txBody>
                  <a:tcPr anchor="ctr">
                    <a:solidFill>
                      <a:schemeClr val="accent3">
                        <a:lumMod val="75000"/>
                      </a:schemeClr>
                    </a:solidFill>
                  </a:tcPr>
                </a:tc>
              </a:tr>
              <a:tr h="1200150">
                <a:tc>
                  <a:txBody>
                    <a:bodyPr/>
                    <a:lstStyle/>
                    <a:p>
                      <a:pPr algn="ctr"/>
                      <a:r>
                        <a:rPr lang="en-US" b="1" dirty="0" smtClean="0"/>
                        <a:t>Blue</a:t>
                      </a:r>
                      <a:endParaRPr lang="en-US" b="1" dirty="0"/>
                    </a:p>
                  </a:txBody>
                  <a:tcPr anchor="ctr">
                    <a:solidFill>
                      <a:schemeClr val="tx2">
                        <a:lumMod val="75000"/>
                      </a:schemeClr>
                    </a:solidFill>
                  </a:tcPr>
                </a:tc>
                <a:tc>
                  <a:txBody>
                    <a:bodyPr/>
                    <a:lstStyle/>
                    <a:p>
                      <a:pPr algn="ctr"/>
                      <a:r>
                        <a:rPr lang="en-US" b="1" dirty="0" smtClean="0"/>
                        <a:t>10.8µm</a:t>
                      </a:r>
                      <a:endParaRPr lang="en-US" b="1" dirty="0"/>
                    </a:p>
                  </a:txBody>
                  <a:tcPr anchor="ctr">
                    <a:solidFill>
                      <a:schemeClr val="tx2">
                        <a:lumMod val="75000"/>
                      </a:schemeClr>
                    </a:solidFill>
                  </a:tcPr>
                </a:tc>
                <a:tc>
                  <a:txBody>
                    <a:bodyPr/>
                    <a:lstStyle/>
                    <a:p>
                      <a:pPr algn="ctr"/>
                      <a:r>
                        <a:rPr lang="en-US" b="1" dirty="0" smtClean="0"/>
                        <a:t>Temperature</a:t>
                      </a:r>
                      <a:r>
                        <a:rPr lang="en-US" b="1" baseline="0" dirty="0" smtClean="0"/>
                        <a:t> of surface</a:t>
                      </a:r>
                      <a:endParaRPr lang="en-US" b="1" dirty="0"/>
                    </a:p>
                  </a:txBody>
                  <a:tcPr anchor="ctr">
                    <a:solidFill>
                      <a:schemeClr val="tx2">
                        <a:lumMod val="75000"/>
                      </a:schemeClr>
                    </a:solidFill>
                  </a:tcPr>
                </a:tc>
                <a:tc>
                  <a:txBody>
                    <a:bodyPr/>
                    <a:lstStyle/>
                    <a:p>
                      <a:pPr algn="ctr"/>
                      <a:r>
                        <a:rPr lang="en-US" b="1" dirty="0" smtClean="0"/>
                        <a:t>Cold surface</a:t>
                      </a:r>
                      <a:endParaRPr lang="en-US" b="1" dirty="0"/>
                    </a:p>
                  </a:txBody>
                  <a:tcPr anchor="ctr">
                    <a:solidFill>
                      <a:schemeClr val="tx2">
                        <a:lumMod val="75000"/>
                      </a:schemeClr>
                    </a:solidFill>
                  </a:tcPr>
                </a:tc>
                <a:tc>
                  <a:txBody>
                    <a:bodyPr/>
                    <a:lstStyle/>
                    <a:p>
                      <a:pPr algn="ctr"/>
                      <a:r>
                        <a:rPr lang="en-US" b="1" dirty="0" smtClean="0"/>
                        <a:t>Warm surface</a:t>
                      </a:r>
                      <a:endParaRPr lang="en-US" b="1" dirty="0"/>
                    </a:p>
                  </a:txBody>
                  <a:tcPr anchor="ctr">
                    <a:solidFill>
                      <a:schemeClr val="tx2">
                        <a:lumMod val="75000"/>
                      </a:schemeClr>
                    </a:solidFill>
                  </a:tcPr>
                </a:tc>
              </a:tr>
            </a:tbl>
          </a:graphicData>
        </a:graphic>
      </p:graphicFrame>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DA7AA9-FD24-443C-8416-708494D71F64}" type="slidenum">
              <a:rPr lang="en-US" smtClean="0">
                <a:solidFill>
                  <a:prstClr val="black">
                    <a:tint val="75000"/>
                  </a:prstClr>
                </a:solidFill>
              </a:rPr>
              <a:pPr/>
              <a:t>11</a:t>
            </a:fld>
            <a:endParaRPr lang="en-US">
              <a:solidFill>
                <a:prstClr val="black">
                  <a:tint val="75000"/>
                </a:prstClr>
              </a:solidFill>
            </a:endParaRPr>
          </a:p>
        </p:txBody>
      </p:sp>
      <p:sp>
        <p:nvSpPr>
          <p:cNvPr id="3" name="Oval 2"/>
          <p:cNvSpPr/>
          <p:nvPr/>
        </p:nvSpPr>
        <p:spPr>
          <a:xfrm>
            <a:off x="1447800" y="3810000"/>
            <a:ext cx="1905000" cy="1066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Tree>
    <p:extLst>
      <p:ext uri="{BB962C8B-B14F-4D97-AF65-F5344CB8AC3E}">
        <p14:creationId xmlns:p14="http://schemas.microsoft.com/office/powerpoint/2010/main" xmlns="" val="2774039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50000"/>
                  </a:schemeClr>
                </a:solidFill>
              </a:rPr>
              <a:t>RGB 24hr Microphysics</a:t>
            </a:r>
            <a:endParaRPr lang="en-US" dirty="0">
              <a:solidFill>
                <a:schemeClr val="tx2">
                  <a:lumMod val="50000"/>
                </a:scheme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3503555237"/>
              </p:ext>
            </p:extLst>
          </p:nvPr>
        </p:nvGraphicFramePr>
        <p:xfrm>
          <a:off x="457200" y="1371600"/>
          <a:ext cx="8229600" cy="4800600"/>
        </p:xfrm>
        <a:graphic>
          <a:graphicData uri="http://schemas.openxmlformats.org/drawingml/2006/table">
            <a:tbl>
              <a:tblPr>
                <a:tableStyleId>{5C22544A-7EE6-4342-B048-85BDC9FD1C3A}</a:tableStyleId>
              </a:tblPr>
              <a:tblGrid>
                <a:gridCol w="990600"/>
                <a:gridCol w="1905000"/>
                <a:gridCol w="2042160"/>
                <a:gridCol w="1645920"/>
                <a:gridCol w="1645920"/>
              </a:tblGrid>
              <a:tr h="1200150">
                <a:tc>
                  <a:txBody>
                    <a:bodyPr/>
                    <a:lstStyle/>
                    <a:p>
                      <a:pPr algn="ctr"/>
                      <a:r>
                        <a:rPr lang="en-US" b="1" dirty="0" smtClean="0"/>
                        <a:t>Color</a:t>
                      </a:r>
                      <a:endParaRPr lang="en-US" b="1" dirty="0"/>
                    </a:p>
                  </a:txBody>
                  <a:tcPr anchor="ctr"/>
                </a:tc>
                <a:tc>
                  <a:txBody>
                    <a:bodyPr/>
                    <a:lstStyle/>
                    <a:p>
                      <a:pPr algn="ctr"/>
                      <a:r>
                        <a:rPr lang="en-US" b="1" dirty="0" smtClean="0"/>
                        <a:t>Band(s)</a:t>
                      </a:r>
                      <a:endParaRPr lang="en-US" b="1" dirty="0"/>
                    </a:p>
                  </a:txBody>
                  <a:tcPr anchor="ctr"/>
                </a:tc>
                <a:tc>
                  <a:txBody>
                    <a:bodyPr/>
                    <a:lstStyle/>
                    <a:p>
                      <a:pPr algn="ctr"/>
                      <a:r>
                        <a:rPr lang="en-US" b="1" dirty="0" smtClean="0"/>
                        <a:t>Physically Relates</a:t>
                      </a:r>
                      <a:r>
                        <a:rPr lang="en-US" b="1" baseline="0" dirty="0" smtClean="0"/>
                        <a:t> to…</a:t>
                      </a:r>
                      <a:endParaRPr lang="en-US" b="1" dirty="0"/>
                    </a:p>
                  </a:txBody>
                  <a:tcPr anchor="ctr"/>
                </a:tc>
                <a:tc>
                  <a:txBody>
                    <a:bodyPr/>
                    <a:lstStyle/>
                    <a:p>
                      <a:pPr algn="ctr"/>
                      <a:r>
                        <a:rPr lang="en-US" b="1" dirty="0" smtClean="0"/>
                        <a:t>Small contribution to composite means…</a:t>
                      </a:r>
                      <a:endParaRPr lang="en-US" b="1" dirty="0"/>
                    </a:p>
                  </a:txBody>
                  <a:tcPr anchor="ctr"/>
                </a:tc>
                <a:tc>
                  <a:txBody>
                    <a:bodyPr/>
                    <a:lstStyle/>
                    <a:p>
                      <a:pPr algn="ctr"/>
                      <a:r>
                        <a:rPr lang="en-US" b="1" dirty="0" smtClean="0"/>
                        <a:t>Large</a:t>
                      </a:r>
                      <a:r>
                        <a:rPr lang="en-US" b="1" baseline="0" dirty="0" smtClean="0"/>
                        <a:t> contribution to composite means…</a:t>
                      </a:r>
                      <a:endParaRPr lang="en-US" b="1" dirty="0"/>
                    </a:p>
                  </a:txBody>
                  <a:tcPr anchor="ctr"/>
                </a:tc>
              </a:tr>
              <a:tr h="1200150">
                <a:tc>
                  <a:txBody>
                    <a:bodyPr/>
                    <a:lstStyle/>
                    <a:p>
                      <a:pPr algn="ctr"/>
                      <a:r>
                        <a:rPr lang="en-US" b="1" dirty="0" smtClean="0"/>
                        <a:t>Red</a:t>
                      </a:r>
                      <a:endParaRPr lang="en-US" b="1" dirty="0"/>
                    </a:p>
                  </a:txBody>
                  <a:tcPr anchor="ctr">
                    <a:solidFill>
                      <a:schemeClr val="accent2">
                        <a:lumMod val="75000"/>
                      </a:schemeClr>
                    </a:solidFill>
                  </a:tcPr>
                </a:tc>
                <a:tc>
                  <a:txBody>
                    <a:bodyPr/>
                    <a:lstStyle/>
                    <a:p>
                      <a:pPr algn="ctr"/>
                      <a:r>
                        <a:rPr lang="en-US" b="1" dirty="0" smtClean="0"/>
                        <a:t>12.0µm</a:t>
                      </a:r>
                      <a:r>
                        <a:rPr lang="en-US" b="1" baseline="0" dirty="0" smtClean="0"/>
                        <a:t> – 10.8µm</a:t>
                      </a:r>
                      <a:endParaRPr lang="en-US" b="1" dirty="0"/>
                    </a:p>
                  </a:txBody>
                  <a:tcPr anchor="ctr">
                    <a:solidFill>
                      <a:schemeClr val="accent2">
                        <a:lumMod val="75000"/>
                      </a:schemeClr>
                    </a:solidFill>
                  </a:tcPr>
                </a:tc>
                <a:tc>
                  <a:txBody>
                    <a:bodyPr/>
                    <a:lstStyle/>
                    <a:p>
                      <a:pPr algn="ctr"/>
                      <a:r>
                        <a:rPr lang="en-US" b="1" dirty="0" smtClean="0"/>
                        <a:t>Optical Depth</a:t>
                      </a:r>
                      <a:endParaRPr lang="en-US" b="1" dirty="0"/>
                    </a:p>
                  </a:txBody>
                  <a:tcPr anchor="ctr">
                    <a:solidFill>
                      <a:schemeClr val="accent2">
                        <a:lumMod val="75000"/>
                      </a:schemeClr>
                    </a:solidFill>
                  </a:tcPr>
                </a:tc>
                <a:tc>
                  <a:txBody>
                    <a:bodyPr/>
                    <a:lstStyle/>
                    <a:p>
                      <a:pPr algn="ctr"/>
                      <a:r>
                        <a:rPr lang="en-US" b="1" dirty="0" smtClean="0"/>
                        <a:t>Thin</a:t>
                      </a:r>
                      <a:r>
                        <a:rPr lang="en-US" b="1" baseline="0" dirty="0" smtClean="0"/>
                        <a:t> clouds</a:t>
                      </a:r>
                      <a:endParaRPr lang="en-US" b="1" dirty="0"/>
                    </a:p>
                  </a:txBody>
                  <a:tcPr anchor="ctr">
                    <a:solidFill>
                      <a:schemeClr val="accent2">
                        <a:lumMod val="75000"/>
                      </a:schemeClr>
                    </a:solidFill>
                  </a:tcPr>
                </a:tc>
                <a:tc>
                  <a:txBody>
                    <a:bodyPr/>
                    <a:lstStyle/>
                    <a:p>
                      <a:pPr algn="ctr"/>
                      <a:r>
                        <a:rPr lang="en-US" b="1" dirty="0" smtClean="0"/>
                        <a:t>Thick clouds</a:t>
                      </a:r>
                      <a:endParaRPr lang="en-US" b="1" dirty="0"/>
                    </a:p>
                  </a:txBody>
                  <a:tcPr anchor="ctr">
                    <a:solidFill>
                      <a:schemeClr val="accent2">
                        <a:lumMod val="75000"/>
                      </a:schemeClr>
                    </a:solidFill>
                  </a:tcPr>
                </a:tc>
              </a:tr>
              <a:tr h="1200150">
                <a:tc>
                  <a:txBody>
                    <a:bodyPr/>
                    <a:lstStyle/>
                    <a:p>
                      <a:pPr algn="ctr"/>
                      <a:r>
                        <a:rPr lang="en-US" b="1" dirty="0" smtClean="0"/>
                        <a:t>Green</a:t>
                      </a:r>
                      <a:endParaRPr lang="en-US" b="1" dirty="0"/>
                    </a:p>
                  </a:txBody>
                  <a:tcPr anchor="ctr">
                    <a:solidFill>
                      <a:schemeClr val="accent3">
                        <a:lumMod val="75000"/>
                      </a:schemeClr>
                    </a:solidFill>
                  </a:tcPr>
                </a:tc>
                <a:tc>
                  <a:txBody>
                    <a:bodyPr/>
                    <a:lstStyle/>
                    <a:p>
                      <a:pPr algn="ctr"/>
                      <a:r>
                        <a:rPr lang="en-US" b="1" dirty="0" smtClean="0"/>
                        <a:t>10.8µm – 8.7µm</a:t>
                      </a:r>
                      <a:endParaRPr lang="en-US" b="1" dirty="0"/>
                    </a:p>
                  </a:txBody>
                  <a:tcPr anchor="ctr">
                    <a:solidFill>
                      <a:schemeClr val="accent3">
                        <a:lumMod val="75000"/>
                      </a:schemeClr>
                    </a:solidFill>
                  </a:tcPr>
                </a:tc>
                <a:tc>
                  <a:txBody>
                    <a:bodyPr/>
                    <a:lstStyle/>
                    <a:p>
                      <a:pPr algn="ctr"/>
                      <a:r>
                        <a:rPr lang="en-US" b="1" dirty="0" smtClean="0"/>
                        <a:t>Particle</a:t>
                      </a:r>
                      <a:r>
                        <a:rPr lang="en-US" b="1" baseline="0" dirty="0" smtClean="0"/>
                        <a:t> phase and size</a:t>
                      </a:r>
                      <a:endParaRPr lang="en-US" b="1" dirty="0"/>
                    </a:p>
                  </a:txBody>
                  <a:tcPr anchor="ctr">
                    <a:solidFill>
                      <a:schemeClr val="accent3">
                        <a:lumMod val="75000"/>
                      </a:schemeClr>
                    </a:solidFill>
                  </a:tcPr>
                </a:tc>
                <a:tc>
                  <a:txBody>
                    <a:bodyPr/>
                    <a:lstStyle/>
                    <a:p>
                      <a:pPr algn="ctr"/>
                      <a:r>
                        <a:rPr lang="en-US" b="1" dirty="0" smtClean="0"/>
                        <a:t>Ice particles, or bare</a:t>
                      </a:r>
                      <a:r>
                        <a:rPr lang="en-US" b="1" baseline="0" dirty="0" smtClean="0"/>
                        <a:t> ground</a:t>
                      </a:r>
                      <a:endParaRPr lang="en-US" b="1" dirty="0"/>
                    </a:p>
                  </a:txBody>
                  <a:tcPr anchor="ctr">
                    <a:solidFill>
                      <a:schemeClr val="accent3">
                        <a:lumMod val="75000"/>
                      </a:schemeClr>
                    </a:solidFill>
                  </a:tcPr>
                </a:tc>
                <a:tc>
                  <a:txBody>
                    <a:bodyPr/>
                    <a:lstStyle/>
                    <a:p>
                      <a:pPr algn="ctr"/>
                      <a:r>
                        <a:rPr lang="en-US" b="1" dirty="0" smtClean="0"/>
                        <a:t>Water clouds with small particles</a:t>
                      </a:r>
                      <a:endParaRPr lang="en-US" b="1" dirty="0"/>
                    </a:p>
                  </a:txBody>
                  <a:tcPr anchor="ctr">
                    <a:solidFill>
                      <a:schemeClr val="accent3">
                        <a:lumMod val="75000"/>
                      </a:schemeClr>
                    </a:solidFill>
                  </a:tcPr>
                </a:tc>
              </a:tr>
              <a:tr h="1200150">
                <a:tc>
                  <a:txBody>
                    <a:bodyPr/>
                    <a:lstStyle/>
                    <a:p>
                      <a:pPr algn="ctr"/>
                      <a:r>
                        <a:rPr lang="en-US" b="1" dirty="0" smtClean="0"/>
                        <a:t>Blue</a:t>
                      </a:r>
                      <a:endParaRPr lang="en-US" b="1" dirty="0"/>
                    </a:p>
                  </a:txBody>
                  <a:tcPr anchor="ctr">
                    <a:solidFill>
                      <a:schemeClr val="tx2">
                        <a:lumMod val="75000"/>
                      </a:schemeClr>
                    </a:solidFill>
                  </a:tcPr>
                </a:tc>
                <a:tc>
                  <a:txBody>
                    <a:bodyPr/>
                    <a:lstStyle/>
                    <a:p>
                      <a:pPr algn="ctr"/>
                      <a:r>
                        <a:rPr lang="en-US" b="1" dirty="0" smtClean="0"/>
                        <a:t>10.8µm</a:t>
                      </a:r>
                      <a:endParaRPr lang="en-US" b="1" dirty="0"/>
                    </a:p>
                  </a:txBody>
                  <a:tcPr anchor="ctr">
                    <a:solidFill>
                      <a:schemeClr val="tx2">
                        <a:lumMod val="75000"/>
                      </a:schemeClr>
                    </a:solidFill>
                  </a:tcPr>
                </a:tc>
                <a:tc>
                  <a:txBody>
                    <a:bodyPr/>
                    <a:lstStyle/>
                    <a:p>
                      <a:pPr algn="ctr"/>
                      <a:r>
                        <a:rPr lang="en-US" b="1" dirty="0" smtClean="0"/>
                        <a:t>Temperature</a:t>
                      </a:r>
                      <a:r>
                        <a:rPr lang="en-US" b="1" baseline="0" dirty="0" smtClean="0"/>
                        <a:t> of surface</a:t>
                      </a:r>
                      <a:endParaRPr lang="en-US" b="1" dirty="0"/>
                    </a:p>
                  </a:txBody>
                  <a:tcPr anchor="ctr">
                    <a:solidFill>
                      <a:schemeClr val="tx2">
                        <a:lumMod val="75000"/>
                      </a:schemeClr>
                    </a:solidFill>
                  </a:tcPr>
                </a:tc>
                <a:tc>
                  <a:txBody>
                    <a:bodyPr/>
                    <a:lstStyle/>
                    <a:p>
                      <a:pPr algn="ctr"/>
                      <a:r>
                        <a:rPr lang="en-US" b="1" dirty="0" smtClean="0"/>
                        <a:t>Cold surface</a:t>
                      </a:r>
                      <a:endParaRPr lang="en-US" b="1" dirty="0"/>
                    </a:p>
                  </a:txBody>
                  <a:tcPr anchor="ctr">
                    <a:solidFill>
                      <a:schemeClr val="tx2">
                        <a:lumMod val="75000"/>
                      </a:schemeClr>
                    </a:solidFill>
                  </a:tcPr>
                </a:tc>
                <a:tc>
                  <a:txBody>
                    <a:bodyPr/>
                    <a:lstStyle/>
                    <a:p>
                      <a:pPr algn="ctr"/>
                      <a:r>
                        <a:rPr lang="en-US" b="1" dirty="0" smtClean="0"/>
                        <a:t>Warm surface</a:t>
                      </a:r>
                      <a:endParaRPr lang="en-US" b="1" dirty="0"/>
                    </a:p>
                  </a:txBody>
                  <a:tcPr anchor="ctr">
                    <a:solidFill>
                      <a:schemeClr val="tx2">
                        <a:lumMod val="75000"/>
                      </a:schemeClr>
                    </a:solidFill>
                  </a:tcPr>
                </a:tc>
              </a:tr>
            </a:tbl>
          </a:graphicData>
        </a:graphic>
      </p:graphicFrame>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DA7AA9-FD24-443C-8416-708494D71F64}" type="slidenum">
              <a:rPr lang="en-US">
                <a:solidFill>
                  <a:prstClr val="black">
                    <a:tint val="75000"/>
                  </a:prstClr>
                </a:solidFill>
              </a:rPr>
              <a:pPr/>
              <a:t>12</a:t>
            </a:fld>
            <a:endParaRPr lang="en-US">
              <a:solidFill>
                <a:prstClr val="black">
                  <a:tint val="75000"/>
                </a:prst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3810000"/>
            <a:ext cx="1938337" cy="1103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Tree>
    <p:extLst>
      <p:ext uri="{BB962C8B-B14F-4D97-AF65-F5344CB8AC3E}">
        <p14:creationId xmlns:p14="http://schemas.microsoft.com/office/powerpoint/2010/main" xmlns="" val="2758580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DA7AA9-FD24-443C-8416-708494D71F64}" type="slidenum">
              <a:rPr lang="en-US" smtClean="0">
                <a:solidFill>
                  <a:prstClr val="black">
                    <a:tint val="75000"/>
                  </a:prstClr>
                </a:solidFill>
              </a:rPr>
              <a:pPr/>
              <a:t>13</a:t>
            </a:fld>
            <a:endParaRPr lang="en-US">
              <a:solidFill>
                <a:prstClr val="black">
                  <a:tint val="75000"/>
                </a:prstClr>
              </a:solidFill>
            </a:endParaRPr>
          </a:p>
        </p:txBody>
      </p:sp>
      <p:pic>
        <p:nvPicPr>
          <p:cNvPr id="3074" name="Picture 2" descr="C:\Users\eric\Desktop\Eric's Stuff\AWIPS\AWIPS screen captures\20141121\capture2014112108.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21772"/>
            <a:ext cx="8414926" cy="687977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Oval 5"/>
          <p:cNvSpPr/>
          <p:nvPr/>
        </p:nvSpPr>
        <p:spPr>
          <a:xfrm>
            <a:off x="3657600" y="2133600"/>
            <a:ext cx="685800" cy="6858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324600" y="4267200"/>
            <a:ext cx="685800" cy="6858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Tree>
    <p:extLst>
      <p:ext uri="{BB962C8B-B14F-4D97-AF65-F5344CB8AC3E}">
        <p14:creationId xmlns:p14="http://schemas.microsoft.com/office/powerpoint/2010/main" xmlns="" val="23095655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DA7AA9-FD24-443C-8416-708494D71F64}" type="slidenum">
              <a:rPr lang="en-US" smtClean="0">
                <a:solidFill>
                  <a:prstClr val="black">
                    <a:tint val="75000"/>
                  </a:prstClr>
                </a:solidFill>
              </a:rPr>
              <a:pPr/>
              <a:t>14</a:t>
            </a:fld>
            <a:endParaRPr lang="en-US">
              <a:solidFill>
                <a:prstClr val="black">
                  <a:tint val="75000"/>
                </a:prstClr>
              </a:solidFill>
            </a:endParaRPr>
          </a:p>
        </p:txBody>
      </p:sp>
      <p:pic>
        <p:nvPicPr>
          <p:cNvPr id="4098" name="Picture 2" descr="C:\Users\eric\Desktop\Eric's Stuff\AWIPS\AWIPS screen captures\20141121\capture2014112109.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0"/>
            <a:ext cx="838829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Oval 6"/>
          <p:cNvSpPr/>
          <p:nvPr/>
        </p:nvSpPr>
        <p:spPr>
          <a:xfrm>
            <a:off x="3657600" y="2133600"/>
            <a:ext cx="685800" cy="6858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324600" y="4267200"/>
            <a:ext cx="685800" cy="6858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Tree>
    <p:extLst>
      <p:ext uri="{BB962C8B-B14F-4D97-AF65-F5344CB8AC3E}">
        <p14:creationId xmlns:p14="http://schemas.microsoft.com/office/powerpoint/2010/main" xmlns="" val="23852405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VIIRS 2115 UTC (12:15pm), 1/28</a:t>
            </a:r>
            <a:endParaRPr lang="en-US" dirty="0"/>
          </a:p>
        </p:txBody>
      </p:sp>
      <p:pic>
        <p:nvPicPr>
          <p:cNvPr id="9" name="Content Placeholder 8"/>
          <p:cNvPicPr>
            <a:picLocks noGrp="1" noChangeAspect="1"/>
          </p:cNvPicPr>
          <p:nvPr>
            <p:ph sz="half" idx="1"/>
          </p:nvPr>
        </p:nvPicPr>
        <p:blipFill rotWithShape="1">
          <a:blip r:embed="rId2" cstate="print">
            <a:extLst>
              <a:ext uri="{28A0092B-C50C-407E-A947-70E740481C1C}">
                <a14:useLocalDpi xmlns:a14="http://schemas.microsoft.com/office/drawing/2010/main" xmlns="" val="0"/>
              </a:ext>
            </a:extLst>
          </a:blip>
          <a:srcRect l="22641" t="20496" r="45283" b="47387"/>
          <a:stretch/>
        </p:blipFill>
        <p:spPr>
          <a:xfrm>
            <a:off x="762002" y="2547211"/>
            <a:ext cx="3527783" cy="3320191"/>
          </a:xfrm>
        </p:spPr>
      </p:pic>
      <p:pic>
        <p:nvPicPr>
          <p:cNvPr id="10" name="Content Placeholder 9"/>
          <p:cNvPicPr>
            <a:picLocks noGrp="1" noChangeAspect="1"/>
          </p:cNvPicPr>
          <p:nvPr>
            <p:ph sz="half" idx="2"/>
          </p:nvPr>
        </p:nvPicPr>
        <p:blipFill rotWithShape="1">
          <a:blip r:embed="rId3" cstate="print">
            <a:extLst>
              <a:ext uri="{28A0092B-C50C-407E-A947-70E740481C1C}">
                <a14:useLocalDpi xmlns:a14="http://schemas.microsoft.com/office/drawing/2010/main" xmlns="" val="0"/>
              </a:ext>
            </a:extLst>
          </a:blip>
          <a:srcRect l="22641" t="20496" r="45283" b="47387"/>
          <a:stretch/>
        </p:blipFill>
        <p:spPr>
          <a:xfrm>
            <a:off x="4899385" y="2542131"/>
            <a:ext cx="3527783" cy="3320191"/>
          </a:xfrm>
        </p:spPr>
      </p:pic>
      <p:sp>
        <p:nvSpPr>
          <p:cNvPr id="11" name="Rectangle 10"/>
          <p:cNvSpPr/>
          <p:nvPr/>
        </p:nvSpPr>
        <p:spPr>
          <a:xfrm>
            <a:off x="762000" y="1219200"/>
            <a:ext cx="7665166" cy="923330"/>
          </a:xfrm>
          <a:prstGeom prst="rect">
            <a:avLst/>
          </a:prstGeom>
        </p:spPr>
        <p:txBody>
          <a:bodyPr wrap="square">
            <a:spAutoFit/>
          </a:bodyPr>
          <a:lstStyle/>
          <a:p>
            <a:pPr fontAlgn="base">
              <a:spcBef>
                <a:spcPct val="0"/>
              </a:spcBef>
              <a:spcAft>
                <a:spcPct val="0"/>
              </a:spcAft>
            </a:pPr>
            <a:r>
              <a:rPr lang="en-US" dirty="0">
                <a:solidFill>
                  <a:srgbClr val="000000"/>
                </a:solidFill>
                <a:latin typeface="arial" panose="020B0604020202020204" pitchFamily="34" charset="0"/>
                <a:cs typeface="Arial" charset="0"/>
              </a:rPr>
              <a:t>This case focused on a cloud deck hovering near the MVFR/VFR threshold (3000 feet) in Bethel. It was not clear in GOES IR and Visible what the areal extent of this cloud deck was across the Kuskokwim Delta.</a:t>
            </a:r>
            <a:endParaRPr lang="en-US" dirty="0">
              <a:solidFill>
                <a:prstClr val="black"/>
              </a:solidFill>
              <a:latin typeface="Arial" charset="0"/>
              <a:cs typeface="Arial" charset="0"/>
            </a:endParaRPr>
          </a:p>
        </p:txBody>
      </p:sp>
      <p:sp>
        <p:nvSpPr>
          <p:cNvPr id="3" name="Oval 2"/>
          <p:cNvSpPr/>
          <p:nvPr/>
        </p:nvSpPr>
        <p:spPr>
          <a:xfrm>
            <a:off x="1295400" y="3358792"/>
            <a:ext cx="1447800" cy="1295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 name="Oval 6"/>
          <p:cNvSpPr/>
          <p:nvPr/>
        </p:nvSpPr>
        <p:spPr>
          <a:xfrm>
            <a:off x="5410200" y="3352800"/>
            <a:ext cx="1447800" cy="1295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3" name="5-Point Star 12"/>
          <p:cNvSpPr/>
          <p:nvPr/>
        </p:nvSpPr>
        <p:spPr>
          <a:xfrm>
            <a:off x="2057402" y="3619299"/>
            <a:ext cx="45719" cy="45719"/>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4" name="5-Point Star 13"/>
          <p:cNvSpPr/>
          <p:nvPr/>
        </p:nvSpPr>
        <p:spPr>
          <a:xfrm>
            <a:off x="6172202" y="3619298"/>
            <a:ext cx="45719" cy="45719"/>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TextBox 11"/>
          <p:cNvSpPr txBox="1"/>
          <p:nvPr/>
        </p:nvSpPr>
        <p:spPr>
          <a:xfrm>
            <a:off x="762002" y="2224332"/>
            <a:ext cx="3527783" cy="338554"/>
          </a:xfrm>
          <a:prstGeom prst="rect">
            <a:avLst/>
          </a:prstGeom>
          <a:solidFill>
            <a:schemeClr val="bg1">
              <a:lumMod val="65000"/>
            </a:schemeClr>
          </a:solidFill>
          <a:ln>
            <a:solidFill>
              <a:schemeClr val="tx1"/>
            </a:solidFill>
          </a:ln>
        </p:spPr>
        <p:txBody>
          <a:bodyPr wrap="square" rtlCol="0">
            <a:spAutoFit/>
          </a:bodyPr>
          <a:lstStyle>
            <a:defPPr>
              <a:defRPr lang="en-US"/>
            </a:defPPr>
            <a:lvl1pPr algn="ctr"/>
          </a:lstStyle>
          <a:p>
            <a:pPr fontAlgn="base">
              <a:spcBef>
                <a:spcPct val="0"/>
              </a:spcBef>
              <a:spcAft>
                <a:spcPct val="0"/>
              </a:spcAft>
            </a:pPr>
            <a:r>
              <a:rPr lang="en-US" sz="1600" dirty="0">
                <a:solidFill>
                  <a:prstClr val="black"/>
                </a:solidFill>
                <a:latin typeface="Arial" charset="0"/>
                <a:cs typeface="Arial" charset="0"/>
              </a:rPr>
              <a:t>24hr Micro </a:t>
            </a:r>
            <a:r>
              <a:rPr lang="en-US" sz="1400" i="1" dirty="0">
                <a:solidFill>
                  <a:prstClr val="black"/>
                </a:solidFill>
                <a:latin typeface="Arial" charset="0"/>
                <a:cs typeface="Arial" charset="0"/>
              </a:rPr>
              <a:t>(green gamma=1.2), no LBC</a:t>
            </a:r>
          </a:p>
        </p:txBody>
      </p:sp>
      <p:sp>
        <p:nvSpPr>
          <p:cNvPr id="15" name="TextBox 14"/>
          <p:cNvSpPr txBox="1"/>
          <p:nvPr/>
        </p:nvSpPr>
        <p:spPr>
          <a:xfrm>
            <a:off x="5939375" y="2224332"/>
            <a:ext cx="1447800" cy="338554"/>
          </a:xfrm>
          <a:prstGeom prst="rect">
            <a:avLst/>
          </a:prstGeom>
          <a:solidFill>
            <a:schemeClr val="bg1">
              <a:lumMod val="65000"/>
            </a:schemeClr>
          </a:solidFill>
          <a:ln>
            <a:solidFill>
              <a:schemeClr val="tx1"/>
            </a:solidFill>
          </a:ln>
        </p:spPr>
        <p:txBody>
          <a:bodyPr wrap="square" rtlCol="0">
            <a:spAutoFit/>
          </a:bodyPr>
          <a:lstStyle>
            <a:defPPr>
              <a:defRPr lang="en-US"/>
            </a:defPPr>
            <a:lvl1pPr algn="ctr"/>
          </a:lstStyle>
          <a:p>
            <a:pPr fontAlgn="base">
              <a:spcBef>
                <a:spcPct val="0"/>
              </a:spcBef>
              <a:spcAft>
                <a:spcPct val="0"/>
              </a:spcAft>
            </a:pPr>
            <a:r>
              <a:rPr lang="en-US" sz="1600" dirty="0" err="1">
                <a:solidFill>
                  <a:prstClr val="black"/>
                </a:solidFill>
                <a:latin typeface="Arial" charset="0"/>
                <a:cs typeface="Arial" charset="0"/>
              </a:rPr>
              <a:t>NtMicro</a:t>
            </a:r>
            <a:endParaRPr lang="en-US" sz="1600" dirty="0">
              <a:solidFill>
                <a:prstClr val="black"/>
              </a:solidFill>
              <a:latin typeface="Arial" charset="0"/>
              <a:cs typeface="Arial" charset="0"/>
            </a:endParaRPr>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smtClean="0">
                <a:solidFill>
                  <a:prstClr val="black"/>
                </a:solidFill>
                <a:latin typeface="Arial" charset="0"/>
                <a:cs typeface="Arial" charset="0"/>
              </a:rPr>
              <a:t>6/18/2015</a:t>
            </a:r>
            <a:endParaRPr lang="en-US">
              <a:solidFill>
                <a:prstClr val="black"/>
              </a:solidFill>
              <a:latin typeface="Arial" charset="0"/>
              <a:cs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smtClean="0">
                <a:solidFill>
                  <a:prstClr val="black"/>
                </a:solidFill>
                <a:latin typeface="Arial" charset="0"/>
                <a:cs typeface="Arial" charset="0"/>
              </a:rPr>
              <a:t>NOAA Satellite Proving Ground / User Readiness Meeting</a:t>
            </a:r>
            <a:endParaRPr lang="en-US">
              <a:solidFill>
                <a:prstClr val="black"/>
              </a:solidFill>
              <a:latin typeface="Arial" charset="0"/>
              <a:cs typeface="Arial" charset="0"/>
            </a:endParaRPr>
          </a:p>
        </p:txBody>
      </p:sp>
      <p:sp>
        <p:nvSpPr>
          <p:cNvPr id="6" name="Slide Number Placeholder 5"/>
          <p:cNvSpPr>
            <a:spLocks noGrp="1"/>
          </p:cNvSpPr>
          <p:nvPr>
            <p:ph type="sldNum" sz="quarter" idx="12"/>
          </p:nvPr>
        </p:nvSpPr>
        <p:spPr/>
        <p:txBody>
          <a:bodyPr/>
          <a:lstStyle/>
          <a:p>
            <a:pPr>
              <a:defRPr/>
            </a:pPr>
            <a:fld id="{A402D0B5-09D5-4440-ABE9-2FA32F513A31}" type="slidenum">
              <a:rPr lang="en-US" smtClean="0">
                <a:solidFill>
                  <a:prstClr val="black">
                    <a:tint val="75000"/>
                  </a:prstClr>
                </a:solidFill>
              </a:rPr>
              <a:pPr>
                <a:defRPr/>
              </a:pPr>
              <a:t>15</a:t>
            </a:fld>
            <a:endParaRPr lang="en-US">
              <a:solidFill>
                <a:prstClr val="black">
                  <a:tint val="75000"/>
                </a:prstClr>
              </a:solidFill>
            </a:endParaRPr>
          </a:p>
        </p:txBody>
      </p:sp>
    </p:spTree>
    <p:extLst>
      <p:ext uri="{BB962C8B-B14F-4D97-AF65-F5344CB8AC3E}">
        <p14:creationId xmlns:p14="http://schemas.microsoft.com/office/powerpoint/2010/main" xmlns="" val="42749225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9"/>
          <p:cNvPicPr>
            <a:picLocks noGrp="1" noChangeAspect="1"/>
          </p:cNvPicPr>
          <p:nvPr>
            <p:ph sz="half" idx="1"/>
          </p:nvPr>
        </p:nvPicPr>
        <p:blipFill rotWithShape="1">
          <a:blip r:embed="rId2" cstate="print">
            <a:extLst>
              <a:ext uri="{28A0092B-C50C-407E-A947-70E740481C1C}">
                <a14:useLocalDpi xmlns:a14="http://schemas.microsoft.com/office/drawing/2010/main" xmlns="" val="0"/>
              </a:ext>
            </a:extLst>
          </a:blip>
          <a:srcRect l="20817" t="29638" r="54674" b="43226"/>
          <a:stretch/>
        </p:blipFill>
        <p:spPr>
          <a:xfrm>
            <a:off x="762001" y="2580630"/>
            <a:ext cx="3555390" cy="3281690"/>
          </a:xfrm>
        </p:spPr>
      </p:pic>
      <p:sp>
        <p:nvSpPr>
          <p:cNvPr id="2" name="Title 1"/>
          <p:cNvSpPr>
            <a:spLocks noGrp="1"/>
          </p:cNvSpPr>
          <p:nvPr>
            <p:ph type="title"/>
          </p:nvPr>
        </p:nvSpPr>
        <p:spPr/>
        <p:txBody>
          <a:bodyPr/>
          <a:lstStyle/>
          <a:p>
            <a:r>
              <a:rPr lang="en-US" dirty="0" smtClean="0"/>
              <a:t>VIIRS 2115 UTC (12:15pm), 1/28</a:t>
            </a:r>
            <a:endParaRPr lang="en-US" dirty="0"/>
          </a:p>
        </p:txBody>
      </p:sp>
      <p:pic>
        <p:nvPicPr>
          <p:cNvPr id="10" name="Content Placeholder 9"/>
          <p:cNvPicPr>
            <a:picLocks noGrp="1" noChangeAspect="1"/>
          </p:cNvPicPr>
          <p:nvPr>
            <p:ph sz="half" idx="2"/>
          </p:nvPr>
        </p:nvPicPr>
        <p:blipFill rotWithShape="1">
          <a:blip r:embed="rId3" cstate="print">
            <a:extLst>
              <a:ext uri="{28A0092B-C50C-407E-A947-70E740481C1C}">
                <a14:useLocalDpi xmlns:a14="http://schemas.microsoft.com/office/drawing/2010/main" xmlns="" val="0"/>
              </a:ext>
            </a:extLst>
          </a:blip>
          <a:srcRect l="22641" t="20496" r="45283" b="47387"/>
          <a:stretch/>
        </p:blipFill>
        <p:spPr>
          <a:xfrm>
            <a:off x="4899385" y="2542131"/>
            <a:ext cx="3527783" cy="3320191"/>
          </a:xfrm>
        </p:spPr>
      </p:pic>
      <p:sp>
        <p:nvSpPr>
          <p:cNvPr id="11" name="Rectangle 10"/>
          <p:cNvSpPr/>
          <p:nvPr/>
        </p:nvSpPr>
        <p:spPr>
          <a:xfrm>
            <a:off x="762000" y="1219200"/>
            <a:ext cx="7665166" cy="923330"/>
          </a:xfrm>
          <a:prstGeom prst="rect">
            <a:avLst/>
          </a:prstGeom>
        </p:spPr>
        <p:txBody>
          <a:bodyPr wrap="square">
            <a:spAutoFit/>
          </a:bodyPr>
          <a:lstStyle/>
          <a:p>
            <a:pPr fontAlgn="base">
              <a:spcBef>
                <a:spcPct val="0"/>
              </a:spcBef>
              <a:spcAft>
                <a:spcPct val="0"/>
              </a:spcAft>
            </a:pPr>
            <a:r>
              <a:rPr lang="en-US" dirty="0">
                <a:solidFill>
                  <a:srgbClr val="000000"/>
                </a:solidFill>
                <a:latin typeface="arial" panose="020B0604020202020204" pitchFamily="34" charset="0"/>
                <a:cs typeface="Arial" charset="0"/>
              </a:rPr>
              <a:t>This case focused on a cloud deck hovering near the MVFR/VFR threshold (3000 feet) in Bethel. It was not clear in GOES IR and Visible what the areal extent of this cloud deck was across the Kuskokwim Delta.</a:t>
            </a:r>
            <a:endParaRPr lang="en-US" dirty="0">
              <a:solidFill>
                <a:prstClr val="black"/>
              </a:solidFill>
              <a:latin typeface="Arial" charset="0"/>
              <a:cs typeface="Arial" charset="0"/>
            </a:endParaRPr>
          </a:p>
        </p:txBody>
      </p:sp>
      <p:sp>
        <p:nvSpPr>
          <p:cNvPr id="3" name="Oval 2"/>
          <p:cNvSpPr/>
          <p:nvPr/>
        </p:nvSpPr>
        <p:spPr>
          <a:xfrm>
            <a:off x="1295400" y="3358792"/>
            <a:ext cx="1447800" cy="1295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 name="Oval 6"/>
          <p:cNvSpPr/>
          <p:nvPr/>
        </p:nvSpPr>
        <p:spPr>
          <a:xfrm>
            <a:off x="5410200" y="3352800"/>
            <a:ext cx="1447800" cy="1295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3" name="5-Point Star 12"/>
          <p:cNvSpPr/>
          <p:nvPr/>
        </p:nvSpPr>
        <p:spPr>
          <a:xfrm>
            <a:off x="2057402" y="3619299"/>
            <a:ext cx="45719" cy="45719"/>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4" name="5-Point Star 13"/>
          <p:cNvSpPr/>
          <p:nvPr/>
        </p:nvSpPr>
        <p:spPr>
          <a:xfrm>
            <a:off x="6172202" y="3619298"/>
            <a:ext cx="45719" cy="45719"/>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TextBox 11"/>
          <p:cNvSpPr txBox="1"/>
          <p:nvPr/>
        </p:nvSpPr>
        <p:spPr>
          <a:xfrm>
            <a:off x="762001" y="2252041"/>
            <a:ext cx="3555390" cy="338554"/>
          </a:xfrm>
          <a:prstGeom prst="rect">
            <a:avLst/>
          </a:prstGeom>
          <a:solidFill>
            <a:schemeClr val="bg1">
              <a:lumMod val="65000"/>
            </a:schemeClr>
          </a:solidFill>
          <a:ln>
            <a:solidFill>
              <a:schemeClr val="tx1"/>
            </a:solidFill>
          </a:ln>
        </p:spPr>
        <p:txBody>
          <a:bodyPr wrap="square" rtlCol="0">
            <a:spAutoFit/>
          </a:bodyPr>
          <a:lstStyle>
            <a:defPPr>
              <a:defRPr lang="en-US"/>
            </a:defPPr>
            <a:lvl1pPr algn="ctr"/>
          </a:lstStyle>
          <a:p>
            <a:pPr fontAlgn="base">
              <a:spcBef>
                <a:spcPct val="0"/>
              </a:spcBef>
              <a:spcAft>
                <a:spcPct val="0"/>
              </a:spcAft>
            </a:pPr>
            <a:r>
              <a:rPr lang="en-US" sz="1600" dirty="0">
                <a:solidFill>
                  <a:prstClr val="black"/>
                </a:solidFill>
                <a:latin typeface="Arial" charset="0"/>
                <a:cs typeface="Arial" charset="0"/>
              </a:rPr>
              <a:t>24hr Micro </a:t>
            </a:r>
            <a:r>
              <a:rPr lang="en-US" sz="1400" i="1" dirty="0">
                <a:solidFill>
                  <a:prstClr val="black"/>
                </a:solidFill>
                <a:latin typeface="Arial" charset="0"/>
                <a:cs typeface="Arial" charset="0"/>
              </a:rPr>
              <a:t>(green gamma=1.2), LBC</a:t>
            </a:r>
          </a:p>
        </p:txBody>
      </p:sp>
      <p:sp>
        <p:nvSpPr>
          <p:cNvPr id="15" name="TextBox 14"/>
          <p:cNvSpPr txBox="1"/>
          <p:nvPr/>
        </p:nvSpPr>
        <p:spPr>
          <a:xfrm>
            <a:off x="5939375" y="2224332"/>
            <a:ext cx="1447800" cy="338554"/>
          </a:xfrm>
          <a:prstGeom prst="rect">
            <a:avLst/>
          </a:prstGeom>
          <a:solidFill>
            <a:schemeClr val="bg1">
              <a:lumMod val="65000"/>
            </a:schemeClr>
          </a:solidFill>
          <a:ln>
            <a:solidFill>
              <a:schemeClr val="tx1"/>
            </a:solidFill>
          </a:ln>
        </p:spPr>
        <p:txBody>
          <a:bodyPr wrap="square" rtlCol="0">
            <a:spAutoFit/>
          </a:bodyPr>
          <a:lstStyle>
            <a:defPPr>
              <a:defRPr lang="en-US"/>
            </a:defPPr>
            <a:lvl1pPr algn="ctr"/>
          </a:lstStyle>
          <a:p>
            <a:pPr fontAlgn="base">
              <a:spcBef>
                <a:spcPct val="0"/>
              </a:spcBef>
              <a:spcAft>
                <a:spcPct val="0"/>
              </a:spcAft>
            </a:pPr>
            <a:r>
              <a:rPr lang="en-US" sz="1600" dirty="0" err="1">
                <a:solidFill>
                  <a:prstClr val="black"/>
                </a:solidFill>
                <a:latin typeface="Arial" charset="0"/>
                <a:cs typeface="Arial" charset="0"/>
              </a:rPr>
              <a:t>NtMicro</a:t>
            </a:r>
            <a:endParaRPr lang="en-US" sz="1600" dirty="0">
              <a:solidFill>
                <a:prstClr val="black"/>
              </a:solidFill>
              <a:latin typeface="Arial" charset="0"/>
              <a:cs typeface="Arial" charset="0"/>
            </a:endParaRPr>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smtClean="0">
                <a:solidFill>
                  <a:prstClr val="black"/>
                </a:solidFill>
                <a:latin typeface="Arial" charset="0"/>
                <a:cs typeface="Arial" charset="0"/>
              </a:rPr>
              <a:t>6/18/2015</a:t>
            </a:r>
            <a:endParaRPr lang="en-US">
              <a:solidFill>
                <a:prstClr val="black"/>
              </a:solidFill>
              <a:latin typeface="Arial" charset="0"/>
              <a:cs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r>
              <a:rPr lang="en-US" smtClean="0">
                <a:solidFill>
                  <a:prstClr val="black"/>
                </a:solidFill>
                <a:latin typeface="Arial" charset="0"/>
                <a:cs typeface="Arial" charset="0"/>
              </a:rPr>
              <a:t>NOAA Satellite Proving Ground / User Readiness Meeting</a:t>
            </a:r>
            <a:endParaRPr lang="en-US">
              <a:solidFill>
                <a:prstClr val="black"/>
              </a:solidFill>
              <a:latin typeface="Arial" charset="0"/>
              <a:cs typeface="Arial" charset="0"/>
            </a:endParaRPr>
          </a:p>
        </p:txBody>
      </p:sp>
      <p:sp>
        <p:nvSpPr>
          <p:cNvPr id="6" name="Slide Number Placeholder 5"/>
          <p:cNvSpPr>
            <a:spLocks noGrp="1"/>
          </p:cNvSpPr>
          <p:nvPr>
            <p:ph type="sldNum" sz="quarter" idx="12"/>
          </p:nvPr>
        </p:nvSpPr>
        <p:spPr/>
        <p:txBody>
          <a:bodyPr/>
          <a:lstStyle/>
          <a:p>
            <a:pPr>
              <a:defRPr/>
            </a:pPr>
            <a:fld id="{A402D0B5-09D5-4440-ABE9-2FA32F513A31}" type="slidenum">
              <a:rPr lang="en-US" smtClean="0">
                <a:solidFill>
                  <a:prstClr val="black">
                    <a:tint val="75000"/>
                  </a:prstClr>
                </a:solidFill>
              </a:rPr>
              <a:pPr>
                <a:defRPr/>
              </a:pPr>
              <a:t>16</a:t>
            </a:fld>
            <a:endParaRPr lang="en-US">
              <a:solidFill>
                <a:prstClr val="black">
                  <a:tint val="75000"/>
                </a:prstClr>
              </a:solidFill>
            </a:endParaRPr>
          </a:p>
        </p:txBody>
      </p:sp>
    </p:spTree>
    <p:extLst>
      <p:ext uri="{BB962C8B-B14F-4D97-AF65-F5344CB8AC3E}">
        <p14:creationId xmlns:p14="http://schemas.microsoft.com/office/powerpoint/2010/main" xmlns="" val="28177218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50000"/>
                  </a:schemeClr>
                </a:solidFill>
              </a:rPr>
              <a:t>Training Issues and RGBs</a:t>
            </a:r>
            <a:endParaRPr lang="en-US" dirty="0">
              <a:solidFill>
                <a:schemeClr val="tx2">
                  <a:lumMod val="50000"/>
                </a:schemeClr>
              </a:solidFill>
            </a:endParaRPr>
          </a:p>
        </p:txBody>
      </p:sp>
      <p:sp>
        <p:nvSpPr>
          <p:cNvPr id="3" name="Content Placeholder 2"/>
          <p:cNvSpPr>
            <a:spLocks noGrp="1"/>
          </p:cNvSpPr>
          <p:nvPr>
            <p:ph idx="1"/>
          </p:nvPr>
        </p:nvSpPr>
        <p:spPr/>
        <p:txBody>
          <a:bodyPr>
            <a:normAutofit fontScale="92500" lnSpcReduction="10000"/>
          </a:bodyPr>
          <a:lstStyle/>
          <a:p>
            <a:r>
              <a:rPr lang="en-US" dirty="0" smtClean="0">
                <a:solidFill>
                  <a:srgbClr val="FF0000"/>
                </a:solidFill>
              </a:rPr>
              <a:t>Use of RGBs on the forecast desk is much less  intuitive  than was the case with other products such as DNB</a:t>
            </a:r>
          </a:p>
          <a:p>
            <a:r>
              <a:rPr lang="en-US" dirty="0" smtClean="0">
                <a:solidFill>
                  <a:srgbClr val="00B050"/>
                </a:solidFill>
              </a:rPr>
              <a:t>SPoRT’s assessments included giving forecasters resources like </a:t>
            </a:r>
            <a:r>
              <a:rPr lang="en-US" dirty="0" err="1" smtClean="0">
                <a:solidFill>
                  <a:srgbClr val="00B050"/>
                </a:solidFill>
              </a:rPr>
              <a:t>QuickGuides</a:t>
            </a:r>
            <a:r>
              <a:rPr lang="en-US" dirty="0" smtClean="0">
                <a:solidFill>
                  <a:srgbClr val="00B050"/>
                </a:solidFill>
              </a:rPr>
              <a:t> and Articulate lessons, as well as join.me teleconferences and almost real-time feedback via email; </a:t>
            </a:r>
            <a:r>
              <a:rPr lang="en-US" b="1" i="1" dirty="0" smtClean="0">
                <a:solidFill>
                  <a:srgbClr val="00B050"/>
                </a:solidFill>
              </a:rPr>
              <a:t>not simply “throwing the product over the fence.”</a:t>
            </a:r>
          </a:p>
          <a:p>
            <a:r>
              <a:rPr lang="en-US" dirty="0" smtClean="0">
                <a:solidFill>
                  <a:srgbClr val="FF0000"/>
                </a:solidFill>
              </a:rPr>
              <a:t>Mouse roll-over in AWIPS gave useless info</a:t>
            </a:r>
            <a:r>
              <a:rPr lang="en-US" dirty="0" smtClean="0">
                <a:solidFill>
                  <a:srgbClr val="00B050"/>
                </a:solidFill>
              </a:rPr>
              <a:t>, but this problem is now being partially solved</a:t>
            </a:r>
            <a:endParaRPr lang="en-US" dirty="0">
              <a:solidFill>
                <a:srgbClr val="00B050"/>
              </a:solidFill>
            </a:endParaRPr>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405CEF-5465-4B1F-97FD-59595D498522}"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xmlns="" val="19284873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2400" y="609600"/>
            <a:ext cx="4267200" cy="5640353"/>
          </a:xfrm>
          <a:ln>
            <a:solidFill>
              <a:schemeClr val="tx1"/>
            </a:solidFill>
          </a:ln>
        </p:spPr>
      </p:pic>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405CEF-5465-4B1F-97FD-59595D498522}" type="slidenum">
              <a:rPr lang="en-US" smtClean="0">
                <a:solidFill>
                  <a:prstClr val="black">
                    <a:tint val="75000"/>
                  </a:prstClr>
                </a:solidFill>
              </a:rPr>
              <a:pPr/>
              <a:t>18</a:t>
            </a:fld>
            <a:endParaRPr lang="en-US">
              <a:solidFill>
                <a:prstClr val="black">
                  <a:tint val="75000"/>
                </a:prstClr>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54750" y="609600"/>
            <a:ext cx="4344915" cy="5616257"/>
          </a:xfrm>
          <a:prstGeom prst="rect">
            <a:avLst/>
          </a:prstGeom>
          <a:ln>
            <a:solidFill>
              <a:schemeClr val="tx1"/>
            </a:solidFill>
          </a:ln>
        </p:spPr>
      </p:pic>
    </p:spTree>
    <p:extLst>
      <p:ext uri="{BB962C8B-B14F-4D97-AF65-F5344CB8AC3E}">
        <p14:creationId xmlns:p14="http://schemas.microsoft.com/office/powerpoint/2010/main" xmlns="" val="13201965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ric\Desktop\Eric's Stuff\AWIPS\AWIPS screen captures\20141218\Ed Townsend at AWIPS.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400" y="38100"/>
            <a:ext cx="9093200" cy="68199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52400" y="152400"/>
            <a:ext cx="8966200" cy="1143000"/>
          </a:xfrm>
        </p:spPr>
        <p:txBody>
          <a:bodyPr>
            <a:normAutofit fontScale="90000"/>
          </a:bodyPr>
          <a:lstStyle/>
          <a:p>
            <a:r>
              <a:rPr lang="en-US" b="1" dirty="0" smtClean="0">
                <a:solidFill>
                  <a:srgbClr val="FF0000"/>
                </a:solidFill>
              </a:rPr>
              <a:t>The Desired Outcome: Products Forecasters Find Helpful and Like to Use</a:t>
            </a:r>
            <a:endParaRPr lang="en-US" b="1" dirty="0">
              <a:solidFill>
                <a:srgbClr val="FF0000"/>
              </a:solidFill>
            </a:endParaRPr>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DA7AA9-FD24-443C-8416-708494D71F64}" type="slidenum">
              <a:rPr lang="en-US" smtClean="0">
                <a:solidFill>
                  <a:prstClr val="black">
                    <a:tint val="75000"/>
                  </a:prstClr>
                </a:solidFill>
              </a:rPr>
              <a:pPr/>
              <a:t>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Tree>
    <p:extLst>
      <p:ext uri="{BB962C8B-B14F-4D97-AF65-F5344CB8AC3E}">
        <p14:creationId xmlns:p14="http://schemas.microsoft.com/office/powerpoint/2010/main" xmlns="" val="5991933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50000"/>
                  </a:schemeClr>
                </a:solidFill>
              </a:rPr>
              <a:t>Outline</a:t>
            </a:r>
            <a:endParaRPr lang="en-US" dirty="0">
              <a:solidFill>
                <a:schemeClr val="tx2">
                  <a:lumMod val="50000"/>
                </a:schemeClr>
              </a:solidFill>
            </a:endParaRPr>
          </a:p>
        </p:txBody>
      </p:sp>
      <p:sp>
        <p:nvSpPr>
          <p:cNvPr id="3" name="Content Placeholder 2"/>
          <p:cNvSpPr>
            <a:spLocks noGrp="1"/>
          </p:cNvSpPr>
          <p:nvPr>
            <p:ph idx="1"/>
          </p:nvPr>
        </p:nvSpPr>
        <p:spPr/>
        <p:txBody>
          <a:bodyPr/>
          <a:lstStyle/>
          <a:p>
            <a:r>
              <a:rPr lang="en-US" dirty="0" smtClean="0">
                <a:solidFill>
                  <a:schemeClr val="tx2">
                    <a:lumMod val="60000"/>
                    <a:lumOff val="40000"/>
                  </a:schemeClr>
                </a:solidFill>
              </a:rPr>
              <a:t>A brief editorial and brief disclaimer</a:t>
            </a:r>
          </a:p>
          <a:p>
            <a:r>
              <a:rPr lang="en-US" dirty="0" smtClean="0">
                <a:solidFill>
                  <a:schemeClr val="tx2">
                    <a:lumMod val="60000"/>
                    <a:lumOff val="40000"/>
                  </a:schemeClr>
                </a:solidFill>
              </a:rPr>
              <a:t>Examples of RGBs in Alaska</a:t>
            </a:r>
          </a:p>
          <a:p>
            <a:r>
              <a:rPr lang="en-US" dirty="0" smtClean="0">
                <a:solidFill>
                  <a:schemeClr val="tx2">
                    <a:lumMod val="60000"/>
                    <a:lumOff val="40000"/>
                  </a:schemeClr>
                </a:solidFill>
              </a:rPr>
              <a:t>Training Issues with RGBs</a:t>
            </a:r>
          </a:p>
          <a:p>
            <a:r>
              <a:rPr lang="en-US" dirty="0" smtClean="0">
                <a:solidFill>
                  <a:schemeClr val="tx2">
                    <a:lumMod val="60000"/>
                    <a:lumOff val="40000"/>
                  </a:schemeClr>
                </a:solidFill>
              </a:rPr>
              <a:t>The Future: Client-Side RGB Generation on AWIPS2</a:t>
            </a:r>
          </a:p>
          <a:p>
            <a:r>
              <a:rPr lang="en-US" dirty="0" smtClean="0">
                <a:solidFill>
                  <a:schemeClr val="tx2">
                    <a:lumMod val="60000"/>
                    <a:lumOff val="40000"/>
                  </a:schemeClr>
                </a:solidFill>
              </a:rPr>
              <a:t>Closing Thoughts for Operational Users</a:t>
            </a:r>
            <a:endParaRPr lang="en-US" dirty="0">
              <a:solidFill>
                <a:schemeClr val="tx2">
                  <a:lumMod val="60000"/>
                  <a:lumOff val="40000"/>
                </a:schemeClr>
              </a:solidFill>
            </a:endParaRPr>
          </a:p>
        </p:txBody>
      </p:sp>
      <p:sp>
        <p:nvSpPr>
          <p:cNvPr id="4" name="Date Placeholder 3"/>
          <p:cNvSpPr>
            <a:spLocks noGrp="1"/>
          </p:cNvSpPr>
          <p:nvPr>
            <p:ph type="dt" sz="half" idx="10"/>
          </p:nvPr>
        </p:nvSpPr>
        <p:spPr/>
        <p:txBody>
          <a:bodyPr/>
          <a:lstStyle/>
          <a:p>
            <a:r>
              <a:rPr lang="en-US" smtClean="0"/>
              <a:t>6/18/2015</a:t>
            </a:r>
            <a:endParaRPr lang="en-US"/>
          </a:p>
        </p:txBody>
      </p:sp>
      <p:sp>
        <p:nvSpPr>
          <p:cNvPr id="5" name="Footer Placeholder 4"/>
          <p:cNvSpPr>
            <a:spLocks noGrp="1"/>
          </p:cNvSpPr>
          <p:nvPr>
            <p:ph type="ftr" sz="quarter" idx="11"/>
          </p:nvPr>
        </p:nvSpPr>
        <p:spPr/>
        <p:txBody>
          <a:bodyPr/>
          <a:lstStyle/>
          <a:p>
            <a:r>
              <a:rPr lang="en-US" smtClean="0"/>
              <a:t>NOAA Satellite Proving Ground / User Readiness Meeting</a:t>
            </a:r>
            <a:endParaRPr lang="en-US"/>
          </a:p>
        </p:txBody>
      </p:sp>
      <p:sp>
        <p:nvSpPr>
          <p:cNvPr id="6" name="Slide Number Placeholder 5"/>
          <p:cNvSpPr>
            <a:spLocks noGrp="1"/>
          </p:cNvSpPr>
          <p:nvPr>
            <p:ph type="sldNum" sz="quarter" idx="12"/>
          </p:nvPr>
        </p:nvSpPr>
        <p:spPr/>
        <p:txBody>
          <a:bodyPr/>
          <a:lstStyle/>
          <a:p>
            <a:fld id="{5F405CEF-5465-4B1F-97FD-59595D498522}" type="slidenum">
              <a:rPr lang="en-US" smtClean="0"/>
              <a:pPr/>
              <a:t>2</a:t>
            </a:fld>
            <a:endParaRPr lang="en-US"/>
          </a:p>
        </p:txBody>
      </p:sp>
    </p:spTree>
    <p:extLst>
      <p:ext uri="{BB962C8B-B14F-4D97-AF65-F5344CB8AC3E}">
        <p14:creationId xmlns:p14="http://schemas.microsoft.com/office/powerpoint/2010/main" xmlns="" val="2316981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2">
                    <a:lumMod val="50000"/>
                  </a:schemeClr>
                </a:solidFill>
              </a:rPr>
              <a:t>The Future: client-side RGB production</a:t>
            </a:r>
            <a:endParaRPr lang="en-US" dirty="0">
              <a:solidFill>
                <a:schemeClr val="tx2">
                  <a:lumMod val="50000"/>
                </a:schemeClr>
              </a:solidFill>
            </a:endParaRPr>
          </a:p>
        </p:txBody>
      </p:sp>
      <p:sp>
        <p:nvSpPr>
          <p:cNvPr id="3" name="Content Placeholder 2"/>
          <p:cNvSpPr>
            <a:spLocks noGrp="1"/>
          </p:cNvSpPr>
          <p:nvPr>
            <p:ph idx="1"/>
          </p:nvPr>
        </p:nvSpPr>
        <p:spPr/>
        <p:txBody>
          <a:bodyPr>
            <a:normAutofit/>
          </a:bodyPr>
          <a:lstStyle/>
          <a:p>
            <a:pPr marL="0" indent="0">
              <a:buNone/>
            </a:pPr>
            <a:r>
              <a:rPr lang="en-US" dirty="0" smtClean="0">
                <a:solidFill>
                  <a:schemeClr val="tx2">
                    <a:lumMod val="60000"/>
                    <a:lumOff val="40000"/>
                  </a:schemeClr>
                </a:solidFill>
              </a:rPr>
              <a:t>Two ways to get an RGB on AWIPS for use by NWS meteorologists:</a:t>
            </a:r>
          </a:p>
          <a:p>
            <a:pPr marL="971550" lvl="1" indent="-514350">
              <a:buFont typeface="+mj-lt"/>
              <a:buAutoNum type="arabicPeriod"/>
            </a:pPr>
            <a:r>
              <a:rPr lang="en-US" dirty="0">
                <a:solidFill>
                  <a:schemeClr val="tx2">
                    <a:lumMod val="60000"/>
                    <a:lumOff val="40000"/>
                  </a:schemeClr>
                </a:solidFill>
              </a:rPr>
              <a:t>A</a:t>
            </a:r>
            <a:r>
              <a:rPr lang="en-US" dirty="0" smtClean="0">
                <a:solidFill>
                  <a:schemeClr val="tx2">
                    <a:lumMod val="60000"/>
                    <a:lumOff val="40000"/>
                  </a:schemeClr>
                </a:solidFill>
              </a:rPr>
              <a:t> cooperative institute produces the RGB and delivers the finished RGB to AWIPS</a:t>
            </a:r>
          </a:p>
          <a:p>
            <a:pPr marL="971550" lvl="1" indent="-514350">
              <a:buFont typeface="+mj-lt"/>
              <a:buAutoNum type="arabicPeriod"/>
            </a:pPr>
            <a:r>
              <a:rPr lang="en-US" dirty="0">
                <a:solidFill>
                  <a:schemeClr val="tx2">
                    <a:lumMod val="60000"/>
                    <a:lumOff val="40000"/>
                  </a:schemeClr>
                </a:solidFill>
              </a:rPr>
              <a:t>A</a:t>
            </a:r>
            <a:r>
              <a:rPr lang="en-US" dirty="0" smtClean="0">
                <a:solidFill>
                  <a:schemeClr val="tx2">
                    <a:lumMod val="60000"/>
                    <a:lumOff val="40000"/>
                  </a:schemeClr>
                </a:solidFill>
              </a:rPr>
              <a:t> cooperative institute delivers single channels to AWIPS, and these single channels are then combined into an RGB</a:t>
            </a:r>
          </a:p>
          <a:p>
            <a:pPr marL="1200150" lvl="2" indent="-342900"/>
            <a:r>
              <a:rPr lang="en-US" dirty="0" smtClean="0">
                <a:solidFill>
                  <a:schemeClr val="tx2">
                    <a:lumMod val="60000"/>
                    <a:lumOff val="40000"/>
                  </a:schemeClr>
                </a:solidFill>
              </a:rPr>
              <a:t>“Client-side RGB Production”</a:t>
            </a:r>
          </a:p>
          <a:p>
            <a:pPr marL="1200150" lvl="2" indent="-342900"/>
            <a:r>
              <a:rPr lang="en-US" dirty="0" smtClean="0">
                <a:solidFill>
                  <a:schemeClr val="tx2">
                    <a:lumMod val="60000"/>
                    <a:lumOff val="40000"/>
                  </a:schemeClr>
                </a:solidFill>
              </a:rPr>
              <a:t>“RGB on the Fly”</a:t>
            </a:r>
            <a:endParaRPr lang="en-US" dirty="0">
              <a:solidFill>
                <a:schemeClr val="tx2">
                  <a:lumMod val="60000"/>
                  <a:lumOff val="40000"/>
                </a:schemeClr>
              </a:solidFill>
            </a:endParaRPr>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DA7AA9-FD24-443C-8416-708494D71F64}" type="slidenum">
              <a:rPr lang="en-US" smtClean="0">
                <a:solidFill>
                  <a:prstClr val="black">
                    <a:tint val="75000"/>
                  </a:prstClr>
                </a:solidFill>
              </a:rPr>
              <a:pPr/>
              <a:t>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Tree>
    <p:extLst>
      <p:ext uri="{BB962C8B-B14F-4D97-AF65-F5344CB8AC3E}">
        <p14:creationId xmlns:p14="http://schemas.microsoft.com/office/powerpoint/2010/main" xmlns="" val="8110865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DA7AA9-FD24-443C-8416-708494D71F64}" type="slidenum">
              <a:rPr lang="en-US" smtClean="0">
                <a:solidFill>
                  <a:prstClr val="black">
                    <a:tint val="75000"/>
                  </a:prstClr>
                </a:solidFill>
              </a:rPr>
              <a:pPr/>
              <a:t>21</a:t>
            </a:fld>
            <a:endParaRPr lang="en-US">
              <a:solidFill>
                <a:prstClr val="black">
                  <a:tint val="75000"/>
                </a:prstClr>
              </a:solidFill>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871" y="304800"/>
            <a:ext cx="9144000" cy="609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Tree>
    <p:extLst>
      <p:ext uri="{BB962C8B-B14F-4D97-AF65-F5344CB8AC3E}">
        <p14:creationId xmlns:p14="http://schemas.microsoft.com/office/powerpoint/2010/main" xmlns="" val="22487328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2">
                    <a:lumMod val="50000"/>
                  </a:schemeClr>
                </a:solidFill>
              </a:rPr>
              <a:t>Pros and Cons of </a:t>
            </a:r>
            <a:br>
              <a:rPr lang="en-US" dirty="0" smtClean="0">
                <a:solidFill>
                  <a:schemeClr val="tx2">
                    <a:lumMod val="50000"/>
                  </a:schemeClr>
                </a:solidFill>
              </a:rPr>
            </a:br>
            <a:r>
              <a:rPr lang="en-US" dirty="0" smtClean="0">
                <a:solidFill>
                  <a:schemeClr val="tx2">
                    <a:lumMod val="50000"/>
                  </a:schemeClr>
                </a:solidFill>
              </a:rPr>
              <a:t>Client-Side RGB Production</a:t>
            </a:r>
            <a:endParaRPr lang="en-US" dirty="0">
              <a:solidFill>
                <a:schemeClr val="tx2">
                  <a:lumMod val="50000"/>
                </a:schemeClr>
              </a:solidFill>
            </a:endParaRPr>
          </a:p>
        </p:txBody>
      </p:sp>
      <p:sp>
        <p:nvSpPr>
          <p:cNvPr id="3" name="Content Placeholder 2"/>
          <p:cNvSpPr>
            <a:spLocks noGrp="1"/>
          </p:cNvSpPr>
          <p:nvPr>
            <p:ph idx="1"/>
          </p:nvPr>
        </p:nvSpPr>
        <p:spPr/>
        <p:txBody>
          <a:bodyPr/>
          <a:lstStyle/>
          <a:p>
            <a:r>
              <a:rPr lang="en-US" dirty="0" smtClean="0">
                <a:solidFill>
                  <a:srgbClr val="00B050"/>
                </a:solidFill>
              </a:rPr>
              <a:t>Pros: </a:t>
            </a:r>
          </a:p>
          <a:p>
            <a:pPr lvl="1"/>
            <a:r>
              <a:rPr lang="en-US" dirty="0" smtClean="0">
                <a:solidFill>
                  <a:srgbClr val="00B050"/>
                </a:solidFill>
              </a:rPr>
              <a:t>Forecaster gets more useful information by sampling via mouse-over</a:t>
            </a:r>
          </a:p>
          <a:p>
            <a:pPr lvl="1"/>
            <a:r>
              <a:rPr lang="en-US" dirty="0" smtClean="0">
                <a:solidFill>
                  <a:srgbClr val="00B050"/>
                </a:solidFill>
              </a:rPr>
              <a:t>Allows local forecasters to experiment with their own local RGBs to solve their own local issues</a:t>
            </a:r>
          </a:p>
          <a:p>
            <a:r>
              <a:rPr lang="en-US" dirty="0" smtClean="0">
                <a:solidFill>
                  <a:srgbClr val="FF0000"/>
                </a:solidFill>
              </a:rPr>
              <a:t>Cons: </a:t>
            </a:r>
          </a:p>
          <a:p>
            <a:pPr lvl="1"/>
            <a:r>
              <a:rPr lang="en-US" dirty="0" smtClean="0">
                <a:solidFill>
                  <a:srgbClr val="FF0000"/>
                </a:solidFill>
              </a:rPr>
              <a:t>RGB production is more complicated than simply making a custom color-curve</a:t>
            </a:r>
          </a:p>
          <a:p>
            <a:pPr lvl="1"/>
            <a:r>
              <a:rPr lang="en-US" dirty="0" smtClean="0">
                <a:solidFill>
                  <a:srgbClr val="FF0000"/>
                </a:solidFill>
              </a:rPr>
              <a:t>Less consistency from WFO to WFO</a:t>
            </a:r>
          </a:p>
          <a:p>
            <a:pPr marL="0" indent="0">
              <a:buNone/>
            </a:pPr>
            <a:endParaRPr lang="en-US" dirty="0">
              <a:solidFill>
                <a:srgbClr val="FF0000"/>
              </a:solidFill>
            </a:endParaRPr>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DA7AA9-FD24-443C-8416-708494D71F64}" type="slidenum">
              <a:rPr lang="en-US" smtClean="0">
                <a:solidFill>
                  <a:prstClr val="black">
                    <a:tint val="75000"/>
                  </a:prstClr>
                </a:solidFill>
              </a:rPr>
              <a:pPr/>
              <a:t>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Tree>
    <p:extLst>
      <p:ext uri="{BB962C8B-B14F-4D97-AF65-F5344CB8AC3E}">
        <p14:creationId xmlns:p14="http://schemas.microsoft.com/office/powerpoint/2010/main" xmlns="" val="22663827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lumMod val="50000"/>
                  </a:schemeClr>
                </a:solidFill>
              </a:rPr>
              <a:t>Client-Side RGB Production: The Goldilocks Approach</a:t>
            </a:r>
            <a:endParaRPr lang="en-US" dirty="0">
              <a:solidFill>
                <a:schemeClr val="accent1">
                  <a:lumMod val="50000"/>
                </a:schemeClr>
              </a:solidFill>
            </a:endParaRPr>
          </a:p>
        </p:txBody>
      </p:sp>
      <p:sp>
        <p:nvSpPr>
          <p:cNvPr id="3" name="Content Placeholder 2"/>
          <p:cNvSpPr>
            <a:spLocks noGrp="1"/>
          </p:cNvSpPr>
          <p:nvPr>
            <p:ph idx="1"/>
          </p:nvPr>
        </p:nvSpPr>
        <p:spPr>
          <a:xfrm>
            <a:off x="152400" y="1752600"/>
            <a:ext cx="5791200" cy="4525963"/>
          </a:xfrm>
        </p:spPr>
        <p:txBody>
          <a:bodyPr>
            <a:normAutofit fontScale="92500" lnSpcReduction="20000"/>
          </a:bodyPr>
          <a:lstStyle/>
          <a:p>
            <a:r>
              <a:rPr lang="en-US" dirty="0" smtClean="0">
                <a:solidFill>
                  <a:schemeClr val="tx2">
                    <a:lumMod val="60000"/>
                    <a:lumOff val="40000"/>
                  </a:schemeClr>
                </a:solidFill>
              </a:rPr>
              <a:t>Can we do both?</a:t>
            </a:r>
          </a:p>
          <a:p>
            <a:pPr lvl="1"/>
            <a:r>
              <a:rPr lang="en-US" dirty="0" smtClean="0">
                <a:solidFill>
                  <a:schemeClr val="tx2">
                    <a:lumMod val="60000"/>
                    <a:lumOff val="40000"/>
                  </a:schemeClr>
                </a:solidFill>
              </a:rPr>
              <a:t>Have a consistent set of “default” RGBs that are the same from WFO to WFO</a:t>
            </a:r>
          </a:p>
          <a:p>
            <a:pPr lvl="1"/>
            <a:r>
              <a:rPr lang="en-US" dirty="0" smtClean="0">
                <a:solidFill>
                  <a:schemeClr val="tx2">
                    <a:lumMod val="60000"/>
                    <a:lumOff val="40000"/>
                  </a:schemeClr>
                </a:solidFill>
              </a:rPr>
              <a:t>Also allow customized RGBs to be developed at local WFOs if those WFOs so desire</a:t>
            </a:r>
          </a:p>
          <a:p>
            <a:r>
              <a:rPr lang="en-US" dirty="0" smtClean="0">
                <a:solidFill>
                  <a:schemeClr val="tx2">
                    <a:lumMod val="60000"/>
                    <a:lumOff val="40000"/>
                  </a:schemeClr>
                </a:solidFill>
              </a:rPr>
              <a:t>An opportunity to produce training to the WFOs: “Dos and Don’ts of Client-Side RGB Production”</a:t>
            </a:r>
            <a:endParaRPr lang="en-US" dirty="0">
              <a:solidFill>
                <a:schemeClr val="tx2">
                  <a:lumMod val="60000"/>
                  <a:lumOff val="40000"/>
                </a:schemeClr>
              </a:solidFill>
            </a:endParaRPr>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DA7AA9-FD24-443C-8416-708494D71F64}" type="slidenum">
              <a:rPr lang="en-US" smtClean="0">
                <a:solidFill>
                  <a:prstClr val="black">
                    <a:tint val="75000"/>
                  </a:prstClr>
                </a:solidFill>
              </a:rPr>
              <a:pPr/>
              <a:t>23</a:t>
            </a:fld>
            <a:endParaRPr lang="en-US">
              <a:solidFill>
                <a:prstClr val="black">
                  <a:tint val="75000"/>
                </a:prstClr>
              </a:solidFill>
            </a:endParaRPr>
          </a:p>
        </p:txBody>
      </p:sp>
      <p:pic>
        <p:nvPicPr>
          <p:cNvPr id="3074" name="Picture 2" descr="C:\Users\eric\Desktop\Eric's Stuff\Travel and Workshops New\2015\PG User Readiness KC June 2015\RGB presentation\three_bears_goldilocks_children_story_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15000" y="1828800"/>
            <a:ext cx="3347644" cy="263453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Footer Placeholder 5"/>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Tree>
    <p:extLst>
      <p:ext uri="{BB962C8B-B14F-4D97-AF65-F5344CB8AC3E}">
        <p14:creationId xmlns:p14="http://schemas.microsoft.com/office/powerpoint/2010/main" xmlns="" val="27751062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2">
                    <a:lumMod val="50000"/>
                  </a:schemeClr>
                </a:solidFill>
              </a:rPr>
              <a:t>Closing Thoughts for Operational Users</a:t>
            </a:r>
            <a:endParaRPr lang="en-US" dirty="0">
              <a:solidFill>
                <a:schemeClr val="tx2">
                  <a:lumMod val="50000"/>
                </a:schemeClr>
              </a:solidFill>
            </a:endParaRPr>
          </a:p>
        </p:txBody>
      </p:sp>
      <p:sp>
        <p:nvSpPr>
          <p:cNvPr id="3" name="Content Placeholder 2"/>
          <p:cNvSpPr>
            <a:spLocks noGrp="1"/>
          </p:cNvSpPr>
          <p:nvPr>
            <p:ph idx="1"/>
          </p:nvPr>
        </p:nvSpPr>
        <p:spPr/>
        <p:txBody>
          <a:bodyPr/>
          <a:lstStyle/>
          <a:p>
            <a:r>
              <a:rPr lang="en-US" dirty="0" smtClean="0">
                <a:solidFill>
                  <a:schemeClr val="tx2">
                    <a:lumMod val="60000"/>
                    <a:lumOff val="40000"/>
                  </a:schemeClr>
                </a:solidFill>
              </a:rPr>
              <a:t>RGBs are a powerful way to get more satellite information into your mind more quickly</a:t>
            </a:r>
          </a:p>
          <a:p>
            <a:r>
              <a:rPr lang="en-US" dirty="0">
                <a:solidFill>
                  <a:schemeClr val="tx2">
                    <a:lumMod val="60000"/>
                    <a:lumOff val="40000"/>
                  </a:schemeClr>
                </a:solidFill>
              </a:rPr>
              <a:t>N</a:t>
            </a:r>
            <a:r>
              <a:rPr lang="en-US" dirty="0" smtClean="0">
                <a:solidFill>
                  <a:schemeClr val="tx2">
                    <a:lumMod val="60000"/>
                    <a:lumOff val="40000"/>
                  </a:schemeClr>
                </a:solidFill>
              </a:rPr>
              <a:t>ew RGBs may not be intuitive to use at first, so investing some time in training and familiarization is required</a:t>
            </a:r>
          </a:p>
          <a:p>
            <a:r>
              <a:rPr lang="en-US" dirty="0" smtClean="0">
                <a:solidFill>
                  <a:schemeClr val="tx2">
                    <a:lumMod val="60000"/>
                    <a:lumOff val="40000"/>
                  </a:schemeClr>
                </a:solidFill>
              </a:rPr>
              <a:t>“Client-side RGB production” has potential to allow local forecasters to build customized products tuned to address local challenges</a:t>
            </a:r>
            <a:endParaRPr lang="en-US" dirty="0">
              <a:solidFill>
                <a:schemeClr val="tx2">
                  <a:lumMod val="60000"/>
                  <a:lumOff val="40000"/>
                </a:schemeClr>
              </a:solidFill>
            </a:endParaRPr>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DA7AA9-FD24-443C-8416-708494D71F64}"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xmlns="" val="1432846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5257800"/>
            <a:ext cx="7772400" cy="1143000"/>
          </a:xfrm>
        </p:spPr>
        <p:txBody>
          <a:bodyPr/>
          <a:lstStyle/>
          <a:p>
            <a:r>
              <a:rPr lang="en-US" dirty="0" smtClean="0">
                <a:solidFill>
                  <a:schemeClr val="tx2">
                    <a:lumMod val="60000"/>
                    <a:lumOff val="40000"/>
                  </a:schemeClr>
                </a:solidFill>
              </a:rPr>
              <a:t>eric@gina.alaska.edu</a:t>
            </a:r>
            <a:endParaRPr lang="en-US" dirty="0">
              <a:solidFill>
                <a:schemeClr val="tx2">
                  <a:lumMod val="60000"/>
                  <a:lumOff val="40000"/>
                </a:schemeClr>
              </a:solidFill>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1828800" y="457200"/>
            <a:ext cx="5650752" cy="49616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777535-4420-4763-BD18-DA85F333AFDB}"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xmlns="" val="15186736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Editorial: The Strength of RGBs</a:t>
            </a:r>
            <a:endParaRPr lang="en-US" dirty="0"/>
          </a:p>
        </p:txBody>
      </p:sp>
      <p:sp>
        <p:nvSpPr>
          <p:cNvPr id="3" name="Content Placeholder 2"/>
          <p:cNvSpPr>
            <a:spLocks noGrp="1"/>
          </p:cNvSpPr>
          <p:nvPr>
            <p:ph idx="1"/>
          </p:nvPr>
        </p:nvSpPr>
        <p:spPr>
          <a:xfrm>
            <a:off x="457200" y="1219200"/>
            <a:ext cx="8229600" cy="4525963"/>
          </a:xfrm>
        </p:spPr>
        <p:txBody>
          <a:bodyPr>
            <a:normAutofit fontScale="92500" lnSpcReduction="10000"/>
          </a:bodyPr>
          <a:lstStyle/>
          <a:p>
            <a:r>
              <a:rPr lang="en-US" dirty="0" smtClean="0">
                <a:solidFill>
                  <a:schemeClr val="tx2">
                    <a:lumMod val="60000"/>
                    <a:lumOff val="40000"/>
                  </a:schemeClr>
                </a:solidFill>
              </a:rPr>
              <a:t>NWS Forecasters have more of (almost) everything nowadays:</a:t>
            </a:r>
          </a:p>
          <a:p>
            <a:pPr lvl="1"/>
            <a:r>
              <a:rPr lang="en-US" dirty="0" smtClean="0">
                <a:solidFill>
                  <a:schemeClr val="tx2">
                    <a:lumMod val="60000"/>
                    <a:lumOff val="40000"/>
                  </a:schemeClr>
                </a:solidFill>
              </a:rPr>
              <a:t>More NWP models, ensemble products</a:t>
            </a:r>
          </a:p>
          <a:p>
            <a:pPr lvl="1"/>
            <a:r>
              <a:rPr lang="en-US" dirty="0" smtClean="0">
                <a:solidFill>
                  <a:schemeClr val="tx2">
                    <a:lumMod val="60000"/>
                    <a:lumOff val="40000"/>
                  </a:schemeClr>
                </a:solidFill>
              </a:rPr>
              <a:t>More </a:t>
            </a:r>
            <a:r>
              <a:rPr lang="en-US" dirty="0" err="1" smtClean="0">
                <a:solidFill>
                  <a:schemeClr val="tx2">
                    <a:lumMod val="60000"/>
                    <a:lumOff val="40000"/>
                  </a:schemeClr>
                </a:solidFill>
              </a:rPr>
              <a:t>mesonet</a:t>
            </a:r>
            <a:r>
              <a:rPr lang="en-US" dirty="0" smtClean="0">
                <a:solidFill>
                  <a:schemeClr val="tx2">
                    <a:lumMod val="60000"/>
                    <a:lumOff val="40000"/>
                  </a:schemeClr>
                </a:solidFill>
              </a:rPr>
              <a:t> </a:t>
            </a:r>
            <a:r>
              <a:rPr lang="en-US" dirty="0" err="1" smtClean="0">
                <a:solidFill>
                  <a:schemeClr val="tx2">
                    <a:lumMod val="60000"/>
                    <a:lumOff val="40000"/>
                  </a:schemeClr>
                </a:solidFill>
              </a:rPr>
              <a:t>obs</a:t>
            </a:r>
            <a:r>
              <a:rPr lang="en-US" dirty="0" smtClean="0">
                <a:solidFill>
                  <a:schemeClr val="tx2">
                    <a:lumMod val="60000"/>
                    <a:lumOff val="40000"/>
                  </a:schemeClr>
                </a:solidFill>
              </a:rPr>
              <a:t>, webcams</a:t>
            </a:r>
          </a:p>
          <a:p>
            <a:pPr lvl="1"/>
            <a:r>
              <a:rPr lang="en-US" dirty="0" smtClean="0">
                <a:solidFill>
                  <a:schemeClr val="tx2">
                    <a:lumMod val="60000"/>
                    <a:lumOff val="40000"/>
                  </a:schemeClr>
                </a:solidFill>
              </a:rPr>
              <a:t>More grids and services to provide to the public</a:t>
            </a:r>
          </a:p>
          <a:p>
            <a:pPr lvl="1"/>
            <a:r>
              <a:rPr lang="en-US" dirty="0" smtClean="0">
                <a:solidFill>
                  <a:schemeClr val="tx2">
                    <a:lumMod val="60000"/>
                    <a:lumOff val="40000"/>
                  </a:schemeClr>
                </a:solidFill>
              </a:rPr>
              <a:t>More satellite channels and products are coming</a:t>
            </a:r>
          </a:p>
          <a:p>
            <a:r>
              <a:rPr lang="en-US" dirty="0" smtClean="0">
                <a:solidFill>
                  <a:srgbClr val="FF0000"/>
                </a:solidFill>
              </a:rPr>
              <a:t>Forecasters do </a:t>
            </a:r>
            <a:r>
              <a:rPr lang="en-US" b="1" i="1" dirty="0" smtClean="0">
                <a:solidFill>
                  <a:srgbClr val="FF0000"/>
                </a:solidFill>
              </a:rPr>
              <a:t>not</a:t>
            </a:r>
            <a:r>
              <a:rPr lang="en-US" dirty="0" smtClean="0">
                <a:solidFill>
                  <a:srgbClr val="FF0000"/>
                </a:solidFill>
              </a:rPr>
              <a:t> have more hours on a shift</a:t>
            </a:r>
          </a:p>
          <a:p>
            <a:r>
              <a:rPr lang="en-US" dirty="0" smtClean="0">
                <a:solidFill>
                  <a:srgbClr val="00B050"/>
                </a:solidFill>
              </a:rPr>
              <a:t>RGBs allow forecasters to take in more info more quickly.  Essential in the era of the 16-band ABI and 22-band VIIRS</a:t>
            </a:r>
            <a:endParaRPr lang="en-US" dirty="0">
              <a:solidFill>
                <a:srgbClr val="00B050"/>
              </a:solidFill>
            </a:endParaRPr>
          </a:p>
        </p:txBody>
      </p:sp>
      <p:sp>
        <p:nvSpPr>
          <p:cNvPr id="4" name="Date Placeholder 3"/>
          <p:cNvSpPr>
            <a:spLocks noGrp="1"/>
          </p:cNvSpPr>
          <p:nvPr>
            <p:ph type="dt" sz="half" idx="10"/>
          </p:nvPr>
        </p:nvSpPr>
        <p:spPr/>
        <p:txBody>
          <a:bodyPr/>
          <a:lstStyle/>
          <a:p>
            <a:r>
              <a:rPr lang="en-US" smtClean="0"/>
              <a:t>6/18/2015</a:t>
            </a:r>
            <a:endParaRPr lang="en-US"/>
          </a:p>
        </p:txBody>
      </p:sp>
      <p:sp>
        <p:nvSpPr>
          <p:cNvPr id="5" name="Footer Placeholder 4"/>
          <p:cNvSpPr>
            <a:spLocks noGrp="1"/>
          </p:cNvSpPr>
          <p:nvPr>
            <p:ph type="ftr" sz="quarter" idx="11"/>
          </p:nvPr>
        </p:nvSpPr>
        <p:spPr/>
        <p:txBody>
          <a:bodyPr/>
          <a:lstStyle/>
          <a:p>
            <a:r>
              <a:rPr lang="en-US" smtClean="0"/>
              <a:t>NOAA Satellite Proving Ground / User Readiness Meeting</a:t>
            </a:r>
            <a:endParaRPr lang="en-US"/>
          </a:p>
        </p:txBody>
      </p:sp>
      <p:sp>
        <p:nvSpPr>
          <p:cNvPr id="6" name="Slide Number Placeholder 5"/>
          <p:cNvSpPr>
            <a:spLocks noGrp="1"/>
          </p:cNvSpPr>
          <p:nvPr>
            <p:ph type="sldNum" sz="quarter" idx="12"/>
          </p:nvPr>
        </p:nvSpPr>
        <p:spPr/>
        <p:txBody>
          <a:bodyPr/>
          <a:lstStyle/>
          <a:p>
            <a:fld id="{5F405CEF-5465-4B1F-97FD-59595D498522}" type="slidenum">
              <a:rPr lang="en-US" smtClean="0"/>
              <a:pPr/>
              <a:t>3</a:t>
            </a:fld>
            <a:endParaRPr lang="en-US"/>
          </a:p>
        </p:txBody>
      </p:sp>
    </p:spTree>
    <p:extLst>
      <p:ext uri="{BB962C8B-B14F-4D97-AF65-F5344CB8AC3E}">
        <p14:creationId xmlns:p14="http://schemas.microsoft.com/office/powerpoint/2010/main" xmlns="" val="2596088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50000"/>
                  </a:schemeClr>
                </a:solidFill>
              </a:rPr>
              <a:t>The </a:t>
            </a:r>
            <a:r>
              <a:rPr lang="en-US" dirty="0">
                <a:solidFill>
                  <a:schemeClr val="tx2">
                    <a:lumMod val="50000"/>
                  </a:schemeClr>
                </a:solidFill>
              </a:rPr>
              <a:t>D</a:t>
            </a:r>
            <a:r>
              <a:rPr lang="en-US" dirty="0" smtClean="0">
                <a:solidFill>
                  <a:schemeClr val="tx2">
                    <a:lumMod val="50000"/>
                  </a:schemeClr>
                </a:solidFill>
              </a:rPr>
              <a:t>isclaimer</a:t>
            </a:r>
            <a:endParaRPr lang="en-US" dirty="0">
              <a:solidFill>
                <a:schemeClr val="tx2">
                  <a:lumMod val="50000"/>
                </a:schemeClr>
              </a:solidFill>
            </a:endParaRPr>
          </a:p>
        </p:txBody>
      </p:sp>
      <p:sp>
        <p:nvSpPr>
          <p:cNvPr id="3" name="Content Placeholder 2"/>
          <p:cNvSpPr>
            <a:spLocks noGrp="1"/>
          </p:cNvSpPr>
          <p:nvPr>
            <p:ph idx="1"/>
          </p:nvPr>
        </p:nvSpPr>
        <p:spPr>
          <a:xfrm>
            <a:off x="457200" y="1600200"/>
            <a:ext cx="4495800" cy="4419599"/>
          </a:xfrm>
        </p:spPr>
        <p:txBody>
          <a:bodyPr>
            <a:normAutofit fontScale="92500" lnSpcReduction="20000"/>
          </a:bodyPr>
          <a:lstStyle/>
          <a:p>
            <a:r>
              <a:rPr lang="en-US" dirty="0" smtClean="0">
                <a:solidFill>
                  <a:schemeClr val="tx2">
                    <a:lumMod val="60000"/>
                    <a:lumOff val="40000"/>
                  </a:schemeClr>
                </a:solidFill>
              </a:rPr>
              <a:t>There is a lot going on with RGBs</a:t>
            </a:r>
          </a:p>
          <a:p>
            <a:r>
              <a:rPr lang="en-US" dirty="0" smtClean="0">
                <a:solidFill>
                  <a:schemeClr val="tx2">
                    <a:lumMod val="60000"/>
                    <a:lumOff val="40000"/>
                  </a:schemeClr>
                </a:solidFill>
              </a:rPr>
              <a:t>There is only time here to show a handful of RGB examples</a:t>
            </a:r>
          </a:p>
          <a:p>
            <a:r>
              <a:rPr lang="en-US" dirty="0" smtClean="0">
                <a:solidFill>
                  <a:schemeClr val="tx2">
                    <a:lumMod val="60000"/>
                    <a:lumOff val="40000"/>
                  </a:schemeClr>
                </a:solidFill>
              </a:rPr>
              <a:t>The inclusion, or lack of inclusion, of a particular RGB in this presentation is not intended to be a value judgement of any particular RGB</a:t>
            </a:r>
            <a:endParaRPr lang="en-US" dirty="0">
              <a:solidFill>
                <a:schemeClr val="tx2">
                  <a:lumMod val="60000"/>
                  <a:lumOff val="40000"/>
                </a:schemeClr>
              </a:solidFill>
            </a:endParaRPr>
          </a:p>
        </p:txBody>
      </p:sp>
      <p:sp>
        <p:nvSpPr>
          <p:cNvPr id="4" name="Date Placeholder 3"/>
          <p:cNvSpPr>
            <a:spLocks noGrp="1"/>
          </p:cNvSpPr>
          <p:nvPr>
            <p:ph type="dt" sz="half" idx="10"/>
          </p:nvPr>
        </p:nvSpPr>
        <p:spPr/>
        <p:txBody>
          <a:bodyPr/>
          <a:lstStyle/>
          <a:p>
            <a:r>
              <a:rPr lang="en-US" smtClean="0"/>
              <a:t>6/18/2015</a:t>
            </a:r>
            <a:endParaRPr lang="en-US"/>
          </a:p>
        </p:txBody>
      </p:sp>
      <p:sp>
        <p:nvSpPr>
          <p:cNvPr id="5" name="Footer Placeholder 4"/>
          <p:cNvSpPr>
            <a:spLocks noGrp="1"/>
          </p:cNvSpPr>
          <p:nvPr>
            <p:ph type="ftr" sz="quarter" idx="11"/>
          </p:nvPr>
        </p:nvSpPr>
        <p:spPr/>
        <p:txBody>
          <a:bodyPr/>
          <a:lstStyle/>
          <a:p>
            <a:r>
              <a:rPr lang="en-US" smtClean="0"/>
              <a:t>NOAA Satellite Proving Ground / User Readiness Meeting</a:t>
            </a:r>
            <a:endParaRPr lang="en-US"/>
          </a:p>
        </p:txBody>
      </p:sp>
      <p:sp>
        <p:nvSpPr>
          <p:cNvPr id="6" name="Slide Number Placeholder 5"/>
          <p:cNvSpPr>
            <a:spLocks noGrp="1"/>
          </p:cNvSpPr>
          <p:nvPr>
            <p:ph type="sldNum" sz="quarter" idx="12"/>
          </p:nvPr>
        </p:nvSpPr>
        <p:spPr/>
        <p:txBody>
          <a:bodyPr/>
          <a:lstStyle/>
          <a:p>
            <a:fld id="{5F405CEF-5465-4B1F-97FD-59595D498522}" type="slidenum">
              <a:rPr lang="en-US" smtClean="0"/>
              <a:pPr/>
              <a:t>4</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80660" y="1905000"/>
            <a:ext cx="3520440" cy="2667000"/>
          </a:xfrm>
          <a:prstGeom prst="rect">
            <a:avLst/>
          </a:prstGeom>
        </p:spPr>
      </p:pic>
    </p:spTree>
    <p:extLst>
      <p:ext uri="{BB962C8B-B14F-4D97-AF65-F5344CB8AC3E}">
        <p14:creationId xmlns:p14="http://schemas.microsoft.com/office/powerpoint/2010/main" xmlns="" val="3943719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4792" y="219030"/>
            <a:ext cx="9129208" cy="5907134"/>
          </a:xfrm>
        </p:spPr>
      </p:pic>
      <p:sp>
        <p:nvSpPr>
          <p:cNvPr id="4" name="Date Placeholder 3"/>
          <p:cNvSpPr>
            <a:spLocks noGrp="1"/>
          </p:cNvSpPr>
          <p:nvPr>
            <p:ph type="dt" sz="half" idx="10"/>
          </p:nvPr>
        </p:nvSpPr>
        <p:spPr/>
        <p:txBody>
          <a:bodyPr/>
          <a:lstStyle/>
          <a:p>
            <a:r>
              <a:rPr lang="en-US" smtClean="0"/>
              <a:t>6/18/2015</a:t>
            </a:r>
            <a:endParaRPr lang="en-US"/>
          </a:p>
        </p:txBody>
      </p:sp>
      <p:sp>
        <p:nvSpPr>
          <p:cNvPr id="5" name="Footer Placeholder 4"/>
          <p:cNvSpPr>
            <a:spLocks noGrp="1"/>
          </p:cNvSpPr>
          <p:nvPr>
            <p:ph type="ftr" sz="quarter" idx="11"/>
          </p:nvPr>
        </p:nvSpPr>
        <p:spPr/>
        <p:txBody>
          <a:bodyPr/>
          <a:lstStyle/>
          <a:p>
            <a:r>
              <a:rPr lang="en-US" smtClean="0"/>
              <a:t>NOAA Satellite Proving Ground / User Readiness Meeting</a:t>
            </a:r>
            <a:endParaRPr lang="en-US"/>
          </a:p>
        </p:txBody>
      </p:sp>
      <p:sp>
        <p:nvSpPr>
          <p:cNvPr id="6" name="Slide Number Placeholder 5"/>
          <p:cNvSpPr>
            <a:spLocks noGrp="1"/>
          </p:cNvSpPr>
          <p:nvPr>
            <p:ph type="sldNum" sz="quarter" idx="12"/>
          </p:nvPr>
        </p:nvSpPr>
        <p:spPr/>
        <p:txBody>
          <a:bodyPr/>
          <a:lstStyle/>
          <a:p>
            <a:fld id="{5F405CEF-5465-4B1F-97FD-59595D498522}" type="slidenum">
              <a:rPr lang="en-US" smtClean="0"/>
              <a:pPr/>
              <a:t>5</a:t>
            </a:fld>
            <a:endParaRPr lang="en-US"/>
          </a:p>
        </p:txBody>
      </p:sp>
    </p:spTree>
    <p:extLst>
      <p:ext uri="{BB962C8B-B14F-4D97-AF65-F5344CB8AC3E}">
        <p14:creationId xmlns:p14="http://schemas.microsoft.com/office/powerpoint/2010/main" xmlns="" val="3622185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2400" y="0"/>
            <a:ext cx="8835344" cy="6882341"/>
          </a:xfrm>
        </p:spPr>
      </p:pic>
      <p:sp>
        <p:nvSpPr>
          <p:cNvPr id="4" name="Date Placeholder 3"/>
          <p:cNvSpPr>
            <a:spLocks noGrp="1"/>
          </p:cNvSpPr>
          <p:nvPr>
            <p:ph type="dt" sz="half" idx="10"/>
          </p:nvPr>
        </p:nvSpPr>
        <p:spPr/>
        <p:txBody>
          <a:bodyPr/>
          <a:lstStyle/>
          <a:p>
            <a:r>
              <a:rPr lang="en-US" smtClean="0"/>
              <a:t>6/18/2015</a:t>
            </a:r>
            <a:endParaRPr lang="en-US"/>
          </a:p>
        </p:txBody>
      </p:sp>
      <p:sp>
        <p:nvSpPr>
          <p:cNvPr id="5" name="Footer Placeholder 4"/>
          <p:cNvSpPr>
            <a:spLocks noGrp="1"/>
          </p:cNvSpPr>
          <p:nvPr>
            <p:ph type="ftr" sz="quarter" idx="11"/>
          </p:nvPr>
        </p:nvSpPr>
        <p:spPr/>
        <p:txBody>
          <a:bodyPr/>
          <a:lstStyle/>
          <a:p>
            <a:r>
              <a:rPr lang="en-US" smtClean="0"/>
              <a:t>NOAA Satellite Proving Ground / User Readiness Meeting</a:t>
            </a:r>
            <a:endParaRPr lang="en-US"/>
          </a:p>
        </p:txBody>
      </p:sp>
      <p:sp>
        <p:nvSpPr>
          <p:cNvPr id="6" name="Slide Number Placeholder 5"/>
          <p:cNvSpPr>
            <a:spLocks noGrp="1"/>
          </p:cNvSpPr>
          <p:nvPr>
            <p:ph type="sldNum" sz="quarter" idx="12"/>
          </p:nvPr>
        </p:nvSpPr>
        <p:spPr/>
        <p:txBody>
          <a:bodyPr/>
          <a:lstStyle/>
          <a:p>
            <a:fld id="{5F405CEF-5465-4B1F-97FD-59595D498522}" type="slidenum">
              <a:rPr lang="en-US" smtClean="0"/>
              <a:pPr/>
              <a:t>6</a:t>
            </a:fld>
            <a:endParaRPr lang="en-US"/>
          </a:p>
        </p:txBody>
      </p:sp>
    </p:spTree>
    <p:extLst>
      <p:ext uri="{BB962C8B-B14F-4D97-AF65-F5344CB8AC3E}">
        <p14:creationId xmlns:p14="http://schemas.microsoft.com/office/powerpoint/2010/main" xmlns="" val="1941442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6874" y="960225"/>
            <a:ext cx="4743451" cy="4909915"/>
          </a:xfrm>
        </p:spPr>
        <p:txBody>
          <a:bodyPr>
            <a:normAutofit fontScale="47500" lnSpcReduction="20000"/>
          </a:bodyPr>
          <a:lstStyle/>
          <a:p>
            <a:r>
              <a:rPr lang="en-US" dirty="0">
                <a:solidFill>
                  <a:schemeClr val="bg1"/>
                </a:solidFill>
              </a:rPr>
              <a:t>Good Afternoon USCG Juneau,</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Here is the latest update on the sea ice conditions near the vessel's latest position of 71.978345N 155.688028W.</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The vessel is currently surrounded by sea ice in an area of 70-90% ice cover.  An area of 80-100% ice cover is less than 2 nm to the north of the vessel's latest position.  A region of 60-90% sea ice cover lies 12.5 nm to the south of the vessel's position and 8.5 nm to the southeast of the vessel's current position.</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The situation is becoming increasingly concerning at this point in time.  Easterly winds are expected to persist through today... becoming Northerly winds tonight through Saturday at 10-15 knots.  With this northerly wind flow the overall pack ice north of the vessel is expected to compact and shift to the south... closing off lower concentration ice pathways and options for the vessel to escape the sea ice.</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Winds are expected to become westerly Saturday night and then southwesterly Sunday into Monday.  This wind will shift the compact ice to the west of the vessel over to the east... also packing in the sea ice surrounding the vessel.  It is likely by Monday that this area will be in roughly 80%-100% ice cover north of 71.55N</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Early next week we are also having increasing confidence of a strong storm moving over the Chukchi Sea.  Another item of concern for this vessel.</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The best option for avoiding the high concentrations of ice compacting to a very serious situation for this vessel is to advise the vessel to head toward the west facing coast of Barrow.</a:t>
            </a:r>
          </a:p>
        </p:txBody>
      </p:sp>
      <p:pic>
        <p:nvPicPr>
          <p:cNvPr id="4" name="Picture 3"/>
          <p:cNvPicPr/>
          <p:nvPr/>
        </p:nvPicPr>
        <p:blipFill>
          <a:blip r:embed="rId2" cstate="print">
            <a:extLst>
              <a:ext uri="{28A0092B-C50C-407E-A947-70E740481C1C}">
                <a14:useLocalDpi xmlns:a14="http://schemas.microsoft.com/office/drawing/2010/main" xmlns="" val="0"/>
              </a:ext>
            </a:extLst>
          </a:blip>
          <a:stretch>
            <a:fillRect/>
          </a:stretch>
        </p:blipFill>
        <p:spPr>
          <a:xfrm>
            <a:off x="137602" y="1032598"/>
            <a:ext cx="4338468" cy="4765130"/>
          </a:xfrm>
          <a:prstGeom prst="rect">
            <a:avLst/>
          </a:prstGeom>
        </p:spPr>
      </p:pic>
      <p:sp>
        <p:nvSpPr>
          <p:cNvPr id="2" name="Date Placeholder 1"/>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02FB5-EE9D-4A2A-AF5B-FCB30548E752}"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xmlns="" val="3195422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p:cNvPicPr>
            <a:picLocks noGrp="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457204" y="1287290"/>
            <a:ext cx="8077199" cy="5502616"/>
          </a:xfrm>
          <a:prstGeom prst="rect">
            <a:avLst/>
          </a:prstGeom>
        </p:spPr>
      </p:pic>
      <p:sp>
        <p:nvSpPr>
          <p:cNvPr id="2" name="Title 1"/>
          <p:cNvSpPr>
            <a:spLocks noGrp="1"/>
          </p:cNvSpPr>
          <p:nvPr>
            <p:ph type="title"/>
          </p:nvPr>
        </p:nvSpPr>
        <p:spPr>
          <a:xfrm>
            <a:off x="304800" y="228600"/>
            <a:ext cx="8534400" cy="1371600"/>
          </a:xfrm>
          <a:effectLst>
            <a:glow rad="63500">
              <a:schemeClr val="accent4">
                <a:satMod val="175000"/>
                <a:alpha val="40000"/>
              </a:schemeClr>
            </a:glow>
          </a:effectLst>
        </p:spPr>
        <p:txBody>
          <a:bodyPr>
            <a:normAutofit fontScale="90000"/>
          </a:bodyPr>
          <a:lstStyle/>
          <a:p>
            <a:r>
              <a:rPr lang="en-US" dirty="0" smtClean="0">
                <a:solidFill>
                  <a:schemeClr val="bg1"/>
                </a:solidFill>
              </a:rPr>
              <a:t>USCG </a:t>
            </a:r>
            <a:r>
              <a:rPr lang="en-US" dirty="0">
                <a:solidFill>
                  <a:schemeClr val="bg1"/>
                </a:solidFill>
              </a:rPr>
              <a:t>Rescues Mariner in Sailboat Trapped in Ice North of Barrow</a:t>
            </a:r>
            <a:br>
              <a:rPr lang="en-US" dirty="0">
                <a:solidFill>
                  <a:schemeClr val="bg1"/>
                </a:solidFill>
              </a:rPr>
            </a:br>
            <a:endParaRPr lang="en-US" dirty="0">
              <a:solidFill>
                <a:schemeClr val="bg1"/>
              </a:solidFill>
            </a:endParaRPr>
          </a:p>
        </p:txBody>
      </p:sp>
      <p:sp>
        <p:nvSpPr>
          <p:cNvPr id="3" name="Rectangle 2"/>
          <p:cNvSpPr/>
          <p:nvPr/>
        </p:nvSpPr>
        <p:spPr>
          <a:xfrm>
            <a:off x="228600" y="5446492"/>
            <a:ext cx="8763000" cy="1200329"/>
          </a:xfrm>
          <a:prstGeom prst="rect">
            <a:avLst/>
          </a:prstGeom>
          <a:gradFill>
            <a:gsLst>
              <a:gs pos="0">
                <a:schemeClr val="accent3">
                  <a:tint val="50000"/>
                  <a:satMod val="300000"/>
                  <a:alpha val="70000"/>
                </a:schemeClr>
              </a:gs>
              <a:gs pos="35000">
                <a:schemeClr val="accent3">
                  <a:tint val="37000"/>
                  <a:satMod val="300000"/>
                  <a:alpha val="7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dirty="0">
                <a:solidFill>
                  <a:srgbClr val="1F497D"/>
                </a:solidFill>
              </a:rPr>
              <a:t>WFO Anchorage sea ice forecasters provided “phenomenal weather products” that proved key to USCG decision makers, said Rear Adm. Dan Abel, commander, 17</a:t>
            </a:r>
            <a:r>
              <a:rPr lang="en-US" sz="2400" baseline="30000" dirty="0">
                <a:solidFill>
                  <a:srgbClr val="1F497D"/>
                </a:solidFill>
              </a:rPr>
              <a:t>th</a:t>
            </a:r>
            <a:r>
              <a:rPr lang="en-US" sz="2400" dirty="0">
                <a:solidFill>
                  <a:srgbClr val="1F497D"/>
                </a:solidFill>
              </a:rPr>
              <a:t> Coast Guard District.</a:t>
            </a:r>
          </a:p>
        </p:txBody>
      </p:sp>
      <p:sp>
        <p:nvSpPr>
          <p:cNvPr id="4" name="Date Placeholder 3"/>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615890-C4BB-4622-9C86-A892263786BA}"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xmlns="" val="39519124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24070"/>
            <a:ext cx="7701461" cy="68416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itle 8"/>
          <p:cNvSpPr>
            <a:spLocks noGrp="1"/>
          </p:cNvSpPr>
          <p:nvPr>
            <p:ph type="title"/>
          </p:nvPr>
        </p:nvSpPr>
        <p:spPr>
          <a:xfrm>
            <a:off x="381000" y="304800"/>
            <a:ext cx="8229600" cy="1143000"/>
          </a:xfrm>
        </p:spPr>
        <p:txBody>
          <a:bodyPr>
            <a:normAutofit/>
          </a:bodyPr>
          <a:lstStyle/>
          <a:p>
            <a:r>
              <a:rPr lang="en-US" sz="4000" dirty="0" smtClean="0">
                <a:solidFill>
                  <a:srgbClr val="FFFF00"/>
                </a:solidFill>
              </a:rPr>
              <a:t>“Fire Temperature” RGB from CIRA</a:t>
            </a:r>
            <a:endParaRPr lang="en-US" sz="4000" dirty="0">
              <a:solidFill>
                <a:srgbClr val="FFFF00"/>
              </a:solidFill>
            </a:endParaRPr>
          </a:p>
        </p:txBody>
      </p:sp>
      <p:sp>
        <p:nvSpPr>
          <p:cNvPr id="7" name="Date Placeholder 6"/>
          <p:cNvSpPr>
            <a:spLocks noGrp="1"/>
          </p:cNvSpPr>
          <p:nvPr>
            <p:ph type="dt" sz="half" idx="10"/>
          </p:nvPr>
        </p:nvSpPr>
        <p:spPr/>
        <p:txBody>
          <a:bodyPr/>
          <a:lstStyle/>
          <a:p>
            <a:r>
              <a:rPr lang="en-US" smtClean="0">
                <a:solidFill>
                  <a:prstClr val="black">
                    <a:tint val="75000"/>
                  </a:prstClr>
                </a:solidFill>
              </a:rPr>
              <a:t>6/18/2015</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C1615890-C4BB-4622-9C86-A892263786BA}" type="slidenum">
              <a:rPr lang="en-US" smtClean="0">
                <a:solidFill>
                  <a:prstClr val="black">
                    <a:tint val="75000"/>
                  </a:prstClr>
                </a:solidFill>
              </a:rPr>
              <a:pPr/>
              <a:t>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NOAA Satellite Proving Ground / User Readiness Meeting</a:t>
            </a:r>
            <a:endParaRPr lang="en-US">
              <a:solidFill>
                <a:prstClr val="black">
                  <a:tint val="75000"/>
                </a:prstClr>
              </a:solidFill>
            </a:endParaRPr>
          </a:p>
        </p:txBody>
      </p:sp>
    </p:spTree>
    <p:extLst>
      <p:ext uri="{BB962C8B-B14F-4D97-AF65-F5344CB8AC3E}">
        <p14:creationId xmlns:p14="http://schemas.microsoft.com/office/powerpoint/2010/main" xmlns="" val="3261005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540</TotalTime>
  <Words>1106</Words>
  <Application>Microsoft Office PowerPoint</Application>
  <PresentationFormat>On-screen Show (4:3)</PresentationFormat>
  <Paragraphs>186</Paragraphs>
  <Slides>25</Slides>
  <Notes>2</Notes>
  <HiddenSlides>0</HiddenSlides>
  <MMClips>0</MMClips>
  <ScaleCrop>false</ScaleCrop>
  <HeadingPairs>
    <vt:vector size="4" baseType="variant">
      <vt:variant>
        <vt:lpstr>Theme</vt:lpstr>
      </vt:variant>
      <vt:variant>
        <vt:i4>8</vt:i4>
      </vt:variant>
      <vt:variant>
        <vt:lpstr>Slide Titles</vt:lpstr>
      </vt:variant>
      <vt:variant>
        <vt:i4>25</vt:i4>
      </vt:variant>
    </vt:vector>
  </HeadingPairs>
  <TitlesOfParts>
    <vt:vector size="33" baseType="lpstr">
      <vt:lpstr>Office Theme</vt:lpstr>
      <vt:lpstr>2_Office Theme</vt:lpstr>
      <vt:lpstr>3_Office Theme</vt:lpstr>
      <vt:lpstr>1_Office Theme</vt:lpstr>
      <vt:lpstr>4_Office Theme</vt:lpstr>
      <vt:lpstr>5_Office Theme</vt:lpstr>
      <vt:lpstr>6_Office Theme</vt:lpstr>
      <vt:lpstr>7_Office Theme</vt:lpstr>
      <vt:lpstr>Operational Use of  RGBs in Alaska</vt:lpstr>
      <vt:lpstr>Outline</vt:lpstr>
      <vt:lpstr>Editorial: The Strength of RGBs</vt:lpstr>
      <vt:lpstr>The Disclaimer</vt:lpstr>
      <vt:lpstr>Slide 5</vt:lpstr>
      <vt:lpstr>Slide 6</vt:lpstr>
      <vt:lpstr>Slide 7</vt:lpstr>
      <vt:lpstr>USCG Rescues Mariner in Sailboat Trapped in Ice North of Barrow </vt:lpstr>
      <vt:lpstr>“Fire Temperature” RGB from CIRA</vt:lpstr>
      <vt:lpstr>“Microphysics” RGBs from NASA/SPoRT</vt:lpstr>
      <vt:lpstr>RGB Night-Time Microphysics</vt:lpstr>
      <vt:lpstr>RGB 24hr Microphysics</vt:lpstr>
      <vt:lpstr>Slide 13</vt:lpstr>
      <vt:lpstr>Slide 14</vt:lpstr>
      <vt:lpstr>VIIRS 2115 UTC (12:15pm), 1/28</vt:lpstr>
      <vt:lpstr>VIIRS 2115 UTC (12:15pm), 1/28</vt:lpstr>
      <vt:lpstr>Training Issues and RGBs</vt:lpstr>
      <vt:lpstr>Slide 18</vt:lpstr>
      <vt:lpstr>The Desired Outcome: Products Forecasters Find Helpful and Like to Use</vt:lpstr>
      <vt:lpstr>The Future: client-side RGB production</vt:lpstr>
      <vt:lpstr>Slide 21</vt:lpstr>
      <vt:lpstr>Pros and Cons of  Client-Side RGB Production</vt:lpstr>
      <vt:lpstr>Client-Side RGB Production: The Goldilocks Approach</vt:lpstr>
      <vt:lpstr>Closing Thoughts for Operational Users</vt:lpstr>
      <vt:lpstr>eric@gina.alaska.edu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Operational Use of the Day-Night Band by NWS Alaska</dc:title>
  <dc:creator>eric</dc:creator>
  <cp:lastModifiedBy>ljohnson</cp:lastModifiedBy>
  <cp:revision>31</cp:revision>
  <dcterms:created xsi:type="dcterms:W3CDTF">2015-06-03T17:02:45Z</dcterms:created>
  <dcterms:modified xsi:type="dcterms:W3CDTF">2015-07-16T16:28:47Z</dcterms:modified>
</cp:coreProperties>
</file>