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9"/>
  </p:notesMasterIdLst>
  <p:handoutMasterIdLst>
    <p:handoutMasterId r:id="rId40"/>
  </p:handoutMasterIdLst>
  <p:sldIdLst>
    <p:sldId id="881" r:id="rId2"/>
    <p:sldId id="908" r:id="rId3"/>
    <p:sldId id="937" r:id="rId4"/>
    <p:sldId id="939" r:id="rId5"/>
    <p:sldId id="940" r:id="rId6"/>
    <p:sldId id="941" r:id="rId7"/>
    <p:sldId id="909" r:id="rId8"/>
    <p:sldId id="910" r:id="rId9"/>
    <p:sldId id="911" r:id="rId10"/>
    <p:sldId id="912" r:id="rId11"/>
    <p:sldId id="913" r:id="rId12"/>
    <p:sldId id="914" r:id="rId13"/>
    <p:sldId id="915" r:id="rId14"/>
    <p:sldId id="957" r:id="rId15"/>
    <p:sldId id="958" r:id="rId16"/>
    <p:sldId id="942" r:id="rId17"/>
    <p:sldId id="959" r:id="rId18"/>
    <p:sldId id="961" r:id="rId19"/>
    <p:sldId id="919" r:id="rId20"/>
    <p:sldId id="920" r:id="rId21"/>
    <p:sldId id="917" r:id="rId22"/>
    <p:sldId id="951" r:id="rId23"/>
    <p:sldId id="962" r:id="rId24"/>
    <p:sldId id="964" r:id="rId25"/>
    <p:sldId id="963" r:id="rId26"/>
    <p:sldId id="945" r:id="rId27"/>
    <p:sldId id="968" r:id="rId28"/>
    <p:sldId id="969" r:id="rId29"/>
    <p:sldId id="946" r:id="rId30"/>
    <p:sldId id="960" r:id="rId31"/>
    <p:sldId id="952" r:id="rId32"/>
    <p:sldId id="947" r:id="rId33"/>
    <p:sldId id="965" r:id="rId34"/>
    <p:sldId id="966" r:id="rId35"/>
    <p:sldId id="950" r:id="rId36"/>
    <p:sldId id="967" r:id="rId37"/>
    <p:sldId id="949" r:id="rId38"/>
  </p:sldIdLst>
  <p:sldSz cx="9144000" cy="6858000" type="screen4x3"/>
  <p:notesSz cx="69469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Michelle (GSFC-417.0)[ADNET SYSTEMS INC]" initials="SM(SI" lastIdx="1" clrIdx="0">
    <p:extLst/>
  </p:cmAuthor>
  <p:cmAuthor id="2" name="William Campbell" initials="WC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66FF66"/>
    <a:srgbClr val="FF0000"/>
    <a:srgbClr val="3426E6"/>
    <a:srgbClr val="0033CC"/>
    <a:srgbClr val="FF3300"/>
    <a:srgbClr val="0000FF"/>
    <a:srgbClr val="3366CC"/>
    <a:srgbClr val="80008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8884" autoAdjust="0"/>
  </p:normalViewPr>
  <p:slideViewPr>
    <p:cSldViewPr>
      <p:cViewPr>
        <p:scale>
          <a:sx n="100" d="100"/>
          <a:sy n="100" d="100"/>
        </p:scale>
        <p:origin x="-432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9" d="100"/>
          <a:sy n="89" d="100"/>
        </p:scale>
        <p:origin x="-3036" y="-60"/>
      </p:cViewPr>
      <p:guideLst>
        <p:guide orient="horz" pos="2903"/>
        <p:guide pos="218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0796" cy="460459"/>
          </a:xfrm>
          <a:prstGeom prst="rect">
            <a:avLst/>
          </a:prstGeom>
        </p:spPr>
        <p:txBody>
          <a:bodyPr vert="horz" lIns="91234" tIns="45617" rIns="91234" bIns="456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530" y="0"/>
            <a:ext cx="3010796" cy="460459"/>
          </a:xfrm>
          <a:prstGeom prst="rect">
            <a:avLst/>
          </a:prstGeom>
        </p:spPr>
        <p:txBody>
          <a:bodyPr vert="horz" lIns="91234" tIns="45617" rIns="91234" bIns="45617" rtlCol="0"/>
          <a:lstStyle>
            <a:lvl1pPr algn="r">
              <a:defRPr sz="1200"/>
            </a:lvl1pPr>
          </a:lstStyle>
          <a:p>
            <a:fld id="{82A38DBF-484E-4640-980E-083FD884DC4F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58165"/>
            <a:ext cx="3010796" cy="460459"/>
          </a:xfrm>
          <a:prstGeom prst="rect">
            <a:avLst/>
          </a:prstGeom>
        </p:spPr>
        <p:txBody>
          <a:bodyPr vert="horz" lIns="91234" tIns="45617" rIns="91234" bIns="456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530" y="8758165"/>
            <a:ext cx="3010796" cy="460459"/>
          </a:xfrm>
          <a:prstGeom prst="rect">
            <a:avLst/>
          </a:prstGeom>
        </p:spPr>
        <p:txBody>
          <a:bodyPr vert="horz" lIns="91234" tIns="45617" rIns="91234" bIns="45617" rtlCol="0" anchor="b"/>
          <a:lstStyle>
            <a:lvl1pPr algn="r">
              <a:defRPr sz="1200"/>
            </a:lvl1pPr>
          </a:lstStyle>
          <a:p>
            <a:fld id="{FED82EAF-D120-45D5-804E-3FC1706AD7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10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0323" cy="461010"/>
          </a:xfrm>
          <a:prstGeom prst="rect">
            <a:avLst/>
          </a:prstGeom>
        </p:spPr>
        <p:txBody>
          <a:bodyPr vert="horz" lIns="92799" tIns="46400" rIns="92799" bIns="4640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0" y="0"/>
            <a:ext cx="3010323" cy="461010"/>
          </a:xfrm>
          <a:prstGeom prst="rect">
            <a:avLst/>
          </a:prstGeom>
        </p:spPr>
        <p:txBody>
          <a:bodyPr vert="horz" lIns="92799" tIns="46400" rIns="92799" bIns="46400" rtlCol="0"/>
          <a:lstStyle>
            <a:lvl1pPr algn="r">
              <a:defRPr sz="1200"/>
            </a:lvl1pPr>
          </a:lstStyle>
          <a:p>
            <a:fld id="{2985B74E-7692-4928-8D02-FD4FDECB1444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99" tIns="46400" rIns="92799" bIns="4640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1" y="4379596"/>
            <a:ext cx="5557520" cy="4149090"/>
          </a:xfrm>
          <a:prstGeom prst="rect">
            <a:avLst/>
          </a:prstGeom>
        </p:spPr>
        <p:txBody>
          <a:bodyPr vert="horz" lIns="92799" tIns="46400" rIns="92799" bIns="464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57590"/>
            <a:ext cx="3010323" cy="461010"/>
          </a:xfrm>
          <a:prstGeom prst="rect">
            <a:avLst/>
          </a:prstGeom>
        </p:spPr>
        <p:txBody>
          <a:bodyPr vert="horz" lIns="92799" tIns="46400" rIns="92799" bIns="4640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0" y="8757590"/>
            <a:ext cx="3010323" cy="461010"/>
          </a:xfrm>
          <a:prstGeom prst="rect">
            <a:avLst/>
          </a:prstGeom>
        </p:spPr>
        <p:txBody>
          <a:bodyPr vert="horz" lIns="92799" tIns="46400" rIns="92799" bIns="46400" rtlCol="0" anchor="b"/>
          <a:lstStyle>
            <a:lvl1pPr algn="r">
              <a:defRPr sz="1200"/>
            </a:lvl1pPr>
          </a:lstStyle>
          <a:p>
            <a:fld id="{201F49F2-3423-4B53-A287-98C36BEBC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7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3142" y="4648200"/>
            <a:ext cx="6400800" cy="10668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2642" y="685800"/>
            <a:ext cx="6781800" cy="18288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3A29F38-5EC6-D140-80EF-CFE0A6945C10}" type="datetime1">
              <a:rPr lang="en-US" smtClean="0"/>
              <a:pPr>
                <a:defRPr/>
              </a:pPr>
              <a:t>5/9/2016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610-794B-43F9-A0D9-AF1E5933AB5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6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921911"/>
            <a:ext cx="7086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190" y="906765"/>
            <a:ext cx="8229600" cy="4449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A5602-5454-FE4B-9136-925147ECF399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F5EF8-31B4-4F78-B46E-860652303D3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2" name="Picture 21" descr="GOES-R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84363" y="576057"/>
            <a:ext cx="581634" cy="370995"/>
          </a:xfrm>
          <a:prstGeom prst="rect">
            <a:avLst/>
          </a:prstGeom>
        </p:spPr>
      </p:pic>
      <p:pic>
        <p:nvPicPr>
          <p:cNvPr id="26" name="Picture 25" descr="NOAA_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351" y="26749"/>
            <a:ext cx="806505" cy="808209"/>
          </a:xfrm>
          <a:prstGeom prst="rect">
            <a:avLst/>
          </a:prstGeom>
        </p:spPr>
      </p:pic>
      <p:pic>
        <p:nvPicPr>
          <p:cNvPr id="16" name="Picture 178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630" y="-5764"/>
            <a:ext cx="572671" cy="581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85" descr="D:\Users\Eric.Guillot\Documents\GOESR\JPSS_logo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145" y="616345"/>
            <a:ext cx="844260" cy="290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599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8B839-8756-C94C-A47D-583F8BA95CCB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BB978-F783-4560-B5F8-459943D3045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42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A9001-4838-5A4A-AF6B-307A42C382F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E794-286C-43E6-A7E2-0D551E93D8D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78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26652-F626-454A-851B-0656F6A0F770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80D5D-487B-49EF-ADB5-2AA03D04BA2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86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1055-48A6-3246-B91B-18BA09128D84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AC741-1BF0-41AA-9B51-622F501F52C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" name="Picture 19" descr="GOES-R_logo_v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0"/>
            <a:ext cx="1143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7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DCB09A-BA5E-4AB7-91E1-C59162FD57D5}" type="datetime1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CDD12-FE8D-4106-B4D7-32F5C435D54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3633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76405"/>
            <a:ext cx="82296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1AB6D1-6459-4441-BBE4-74E809A15251}" type="datetime1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5/9/2016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B7CDD12-FE8D-4106-B4D7-32F5C435D54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274639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804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kern="1200" baseline="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0685" y="1863545"/>
            <a:ext cx="7086600" cy="1143000"/>
          </a:xfrm>
        </p:spPr>
        <p:txBody>
          <a:bodyPr/>
          <a:lstStyle/>
          <a:p>
            <a:r>
              <a:rPr lang="en-US" b="1" dirty="0" smtClean="0"/>
              <a:t>Satellite Product Deployment in NWS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14815" y="3933484"/>
            <a:ext cx="6375231" cy="160779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Mike Johnson,  Joe </a:t>
            </a:r>
            <a:r>
              <a:rPr lang="en-US" sz="2000" b="1" dirty="0" err="1" smtClean="0">
                <a:solidFill>
                  <a:schemeClr val="tx1">
                    <a:lumMod val="50000"/>
                  </a:schemeClr>
                </a:solidFill>
              </a:rPr>
              <a:t>Zajic</a:t>
            </a:r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NWS / OBS / PMB</a:t>
            </a:r>
          </a:p>
          <a:p>
            <a:pPr marL="0" indent="0" algn="ctr">
              <a:buNone/>
            </a:pPr>
            <a:endParaRPr lang="en-US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May 9, 2015</a:t>
            </a:r>
            <a:endParaRPr lang="en-US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8740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JPSS-1 GCOM-W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645"/>
          <p:cNvSpPr txBox="1"/>
          <p:nvPr/>
        </p:nvSpPr>
        <p:spPr>
          <a:xfrm>
            <a:off x="1510726" y="5886920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5727717" y="5886919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1947994" y="5886920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6121233" y="5886918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395317" y="141268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350284" y="1620432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392980" y="2211380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302031" y="2420681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392960" y="2861698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bg1">
                <a:alpha val="40000"/>
              </a:schemeClr>
            </a:glo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-57952" y="306944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422853" y="3603747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-14650" y="3821970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7" name="Shape 610"/>
          <p:cNvGraphicFramePr/>
          <p:nvPr>
            <p:extLst>
              <p:ext uri="{D42A27DB-BD31-4B8C-83A1-F6EECF244321}">
                <p14:modId xmlns:p14="http://schemas.microsoft.com/office/powerpoint/2010/main" val="189178115"/>
              </p:ext>
            </p:extLst>
          </p:nvPr>
        </p:nvGraphicFramePr>
        <p:xfrm>
          <a:off x="2267700" y="1239010"/>
          <a:ext cx="4363532" cy="3245375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4363532"/>
              </a:tblGrid>
              <a:tr h="31948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Imagery </a:t>
                      </a:r>
                      <a:endParaRPr lang="en" sz="1200" b="1" i="0" u="none" strike="noStrike" cap="none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</a:tr>
              <a:tr h="282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Cloud Liquid Water </a:t>
                      </a:r>
                      <a:endParaRPr lang="en" sz="1200" b="1" i="0" u="none" strike="noStrike" cap="none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20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Precipitation (Type/Rate)</a:t>
                      </a:r>
                      <a:endParaRPr lang="en" sz="1200" b="1" i="0" u="none" strike="noStrike" cap="none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263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Precipitable Water 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417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Sea Surface Wind Speed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972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Snow Cover/Depth 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232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Snow Water Equivalent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72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Soil Moisture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72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Sea Ice Characterization </a:t>
                      </a:r>
                      <a:endParaRPr lang="en" sz="1200" b="1" i="0" u="none" strike="noStrike" cap="none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31205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Sea Surface Temperature (SST)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510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AMSR-2 Surface Type </a:t>
                      </a: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" name="Shape 649"/>
          <p:cNvSpPr txBox="1"/>
          <p:nvPr/>
        </p:nvSpPr>
        <p:spPr>
          <a:xfrm>
            <a:off x="2267700" y="1239915"/>
            <a:ext cx="4339765" cy="307240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649"/>
          <p:cNvSpPr txBox="1"/>
          <p:nvPr/>
        </p:nvSpPr>
        <p:spPr>
          <a:xfrm>
            <a:off x="2267700" y="2419129"/>
            <a:ext cx="4339765" cy="307240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649"/>
          <p:cNvSpPr txBox="1"/>
          <p:nvPr/>
        </p:nvSpPr>
        <p:spPr>
          <a:xfrm>
            <a:off x="2267700" y="1547155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649"/>
          <p:cNvSpPr txBox="1"/>
          <p:nvPr/>
        </p:nvSpPr>
        <p:spPr>
          <a:xfrm>
            <a:off x="2267699" y="1845459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Shape 649"/>
          <p:cNvSpPr txBox="1"/>
          <p:nvPr/>
        </p:nvSpPr>
        <p:spPr>
          <a:xfrm>
            <a:off x="2267700" y="2139655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Shape 649"/>
          <p:cNvSpPr txBox="1"/>
          <p:nvPr/>
        </p:nvSpPr>
        <p:spPr>
          <a:xfrm>
            <a:off x="2267698" y="2726369"/>
            <a:ext cx="4339765" cy="285567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49"/>
          <p:cNvSpPr txBox="1"/>
          <p:nvPr/>
        </p:nvSpPr>
        <p:spPr>
          <a:xfrm>
            <a:off x="2265962" y="3011936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49"/>
          <p:cNvSpPr txBox="1"/>
          <p:nvPr/>
        </p:nvSpPr>
        <p:spPr>
          <a:xfrm>
            <a:off x="2267700" y="3322721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Shape 649"/>
          <p:cNvSpPr txBox="1"/>
          <p:nvPr/>
        </p:nvSpPr>
        <p:spPr>
          <a:xfrm>
            <a:off x="2267700" y="3609138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Shape 649"/>
          <p:cNvSpPr txBox="1"/>
          <p:nvPr/>
        </p:nvSpPr>
        <p:spPr>
          <a:xfrm>
            <a:off x="2265961" y="3912829"/>
            <a:ext cx="4339765" cy="281026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9"/>
          <p:cNvSpPr txBox="1"/>
          <p:nvPr/>
        </p:nvSpPr>
        <p:spPr>
          <a:xfrm>
            <a:off x="2265961" y="4235505"/>
            <a:ext cx="4337532" cy="263996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26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/>
      <p:bldP spid="22" grpId="1"/>
      <p:bldP spid="24" grpId="0" animBg="1"/>
      <p:bldP spid="24" grpId="1" animBg="1"/>
      <p:bldP spid="25" grpId="0"/>
      <p:bldP spid="25" grpId="1"/>
      <p:bldP spid="26" grpId="0" animBg="1"/>
      <p:bldP spid="27" grpId="0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 animBg="1"/>
      <p:bldP spid="52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8740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GPM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645"/>
          <p:cNvSpPr txBox="1"/>
          <p:nvPr/>
        </p:nvSpPr>
        <p:spPr>
          <a:xfrm>
            <a:off x="1510726" y="5886920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5727717" y="5886919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1947994" y="5886920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6121233" y="5886918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395317" y="141268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350284" y="1620432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392980" y="2211380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302031" y="2420681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392960" y="2861698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bg1">
                <a:alpha val="40000"/>
              </a:schemeClr>
            </a:glo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-57952" y="306944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422853" y="3603747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-14650" y="3821970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" name="Shape 630"/>
          <p:cNvGraphicFramePr/>
          <p:nvPr>
            <p:extLst>
              <p:ext uri="{D42A27DB-BD31-4B8C-83A1-F6EECF244321}">
                <p14:modId xmlns:p14="http://schemas.microsoft.com/office/powerpoint/2010/main" val="790704415"/>
              </p:ext>
            </p:extLst>
          </p:nvPr>
        </p:nvGraphicFramePr>
        <p:xfrm>
          <a:off x="3289421" y="1885948"/>
          <a:ext cx="4009333" cy="1581456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009333"/>
              </a:tblGrid>
              <a:tr h="39536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MICROWAVE IMAGERY</a:t>
                      </a:r>
                      <a:r>
                        <a:rPr lang="en" sz="1200" b="1" i="0" u="none" strike="noStrike" cap="none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(H/V 36.5 &amp; 89 GHZ)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536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IMERG-EARLY</a:t>
                      </a:r>
                      <a:r>
                        <a:rPr lang="en" sz="1200" b="1" i="0" u="none" strike="noStrike" cap="none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PRECIPITATION (RAIN RATE)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536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IMERG-EARLY PROBABILITY OF LIQUID PHASE PRECIP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</a:schemeClr>
                    </a:solidFill>
                  </a:tcPr>
                </a:tc>
              </a:tr>
              <a:tr h="39536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IMERG-LATE PRECIPITATION (RAIN RATE)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7" name="Shape 649"/>
          <p:cNvSpPr txBox="1"/>
          <p:nvPr/>
        </p:nvSpPr>
        <p:spPr>
          <a:xfrm>
            <a:off x="3281188" y="1892800"/>
            <a:ext cx="4017567" cy="384050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649"/>
          <p:cNvSpPr txBox="1"/>
          <p:nvPr/>
        </p:nvSpPr>
        <p:spPr>
          <a:xfrm>
            <a:off x="3281188" y="2276850"/>
            <a:ext cx="4017567" cy="38405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649"/>
          <p:cNvSpPr txBox="1"/>
          <p:nvPr/>
        </p:nvSpPr>
        <p:spPr>
          <a:xfrm>
            <a:off x="3281188" y="2685397"/>
            <a:ext cx="4017567" cy="38405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649"/>
          <p:cNvSpPr txBox="1"/>
          <p:nvPr/>
        </p:nvSpPr>
        <p:spPr>
          <a:xfrm>
            <a:off x="3281188" y="3069447"/>
            <a:ext cx="4017567" cy="38405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136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/>
      <p:bldP spid="22" grpId="1"/>
      <p:bldP spid="24" grpId="0" animBg="1"/>
      <p:bldP spid="25" grpId="0"/>
      <p:bldP spid="17" grpId="0" animBg="1"/>
      <p:bldP spid="17" grpId="1" animBg="1"/>
      <p:bldP spid="19" grpId="0" animBg="1"/>
      <p:bldP spid="23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6715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Sentinel-</a:t>
            </a:r>
            <a:r>
              <a:rPr lang="en-US" b="1" dirty="0" err="1" smtClean="0"/>
              <a:t>RadarSat</a:t>
            </a:r>
            <a:r>
              <a:rPr lang="en-US" b="1" dirty="0" smtClean="0"/>
              <a:t>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645"/>
          <p:cNvSpPr txBox="1"/>
          <p:nvPr/>
        </p:nvSpPr>
        <p:spPr>
          <a:xfrm>
            <a:off x="1510726" y="5886920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5727717" y="5886919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1947994" y="5886920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6121233" y="5886918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395317" y="141268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350284" y="1620432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392980" y="2211380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302031" y="2420681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392960" y="2861698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-57952" y="306944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422853" y="3603747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-14650" y="3821970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" name="Shape 630"/>
          <p:cNvGraphicFramePr/>
          <p:nvPr>
            <p:extLst>
              <p:ext uri="{D42A27DB-BD31-4B8C-83A1-F6EECF244321}">
                <p14:modId xmlns:p14="http://schemas.microsoft.com/office/powerpoint/2010/main" val="2178170298"/>
              </p:ext>
            </p:extLst>
          </p:nvPr>
        </p:nvGraphicFramePr>
        <p:xfrm>
          <a:off x="3151015" y="2462649"/>
          <a:ext cx="2805039" cy="523762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805039"/>
              </a:tblGrid>
              <a:tr h="5237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SAR</a:t>
                      </a:r>
                      <a:r>
                        <a:rPr lang="en" sz="1200" b="1" i="0" u="none" strike="noStrike" cap="none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HIGH RESOLUTION COASTAL WINDS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7" name="Shape 649"/>
          <p:cNvSpPr txBox="1"/>
          <p:nvPr/>
        </p:nvSpPr>
        <p:spPr>
          <a:xfrm>
            <a:off x="3151015" y="2480120"/>
            <a:ext cx="2773460" cy="485452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650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8740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Jason-3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645"/>
          <p:cNvSpPr txBox="1"/>
          <p:nvPr/>
        </p:nvSpPr>
        <p:spPr>
          <a:xfrm>
            <a:off x="1510726" y="5886920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5727717" y="5886919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1947994" y="5886920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6121233" y="5886918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395317" y="141268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350284" y="1620432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392980" y="2211380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302031" y="2420681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392960" y="2861698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bg1">
                <a:alpha val="40000"/>
              </a:schemeClr>
            </a:glo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-57952" y="306944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422853" y="3603747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-14650" y="3821970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" name="Shape 630"/>
          <p:cNvGraphicFramePr/>
          <p:nvPr>
            <p:extLst>
              <p:ext uri="{D42A27DB-BD31-4B8C-83A1-F6EECF244321}">
                <p14:modId xmlns:p14="http://schemas.microsoft.com/office/powerpoint/2010/main" val="583077586"/>
              </p:ext>
            </p:extLst>
          </p:nvPr>
        </p:nvGraphicFramePr>
        <p:xfrm>
          <a:off x="3363782" y="2015489"/>
          <a:ext cx="2160400" cy="11125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60400"/>
              </a:tblGrid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 Surface</a:t>
                      </a:r>
                      <a:r>
                        <a:rPr lang="en" sz="1200" b="1" i="0" u="none" strike="noStrike" cap="none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Height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Significant Wave Height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Ocean Surface Wind Speed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Ocean Heat Content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</a:tbl>
          </a:graphicData>
        </a:graphic>
      </p:graphicFrame>
      <p:sp>
        <p:nvSpPr>
          <p:cNvPr id="17" name="Shape 649"/>
          <p:cNvSpPr txBox="1"/>
          <p:nvPr/>
        </p:nvSpPr>
        <p:spPr>
          <a:xfrm>
            <a:off x="3376080" y="2046420"/>
            <a:ext cx="2150680" cy="268834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649"/>
          <p:cNvSpPr txBox="1"/>
          <p:nvPr/>
        </p:nvSpPr>
        <p:spPr>
          <a:xfrm>
            <a:off x="3378975" y="2315254"/>
            <a:ext cx="2150680" cy="268834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649"/>
          <p:cNvSpPr txBox="1"/>
          <p:nvPr/>
        </p:nvSpPr>
        <p:spPr>
          <a:xfrm>
            <a:off x="3369988" y="2584088"/>
            <a:ext cx="2156772" cy="277610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649"/>
          <p:cNvSpPr txBox="1"/>
          <p:nvPr/>
        </p:nvSpPr>
        <p:spPr>
          <a:xfrm>
            <a:off x="3363902" y="2854986"/>
            <a:ext cx="2156772" cy="277610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185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/>
      <p:bldP spid="25" grpId="1"/>
      <p:bldP spid="26" grpId="0" animBg="1"/>
      <p:bldP spid="27" grpId="0"/>
      <p:bldP spid="17" grpId="0" animBg="1"/>
      <p:bldP spid="17" grpId="1" animBg="1"/>
      <p:bldP spid="19" grpId="0" animBg="1"/>
      <p:bldP spid="19" grpId="1" animBg="1"/>
      <p:bldP spid="23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525" y="104610"/>
            <a:ext cx="7086600" cy="904875"/>
          </a:xfrm>
        </p:spPr>
        <p:txBody>
          <a:bodyPr/>
          <a:lstStyle/>
          <a:p>
            <a:pPr algn="ctr">
              <a:lnSpc>
                <a:spcPts val="3000"/>
              </a:lnSpc>
            </a:pPr>
            <a:r>
              <a:rPr lang="en-US" sz="2800" b="1" dirty="0" smtClean="0"/>
              <a:t>2016 GOES-R Simulated Product </a:t>
            </a:r>
            <a:br>
              <a:rPr lang="en-US" sz="2800" b="1" dirty="0" smtClean="0"/>
            </a:br>
            <a:r>
              <a:rPr lang="en-US" sz="2800" b="1" dirty="0" smtClean="0"/>
              <a:t>Deployment Dates (Tentative)</a:t>
            </a:r>
            <a:endParaRPr lang="en-US" sz="28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208"/>
              </p:ext>
            </p:extLst>
          </p:nvPr>
        </p:nvGraphicFramePr>
        <p:xfrm>
          <a:off x="2971800" y="1295400"/>
          <a:ext cx="4598809" cy="481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809"/>
              </a:tblGrid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Product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Aerosol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Detection*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Aerosol Optical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Depth*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Sea Surface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Temperature*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Land Surface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Temperature*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Cloud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Mask*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Cloud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Phase*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Derived Motion Winds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Snow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Cover*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Fire/Hot Spot Characterization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Derived Stability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Indices*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Cloud Top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Temperature*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Cloud Top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Height*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Legacy Vertical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Temperature Profile*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Legacy Vertical Moisture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Profile*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Total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Precipitable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Water*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Rainfall Rate/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QPE*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Volcanic Ash: Detection and Height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GOES-R Lightning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Detection*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lide Number Placeholder 1"/>
          <p:cNvSpPr txBox="1">
            <a:spLocks/>
          </p:cNvSpPr>
          <p:nvPr/>
        </p:nvSpPr>
        <p:spPr>
          <a:xfrm>
            <a:off x="7010400" y="65043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2418282"/>
            <a:ext cx="23551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GOES-R Simulated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Products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Requires TOWR-Repo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(*) = provided over</a:t>
            </a:r>
          </a:p>
          <a:p>
            <a:r>
              <a:rPr lang="en-US" b="1" dirty="0" err="1" smtClean="0">
                <a:solidFill>
                  <a:schemeClr val="bg1"/>
                </a:solidFill>
              </a:rPr>
              <a:t>Exp</a:t>
            </a:r>
            <a:r>
              <a:rPr lang="en-US" b="1" dirty="0" smtClean="0">
                <a:solidFill>
                  <a:schemeClr val="bg1"/>
                </a:solidFill>
              </a:rPr>
              <a:t> Channel Beginning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May 2016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120" y="-181070"/>
            <a:ext cx="7086600" cy="1143000"/>
          </a:xfrm>
        </p:spPr>
        <p:txBody>
          <a:bodyPr/>
          <a:lstStyle/>
          <a:p>
            <a:pPr algn="ctr"/>
            <a:r>
              <a:rPr lang="en-US" sz="2400" b="1" dirty="0" smtClean="0"/>
              <a:t>2016 Satellite Product Operational </a:t>
            </a:r>
            <a:br>
              <a:rPr lang="en-US" sz="2400" b="1" dirty="0" smtClean="0"/>
            </a:br>
            <a:r>
              <a:rPr lang="en-US" sz="2400" b="1" dirty="0" smtClean="0"/>
              <a:t>Deployment Dates (Tentative)</a:t>
            </a:r>
            <a:endParaRPr lang="en-US" sz="24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280463"/>
              </p:ext>
            </p:extLst>
          </p:nvPr>
        </p:nvGraphicFramePr>
        <p:xfrm>
          <a:off x="2651750" y="932675"/>
          <a:ext cx="4739650" cy="5667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5250"/>
                <a:gridCol w="914400"/>
              </a:tblGrid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>
                          <a:effectLst/>
                        </a:rPr>
                        <a:t>Product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u="none" strike="noStrike" dirty="0" smtClean="0">
                          <a:effectLst/>
                        </a:rPr>
                        <a:t>Provided</a:t>
                      </a:r>
                      <a:r>
                        <a:rPr lang="en-US" sz="1050" b="1" u="none" strike="noStrike" baseline="0" dirty="0" smtClean="0">
                          <a:effectLst/>
                        </a:rPr>
                        <a:t> over </a:t>
                      </a:r>
                      <a:r>
                        <a:rPr lang="en-US" sz="1050" b="1" u="none" strike="noStrike" dirty="0" err="1" smtClean="0">
                          <a:effectLst/>
                        </a:rPr>
                        <a:t>Exp</a:t>
                      </a:r>
                      <a:r>
                        <a:rPr lang="en-US" sz="1050" b="1" u="none" strike="noStrike" baseline="0" dirty="0" smtClean="0">
                          <a:effectLst/>
                        </a:rPr>
                        <a:t> Channel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SNPP VIIRS </a:t>
                      </a:r>
                      <a:r>
                        <a:rPr lang="en-US" sz="1050" u="none" strike="noStrike" dirty="0" smtClean="0">
                          <a:effectLst/>
                        </a:rPr>
                        <a:t>Imagery (CH M05 0.672 um)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GCOM AMSR-2 Sea Surface Wind Speed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GCOM AMSR-2 Microwave Imagery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GPM GMI Microwave Imagery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GPM IMERG-Early Calibrated Multi-Satellite Precipitation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GPM IMERG-Early Calibrated Multi-Satellite Precipitation Error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GPM IMERG-Late Calibrated Multi-Satellite Precipitation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GPM IMERG-Late Calibrated Multi-Satellite Precipitation Error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SNPP ATMS </a:t>
                      </a:r>
                      <a:r>
                        <a:rPr lang="en-US" sz="1050" u="none" strike="noStrike" dirty="0" smtClean="0">
                          <a:effectLst/>
                        </a:rPr>
                        <a:t>Total Precipitable </a:t>
                      </a:r>
                      <a:r>
                        <a:rPr lang="en-US" sz="1050" u="none" strike="noStrike" dirty="0">
                          <a:effectLst/>
                        </a:rPr>
                        <a:t>Water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ATMS Rain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 smtClean="0">
                          <a:effectLst/>
                          <a:latin typeface="+mn-lt"/>
                        </a:rPr>
                        <a:t>Radarsat</a:t>
                      </a:r>
                      <a:r>
                        <a:rPr lang="en-US" sz="1050" u="none" strike="noStrike" dirty="0" smtClean="0">
                          <a:effectLst/>
                          <a:latin typeface="+mn-lt"/>
                        </a:rPr>
                        <a:t> SAR </a:t>
                      </a:r>
                      <a:r>
                        <a:rPr lang="en-US" sz="1050" u="none" strike="noStrike" dirty="0">
                          <a:effectLst/>
                          <a:latin typeface="+mn-lt"/>
                        </a:rPr>
                        <a:t>Winds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Sentinel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SAR Winds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Active Fires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Volcanic Ash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Aerosol Detection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Suspended Matter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Aerosol Optical Depth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u="none" strike="noStrike">
                          <a:effectLst/>
                        </a:rPr>
                        <a:t>SNPP VIIRS Aerosol Particle Size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GOES-NOP Fog and Low Stratus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 err="1">
                          <a:effectLst/>
                        </a:rPr>
                        <a:t>Himawari</a:t>
                      </a:r>
                      <a:r>
                        <a:rPr lang="en-US" sz="1050" u="none" strike="noStrike" dirty="0">
                          <a:effectLst/>
                        </a:rPr>
                        <a:t> Derived Motion Winds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Himawari Cloud Top Height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Himawari Cloud Top Phase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Himawari Clear Sky Mask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48"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GCOM Sea Ice Characterization (MIRS)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Ice Concentration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Sea Ice Characterization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SNPP VIIRS Ice Age/Thickness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u="none" strike="noStrike">
                          <a:effectLst/>
                        </a:rPr>
                        <a:t>SNPP VIIRS Ice Surface Temperature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>
                          <a:effectLst/>
                        </a:rPr>
                        <a:t>Jason-2 Significant Wave Height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June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73" marR="6773" marT="6773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1"/>
          <p:cNvSpPr txBox="1">
            <a:spLocks/>
          </p:cNvSpPr>
          <p:nvPr/>
        </p:nvSpPr>
        <p:spPr>
          <a:xfrm>
            <a:off x="701393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519584"/>
            <a:ext cx="19676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Schedule for Polar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Products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Requires A2 16.2.1</a:t>
            </a:r>
          </a:p>
          <a:p>
            <a:r>
              <a:rPr lang="en-US" b="1" dirty="0">
                <a:solidFill>
                  <a:schemeClr val="bg1"/>
                </a:solidFill>
              </a:rPr>
              <a:t>a</a:t>
            </a:r>
            <a:r>
              <a:rPr lang="en-US" b="1" dirty="0" smtClean="0">
                <a:solidFill>
                  <a:schemeClr val="bg1"/>
                </a:solidFill>
              </a:rPr>
              <a:t>nd TOWR-Repo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0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06840" y="4711083"/>
            <a:ext cx="6567255" cy="369332"/>
          </a:xfrm>
          <a:prstGeom prst="rect">
            <a:avLst/>
          </a:prstGeom>
          <a:solidFill>
            <a:schemeClr val="accent2">
              <a:lumMod val="60000"/>
              <a:lumOff val="40000"/>
              <a:alpha val="56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87764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User Readiness Goal…</a:t>
            </a:r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Full Exploitation of New Satellite Data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3190" y="1283537"/>
            <a:ext cx="8229600" cy="44497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We will be introducing an unprecedented amount of new satellite capabilities to the field over the next 12 months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Simply providing access to new data will not lead to improved services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High-stress, real-time forecast and warning decision making needs to be supported by integrated decision support tools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This presentation overviews </a:t>
            </a:r>
            <a:r>
              <a:rPr lang="en-US" sz="2400" dirty="0" smtClean="0">
                <a:solidFill>
                  <a:srgbClr val="00B050"/>
                </a:solidFill>
              </a:rPr>
              <a:t>CHALLENGES</a:t>
            </a:r>
            <a:r>
              <a:rPr lang="en-US" sz="2400" dirty="0" smtClean="0">
                <a:solidFill>
                  <a:srgbClr val="00206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WHAT</a:t>
            </a:r>
            <a:r>
              <a:rPr lang="en-US" sz="2400" dirty="0" smtClean="0"/>
              <a:t> will be fielded, </a:t>
            </a:r>
            <a:r>
              <a:rPr lang="en-US" sz="2400" b="1" dirty="0" smtClean="0">
                <a:solidFill>
                  <a:srgbClr val="7030A0"/>
                </a:solidFill>
              </a:rPr>
              <a:t>HOW</a:t>
            </a:r>
            <a:r>
              <a:rPr lang="en-US" sz="2400" b="1" dirty="0" smtClean="0"/>
              <a:t> it will be delivered, </a:t>
            </a:r>
            <a:r>
              <a:rPr lang="en-US" sz="2400" b="1" dirty="0" smtClean="0">
                <a:solidFill>
                  <a:srgbClr val="0070C0"/>
                </a:solidFill>
              </a:rPr>
              <a:t>STEPS</a:t>
            </a:r>
            <a:r>
              <a:rPr lang="en-US" sz="2400" b="1" dirty="0" smtClean="0"/>
              <a:t> to integration</a:t>
            </a:r>
            <a:endParaRPr lang="en-US" sz="2400" b="1" cap="all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87764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Implementation and Deployment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95465" y="2013232"/>
            <a:ext cx="5317770" cy="306718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smtClean="0"/>
              <a:t>GOES-R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JPSS and “Modern Polar”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ISatSS</a:t>
            </a:r>
            <a:endParaRPr lang="en-US" sz="2400" dirty="0" smtClean="0"/>
          </a:p>
          <a:p>
            <a:pPr>
              <a:spcAft>
                <a:spcPts val="600"/>
              </a:spcAft>
            </a:pPr>
            <a:endParaRPr lang="en-US" sz="2400" b="1" cap="all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58510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GOES-R NESDIS Interface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3929">
            <a:off x="1114792" y="3157905"/>
            <a:ext cx="1641092" cy="1110976"/>
          </a:xfrm>
          <a:prstGeom prst="rect">
            <a:avLst/>
          </a:prstGeom>
        </p:spPr>
      </p:pic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9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40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409" name="Straight Connector 40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Arrow Connector 40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11"/>
          <p:cNvGrpSpPr/>
          <p:nvPr/>
        </p:nvGrpSpPr>
        <p:grpSpPr>
          <a:xfrm rot="1090229">
            <a:off x="2398709" y="4421523"/>
            <a:ext cx="487358" cy="791925"/>
            <a:chOff x="3156080" y="3149453"/>
            <a:chExt cx="3673745" cy="791925"/>
          </a:xfrm>
        </p:grpSpPr>
        <p:cxnSp>
          <p:nvCxnSpPr>
            <p:cNvPr id="413" name="Straight Connector 412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Arrow Connector 413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/>
          <p:cNvCxnSpPr/>
          <p:nvPr/>
        </p:nvCxnSpPr>
        <p:spPr>
          <a:xfrm>
            <a:off x="1362683" y="1399688"/>
            <a:ext cx="1781628" cy="7669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570542" y="1154941"/>
            <a:ext cx="773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SCMI</a:t>
            </a:r>
          </a:p>
        </p:txBody>
      </p:sp>
      <p:sp>
        <p:nvSpPr>
          <p:cNvPr id="547" name="TextBox 546"/>
          <p:cNvSpPr txBox="1"/>
          <p:nvPr/>
        </p:nvSpPr>
        <p:spPr>
          <a:xfrm>
            <a:off x="1192360" y="5686731"/>
            <a:ext cx="186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DERIVED PRODUCTS 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24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25" name="Group 588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590" name="Straight Connector 589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grpSp>
        <p:nvGrpSpPr>
          <p:cNvPr id="27" name="Group 622"/>
          <p:cNvGrpSpPr/>
          <p:nvPr/>
        </p:nvGrpSpPr>
        <p:grpSpPr>
          <a:xfrm rot="11743004">
            <a:off x="475899" y="2069385"/>
            <a:ext cx="891058" cy="1118614"/>
            <a:chOff x="3156078" y="3149453"/>
            <a:chExt cx="3673747" cy="791925"/>
          </a:xfrm>
        </p:grpSpPr>
        <p:cxnSp>
          <p:nvCxnSpPr>
            <p:cNvPr id="624" name="Straight Connector 62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Straight Arrow Connector 62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E4348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Arrow Connector 182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217820" y="5878756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51445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GOES-R</a:t>
            </a:r>
          </a:p>
        </p:txBody>
      </p:sp>
    </p:spTree>
    <p:extLst>
      <p:ext uri="{BB962C8B-B14F-4D97-AF65-F5344CB8AC3E}">
        <p14:creationId xmlns:p14="http://schemas.microsoft.com/office/powerpoint/2010/main" val="33267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Picture 6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2288">
            <a:off x="7437881" y="742403"/>
            <a:ext cx="1598385" cy="835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-65855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GOES-R End-State</a:t>
            </a:r>
            <a:br>
              <a:rPr lang="en-US" b="1" dirty="0" smtClean="0"/>
            </a:br>
            <a:r>
              <a:rPr lang="en-US" b="1" dirty="0" smtClean="0"/>
              <a:t>Broadcast Distribution</a:t>
            </a: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67" name="Group 166"/>
          <p:cNvGrpSpPr/>
          <p:nvPr/>
        </p:nvGrpSpPr>
        <p:grpSpPr>
          <a:xfrm>
            <a:off x="3163918" y="1239915"/>
            <a:ext cx="1410813" cy="921720"/>
            <a:chOff x="2508302" y="1161967"/>
            <a:chExt cx="1189251" cy="807643"/>
          </a:xfrm>
        </p:grpSpPr>
        <p:sp>
          <p:nvSpPr>
            <p:cNvPr id="48" name="Rounded Rectangle 47"/>
            <p:cNvSpPr/>
            <p:nvPr/>
          </p:nvSpPr>
          <p:spPr>
            <a:xfrm>
              <a:off x="2670206" y="1161967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08302" y="1265296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BNCF</a:t>
              </a: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146605" y="1674097"/>
            <a:ext cx="1209075" cy="756373"/>
            <a:chOff x="7183904" y="1199597"/>
            <a:chExt cx="1497431" cy="84682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9" name="Rounded Rectangle 58"/>
            <p:cNvSpPr/>
            <p:nvPr/>
          </p:nvSpPr>
          <p:spPr>
            <a:xfrm>
              <a:off x="7625880" y="119959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472260" y="1314812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7340460" y="141638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83904" y="1506837"/>
              <a:ext cx="1077873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122 WFOs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13 RFCs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183540" y="546366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 A2-NCP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651750" y="5579680"/>
            <a:ext cx="1134140" cy="7740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NCO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3929">
            <a:off x="1114792" y="3157905"/>
            <a:ext cx="1641092" cy="1110976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7221945" y="415789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A2-NCP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7221945" y="2928930"/>
            <a:ext cx="96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A2-NCP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145135" y="2191876"/>
            <a:ext cx="92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8200" y="3544248"/>
            <a:ext cx="1285885" cy="1113712"/>
            <a:chOff x="5513605" y="5522106"/>
            <a:chExt cx="1285885" cy="1113712"/>
          </a:xfrm>
        </p:grpSpPr>
        <p:sp>
          <p:nvSpPr>
            <p:cNvPr id="203" name="Rounded Rectangle 202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SWPC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AWC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NHC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069795" y="4811580"/>
            <a:ext cx="1285885" cy="1113712"/>
            <a:chOff x="5513605" y="5522106"/>
            <a:chExt cx="1285885" cy="1113712"/>
          </a:xfrm>
        </p:grpSpPr>
        <p:sp>
          <p:nvSpPr>
            <p:cNvPr id="122" name="Rounded Rectangle 121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SAB*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OPC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46605" y="2726931"/>
            <a:ext cx="1132265" cy="587704"/>
            <a:chOff x="3931788" y="3108944"/>
            <a:chExt cx="1132265" cy="587704"/>
          </a:xfrm>
        </p:grpSpPr>
        <p:sp>
          <p:nvSpPr>
            <p:cNvPr id="146" name="Rounded Rectangle 145"/>
            <p:cNvSpPr/>
            <p:nvPr/>
          </p:nvSpPr>
          <p:spPr>
            <a:xfrm>
              <a:off x="4008598" y="310894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931788" y="337020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5715736" y="2545685"/>
            <a:ext cx="430869" cy="360210"/>
            <a:chOff x="3780391" y="2732880"/>
            <a:chExt cx="608782" cy="515310"/>
          </a:xfrm>
        </p:grpSpPr>
        <p:sp>
          <p:nvSpPr>
            <p:cNvPr id="197" name="Isosceles Triangle 196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Arc 205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Connector 207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Group 208"/>
          <p:cNvGrpSpPr/>
          <p:nvPr/>
        </p:nvGrpSpPr>
        <p:grpSpPr>
          <a:xfrm>
            <a:off x="5647340" y="2891330"/>
            <a:ext cx="430869" cy="360210"/>
            <a:chOff x="3780391" y="2732880"/>
            <a:chExt cx="608782" cy="515310"/>
          </a:xfrm>
        </p:grpSpPr>
        <p:sp>
          <p:nvSpPr>
            <p:cNvPr id="210" name="Isosceles Triangle 209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Arc 210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2" name="Straight Connector 211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222"/>
          <p:cNvGrpSpPr/>
          <p:nvPr/>
        </p:nvGrpSpPr>
        <p:grpSpPr>
          <a:xfrm>
            <a:off x="5600521" y="4312315"/>
            <a:ext cx="430869" cy="360210"/>
            <a:chOff x="3780391" y="2732880"/>
            <a:chExt cx="608782" cy="515310"/>
          </a:xfrm>
        </p:grpSpPr>
        <p:sp>
          <p:nvSpPr>
            <p:cNvPr id="224" name="Isosceles Triangle 223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Arc 224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6" name="Straight Connector 225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226"/>
          <p:cNvGrpSpPr/>
          <p:nvPr/>
        </p:nvGrpSpPr>
        <p:grpSpPr>
          <a:xfrm>
            <a:off x="5830951" y="3376030"/>
            <a:ext cx="430869" cy="360210"/>
            <a:chOff x="3780391" y="2732880"/>
            <a:chExt cx="608782" cy="515310"/>
          </a:xfrm>
        </p:grpSpPr>
        <p:sp>
          <p:nvSpPr>
            <p:cNvPr id="228" name="Isosceles Triangle 227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Arc 228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0" name="Straight Connector 229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230"/>
          <p:cNvGrpSpPr/>
          <p:nvPr/>
        </p:nvGrpSpPr>
        <p:grpSpPr>
          <a:xfrm>
            <a:off x="5754141" y="3683270"/>
            <a:ext cx="430869" cy="360210"/>
            <a:chOff x="3780391" y="2732880"/>
            <a:chExt cx="608782" cy="515310"/>
          </a:xfrm>
        </p:grpSpPr>
        <p:sp>
          <p:nvSpPr>
            <p:cNvPr id="232" name="Isosceles Triangle 231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Arc 232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5638926" y="3966670"/>
            <a:ext cx="430869" cy="360210"/>
            <a:chOff x="3780391" y="2732880"/>
            <a:chExt cx="608782" cy="515310"/>
          </a:xfrm>
        </p:grpSpPr>
        <p:sp>
          <p:nvSpPr>
            <p:cNvPr id="238" name="Isosceles Triangle 237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Arc 238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oup 240"/>
          <p:cNvGrpSpPr/>
          <p:nvPr/>
        </p:nvGrpSpPr>
        <p:grpSpPr>
          <a:xfrm>
            <a:off x="2498130" y="5142660"/>
            <a:ext cx="430869" cy="360210"/>
            <a:chOff x="3780391" y="2732880"/>
            <a:chExt cx="608782" cy="515310"/>
          </a:xfrm>
        </p:grpSpPr>
        <p:sp>
          <p:nvSpPr>
            <p:cNvPr id="242" name="Isosceles Triangle 241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Arc 242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4" name="Straight Connector 243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3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8" name="Group 40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409" name="Straight Connector 40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Arrow Connector 40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" name="Group 411"/>
          <p:cNvGrpSpPr/>
          <p:nvPr/>
        </p:nvGrpSpPr>
        <p:grpSpPr>
          <a:xfrm rot="1090229">
            <a:off x="2398709" y="4421523"/>
            <a:ext cx="487358" cy="791925"/>
            <a:chOff x="3156080" y="3149453"/>
            <a:chExt cx="3673745" cy="791925"/>
          </a:xfrm>
        </p:grpSpPr>
        <p:cxnSp>
          <p:nvCxnSpPr>
            <p:cNvPr id="413" name="Straight Connector 412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Arrow Connector 413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6" name="Group 415"/>
          <p:cNvGrpSpPr/>
          <p:nvPr/>
        </p:nvGrpSpPr>
        <p:grpSpPr>
          <a:xfrm rot="20370674">
            <a:off x="2328596" y="2923197"/>
            <a:ext cx="3509107" cy="675883"/>
            <a:chOff x="2794878" y="3265495"/>
            <a:chExt cx="4034947" cy="675883"/>
          </a:xfrm>
        </p:grpSpPr>
        <p:cxnSp>
          <p:nvCxnSpPr>
            <p:cNvPr id="417" name="Straight Connector 416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Arrow Connector 417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 rot="1229326">
              <a:off x="2794878" y="3265495"/>
              <a:ext cx="2015944" cy="10593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2" name="Group 421"/>
          <p:cNvGrpSpPr/>
          <p:nvPr/>
        </p:nvGrpSpPr>
        <p:grpSpPr>
          <a:xfrm rot="20734180">
            <a:off x="2316871" y="3169761"/>
            <a:ext cx="3480718" cy="1073179"/>
            <a:chOff x="2637668" y="3210848"/>
            <a:chExt cx="4315748" cy="587465"/>
          </a:xfrm>
        </p:grpSpPr>
        <p:cxnSp>
          <p:nvCxnSpPr>
            <p:cNvPr id="423" name="Straight Connector 422"/>
            <p:cNvCxnSpPr/>
            <p:nvPr/>
          </p:nvCxnSpPr>
          <p:spPr>
            <a:xfrm rot="865820" flipH="1" flipV="1">
              <a:off x="4357723" y="3393897"/>
              <a:ext cx="431218" cy="148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Arrow Connector 423"/>
            <p:cNvCxnSpPr/>
            <p:nvPr/>
          </p:nvCxnSpPr>
          <p:spPr>
            <a:xfrm rot="865820">
              <a:off x="4270169" y="3510373"/>
              <a:ext cx="2683247" cy="28794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 rot="865820">
              <a:off x="2637668" y="3210848"/>
              <a:ext cx="2213854" cy="253960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/>
          <p:cNvCxnSpPr/>
          <p:nvPr/>
        </p:nvCxnSpPr>
        <p:spPr>
          <a:xfrm>
            <a:off x="1362683" y="1399688"/>
            <a:ext cx="1781628" cy="7669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570542" y="1154941"/>
            <a:ext cx="773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SCMI</a:t>
            </a:r>
          </a:p>
        </p:txBody>
      </p:sp>
      <p:grpSp>
        <p:nvGrpSpPr>
          <p:cNvPr id="612" name="Group 611"/>
          <p:cNvGrpSpPr/>
          <p:nvPr/>
        </p:nvGrpSpPr>
        <p:grpSpPr>
          <a:xfrm>
            <a:off x="808310" y="1923140"/>
            <a:ext cx="2336001" cy="3387705"/>
            <a:chOff x="658696" y="1923140"/>
            <a:chExt cx="2336001" cy="3387705"/>
          </a:xfrm>
        </p:grpSpPr>
        <p:cxnSp>
          <p:nvCxnSpPr>
            <p:cNvPr id="531" name="Straight Arrow Connector 530"/>
            <p:cNvCxnSpPr>
              <a:stCxn id="536" idx="0"/>
            </p:cNvCxnSpPr>
            <p:nvPr/>
          </p:nvCxnSpPr>
          <p:spPr>
            <a:xfrm>
              <a:off x="658696" y="2586712"/>
              <a:ext cx="3165" cy="2724133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6" name="Arc 535"/>
            <p:cNvSpPr/>
            <p:nvPr/>
          </p:nvSpPr>
          <p:spPr>
            <a:xfrm rot="15202076">
              <a:off x="179782" y="2465344"/>
              <a:ext cx="2146934" cy="1062525"/>
            </a:xfrm>
            <a:prstGeom prst="arc">
              <a:avLst>
                <a:gd name="adj1" fmla="val 19272901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540" name="Straight Arrow Connector 539"/>
            <p:cNvCxnSpPr>
              <a:stCxn id="536" idx="2"/>
            </p:cNvCxnSpPr>
            <p:nvPr/>
          </p:nvCxnSpPr>
          <p:spPr>
            <a:xfrm flipV="1">
              <a:off x="1011392" y="1931205"/>
              <a:ext cx="1983305" cy="2593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7" name="TextBox 546"/>
          <p:cNvSpPr txBox="1"/>
          <p:nvPr/>
        </p:nvSpPr>
        <p:spPr>
          <a:xfrm>
            <a:off x="1192360" y="1662370"/>
            <a:ext cx="186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DERIVED PRODUCTS 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584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606" name="Group 605"/>
          <p:cNvGrpSpPr/>
          <p:nvPr/>
        </p:nvGrpSpPr>
        <p:grpSpPr>
          <a:xfrm>
            <a:off x="3835064" y="3869679"/>
            <a:ext cx="2131608" cy="3571888"/>
            <a:chOff x="3835064" y="3869679"/>
            <a:chExt cx="2131608" cy="3571888"/>
          </a:xfrm>
        </p:grpSpPr>
        <p:cxnSp>
          <p:nvCxnSpPr>
            <p:cNvPr id="607" name="Straight Arrow Connector 606"/>
            <p:cNvCxnSpPr>
              <a:endCxn id="608" idx="2"/>
            </p:cNvCxnSpPr>
            <p:nvPr/>
          </p:nvCxnSpPr>
          <p:spPr>
            <a:xfrm flipV="1">
              <a:off x="3905393" y="5986390"/>
              <a:ext cx="572189" cy="2343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Arc 607"/>
            <p:cNvSpPr/>
            <p:nvPr/>
          </p:nvSpPr>
          <p:spPr>
            <a:xfrm rot="4952346">
              <a:off x="3304544" y="4400199"/>
              <a:ext cx="2123566" cy="1062525"/>
            </a:xfrm>
            <a:prstGeom prst="arc">
              <a:avLst>
                <a:gd name="adj1" fmla="val 19943102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9" name="Arc 608"/>
            <p:cNvSpPr/>
            <p:nvPr/>
          </p:nvSpPr>
          <p:spPr>
            <a:xfrm rot="15202076">
              <a:off x="4310587" y="5848521"/>
              <a:ext cx="2123566" cy="1062525"/>
            </a:xfrm>
            <a:prstGeom prst="arc">
              <a:avLst>
                <a:gd name="adj1" fmla="val 20293056"/>
                <a:gd name="adj2" fmla="val 181938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610" name="Straight Arrow Connector 609"/>
            <p:cNvCxnSpPr>
              <a:endCxn id="609" idx="2"/>
            </p:cNvCxnSpPr>
            <p:nvPr/>
          </p:nvCxnSpPr>
          <p:spPr>
            <a:xfrm flipH="1" flipV="1">
              <a:off x="5123744" y="5352067"/>
              <a:ext cx="842928" cy="62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grpSp>
        <p:nvGrpSpPr>
          <p:cNvPr id="681" name="Group 680"/>
          <p:cNvGrpSpPr/>
          <p:nvPr/>
        </p:nvGrpSpPr>
        <p:grpSpPr>
          <a:xfrm rot="11743004">
            <a:off x="475899" y="2069385"/>
            <a:ext cx="891058" cy="1118614"/>
            <a:chOff x="3156078" y="3149453"/>
            <a:chExt cx="3673747" cy="791925"/>
          </a:xfrm>
        </p:grpSpPr>
        <p:cxnSp>
          <p:nvCxnSpPr>
            <p:cNvPr id="682" name="Straight Connector 681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3" name="Straight Arrow Connector 682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E4348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4" name="Straight Connector 683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8" name="Group 747"/>
          <p:cNvGrpSpPr/>
          <p:nvPr/>
        </p:nvGrpSpPr>
        <p:grpSpPr>
          <a:xfrm>
            <a:off x="3970744" y="354407"/>
            <a:ext cx="4993729" cy="6253911"/>
            <a:chOff x="3970744" y="354407"/>
            <a:chExt cx="4993729" cy="6253911"/>
          </a:xfrm>
        </p:grpSpPr>
        <p:grpSp>
          <p:nvGrpSpPr>
            <p:cNvPr id="745" name="Group 744"/>
            <p:cNvGrpSpPr/>
            <p:nvPr/>
          </p:nvGrpSpPr>
          <p:grpSpPr>
            <a:xfrm>
              <a:off x="3970744" y="354407"/>
              <a:ext cx="4993729" cy="6253911"/>
              <a:chOff x="3970744" y="354407"/>
              <a:chExt cx="4993729" cy="6253911"/>
            </a:xfrm>
          </p:grpSpPr>
          <p:cxnSp>
            <p:nvCxnSpPr>
              <p:cNvPr id="363" name="Straight Arrow Connector 362"/>
              <p:cNvCxnSpPr/>
              <p:nvPr/>
            </p:nvCxnSpPr>
            <p:spPr>
              <a:xfrm flipH="1">
                <a:off x="5920542" y="6353749"/>
                <a:ext cx="352471" cy="88127"/>
              </a:xfrm>
              <a:prstGeom prst="straightConnector1">
                <a:avLst/>
              </a:prstGeom>
              <a:ln w="254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4" name="Group 713"/>
              <p:cNvGrpSpPr/>
              <p:nvPr/>
            </p:nvGrpSpPr>
            <p:grpSpPr>
              <a:xfrm>
                <a:off x="3970744" y="354407"/>
                <a:ext cx="4993729" cy="6253911"/>
                <a:chOff x="3970744" y="354407"/>
                <a:chExt cx="4993729" cy="6253911"/>
              </a:xfrm>
            </p:grpSpPr>
            <p:cxnSp>
              <p:nvCxnSpPr>
                <p:cNvPr id="715" name="Straight Connector 714"/>
                <p:cNvCxnSpPr>
                  <a:endCxn id="735" idx="0"/>
                </p:cNvCxnSpPr>
                <p:nvPr/>
              </p:nvCxnSpPr>
              <p:spPr>
                <a:xfrm flipH="1">
                  <a:off x="8805649" y="2782911"/>
                  <a:ext cx="158824" cy="496335"/>
                </a:xfrm>
                <a:prstGeom prst="line">
                  <a:avLst/>
                </a:prstGeom>
                <a:ln w="25400" cmpd="sng">
                  <a:solidFill>
                    <a:srgbClr val="0000FF"/>
                  </a:solidFill>
                  <a:head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6" name="Group 715"/>
                <p:cNvGrpSpPr/>
                <p:nvPr/>
              </p:nvGrpSpPr>
              <p:grpSpPr>
                <a:xfrm>
                  <a:off x="3970744" y="354407"/>
                  <a:ext cx="4993729" cy="6253911"/>
                  <a:chOff x="3970744" y="354407"/>
                  <a:chExt cx="4993729" cy="6253911"/>
                </a:xfrm>
              </p:grpSpPr>
              <p:sp>
                <p:nvSpPr>
                  <p:cNvPr id="717" name="Arc 716"/>
                  <p:cNvSpPr/>
                  <p:nvPr/>
                </p:nvSpPr>
                <p:spPr>
                  <a:xfrm rot="20805795">
                    <a:off x="5703129" y="944237"/>
                    <a:ext cx="2146934" cy="1062525"/>
                  </a:xfrm>
                  <a:prstGeom prst="arc">
                    <a:avLst>
                      <a:gd name="adj1" fmla="val 13554194"/>
                      <a:gd name="adj2" fmla="val 1999591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cxnSp>
                <p:nvCxnSpPr>
                  <p:cNvPr id="718" name="Straight Connector 717"/>
                  <p:cNvCxnSpPr>
                    <a:endCxn id="717" idx="0"/>
                  </p:cNvCxnSpPr>
                  <p:nvPr/>
                </p:nvCxnSpPr>
                <p:spPr>
                  <a:xfrm flipV="1">
                    <a:off x="4687215" y="1115476"/>
                    <a:ext cx="1527865" cy="641552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9" name="Straight Connector 718"/>
                  <p:cNvCxnSpPr>
                    <a:stCxn id="726" idx="0"/>
                  </p:cNvCxnSpPr>
                  <p:nvPr/>
                </p:nvCxnSpPr>
                <p:spPr>
                  <a:xfrm flipV="1">
                    <a:off x="8964473" y="2430470"/>
                    <a:ext cx="0" cy="226746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20" name="Group 719"/>
                  <p:cNvGrpSpPr/>
                  <p:nvPr/>
                </p:nvGrpSpPr>
                <p:grpSpPr>
                  <a:xfrm rot="11258164" flipV="1">
                    <a:off x="7500044" y="1319163"/>
                    <a:ext cx="673583" cy="648604"/>
                    <a:chOff x="3191133" y="2768046"/>
                    <a:chExt cx="1696169" cy="973547"/>
                  </a:xfrm>
                </p:grpSpPr>
                <p:cxnSp>
                  <p:nvCxnSpPr>
                    <p:cNvPr id="740" name="Straight Connector 739"/>
                    <p:cNvCxnSpPr/>
                    <p:nvPr/>
                  </p:nvCxnSpPr>
                  <p:spPr>
                    <a:xfrm flipH="1">
                      <a:off x="4324240" y="3480331"/>
                      <a:ext cx="281530" cy="0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1" name="Straight Arrow Connector 740"/>
                    <p:cNvCxnSpPr/>
                    <p:nvPr/>
                  </p:nvCxnSpPr>
                  <p:spPr>
                    <a:xfrm>
                      <a:off x="4324240" y="3496631"/>
                      <a:ext cx="563062" cy="244962"/>
                    </a:xfrm>
                    <a:prstGeom prst="straightConnector1">
                      <a:avLst/>
                    </a:prstGeom>
                    <a:ln w="25400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2" name="Straight Connector 741"/>
                    <p:cNvCxnSpPr/>
                    <p:nvPr/>
                  </p:nvCxnSpPr>
                  <p:spPr>
                    <a:xfrm>
                      <a:off x="3191133" y="2768046"/>
                      <a:ext cx="1414637" cy="712285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21" name="Arc 720"/>
                  <p:cNvSpPr/>
                  <p:nvPr/>
                </p:nvSpPr>
                <p:spPr>
                  <a:xfrm rot="4419812">
                    <a:off x="7300946" y="1603947"/>
                    <a:ext cx="2146934" cy="1062525"/>
                  </a:xfrm>
                  <a:prstGeom prst="arc">
                    <a:avLst>
                      <a:gd name="adj1" fmla="val 12760120"/>
                      <a:gd name="adj2" fmla="val 1709877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722" name="Arc 721"/>
                  <p:cNvSpPr/>
                  <p:nvPr/>
                </p:nvSpPr>
                <p:spPr>
                  <a:xfrm rot="7859602">
                    <a:off x="7048602" y="5003588"/>
                    <a:ext cx="2146934" cy="1062525"/>
                  </a:xfrm>
                  <a:prstGeom prst="arc">
                    <a:avLst>
                      <a:gd name="adj1" fmla="val 11941454"/>
                      <a:gd name="adj2" fmla="val 20628768"/>
                    </a:avLst>
                  </a:prstGeom>
                  <a:solidFill>
                    <a:schemeClr val="tx1"/>
                  </a:solidFill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cxnSp>
                <p:nvCxnSpPr>
                  <p:cNvPr id="723" name="Straight Connector 722"/>
                  <p:cNvCxnSpPr/>
                  <p:nvPr/>
                </p:nvCxnSpPr>
                <p:spPr>
                  <a:xfrm>
                    <a:off x="3970744" y="6051646"/>
                    <a:ext cx="2344609" cy="302103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4" name="Straight Connector 723"/>
                  <p:cNvCxnSpPr>
                    <a:endCxn id="725" idx="2"/>
                  </p:cNvCxnSpPr>
                  <p:nvPr/>
                </p:nvCxnSpPr>
                <p:spPr>
                  <a:xfrm>
                    <a:off x="5894174" y="6441564"/>
                    <a:ext cx="1345289" cy="62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25" name="Arc 724"/>
                  <p:cNvSpPr/>
                  <p:nvPr/>
                </p:nvSpPr>
                <p:spPr>
                  <a:xfrm rot="10576691">
                    <a:off x="6386964" y="5379406"/>
                    <a:ext cx="2146934" cy="1062525"/>
                  </a:xfrm>
                  <a:prstGeom prst="arc">
                    <a:avLst>
                      <a:gd name="adj1" fmla="val 14626902"/>
                      <a:gd name="adj2" fmla="val 1777775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726" name="Arc 725"/>
                  <p:cNvSpPr/>
                  <p:nvPr/>
                </p:nvSpPr>
                <p:spPr>
                  <a:xfrm rot="5936461">
                    <a:off x="7340438" y="4430728"/>
                    <a:ext cx="2146934" cy="1062525"/>
                  </a:xfrm>
                  <a:prstGeom prst="arc">
                    <a:avLst>
                      <a:gd name="adj1" fmla="val 14126182"/>
                      <a:gd name="adj2" fmla="val 17213814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grpSp>
                <p:nvGrpSpPr>
                  <p:cNvPr id="727" name="Group 726"/>
                  <p:cNvGrpSpPr/>
                  <p:nvPr/>
                </p:nvGrpSpPr>
                <p:grpSpPr>
                  <a:xfrm>
                    <a:off x="7529185" y="1476369"/>
                    <a:ext cx="1319784" cy="2575328"/>
                    <a:chOff x="7529185" y="1476369"/>
                    <a:chExt cx="1319784" cy="2575328"/>
                  </a:xfrm>
                </p:grpSpPr>
                <p:sp>
                  <p:nvSpPr>
                    <p:cNvPr id="735" name="Arc 734"/>
                    <p:cNvSpPr/>
                    <p:nvPr/>
                  </p:nvSpPr>
                  <p:spPr>
                    <a:xfrm rot="4792461">
                      <a:off x="7244240" y="2018573"/>
                      <a:ext cx="2146934" cy="1062525"/>
                    </a:xfrm>
                    <a:prstGeom prst="arc">
                      <a:avLst>
                        <a:gd name="adj1" fmla="val 20180698"/>
                        <a:gd name="adj2" fmla="val 21232719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736" name="Group 735"/>
                    <p:cNvGrpSpPr/>
                    <p:nvPr/>
                  </p:nvGrpSpPr>
                  <p:grpSpPr>
                    <a:xfrm>
                      <a:off x="7529185" y="3562831"/>
                      <a:ext cx="1083726" cy="488866"/>
                      <a:chOff x="7460431" y="2440064"/>
                      <a:chExt cx="1083726" cy="488866"/>
                    </a:xfrm>
                  </p:grpSpPr>
                  <p:cxnSp>
                    <p:nvCxnSpPr>
                      <p:cNvPr id="737" name="Straight Connector 736"/>
                      <p:cNvCxnSpPr>
                        <a:endCxn id="735" idx="2"/>
                      </p:cNvCxnSpPr>
                      <p:nvPr/>
                    </p:nvCxnSpPr>
                    <p:spPr>
                      <a:xfrm flipV="1">
                        <a:off x="8122699" y="2440064"/>
                        <a:ext cx="421458" cy="265078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8" name="Straight Connector 737"/>
                      <p:cNvCxnSpPr/>
                      <p:nvPr/>
                    </p:nvCxnSpPr>
                    <p:spPr>
                      <a:xfrm flipH="1">
                        <a:off x="8128566" y="2465050"/>
                        <a:ext cx="115870" cy="261881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9" name="Straight Arrow Connector 738"/>
                      <p:cNvCxnSpPr/>
                      <p:nvPr/>
                    </p:nvCxnSpPr>
                    <p:spPr>
                      <a:xfrm flipH="1">
                        <a:off x="7460431" y="2487746"/>
                        <a:ext cx="784004" cy="44118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28" name="Group 727"/>
                  <p:cNvGrpSpPr/>
                  <p:nvPr/>
                </p:nvGrpSpPr>
                <p:grpSpPr>
                  <a:xfrm>
                    <a:off x="7413970" y="354407"/>
                    <a:ext cx="1319784" cy="2575328"/>
                    <a:chOff x="7529185" y="1476369"/>
                    <a:chExt cx="1319784" cy="2575328"/>
                  </a:xfrm>
                </p:grpSpPr>
                <p:sp>
                  <p:nvSpPr>
                    <p:cNvPr id="730" name="Arc 729"/>
                    <p:cNvSpPr/>
                    <p:nvPr/>
                  </p:nvSpPr>
                  <p:spPr>
                    <a:xfrm rot="4792461">
                      <a:off x="7244240" y="2018573"/>
                      <a:ext cx="2146934" cy="1062525"/>
                    </a:xfrm>
                    <a:prstGeom prst="arc">
                      <a:avLst>
                        <a:gd name="adj1" fmla="val 20180698"/>
                        <a:gd name="adj2" fmla="val 21232719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731" name="Group 730"/>
                    <p:cNvGrpSpPr/>
                    <p:nvPr/>
                  </p:nvGrpSpPr>
                  <p:grpSpPr>
                    <a:xfrm>
                      <a:off x="7529185" y="3562831"/>
                      <a:ext cx="1083726" cy="488866"/>
                      <a:chOff x="7460431" y="2440064"/>
                      <a:chExt cx="1083726" cy="488866"/>
                    </a:xfrm>
                  </p:grpSpPr>
                  <p:cxnSp>
                    <p:nvCxnSpPr>
                      <p:cNvPr id="732" name="Straight Connector 731"/>
                      <p:cNvCxnSpPr>
                        <a:endCxn id="730" idx="2"/>
                      </p:cNvCxnSpPr>
                      <p:nvPr/>
                    </p:nvCxnSpPr>
                    <p:spPr>
                      <a:xfrm flipV="1">
                        <a:off x="8122699" y="2440064"/>
                        <a:ext cx="421458" cy="265078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3" name="Straight Connector 732"/>
                      <p:cNvCxnSpPr/>
                      <p:nvPr/>
                    </p:nvCxnSpPr>
                    <p:spPr>
                      <a:xfrm flipH="1">
                        <a:off x="8128566" y="2465050"/>
                        <a:ext cx="115870" cy="261881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4" name="Straight Arrow Connector 733"/>
                      <p:cNvCxnSpPr/>
                      <p:nvPr/>
                    </p:nvCxnSpPr>
                    <p:spPr>
                      <a:xfrm flipH="1">
                        <a:off x="7460431" y="2487746"/>
                        <a:ext cx="784004" cy="44118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729" name="Straight Connector 728"/>
                  <p:cNvCxnSpPr>
                    <a:endCxn id="730" idx="0"/>
                  </p:cNvCxnSpPr>
                  <p:nvPr/>
                </p:nvCxnSpPr>
                <p:spPr>
                  <a:xfrm flipH="1">
                    <a:off x="8690434" y="1815990"/>
                    <a:ext cx="115215" cy="341294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747" name="Arc 746"/>
            <p:cNvSpPr/>
            <p:nvPr/>
          </p:nvSpPr>
          <p:spPr>
            <a:xfrm rot="4912507">
              <a:off x="7347952" y="1835818"/>
              <a:ext cx="2146934" cy="1062525"/>
            </a:xfrm>
            <a:prstGeom prst="arc">
              <a:avLst>
                <a:gd name="adj1" fmla="val 15009665"/>
                <a:gd name="adj2" fmla="val 17094444"/>
              </a:avLst>
            </a:prstGeom>
            <a:noFill/>
            <a:ln w="25400">
              <a:solidFill>
                <a:srgbClr val="3426E6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749" name="Group 748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750" name="Straight Connector 749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1" name="Straight Arrow Connector 75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2" name="Straight Connector 75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TextBox 147"/>
          <p:cNvSpPr txBox="1"/>
          <p:nvPr/>
        </p:nvSpPr>
        <p:spPr>
          <a:xfrm>
            <a:off x="151445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GOES-R</a:t>
            </a:r>
          </a:p>
        </p:txBody>
      </p:sp>
      <p:cxnSp>
        <p:nvCxnSpPr>
          <p:cNvPr id="149" name="Straight Arrow Connector 148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H="1">
            <a:off x="3163918" y="2258956"/>
            <a:ext cx="407020" cy="317454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3304635" y="3621025"/>
            <a:ext cx="1845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NWS TAILORED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17536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87764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User Readiness Goal…</a:t>
            </a:r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Full Exploitation of New Satellite Data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3190" y="1283537"/>
            <a:ext cx="8229600" cy="44497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We will be introducing an unprecedented amount of new satellite capabilities to the field over the next 12 months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Simply providing access to new data will not lead to improved services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High-stress, real-time forecast and warning decision making needs to be supported by integrated decision support tools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This presentation overviews </a:t>
            </a:r>
            <a:r>
              <a:rPr lang="en-US" sz="2400" dirty="0" smtClean="0">
                <a:solidFill>
                  <a:srgbClr val="00B050"/>
                </a:solidFill>
              </a:rPr>
              <a:t>CHALLENGES</a:t>
            </a:r>
            <a:r>
              <a:rPr lang="en-US" sz="2400" dirty="0" smtClean="0">
                <a:solidFill>
                  <a:srgbClr val="00206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WHAT</a:t>
            </a:r>
            <a:r>
              <a:rPr lang="en-US" sz="2400" dirty="0" smtClean="0"/>
              <a:t> will be fielded, </a:t>
            </a:r>
            <a:r>
              <a:rPr lang="en-US" sz="2400" dirty="0" smtClean="0">
                <a:solidFill>
                  <a:srgbClr val="7030A0"/>
                </a:solidFill>
              </a:rPr>
              <a:t>HOW</a:t>
            </a:r>
            <a:r>
              <a:rPr lang="en-US" sz="2400" dirty="0" smtClean="0"/>
              <a:t> it will be delivered, </a:t>
            </a:r>
            <a:r>
              <a:rPr lang="en-US" sz="2400" dirty="0" smtClean="0">
                <a:solidFill>
                  <a:srgbClr val="0070C0"/>
                </a:solidFill>
              </a:rPr>
              <a:t>STEPS</a:t>
            </a:r>
            <a:r>
              <a:rPr lang="en-US" sz="2400" dirty="0" smtClean="0"/>
              <a:t> to integration</a:t>
            </a:r>
            <a:endParaRPr lang="en-US" sz="2400" cap="all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67" name="Group 166"/>
          <p:cNvGrpSpPr/>
          <p:nvPr/>
        </p:nvGrpSpPr>
        <p:grpSpPr>
          <a:xfrm>
            <a:off x="3163918" y="1239915"/>
            <a:ext cx="1410813" cy="921720"/>
            <a:chOff x="2508302" y="1161967"/>
            <a:chExt cx="1189251" cy="807643"/>
          </a:xfrm>
        </p:grpSpPr>
        <p:sp>
          <p:nvSpPr>
            <p:cNvPr id="48" name="Rounded Rectangle 47"/>
            <p:cNvSpPr/>
            <p:nvPr/>
          </p:nvSpPr>
          <p:spPr>
            <a:xfrm>
              <a:off x="2670206" y="1161967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08302" y="1265296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BNCF</a:t>
              </a: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146605" y="1674097"/>
            <a:ext cx="1209075" cy="756373"/>
            <a:chOff x="7183904" y="1199597"/>
            <a:chExt cx="1497431" cy="84682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9" name="Rounded Rectangle 58"/>
            <p:cNvSpPr/>
            <p:nvPr/>
          </p:nvSpPr>
          <p:spPr>
            <a:xfrm>
              <a:off x="7625880" y="119959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472260" y="1314812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7340460" y="141638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83904" y="1506837"/>
              <a:ext cx="1077873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122 WFOs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13 RFCs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183540" y="546366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 A2-NCP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651750" y="5579680"/>
            <a:ext cx="1134140" cy="7740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NCO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3929">
            <a:off x="1114792" y="3157905"/>
            <a:ext cx="1641092" cy="1110976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7221945" y="415789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A2-NCP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7221945" y="2928930"/>
            <a:ext cx="96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A2-NCP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145135" y="2191876"/>
            <a:ext cx="92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8200" y="3544248"/>
            <a:ext cx="1285885" cy="1113712"/>
            <a:chOff x="5513605" y="5522106"/>
            <a:chExt cx="1285885" cy="1113712"/>
          </a:xfrm>
        </p:grpSpPr>
        <p:sp>
          <p:nvSpPr>
            <p:cNvPr id="203" name="Rounded Rectangle 202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SWPC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AWC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NHC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069795" y="4811580"/>
            <a:ext cx="1285885" cy="1113712"/>
            <a:chOff x="5513605" y="5522106"/>
            <a:chExt cx="1285885" cy="1113712"/>
          </a:xfrm>
        </p:grpSpPr>
        <p:sp>
          <p:nvSpPr>
            <p:cNvPr id="122" name="Rounded Rectangle 121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SAB*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OPC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46605" y="2726931"/>
            <a:ext cx="1132265" cy="587704"/>
            <a:chOff x="3931788" y="3108944"/>
            <a:chExt cx="1132265" cy="587704"/>
          </a:xfrm>
        </p:grpSpPr>
        <p:sp>
          <p:nvSpPr>
            <p:cNvPr id="146" name="Rounded Rectangle 145"/>
            <p:cNvSpPr/>
            <p:nvPr/>
          </p:nvSpPr>
          <p:spPr>
            <a:xfrm>
              <a:off x="4008598" y="310894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931788" y="337020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03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8" name="Group 40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409" name="Straight Connector 40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Arrow Connector 40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2" name="Group 611"/>
          <p:cNvGrpSpPr/>
          <p:nvPr/>
        </p:nvGrpSpPr>
        <p:grpSpPr>
          <a:xfrm>
            <a:off x="808310" y="1923140"/>
            <a:ext cx="2336001" cy="3387705"/>
            <a:chOff x="658696" y="1923140"/>
            <a:chExt cx="2336001" cy="3387705"/>
          </a:xfrm>
        </p:grpSpPr>
        <p:cxnSp>
          <p:nvCxnSpPr>
            <p:cNvPr id="531" name="Straight Arrow Connector 530"/>
            <p:cNvCxnSpPr>
              <a:stCxn id="536" idx="0"/>
            </p:cNvCxnSpPr>
            <p:nvPr/>
          </p:nvCxnSpPr>
          <p:spPr>
            <a:xfrm>
              <a:off x="658696" y="2586712"/>
              <a:ext cx="3165" cy="2724133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6" name="Arc 535"/>
            <p:cNvSpPr/>
            <p:nvPr/>
          </p:nvSpPr>
          <p:spPr>
            <a:xfrm rot="15202076">
              <a:off x="179782" y="2465344"/>
              <a:ext cx="2146934" cy="1062525"/>
            </a:xfrm>
            <a:prstGeom prst="arc">
              <a:avLst>
                <a:gd name="adj1" fmla="val 19272901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540" name="Straight Arrow Connector 539"/>
            <p:cNvCxnSpPr>
              <a:stCxn id="536" idx="2"/>
            </p:cNvCxnSpPr>
            <p:nvPr/>
          </p:nvCxnSpPr>
          <p:spPr>
            <a:xfrm flipV="1">
              <a:off x="1011392" y="1931205"/>
              <a:ext cx="1983305" cy="2593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584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pic>
        <p:nvPicPr>
          <p:cNvPr id="602" name="Picture 60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2288">
            <a:off x="7437881" y="742403"/>
            <a:ext cx="1598385" cy="835156"/>
          </a:xfrm>
          <a:prstGeom prst="rect">
            <a:avLst/>
          </a:prstGeom>
        </p:spPr>
      </p:pic>
      <p:grpSp>
        <p:nvGrpSpPr>
          <p:cNvPr id="606" name="Group 605"/>
          <p:cNvGrpSpPr/>
          <p:nvPr/>
        </p:nvGrpSpPr>
        <p:grpSpPr>
          <a:xfrm>
            <a:off x="3835064" y="3869679"/>
            <a:ext cx="2131608" cy="3571888"/>
            <a:chOff x="3835064" y="3869679"/>
            <a:chExt cx="2131608" cy="3571888"/>
          </a:xfrm>
        </p:grpSpPr>
        <p:cxnSp>
          <p:nvCxnSpPr>
            <p:cNvPr id="607" name="Straight Arrow Connector 606"/>
            <p:cNvCxnSpPr>
              <a:endCxn id="608" idx="2"/>
            </p:cNvCxnSpPr>
            <p:nvPr/>
          </p:nvCxnSpPr>
          <p:spPr>
            <a:xfrm flipV="1">
              <a:off x="3905393" y="5986390"/>
              <a:ext cx="572189" cy="2343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Arc 607"/>
            <p:cNvSpPr/>
            <p:nvPr/>
          </p:nvSpPr>
          <p:spPr>
            <a:xfrm rot="4952346">
              <a:off x="3304544" y="4400199"/>
              <a:ext cx="2123566" cy="1062525"/>
            </a:xfrm>
            <a:prstGeom prst="arc">
              <a:avLst>
                <a:gd name="adj1" fmla="val 19943102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9" name="Arc 608"/>
            <p:cNvSpPr/>
            <p:nvPr/>
          </p:nvSpPr>
          <p:spPr>
            <a:xfrm rot="15202076">
              <a:off x="4310587" y="5848521"/>
              <a:ext cx="2123566" cy="1062525"/>
            </a:xfrm>
            <a:prstGeom prst="arc">
              <a:avLst>
                <a:gd name="adj1" fmla="val 20293056"/>
                <a:gd name="adj2" fmla="val 181938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610" name="Straight Arrow Connector 609"/>
            <p:cNvCxnSpPr>
              <a:endCxn id="609" idx="2"/>
            </p:cNvCxnSpPr>
            <p:nvPr/>
          </p:nvCxnSpPr>
          <p:spPr>
            <a:xfrm flipH="1" flipV="1">
              <a:off x="5123744" y="5352067"/>
              <a:ext cx="842928" cy="62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grpSp>
        <p:nvGrpSpPr>
          <p:cNvPr id="143" name="Group 142"/>
          <p:cNvGrpSpPr/>
          <p:nvPr/>
        </p:nvGrpSpPr>
        <p:grpSpPr>
          <a:xfrm>
            <a:off x="1030002" y="2320379"/>
            <a:ext cx="4890540" cy="4348987"/>
            <a:chOff x="1030002" y="2320379"/>
            <a:chExt cx="4890540" cy="4348987"/>
          </a:xfrm>
        </p:grpSpPr>
        <p:cxnSp>
          <p:nvCxnSpPr>
            <p:cNvPr id="144" name="Straight Arrow Connector 143"/>
            <p:cNvCxnSpPr/>
            <p:nvPr/>
          </p:nvCxnSpPr>
          <p:spPr>
            <a:xfrm flipH="1">
              <a:off x="4917646" y="2349681"/>
              <a:ext cx="1002896" cy="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48" idx="0"/>
              <a:endCxn id="149" idx="0"/>
            </p:cNvCxnSpPr>
            <p:nvPr/>
          </p:nvCxnSpPr>
          <p:spPr>
            <a:xfrm>
              <a:off x="4564905" y="2883044"/>
              <a:ext cx="240" cy="110749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Arc 147"/>
            <p:cNvSpPr/>
            <p:nvPr/>
          </p:nvSpPr>
          <p:spPr>
            <a:xfrm rot="15202076">
              <a:off x="4091942" y="2850899"/>
              <a:ext cx="2123566" cy="1062525"/>
            </a:xfrm>
            <a:prstGeom prst="arc">
              <a:avLst>
                <a:gd name="adj1" fmla="val 19615117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49" name="Arc 148"/>
            <p:cNvSpPr/>
            <p:nvPr/>
          </p:nvSpPr>
          <p:spPr>
            <a:xfrm rot="4576722">
              <a:off x="2933997" y="2994906"/>
              <a:ext cx="2123566" cy="1062525"/>
            </a:xfrm>
            <a:prstGeom prst="arc">
              <a:avLst>
                <a:gd name="adj1" fmla="val 19375294"/>
                <a:gd name="adj2" fmla="val 2154614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0" name="Straight Arrow Connector 149"/>
            <p:cNvCxnSpPr>
              <a:endCxn id="149" idx="2"/>
            </p:cNvCxnSpPr>
            <p:nvPr/>
          </p:nvCxnSpPr>
          <p:spPr>
            <a:xfrm>
              <a:off x="2539146" y="4549541"/>
              <a:ext cx="1724517" cy="365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Arc 150"/>
            <p:cNvSpPr/>
            <p:nvPr/>
          </p:nvSpPr>
          <p:spPr>
            <a:xfrm rot="15202076">
              <a:off x="1700347" y="5064636"/>
              <a:ext cx="2146934" cy="1062525"/>
            </a:xfrm>
            <a:prstGeom prst="arc">
              <a:avLst>
                <a:gd name="adj1" fmla="val 19229499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2" name="Arc 151"/>
            <p:cNvSpPr/>
            <p:nvPr/>
          </p:nvSpPr>
          <p:spPr>
            <a:xfrm rot="3659670">
              <a:off x="596933" y="4177616"/>
              <a:ext cx="1928663" cy="1062525"/>
            </a:xfrm>
            <a:prstGeom prst="arc">
              <a:avLst>
                <a:gd name="adj1" fmla="val 20837763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3" name="Straight Arrow Connector 152"/>
            <p:cNvCxnSpPr>
              <a:endCxn id="152" idx="2"/>
            </p:cNvCxnSpPr>
            <p:nvPr/>
          </p:nvCxnSpPr>
          <p:spPr>
            <a:xfrm flipV="1">
              <a:off x="1230765" y="5589474"/>
              <a:ext cx="610624" cy="1284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152" idx="0"/>
              <a:endCxn id="151" idx="0"/>
            </p:cNvCxnSpPr>
            <p:nvPr/>
          </p:nvCxnSpPr>
          <p:spPr>
            <a:xfrm flipV="1">
              <a:off x="2169995" y="5196969"/>
              <a:ext cx="9244" cy="19490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1182402" y="2707516"/>
            <a:ext cx="4892856" cy="4203150"/>
            <a:chOff x="1182402" y="2707516"/>
            <a:chExt cx="4892856" cy="4203150"/>
          </a:xfrm>
        </p:grpSpPr>
        <p:cxnSp>
          <p:nvCxnSpPr>
            <p:cNvPr id="156" name="Straight Arrow Connector 155"/>
            <p:cNvCxnSpPr>
              <a:endCxn id="158" idx="2"/>
            </p:cNvCxnSpPr>
            <p:nvPr/>
          </p:nvCxnSpPr>
          <p:spPr>
            <a:xfrm flipH="1">
              <a:off x="5226041" y="3088451"/>
              <a:ext cx="567793" cy="614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>
              <a:stCxn id="158" idx="0"/>
              <a:endCxn id="161" idx="0"/>
            </p:cNvCxnSpPr>
            <p:nvPr/>
          </p:nvCxnSpPr>
          <p:spPr>
            <a:xfrm flipH="1">
              <a:off x="4855599" y="3477931"/>
              <a:ext cx="116441" cy="880258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Arc 157"/>
            <p:cNvSpPr/>
            <p:nvPr/>
          </p:nvSpPr>
          <p:spPr>
            <a:xfrm rot="15202076">
              <a:off x="4479632" y="3578808"/>
              <a:ext cx="2128728" cy="1062525"/>
            </a:xfrm>
            <a:prstGeom prst="arc">
              <a:avLst>
                <a:gd name="adj1" fmla="val 20069609"/>
                <a:gd name="adj2" fmla="val 21554770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1" name="Arc 160"/>
            <p:cNvSpPr/>
            <p:nvPr/>
          </p:nvSpPr>
          <p:spPr>
            <a:xfrm rot="4952346">
              <a:off x="3292632" y="3238036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62" name="Straight Arrow Connector 161"/>
            <p:cNvCxnSpPr>
              <a:endCxn id="161" idx="2"/>
            </p:cNvCxnSpPr>
            <p:nvPr/>
          </p:nvCxnSpPr>
          <p:spPr>
            <a:xfrm>
              <a:off x="2709478" y="4788218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Arc 162"/>
            <p:cNvSpPr/>
            <p:nvPr/>
          </p:nvSpPr>
          <p:spPr>
            <a:xfrm rot="15202076">
              <a:off x="1852747" y="5305936"/>
              <a:ext cx="2146934" cy="1062525"/>
            </a:xfrm>
            <a:prstGeom prst="arc">
              <a:avLst>
                <a:gd name="adj1" fmla="val 19968340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4" name="Arc 163"/>
            <p:cNvSpPr/>
            <p:nvPr/>
          </p:nvSpPr>
          <p:spPr>
            <a:xfrm rot="3659670">
              <a:off x="749333" y="4368116"/>
              <a:ext cx="1928663" cy="1062525"/>
            </a:xfrm>
            <a:prstGeom prst="arc">
              <a:avLst>
                <a:gd name="adj1" fmla="val 20883555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65" name="Straight Arrow Connector 164"/>
            <p:cNvCxnSpPr>
              <a:endCxn id="164" idx="2"/>
            </p:cNvCxnSpPr>
            <p:nvPr/>
          </p:nvCxnSpPr>
          <p:spPr>
            <a:xfrm flipV="1">
              <a:off x="1230765" y="5779974"/>
              <a:ext cx="763024" cy="2019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4" idx="0"/>
              <a:endCxn id="163" idx="0"/>
            </p:cNvCxnSpPr>
            <p:nvPr/>
          </p:nvCxnSpPr>
          <p:spPr>
            <a:xfrm flipV="1">
              <a:off x="2316713" y="5233172"/>
              <a:ext cx="29726" cy="36125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1253249" y="2930321"/>
            <a:ext cx="4917259" cy="4193625"/>
            <a:chOff x="1253249" y="2930321"/>
            <a:chExt cx="4917259" cy="4193625"/>
          </a:xfrm>
        </p:grpSpPr>
        <p:sp>
          <p:nvSpPr>
            <p:cNvPr id="169" name="Arc 168"/>
            <p:cNvSpPr/>
            <p:nvPr/>
          </p:nvSpPr>
          <p:spPr>
            <a:xfrm rot="4952346">
              <a:off x="3536870" y="3460841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0" name="Straight Arrow Connector 169"/>
            <p:cNvCxnSpPr>
              <a:endCxn id="169" idx="2"/>
            </p:cNvCxnSpPr>
            <p:nvPr/>
          </p:nvCxnSpPr>
          <p:spPr>
            <a:xfrm>
              <a:off x="2953716" y="5011023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Arc 170"/>
            <p:cNvSpPr/>
            <p:nvPr/>
          </p:nvSpPr>
          <p:spPr>
            <a:xfrm rot="15202076">
              <a:off x="2096985" y="5519216"/>
              <a:ext cx="2146934" cy="1062525"/>
            </a:xfrm>
            <a:prstGeom prst="arc">
              <a:avLst>
                <a:gd name="adj1" fmla="val 20055408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2" name="Straight Arrow Connector 171"/>
            <p:cNvCxnSpPr>
              <a:endCxn id="173" idx="2"/>
            </p:cNvCxnSpPr>
            <p:nvPr/>
          </p:nvCxnSpPr>
          <p:spPr>
            <a:xfrm flipV="1">
              <a:off x="1253249" y="5996662"/>
              <a:ext cx="1036734" cy="2631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Arc 172"/>
            <p:cNvSpPr/>
            <p:nvPr/>
          </p:nvSpPr>
          <p:spPr>
            <a:xfrm rot="3659670">
              <a:off x="959917" y="4587618"/>
              <a:ext cx="1928663" cy="1062525"/>
            </a:xfrm>
            <a:prstGeom prst="arc">
              <a:avLst>
                <a:gd name="adj1" fmla="val 20396993"/>
                <a:gd name="adj2" fmla="val 38316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H="1">
              <a:off x="5419094" y="4077456"/>
              <a:ext cx="355690" cy="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Arc 174"/>
            <p:cNvSpPr/>
            <p:nvPr/>
          </p:nvSpPr>
          <p:spPr>
            <a:xfrm rot="15202076">
              <a:off x="4574882" y="4580513"/>
              <a:ext cx="2128728" cy="1062525"/>
            </a:xfrm>
            <a:prstGeom prst="arc">
              <a:avLst>
                <a:gd name="adj1" fmla="val 21068628"/>
                <a:gd name="adj2" fmla="val 36205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6" name="Straight Arrow Connector 175"/>
            <p:cNvCxnSpPr>
              <a:stCxn id="175" idx="0"/>
              <a:endCxn id="169" idx="0"/>
            </p:cNvCxnSpPr>
            <p:nvPr/>
          </p:nvCxnSpPr>
          <p:spPr>
            <a:xfrm flipH="1">
              <a:off x="5099837" y="4183583"/>
              <a:ext cx="96917" cy="39741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73" idx="0"/>
              <a:endCxn id="171" idx="0"/>
            </p:cNvCxnSpPr>
            <p:nvPr/>
          </p:nvCxnSpPr>
          <p:spPr>
            <a:xfrm flipV="1">
              <a:off x="2570670" y="5419899"/>
              <a:ext cx="24483" cy="25980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Arrow Connector 182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H="1" flipV="1">
            <a:off x="4730313" y="1759737"/>
            <a:ext cx="1330009" cy="188783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4865254" y="1547155"/>
            <a:ext cx="1281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096725" y="2115067"/>
            <a:ext cx="84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</a:t>
            </a:r>
          </a:p>
        </p:txBody>
      </p:sp>
      <p:sp>
        <p:nvSpPr>
          <p:cNvPr id="179" name="Title 1"/>
          <p:cNvSpPr txBox="1">
            <a:spLocks/>
          </p:cNvSpPr>
          <p:nvPr/>
        </p:nvSpPr>
        <p:spPr bwMode="auto">
          <a:xfrm>
            <a:off x="654690" y="-65855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r>
              <a:rPr lang="en-US" b="1" dirty="0" smtClean="0"/>
              <a:t>GOES-R End-State</a:t>
            </a:r>
            <a:br>
              <a:rPr lang="en-US" b="1" dirty="0" smtClean="0"/>
            </a:br>
            <a:r>
              <a:rPr lang="en-US" b="1" dirty="0" smtClean="0"/>
              <a:t>Terrestrial Distribution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1217820" y="1961446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grpSp>
        <p:nvGrpSpPr>
          <p:cNvPr id="181" name="Group 180"/>
          <p:cNvGrpSpPr/>
          <p:nvPr/>
        </p:nvGrpSpPr>
        <p:grpSpPr>
          <a:xfrm rot="11743004">
            <a:off x="475899" y="2069385"/>
            <a:ext cx="891058" cy="1118614"/>
            <a:chOff x="3156078" y="3149453"/>
            <a:chExt cx="3673747" cy="791925"/>
          </a:xfrm>
        </p:grpSpPr>
        <p:cxnSp>
          <p:nvCxnSpPr>
            <p:cNvPr id="182" name="Straight Connector 181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E4348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0" name="Group 189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191" name="Straight Connector 190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TextBox 133"/>
          <p:cNvSpPr txBox="1"/>
          <p:nvPr/>
        </p:nvSpPr>
        <p:spPr>
          <a:xfrm>
            <a:off x="151445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GOES-R</a:t>
            </a:r>
          </a:p>
        </p:txBody>
      </p:sp>
    </p:spTree>
    <p:extLst>
      <p:ext uri="{BB962C8B-B14F-4D97-AF65-F5344CB8AC3E}">
        <p14:creationId xmlns:p14="http://schemas.microsoft.com/office/powerpoint/2010/main" val="41761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2" name="Picture 6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2288">
            <a:off x="7437881" y="742403"/>
            <a:ext cx="1598385" cy="835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58510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GOES-R End-State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67" name="Group 166"/>
          <p:cNvGrpSpPr/>
          <p:nvPr/>
        </p:nvGrpSpPr>
        <p:grpSpPr>
          <a:xfrm>
            <a:off x="3163918" y="1239915"/>
            <a:ext cx="1410813" cy="921720"/>
            <a:chOff x="2508302" y="1161967"/>
            <a:chExt cx="1189251" cy="807643"/>
          </a:xfrm>
        </p:grpSpPr>
        <p:sp>
          <p:nvSpPr>
            <p:cNvPr id="48" name="Rounded Rectangle 47"/>
            <p:cNvSpPr/>
            <p:nvPr/>
          </p:nvSpPr>
          <p:spPr>
            <a:xfrm>
              <a:off x="2670206" y="1161967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08302" y="1265296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BNCF</a:t>
              </a: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146605" y="1674097"/>
            <a:ext cx="1209075" cy="756373"/>
            <a:chOff x="7183904" y="1199597"/>
            <a:chExt cx="1497431" cy="84682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9" name="Rounded Rectangle 58"/>
            <p:cNvSpPr/>
            <p:nvPr/>
          </p:nvSpPr>
          <p:spPr>
            <a:xfrm>
              <a:off x="7625880" y="119959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472260" y="1314812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7340460" y="141638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83904" y="1506837"/>
              <a:ext cx="1077873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122 WFOs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13 RFCs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183540" y="546366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 A2-NCP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651750" y="5579680"/>
            <a:ext cx="1134140" cy="7740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NCO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3929">
            <a:off x="1114792" y="3157905"/>
            <a:ext cx="1641092" cy="1110976"/>
          </a:xfrm>
          <a:prstGeom prst="rect">
            <a:avLst/>
          </a:prstGeom>
        </p:spPr>
      </p:pic>
      <p:sp>
        <p:nvSpPr>
          <p:cNvPr id="139" name="TextBox 138"/>
          <p:cNvSpPr txBox="1"/>
          <p:nvPr/>
        </p:nvSpPr>
        <p:spPr>
          <a:xfrm>
            <a:off x="7221945" y="415789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A2-NCP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7221945" y="2928930"/>
            <a:ext cx="96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A2-NCP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145135" y="2191876"/>
            <a:ext cx="92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8200" y="3544248"/>
            <a:ext cx="1285885" cy="1113712"/>
            <a:chOff x="5513605" y="5522106"/>
            <a:chExt cx="1285885" cy="1113712"/>
          </a:xfrm>
        </p:grpSpPr>
        <p:sp>
          <p:nvSpPr>
            <p:cNvPr id="203" name="Rounded Rectangle 202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SWPC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AWC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NHC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069795" y="4811580"/>
            <a:ext cx="1285885" cy="1113712"/>
            <a:chOff x="5513605" y="5522106"/>
            <a:chExt cx="1285885" cy="1113712"/>
          </a:xfrm>
        </p:grpSpPr>
        <p:sp>
          <p:nvSpPr>
            <p:cNvPr id="122" name="Rounded Rectangle 121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SAB*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OPC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46605" y="2726931"/>
            <a:ext cx="1132265" cy="587704"/>
            <a:chOff x="3931788" y="3108944"/>
            <a:chExt cx="1132265" cy="587704"/>
          </a:xfrm>
        </p:grpSpPr>
        <p:sp>
          <p:nvSpPr>
            <p:cNvPr id="146" name="Rounded Rectangle 145"/>
            <p:cNvSpPr/>
            <p:nvPr/>
          </p:nvSpPr>
          <p:spPr>
            <a:xfrm>
              <a:off x="4008598" y="310894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931788" y="337020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5715736" y="2545685"/>
            <a:ext cx="430869" cy="360210"/>
            <a:chOff x="3780391" y="2732880"/>
            <a:chExt cx="608782" cy="515310"/>
          </a:xfrm>
        </p:grpSpPr>
        <p:sp>
          <p:nvSpPr>
            <p:cNvPr id="197" name="Isosceles Triangle 196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Arc 205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Connector 207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Group 208"/>
          <p:cNvGrpSpPr/>
          <p:nvPr/>
        </p:nvGrpSpPr>
        <p:grpSpPr>
          <a:xfrm>
            <a:off x="5647340" y="2891330"/>
            <a:ext cx="430869" cy="360210"/>
            <a:chOff x="3780391" y="2732880"/>
            <a:chExt cx="608782" cy="515310"/>
          </a:xfrm>
        </p:grpSpPr>
        <p:sp>
          <p:nvSpPr>
            <p:cNvPr id="210" name="Isosceles Triangle 209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Arc 210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2" name="Straight Connector 211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222"/>
          <p:cNvGrpSpPr/>
          <p:nvPr/>
        </p:nvGrpSpPr>
        <p:grpSpPr>
          <a:xfrm>
            <a:off x="5600521" y="4312315"/>
            <a:ext cx="430869" cy="360210"/>
            <a:chOff x="3780391" y="2732880"/>
            <a:chExt cx="608782" cy="515310"/>
          </a:xfrm>
        </p:grpSpPr>
        <p:sp>
          <p:nvSpPr>
            <p:cNvPr id="224" name="Isosceles Triangle 223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Arc 224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6" name="Straight Connector 225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226"/>
          <p:cNvGrpSpPr/>
          <p:nvPr/>
        </p:nvGrpSpPr>
        <p:grpSpPr>
          <a:xfrm>
            <a:off x="5830951" y="3376030"/>
            <a:ext cx="430869" cy="360210"/>
            <a:chOff x="3780391" y="2732880"/>
            <a:chExt cx="608782" cy="515310"/>
          </a:xfrm>
        </p:grpSpPr>
        <p:sp>
          <p:nvSpPr>
            <p:cNvPr id="228" name="Isosceles Triangle 227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Arc 228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0" name="Straight Connector 229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230"/>
          <p:cNvGrpSpPr/>
          <p:nvPr/>
        </p:nvGrpSpPr>
        <p:grpSpPr>
          <a:xfrm>
            <a:off x="5754141" y="3683270"/>
            <a:ext cx="430869" cy="360210"/>
            <a:chOff x="3780391" y="2732880"/>
            <a:chExt cx="608782" cy="515310"/>
          </a:xfrm>
        </p:grpSpPr>
        <p:sp>
          <p:nvSpPr>
            <p:cNvPr id="232" name="Isosceles Triangle 231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Arc 232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>
            <a:off x="5638926" y="3966670"/>
            <a:ext cx="430869" cy="360210"/>
            <a:chOff x="3780391" y="2732880"/>
            <a:chExt cx="608782" cy="515310"/>
          </a:xfrm>
        </p:grpSpPr>
        <p:sp>
          <p:nvSpPr>
            <p:cNvPr id="238" name="Isosceles Triangle 237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Arc 238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oup 240"/>
          <p:cNvGrpSpPr/>
          <p:nvPr/>
        </p:nvGrpSpPr>
        <p:grpSpPr>
          <a:xfrm>
            <a:off x="2498130" y="5142660"/>
            <a:ext cx="430869" cy="360210"/>
            <a:chOff x="3780391" y="2732880"/>
            <a:chExt cx="608782" cy="515310"/>
          </a:xfrm>
        </p:grpSpPr>
        <p:sp>
          <p:nvSpPr>
            <p:cNvPr id="242" name="Isosceles Triangle 241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Arc 242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4" name="Straight Connector 243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3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8" name="Group 40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409" name="Straight Connector 40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Arrow Connector 40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2" name="Group 411"/>
          <p:cNvGrpSpPr/>
          <p:nvPr/>
        </p:nvGrpSpPr>
        <p:grpSpPr>
          <a:xfrm rot="1090229">
            <a:off x="2398709" y="4421523"/>
            <a:ext cx="487358" cy="791925"/>
            <a:chOff x="3156080" y="3149453"/>
            <a:chExt cx="3673745" cy="791925"/>
          </a:xfrm>
        </p:grpSpPr>
        <p:cxnSp>
          <p:nvCxnSpPr>
            <p:cNvPr id="413" name="Straight Connector 412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Arrow Connector 413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6" name="Group 415"/>
          <p:cNvGrpSpPr/>
          <p:nvPr/>
        </p:nvGrpSpPr>
        <p:grpSpPr>
          <a:xfrm rot="20370674">
            <a:off x="2328596" y="2923197"/>
            <a:ext cx="3509107" cy="675883"/>
            <a:chOff x="2794878" y="3265495"/>
            <a:chExt cx="4034947" cy="675883"/>
          </a:xfrm>
        </p:grpSpPr>
        <p:cxnSp>
          <p:nvCxnSpPr>
            <p:cNvPr id="417" name="Straight Connector 416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Arrow Connector 417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 rot="1229326">
              <a:off x="2794878" y="3265495"/>
              <a:ext cx="2015944" cy="10593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2" name="Group 421"/>
          <p:cNvGrpSpPr/>
          <p:nvPr/>
        </p:nvGrpSpPr>
        <p:grpSpPr>
          <a:xfrm rot="20734180">
            <a:off x="2316871" y="3169761"/>
            <a:ext cx="3480718" cy="1073179"/>
            <a:chOff x="2637668" y="3210848"/>
            <a:chExt cx="4315748" cy="587465"/>
          </a:xfrm>
        </p:grpSpPr>
        <p:cxnSp>
          <p:nvCxnSpPr>
            <p:cNvPr id="423" name="Straight Connector 422"/>
            <p:cNvCxnSpPr/>
            <p:nvPr/>
          </p:nvCxnSpPr>
          <p:spPr>
            <a:xfrm rot="865820" flipH="1" flipV="1">
              <a:off x="4357723" y="3393897"/>
              <a:ext cx="431218" cy="148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Arrow Connector 423"/>
            <p:cNvCxnSpPr/>
            <p:nvPr/>
          </p:nvCxnSpPr>
          <p:spPr>
            <a:xfrm rot="865820">
              <a:off x="4270169" y="3510373"/>
              <a:ext cx="2683247" cy="28794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 rot="865820">
              <a:off x="2637668" y="3210848"/>
              <a:ext cx="2213854" cy="253960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/>
          <p:cNvCxnSpPr/>
          <p:nvPr/>
        </p:nvCxnSpPr>
        <p:spPr>
          <a:xfrm>
            <a:off x="1362683" y="1399688"/>
            <a:ext cx="1781628" cy="7669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570542" y="1154941"/>
            <a:ext cx="773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SCMI</a:t>
            </a:r>
          </a:p>
        </p:txBody>
      </p:sp>
      <p:grpSp>
        <p:nvGrpSpPr>
          <p:cNvPr id="612" name="Group 611"/>
          <p:cNvGrpSpPr/>
          <p:nvPr/>
        </p:nvGrpSpPr>
        <p:grpSpPr>
          <a:xfrm>
            <a:off x="808310" y="1923140"/>
            <a:ext cx="2336001" cy="3387705"/>
            <a:chOff x="658696" y="1923140"/>
            <a:chExt cx="2336001" cy="3387705"/>
          </a:xfrm>
        </p:grpSpPr>
        <p:cxnSp>
          <p:nvCxnSpPr>
            <p:cNvPr id="531" name="Straight Arrow Connector 530"/>
            <p:cNvCxnSpPr>
              <a:stCxn id="536" idx="0"/>
            </p:cNvCxnSpPr>
            <p:nvPr/>
          </p:nvCxnSpPr>
          <p:spPr>
            <a:xfrm>
              <a:off x="658696" y="2586712"/>
              <a:ext cx="3165" cy="2724133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6" name="Arc 535"/>
            <p:cNvSpPr/>
            <p:nvPr/>
          </p:nvSpPr>
          <p:spPr>
            <a:xfrm rot="15202076">
              <a:off x="179782" y="2465344"/>
              <a:ext cx="2146934" cy="1062525"/>
            </a:xfrm>
            <a:prstGeom prst="arc">
              <a:avLst>
                <a:gd name="adj1" fmla="val 19272901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540" name="Straight Arrow Connector 539"/>
            <p:cNvCxnSpPr>
              <a:stCxn id="536" idx="2"/>
            </p:cNvCxnSpPr>
            <p:nvPr/>
          </p:nvCxnSpPr>
          <p:spPr>
            <a:xfrm flipV="1">
              <a:off x="1011392" y="1931205"/>
              <a:ext cx="1983305" cy="2593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7" name="TextBox 546"/>
          <p:cNvSpPr txBox="1"/>
          <p:nvPr/>
        </p:nvSpPr>
        <p:spPr>
          <a:xfrm>
            <a:off x="1192360" y="1662370"/>
            <a:ext cx="186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DERIVED PRODUCTS 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584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589" name="Group 588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590" name="Straight Connector 589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6" name="Group 605"/>
          <p:cNvGrpSpPr/>
          <p:nvPr/>
        </p:nvGrpSpPr>
        <p:grpSpPr>
          <a:xfrm>
            <a:off x="3835064" y="3869679"/>
            <a:ext cx="2131608" cy="3571888"/>
            <a:chOff x="3835064" y="3869679"/>
            <a:chExt cx="2131608" cy="3571888"/>
          </a:xfrm>
        </p:grpSpPr>
        <p:cxnSp>
          <p:nvCxnSpPr>
            <p:cNvPr id="607" name="Straight Arrow Connector 606"/>
            <p:cNvCxnSpPr>
              <a:endCxn id="608" idx="2"/>
            </p:cNvCxnSpPr>
            <p:nvPr/>
          </p:nvCxnSpPr>
          <p:spPr>
            <a:xfrm flipV="1">
              <a:off x="3905393" y="5986390"/>
              <a:ext cx="572189" cy="2343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Arc 607"/>
            <p:cNvSpPr/>
            <p:nvPr/>
          </p:nvSpPr>
          <p:spPr>
            <a:xfrm rot="4952346">
              <a:off x="3304544" y="4400199"/>
              <a:ext cx="2123566" cy="1062525"/>
            </a:xfrm>
            <a:prstGeom prst="arc">
              <a:avLst>
                <a:gd name="adj1" fmla="val 19943102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9" name="Arc 608"/>
            <p:cNvSpPr/>
            <p:nvPr/>
          </p:nvSpPr>
          <p:spPr>
            <a:xfrm rot="15202076">
              <a:off x="4310587" y="5848521"/>
              <a:ext cx="2123566" cy="1062525"/>
            </a:xfrm>
            <a:prstGeom prst="arc">
              <a:avLst>
                <a:gd name="adj1" fmla="val 20293056"/>
                <a:gd name="adj2" fmla="val 181938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610" name="Straight Arrow Connector 609"/>
            <p:cNvCxnSpPr>
              <a:endCxn id="609" idx="2"/>
            </p:cNvCxnSpPr>
            <p:nvPr/>
          </p:nvCxnSpPr>
          <p:spPr>
            <a:xfrm flipH="1" flipV="1">
              <a:off x="5123744" y="5352067"/>
              <a:ext cx="842928" cy="62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grpSp>
        <p:nvGrpSpPr>
          <p:cNvPr id="623" name="Group 622"/>
          <p:cNvGrpSpPr/>
          <p:nvPr/>
        </p:nvGrpSpPr>
        <p:grpSpPr>
          <a:xfrm rot="11743004">
            <a:off x="475899" y="2069385"/>
            <a:ext cx="891058" cy="1118614"/>
            <a:chOff x="3156078" y="3149453"/>
            <a:chExt cx="3673747" cy="791925"/>
          </a:xfrm>
        </p:grpSpPr>
        <p:cxnSp>
          <p:nvCxnSpPr>
            <p:cNvPr id="624" name="Straight Connector 62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Straight Arrow Connector 62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E4348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42"/>
          <p:cNvGrpSpPr/>
          <p:nvPr/>
        </p:nvGrpSpPr>
        <p:grpSpPr>
          <a:xfrm>
            <a:off x="1030002" y="2320379"/>
            <a:ext cx="4890540" cy="4348987"/>
            <a:chOff x="1030002" y="2320379"/>
            <a:chExt cx="4890540" cy="4348987"/>
          </a:xfrm>
        </p:grpSpPr>
        <p:cxnSp>
          <p:nvCxnSpPr>
            <p:cNvPr id="144" name="Straight Arrow Connector 143"/>
            <p:cNvCxnSpPr/>
            <p:nvPr/>
          </p:nvCxnSpPr>
          <p:spPr>
            <a:xfrm flipH="1">
              <a:off x="4917646" y="2349681"/>
              <a:ext cx="1002896" cy="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48" idx="0"/>
              <a:endCxn id="149" idx="0"/>
            </p:cNvCxnSpPr>
            <p:nvPr/>
          </p:nvCxnSpPr>
          <p:spPr>
            <a:xfrm>
              <a:off x="4564905" y="2883044"/>
              <a:ext cx="240" cy="110749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Arc 147"/>
            <p:cNvSpPr/>
            <p:nvPr/>
          </p:nvSpPr>
          <p:spPr>
            <a:xfrm rot="15202076">
              <a:off x="4091942" y="2850899"/>
              <a:ext cx="2123566" cy="1062525"/>
            </a:xfrm>
            <a:prstGeom prst="arc">
              <a:avLst>
                <a:gd name="adj1" fmla="val 19615117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49" name="Arc 148"/>
            <p:cNvSpPr/>
            <p:nvPr/>
          </p:nvSpPr>
          <p:spPr>
            <a:xfrm rot="4576722">
              <a:off x="2933997" y="2994906"/>
              <a:ext cx="2123566" cy="1062525"/>
            </a:xfrm>
            <a:prstGeom prst="arc">
              <a:avLst>
                <a:gd name="adj1" fmla="val 19375294"/>
                <a:gd name="adj2" fmla="val 2154614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0" name="Straight Arrow Connector 149"/>
            <p:cNvCxnSpPr>
              <a:endCxn id="149" idx="2"/>
            </p:cNvCxnSpPr>
            <p:nvPr/>
          </p:nvCxnSpPr>
          <p:spPr>
            <a:xfrm>
              <a:off x="2539146" y="4549541"/>
              <a:ext cx="1724517" cy="365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Arc 150"/>
            <p:cNvSpPr/>
            <p:nvPr/>
          </p:nvSpPr>
          <p:spPr>
            <a:xfrm rot="15202076">
              <a:off x="1700347" y="5064636"/>
              <a:ext cx="2146934" cy="1062525"/>
            </a:xfrm>
            <a:prstGeom prst="arc">
              <a:avLst>
                <a:gd name="adj1" fmla="val 19229499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2" name="Arc 151"/>
            <p:cNvSpPr/>
            <p:nvPr/>
          </p:nvSpPr>
          <p:spPr>
            <a:xfrm rot="3659670">
              <a:off x="596933" y="4177616"/>
              <a:ext cx="1928663" cy="1062525"/>
            </a:xfrm>
            <a:prstGeom prst="arc">
              <a:avLst>
                <a:gd name="adj1" fmla="val 20837763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3" name="Straight Arrow Connector 152"/>
            <p:cNvCxnSpPr>
              <a:endCxn id="152" idx="2"/>
            </p:cNvCxnSpPr>
            <p:nvPr/>
          </p:nvCxnSpPr>
          <p:spPr>
            <a:xfrm flipV="1">
              <a:off x="1230765" y="5589474"/>
              <a:ext cx="610624" cy="1284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152" idx="0"/>
              <a:endCxn id="151" idx="0"/>
            </p:cNvCxnSpPr>
            <p:nvPr/>
          </p:nvCxnSpPr>
          <p:spPr>
            <a:xfrm flipV="1">
              <a:off x="2169995" y="5196969"/>
              <a:ext cx="9244" cy="19490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1182402" y="2707516"/>
            <a:ext cx="4892856" cy="4203150"/>
            <a:chOff x="1182402" y="2707516"/>
            <a:chExt cx="4892856" cy="4203150"/>
          </a:xfrm>
        </p:grpSpPr>
        <p:cxnSp>
          <p:nvCxnSpPr>
            <p:cNvPr id="156" name="Straight Arrow Connector 155"/>
            <p:cNvCxnSpPr>
              <a:endCxn id="158" idx="2"/>
            </p:cNvCxnSpPr>
            <p:nvPr/>
          </p:nvCxnSpPr>
          <p:spPr>
            <a:xfrm flipH="1">
              <a:off x="5226041" y="3088451"/>
              <a:ext cx="567793" cy="614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>
              <a:stCxn id="158" idx="0"/>
              <a:endCxn id="161" idx="0"/>
            </p:cNvCxnSpPr>
            <p:nvPr/>
          </p:nvCxnSpPr>
          <p:spPr>
            <a:xfrm flipH="1">
              <a:off x="4855599" y="3477931"/>
              <a:ext cx="116441" cy="880258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Arc 157"/>
            <p:cNvSpPr/>
            <p:nvPr/>
          </p:nvSpPr>
          <p:spPr>
            <a:xfrm rot="15202076">
              <a:off x="4479632" y="3578808"/>
              <a:ext cx="2128728" cy="1062525"/>
            </a:xfrm>
            <a:prstGeom prst="arc">
              <a:avLst>
                <a:gd name="adj1" fmla="val 20069609"/>
                <a:gd name="adj2" fmla="val 21554770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1" name="Arc 160"/>
            <p:cNvSpPr/>
            <p:nvPr/>
          </p:nvSpPr>
          <p:spPr>
            <a:xfrm rot="4952346">
              <a:off x="3292632" y="3238036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62" name="Straight Arrow Connector 161"/>
            <p:cNvCxnSpPr>
              <a:endCxn id="161" idx="2"/>
            </p:cNvCxnSpPr>
            <p:nvPr/>
          </p:nvCxnSpPr>
          <p:spPr>
            <a:xfrm>
              <a:off x="2709478" y="4788218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Arc 162"/>
            <p:cNvSpPr/>
            <p:nvPr/>
          </p:nvSpPr>
          <p:spPr>
            <a:xfrm rot="15202076">
              <a:off x="1852747" y="5305936"/>
              <a:ext cx="2146934" cy="1062525"/>
            </a:xfrm>
            <a:prstGeom prst="arc">
              <a:avLst>
                <a:gd name="adj1" fmla="val 19968340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4" name="Arc 163"/>
            <p:cNvSpPr/>
            <p:nvPr/>
          </p:nvSpPr>
          <p:spPr>
            <a:xfrm rot="3659670">
              <a:off x="749333" y="4368116"/>
              <a:ext cx="1928663" cy="1062525"/>
            </a:xfrm>
            <a:prstGeom prst="arc">
              <a:avLst>
                <a:gd name="adj1" fmla="val 20883555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65" name="Straight Arrow Connector 164"/>
            <p:cNvCxnSpPr>
              <a:endCxn id="164" idx="2"/>
            </p:cNvCxnSpPr>
            <p:nvPr/>
          </p:nvCxnSpPr>
          <p:spPr>
            <a:xfrm flipV="1">
              <a:off x="1230765" y="5779974"/>
              <a:ext cx="763024" cy="2019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4" idx="0"/>
              <a:endCxn id="163" idx="0"/>
            </p:cNvCxnSpPr>
            <p:nvPr/>
          </p:nvCxnSpPr>
          <p:spPr>
            <a:xfrm flipV="1">
              <a:off x="2316713" y="5233172"/>
              <a:ext cx="29726" cy="36125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1253249" y="2930321"/>
            <a:ext cx="4917259" cy="4193625"/>
            <a:chOff x="1253249" y="2930321"/>
            <a:chExt cx="4917259" cy="4193625"/>
          </a:xfrm>
        </p:grpSpPr>
        <p:sp>
          <p:nvSpPr>
            <p:cNvPr id="169" name="Arc 168"/>
            <p:cNvSpPr/>
            <p:nvPr/>
          </p:nvSpPr>
          <p:spPr>
            <a:xfrm rot="4952346">
              <a:off x="3536870" y="3460841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0" name="Straight Arrow Connector 169"/>
            <p:cNvCxnSpPr>
              <a:endCxn id="169" idx="2"/>
            </p:cNvCxnSpPr>
            <p:nvPr/>
          </p:nvCxnSpPr>
          <p:spPr>
            <a:xfrm>
              <a:off x="2953716" y="5011023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Arc 170"/>
            <p:cNvSpPr/>
            <p:nvPr/>
          </p:nvSpPr>
          <p:spPr>
            <a:xfrm rot="15202076">
              <a:off x="2096985" y="5519216"/>
              <a:ext cx="2146934" cy="1062525"/>
            </a:xfrm>
            <a:prstGeom prst="arc">
              <a:avLst>
                <a:gd name="adj1" fmla="val 20055408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2" name="Straight Arrow Connector 171"/>
            <p:cNvCxnSpPr>
              <a:endCxn id="173" idx="2"/>
            </p:cNvCxnSpPr>
            <p:nvPr/>
          </p:nvCxnSpPr>
          <p:spPr>
            <a:xfrm flipV="1">
              <a:off x="1253249" y="5996662"/>
              <a:ext cx="1036734" cy="2631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Arc 172"/>
            <p:cNvSpPr/>
            <p:nvPr/>
          </p:nvSpPr>
          <p:spPr>
            <a:xfrm rot="3659670">
              <a:off x="959917" y="4587618"/>
              <a:ext cx="1928663" cy="1062525"/>
            </a:xfrm>
            <a:prstGeom prst="arc">
              <a:avLst>
                <a:gd name="adj1" fmla="val 20396993"/>
                <a:gd name="adj2" fmla="val 38316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H="1">
              <a:off x="5419094" y="4077456"/>
              <a:ext cx="355690" cy="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Arc 174"/>
            <p:cNvSpPr/>
            <p:nvPr/>
          </p:nvSpPr>
          <p:spPr>
            <a:xfrm rot="15202076">
              <a:off x="4574882" y="4580513"/>
              <a:ext cx="2128728" cy="1062525"/>
            </a:xfrm>
            <a:prstGeom prst="arc">
              <a:avLst>
                <a:gd name="adj1" fmla="val 21068628"/>
                <a:gd name="adj2" fmla="val 36205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6" name="Straight Arrow Connector 175"/>
            <p:cNvCxnSpPr>
              <a:stCxn id="175" idx="0"/>
              <a:endCxn id="169" idx="0"/>
            </p:cNvCxnSpPr>
            <p:nvPr/>
          </p:nvCxnSpPr>
          <p:spPr>
            <a:xfrm flipH="1">
              <a:off x="5099837" y="4183583"/>
              <a:ext cx="96917" cy="39741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73" idx="0"/>
              <a:endCxn id="171" idx="0"/>
            </p:cNvCxnSpPr>
            <p:nvPr/>
          </p:nvCxnSpPr>
          <p:spPr>
            <a:xfrm flipV="1">
              <a:off x="2570670" y="5419899"/>
              <a:ext cx="24483" cy="25980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Arrow Connector 182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217820" y="1961446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cxnSp>
        <p:nvCxnSpPr>
          <p:cNvPr id="185" name="Straight Arrow Connector 184"/>
          <p:cNvCxnSpPr/>
          <p:nvPr/>
        </p:nvCxnSpPr>
        <p:spPr>
          <a:xfrm flipH="1" flipV="1">
            <a:off x="4730313" y="1759737"/>
            <a:ext cx="1330009" cy="188783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4865254" y="1547155"/>
            <a:ext cx="1281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096725" y="2115067"/>
            <a:ext cx="84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</a:t>
            </a:r>
          </a:p>
        </p:txBody>
      </p:sp>
      <p:grpSp>
        <p:nvGrpSpPr>
          <p:cNvPr id="256" name="Group 255"/>
          <p:cNvGrpSpPr/>
          <p:nvPr/>
        </p:nvGrpSpPr>
        <p:grpSpPr>
          <a:xfrm>
            <a:off x="3970744" y="354407"/>
            <a:ext cx="4993729" cy="6253911"/>
            <a:chOff x="3970744" y="354407"/>
            <a:chExt cx="4993729" cy="6253911"/>
          </a:xfrm>
        </p:grpSpPr>
        <p:grpSp>
          <p:nvGrpSpPr>
            <p:cNvPr id="257" name="Group 256"/>
            <p:cNvGrpSpPr/>
            <p:nvPr/>
          </p:nvGrpSpPr>
          <p:grpSpPr>
            <a:xfrm>
              <a:off x="3970744" y="354407"/>
              <a:ext cx="4993729" cy="6253911"/>
              <a:chOff x="3970744" y="354407"/>
              <a:chExt cx="4993729" cy="6253911"/>
            </a:xfrm>
          </p:grpSpPr>
          <p:cxnSp>
            <p:nvCxnSpPr>
              <p:cNvPr id="259" name="Straight Arrow Connector 258"/>
              <p:cNvCxnSpPr/>
              <p:nvPr/>
            </p:nvCxnSpPr>
            <p:spPr>
              <a:xfrm flipH="1">
                <a:off x="5920542" y="6353749"/>
                <a:ext cx="352471" cy="88127"/>
              </a:xfrm>
              <a:prstGeom prst="straightConnector1">
                <a:avLst/>
              </a:prstGeom>
              <a:ln w="254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0" name="Group 259"/>
              <p:cNvGrpSpPr/>
              <p:nvPr/>
            </p:nvGrpSpPr>
            <p:grpSpPr>
              <a:xfrm>
                <a:off x="3970744" y="354407"/>
                <a:ext cx="4993729" cy="6253911"/>
                <a:chOff x="3970744" y="354407"/>
                <a:chExt cx="4993729" cy="6253911"/>
              </a:xfrm>
            </p:grpSpPr>
            <p:cxnSp>
              <p:nvCxnSpPr>
                <p:cNvPr id="261" name="Straight Connector 260"/>
                <p:cNvCxnSpPr>
                  <a:endCxn id="281" idx="0"/>
                </p:cNvCxnSpPr>
                <p:nvPr/>
              </p:nvCxnSpPr>
              <p:spPr>
                <a:xfrm flipH="1">
                  <a:off x="8805649" y="2782911"/>
                  <a:ext cx="158824" cy="496335"/>
                </a:xfrm>
                <a:prstGeom prst="line">
                  <a:avLst/>
                </a:prstGeom>
                <a:ln w="25400" cmpd="sng">
                  <a:solidFill>
                    <a:srgbClr val="0000FF"/>
                  </a:solidFill>
                  <a:head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2" name="Group 261"/>
                <p:cNvGrpSpPr/>
                <p:nvPr/>
              </p:nvGrpSpPr>
              <p:grpSpPr>
                <a:xfrm>
                  <a:off x="3970744" y="354407"/>
                  <a:ext cx="4993729" cy="6253911"/>
                  <a:chOff x="3970744" y="354407"/>
                  <a:chExt cx="4993729" cy="6253911"/>
                </a:xfrm>
              </p:grpSpPr>
              <p:sp>
                <p:nvSpPr>
                  <p:cNvPr id="263" name="Arc 262"/>
                  <p:cNvSpPr/>
                  <p:nvPr/>
                </p:nvSpPr>
                <p:spPr>
                  <a:xfrm rot="20805795">
                    <a:off x="5703129" y="944237"/>
                    <a:ext cx="2146934" cy="1062525"/>
                  </a:xfrm>
                  <a:prstGeom prst="arc">
                    <a:avLst>
                      <a:gd name="adj1" fmla="val 13554194"/>
                      <a:gd name="adj2" fmla="val 1999591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cxnSp>
                <p:nvCxnSpPr>
                  <p:cNvPr id="264" name="Straight Connector 263"/>
                  <p:cNvCxnSpPr>
                    <a:endCxn id="263" idx="0"/>
                  </p:cNvCxnSpPr>
                  <p:nvPr/>
                </p:nvCxnSpPr>
                <p:spPr>
                  <a:xfrm flipV="1">
                    <a:off x="4687215" y="1115476"/>
                    <a:ext cx="1527865" cy="641552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Straight Connector 264"/>
                  <p:cNvCxnSpPr>
                    <a:stCxn id="272" idx="0"/>
                  </p:cNvCxnSpPr>
                  <p:nvPr/>
                </p:nvCxnSpPr>
                <p:spPr>
                  <a:xfrm flipV="1">
                    <a:off x="8964473" y="2430470"/>
                    <a:ext cx="0" cy="226746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66" name="Group 265"/>
                  <p:cNvGrpSpPr/>
                  <p:nvPr/>
                </p:nvGrpSpPr>
                <p:grpSpPr>
                  <a:xfrm rot="11258164" flipV="1">
                    <a:off x="7500044" y="1319163"/>
                    <a:ext cx="673583" cy="648604"/>
                    <a:chOff x="3191133" y="2768046"/>
                    <a:chExt cx="1696169" cy="973547"/>
                  </a:xfrm>
                </p:grpSpPr>
                <p:cxnSp>
                  <p:nvCxnSpPr>
                    <p:cNvPr id="286" name="Straight Connector 285"/>
                    <p:cNvCxnSpPr/>
                    <p:nvPr/>
                  </p:nvCxnSpPr>
                  <p:spPr>
                    <a:xfrm flipH="1">
                      <a:off x="4324240" y="3480331"/>
                      <a:ext cx="281530" cy="0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Straight Arrow Connector 286"/>
                    <p:cNvCxnSpPr/>
                    <p:nvPr/>
                  </p:nvCxnSpPr>
                  <p:spPr>
                    <a:xfrm>
                      <a:off x="4324240" y="3496631"/>
                      <a:ext cx="563062" cy="244962"/>
                    </a:xfrm>
                    <a:prstGeom prst="straightConnector1">
                      <a:avLst/>
                    </a:prstGeom>
                    <a:ln w="25400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Straight Connector 289"/>
                    <p:cNvCxnSpPr/>
                    <p:nvPr/>
                  </p:nvCxnSpPr>
                  <p:spPr>
                    <a:xfrm>
                      <a:off x="3191133" y="2768046"/>
                      <a:ext cx="1414637" cy="712285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67" name="Arc 266"/>
                  <p:cNvSpPr/>
                  <p:nvPr/>
                </p:nvSpPr>
                <p:spPr>
                  <a:xfrm rot="4419812">
                    <a:off x="7300946" y="1603947"/>
                    <a:ext cx="2146934" cy="1062525"/>
                  </a:xfrm>
                  <a:prstGeom prst="arc">
                    <a:avLst>
                      <a:gd name="adj1" fmla="val 12760120"/>
                      <a:gd name="adj2" fmla="val 1709877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268" name="Arc 267"/>
                  <p:cNvSpPr/>
                  <p:nvPr/>
                </p:nvSpPr>
                <p:spPr>
                  <a:xfrm rot="7859602">
                    <a:off x="7048602" y="5003588"/>
                    <a:ext cx="2146934" cy="1062525"/>
                  </a:xfrm>
                  <a:prstGeom prst="arc">
                    <a:avLst>
                      <a:gd name="adj1" fmla="val 11941454"/>
                      <a:gd name="adj2" fmla="val 20628768"/>
                    </a:avLst>
                  </a:prstGeom>
                  <a:solidFill>
                    <a:schemeClr val="tx1"/>
                  </a:solidFill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cxnSp>
                <p:nvCxnSpPr>
                  <p:cNvPr id="269" name="Straight Connector 268"/>
                  <p:cNvCxnSpPr/>
                  <p:nvPr/>
                </p:nvCxnSpPr>
                <p:spPr>
                  <a:xfrm>
                    <a:off x="3970744" y="6051646"/>
                    <a:ext cx="2344609" cy="302103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0" name="Straight Connector 269"/>
                  <p:cNvCxnSpPr>
                    <a:endCxn id="271" idx="2"/>
                  </p:cNvCxnSpPr>
                  <p:nvPr/>
                </p:nvCxnSpPr>
                <p:spPr>
                  <a:xfrm>
                    <a:off x="5894174" y="6441564"/>
                    <a:ext cx="1345289" cy="62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1" name="Arc 270"/>
                  <p:cNvSpPr/>
                  <p:nvPr/>
                </p:nvSpPr>
                <p:spPr>
                  <a:xfrm rot="10576691">
                    <a:off x="6386964" y="5379406"/>
                    <a:ext cx="2146934" cy="1062525"/>
                  </a:xfrm>
                  <a:prstGeom prst="arc">
                    <a:avLst>
                      <a:gd name="adj1" fmla="val 14626902"/>
                      <a:gd name="adj2" fmla="val 1777775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272" name="Arc 271"/>
                  <p:cNvSpPr/>
                  <p:nvPr/>
                </p:nvSpPr>
                <p:spPr>
                  <a:xfrm rot="5936461">
                    <a:off x="7340438" y="4430728"/>
                    <a:ext cx="2146934" cy="1062525"/>
                  </a:xfrm>
                  <a:prstGeom prst="arc">
                    <a:avLst>
                      <a:gd name="adj1" fmla="val 14126182"/>
                      <a:gd name="adj2" fmla="val 17213814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grpSp>
                <p:nvGrpSpPr>
                  <p:cNvPr id="273" name="Group 272"/>
                  <p:cNvGrpSpPr/>
                  <p:nvPr/>
                </p:nvGrpSpPr>
                <p:grpSpPr>
                  <a:xfrm>
                    <a:off x="7529185" y="1476369"/>
                    <a:ext cx="1319784" cy="2575328"/>
                    <a:chOff x="7529185" y="1476369"/>
                    <a:chExt cx="1319784" cy="2575328"/>
                  </a:xfrm>
                </p:grpSpPr>
                <p:sp>
                  <p:nvSpPr>
                    <p:cNvPr id="281" name="Arc 280"/>
                    <p:cNvSpPr/>
                    <p:nvPr/>
                  </p:nvSpPr>
                  <p:spPr>
                    <a:xfrm rot="4792461">
                      <a:off x="7244240" y="2018573"/>
                      <a:ext cx="2146934" cy="1062525"/>
                    </a:xfrm>
                    <a:prstGeom prst="arc">
                      <a:avLst>
                        <a:gd name="adj1" fmla="val 20180698"/>
                        <a:gd name="adj2" fmla="val 21232719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282" name="Group 281"/>
                    <p:cNvGrpSpPr/>
                    <p:nvPr/>
                  </p:nvGrpSpPr>
                  <p:grpSpPr>
                    <a:xfrm>
                      <a:off x="7529185" y="3562831"/>
                      <a:ext cx="1083726" cy="488866"/>
                      <a:chOff x="7460431" y="2440064"/>
                      <a:chExt cx="1083726" cy="488866"/>
                    </a:xfrm>
                  </p:grpSpPr>
                  <p:cxnSp>
                    <p:nvCxnSpPr>
                      <p:cNvPr id="283" name="Straight Connector 282"/>
                      <p:cNvCxnSpPr>
                        <a:endCxn id="281" idx="2"/>
                      </p:cNvCxnSpPr>
                      <p:nvPr/>
                    </p:nvCxnSpPr>
                    <p:spPr>
                      <a:xfrm flipV="1">
                        <a:off x="8122699" y="2440064"/>
                        <a:ext cx="421458" cy="265078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4" name="Straight Connector 283"/>
                      <p:cNvCxnSpPr/>
                      <p:nvPr/>
                    </p:nvCxnSpPr>
                    <p:spPr>
                      <a:xfrm flipH="1">
                        <a:off x="8128566" y="2465050"/>
                        <a:ext cx="115870" cy="261881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5" name="Straight Arrow Connector 284"/>
                      <p:cNvCxnSpPr/>
                      <p:nvPr/>
                    </p:nvCxnSpPr>
                    <p:spPr>
                      <a:xfrm flipH="1">
                        <a:off x="7460431" y="2487746"/>
                        <a:ext cx="784004" cy="44118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74" name="Group 273"/>
                  <p:cNvGrpSpPr/>
                  <p:nvPr/>
                </p:nvGrpSpPr>
                <p:grpSpPr>
                  <a:xfrm>
                    <a:off x="7413970" y="354407"/>
                    <a:ext cx="1319784" cy="2575328"/>
                    <a:chOff x="7529185" y="1476369"/>
                    <a:chExt cx="1319784" cy="2575328"/>
                  </a:xfrm>
                </p:grpSpPr>
                <p:sp>
                  <p:nvSpPr>
                    <p:cNvPr id="276" name="Arc 275"/>
                    <p:cNvSpPr/>
                    <p:nvPr/>
                  </p:nvSpPr>
                  <p:spPr>
                    <a:xfrm rot="4792461">
                      <a:off x="7244240" y="2018573"/>
                      <a:ext cx="2146934" cy="1062525"/>
                    </a:xfrm>
                    <a:prstGeom prst="arc">
                      <a:avLst>
                        <a:gd name="adj1" fmla="val 20180698"/>
                        <a:gd name="adj2" fmla="val 21232719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277" name="Group 276"/>
                    <p:cNvGrpSpPr/>
                    <p:nvPr/>
                  </p:nvGrpSpPr>
                  <p:grpSpPr>
                    <a:xfrm>
                      <a:off x="7529185" y="3562831"/>
                      <a:ext cx="1083726" cy="488866"/>
                      <a:chOff x="7460431" y="2440064"/>
                      <a:chExt cx="1083726" cy="488866"/>
                    </a:xfrm>
                  </p:grpSpPr>
                  <p:cxnSp>
                    <p:nvCxnSpPr>
                      <p:cNvPr id="278" name="Straight Connector 277"/>
                      <p:cNvCxnSpPr>
                        <a:endCxn id="276" idx="2"/>
                      </p:cNvCxnSpPr>
                      <p:nvPr/>
                    </p:nvCxnSpPr>
                    <p:spPr>
                      <a:xfrm flipV="1">
                        <a:off x="8122699" y="2440064"/>
                        <a:ext cx="421458" cy="265078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9" name="Straight Connector 278"/>
                      <p:cNvCxnSpPr/>
                      <p:nvPr/>
                    </p:nvCxnSpPr>
                    <p:spPr>
                      <a:xfrm flipH="1">
                        <a:off x="8128566" y="2465050"/>
                        <a:ext cx="115870" cy="261881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0" name="Straight Arrow Connector 279"/>
                      <p:cNvCxnSpPr/>
                      <p:nvPr/>
                    </p:nvCxnSpPr>
                    <p:spPr>
                      <a:xfrm flipH="1">
                        <a:off x="7460431" y="2487746"/>
                        <a:ext cx="784004" cy="44118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5" name="Straight Connector 274"/>
                  <p:cNvCxnSpPr>
                    <a:endCxn id="276" idx="0"/>
                  </p:cNvCxnSpPr>
                  <p:nvPr/>
                </p:nvCxnSpPr>
                <p:spPr>
                  <a:xfrm flipH="1">
                    <a:off x="8690434" y="1815990"/>
                    <a:ext cx="115215" cy="341294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258" name="Arc 257"/>
            <p:cNvSpPr/>
            <p:nvPr/>
          </p:nvSpPr>
          <p:spPr>
            <a:xfrm rot="4912507">
              <a:off x="7347952" y="1835818"/>
              <a:ext cx="2146934" cy="1062525"/>
            </a:xfrm>
            <a:prstGeom prst="arc">
              <a:avLst>
                <a:gd name="adj1" fmla="val 15009665"/>
                <a:gd name="adj2" fmla="val 17094444"/>
              </a:avLst>
            </a:prstGeom>
            <a:noFill/>
            <a:ln w="25400">
              <a:solidFill>
                <a:srgbClr val="3426E6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151445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GOES-R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 flipH="1">
            <a:off x="3163918" y="2258956"/>
            <a:ext cx="407020" cy="317454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3304635" y="3621025"/>
            <a:ext cx="1845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NWS TAILORED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33267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55" y="-181070"/>
            <a:ext cx="7086600" cy="1143000"/>
          </a:xfrm>
        </p:spPr>
        <p:txBody>
          <a:bodyPr/>
          <a:lstStyle/>
          <a:p>
            <a:r>
              <a:rPr lang="en-US" b="1" dirty="0" smtClean="0"/>
              <a:t>Ramp-Up to Operational Data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615" y="1431940"/>
            <a:ext cx="2342705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PRE DOE-4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Continuous Flow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SCMI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GLM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GRB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SBN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bg1"/>
                </a:solidFill>
              </a:rPr>
              <a:t>Derived Products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0155" y="1431940"/>
            <a:ext cx="2496325" cy="25545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DOE-4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July - August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“Test Like You Fly”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Real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Forecaster</a:t>
            </a:r>
          </a:p>
          <a:p>
            <a:pPr marL="800100" lvl="1" indent="-342900"/>
            <a:r>
              <a:rPr lang="en-US" sz="2000" dirty="0" smtClean="0">
                <a:solidFill>
                  <a:schemeClr val="bg1"/>
                </a:solidFill>
              </a:rPr>
              <a:t>Utility Evaluations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93720" y="1470345"/>
            <a:ext cx="3533260" cy="224676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SIMULATED DATA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Continued Continuous Flow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Remediation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Continued Deployment</a:t>
            </a:r>
          </a:p>
          <a:p>
            <a:pPr marL="342900" indent="-342900">
              <a:buFontTx/>
              <a:buChar char="-"/>
            </a:pP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306105" y="2382426"/>
            <a:ext cx="422455" cy="31687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071265" y="2376386"/>
            <a:ext cx="422455" cy="31687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58510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GOES-R NESDIS Interface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pic>
        <p:nvPicPr>
          <p:cNvPr id="138" name="Picture 1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3929">
            <a:off x="1114792" y="3157905"/>
            <a:ext cx="1641092" cy="1110976"/>
          </a:xfrm>
          <a:prstGeom prst="rect">
            <a:avLst/>
          </a:prstGeom>
        </p:spPr>
      </p:pic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3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0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409" name="Straight Connector 40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Arrow Connector 40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11"/>
          <p:cNvGrpSpPr/>
          <p:nvPr/>
        </p:nvGrpSpPr>
        <p:grpSpPr>
          <a:xfrm rot="1090229">
            <a:off x="2398709" y="4421523"/>
            <a:ext cx="487358" cy="791925"/>
            <a:chOff x="3156080" y="3149453"/>
            <a:chExt cx="3673745" cy="791925"/>
          </a:xfrm>
        </p:grpSpPr>
        <p:cxnSp>
          <p:nvCxnSpPr>
            <p:cNvPr id="413" name="Straight Connector 412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Arrow Connector 413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/>
          <p:cNvCxnSpPr/>
          <p:nvPr/>
        </p:nvCxnSpPr>
        <p:spPr>
          <a:xfrm>
            <a:off x="1362683" y="1399688"/>
            <a:ext cx="1781628" cy="7669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570542" y="1154941"/>
            <a:ext cx="773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SCMI</a:t>
            </a:r>
          </a:p>
        </p:txBody>
      </p:sp>
      <p:sp>
        <p:nvSpPr>
          <p:cNvPr id="547" name="TextBox 546"/>
          <p:cNvSpPr txBox="1"/>
          <p:nvPr/>
        </p:nvSpPr>
        <p:spPr>
          <a:xfrm>
            <a:off x="1192360" y="5686731"/>
            <a:ext cx="186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DERIVED PRODUCTS 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8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9" name="Group 588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590" name="Straight Connector 589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grpSp>
        <p:nvGrpSpPr>
          <p:cNvPr id="10" name="Group 622"/>
          <p:cNvGrpSpPr/>
          <p:nvPr/>
        </p:nvGrpSpPr>
        <p:grpSpPr>
          <a:xfrm rot="11743004">
            <a:off x="475899" y="2069385"/>
            <a:ext cx="891058" cy="1118614"/>
            <a:chOff x="3156078" y="3149453"/>
            <a:chExt cx="3673747" cy="791925"/>
          </a:xfrm>
        </p:grpSpPr>
        <p:cxnSp>
          <p:nvCxnSpPr>
            <p:cNvPr id="624" name="Straight Connector 62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5" name="Straight Arrow Connector 62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E4348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E4348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Arrow Connector 182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217820" y="5878756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51445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GOES-R</a:t>
            </a:r>
          </a:p>
        </p:txBody>
      </p:sp>
    </p:spTree>
    <p:extLst>
      <p:ext uri="{BB962C8B-B14F-4D97-AF65-F5344CB8AC3E}">
        <p14:creationId xmlns:p14="http://schemas.microsoft.com/office/powerpoint/2010/main" val="33267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58510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GOES-R Pre-Launch Adaptation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3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0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409" name="Straight Connector 40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Arrow Connector 40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11"/>
          <p:cNvGrpSpPr/>
          <p:nvPr/>
        </p:nvGrpSpPr>
        <p:grpSpPr>
          <a:xfrm rot="1090229">
            <a:off x="2398709" y="4421523"/>
            <a:ext cx="487358" cy="791925"/>
            <a:chOff x="3156080" y="3149453"/>
            <a:chExt cx="3673745" cy="791925"/>
          </a:xfrm>
        </p:grpSpPr>
        <p:cxnSp>
          <p:nvCxnSpPr>
            <p:cNvPr id="413" name="Straight Connector 412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Arrow Connector 413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/>
          <p:cNvCxnSpPr/>
          <p:nvPr/>
        </p:nvCxnSpPr>
        <p:spPr>
          <a:xfrm>
            <a:off x="1362683" y="1399688"/>
            <a:ext cx="1781628" cy="7669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570542" y="1154941"/>
            <a:ext cx="773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SCMI</a:t>
            </a:r>
          </a:p>
        </p:txBody>
      </p:sp>
      <p:sp>
        <p:nvSpPr>
          <p:cNvPr id="547" name="TextBox 546"/>
          <p:cNvSpPr txBox="1"/>
          <p:nvPr/>
        </p:nvSpPr>
        <p:spPr>
          <a:xfrm>
            <a:off x="1192360" y="5686731"/>
            <a:ext cx="186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DERIVED PRODUCTS 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8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9" name="Group 588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590" name="Straight Connector 589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cxnSp>
        <p:nvCxnSpPr>
          <p:cNvPr id="183" name="Straight Arrow Connector 182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1217820" y="5878756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151445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GOES-R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84531" y="2867979"/>
            <a:ext cx="577329" cy="450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 err="1" smtClean="0">
                <a:solidFill>
                  <a:schemeClr val="bg1"/>
                </a:solidFill>
                <a:cs typeface="Arial" pitchFamily="34" charset="0"/>
              </a:rPr>
              <a:t>RaFTR</a:t>
            </a:r>
            <a:endParaRPr lang="en-US" sz="1000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6" name="Arc 45"/>
          <p:cNvSpPr/>
          <p:nvPr/>
        </p:nvSpPr>
        <p:spPr>
          <a:xfrm rot="4086947">
            <a:off x="-799018" y="1489925"/>
            <a:ext cx="1456159" cy="1538408"/>
          </a:xfrm>
          <a:prstGeom prst="arc">
            <a:avLst>
              <a:gd name="adj1" fmla="val 16200000"/>
              <a:gd name="adj2" fmla="val 20251357"/>
            </a:avLst>
          </a:prstGeom>
          <a:ln w="25400">
            <a:solidFill>
              <a:srgbClr val="E4348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loud 46"/>
          <p:cNvSpPr/>
          <p:nvPr/>
        </p:nvSpPr>
        <p:spPr>
          <a:xfrm>
            <a:off x="1348189" y="2754581"/>
            <a:ext cx="1802826" cy="1596139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Multi-cast IP Network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(Pretend-Sat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58510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GOES-R Pre-Launch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3" name="Group 166"/>
          <p:cNvGrpSpPr/>
          <p:nvPr/>
        </p:nvGrpSpPr>
        <p:grpSpPr>
          <a:xfrm>
            <a:off x="3163918" y="1239915"/>
            <a:ext cx="1410813" cy="921720"/>
            <a:chOff x="2508302" y="1161967"/>
            <a:chExt cx="1189251" cy="807643"/>
          </a:xfrm>
        </p:grpSpPr>
        <p:sp>
          <p:nvSpPr>
            <p:cNvPr id="48" name="Rounded Rectangle 47"/>
            <p:cNvSpPr/>
            <p:nvPr/>
          </p:nvSpPr>
          <p:spPr>
            <a:xfrm>
              <a:off x="2670206" y="1161967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08302" y="1265296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BNCF</a:t>
              </a:r>
            </a:p>
          </p:txBody>
        </p:sp>
      </p:grpSp>
      <p:grpSp>
        <p:nvGrpSpPr>
          <p:cNvPr id="4" name="Group 141"/>
          <p:cNvGrpSpPr/>
          <p:nvPr/>
        </p:nvGrpSpPr>
        <p:grpSpPr>
          <a:xfrm>
            <a:off x="6146605" y="1674097"/>
            <a:ext cx="1209075" cy="756373"/>
            <a:chOff x="7183904" y="1199597"/>
            <a:chExt cx="1497431" cy="84682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9" name="Rounded Rectangle 58"/>
            <p:cNvSpPr/>
            <p:nvPr/>
          </p:nvSpPr>
          <p:spPr>
            <a:xfrm>
              <a:off x="7625880" y="119959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472260" y="1314812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7340460" y="141638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83904" y="1506837"/>
              <a:ext cx="1077873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122 WFOs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13 RFCs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183540" y="546366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 A2-NCP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651750" y="5579680"/>
            <a:ext cx="1134140" cy="7740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NCO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sp>
        <p:nvSpPr>
          <p:cNvPr id="139" name="TextBox 138"/>
          <p:cNvSpPr txBox="1"/>
          <p:nvPr/>
        </p:nvSpPr>
        <p:spPr>
          <a:xfrm>
            <a:off x="7221945" y="415789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A2-NCP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7221945" y="2928930"/>
            <a:ext cx="96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A2-NCP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145135" y="2191876"/>
            <a:ext cx="92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</p:txBody>
      </p:sp>
      <p:grpSp>
        <p:nvGrpSpPr>
          <p:cNvPr id="6" name="Group 2"/>
          <p:cNvGrpSpPr/>
          <p:nvPr/>
        </p:nvGrpSpPr>
        <p:grpSpPr>
          <a:xfrm>
            <a:off x="6108200" y="3544248"/>
            <a:ext cx="1285885" cy="1113712"/>
            <a:chOff x="5513605" y="5522106"/>
            <a:chExt cx="1285885" cy="1113712"/>
          </a:xfrm>
        </p:grpSpPr>
        <p:sp>
          <p:nvSpPr>
            <p:cNvPr id="203" name="Rounded Rectangle 202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SWPC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AWC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NHC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" name="Group 117"/>
          <p:cNvGrpSpPr/>
          <p:nvPr/>
        </p:nvGrpSpPr>
        <p:grpSpPr>
          <a:xfrm>
            <a:off x="6069795" y="4811580"/>
            <a:ext cx="1285885" cy="1113712"/>
            <a:chOff x="5513605" y="5522106"/>
            <a:chExt cx="1285885" cy="1113712"/>
          </a:xfrm>
        </p:grpSpPr>
        <p:sp>
          <p:nvSpPr>
            <p:cNvPr id="122" name="Rounded Rectangle 121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SAB*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OPC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16"/>
          <p:cNvGrpSpPr/>
          <p:nvPr/>
        </p:nvGrpSpPr>
        <p:grpSpPr>
          <a:xfrm>
            <a:off x="6146605" y="2726931"/>
            <a:ext cx="1132265" cy="587704"/>
            <a:chOff x="3931788" y="3108944"/>
            <a:chExt cx="1132265" cy="587704"/>
          </a:xfrm>
        </p:grpSpPr>
        <p:sp>
          <p:nvSpPr>
            <p:cNvPr id="146" name="Rounded Rectangle 145"/>
            <p:cNvSpPr/>
            <p:nvPr/>
          </p:nvSpPr>
          <p:spPr>
            <a:xfrm>
              <a:off x="4008598" y="310894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931788" y="337020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17"/>
          <p:cNvGrpSpPr/>
          <p:nvPr/>
        </p:nvGrpSpPr>
        <p:grpSpPr>
          <a:xfrm>
            <a:off x="193830" y="954947"/>
            <a:ext cx="1052827" cy="921720"/>
            <a:chOff x="1183508" y="1454212"/>
            <a:chExt cx="1052827" cy="921720"/>
          </a:xfrm>
        </p:grpSpPr>
        <p:sp>
          <p:nvSpPr>
            <p:cNvPr id="159" name="Rounded Rectangle 158"/>
            <p:cNvSpPr/>
            <p:nvPr/>
          </p:nvSpPr>
          <p:spPr>
            <a:xfrm>
              <a:off x="1326839" y="1454212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1183508" y="1572136"/>
              <a:ext cx="909496" cy="803796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WCDAS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CBU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402"/>
          <p:cNvGrpSpPr/>
          <p:nvPr/>
        </p:nvGrpSpPr>
        <p:grpSpPr>
          <a:xfrm rot="5876329">
            <a:off x="711012" y="4352931"/>
            <a:ext cx="1314042" cy="791925"/>
            <a:chOff x="3156080" y="3149453"/>
            <a:chExt cx="3673745" cy="791925"/>
          </a:xfrm>
        </p:grpSpPr>
        <p:cxnSp>
          <p:nvCxnSpPr>
            <p:cNvPr id="404" name="Straight Connector 403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411"/>
          <p:cNvGrpSpPr/>
          <p:nvPr/>
        </p:nvGrpSpPr>
        <p:grpSpPr>
          <a:xfrm rot="1090229">
            <a:off x="2398709" y="4421523"/>
            <a:ext cx="487358" cy="791925"/>
            <a:chOff x="3156080" y="3149453"/>
            <a:chExt cx="3673745" cy="791925"/>
          </a:xfrm>
        </p:grpSpPr>
        <p:cxnSp>
          <p:nvCxnSpPr>
            <p:cNvPr id="413" name="Straight Connector 412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Arrow Connector 413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415"/>
          <p:cNvGrpSpPr/>
          <p:nvPr/>
        </p:nvGrpSpPr>
        <p:grpSpPr>
          <a:xfrm rot="20370674">
            <a:off x="2328596" y="2923197"/>
            <a:ext cx="3509107" cy="675883"/>
            <a:chOff x="2794878" y="3265495"/>
            <a:chExt cx="4034947" cy="675883"/>
          </a:xfrm>
        </p:grpSpPr>
        <p:cxnSp>
          <p:nvCxnSpPr>
            <p:cNvPr id="417" name="Straight Connector 416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Arrow Connector 417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 rot="1229326">
              <a:off x="2794878" y="3265495"/>
              <a:ext cx="2015944" cy="10593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421"/>
          <p:cNvGrpSpPr/>
          <p:nvPr/>
        </p:nvGrpSpPr>
        <p:grpSpPr>
          <a:xfrm rot="20734180">
            <a:off x="2316871" y="3169761"/>
            <a:ext cx="3480718" cy="1073179"/>
            <a:chOff x="2637668" y="3210848"/>
            <a:chExt cx="4315748" cy="587465"/>
          </a:xfrm>
        </p:grpSpPr>
        <p:cxnSp>
          <p:nvCxnSpPr>
            <p:cNvPr id="423" name="Straight Connector 422"/>
            <p:cNvCxnSpPr/>
            <p:nvPr/>
          </p:nvCxnSpPr>
          <p:spPr>
            <a:xfrm rot="865820" flipH="1" flipV="1">
              <a:off x="4357723" y="3393897"/>
              <a:ext cx="431218" cy="148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Arrow Connector 423"/>
            <p:cNvCxnSpPr/>
            <p:nvPr/>
          </p:nvCxnSpPr>
          <p:spPr>
            <a:xfrm rot="865820">
              <a:off x="4270169" y="3510373"/>
              <a:ext cx="2683247" cy="28794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 rot="865820">
              <a:off x="2637668" y="3210848"/>
              <a:ext cx="2213854" cy="253960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9" name="Straight Arrow Connector 528"/>
          <p:cNvCxnSpPr/>
          <p:nvPr/>
        </p:nvCxnSpPr>
        <p:spPr>
          <a:xfrm>
            <a:off x="1362683" y="1399688"/>
            <a:ext cx="1781628" cy="7669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TextBox 529"/>
          <p:cNvSpPr txBox="1"/>
          <p:nvPr/>
        </p:nvSpPr>
        <p:spPr>
          <a:xfrm>
            <a:off x="1570542" y="1154941"/>
            <a:ext cx="773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SCMI</a:t>
            </a:r>
          </a:p>
        </p:txBody>
      </p: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22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23" name="Group 605"/>
          <p:cNvGrpSpPr/>
          <p:nvPr/>
        </p:nvGrpSpPr>
        <p:grpSpPr>
          <a:xfrm>
            <a:off x="3835064" y="3869679"/>
            <a:ext cx="2131608" cy="3571888"/>
            <a:chOff x="3835064" y="3869679"/>
            <a:chExt cx="2131608" cy="3571888"/>
          </a:xfrm>
        </p:grpSpPr>
        <p:cxnSp>
          <p:nvCxnSpPr>
            <p:cNvPr id="607" name="Straight Arrow Connector 606"/>
            <p:cNvCxnSpPr>
              <a:endCxn id="608" idx="2"/>
            </p:cNvCxnSpPr>
            <p:nvPr/>
          </p:nvCxnSpPr>
          <p:spPr>
            <a:xfrm flipV="1">
              <a:off x="3905393" y="5986390"/>
              <a:ext cx="572189" cy="2343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Arc 607"/>
            <p:cNvSpPr/>
            <p:nvPr/>
          </p:nvSpPr>
          <p:spPr>
            <a:xfrm rot="4952346">
              <a:off x="3304544" y="4400199"/>
              <a:ext cx="2123566" cy="1062525"/>
            </a:xfrm>
            <a:prstGeom prst="arc">
              <a:avLst>
                <a:gd name="adj1" fmla="val 19943102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9" name="Arc 608"/>
            <p:cNvSpPr/>
            <p:nvPr/>
          </p:nvSpPr>
          <p:spPr>
            <a:xfrm rot="15202076">
              <a:off x="4310587" y="5848521"/>
              <a:ext cx="2123566" cy="1062525"/>
            </a:xfrm>
            <a:prstGeom prst="arc">
              <a:avLst>
                <a:gd name="adj1" fmla="val 20293056"/>
                <a:gd name="adj2" fmla="val 181938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610" name="Straight Arrow Connector 609"/>
            <p:cNvCxnSpPr>
              <a:endCxn id="609" idx="2"/>
            </p:cNvCxnSpPr>
            <p:nvPr/>
          </p:nvCxnSpPr>
          <p:spPr>
            <a:xfrm flipH="1" flipV="1">
              <a:off x="5123744" y="5352067"/>
              <a:ext cx="842928" cy="62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sp>
        <p:nvSpPr>
          <p:cNvPr id="622" name="TextBox 621"/>
          <p:cNvSpPr txBox="1"/>
          <p:nvPr/>
        </p:nvSpPr>
        <p:spPr>
          <a:xfrm>
            <a:off x="1805" y="2222385"/>
            <a:ext cx="773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MISSION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627" name="Rounded Rectangle 626"/>
          <p:cNvSpPr/>
          <p:nvPr/>
        </p:nvSpPr>
        <p:spPr>
          <a:xfrm>
            <a:off x="84531" y="2867979"/>
            <a:ext cx="577329" cy="450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b="1" dirty="0" err="1" smtClean="0">
                <a:solidFill>
                  <a:schemeClr val="bg1"/>
                </a:solidFill>
                <a:cs typeface="Arial" pitchFamily="34" charset="0"/>
              </a:rPr>
              <a:t>RaFTR</a:t>
            </a:r>
            <a:endParaRPr lang="en-US" sz="1000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2" name="Arc 631"/>
          <p:cNvSpPr/>
          <p:nvPr/>
        </p:nvSpPr>
        <p:spPr>
          <a:xfrm rot="4086947">
            <a:off x="-799018" y="1489925"/>
            <a:ext cx="1456159" cy="1538408"/>
          </a:xfrm>
          <a:prstGeom prst="arc">
            <a:avLst>
              <a:gd name="adj1" fmla="val 16200000"/>
              <a:gd name="adj2" fmla="val 20251357"/>
            </a:avLst>
          </a:prstGeom>
          <a:ln w="25400">
            <a:solidFill>
              <a:srgbClr val="E4348C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Cloud 144"/>
          <p:cNvSpPr/>
          <p:nvPr/>
        </p:nvSpPr>
        <p:spPr>
          <a:xfrm>
            <a:off x="1348189" y="2754581"/>
            <a:ext cx="1802826" cy="1596139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Multi-cast IP Network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(Pretend-Sat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24" name="Group 147"/>
          <p:cNvGrpSpPr/>
          <p:nvPr/>
        </p:nvGrpSpPr>
        <p:grpSpPr>
          <a:xfrm rot="1633089">
            <a:off x="958747" y="2008079"/>
            <a:ext cx="798988" cy="926733"/>
            <a:chOff x="3156078" y="3149453"/>
            <a:chExt cx="3673747" cy="791925"/>
          </a:xfrm>
        </p:grpSpPr>
        <p:cxnSp>
          <p:nvCxnSpPr>
            <p:cNvPr id="149" name="Straight Connector 148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151"/>
          <p:cNvGrpSpPr/>
          <p:nvPr/>
        </p:nvGrpSpPr>
        <p:grpSpPr>
          <a:xfrm>
            <a:off x="808310" y="1923140"/>
            <a:ext cx="2336001" cy="3387705"/>
            <a:chOff x="658696" y="1923140"/>
            <a:chExt cx="2336001" cy="3387705"/>
          </a:xfrm>
        </p:grpSpPr>
        <p:cxnSp>
          <p:nvCxnSpPr>
            <p:cNvPr id="153" name="Straight Arrow Connector 152"/>
            <p:cNvCxnSpPr>
              <a:stCxn id="154" idx="0"/>
            </p:cNvCxnSpPr>
            <p:nvPr/>
          </p:nvCxnSpPr>
          <p:spPr>
            <a:xfrm>
              <a:off x="658696" y="2586712"/>
              <a:ext cx="3165" cy="2724133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Arc 153"/>
            <p:cNvSpPr/>
            <p:nvPr/>
          </p:nvSpPr>
          <p:spPr>
            <a:xfrm rot="15202076">
              <a:off x="179782" y="2465344"/>
              <a:ext cx="2146934" cy="1062525"/>
            </a:xfrm>
            <a:prstGeom prst="arc">
              <a:avLst>
                <a:gd name="adj1" fmla="val 19272901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5" name="Straight Arrow Connector 154"/>
            <p:cNvCxnSpPr>
              <a:stCxn id="154" idx="2"/>
            </p:cNvCxnSpPr>
            <p:nvPr/>
          </p:nvCxnSpPr>
          <p:spPr>
            <a:xfrm flipV="1">
              <a:off x="1011392" y="1931205"/>
              <a:ext cx="1983305" cy="2593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TextBox 155"/>
          <p:cNvSpPr txBox="1"/>
          <p:nvPr/>
        </p:nvSpPr>
        <p:spPr>
          <a:xfrm>
            <a:off x="1192360" y="1662370"/>
            <a:ext cx="1860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DERIVED PRODUCTS </a:t>
            </a:r>
          </a:p>
        </p:txBody>
      </p:sp>
      <p:grpSp>
        <p:nvGrpSpPr>
          <p:cNvPr id="26" name="Group 156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158" name="Straight Connector 157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3"/>
          <p:cNvGrpSpPr/>
          <p:nvPr/>
        </p:nvGrpSpPr>
        <p:grpSpPr>
          <a:xfrm>
            <a:off x="3970744" y="354407"/>
            <a:ext cx="4993729" cy="6253911"/>
            <a:chOff x="3970744" y="354407"/>
            <a:chExt cx="4993729" cy="6253911"/>
          </a:xfrm>
        </p:grpSpPr>
        <p:sp>
          <p:nvSpPr>
            <p:cNvPr id="450" name="Arc 449"/>
            <p:cNvSpPr/>
            <p:nvPr/>
          </p:nvSpPr>
          <p:spPr>
            <a:xfrm rot="4912507">
              <a:off x="7347952" y="1835818"/>
              <a:ext cx="2146934" cy="1062525"/>
            </a:xfrm>
            <a:prstGeom prst="arc">
              <a:avLst>
                <a:gd name="adj1" fmla="val 15009665"/>
                <a:gd name="adj2" fmla="val 17094444"/>
              </a:avLst>
            </a:prstGeom>
            <a:noFill/>
            <a:ln w="25400">
              <a:solidFill>
                <a:srgbClr val="0000FF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grpSp>
          <p:nvGrpSpPr>
            <p:cNvPr id="28" name="Group 263"/>
            <p:cNvGrpSpPr/>
            <p:nvPr/>
          </p:nvGrpSpPr>
          <p:grpSpPr>
            <a:xfrm>
              <a:off x="3970744" y="354407"/>
              <a:ext cx="4993729" cy="6253911"/>
              <a:chOff x="3970744" y="354407"/>
              <a:chExt cx="4993729" cy="6253911"/>
            </a:xfrm>
          </p:grpSpPr>
          <p:grpSp>
            <p:nvGrpSpPr>
              <p:cNvPr id="29" name="Group 264"/>
              <p:cNvGrpSpPr/>
              <p:nvPr/>
            </p:nvGrpSpPr>
            <p:grpSpPr>
              <a:xfrm>
                <a:off x="3970744" y="354407"/>
                <a:ext cx="4993729" cy="6253911"/>
                <a:chOff x="3970744" y="354407"/>
                <a:chExt cx="4993729" cy="6253911"/>
              </a:xfrm>
            </p:grpSpPr>
            <p:cxnSp>
              <p:nvCxnSpPr>
                <p:cNvPr id="267" name="Straight Arrow Connector 266"/>
                <p:cNvCxnSpPr/>
                <p:nvPr/>
              </p:nvCxnSpPr>
              <p:spPr>
                <a:xfrm flipH="1">
                  <a:off x="5920542" y="6353749"/>
                  <a:ext cx="352471" cy="88127"/>
                </a:xfrm>
                <a:prstGeom prst="straightConnector1">
                  <a:avLst/>
                </a:prstGeom>
                <a:ln w="25400">
                  <a:solidFill>
                    <a:srgbClr val="0000FF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" name="Group 267"/>
                <p:cNvGrpSpPr/>
                <p:nvPr/>
              </p:nvGrpSpPr>
              <p:grpSpPr>
                <a:xfrm>
                  <a:off x="3970744" y="354407"/>
                  <a:ext cx="4993729" cy="6253911"/>
                  <a:chOff x="3970744" y="354407"/>
                  <a:chExt cx="4993729" cy="6253911"/>
                </a:xfrm>
              </p:grpSpPr>
              <p:cxnSp>
                <p:nvCxnSpPr>
                  <p:cNvPr id="269" name="Straight Connector 268"/>
                  <p:cNvCxnSpPr>
                    <a:endCxn id="291" idx="0"/>
                  </p:cNvCxnSpPr>
                  <p:nvPr/>
                </p:nvCxnSpPr>
                <p:spPr>
                  <a:xfrm flipH="1">
                    <a:off x="8805649" y="2782911"/>
                    <a:ext cx="158824" cy="49633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1" name="Group 269"/>
                  <p:cNvGrpSpPr/>
                  <p:nvPr/>
                </p:nvGrpSpPr>
                <p:grpSpPr>
                  <a:xfrm>
                    <a:off x="3970744" y="354407"/>
                    <a:ext cx="4993729" cy="6253911"/>
                    <a:chOff x="3970744" y="354407"/>
                    <a:chExt cx="4993729" cy="6253911"/>
                  </a:xfrm>
                </p:grpSpPr>
                <p:sp>
                  <p:nvSpPr>
                    <p:cNvPr id="271" name="Arc 270"/>
                    <p:cNvSpPr/>
                    <p:nvPr/>
                  </p:nvSpPr>
                  <p:spPr>
                    <a:xfrm rot="20805795">
                      <a:off x="5703129" y="944237"/>
                      <a:ext cx="2146934" cy="1062525"/>
                    </a:xfrm>
                    <a:prstGeom prst="arc">
                      <a:avLst>
                        <a:gd name="adj1" fmla="val 13554194"/>
                        <a:gd name="adj2" fmla="val 19995913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cxnSp>
                  <p:nvCxnSpPr>
                    <p:cNvPr id="272" name="Straight Connector 271"/>
                    <p:cNvCxnSpPr>
                      <a:endCxn id="271" idx="0"/>
                    </p:cNvCxnSpPr>
                    <p:nvPr/>
                  </p:nvCxnSpPr>
                  <p:spPr>
                    <a:xfrm flipV="1">
                      <a:off x="4687215" y="1115476"/>
                      <a:ext cx="1527865" cy="641552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3" name="Straight Connector 272"/>
                    <p:cNvCxnSpPr>
                      <a:stCxn id="280" idx="0"/>
                    </p:cNvCxnSpPr>
                    <p:nvPr/>
                  </p:nvCxnSpPr>
                  <p:spPr>
                    <a:xfrm flipV="1">
                      <a:off x="8964473" y="2430470"/>
                      <a:ext cx="0" cy="2267465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32" name="Group 273"/>
                    <p:cNvGrpSpPr/>
                    <p:nvPr/>
                  </p:nvGrpSpPr>
                  <p:grpSpPr>
                    <a:xfrm rot="11258164" flipV="1">
                      <a:off x="7500044" y="1319163"/>
                      <a:ext cx="673583" cy="648604"/>
                      <a:chOff x="3191133" y="2768046"/>
                      <a:chExt cx="1696169" cy="973547"/>
                    </a:xfrm>
                  </p:grpSpPr>
                  <p:cxnSp>
                    <p:nvCxnSpPr>
                      <p:cNvPr id="297" name="Straight Connector 296"/>
                      <p:cNvCxnSpPr/>
                      <p:nvPr/>
                    </p:nvCxnSpPr>
                    <p:spPr>
                      <a:xfrm flipH="1">
                        <a:off x="4324240" y="3480331"/>
                        <a:ext cx="281530" cy="0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2" name="Straight Arrow Connector 301"/>
                      <p:cNvCxnSpPr/>
                      <p:nvPr/>
                    </p:nvCxnSpPr>
                    <p:spPr>
                      <a:xfrm>
                        <a:off x="4324240" y="3496631"/>
                        <a:ext cx="563062" cy="244962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3" name="Straight Connector 302"/>
                      <p:cNvCxnSpPr/>
                      <p:nvPr/>
                    </p:nvCxnSpPr>
                    <p:spPr>
                      <a:xfrm>
                        <a:off x="3191133" y="2768046"/>
                        <a:ext cx="1414637" cy="712285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75" name="Arc 274"/>
                    <p:cNvSpPr/>
                    <p:nvPr/>
                  </p:nvSpPr>
                  <p:spPr>
                    <a:xfrm rot="4419812">
                      <a:off x="7300946" y="1603947"/>
                      <a:ext cx="2146934" cy="1062525"/>
                    </a:xfrm>
                    <a:prstGeom prst="arc">
                      <a:avLst>
                        <a:gd name="adj1" fmla="val 12760120"/>
                        <a:gd name="adj2" fmla="val 17098773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276" name="Arc 275"/>
                    <p:cNvSpPr/>
                    <p:nvPr/>
                  </p:nvSpPr>
                  <p:spPr>
                    <a:xfrm rot="7859602">
                      <a:off x="7048602" y="5003588"/>
                      <a:ext cx="2146934" cy="1062525"/>
                    </a:xfrm>
                    <a:prstGeom prst="arc">
                      <a:avLst>
                        <a:gd name="adj1" fmla="val 11941454"/>
                        <a:gd name="adj2" fmla="val 20628768"/>
                      </a:avLst>
                    </a:prstGeom>
                    <a:solidFill>
                      <a:schemeClr val="tx1"/>
                    </a:solidFill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cxnSp>
                  <p:nvCxnSpPr>
                    <p:cNvPr id="277" name="Straight Connector 276"/>
                    <p:cNvCxnSpPr/>
                    <p:nvPr/>
                  </p:nvCxnSpPr>
                  <p:spPr>
                    <a:xfrm>
                      <a:off x="3970744" y="6051646"/>
                      <a:ext cx="2344609" cy="302103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  <a:head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8" name="Straight Connector 277"/>
                    <p:cNvCxnSpPr>
                      <a:endCxn id="279" idx="2"/>
                    </p:cNvCxnSpPr>
                    <p:nvPr/>
                  </p:nvCxnSpPr>
                  <p:spPr>
                    <a:xfrm>
                      <a:off x="5894174" y="6441564"/>
                      <a:ext cx="1345289" cy="625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9" name="Arc 278"/>
                    <p:cNvSpPr/>
                    <p:nvPr/>
                  </p:nvSpPr>
                  <p:spPr>
                    <a:xfrm rot="10576691">
                      <a:off x="6386964" y="5379406"/>
                      <a:ext cx="2146934" cy="1062525"/>
                    </a:xfrm>
                    <a:prstGeom prst="arc">
                      <a:avLst>
                        <a:gd name="adj1" fmla="val 14626902"/>
                        <a:gd name="adj2" fmla="val 17777753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sp>
                  <p:nvSpPr>
                    <p:cNvPr id="280" name="Arc 279"/>
                    <p:cNvSpPr/>
                    <p:nvPr/>
                  </p:nvSpPr>
                  <p:spPr>
                    <a:xfrm rot="5936461">
                      <a:off x="7340438" y="4430728"/>
                      <a:ext cx="2146934" cy="1062525"/>
                    </a:xfrm>
                    <a:prstGeom prst="arc">
                      <a:avLst>
                        <a:gd name="adj1" fmla="val 14126182"/>
                        <a:gd name="adj2" fmla="val 17213814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33" name="Group 280"/>
                    <p:cNvGrpSpPr/>
                    <p:nvPr/>
                  </p:nvGrpSpPr>
                  <p:grpSpPr>
                    <a:xfrm>
                      <a:off x="7529185" y="1476369"/>
                      <a:ext cx="1319784" cy="2575328"/>
                      <a:chOff x="7529185" y="1476369"/>
                      <a:chExt cx="1319784" cy="2575328"/>
                    </a:xfrm>
                  </p:grpSpPr>
                  <p:sp>
                    <p:nvSpPr>
                      <p:cNvPr id="291" name="Arc 290"/>
                      <p:cNvSpPr/>
                      <p:nvPr/>
                    </p:nvSpPr>
                    <p:spPr>
                      <a:xfrm rot="4792461">
                        <a:off x="7244240" y="2018573"/>
                        <a:ext cx="2146934" cy="1062525"/>
                      </a:xfrm>
                      <a:prstGeom prst="arc">
                        <a:avLst>
                          <a:gd name="adj1" fmla="val 20180698"/>
                          <a:gd name="adj2" fmla="val 21232719"/>
                        </a:avLst>
                      </a:prstGeom>
                      <a:noFill/>
                      <a:ln w="25400">
                        <a:solidFill>
                          <a:srgbClr val="0000FF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  <p:grpSp>
                    <p:nvGrpSpPr>
                      <p:cNvPr id="34" name="Group 291"/>
                      <p:cNvGrpSpPr/>
                      <p:nvPr/>
                    </p:nvGrpSpPr>
                    <p:grpSpPr>
                      <a:xfrm>
                        <a:off x="7529185" y="3562831"/>
                        <a:ext cx="1083726" cy="488866"/>
                        <a:chOff x="7460431" y="2440064"/>
                        <a:chExt cx="1083726" cy="488866"/>
                      </a:xfrm>
                    </p:grpSpPr>
                    <p:cxnSp>
                      <p:nvCxnSpPr>
                        <p:cNvPr id="293" name="Straight Connector 292"/>
                        <p:cNvCxnSpPr>
                          <a:endCxn id="291" idx="2"/>
                        </p:cNvCxnSpPr>
                        <p:nvPr/>
                      </p:nvCxnSpPr>
                      <p:spPr>
                        <a:xfrm flipV="1">
                          <a:off x="8122699" y="2440064"/>
                          <a:ext cx="421458" cy="265078"/>
                        </a:xfrm>
                        <a:prstGeom prst="line">
                          <a:avLst/>
                        </a:prstGeom>
                        <a:ln w="25400" cmpd="sng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94" name="Straight Connector 293"/>
                        <p:cNvCxnSpPr/>
                        <p:nvPr/>
                      </p:nvCxnSpPr>
                      <p:spPr>
                        <a:xfrm flipH="1">
                          <a:off x="8128566" y="2465050"/>
                          <a:ext cx="115870" cy="261881"/>
                        </a:xfrm>
                        <a:prstGeom prst="line">
                          <a:avLst/>
                        </a:prstGeom>
                        <a:ln w="25400" cmpd="sng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96" name="Straight Arrow Connector 295"/>
                        <p:cNvCxnSpPr/>
                        <p:nvPr/>
                      </p:nvCxnSpPr>
                      <p:spPr>
                        <a:xfrm flipH="1">
                          <a:off x="7460431" y="2487746"/>
                          <a:ext cx="784004" cy="441184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0000FF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35" name="Group 281"/>
                    <p:cNvGrpSpPr/>
                    <p:nvPr/>
                  </p:nvGrpSpPr>
                  <p:grpSpPr>
                    <a:xfrm>
                      <a:off x="7413970" y="354407"/>
                      <a:ext cx="1319784" cy="2575328"/>
                      <a:chOff x="7529185" y="1476369"/>
                      <a:chExt cx="1319784" cy="2575328"/>
                    </a:xfrm>
                  </p:grpSpPr>
                  <p:sp>
                    <p:nvSpPr>
                      <p:cNvPr id="284" name="Arc 283"/>
                      <p:cNvSpPr/>
                      <p:nvPr/>
                    </p:nvSpPr>
                    <p:spPr>
                      <a:xfrm rot="4792461">
                        <a:off x="7244240" y="2018573"/>
                        <a:ext cx="2146934" cy="1062525"/>
                      </a:xfrm>
                      <a:prstGeom prst="arc">
                        <a:avLst>
                          <a:gd name="adj1" fmla="val 20180698"/>
                          <a:gd name="adj2" fmla="val 21232719"/>
                        </a:avLst>
                      </a:prstGeom>
                      <a:noFill/>
                      <a:ln w="25400">
                        <a:solidFill>
                          <a:srgbClr val="0000FF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>
                          <a:solidFill>
                            <a:schemeClr val="bg2"/>
                          </a:solidFill>
                        </a:endParaRPr>
                      </a:p>
                    </p:txBody>
                  </p:sp>
                  <p:grpSp>
                    <p:nvGrpSpPr>
                      <p:cNvPr id="36" name="Group 284"/>
                      <p:cNvGrpSpPr/>
                      <p:nvPr/>
                    </p:nvGrpSpPr>
                    <p:grpSpPr>
                      <a:xfrm>
                        <a:off x="7529185" y="3562831"/>
                        <a:ext cx="1083726" cy="488866"/>
                        <a:chOff x="7460431" y="2440064"/>
                        <a:chExt cx="1083726" cy="488866"/>
                      </a:xfrm>
                    </p:grpSpPr>
                    <p:cxnSp>
                      <p:nvCxnSpPr>
                        <p:cNvPr id="286" name="Straight Connector 285"/>
                        <p:cNvCxnSpPr>
                          <a:endCxn id="284" idx="2"/>
                        </p:cNvCxnSpPr>
                        <p:nvPr/>
                      </p:nvCxnSpPr>
                      <p:spPr>
                        <a:xfrm flipV="1">
                          <a:off x="8122699" y="2440064"/>
                          <a:ext cx="421458" cy="265078"/>
                        </a:xfrm>
                        <a:prstGeom prst="line">
                          <a:avLst/>
                        </a:prstGeom>
                        <a:ln w="25400" cmpd="sng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87" name="Straight Connector 286"/>
                        <p:cNvCxnSpPr/>
                        <p:nvPr/>
                      </p:nvCxnSpPr>
                      <p:spPr>
                        <a:xfrm flipH="1">
                          <a:off x="8128566" y="2465050"/>
                          <a:ext cx="115870" cy="261881"/>
                        </a:xfrm>
                        <a:prstGeom prst="line">
                          <a:avLst/>
                        </a:prstGeom>
                        <a:ln w="25400" cmpd="sng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90" name="Straight Arrow Connector 289"/>
                        <p:cNvCxnSpPr/>
                        <p:nvPr/>
                      </p:nvCxnSpPr>
                      <p:spPr>
                        <a:xfrm flipH="1">
                          <a:off x="7460431" y="2487746"/>
                          <a:ext cx="784004" cy="441184"/>
                        </a:xfrm>
                        <a:prstGeom prst="straightConnector1">
                          <a:avLst/>
                        </a:prstGeom>
                        <a:ln w="25400">
                          <a:solidFill>
                            <a:srgbClr val="0000FF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83" name="Straight Connector 282"/>
                    <p:cNvCxnSpPr>
                      <a:endCxn id="284" idx="0"/>
                    </p:cNvCxnSpPr>
                    <p:nvPr/>
                  </p:nvCxnSpPr>
                  <p:spPr>
                    <a:xfrm flipH="1">
                      <a:off x="8690434" y="1815990"/>
                      <a:ext cx="115215" cy="341294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  <a:head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266" name="Arc 265"/>
              <p:cNvSpPr/>
              <p:nvPr/>
            </p:nvSpPr>
            <p:spPr>
              <a:xfrm rot="4912507">
                <a:off x="7347952" y="1835818"/>
                <a:ext cx="2146934" cy="1062525"/>
              </a:xfrm>
              <a:prstGeom prst="arc">
                <a:avLst>
                  <a:gd name="adj1" fmla="val 15009665"/>
                  <a:gd name="adj2" fmla="val 17094444"/>
                </a:avLst>
              </a:prstGeom>
              <a:noFill/>
              <a:ln w="2540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2"/>
                  </a:solidFill>
                </a:endParaRPr>
              </a:p>
            </p:txBody>
          </p:sp>
        </p:grpSp>
      </p:grpSp>
      <p:pic>
        <p:nvPicPr>
          <p:cNvPr id="304" name="Picture 30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2288">
            <a:off x="7437881" y="742403"/>
            <a:ext cx="1598385" cy="835156"/>
          </a:xfrm>
          <a:prstGeom prst="rect">
            <a:avLst/>
          </a:prstGeom>
        </p:spPr>
      </p:pic>
      <p:sp>
        <p:nvSpPr>
          <p:cNvPr id="163" name="TextBox 162"/>
          <p:cNvSpPr txBox="1"/>
          <p:nvPr/>
        </p:nvSpPr>
        <p:spPr>
          <a:xfrm>
            <a:off x="1217820" y="1961446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96725" y="2115067"/>
            <a:ext cx="84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</a:t>
            </a:r>
          </a:p>
        </p:txBody>
      </p:sp>
      <p:cxnSp>
        <p:nvCxnSpPr>
          <p:cNvPr id="165" name="Straight Arrow Connector 164"/>
          <p:cNvCxnSpPr/>
          <p:nvPr/>
        </p:nvCxnSpPr>
        <p:spPr>
          <a:xfrm flipH="1" flipV="1">
            <a:off x="4730313" y="1759737"/>
            <a:ext cx="1330009" cy="188783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4865254" y="1547155"/>
            <a:ext cx="1281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grpSp>
        <p:nvGrpSpPr>
          <p:cNvPr id="37" name="Group 167"/>
          <p:cNvGrpSpPr/>
          <p:nvPr/>
        </p:nvGrpSpPr>
        <p:grpSpPr>
          <a:xfrm>
            <a:off x="1030002" y="2320379"/>
            <a:ext cx="4890540" cy="4348987"/>
            <a:chOff x="1030002" y="2320379"/>
            <a:chExt cx="4890540" cy="4348987"/>
          </a:xfrm>
        </p:grpSpPr>
        <p:cxnSp>
          <p:nvCxnSpPr>
            <p:cNvPr id="169" name="Straight Arrow Connector 168"/>
            <p:cNvCxnSpPr/>
            <p:nvPr/>
          </p:nvCxnSpPr>
          <p:spPr>
            <a:xfrm flipH="1">
              <a:off x="4917646" y="2349681"/>
              <a:ext cx="1002896" cy="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>
              <a:stCxn id="171" idx="0"/>
              <a:endCxn id="172" idx="0"/>
            </p:cNvCxnSpPr>
            <p:nvPr/>
          </p:nvCxnSpPr>
          <p:spPr>
            <a:xfrm>
              <a:off x="4564905" y="2883044"/>
              <a:ext cx="240" cy="110749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Arc 170"/>
            <p:cNvSpPr/>
            <p:nvPr/>
          </p:nvSpPr>
          <p:spPr>
            <a:xfrm rot="15202076">
              <a:off x="4091942" y="2850899"/>
              <a:ext cx="2123566" cy="1062525"/>
            </a:xfrm>
            <a:prstGeom prst="arc">
              <a:avLst>
                <a:gd name="adj1" fmla="val 19615117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72" name="Arc 171"/>
            <p:cNvSpPr/>
            <p:nvPr/>
          </p:nvSpPr>
          <p:spPr>
            <a:xfrm rot="4576722">
              <a:off x="2933997" y="2994906"/>
              <a:ext cx="2123566" cy="1062525"/>
            </a:xfrm>
            <a:prstGeom prst="arc">
              <a:avLst>
                <a:gd name="adj1" fmla="val 19375294"/>
                <a:gd name="adj2" fmla="val 2154614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3" name="Straight Arrow Connector 172"/>
            <p:cNvCxnSpPr>
              <a:endCxn id="172" idx="2"/>
            </p:cNvCxnSpPr>
            <p:nvPr/>
          </p:nvCxnSpPr>
          <p:spPr>
            <a:xfrm>
              <a:off x="2539146" y="4549541"/>
              <a:ext cx="1724517" cy="365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Arc 173"/>
            <p:cNvSpPr/>
            <p:nvPr/>
          </p:nvSpPr>
          <p:spPr>
            <a:xfrm rot="15202076">
              <a:off x="1700347" y="5064636"/>
              <a:ext cx="2146934" cy="1062525"/>
            </a:xfrm>
            <a:prstGeom prst="arc">
              <a:avLst>
                <a:gd name="adj1" fmla="val 19229499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75" name="Arc 174"/>
            <p:cNvSpPr/>
            <p:nvPr/>
          </p:nvSpPr>
          <p:spPr>
            <a:xfrm rot="3659670">
              <a:off x="596933" y="4177616"/>
              <a:ext cx="1928663" cy="1062525"/>
            </a:xfrm>
            <a:prstGeom prst="arc">
              <a:avLst>
                <a:gd name="adj1" fmla="val 20837763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6" name="Straight Arrow Connector 175"/>
            <p:cNvCxnSpPr>
              <a:endCxn id="175" idx="2"/>
            </p:cNvCxnSpPr>
            <p:nvPr/>
          </p:nvCxnSpPr>
          <p:spPr>
            <a:xfrm flipV="1">
              <a:off x="1230765" y="5589474"/>
              <a:ext cx="610624" cy="1284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75" idx="0"/>
              <a:endCxn id="174" idx="0"/>
            </p:cNvCxnSpPr>
            <p:nvPr/>
          </p:nvCxnSpPr>
          <p:spPr>
            <a:xfrm flipV="1">
              <a:off x="2169995" y="5196969"/>
              <a:ext cx="9244" cy="19490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177"/>
          <p:cNvGrpSpPr/>
          <p:nvPr/>
        </p:nvGrpSpPr>
        <p:grpSpPr>
          <a:xfrm>
            <a:off x="1182402" y="2707516"/>
            <a:ext cx="4892856" cy="4203150"/>
            <a:chOff x="1182402" y="2707516"/>
            <a:chExt cx="4892856" cy="4203150"/>
          </a:xfrm>
        </p:grpSpPr>
        <p:cxnSp>
          <p:nvCxnSpPr>
            <p:cNvPr id="179" name="Straight Arrow Connector 178"/>
            <p:cNvCxnSpPr>
              <a:endCxn id="181" idx="2"/>
            </p:cNvCxnSpPr>
            <p:nvPr/>
          </p:nvCxnSpPr>
          <p:spPr>
            <a:xfrm flipH="1">
              <a:off x="5226041" y="3088451"/>
              <a:ext cx="567793" cy="614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>
              <a:stCxn id="181" idx="0"/>
              <a:endCxn id="182" idx="0"/>
            </p:cNvCxnSpPr>
            <p:nvPr/>
          </p:nvCxnSpPr>
          <p:spPr>
            <a:xfrm flipH="1">
              <a:off x="4855599" y="3477931"/>
              <a:ext cx="116441" cy="880258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Arc 180"/>
            <p:cNvSpPr/>
            <p:nvPr/>
          </p:nvSpPr>
          <p:spPr>
            <a:xfrm rot="15202076">
              <a:off x="4479632" y="3578808"/>
              <a:ext cx="2128728" cy="1062525"/>
            </a:xfrm>
            <a:prstGeom prst="arc">
              <a:avLst>
                <a:gd name="adj1" fmla="val 20069609"/>
                <a:gd name="adj2" fmla="val 21554770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82" name="Arc 181"/>
            <p:cNvSpPr/>
            <p:nvPr/>
          </p:nvSpPr>
          <p:spPr>
            <a:xfrm rot="4952346">
              <a:off x="3292632" y="3238036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83" name="Straight Arrow Connector 182"/>
            <p:cNvCxnSpPr>
              <a:endCxn id="182" idx="2"/>
            </p:cNvCxnSpPr>
            <p:nvPr/>
          </p:nvCxnSpPr>
          <p:spPr>
            <a:xfrm>
              <a:off x="2709478" y="4788218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Arc 183"/>
            <p:cNvSpPr/>
            <p:nvPr/>
          </p:nvSpPr>
          <p:spPr>
            <a:xfrm rot="15202076">
              <a:off x="1852747" y="5305936"/>
              <a:ext cx="2146934" cy="1062525"/>
            </a:xfrm>
            <a:prstGeom prst="arc">
              <a:avLst>
                <a:gd name="adj1" fmla="val 19968340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85" name="Arc 184"/>
            <p:cNvSpPr/>
            <p:nvPr/>
          </p:nvSpPr>
          <p:spPr>
            <a:xfrm rot="3659670">
              <a:off x="749333" y="4368116"/>
              <a:ext cx="1928663" cy="1062525"/>
            </a:xfrm>
            <a:prstGeom prst="arc">
              <a:avLst>
                <a:gd name="adj1" fmla="val 20883555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86" name="Straight Arrow Connector 185"/>
            <p:cNvCxnSpPr>
              <a:endCxn id="185" idx="2"/>
            </p:cNvCxnSpPr>
            <p:nvPr/>
          </p:nvCxnSpPr>
          <p:spPr>
            <a:xfrm flipV="1">
              <a:off x="1230765" y="5779974"/>
              <a:ext cx="763024" cy="2019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>
              <a:stCxn id="185" idx="0"/>
              <a:endCxn id="184" idx="0"/>
            </p:cNvCxnSpPr>
            <p:nvPr/>
          </p:nvCxnSpPr>
          <p:spPr>
            <a:xfrm flipV="1">
              <a:off x="2316713" y="5233172"/>
              <a:ext cx="29726" cy="36125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187"/>
          <p:cNvGrpSpPr/>
          <p:nvPr/>
        </p:nvGrpSpPr>
        <p:grpSpPr>
          <a:xfrm>
            <a:off x="1253249" y="2930321"/>
            <a:ext cx="4917259" cy="4193625"/>
            <a:chOff x="1253249" y="2930321"/>
            <a:chExt cx="4917259" cy="4193625"/>
          </a:xfrm>
        </p:grpSpPr>
        <p:sp>
          <p:nvSpPr>
            <p:cNvPr id="189" name="Arc 188"/>
            <p:cNvSpPr/>
            <p:nvPr/>
          </p:nvSpPr>
          <p:spPr>
            <a:xfrm rot="4952346">
              <a:off x="3536870" y="3460841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90" name="Straight Arrow Connector 189"/>
            <p:cNvCxnSpPr>
              <a:endCxn id="189" idx="2"/>
            </p:cNvCxnSpPr>
            <p:nvPr/>
          </p:nvCxnSpPr>
          <p:spPr>
            <a:xfrm>
              <a:off x="2953716" y="5011023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Arc 190"/>
            <p:cNvSpPr/>
            <p:nvPr/>
          </p:nvSpPr>
          <p:spPr>
            <a:xfrm rot="15202076">
              <a:off x="2096985" y="5519216"/>
              <a:ext cx="2146934" cy="1062525"/>
            </a:xfrm>
            <a:prstGeom prst="arc">
              <a:avLst>
                <a:gd name="adj1" fmla="val 20055408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92" name="Straight Arrow Connector 191"/>
            <p:cNvCxnSpPr>
              <a:endCxn id="193" idx="2"/>
            </p:cNvCxnSpPr>
            <p:nvPr/>
          </p:nvCxnSpPr>
          <p:spPr>
            <a:xfrm flipV="1">
              <a:off x="1253249" y="5996662"/>
              <a:ext cx="1036734" cy="2631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Arc 192"/>
            <p:cNvSpPr/>
            <p:nvPr/>
          </p:nvSpPr>
          <p:spPr>
            <a:xfrm rot="3659670">
              <a:off x="959917" y="4587618"/>
              <a:ext cx="1928663" cy="1062525"/>
            </a:xfrm>
            <a:prstGeom prst="arc">
              <a:avLst>
                <a:gd name="adj1" fmla="val 20396993"/>
                <a:gd name="adj2" fmla="val 38316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94" name="Straight Arrow Connector 193"/>
            <p:cNvCxnSpPr/>
            <p:nvPr/>
          </p:nvCxnSpPr>
          <p:spPr>
            <a:xfrm flipH="1">
              <a:off x="5419094" y="4077456"/>
              <a:ext cx="355690" cy="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Arc 194"/>
            <p:cNvSpPr/>
            <p:nvPr/>
          </p:nvSpPr>
          <p:spPr>
            <a:xfrm rot="15202076">
              <a:off x="4574882" y="4580513"/>
              <a:ext cx="2128728" cy="1062525"/>
            </a:xfrm>
            <a:prstGeom prst="arc">
              <a:avLst>
                <a:gd name="adj1" fmla="val 21068628"/>
                <a:gd name="adj2" fmla="val 36205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98" name="Straight Arrow Connector 197"/>
            <p:cNvCxnSpPr>
              <a:stCxn id="195" idx="0"/>
              <a:endCxn id="189" idx="0"/>
            </p:cNvCxnSpPr>
            <p:nvPr/>
          </p:nvCxnSpPr>
          <p:spPr>
            <a:xfrm flipH="1">
              <a:off x="5099837" y="4183583"/>
              <a:ext cx="96917" cy="39741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>
              <a:stCxn id="193" idx="0"/>
              <a:endCxn id="191" idx="0"/>
            </p:cNvCxnSpPr>
            <p:nvPr/>
          </p:nvCxnSpPr>
          <p:spPr>
            <a:xfrm flipV="1">
              <a:off x="2570670" y="5419899"/>
              <a:ext cx="24483" cy="25980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" name="Straight Arrow Connector 203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 flipH="1">
            <a:off x="3163918" y="2258956"/>
            <a:ext cx="407020" cy="317454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3304635" y="3621025"/>
            <a:ext cx="1845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NWS TAILORED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19209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55" y="-181070"/>
            <a:ext cx="7086600" cy="1143000"/>
          </a:xfrm>
        </p:spPr>
        <p:txBody>
          <a:bodyPr/>
          <a:lstStyle/>
          <a:p>
            <a:r>
              <a:rPr lang="en-US" b="1" dirty="0" smtClean="0"/>
              <a:t>Pre-Operations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5" y="1009485"/>
            <a:ext cx="8410695" cy="5530320"/>
          </a:xfrm>
        </p:spPr>
        <p:txBody>
          <a:bodyPr>
            <a:noAutofit/>
          </a:bodyPr>
          <a:lstStyle/>
          <a:p>
            <a:r>
              <a:rPr lang="en-US" sz="2200" dirty="0" smtClean="0"/>
              <a:t>What Should the Difference Be After Real Data are Flowing?</a:t>
            </a:r>
          </a:p>
          <a:p>
            <a:pPr marL="400050" lvl="2" indent="0">
              <a:buNone/>
            </a:pPr>
            <a:endParaRPr lang="en-US" sz="14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pPr marL="457200" lvl="1" indent="0">
              <a:buNone/>
            </a:pPr>
            <a:r>
              <a:rPr lang="en-US" sz="1800" dirty="0" smtClean="0"/>
              <a:t>			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55" y="-181070"/>
            <a:ext cx="7086600" cy="1143000"/>
          </a:xfrm>
        </p:spPr>
        <p:txBody>
          <a:bodyPr/>
          <a:lstStyle/>
          <a:p>
            <a:r>
              <a:rPr lang="en-US" b="1" dirty="0" smtClean="0"/>
              <a:t>Pre-Operations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5" y="1009485"/>
            <a:ext cx="8410695" cy="5530320"/>
          </a:xfrm>
        </p:spPr>
        <p:txBody>
          <a:bodyPr>
            <a:noAutofit/>
          </a:bodyPr>
          <a:lstStyle/>
          <a:p>
            <a:r>
              <a:rPr lang="en-US" sz="2200" dirty="0" smtClean="0"/>
              <a:t>What Should the Difference Be After Real Data are Flowing?</a:t>
            </a:r>
          </a:p>
          <a:p>
            <a:pPr algn="ctr">
              <a:buNone/>
            </a:pPr>
            <a:r>
              <a:rPr lang="en-US" sz="1800" b="1" dirty="0" smtClean="0">
                <a:solidFill>
                  <a:srgbClr val="00CC00"/>
                </a:solidFill>
              </a:rPr>
              <a:t>(</a:t>
            </a:r>
            <a:r>
              <a:rPr lang="en-US" sz="1800" b="1" dirty="0">
                <a:solidFill>
                  <a:srgbClr val="00CC00"/>
                </a:solidFill>
              </a:rPr>
              <a:t>Nothing</a:t>
            </a:r>
            <a:r>
              <a:rPr lang="en-US" sz="1800" b="1" dirty="0" smtClean="0">
                <a:solidFill>
                  <a:srgbClr val="00CC00"/>
                </a:solidFill>
              </a:rPr>
              <a:t>)</a:t>
            </a:r>
          </a:p>
          <a:p>
            <a:pPr marL="400050" lvl="2" indent="0">
              <a:buNone/>
            </a:pPr>
            <a:endParaRPr lang="en-US" sz="14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pPr marL="457200" lvl="1" indent="0">
              <a:buNone/>
            </a:pPr>
            <a:r>
              <a:rPr lang="en-US" sz="1800" dirty="0" smtClean="0"/>
              <a:t>			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55" y="-181070"/>
            <a:ext cx="7086600" cy="1143000"/>
          </a:xfrm>
        </p:spPr>
        <p:txBody>
          <a:bodyPr/>
          <a:lstStyle/>
          <a:p>
            <a:r>
              <a:rPr lang="en-US" b="1" dirty="0" smtClean="0"/>
              <a:t>Pre-Operations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5" y="1009485"/>
            <a:ext cx="8410695" cy="5530320"/>
          </a:xfrm>
        </p:spPr>
        <p:txBody>
          <a:bodyPr>
            <a:noAutofit/>
          </a:bodyPr>
          <a:lstStyle/>
          <a:p>
            <a:r>
              <a:rPr lang="en-US" sz="2200" dirty="0" smtClean="0"/>
              <a:t>What Should the Difference Be After Real Data are Flowing?</a:t>
            </a:r>
          </a:p>
          <a:p>
            <a:pPr algn="ctr">
              <a:buNone/>
            </a:pPr>
            <a:r>
              <a:rPr lang="en-US" sz="1800" dirty="0" smtClean="0">
                <a:solidFill>
                  <a:srgbClr val="00CC00"/>
                </a:solidFill>
              </a:rPr>
              <a:t>(</a:t>
            </a:r>
            <a:r>
              <a:rPr lang="en-US" sz="1800" dirty="0">
                <a:solidFill>
                  <a:srgbClr val="00CC00"/>
                </a:solidFill>
              </a:rPr>
              <a:t>Nothing</a:t>
            </a:r>
            <a:r>
              <a:rPr lang="en-US" sz="1800" dirty="0" smtClean="0">
                <a:solidFill>
                  <a:srgbClr val="00CC00"/>
                </a:solidFill>
              </a:rPr>
              <a:t>)</a:t>
            </a:r>
          </a:p>
          <a:p>
            <a:pPr algn="ctr">
              <a:buNone/>
            </a:pPr>
            <a:r>
              <a:rPr lang="en-US" sz="1800" dirty="0" smtClean="0"/>
              <a:t>(except the </a:t>
            </a:r>
            <a:r>
              <a:rPr lang="en-US" sz="1800" dirty="0"/>
              <a:t>d</a:t>
            </a:r>
            <a:r>
              <a:rPr lang="en-US" sz="1800" dirty="0" smtClean="0"/>
              <a:t>ata </a:t>
            </a:r>
            <a:r>
              <a:rPr lang="en-US" sz="1800" dirty="0"/>
              <a:t>s</a:t>
            </a:r>
            <a:r>
              <a:rPr lang="en-US" sz="1800" dirty="0" smtClean="0"/>
              <a:t>hould be Awesome)</a:t>
            </a:r>
            <a:endParaRPr lang="en-US" sz="1800" dirty="0"/>
          </a:p>
          <a:p>
            <a:pPr marL="342900" lvl="1" indent="-342900">
              <a:buNone/>
            </a:pPr>
            <a:endParaRPr lang="en-US" sz="1800" dirty="0"/>
          </a:p>
          <a:p>
            <a:pPr marL="342900" lvl="1" indent="-342900">
              <a:buFont typeface="Arial" charset="0"/>
              <a:buChar char="•"/>
            </a:pPr>
            <a:r>
              <a:rPr lang="en-US" sz="2200" dirty="0" smtClean="0"/>
              <a:t>End-State </a:t>
            </a:r>
            <a:r>
              <a:rPr lang="en-US" sz="2200" dirty="0"/>
              <a:t>Infrastructure </a:t>
            </a:r>
            <a:r>
              <a:rPr lang="en-US" sz="2200" dirty="0" smtClean="0"/>
              <a:t>In-Place</a:t>
            </a:r>
            <a:endParaRPr lang="en-US" sz="1400" dirty="0" smtClean="0"/>
          </a:p>
          <a:p>
            <a:pPr lvl="2"/>
            <a:r>
              <a:rPr lang="en-US" sz="1400" dirty="0" smtClean="0"/>
              <a:t>Faux SCMI, Derived, and GLM flowing over SBN </a:t>
            </a:r>
          </a:p>
          <a:p>
            <a:pPr lvl="2"/>
            <a:r>
              <a:rPr lang="en-US" sz="1400" dirty="0" smtClean="0"/>
              <a:t>AWIPS-II at DOE-4 WFOs ingesting, storing, and displaying </a:t>
            </a:r>
          </a:p>
          <a:p>
            <a:pPr lvl="3"/>
            <a:r>
              <a:rPr lang="en-US" sz="1000" dirty="0" smtClean="0"/>
              <a:t>SCMI</a:t>
            </a:r>
          </a:p>
          <a:p>
            <a:pPr lvl="3"/>
            <a:r>
              <a:rPr lang="en-US" sz="1000" dirty="0" smtClean="0"/>
              <a:t>Derived</a:t>
            </a:r>
          </a:p>
          <a:p>
            <a:pPr lvl="3"/>
            <a:r>
              <a:rPr lang="en-US" sz="1000" dirty="0" smtClean="0"/>
              <a:t>GLM </a:t>
            </a:r>
          </a:p>
          <a:p>
            <a:pPr lvl="2"/>
            <a:r>
              <a:rPr lang="en-US" sz="1400" dirty="0" smtClean="0"/>
              <a:t>AWIPS-II Data Delivery functional and CONOPS developed</a:t>
            </a:r>
          </a:p>
          <a:p>
            <a:pPr lvl="3"/>
            <a:r>
              <a:rPr lang="en-US" sz="1400" dirty="0" smtClean="0"/>
              <a:t>Maturity paced by </a:t>
            </a:r>
            <a:r>
              <a:rPr lang="en-US" sz="1400" dirty="0" err="1" smtClean="0"/>
              <a:t>OneNWS</a:t>
            </a:r>
            <a:r>
              <a:rPr lang="en-US" sz="1400" dirty="0" smtClean="0"/>
              <a:t> circuit deployment schedule</a:t>
            </a:r>
          </a:p>
          <a:p>
            <a:pPr lvl="2"/>
            <a:r>
              <a:rPr lang="en-US" sz="1400" dirty="0" err="1" smtClean="0"/>
              <a:t>ISatSS</a:t>
            </a:r>
            <a:r>
              <a:rPr lang="en-US" sz="1400" dirty="0" smtClean="0"/>
              <a:t> in place at Remote Centers</a:t>
            </a:r>
          </a:p>
          <a:p>
            <a:pPr lvl="3"/>
            <a:r>
              <a:rPr lang="en-US" sz="1400" dirty="0" smtClean="0"/>
              <a:t>IDP integration and deployment dependent on IDP On-Boarding manifest</a:t>
            </a:r>
          </a:p>
          <a:p>
            <a:pPr lvl="2"/>
            <a:r>
              <a:rPr lang="en-US" sz="1400" dirty="0" smtClean="0"/>
              <a:t>AWIPS-II and NAWIPS at Centers ingesting, storing and displaying</a:t>
            </a:r>
          </a:p>
          <a:p>
            <a:pPr lvl="3"/>
            <a:r>
              <a:rPr lang="en-US" sz="1000" dirty="0" smtClean="0"/>
              <a:t>Imagery</a:t>
            </a:r>
          </a:p>
          <a:p>
            <a:pPr lvl="3"/>
            <a:r>
              <a:rPr lang="en-US" sz="1000" dirty="0" smtClean="0"/>
              <a:t>Derived</a:t>
            </a:r>
          </a:p>
          <a:p>
            <a:pPr lvl="3"/>
            <a:r>
              <a:rPr lang="en-US" sz="1000" dirty="0" smtClean="0"/>
              <a:t>GLM </a:t>
            </a:r>
          </a:p>
          <a:p>
            <a:pPr lvl="2"/>
            <a:r>
              <a:rPr lang="en-US" sz="1400" dirty="0" smtClean="0"/>
              <a:t>TOWR Repo and ATANs as needed to accommodate A2 release schedules</a:t>
            </a:r>
            <a:endParaRPr lang="en-US" sz="1400" dirty="0"/>
          </a:p>
          <a:p>
            <a:pPr marL="400050" lvl="2" indent="0">
              <a:buNone/>
            </a:pPr>
            <a:endParaRPr lang="en-US" sz="14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  <a:p>
            <a:pPr marL="457200" lvl="1" indent="0">
              <a:buNone/>
            </a:pPr>
            <a:r>
              <a:rPr lang="en-US" sz="1800" dirty="0" smtClean="0"/>
              <a:t>			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55" y="-181070"/>
            <a:ext cx="7086600" cy="1143000"/>
          </a:xfrm>
        </p:spPr>
        <p:txBody>
          <a:bodyPr/>
          <a:lstStyle/>
          <a:p>
            <a:r>
              <a:rPr lang="en-US" b="1" dirty="0" smtClean="0"/>
              <a:t>Post – Launch Activities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69060" y="1431939"/>
            <a:ext cx="2457920" cy="23391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GOES 16 OPERATIONS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AWIPS Localizations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ubmitted to Baseline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New AWIPS Development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ubmitted to Baseline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35065" y="1431938"/>
            <a:ext cx="2995589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TOWR-S  &amp; NWS OT&amp;E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Continued AWIPS Localization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Continued AWIPS Performance </a:t>
            </a:r>
            <a:r>
              <a:rPr lang="en-US" dirty="0">
                <a:solidFill>
                  <a:schemeClr val="bg1"/>
                </a:solidFill>
              </a:rPr>
              <a:t>E</a:t>
            </a:r>
            <a:r>
              <a:rPr lang="en-US" dirty="0" smtClean="0">
                <a:solidFill>
                  <a:schemeClr val="bg1"/>
                </a:solidFill>
              </a:rPr>
              <a:t>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Wrap-up On </a:t>
            </a:r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nfrastructure </a:t>
            </a:r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dirty="0" smtClean="0">
                <a:solidFill>
                  <a:schemeClr val="bg1"/>
                </a:solidFill>
              </a:rPr>
              <a:t>uild-out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15" y="1431939"/>
            <a:ext cx="3418045" cy="215443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chemeClr val="bg1"/>
                </a:solidFill>
              </a:rPr>
              <a:t>OPERATIONAL DATA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Continued Continuous Flow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Remediation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Continued Deployment</a:t>
            </a:r>
          </a:p>
          <a:p>
            <a:pPr marL="342900" indent="-342900">
              <a:buFontTx/>
              <a:buChar char="-"/>
            </a:pPr>
            <a:endParaRPr lang="en-US" sz="2000" dirty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3189420" y="2382426"/>
            <a:ext cx="422455" cy="31687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357832" y="2468875"/>
            <a:ext cx="422455" cy="316879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126169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Challenges (1)</a:t>
            </a:r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Overview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83190" y="1437157"/>
            <a:ext cx="8229600" cy="4449763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Implementation Process…unprecedented number of new satellite capabilities to be deployed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Deployment – Success dependent on multiple </a:t>
            </a:r>
            <a:r>
              <a:rPr lang="en-US" sz="2400" dirty="0"/>
              <a:t>i</a:t>
            </a:r>
            <a:r>
              <a:rPr lang="en-US" sz="2400" dirty="0" smtClean="0"/>
              <a:t>nter-dependent </a:t>
            </a:r>
            <a:r>
              <a:rPr lang="en-US" sz="2400" dirty="0"/>
              <a:t>s</a:t>
            </a:r>
            <a:r>
              <a:rPr lang="en-US" sz="2400" dirty="0" smtClean="0"/>
              <a:t>takeholder systems being developed &amp; deployed at same time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Mission Integration - Forecaster Data Overload</a:t>
            </a:r>
          </a:p>
          <a:p>
            <a:pPr lvl="1">
              <a:lnSpc>
                <a:spcPct val="11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NWS Forecast Training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37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87764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Implementation and Deployment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95465" y="2013232"/>
            <a:ext cx="5317770" cy="306718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GOES-R</a:t>
            </a:r>
          </a:p>
          <a:p>
            <a:pPr>
              <a:spcAft>
                <a:spcPts val="600"/>
              </a:spcAft>
            </a:pPr>
            <a:r>
              <a:rPr lang="en-US" sz="2400" b="1" dirty="0" smtClean="0"/>
              <a:t>JPSS and “Modern Polar”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ISatSS</a:t>
            </a:r>
            <a:endParaRPr lang="en-US" sz="2400" dirty="0" smtClean="0"/>
          </a:p>
          <a:p>
            <a:pPr>
              <a:spcAft>
                <a:spcPts val="600"/>
              </a:spcAft>
            </a:pPr>
            <a:endParaRPr lang="en-US" sz="2400" b="1" cap="all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Rounded Rectangle 187"/>
          <p:cNvSpPr/>
          <p:nvPr/>
        </p:nvSpPr>
        <p:spPr>
          <a:xfrm>
            <a:off x="323388" y="5464465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200" b="1" dirty="0" smtClean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02" name="Picture 6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2288">
            <a:off x="7437881" y="742403"/>
            <a:ext cx="1598385" cy="835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690" y="58510"/>
            <a:ext cx="7086600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b="1" dirty="0" smtClean="0"/>
              <a:t>Polar End-State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699067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167" name="Group 166"/>
          <p:cNvGrpSpPr/>
          <p:nvPr/>
        </p:nvGrpSpPr>
        <p:grpSpPr>
          <a:xfrm>
            <a:off x="3163918" y="1239915"/>
            <a:ext cx="1410813" cy="921720"/>
            <a:chOff x="2508302" y="1161967"/>
            <a:chExt cx="1189251" cy="807643"/>
          </a:xfrm>
        </p:grpSpPr>
        <p:sp>
          <p:nvSpPr>
            <p:cNvPr id="48" name="Rounded Rectangle 47"/>
            <p:cNvSpPr/>
            <p:nvPr/>
          </p:nvSpPr>
          <p:spPr>
            <a:xfrm>
              <a:off x="2670206" y="1161967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508302" y="1265296"/>
              <a:ext cx="1027347" cy="70431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ANCF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&amp;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BNCF</a:t>
              </a: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146605" y="1674097"/>
            <a:ext cx="1209075" cy="756373"/>
            <a:chOff x="7183904" y="1199597"/>
            <a:chExt cx="1497431" cy="846823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9" name="Rounded Rectangle 58"/>
            <p:cNvSpPr/>
            <p:nvPr/>
          </p:nvSpPr>
          <p:spPr>
            <a:xfrm>
              <a:off x="7625880" y="119959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7472260" y="1314812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7340460" y="1416387"/>
              <a:ext cx="1055455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83904" y="1506837"/>
              <a:ext cx="1077873" cy="539583"/>
            </a:xfrm>
            <a:prstGeom prst="roundRect">
              <a:avLst/>
            </a:prstGeom>
            <a:grpFill/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122 WFOs</a:t>
              </a:r>
            </a:p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13 RFCs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7183540" y="546366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 A2-NCP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651750" y="5579680"/>
            <a:ext cx="1134140" cy="7740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NCO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1" name="TextBox 330"/>
          <p:cNvSpPr txBox="1"/>
          <p:nvPr/>
        </p:nvSpPr>
        <p:spPr>
          <a:xfrm>
            <a:off x="8514392" y="968381"/>
            <a:ext cx="779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  <a:endParaRPr lang="en-US" sz="1200" dirty="0"/>
          </a:p>
        </p:txBody>
      </p:sp>
      <p:sp>
        <p:nvSpPr>
          <p:cNvPr id="139" name="TextBox 138"/>
          <p:cNvSpPr txBox="1"/>
          <p:nvPr/>
        </p:nvSpPr>
        <p:spPr>
          <a:xfrm>
            <a:off x="7221945" y="4157890"/>
            <a:ext cx="921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NAWIPS A2-NCP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7221945" y="2928930"/>
            <a:ext cx="96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A2-NCP</a:t>
            </a:r>
          </a:p>
        </p:txBody>
      </p:sp>
      <p:sp>
        <p:nvSpPr>
          <p:cNvPr id="213" name="TextBox 212"/>
          <p:cNvSpPr txBox="1"/>
          <p:nvPr/>
        </p:nvSpPr>
        <p:spPr>
          <a:xfrm>
            <a:off x="7145135" y="2191876"/>
            <a:ext cx="921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A2-D2D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208173" y="5462638"/>
            <a:ext cx="907377" cy="97892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NSOF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PDA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&amp;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CBU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08200" y="3544248"/>
            <a:ext cx="1285885" cy="1113712"/>
            <a:chOff x="5513605" y="5522106"/>
            <a:chExt cx="1285885" cy="1113712"/>
          </a:xfrm>
        </p:grpSpPr>
        <p:sp>
          <p:nvSpPr>
            <p:cNvPr id="203" name="Rounded Rectangle 202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SWPC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AWC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NHC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069795" y="4811580"/>
            <a:ext cx="1285885" cy="1113712"/>
            <a:chOff x="5513605" y="5522106"/>
            <a:chExt cx="1285885" cy="1113712"/>
          </a:xfrm>
        </p:grpSpPr>
        <p:sp>
          <p:nvSpPr>
            <p:cNvPr id="122" name="Rounded Rectangle 121"/>
            <p:cNvSpPr/>
            <p:nvPr/>
          </p:nvSpPr>
          <p:spPr>
            <a:xfrm>
              <a:off x="5744035" y="5522106"/>
              <a:ext cx="1055455" cy="32640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SAB*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5667225" y="5810667"/>
              <a:ext cx="1055455" cy="30668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5590415" y="604811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CPC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5513605" y="630937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OPC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146605" y="2726931"/>
            <a:ext cx="1132265" cy="587704"/>
            <a:chOff x="3931788" y="3108944"/>
            <a:chExt cx="1132265" cy="587704"/>
          </a:xfrm>
        </p:grpSpPr>
        <p:sp>
          <p:nvSpPr>
            <p:cNvPr id="146" name="Rounded Rectangle 145"/>
            <p:cNvSpPr/>
            <p:nvPr/>
          </p:nvSpPr>
          <p:spPr>
            <a:xfrm>
              <a:off x="4008598" y="3108944"/>
              <a:ext cx="1055455" cy="29966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931788" y="3370205"/>
              <a:ext cx="1055455" cy="32644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  <a:cs typeface="Arial" pitchFamily="34" charset="0"/>
                </a:rPr>
                <a:t>PR</a:t>
              </a:r>
              <a:endParaRPr 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5715736" y="2545685"/>
            <a:ext cx="430869" cy="360210"/>
            <a:chOff x="3780391" y="2732880"/>
            <a:chExt cx="608782" cy="515310"/>
          </a:xfrm>
        </p:grpSpPr>
        <p:sp>
          <p:nvSpPr>
            <p:cNvPr id="197" name="Isosceles Triangle 196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Arc 205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8" name="Straight Connector 207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Group 208"/>
          <p:cNvGrpSpPr/>
          <p:nvPr/>
        </p:nvGrpSpPr>
        <p:grpSpPr>
          <a:xfrm>
            <a:off x="5647340" y="2891330"/>
            <a:ext cx="430869" cy="360210"/>
            <a:chOff x="3780391" y="2732880"/>
            <a:chExt cx="608782" cy="515310"/>
          </a:xfrm>
        </p:grpSpPr>
        <p:sp>
          <p:nvSpPr>
            <p:cNvPr id="210" name="Isosceles Triangle 209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Arc 210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2" name="Straight Connector 211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2" name="Group 611"/>
          <p:cNvGrpSpPr/>
          <p:nvPr/>
        </p:nvGrpSpPr>
        <p:grpSpPr>
          <a:xfrm>
            <a:off x="808310" y="1923140"/>
            <a:ext cx="2336001" cy="3387705"/>
            <a:chOff x="658696" y="1923140"/>
            <a:chExt cx="2336001" cy="3387705"/>
          </a:xfrm>
        </p:grpSpPr>
        <p:cxnSp>
          <p:nvCxnSpPr>
            <p:cNvPr id="531" name="Straight Arrow Connector 530"/>
            <p:cNvCxnSpPr>
              <a:stCxn id="536" idx="0"/>
            </p:cNvCxnSpPr>
            <p:nvPr/>
          </p:nvCxnSpPr>
          <p:spPr>
            <a:xfrm>
              <a:off x="658696" y="2586712"/>
              <a:ext cx="3165" cy="2724133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6" name="Arc 535"/>
            <p:cNvSpPr/>
            <p:nvPr/>
          </p:nvSpPr>
          <p:spPr>
            <a:xfrm rot="15202076">
              <a:off x="179782" y="2465344"/>
              <a:ext cx="2146934" cy="1062525"/>
            </a:xfrm>
            <a:prstGeom prst="arc">
              <a:avLst>
                <a:gd name="adj1" fmla="val 19272901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540" name="Straight Arrow Connector 539"/>
            <p:cNvCxnSpPr>
              <a:stCxn id="536" idx="2"/>
            </p:cNvCxnSpPr>
            <p:nvPr/>
          </p:nvCxnSpPr>
          <p:spPr>
            <a:xfrm flipV="1">
              <a:off x="1011392" y="1931205"/>
              <a:ext cx="1983305" cy="2593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3" name="TextBox 582"/>
          <p:cNvSpPr txBox="1"/>
          <p:nvPr/>
        </p:nvSpPr>
        <p:spPr>
          <a:xfrm>
            <a:off x="280537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DB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584" name="Group 583"/>
          <p:cNvGrpSpPr/>
          <p:nvPr/>
        </p:nvGrpSpPr>
        <p:grpSpPr>
          <a:xfrm rot="17899440">
            <a:off x="2174328" y="6355949"/>
            <a:ext cx="487358" cy="791925"/>
            <a:chOff x="3156080" y="3149453"/>
            <a:chExt cx="3673745" cy="791925"/>
          </a:xfrm>
        </p:grpSpPr>
        <p:cxnSp>
          <p:nvCxnSpPr>
            <p:cNvPr id="585" name="Straight Connector 584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traight Arrow Connector 585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Straight Connector 586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8" name="TextBox 587"/>
          <p:cNvSpPr txBox="1"/>
          <p:nvPr/>
        </p:nvSpPr>
        <p:spPr>
          <a:xfrm>
            <a:off x="4725620" y="6608451"/>
            <a:ext cx="495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SBN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589" name="Group 588"/>
          <p:cNvGrpSpPr/>
          <p:nvPr/>
        </p:nvGrpSpPr>
        <p:grpSpPr>
          <a:xfrm rot="17899440">
            <a:off x="4086098" y="6355949"/>
            <a:ext cx="487358" cy="791925"/>
            <a:chOff x="3156080" y="3149453"/>
            <a:chExt cx="3673745" cy="791925"/>
          </a:xfrm>
        </p:grpSpPr>
        <p:cxnSp>
          <p:nvCxnSpPr>
            <p:cNvPr id="590" name="Straight Connector 589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Straight Arrow Connector 590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/>
            <p:nvPr/>
          </p:nvCxnSpPr>
          <p:spPr>
            <a:xfrm>
              <a:off x="3156080" y="3149453"/>
              <a:ext cx="1588847" cy="433135"/>
            </a:xfrm>
            <a:prstGeom prst="line">
              <a:avLst/>
            </a:prstGeom>
            <a:ln w="25400" cmpd="sng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6" name="Group 605"/>
          <p:cNvGrpSpPr/>
          <p:nvPr/>
        </p:nvGrpSpPr>
        <p:grpSpPr>
          <a:xfrm>
            <a:off x="3835064" y="3869679"/>
            <a:ext cx="2131608" cy="3571888"/>
            <a:chOff x="3835064" y="3869679"/>
            <a:chExt cx="2131608" cy="3571888"/>
          </a:xfrm>
        </p:grpSpPr>
        <p:cxnSp>
          <p:nvCxnSpPr>
            <p:cNvPr id="607" name="Straight Arrow Connector 606"/>
            <p:cNvCxnSpPr>
              <a:endCxn id="608" idx="2"/>
            </p:cNvCxnSpPr>
            <p:nvPr/>
          </p:nvCxnSpPr>
          <p:spPr>
            <a:xfrm flipV="1">
              <a:off x="3905393" y="5986390"/>
              <a:ext cx="572189" cy="2343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8" name="Arc 607"/>
            <p:cNvSpPr/>
            <p:nvPr/>
          </p:nvSpPr>
          <p:spPr>
            <a:xfrm rot="4952346">
              <a:off x="3304544" y="4400199"/>
              <a:ext cx="2123566" cy="1062525"/>
            </a:xfrm>
            <a:prstGeom prst="arc">
              <a:avLst>
                <a:gd name="adj1" fmla="val 19943102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609" name="Arc 608"/>
            <p:cNvSpPr/>
            <p:nvPr/>
          </p:nvSpPr>
          <p:spPr>
            <a:xfrm rot="15202076">
              <a:off x="4310587" y="5848521"/>
              <a:ext cx="2123566" cy="1062525"/>
            </a:xfrm>
            <a:prstGeom prst="arc">
              <a:avLst>
                <a:gd name="adj1" fmla="val 20293056"/>
                <a:gd name="adj2" fmla="val 181938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610" name="Straight Arrow Connector 609"/>
            <p:cNvCxnSpPr>
              <a:endCxn id="609" idx="2"/>
            </p:cNvCxnSpPr>
            <p:nvPr/>
          </p:nvCxnSpPr>
          <p:spPr>
            <a:xfrm flipH="1" flipV="1">
              <a:off x="5123744" y="5352067"/>
              <a:ext cx="842928" cy="62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9" name="Straight Arrow Connector 618"/>
          <p:cNvCxnSpPr/>
          <p:nvPr/>
        </p:nvCxnSpPr>
        <p:spPr>
          <a:xfrm flipH="1" flipV="1">
            <a:off x="5555598" y="6743181"/>
            <a:ext cx="842928" cy="62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" name="TextBox 619"/>
          <p:cNvSpPr txBox="1"/>
          <p:nvPr/>
        </p:nvSpPr>
        <p:spPr>
          <a:xfrm>
            <a:off x="6456159" y="6579102"/>
            <a:ext cx="107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Terrestrial</a:t>
            </a:r>
            <a:endParaRPr lang="en-US" sz="1200" dirty="0">
              <a:latin typeface="Forte" panose="03060902040502070203" pitchFamily="66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1030002" y="2320379"/>
            <a:ext cx="4890540" cy="4348987"/>
            <a:chOff x="1030002" y="2320379"/>
            <a:chExt cx="4890540" cy="4348987"/>
          </a:xfrm>
        </p:grpSpPr>
        <p:cxnSp>
          <p:nvCxnSpPr>
            <p:cNvPr id="144" name="Straight Arrow Connector 143"/>
            <p:cNvCxnSpPr/>
            <p:nvPr/>
          </p:nvCxnSpPr>
          <p:spPr>
            <a:xfrm flipH="1">
              <a:off x="4917646" y="2349681"/>
              <a:ext cx="1002896" cy="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148" idx="0"/>
              <a:endCxn id="149" idx="0"/>
            </p:cNvCxnSpPr>
            <p:nvPr/>
          </p:nvCxnSpPr>
          <p:spPr>
            <a:xfrm>
              <a:off x="4564905" y="2883044"/>
              <a:ext cx="240" cy="1107492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Arc 147"/>
            <p:cNvSpPr/>
            <p:nvPr/>
          </p:nvSpPr>
          <p:spPr>
            <a:xfrm rot="15202076">
              <a:off x="4091942" y="2850899"/>
              <a:ext cx="2123566" cy="1062525"/>
            </a:xfrm>
            <a:prstGeom prst="arc">
              <a:avLst>
                <a:gd name="adj1" fmla="val 19615117"/>
                <a:gd name="adj2" fmla="val 21203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49" name="Arc 148"/>
            <p:cNvSpPr/>
            <p:nvPr/>
          </p:nvSpPr>
          <p:spPr>
            <a:xfrm rot="4576722">
              <a:off x="2933997" y="2994906"/>
              <a:ext cx="2123566" cy="1062525"/>
            </a:xfrm>
            <a:prstGeom prst="arc">
              <a:avLst>
                <a:gd name="adj1" fmla="val 19375294"/>
                <a:gd name="adj2" fmla="val 2154614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0" name="Straight Arrow Connector 149"/>
            <p:cNvCxnSpPr>
              <a:endCxn id="149" idx="2"/>
            </p:cNvCxnSpPr>
            <p:nvPr/>
          </p:nvCxnSpPr>
          <p:spPr>
            <a:xfrm>
              <a:off x="2539146" y="4549541"/>
              <a:ext cx="1724517" cy="365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Arc 150"/>
            <p:cNvSpPr/>
            <p:nvPr/>
          </p:nvSpPr>
          <p:spPr>
            <a:xfrm rot="15202076">
              <a:off x="1700347" y="5064636"/>
              <a:ext cx="2146934" cy="1062525"/>
            </a:xfrm>
            <a:prstGeom prst="arc">
              <a:avLst>
                <a:gd name="adj1" fmla="val 19229499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52" name="Arc 151"/>
            <p:cNvSpPr/>
            <p:nvPr/>
          </p:nvSpPr>
          <p:spPr>
            <a:xfrm rot="3659670">
              <a:off x="596933" y="4177616"/>
              <a:ext cx="1928663" cy="1062525"/>
            </a:xfrm>
            <a:prstGeom prst="arc">
              <a:avLst>
                <a:gd name="adj1" fmla="val 20837763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53" name="Straight Arrow Connector 152"/>
            <p:cNvCxnSpPr>
              <a:endCxn id="152" idx="2"/>
            </p:cNvCxnSpPr>
            <p:nvPr/>
          </p:nvCxnSpPr>
          <p:spPr>
            <a:xfrm flipV="1">
              <a:off x="1230765" y="5589474"/>
              <a:ext cx="610624" cy="1284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152" idx="0"/>
              <a:endCxn id="151" idx="0"/>
            </p:cNvCxnSpPr>
            <p:nvPr/>
          </p:nvCxnSpPr>
          <p:spPr>
            <a:xfrm flipV="1">
              <a:off x="2169995" y="5196969"/>
              <a:ext cx="9244" cy="19490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1182402" y="2707516"/>
            <a:ext cx="4892856" cy="4203150"/>
            <a:chOff x="1182402" y="2707516"/>
            <a:chExt cx="4892856" cy="4203150"/>
          </a:xfrm>
        </p:grpSpPr>
        <p:cxnSp>
          <p:nvCxnSpPr>
            <p:cNvPr id="156" name="Straight Arrow Connector 155"/>
            <p:cNvCxnSpPr>
              <a:endCxn id="158" idx="2"/>
            </p:cNvCxnSpPr>
            <p:nvPr/>
          </p:nvCxnSpPr>
          <p:spPr>
            <a:xfrm flipH="1">
              <a:off x="5226041" y="3088451"/>
              <a:ext cx="567793" cy="6147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>
              <a:stCxn id="158" idx="0"/>
              <a:endCxn id="161" idx="0"/>
            </p:cNvCxnSpPr>
            <p:nvPr/>
          </p:nvCxnSpPr>
          <p:spPr>
            <a:xfrm flipH="1">
              <a:off x="4855599" y="3477931"/>
              <a:ext cx="116441" cy="880258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Arc 157"/>
            <p:cNvSpPr/>
            <p:nvPr/>
          </p:nvSpPr>
          <p:spPr>
            <a:xfrm rot="15202076">
              <a:off x="4479632" y="3578808"/>
              <a:ext cx="2128728" cy="1062525"/>
            </a:xfrm>
            <a:prstGeom prst="arc">
              <a:avLst>
                <a:gd name="adj1" fmla="val 20069609"/>
                <a:gd name="adj2" fmla="val 21554770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1" name="Arc 160"/>
            <p:cNvSpPr/>
            <p:nvPr/>
          </p:nvSpPr>
          <p:spPr>
            <a:xfrm rot="4952346">
              <a:off x="3292632" y="3238036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62" name="Straight Arrow Connector 161"/>
            <p:cNvCxnSpPr>
              <a:endCxn id="161" idx="2"/>
            </p:cNvCxnSpPr>
            <p:nvPr/>
          </p:nvCxnSpPr>
          <p:spPr>
            <a:xfrm>
              <a:off x="2709478" y="4788218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Arc 162"/>
            <p:cNvSpPr/>
            <p:nvPr/>
          </p:nvSpPr>
          <p:spPr>
            <a:xfrm rot="15202076">
              <a:off x="1852747" y="5305936"/>
              <a:ext cx="2146934" cy="1062525"/>
            </a:xfrm>
            <a:prstGeom prst="arc">
              <a:avLst>
                <a:gd name="adj1" fmla="val 19968340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64" name="Arc 163"/>
            <p:cNvSpPr/>
            <p:nvPr/>
          </p:nvSpPr>
          <p:spPr>
            <a:xfrm rot="3659670">
              <a:off x="749333" y="4368116"/>
              <a:ext cx="1928663" cy="1062525"/>
            </a:xfrm>
            <a:prstGeom prst="arc">
              <a:avLst>
                <a:gd name="adj1" fmla="val 20883555"/>
                <a:gd name="adj2" fmla="val 681551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65" name="Straight Arrow Connector 164"/>
            <p:cNvCxnSpPr>
              <a:endCxn id="164" idx="2"/>
            </p:cNvCxnSpPr>
            <p:nvPr/>
          </p:nvCxnSpPr>
          <p:spPr>
            <a:xfrm flipV="1">
              <a:off x="1230765" y="5779974"/>
              <a:ext cx="763024" cy="2019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4" idx="0"/>
              <a:endCxn id="163" idx="0"/>
            </p:cNvCxnSpPr>
            <p:nvPr/>
          </p:nvCxnSpPr>
          <p:spPr>
            <a:xfrm flipV="1">
              <a:off x="2316713" y="5233172"/>
              <a:ext cx="29726" cy="36125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1253249" y="2930321"/>
            <a:ext cx="4917259" cy="4193625"/>
            <a:chOff x="1253249" y="2930321"/>
            <a:chExt cx="4917259" cy="4193625"/>
          </a:xfrm>
        </p:grpSpPr>
        <p:sp>
          <p:nvSpPr>
            <p:cNvPr id="169" name="Arc 168"/>
            <p:cNvSpPr/>
            <p:nvPr/>
          </p:nvSpPr>
          <p:spPr>
            <a:xfrm rot="4952346">
              <a:off x="3536870" y="3460841"/>
              <a:ext cx="2123566" cy="1062525"/>
            </a:xfrm>
            <a:prstGeom prst="arc">
              <a:avLst>
                <a:gd name="adj1" fmla="val 19623659"/>
                <a:gd name="adj2" fmla="val 8643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0" name="Straight Arrow Connector 169"/>
            <p:cNvCxnSpPr>
              <a:endCxn id="169" idx="2"/>
            </p:cNvCxnSpPr>
            <p:nvPr/>
          </p:nvCxnSpPr>
          <p:spPr>
            <a:xfrm>
              <a:off x="2953716" y="5011023"/>
              <a:ext cx="1756192" cy="36009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Arc 170"/>
            <p:cNvSpPr/>
            <p:nvPr/>
          </p:nvSpPr>
          <p:spPr>
            <a:xfrm rot="15202076">
              <a:off x="2096985" y="5519216"/>
              <a:ext cx="2146934" cy="1062525"/>
            </a:xfrm>
            <a:prstGeom prst="arc">
              <a:avLst>
                <a:gd name="adj1" fmla="val 20055408"/>
                <a:gd name="adj2" fmla="val 291247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2" name="Straight Arrow Connector 171"/>
            <p:cNvCxnSpPr>
              <a:endCxn id="173" idx="2"/>
            </p:cNvCxnSpPr>
            <p:nvPr/>
          </p:nvCxnSpPr>
          <p:spPr>
            <a:xfrm flipV="1">
              <a:off x="1253249" y="5996662"/>
              <a:ext cx="1036734" cy="26314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Arc 172"/>
            <p:cNvSpPr/>
            <p:nvPr/>
          </p:nvSpPr>
          <p:spPr>
            <a:xfrm rot="3659670">
              <a:off x="959917" y="4587618"/>
              <a:ext cx="1928663" cy="1062525"/>
            </a:xfrm>
            <a:prstGeom prst="arc">
              <a:avLst>
                <a:gd name="adj1" fmla="val 20396993"/>
                <a:gd name="adj2" fmla="val 383164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H="1">
              <a:off x="5419094" y="4077456"/>
              <a:ext cx="355690" cy="0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Arc 174"/>
            <p:cNvSpPr/>
            <p:nvPr/>
          </p:nvSpPr>
          <p:spPr>
            <a:xfrm rot="15202076">
              <a:off x="4574882" y="4580513"/>
              <a:ext cx="2128728" cy="1062525"/>
            </a:xfrm>
            <a:prstGeom prst="arc">
              <a:avLst>
                <a:gd name="adj1" fmla="val 21068628"/>
                <a:gd name="adj2" fmla="val 362056"/>
              </a:avLst>
            </a:prstGeom>
            <a:noFill/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cxnSp>
          <p:nvCxnSpPr>
            <p:cNvPr id="176" name="Straight Arrow Connector 175"/>
            <p:cNvCxnSpPr>
              <a:stCxn id="175" idx="0"/>
              <a:endCxn id="169" idx="0"/>
            </p:cNvCxnSpPr>
            <p:nvPr/>
          </p:nvCxnSpPr>
          <p:spPr>
            <a:xfrm flipH="1">
              <a:off x="5099837" y="4183583"/>
              <a:ext cx="96917" cy="397411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73" idx="0"/>
              <a:endCxn id="171" idx="0"/>
            </p:cNvCxnSpPr>
            <p:nvPr/>
          </p:nvCxnSpPr>
          <p:spPr>
            <a:xfrm flipV="1">
              <a:off x="2570670" y="5419899"/>
              <a:ext cx="24483" cy="259806"/>
            </a:xfrm>
            <a:prstGeom prst="straightConnector1">
              <a:avLst/>
            </a:prstGeom>
            <a:ln w="25400">
              <a:solidFill>
                <a:schemeClr val="bg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Arrow Connector 182"/>
          <p:cNvCxnSpPr/>
          <p:nvPr/>
        </p:nvCxnSpPr>
        <p:spPr>
          <a:xfrm>
            <a:off x="1192360" y="6252702"/>
            <a:ext cx="1375989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H="1" flipV="1">
            <a:off x="4730313" y="1759737"/>
            <a:ext cx="1330009" cy="188783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4865254" y="1547155"/>
            <a:ext cx="1281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096725" y="2115067"/>
            <a:ext cx="84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</a:t>
            </a:r>
          </a:p>
        </p:txBody>
      </p:sp>
      <p:grpSp>
        <p:nvGrpSpPr>
          <p:cNvPr id="256" name="Group 255"/>
          <p:cNvGrpSpPr/>
          <p:nvPr/>
        </p:nvGrpSpPr>
        <p:grpSpPr>
          <a:xfrm>
            <a:off x="3970744" y="354407"/>
            <a:ext cx="4993729" cy="6253911"/>
            <a:chOff x="3970744" y="354407"/>
            <a:chExt cx="4993729" cy="6253911"/>
          </a:xfrm>
        </p:grpSpPr>
        <p:grpSp>
          <p:nvGrpSpPr>
            <p:cNvPr id="257" name="Group 256"/>
            <p:cNvGrpSpPr/>
            <p:nvPr/>
          </p:nvGrpSpPr>
          <p:grpSpPr>
            <a:xfrm>
              <a:off x="3970744" y="354407"/>
              <a:ext cx="4993729" cy="6253911"/>
              <a:chOff x="3970744" y="354407"/>
              <a:chExt cx="4993729" cy="6253911"/>
            </a:xfrm>
          </p:grpSpPr>
          <p:cxnSp>
            <p:nvCxnSpPr>
              <p:cNvPr id="259" name="Straight Arrow Connector 258"/>
              <p:cNvCxnSpPr/>
              <p:nvPr/>
            </p:nvCxnSpPr>
            <p:spPr>
              <a:xfrm flipH="1">
                <a:off x="5920542" y="6353749"/>
                <a:ext cx="352471" cy="88127"/>
              </a:xfrm>
              <a:prstGeom prst="straightConnector1">
                <a:avLst/>
              </a:prstGeom>
              <a:ln w="25400">
                <a:solidFill>
                  <a:srgbClr val="0000FF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0" name="Group 259"/>
              <p:cNvGrpSpPr/>
              <p:nvPr/>
            </p:nvGrpSpPr>
            <p:grpSpPr>
              <a:xfrm>
                <a:off x="3970744" y="354407"/>
                <a:ext cx="4993729" cy="6253911"/>
                <a:chOff x="3970744" y="354407"/>
                <a:chExt cx="4993729" cy="6253911"/>
              </a:xfrm>
            </p:grpSpPr>
            <p:cxnSp>
              <p:nvCxnSpPr>
                <p:cNvPr id="261" name="Straight Connector 260"/>
                <p:cNvCxnSpPr>
                  <a:endCxn id="281" idx="0"/>
                </p:cNvCxnSpPr>
                <p:nvPr/>
              </p:nvCxnSpPr>
              <p:spPr>
                <a:xfrm flipH="1">
                  <a:off x="8805649" y="2782911"/>
                  <a:ext cx="158824" cy="496335"/>
                </a:xfrm>
                <a:prstGeom prst="line">
                  <a:avLst/>
                </a:prstGeom>
                <a:ln w="25400" cmpd="sng">
                  <a:solidFill>
                    <a:srgbClr val="0000FF"/>
                  </a:solidFill>
                  <a:head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2" name="Group 261"/>
                <p:cNvGrpSpPr/>
                <p:nvPr/>
              </p:nvGrpSpPr>
              <p:grpSpPr>
                <a:xfrm>
                  <a:off x="3970744" y="354407"/>
                  <a:ext cx="4993729" cy="6253911"/>
                  <a:chOff x="3970744" y="354407"/>
                  <a:chExt cx="4993729" cy="6253911"/>
                </a:xfrm>
              </p:grpSpPr>
              <p:sp>
                <p:nvSpPr>
                  <p:cNvPr id="263" name="Arc 262"/>
                  <p:cNvSpPr/>
                  <p:nvPr/>
                </p:nvSpPr>
                <p:spPr>
                  <a:xfrm rot="20805795">
                    <a:off x="5703129" y="944237"/>
                    <a:ext cx="2146934" cy="1062525"/>
                  </a:xfrm>
                  <a:prstGeom prst="arc">
                    <a:avLst>
                      <a:gd name="adj1" fmla="val 13554194"/>
                      <a:gd name="adj2" fmla="val 1999591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cxnSp>
                <p:nvCxnSpPr>
                  <p:cNvPr id="264" name="Straight Connector 263"/>
                  <p:cNvCxnSpPr>
                    <a:endCxn id="263" idx="0"/>
                  </p:cNvCxnSpPr>
                  <p:nvPr/>
                </p:nvCxnSpPr>
                <p:spPr>
                  <a:xfrm flipV="1">
                    <a:off x="4687215" y="1115476"/>
                    <a:ext cx="1527865" cy="641552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Straight Connector 264"/>
                  <p:cNvCxnSpPr>
                    <a:stCxn id="272" idx="0"/>
                  </p:cNvCxnSpPr>
                  <p:nvPr/>
                </p:nvCxnSpPr>
                <p:spPr>
                  <a:xfrm flipV="1">
                    <a:off x="8964473" y="2430470"/>
                    <a:ext cx="0" cy="226746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66" name="Group 265"/>
                  <p:cNvGrpSpPr/>
                  <p:nvPr/>
                </p:nvGrpSpPr>
                <p:grpSpPr>
                  <a:xfrm rot="11258164" flipV="1">
                    <a:off x="7500044" y="1319163"/>
                    <a:ext cx="673583" cy="648604"/>
                    <a:chOff x="3191133" y="2768046"/>
                    <a:chExt cx="1696169" cy="973547"/>
                  </a:xfrm>
                </p:grpSpPr>
                <p:cxnSp>
                  <p:nvCxnSpPr>
                    <p:cNvPr id="286" name="Straight Connector 285"/>
                    <p:cNvCxnSpPr/>
                    <p:nvPr/>
                  </p:nvCxnSpPr>
                  <p:spPr>
                    <a:xfrm flipH="1">
                      <a:off x="4324240" y="3480331"/>
                      <a:ext cx="281530" cy="0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Straight Arrow Connector 286"/>
                    <p:cNvCxnSpPr/>
                    <p:nvPr/>
                  </p:nvCxnSpPr>
                  <p:spPr>
                    <a:xfrm>
                      <a:off x="4324240" y="3496631"/>
                      <a:ext cx="563062" cy="244962"/>
                    </a:xfrm>
                    <a:prstGeom prst="straightConnector1">
                      <a:avLst/>
                    </a:prstGeom>
                    <a:ln w="25400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Straight Connector 289"/>
                    <p:cNvCxnSpPr/>
                    <p:nvPr/>
                  </p:nvCxnSpPr>
                  <p:spPr>
                    <a:xfrm>
                      <a:off x="3191133" y="2768046"/>
                      <a:ext cx="1414637" cy="712285"/>
                    </a:xfrm>
                    <a:prstGeom prst="line">
                      <a:avLst/>
                    </a:prstGeom>
                    <a:ln w="25400" cmpd="sng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67" name="Arc 266"/>
                  <p:cNvSpPr/>
                  <p:nvPr/>
                </p:nvSpPr>
                <p:spPr>
                  <a:xfrm rot="4419812">
                    <a:off x="7300946" y="1603947"/>
                    <a:ext cx="2146934" cy="1062525"/>
                  </a:xfrm>
                  <a:prstGeom prst="arc">
                    <a:avLst>
                      <a:gd name="adj1" fmla="val 12760120"/>
                      <a:gd name="adj2" fmla="val 1709877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268" name="Arc 267"/>
                  <p:cNvSpPr/>
                  <p:nvPr/>
                </p:nvSpPr>
                <p:spPr>
                  <a:xfrm rot="7859602">
                    <a:off x="7048602" y="5003588"/>
                    <a:ext cx="2146934" cy="1062525"/>
                  </a:xfrm>
                  <a:prstGeom prst="arc">
                    <a:avLst>
                      <a:gd name="adj1" fmla="val 11941454"/>
                      <a:gd name="adj2" fmla="val 20628768"/>
                    </a:avLst>
                  </a:prstGeom>
                  <a:solidFill>
                    <a:schemeClr val="tx1"/>
                  </a:solidFill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cxnSp>
                <p:nvCxnSpPr>
                  <p:cNvPr id="269" name="Straight Connector 268"/>
                  <p:cNvCxnSpPr/>
                  <p:nvPr/>
                </p:nvCxnSpPr>
                <p:spPr>
                  <a:xfrm>
                    <a:off x="3970744" y="6051646"/>
                    <a:ext cx="2344609" cy="302103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0" name="Straight Connector 269"/>
                  <p:cNvCxnSpPr>
                    <a:endCxn id="271" idx="2"/>
                  </p:cNvCxnSpPr>
                  <p:nvPr/>
                </p:nvCxnSpPr>
                <p:spPr>
                  <a:xfrm>
                    <a:off x="5894174" y="6441564"/>
                    <a:ext cx="1345289" cy="625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1" name="Arc 270"/>
                  <p:cNvSpPr/>
                  <p:nvPr/>
                </p:nvSpPr>
                <p:spPr>
                  <a:xfrm rot="10576691">
                    <a:off x="6386964" y="5379406"/>
                    <a:ext cx="2146934" cy="1062525"/>
                  </a:xfrm>
                  <a:prstGeom prst="arc">
                    <a:avLst>
                      <a:gd name="adj1" fmla="val 14626902"/>
                      <a:gd name="adj2" fmla="val 17777753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sp>
                <p:nvSpPr>
                  <p:cNvPr id="272" name="Arc 271"/>
                  <p:cNvSpPr/>
                  <p:nvPr/>
                </p:nvSpPr>
                <p:spPr>
                  <a:xfrm rot="5936461">
                    <a:off x="7340438" y="4430728"/>
                    <a:ext cx="2146934" cy="1062525"/>
                  </a:xfrm>
                  <a:prstGeom prst="arc">
                    <a:avLst>
                      <a:gd name="adj1" fmla="val 14126182"/>
                      <a:gd name="adj2" fmla="val 17213814"/>
                    </a:avLst>
                  </a:prstGeom>
                  <a:noFill/>
                  <a:ln w="25400">
                    <a:solidFill>
                      <a:srgbClr val="0000FF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bg2"/>
                      </a:solidFill>
                    </a:endParaRPr>
                  </a:p>
                </p:txBody>
              </p:sp>
              <p:grpSp>
                <p:nvGrpSpPr>
                  <p:cNvPr id="273" name="Group 272"/>
                  <p:cNvGrpSpPr/>
                  <p:nvPr/>
                </p:nvGrpSpPr>
                <p:grpSpPr>
                  <a:xfrm>
                    <a:off x="7529185" y="1476369"/>
                    <a:ext cx="1319784" cy="2575328"/>
                    <a:chOff x="7529185" y="1476369"/>
                    <a:chExt cx="1319784" cy="2575328"/>
                  </a:xfrm>
                </p:grpSpPr>
                <p:sp>
                  <p:nvSpPr>
                    <p:cNvPr id="281" name="Arc 280"/>
                    <p:cNvSpPr/>
                    <p:nvPr/>
                  </p:nvSpPr>
                  <p:spPr>
                    <a:xfrm rot="4792461">
                      <a:off x="7244240" y="2018573"/>
                      <a:ext cx="2146934" cy="1062525"/>
                    </a:xfrm>
                    <a:prstGeom prst="arc">
                      <a:avLst>
                        <a:gd name="adj1" fmla="val 20180698"/>
                        <a:gd name="adj2" fmla="val 21232719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282" name="Group 281"/>
                    <p:cNvGrpSpPr/>
                    <p:nvPr/>
                  </p:nvGrpSpPr>
                  <p:grpSpPr>
                    <a:xfrm>
                      <a:off x="7529185" y="3562831"/>
                      <a:ext cx="1083726" cy="488866"/>
                      <a:chOff x="7460431" y="2440064"/>
                      <a:chExt cx="1083726" cy="488866"/>
                    </a:xfrm>
                  </p:grpSpPr>
                  <p:cxnSp>
                    <p:nvCxnSpPr>
                      <p:cNvPr id="283" name="Straight Connector 282"/>
                      <p:cNvCxnSpPr>
                        <a:endCxn id="281" idx="2"/>
                      </p:cNvCxnSpPr>
                      <p:nvPr/>
                    </p:nvCxnSpPr>
                    <p:spPr>
                      <a:xfrm flipV="1">
                        <a:off x="8122699" y="2440064"/>
                        <a:ext cx="421458" cy="265078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4" name="Straight Connector 283"/>
                      <p:cNvCxnSpPr/>
                      <p:nvPr/>
                    </p:nvCxnSpPr>
                    <p:spPr>
                      <a:xfrm flipH="1">
                        <a:off x="8128566" y="2465050"/>
                        <a:ext cx="115870" cy="261881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5" name="Straight Arrow Connector 284"/>
                      <p:cNvCxnSpPr/>
                      <p:nvPr/>
                    </p:nvCxnSpPr>
                    <p:spPr>
                      <a:xfrm flipH="1">
                        <a:off x="7460431" y="2487746"/>
                        <a:ext cx="784004" cy="44118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74" name="Group 273"/>
                  <p:cNvGrpSpPr/>
                  <p:nvPr/>
                </p:nvGrpSpPr>
                <p:grpSpPr>
                  <a:xfrm>
                    <a:off x="7413970" y="354407"/>
                    <a:ext cx="1319784" cy="2575328"/>
                    <a:chOff x="7529185" y="1476369"/>
                    <a:chExt cx="1319784" cy="2575328"/>
                  </a:xfrm>
                </p:grpSpPr>
                <p:sp>
                  <p:nvSpPr>
                    <p:cNvPr id="276" name="Arc 275"/>
                    <p:cNvSpPr/>
                    <p:nvPr/>
                  </p:nvSpPr>
                  <p:spPr>
                    <a:xfrm rot="4792461">
                      <a:off x="7244240" y="2018573"/>
                      <a:ext cx="2146934" cy="1062525"/>
                    </a:xfrm>
                    <a:prstGeom prst="arc">
                      <a:avLst>
                        <a:gd name="adj1" fmla="val 20180698"/>
                        <a:gd name="adj2" fmla="val 21232719"/>
                      </a:avLst>
                    </a:prstGeom>
                    <a:noFill/>
                    <a:ln w="25400">
                      <a:solidFill>
                        <a:srgbClr val="0000FF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bg2"/>
                        </a:solidFill>
                      </a:endParaRPr>
                    </a:p>
                  </p:txBody>
                </p:sp>
                <p:grpSp>
                  <p:nvGrpSpPr>
                    <p:cNvPr id="277" name="Group 276"/>
                    <p:cNvGrpSpPr/>
                    <p:nvPr/>
                  </p:nvGrpSpPr>
                  <p:grpSpPr>
                    <a:xfrm>
                      <a:off x="7529185" y="3562831"/>
                      <a:ext cx="1083726" cy="488866"/>
                      <a:chOff x="7460431" y="2440064"/>
                      <a:chExt cx="1083726" cy="488866"/>
                    </a:xfrm>
                  </p:grpSpPr>
                  <p:cxnSp>
                    <p:nvCxnSpPr>
                      <p:cNvPr id="278" name="Straight Connector 277"/>
                      <p:cNvCxnSpPr>
                        <a:endCxn id="276" idx="2"/>
                      </p:cNvCxnSpPr>
                      <p:nvPr/>
                    </p:nvCxnSpPr>
                    <p:spPr>
                      <a:xfrm flipV="1">
                        <a:off x="8122699" y="2440064"/>
                        <a:ext cx="421458" cy="265078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9" name="Straight Connector 278"/>
                      <p:cNvCxnSpPr/>
                      <p:nvPr/>
                    </p:nvCxnSpPr>
                    <p:spPr>
                      <a:xfrm flipH="1">
                        <a:off x="8128566" y="2465050"/>
                        <a:ext cx="115870" cy="261881"/>
                      </a:xfrm>
                      <a:prstGeom prst="line">
                        <a:avLst/>
                      </a:prstGeom>
                      <a:ln w="25400" cmpd="sng">
                        <a:solidFill>
                          <a:srgbClr val="0000FF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0" name="Straight Arrow Connector 279"/>
                      <p:cNvCxnSpPr/>
                      <p:nvPr/>
                    </p:nvCxnSpPr>
                    <p:spPr>
                      <a:xfrm flipH="1">
                        <a:off x="7460431" y="2487746"/>
                        <a:ext cx="784004" cy="44118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75" name="Straight Connector 274"/>
                  <p:cNvCxnSpPr>
                    <a:endCxn id="276" idx="0"/>
                  </p:cNvCxnSpPr>
                  <p:nvPr/>
                </p:nvCxnSpPr>
                <p:spPr>
                  <a:xfrm flipH="1">
                    <a:off x="8690434" y="1815990"/>
                    <a:ext cx="115215" cy="341294"/>
                  </a:xfrm>
                  <a:prstGeom prst="line">
                    <a:avLst/>
                  </a:prstGeom>
                  <a:ln w="25400" cmpd="sng">
                    <a:solidFill>
                      <a:srgbClr val="0000FF"/>
                    </a:solidFill>
                    <a:head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258" name="Arc 257"/>
            <p:cNvSpPr/>
            <p:nvPr/>
          </p:nvSpPr>
          <p:spPr>
            <a:xfrm rot="4912507">
              <a:off x="7347952" y="1835818"/>
              <a:ext cx="2146934" cy="1062525"/>
            </a:xfrm>
            <a:prstGeom prst="arc">
              <a:avLst>
                <a:gd name="adj1" fmla="val 15009665"/>
                <a:gd name="adj2" fmla="val 17094444"/>
              </a:avLst>
            </a:prstGeom>
            <a:noFill/>
            <a:ln w="25400">
              <a:solidFill>
                <a:srgbClr val="3426E6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pic>
        <p:nvPicPr>
          <p:cNvPr id="182" name="Picture 1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62" y="2852925"/>
            <a:ext cx="2207428" cy="1765943"/>
          </a:xfrm>
          <a:prstGeom prst="rect">
            <a:avLst/>
          </a:prstGeom>
        </p:spPr>
      </p:pic>
      <p:cxnSp>
        <p:nvCxnSpPr>
          <p:cNvPr id="194" name="Straight Arrow Connector 193"/>
          <p:cNvCxnSpPr/>
          <p:nvPr/>
        </p:nvCxnSpPr>
        <p:spPr>
          <a:xfrm flipH="1">
            <a:off x="3163918" y="2258956"/>
            <a:ext cx="407020" cy="3174542"/>
          </a:xfrm>
          <a:prstGeom prst="straightConnector1">
            <a:avLst/>
          </a:prstGeom>
          <a:ln w="2540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5" name="Group 194"/>
          <p:cNvGrpSpPr/>
          <p:nvPr/>
        </p:nvGrpSpPr>
        <p:grpSpPr>
          <a:xfrm rot="20370674">
            <a:off x="2328596" y="2923197"/>
            <a:ext cx="3509107" cy="675883"/>
            <a:chOff x="2794878" y="3265495"/>
            <a:chExt cx="4034947" cy="675883"/>
          </a:xfrm>
        </p:grpSpPr>
        <p:cxnSp>
          <p:nvCxnSpPr>
            <p:cNvPr id="198" name="Straight Connector 197"/>
            <p:cNvCxnSpPr/>
            <p:nvPr/>
          </p:nvCxnSpPr>
          <p:spPr>
            <a:xfrm flipH="1" flipV="1">
              <a:off x="4450087" y="3297442"/>
              <a:ext cx="290244" cy="265975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Arrow Connector 201"/>
            <p:cNvCxnSpPr/>
            <p:nvPr/>
          </p:nvCxnSpPr>
          <p:spPr>
            <a:xfrm>
              <a:off x="4450087" y="3297442"/>
              <a:ext cx="2379738" cy="64393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1229326">
              <a:off x="2794878" y="3265495"/>
              <a:ext cx="2015944" cy="10593"/>
            </a:xfrm>
            <a:prstGeom prst="line">
              <a:avLst/>
            </a:prstGeom>
            <a:ln w="25400" cmpd="sng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" name="TextBox 204"/>
          <p:cNvSpPr txBox="1"/>
          <p:nvPr/>
        </p:nvSpPr>
        <p:spPr>
          <a:xfrm>
            <a:off x="3304635" y="3621025"/>
            <a:ext cx="1845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NWS TAILORED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PRODUCTS</a:t>
            </a:r>
          </a:p>
        </p:txBody>
      </p:sp>
      <p:sp>
        <p:nvSpPr>
          <p:cNvPr id="214" name="TextBox 213"/>
          <p:cNvSpPr txBox="1"/>
          <p:nvPr/>
        </p:nvSpPr>
        <p:spPr>
          <a:xfrm>
            <a:off x="1141010" y="2076661"/>
            <a:ext cx="21252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A2DD CATALOG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1744882" y="2883166"/>
            <a:ext cx="753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JPSS</a:t>
            </a:r>
          </a:p>
        </p:txBody>
      </p:sp>
    </p:spTree>
    <p:extLst>
      <p:ext uri="{BB962C8B-B14F-4D97-AF65-F5344CB8AC3E}">
        <p14:creationId xmlns:p14="http://schemas.microsoft.com/office/powerpoint/2010/main" val="124975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930" y="-133515"/>
            <a:ext cx="7278625" cy="1143000"/>
          </a:xfrm>
        </p:spPr>
        <p:txBody>
          <a:bodyPr/>
          <a:lstStyle/>
          <a:p>
            <a:r>
              <a:rPr lang="en-US" b="1" dirty="0" smtClean="0"/>
              <a:t>Satellite Migration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5" y="1009485"/>
            <a:ext cx="8833149" cy="5530320"/>
          </a:xfrm>
        </p:spPr>
        <p:txBody>
          <a:bodyPr>
            <a:noAutofit/>
          </a:bodyPr>
          <a:lstStyle/>
          <a:p>
            <a:r>
              <a:rPr lang="en-US" sz="2200" dirty="0" smtClean="0"/>
              <a:t>Objective:</a:t>
            </a:r>
            <a:endParaRPr lang="en-US" sz="2200" dirty="0"/>
          </a:p>
          <a:p>
            <a:pPr lvl="1"/>
            <a:r>
              <a:rPr lang="en-US" sz="1800" dirty="0" smtClean="0"/>
              <a:t>Rapid and Adaptive Incorporation of Satellite Data Into AWIPS Operations</a:t>
            </a:r>
          </a:p>
          <a:p>
            <a:r>
              <a:rPr lang="en-US" sz="2200" dirty="0" smtClean="0"/>
              <a:t>Approach:</a:t>
            </a:r>
          </a:p>
          <a:p>
            <a:pPr lvl="1"/>
            <a:r>
              <a:rPr lang="en-US" sz="1800" dirty="0" smtClean="0"/>
              <a:t>Early Data Availability Via SBN EXP Channel</a:t>
            </a:r>
          </a:p>
          <a:p>
            <a:pPr lvl="1"/>
            <a:r>
              <a:rPr lang="en-US" sz="1800" dirty="0" err="1" smtClean="0"/>
              <a:t>ISatSS</a:t>
            </a:r>
            <a:r>
              <a:rPr lang="en-US" sz="1800" dirty="0" smtClean="0"/>
              <a:t> Manipulation of Standard NESDIS Products</a:t>
            </a:r>
          </a:p>
          <a:p>
            <a:pPr lvl="2"/>
            <a:r>
              <a:rPr lang="en-US" sz="1200" dirty="0" smtClean="0"/>
              <a:t>Size Management</a:t>
            </a:r>
          </a:p>
          <a:p>
            <a:pPr lvl="2"/>
            <a:r>
              <a:rPr lang="en-US" sz="1200" dirty="0" smtClean="0"/>
              <a:t>Format Adaptation</a:t>
            </a:r>
          </a:p>
          <a:p>
            <a:pPr lvl="1"/>
            <a:r>
              <a:rPr lang="en-US" sz="1800" dirty="0" smtClean="0"/>
              <a:t>Use of Standard </a:t>
            </a:r>
            <a:r>
              <a:rPr lang="en-US" sz="1800" dirty="0" err="1" smtClean="0"/>
              <a:t>Plugin</a:t>
            </a:r>
            <a:r>
              <a:rPr lang="en-US" sz="1800" dirty="0" smtClean="0"/>
              <a:t> Collection</a:t>
            </a:r>
          </a:p>
          <a:p>
            <a:pPr lvl="2"/>
            <a:r>
              <a:rPr lang="en-US" sz="1200" dirty="0" smtClean="0"/>
              <a:t>“GOES-R”</a:t>
            </a:r>
          </a:p>
          <a:p>
            <a:pPr lvl="2"/>
            <a:r>
              <a:rPr lang="en-US" sz="1200" dirty="0" smtClean="0"/>
              <a:t>Point-Set</a:t>
            </a:r>
          </a:p>
          <a:p>
            <a:pPr lvl="2"/>
            <a:r>
              <a:rPr lang="en-US" sz="1200" dirty="0" smtClean="0"/>
              <a:t>DB-Geo</a:t>
            </a:r>
          </a:p>
          <a:p>
            <a:pPr lvl="2"/>
            <a:r>
              <a:rPr lang="en-US" sz="1200" dirty="0" smtClean="0"/>
              <a:t>Enhanced Winds</a:t>
            </a:r>
          </a:p>
          <a:p>
            <a:pPr lvl="1"/>
            <a:r>
              <a:rPr lang="en-US" sz="1800" dirty="0" smtClean="0"/>
              <a:t>Use of JIT for Product Information Sharing</a:t>
            </a:r>
          </a:p>
          <a:p>
            <a:pPr lvl="1"/>
            <a:r>
              <a:rPr lang="en-US" sz="1800" dirty="0" smtClean="0"/>
              <a:t>TOWR Repo for Sharing/Collaboration</a:t>
            </a:r>
          </a:p>
          <a:p>
            <a:pPr lvl="2"/>
            <a:r>
              <a:rPr lang="en-US" sz="1200" dirty="0" err="1" smtClean="0"/>
              <a:t>Colormaps</a:t>
            </a:r>
            <a:endParaRPr lang="en-US" sz="1200" dirty="0" smtClean="0"/>
          </a:p>
          <a:p>
            <a:pPr lvl="2"/>
            <a:r>
              <a:rPr lang="en-US" sz="1200" dirty="0" smtClean="0"/>
              <a:t>Configuration</a:t>
            </a:r>
          </a:p>
          <a:p>
            <a:pPr lvl="2"/>
            <a:r>
              <a:rPr lang="en-US" sz="1200" dirty="0" smtClean="0"/>
              <a:t>Menus</a:t>
            </a:r>
          </a:p>
          <a:p>
            <a:pPr lvl="1"/>
            <a:r>
              <a:rPr lang="en-US" sz="1800" dirty="0" smtClean="0"/>
              <a:t>Continuous Migration to AWIPS Baseline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87764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Implementation and Deployment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95465" y="2013232"/>
            <a:ext cx="5317770" cy="306718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GOES-R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JPSS and “Modern Polar”</a:t>
            </a:r>
          </a:p>
          <a:p>
            <a:pPr>
              <a:spcAft>
                <a:spcPts val="600"/>
              </a:spcAft>
            </a:pPr>
            <a:r>
              <a:rPr lang="en-US" sz="2400" b="1" dirty="0" err="1" smtClean="0"/>
              <a:t>ISatSS</a:t>
            </a:r>
            <a:endParaRPr lang="en-US" sz="2400" b="1" dirty="0" smtClean="0"/>
          </a:p>
          <a:p>
            <a:pPr>
              <a:spcAft>
                <a:spcPts val="600"/>
              </a:spcAft>
            </a:pPr>
            <a:endParaRPr lang="en-US" sz="2400" b="1" cap="all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930" y="-133515"/>
            <a:ext cx="7278625" cy="1143000"/>
          </a:xfrm>
        </p:spPr>
        <p:txBody>
          <a:bodyPr/>
          <a:lstStyle/>
          <a:p>
            <a:r>
              <a:rPr lang="en-US" b="1" dirty="0" smtClean="0"/>
              <a:t>IDP Satellite Support Subsystem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5" y="1009485"/>
            <a:ext cx="8833149" cy="5530320"/>
          </a:xfrm>
        </p:spPr>
        <p:txBody>
          <a:bodyPr>
            <a:noAutofit/>
          </a:bodyPr>
          <a:lstStyle/>
          <a:p>
            <a:r>
              <a:rPr lang="en-US" sz="2200" dirty="0" smtClean="0"/>
              <a:t>Objective:</a:t>
            </a:r>
            <a:endParaRPr lang="en-US" sz="2200" dirty="0"/>
          </a:p>
          <a:p>
            <a:pPr lvl="1"/>
            <a:r>
              <a:rPr lang="en-US" sz="1800" dirty="0" smtClean="0"/>
              <a:t>Agile system for NWS-Specific tailoring of satellite data products</a:t>
            </a:r>
          </a:p>
          <a:p>
            <a:r>
              <a:rPr lang="en-US" sz="2200" dirty="0" smtClean="0"/>
              <a:t>Intended Deployments</a:t>
            </a:r>
          </a:p>
          <a:p>
            <a:pPr lvl="1"/>
            <a:r>
              <a:rPr lang="en-US" sz="1200" dirty="0" smtClean="0"/>
              <a:t>IDP-A, IDP-B</a:t>
            </a:r>
          </a:p>
          <a:p>
            <a:pPr lvl="1"/>
            <a:r>
              <a:rPr lang="en-US" sz="1200" dirty="0" smtClean="0"/>
              <a:t>NHC, AWC, SPC</a:t>
            </a:r>
          </a:p>
          <a:p>
            <a:pPr lvl="1"/>
            <a:r>
              <a:rPr lang="en-US" sz="1200" dirty="0" smtClean="0"/>
              <a:t>ANCF, BNCF</a:t>
            </a:r>
          </a:p>
          <a:p>
            <a:pPr lvl="1"/>
            <a:r>
              <a:rPr lang="en-US" sz="1200" dirty="0" smtClean="0"/>
              <a:t>NAPO Lab</a:t>
            </a:r>
          </a:p>
          <a:p>
            <a:r>
              <a:rPr lang="en-US" sz="2200" dirty="0" smtClean="0"/>
              <a:t>Functions:</a:t>
            </a:r>
          </a:p>
          <a:p>
            <a:pPr lvl="1"/>
            <a:r>
              <a:rPr lang="en-US" sz="1800" dirty="0" smtClean="0"/>
              <a:t>Present common data form/fit from redundant sources</a:t>
            </a:r>
          </a:p>
          <a:p>
            <a:pPr lvl="2"/>
            <a:r>
              <a:rPr lang="en-US" sz="1400" dirty="0" smtClean="0"/>
              <a:t>GRB/PDA/SBN/DB</a:t>
            </a:r>
          </a:p>
          <a:p>
            <a:pPr lvl="1"/>
            <a:r>
              <a:rPr lang="en-US" sz="1800" dirty="0" smtClean="0"/>
              <a:t>Facilitate seamless failover</a:t>
            </a:r>
          </a:p>
          <a:p>
            <a:pPr lvl="1"/>
            <a:r>
              <a:rPr lang="en-US" sz="1800" dirty="0" smtClean="0"/>
              <a:t>Agile as-needed tailoring of incoming data products</a:t>
            </a:r>
          </a:p>
          <a:p>
            <a:pPr lvl="2"/>
            <a:r>
              <a:rPr lang="en-US" sz="1400" dirty="0" smtClean="0"/>
              <a:t>Legacy (NAWIPS) </a:t>
            </a:r>
            <a:r>
              <a:rPr lang="en-US" sz="1400" dirty="0" err="1" smtClean="0"/>
              <a:t>compatability</a:t>
            </a:r>
            <a:r>
              <a:rPr lang="en-US" sz="1400" dirty="0" smtClean="0"/>
              <a:t> – Format Translation</a:t>
            </a:r>
          </a:p>
          <a:p>
            <a:pPr lvl="2"/>
            <a:r>
              <a:rPr lang="en-US" sz="1400" dirty="0" smtClean="0"/>
              <a:t>Adaptation for use in standard AWIPS-II </a:t>
            </a:r>
            <a:r>
              <a:rPr lang="en-US" sz="1400" dirty="0" err="1" smtClean="0"/>
              <a:t>Plugins</a:t>
            </a:r>
            <a:r>
              <a:rPr lang="en-US" sz="1400" dirty="0" smtClean="0"/>
              <a:t> (specific </a:t>
            </a:r>
            <a:r>
              <a:rPr lang="en-US" sz="1400" dirty="0" err="1" smtClean="0"/>
              <a:t>netCDF</a:t>
            </a:r>
            <a:r>
              <a:rPr lang="en-US" sz="1400" dirty="0" smtClean="0"/>
              <a:t> formatting, etc)</a:t>
            </a:r>
          </a:p>
          <a:p>
            <a:pPr lvl="2"/>
            <a:r>
              <a:rPr lang="en-US" sz="1400" dirty="0" smtClean="0"/>
              <a:t>Adaptation for use with SBN (compression, </a:t>
            </a:r>
            <a:r>
              <a:rPr lang="en-US" sz="1400" dirty="0" err="1" smtClean="0"/>
              <a:t>sectorizing</a:t>
            </a:r>
            <a:r>
              <a:rPr lang="en-US" sz="1400" dirty="0" smtClean="0"/>
              <a:t>, variable selection, etc)</a:t>
            </a:r>
            <a:r>
              <a:rPr lang="en-US" sz="600" dirty="0" smtClean="0"/>
              <a:t> 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20" y="-59761"/>
            <a:ext cx="7086600" cy="1143000"/>
          </a:xfrm>
        </p:spPr>
        <p:txBody>
          <a:bodyPr/>
          <a:lstStyle/>
          <a:p>
            <a:r>
              <a:rPr lang="en-US" b="1" dirty="0" err="1" smtClean="0"/>
              <a:t>ISatSS</a:t>
            </a:r>
            <a:r>
              <a:rPr lang="en-US" b="1" dirty="0" smtClean="0"/>
              <a:t> High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340100" y="2936196"/>
            <a:ext cx="892192" cy="6464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Landing Zone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Right Brace 18"/>
          <p:cNvSpPr/>
          <p:nvPr/>
        </p:nvSpPr>
        <p:spPr>
          <a:xfrm>
            <a:off x="2882180" y="4101087"/>
            <a:ext cx="584581" cy="175579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/>
          <p:cNvGrpSpPr/>
          <p:nvPr/>
        </p:nvGrpSpPr>
        <p:grpSpPr>
          <a:xfrm>
            <a:off x="731500" y="2294466"/>
            <a:ext cx="848085" cy="596864"/>
            <a:chOff x="3191133" y="2768046"/>
            <a:chExt cx="1696169" cy="973547"/>
          </a:xfrm>
        </p:grpSpPr>
        <p:cxnSp>
          <p:nvCxnSpPr>
            <p:cNvPr id="83" name="Straight Connector 82"/>
            <p:cNvCxnSpPr/>
            <p:nvPr/>
          </p:nvCxnSpPr>
          <p:spPr>
            <a:xfrm flipH="1">
              <a:off x="4324240" y="3480331"/>
              <a:ext cx="281530" cy="0"/>
            </a:xfrm>
            <a:prstGeom prst="line">
              <a:avLst/>
            </a:prstGeom>
            <a:ln w="31750" cmpd="sng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4324240" y="3496631"/>
              <a:ext cx="563062" cy="244962"/>
            </a:xfrm>
            <a:prstGeom prst="straightConnector1">
              <a:avLst/>
            </a:prstGeom>
            <a:ln w="254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191133" y="2768046"/>
              <a:ext cx="1414637" cy="712285"/>
            </a:xfrm>
            <a:prstGeom prst="line">
              <a:avLst/>
            </a:prstGeom>
            <a:ln w="31750" cmpd="sng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846714" y="2155966"/>
            <a:ext cx="960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Forte" panose="03060902040502070203" pitchFamily="66" charset="0"/>
              </a:rPr>
              <a:t>GRB/DB</a:t>
            </a:r>
            <a:endParaRPr lang="en-US" sz="1200" dirty="0">
              <a:latin typeface="Forte" panose="03060902040502070203" pitchFamily="66" charset="0"/>
            </a:endParaRPr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252255" y="4517594"/>
            <a:ext cx="1746610" cy="4762"/>
          </a:xfrm>
          <a:prstGeom prst="straightConnector1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291352" y="4267450"/>
            <a:ext cx="1254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PDA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065138" y="2364943"/>
            <a:ext cx="2803246" cy="2446637"/>
            <a:chOff x="2613664" y="2353660"/>
            <a:chExt cx="2803246" cy="1747427"/>
          </a:xfrm>
        </p:grpSpPr>
        <p:sp>
          <p:nvSpPr>
            <p:cNvPr id="364" name="TextBox 363"/>
            <p:cNvSpPr txBox="1"/>
            <p:nvPr/>
          </p:nvSpPr>
          <p:spPr>
            <a:xfrm>
              <a:off x="3622731" y="2353660"/>
              <a:ext cx="7297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 smtClean="0">
                  <a:solidFill>
                    <a:schemeClr val="bg1"/>
                  </a:solidFill>
                </a:rPr>
                <a:t>ISatSS</a:t>
              </a:r>
              <a:endParaRPr lang="en-US" sz="1600" b="1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2613664" y="2402058"/>
              <a:ext cx="2803246" cy="1699029"/>
              <a:chOff x="503057" y="4181231"/>
              <a:chExt cx="2188766" cy="1007457"/>
            </a:xfrm>
          </p:grpSpPr>
          <p:sp>
            <p:nvSpPr>
              <p:cNvPr id="106" name="Rounded Rectangle 105"/>
              <p:cNvSpPr/>
              <p:nvPr/>
            </p:nvSpPr>
            <p:spPr>
              <a:xfrm>
                <a:off x="613957" y="4323566"/>
                <a:ext cx="826909" cy="230803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CSPP</a:t>
                </a:r>
              </a:p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GEO</a:t>
                </a:r>
                <a:endParaRPr 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503057" y="4181231"/>
                <a:ext cx="2188766" cy="1007457"/>
              </a:xfrm>
              <a:prstGeom prst="rect">
                <a:avLst/>
              </a:prstGeom>
              <a:noFill/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1650772" y="4326665"/>
                <a:ext cx="826909" cy="722590"/>
              </a:xfrm>
              <a:prstGeom prst="roundRect">
                <a:avLst/>
              </a:prstGeom>
              <a:solidFill>
                <a:schemeClr val="tx1"/>
              </a:solidFill>
              <a:ln>
                <a:solidFill>
                  <a:schemeClr val="tx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Source</a:t>
                </a:r>
              </a:p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Selection</a:t>
                </a:r>
              </a:p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Format</a:t>
                </a:r>
              </a:p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Translation</a:t>
                </a:r>
              </a:p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and</a:t>
                </a:r>
              </a:p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  <a:cs typeface="Arial" pitchFamily="34" charset="0"/>
                  </a:rPr>
                  <a:t>Adaptation</a:t>
                </a:r>
                <a:endParaRPr lang="en-US" sz="12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112" name="Rounded Rectangle 111"/>
          <p:cNvSpPr/>
          <p:nvPr/>
        </p:nvSpPr>
        <p:spPr>
          <a:xfrm>
            <a:off x="6415440" y="2161635"/>
            <a:ext cx="892192" cy="6464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LDM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7819948" y="2079812"/>
            <a:ext cx="1130222" cy="849923"/>
          </a:xfrm>
          <a:prstGeom prst="roundRect">
            <a:avLst>
              <a:gd name="adj" fmla="val 20029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AWIPS 2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6800196" y="4340433"/>
            <a:ext cx="1557230" cy="76430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cs typeface="Arial" pitchFamily="34" charset="0"/>
              </a:rPr>
              <a:t>NAWIPS</a:t>
            </a:r>
            <a:endParaRPr 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5263290" y="4769348"/>
            <a:ext cx="833808" cy="1002357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NAS Storage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1845245" y="3006545"/>
            <a:ext cx="281531" cy="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4" name="Group 223"/>
          <p:cNvGrpSpPr/>
          <p:nvPr/>
        </p:nvGrpSpPr>
        <p:grpSpPr>
          <a:xfrm>
            <a:off x="4937607" y="2596559"/>
            <a:ext cx="594518" cy="301232"/>
            <a:chOff x="4937607" y="2596559"/>
            <a:chExt cx="594518" cy="301232"/>
          </a:xfrm>
        </p:grpSpPr>
        <p:cxnSp>
          <p:nvCxnSpPr>
            <p:cNvPr id="129" name="Straight Arrow Connector 128"/>
            <p:cNvCxnSpPr/>
            <p:nvPr/>
          </p:nvCxnSpPr>
          <p:spPr>
            <a:xfrm>
              <a:off x="5532125" y="2596560"/>
              <a:ext cx="0" cy="301231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4937607" y="2596559"/>
              <a:ext cx="594518" cy="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877770" y="2569912"/>
            <a:ext cx="537670" cy="318827"/>
            <a:chOff x="5877770" y="2569912"/>
            <a:chExt cx="537670" cy="318827"/>
          </a:xfrm>
        </p:grpSpPr>
        <p:cxnSp>
          <p:nvCxnSpPr>
            <p:cNvPr id="132" name="Straight Arrow Connector 131"/>
            <p:cNvCxnSpPr/>
            <p:nvPr/>
          </p:nvCxnSpPr>
          <p:spPr>
            <a:xfrm flipH="1" flipV="1">
              <a:off x="5877770" y="2569912"/>
              <a:ext cx="1" cy="318827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>
              <a:off x="5877771" y="2584090"/>
              <a:ext cx="537669" cy="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/>
          <p:cNvGrpSpPr/>
          <p:nvPr/>
        </p:nvGrpSpPr>
        <p:grpSpPr>
          <a:xfrm>
            <a:off x="4956050" y="4583331"/>
            <a:ext cx="594518" cy="301232"/>
            <a:chOff x="4937607" y="2596559"/>
            <a:chExt cx="594518" cy="301232"/>
          </a:xfrm>
        </p:grpSpPr>
        <p:cxnSp>
          <p:nvCxnSpPr>
            <p:cNvPr id="149" name="Straight Arrow Connector 148"/>
            <p:cNvCxnSpPr/>
            <p:nvPr/>
          </p:nvCxnSpPr>
          <p:spPr>
            <a:xfrm>
              <a:off x="5532125" y="2596560"/>
              <a:ext cx="0" cy="301231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>
              <a:off x="4937607" y="2596559"/>
              <a:ext cx="594518" cy="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/>
          <p:cNvGrpSpPr/>
          <p:nvPr/>
        </p:nvGrpSpPr>
        <p:grpSpPr>
          <a:xfrm>
            <a:off x="5839365" y="4577323"/>
            <a:ext cx="883315" cy="318827"/>
            <a:chOff x="5877770" y="2569912"/>
            <a:chExt cx="883315" cy="318827"/>
          </a:xfrm>
        </p:grpSpPr>
        <p:cxnSp>
          <p:nvCxnSpPr>
            <p:cNvPr id="152" name="Straight Arrow Connector 151"/>
            <p:cNvCxnSpPr/>
            <p:nvPr/>
          </p:nvCxnSpPr>
          <p:spPr>
            <a:xfrm flipH="1" flipV="1">
              <a:off x="5877770" y="2569912"/>
              <a:ext cx="1" cy="318827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>
              <a:off x="5877771" y="2584090"/>
              <a:ext cx="883314" cy="1457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1384385" y="2723145"/>
            <a:ext cx="430869" cy="360210"/>
            <a:chOff x="3780391" y="2732880"/>
            <a:chExt cx="608782" cy="515310"/>
          </a:xfrm>
        </p:grpSpPr>
        <p:sp>
          <p:nvSpPr>
            <p:cNvPr id="42" name="Isosceles Triangle 41"/>
            <p:cNvSpPr/>
            <p:nvPr/>
          </p:nvSpPr>
          <p:spPr>
            <a:xfrm>
              <a:off x="4153782" y="3072251"/>
              <a:ext cx="235391" cy="175939"/>
            </a:xfrm>
            <a:prstGeom prst="triangl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 rot="6858124">
              <a:off x="3782306" y="2730965"/>
              <a:ext cx="500407" cy="504238"/>
            </a:xfrm>
            <a:prstGeom prst="arc">
              <a:avLst>
                <a:gd name="adj1" fmla="val 13138327"/>
                <a:gd name="adj2" fmla="val 20082963"/>
              </a:avLst>
            </a:prstGeom>
            <a:solidFill>
              <a:schemeClr val="tx1"/>
            </a:solidFill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 flipH="1" flipV="1">
              <a:off x="4166403" y="3012269"/>
              <a:ext cx="93194" cy="72886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/>
          <p:cNvCxnSpPr/>
          <p:nvPr/>
        </p:nvCxnSpPr>
        <p:spPr>
          <a:xfrm>
            <a:off x="4879240" y="4019253"/>
            <a:ext cx="883314" cy="1457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928922" y="3881696"/>
            <a:ext cx="1254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chemeClr val="bg1"/>
                </a:solidFill>
              </a:rPr>
              <a:t>Dbnet</a:t>
            </a:r>
            <a:r>
              <a:rPr lang="en-US" sz="1200" b="1" dirty="0" smtClean="0">
                <a:solidFill>
                  <a:schemeClr val="bg1"/>
                </a:solidFill>
              </a:rPr>
              <a:t> alerts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337160" y="2584090"/>
            <a:ext cx="499264" cy="1457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52255" y="3947979"/>
            <a:ext cx="1746610" cy="4762"/>
          </a:xfrm>
          <a:prstGeom prst="straightConnector1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91352" y="3697835"/>
            <a:ext cx="1254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SBN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37929" y="3926561"/>
            <a:ext cx="960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(PDA)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52255" y="3378364"/>
            <a:ext cx="1746610" cy="4762"/>
          </a:xfrm>
          <a:prstGeom prst="straightConnector1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1352" y="3128220"/>
            <a:ext cx="1254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External Source</a:t>
            </a:r>
          </a:p>
        </p:txBody>
      </p:sp>
    </p:spTree>
    <p:extLst>
      <p:ext uri="{BB962C8B-B14F-4D97-AF65-F5344CB8AC3E}">
        <p14:creationId xmlns:p14="http://schemas.microsoft.com/office/powerpoint/2010/main" val="204462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930" y="-133515"/>
            <a:ext cx="7278625" cy="1143000"/>
          </a:xfrm>
        </p:spPr>
        <p:txBody>
          <a:bodyPr/>
          <a:lstStyle/>
          <a:p>
            <a:r>
              <a:rPr lang="en-US" b="1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5" y="1009485"/>
            <a:ext cx="8833149" cy="5530320"/>
          </a:xfrm>
        </p:spPr>
        <p:txBody>
          <a:bodyPr>
            <a:noAutofit/>
          </a:bodyPr>
          <a:lstStyle/>
          <a:p>
            <a:endParaRPr lang="en-US" sz="2200" dirty="0" smtClean="0"/>
          </a:p>
          <a:p>
            <a:r>
              <a:rPr lang="en-US" sz="2000" dirty="0" smtClean="0"/>
              <a:t>Unprecedented new satellite capabilities to the field over the next 12 months</a:t>
            </a:r>
          </a:p>
          <a:p>
            <a:r>
              <a:rPr lang="en-US" sz="2200" dirty="0" smtClean="0"/>
              <a:t>Lots of Challenges</a:t>
            </a:r>
          </a:p>
          <a:p>
            <a:pPr lvl="1"/>
            <a:r>
              <a:rPr lang="en-US" sz="1400" dirty="0" smtClean="0"/>
              <a:t>New Ground Systems, Algorithms, Dissemination, and Exploitation capabilities</a:t>
            </a:r>
          </a:p>
          <a:p>
            <a:pPr lvl="1"/>
            <a:r>
              <a:rPr lang="en-US" sz="1400" dirty="0" smtClean="0"/>
              <a:t>Mission Integration</a:t>
            </a:r>
          </a:p>
          <a:p>
            <a:pPr lvl="1"/>
            <a:r>
              <a:rPr lang="en-US" sz="1400" dirty="0" smtClean="0"/>
              <a:t>Training</a:t>
            </a:r>
          </a:p>
          <a:p>
            <a:r>
              <a:rPr lang="en-US" sz="2200" dirty="0" smtClean="0"/>
              <a:t>GOES-R:</a:t>
            </a:r>
            <a:endParaRPr lang="en-US" sz="2200" dirty="0"/>
          </a:p>
          <a:p>
            <a:pPr lvl="1"/>
            <a:r>
              <a:rPr lang="en-US" sz="1400" dirty="0" smtClean="0"/>
              <a:t>Pre-Launch Continuous Flow</a:t>
            </a:r>
          </a:p>
          <a:p>
            <a:pPr lvl="1"/>
            <a:r>
              <a:rPr lang="en-US" sz="1400" dirty="0" smtClean="0"/>
              <a:t>DOE-4 “Test Like You Fly” activity:  July/August</a:t>
            </a:r>
          </a:p>
          <a:p>
            <a:pPr lvl="1"/>
            <a:r>
              <a:rPr lang="en-US" sz="1400" dirty="0" smtClean="0"/>
              <a:t>Support  for WFOs/AWIPS-II D2D and Data Delivery</a:t>
            </a:r>
          </a:p>
          <a:p>
            <a:pPr lvl="1"/>
            <a:r>
              <a:rPr lang="en-US" sz="1400" dirty="0" smtClean="0"/>
              <a:t>Support for Centers NAWIPS and AWIPS-II NCP</a:t>
            </a:r>
          </a:p>
          <a:p>
            <a:pPr lvl="1"/>
            <a:r>
              <a:rPr lang="en-US" sz="1400" dirty="0" smtClean="0"/>
              <a:t>Goal:  After Launch, the only change is the data content</a:t>
            </a:r>
          </a:p>
          <a:p>
            <a:r>
              <a:rPr lang="en-US" sz="2200" dirty="0" smtClean="0"/>
              <a:t>JPSS and Modern Polar:</a:t>
            </a:r>
          </a:p>
          <a:p>
            <a:pPr lvl="1"/>
            <a:r>
              <a:rPr lang="en-US" sz="1400" dirty="0" smtClean="0"/>
              <a:t>Instituting Migration Path</a:t>
            </a:r>
          </a:p>
          <a:p>
            <a:pPr lvl="1"/>
            <a:r>
              <a:rPr lang="en-US" sz="1400" dirty="0" smtClean="0"/>
              <a:t>Use of SBN Exp Channel</a:t>
            </a:r>
          </a:p>
          <a:p>
            <a:r>
              <a:rPr lang="en-US" sz="2200" dirty="0" err="1" smtClean="0"/>
              <a:t>ISatSS</a:t>
            </a:r>
            <a:endParaRPr lang="en-US" sz="2200" dirty="0" smtClean="0"/>
          </a:p>
          <a:p>
            <a:pPr lvl="1"/>
            <a:r>
              <a:rPr lang="en-US" sz="1400" dirty="0" smtClean="0"/>
              <a:t>Agile system for NWS-Specific tailoring of satellite data products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9B7E276B-F0D1-4C4D-87A4-5977F89AC444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B7E276B-F0D1-4C4D-87A4-5977F89AC444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76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60" y="2776115"/>
            <a:ext cx="7086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3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846715" y="87765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Challenges (2)</a:t>
            </a:r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Stakeholder Systems Dependencies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3189" y="983575"/>
            <a:ext cx="8274955" cy="5671445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NESDIS  ‒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 smtClean="0"/>
              <a:t>New Ground Systems (GOES-R, JPSS, others, transition to enterprise)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 smtClean="0"/>
              <a:t>New algorithms (STAR, transition to enterprise)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 smtClean="0"/>
              <a:t>New dissemination systems (OSGS / ESPDS-PDA, terrestrial data path for Himawari)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NWS  ‒ 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 smtClean="0"/>
              <a:t>AWIPS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700" dirty="0" smtClean="0"/>
              <a:t>Data Delivery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700" dirty="0" smtClean="0"/>
              <a:t>NAWIPS to AWIPS2 transition at national centers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 smtClean="0"/>
              <a:t>Dissemination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700" dirty="0" err="1" smtClean="0"/>
              <a:t>NOAAPort</a:t>
            </a:r>
            <a:r>
              <a:rPr lang="en-US" sz="1700" dirty="0" smtClean="0"/>
              <a:t> Expansion (balancing of content)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700" dirty="0" smtClean="0"/>
              <a:t>Direct Readout Installations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700" dirty="0" smtClean="0"/>
              <a:t>Terrestrial Communications Build out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1700" dirty="0" smtClean="0"/>
              <a:t>IDP Build Out (Site A, Site B)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‒"/>
            </a:pPr>
            <a:endParaRPr lang="en-US" sz="2700" dirty="0" smtClean="0"/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‒"/>
            </a:pPr>
            <a:endParaRPr lang="en-US" sz="27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15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769905" y="87765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What Will be Deployed (1)</a:t>
            </a:r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Dramatically Improved Information Content</a:t>
            </a: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275683"/>
              </p:ext>
            </p:extLst>
          </p:nvPr>
        </p:nvGraphicFramePr>
        <p:xfrm>
          <a:off x="268224" y="1075945"/>
          <a:ext cx="8680704" cy="4971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4832"/>
                <a:gridCol w="1292352"/>
                <a:gridCol w="719328"/>
                <a:gridCol w="2950464"/>
                <a:gridCol w="1633728"/>
              </a:tblGrid>
              <a:tr h="4257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Satellite / Sensor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29" marR="9429" marT="9429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Legacy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29" marR="9429" marT="9429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MSA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29" marR="9429" marT="9429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Improved Capability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29" marR="9429" marT="9429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Initial Operations Date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29" marR="9429" marT="9429" marB="0">
                    <a:solidFill>
                      <a:schemeClr val="accent3"/>
                    </a:solidFill>
                  </a:tcPr>
                </a:tc>
              </a:tr>
              <a:tr h="90246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GOES-R / ABI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GOES-NOP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1 - </a:t>
                      </a:r>
                      <a:r>
                        <a:rPr lang="en-US" sz="1200" b="1" u="none" strike="noStrike" dirty="0" smtClean="0">
                          <a:effectLst/>
                        </a:rPr>
                        <a:t>8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16 vs 5 imagery channels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2X </a:t>
                      </a:r>
                      <a:r>
                        <a:rPr lang="en-US" sz="1200" b="1" u="none" strike="noStrike" dirty="0" smtClean="0">
                          <a:effectLst/>
                        </a:rPr>
                        <a:t>spatial resolution</a:t>
                      </a:r>
                      <a:r>
                        <a:rPr lang="en-US" sz="1200" b="1" u="none" strike="noStrike" dirty="0">
                          <a:effectLst/>
                        </a:rPr>
                        <a:t/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&gt; 4X temporal resolution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~</a:t>
                      </a:r>
                      <a:r>
                        <a:rPr lang="en-US" sz="1200" b="1" u="none" strike="noStrike" dirty="0" smtClean="0">
                          <a:effectLst/>
                        </a:rPr>
                        <a:t>21 </a:t>
                      </a:r>
                      <a:r>
                        <a:rPr lang="en-US" sz="1200" b="1" u="none" strike="noStrike" dirty="0">
                          <a:effectLst/>
                        </a:rPr>
                        <a:t>vs 5 derived </a:t>
                      </a:r>
                      <a:r>
                        <a:rPr lang="en-US" sz="1200" b="1" u="none" strike="noStrike" dirty="0" smtClean="0">
                          <a:effectLst/>
                        </a:rPr>
                        <a:t>products</a:t>
                      </a:r>
                    </a:p>
                    <a:p>
                      <a:pPr algn="l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Spring 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38717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GOES-R / GLM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none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 </a:t>
                      </a:r>
                      <a:r>
                        <a:rPr lang="en-US" sz="1200" b="1" u="none" strike="noStrike" dirty="0" smtClean="0">
                          <a:effectLst/>
                        </a:rPr>
                        <a:t>– </a:t>
                      </a:r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Total lightning, </a:t>
                      </a:r>
                      <a:r>
                        <a:rPr lang="en-US" sz="1200" b="1" u="none" strike="noStrike" dirty="0" smtClean="0">
                          <a:effectLst/>
                        </a:rPr>
                        <a:t>hemispheric</a:t>
                      </a:r>
                      <a:r>
                        <a:rPr lang="en-US" sz="1200" b="1" u="none" strike="noStrike" dirty="0">
                          <a:effectLst/>
                        </a:rPr>
                        <a:t>, every 20 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Fall </a:t>
                      </a:r>
                      <a:r>
                        <a:rPr lang="en-US" sz="1200" b="1" u="none" strike="noStrike" dirty="0">
                          <a:effectLst/>
                        </a:rPr>
                        <a:t>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72381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SNPP-JPSS / VIIRS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POES &amp; MeTOP</a:t>
                      </a:r>
                      <a:br>
                        <a:rPr lang="en-US" sz="1200" b="1" u="none" strike="noStrike">
                          <a:effectLst/>
                        </a:rPr>
                      </a:br>
                      <a:r>
                        <a:rPr lang="en-US" sz="1200" b="1" u="none" strike="noStrike">
                          <a:effectLst/>
                        </a:rPr>
                        <a:t>/AVHRR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 </a:t>
                      </a:r>
                      <a:r>
                        <a:rPr lang="en-US" sz="1200" b="1" u="none" strike="noStrike" dirty="0" smtClean="0">
                          <a:effectLst/>
                        </a:rPr>
                        <a:t>– </a:t>
                      </a:r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21 vs 5 channels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2X </a:t>
                      </a:r>
                      <a:r>
                        <a:rPr lang="en-US" sz="1200" b="1" u="none" strike="noStrike" dirty="0" smtClean="0">
                          <a:effectLst/>
                        </a:rPr>
                        <a:t>spatial resolution</a:t>
                      </a:r>
                      <a:r>
                        <a:rPr lang="en-US" sz="1200" b="1" u="none" strike="noStrike" dirty="0">
                          <a:effectLst/>
                        </a:rPr>
                        <a:t/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~</a:t>
                      </a:r>
                      <a:r>
                        <a:rPr lang="en-US" sz="1200" b="1" u="none" strike="noStrike" dirty="0" smtClean="0">
                          <a:effectLst/>
                        </a:rPr>
                        <a:t>41 </a:t>
                      </a:r>
                      <a:r>
                        <a:rPr lang="en-US" sz="1200" b="1" u="none" strike="noStrike" dirty="0">
                          <a:effectLst/>
                        </a:rPr>
                        <a:t>vs 5 derived </a:t>
                      </a:r>
                      <a:r>
                        <a:rPr lang="en-US" sz="1200" b="1" u="none" strike="noStrike" dirty="0" smtClean="0">
                          <a:effectLst/>
                        </a:rPr>
                        <a:t>products</a:t>
                      </a:r>
                    </a:p>
                    <a:p>
                      <a:pPr algn="l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2015 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&gt; </a:t>
                      </a:r>
                      <a:r>
                        <a:rPr lang="en-US" sz="1200" b="1" u="none" strike="noStrike" dirty="0" smtClean="0">
                          <a:effectLst/>
                        </a:rPr>
                        <a:t>Summer </a:t>
                      </a:r>
                      <a:r>
                        <a:rPr lang="en-US" sz="1200" b="1" u="none" strike="noStrike" dirty="0">
                          <a:effectLst/>
                        </a:rPr>
                        <a:t>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5807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GCOM-W / AMSR2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none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2,4,5,</a:t>
                      </a:r>
                    </a:p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6,7,8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4 (Microwave) </a:t>
                      </a:r>
                      <a:r>
                        <a:rPr lang="en-US" sz="1200" b="1" u="none" strike="noStrike" dirty="0" smtClean="0">
                          <a:effectLst/>
                        </a:rPr>
                        <a:t>imagery channels</a:t>
                      </a:r>
                      <a:r>
                        <a:rPr lang="en-US" sz="1200" b="1" u="none" strike="noStrike" dirty="0">
                          <a:effectLst/>
                        </a:rPr>
                        <a:t/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10 derived products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2016 &gt; </a:t>
                      </a:r>
                      <a:r>
                        <a:rPr lang="en-US" sz="1200" b="1" u="none" strike="noStrike" dirty="0">
                          <a:effectLst/>
                        </a:rPr>
                        <a:t>Summer 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38717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JASON 2 </a:t>
                      </a:r>
                      <a:r>
                        <a:rPr lang="en-US" sz="1200" b="1" u="none" strike="noStrike" dirty="0">
                          <a:effectLst/>
                        </a:rPr>
                        <a:t>&amp; 3 / Altimeter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none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4, 5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r>
                        <a:rPr lang="en-US" sz="1200" b="1" u="none" strike="noStrike" dirty="0" smtClean="0">
                          <a:effectLst/>
                        </a:rPr>
                        <a:t> derived products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Fall 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54516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err="1">
                          <a:effectLst/>
                        </a:rPr>
                        <a:t>Himawari</a:t>
                      </a:r>
                      <a:r>
                        <a:rPr lang="en-US" sz="1200" b="1" u="none" strike="noStrike" dirty="0">
                          <a:effectLst/>
                        </a:rPr>
                        <a:t> / AHI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MTSAT Imager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 </a:t>
                      </a:r>
                      <a:r>
                        <a:rPr lang="en-US" sz="1200" b="1" u="none" strike="noStrike" dirty="0" smtClean="0">
                          <a:effectLst/>
                        </a:rPr>
                        <a:t>– </a:t>
                      </a:r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Nearly identical to GOES-R</a:t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&gt; </a:t>
                      </a:r>
                      <a:r>
                        <a:rPr lang="en-US" sz="1200" b="1" u="none" strike="noStrike" dirty="0" smtClean="0">
                          <a:effectLst/>
                        </a:rPr>
                        <a:t>4 </a:t>
                      </a:r>
                      <a:r>
                        <a:rPr lang="en-US" sz="1200" b="1" u="none" strike="noStrike" dirty="0">
                          <a:effectLst/>
                        </a:rPr>
                        <a:t>vs 0  </a:t>
                      </a:r>
                      <a:r>
                        <a:rPr lang="en-US" sz="1200" b="1" u="none" strike="noStrike" dirty="0" smtClean="0">
                          <a:effectLst/>
                        </a:rPr>
                        <a:t>derived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p</a:t>
                      </a:r>
                      <a:r>
                        <a:rPr lang="en-US" sz="1200" b="1" u="none" strike="noStrike" dirty="0" smtClean="0">
                          <a:effectLst/>
                        </a:rPr>
                        <a:t>roducts</a:t>
                      </a:r>
                    </a:p>
                    <a:p>
                      <a:pPr algn="l" fontAlgn="t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Dec </a:t>
                      </a:r>
                      <a:r>
                        <a:rPr lang="en-US" sz="1200" b="1" u="none" strike="noStrike" dirty="0" smtClean="0">
                          <a:effectLst/>
                        </a:rPr>
                        <a:t>2015 – Jul 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580767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GPM / GMI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none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4,5,7,8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4 (Microwave) </a:t>
                      </a:r>
                      <a:r>
                        <a:rPr lang="en-US" sz="1200" b="1" u="none" strike="noStrike" dirty="0" smtClean="0">
                          <a:effectLst/>
                        </a:rPr>
                        <a:t>imagery channels</a:t>
                      </a:r>
                      <a:r>
                        <a:rPr lang="en-US" sz="1200" b="1" u="none" strike="noStrike" dirty="0">
                          <a:effectLst/>
                        </a:rPr>
                        <a:t/>
                      </a:r>
                      <a:br>
                        <a:rPr lang="en-US" sz="1200" b="1" u="none" strike="noStrike" dirty="0">
                          <a:effectLst/>
                        </a:rPr>
                      </a:br>
                      <a:r>
                        <a:rPr lang="en-US" sz="1200" b="1" u="none" strike="noStrike" dirty="0">
                          <a:effectLst/>
                        </a:rPr>
                        <a:t>   &gt; </a:t>
                      </a:r>
                      <a:r>
                        <a:rPr lang="en-US" sz="1200" b="1" u="none" strike="noStrike" dirty="0" smtClean="0">
                          <a:effectLst/>
                        </a:rPr>
                        <a:t>3 </a:t>
                      </a:r>
                      <a:r>
                        <a:rPr lang="en-US" sz="1200" b="1" u="none" strike="noStrike" dirty="0">
                          <a:effectLst/>
                        </a:rPr>
                        <a:t>derived products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2016 &gt;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b="1" u="none" strike="noStrike" dirty="0" smtClean="0">
                          <a:effectLst/>
                        </a:rPr>
                        <a:t>Summer </a:t>
                      </a:r>
                      <a:r>
                        <a:rPr lang="en-US" sz="1200" b="1" u="none" strike="noStrike" dirty="0">
                          <a:effectLst/>
                        </a:rPr>
                        <a:t>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  <a:tr h="387178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Sentinel &amp; </a:t>
                      </a:r>
                      <a:r>
                        <a:rPr lang="en-US" sz="1200" b="1" u="none" strike="noStrike" dirty="0" err="1">
                          <a:effectLst/>
                        </a:rPr>
                        <a:t>RadarSAT</a:t>
                      </a:r>
                      <a:r>
                        <a:rPr lang="en-US" sz="1200" b="1" u="none" strike="noStrike" dirty="0">
                          <a:effectLst/>
                        </a:rPr>
                        <a:t> </a:t>
                      </a:r>
                      <a:r>
                        <a:rPr lang="en-US" sz="1200" b="1" u="none" strike="noStrike" dirty="0" smtClean="0">
                          <a:effectLst/>
                        </a:rPr>
                        <a:t>/ </a:t>
                      </a:r>
                      <a:r>
                        <a:rPr lang="en-US" sz="1200" b="1" u="none" strike="noStrike" dirty="0">
                          <a:effectLst/>
                        </a:rPr>
                        <a:t>SAR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none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 smtClean="0">
                          <a:effectLst/>
                        </a:rPr>
                        <a:t>4,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b="1" u="none" strike="noStrike" dirty="0" smtClean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1 </a:t>
                      </a:r>
                      <a:r>
                        <a:rPr lang="en-US" sz="1200" b="1" u="none" strike="noStrike" dirty="0" smtClean="0">
                          <a:effectLst/>
                        </a:rPr>
                        <a:t>derived product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effectLst/>
                        </a:rPr>
                        <a:t>Summer 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8224" y="5997177"/>
            <a:ext cx="6239454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MSA = Mission Service Areas for Weather</a:t>
            </a:r>
          </a:p>
          <a:p>
            <a:r>
              <a:rPr lang="en-US" sz="1200" b="1" dirty="0" smtClean="0"/>
              <a:t>1.  Severe 		2.  Routine		3.  Aviation</a:t>
            </a:r>
          </a:p>
          <a:p>
            <a:r>
              <a:rPr lang="en-US" sz="1200" b="1" dirty="0" smtClean="0"/>
              <a:t>4.   Tropical		5.  Marine		6.  Fire</a:t>
            </a:r>
          </a:p>
          <a:p>
            <a:r>
              <a:rPr lang="en-US" sz="1200" b="1" dirty="0" smtClean="0"/>
              <a:t>7.  </a:t>
            </a:r>
            <a:r>
              <a:rPr lang="en-US" sz="1200" b="1" dirty="0" err="1" smtClean="0"/>
              <a:t>Precip</a:t>
            </a:r>
            <a:r>
              <a:rPr lang="en-US" sz="1200" b="1" dirty="0"/>
              <a:t> </a:t>
            </a:r>
            <a:r>
              <a:rPr lang="en-US" sz="1200" b="1" dirty="0" smtClean="0"/>
              <a:t>/ Hydrology             8.  Winter Weather</a:t>
            </a:r>
          </a:p>
        </p:txBody>
      </p:sp>
    </p:spTree>
    <p:extLst>
      <p:ext uri="{BB962C8B-B14F-4D97-AF65-F5344CB8AC3E}">
        <p14:creationId xmlns:p14="http://schemas.microsoft.com/office/powerpoint/2010/main" val="5964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5EF8-31B4-4F78-B46E-860652303D3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769905" y="87765"/>
            <a:ext cx="7086600" cy="80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>
              <a:lnSpc>
                <a:spcPts val="3700"/>
              </a:lnSpc>
            </a:pPr>
            <a:endParaRPr lang="en-US" sz="2800" b="1" dirty="0" smtClean="0"/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What are Deployment Priorities </a:t>
            </a:r>
          </a:p>
          <a:p>
            <a:pPr>
              <a:lnSpc>
                <a:spcPts val="3000"/>
              </a:lnSpc>
            </a:pPr>
            <a:r>
              <a:rPr lang="en-US" sz="2800" b="1" dirty="0" smtClean="0">
                <a:cs typeface="Arial" panose="020B0604020202020204" pitchFamily="34" charset="0"/>
              </a:rPr>
              <a:t>(Requirements)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000" dirty="0" smtClean="0"/>
              <a:t>NOAA satellite system products have been prioritized by NWS per NOAA Observing System Council guidance .  The NOSC (TPIO) has validated these priorities for NOAA systems</a:t>
            </a:r>
            <a:r>
              <a:rPr lang="en-US" sz="2000" dirty="0"/>
              <a:t> </a:t>
            </a:r>
            <a:r>
              <a:rPr lang="en-US" sz="2000" dirty="0" smtClean="0"/>
              <a:t>only.</a:t>
            </a:r>
          </a:p>
          <a:p>
            <a:endParaRPr lang="en-US" sz="2000" dirty="0" smtClean="0"/>
          </a:p>
          <a:p>
            <a:r>
              <a:rPr lang="en-US" sz="2000" dirty="0" smtClean="0"/>
              <a:t>NWS Prioritization for non-NOAA systems has adopted this same classification scheme using NWS Mission Area SMEs.   </a:t>
            </a:r>
            <a:r>
              <a:rPr lang="en-US" sz="2000" dirty="0"/>
              <a:t>T</a:t>
            </a:r>
            <a:r>
              <a:rPr lang="en-US" sz="2000" dirty="0" smtClean="0"/>
              <a:t>he NOSC has yet to validate any non-NOAA mission priorities. </a:t>
            </a:r>
          </a:p>
          <a:p>
            <a:endParaRPr lang="en-US" sz="2000" dirty="0"/>
          </a:p>
          <a:p>
            <a:r>
              <a:rPr lang="en-US" sz="2000" dirty="0" smtClean="0"/>
              <a:t>Priorities Definitions are:</a:t>
            </a:r>
          </a:p>
          <a:p>
            <a:endParaRPr lang="en-US" sz="2000" dirty="0"/>
          </a:p>
          <a:p>
            <a:pPr marL="857250" lvl="1" indent="-457200">
              <a:buFont typeface="+mj-lt"/>
              <a:buAutoNum type="arabicPeriod"/>
            </a:pPr>
            <a:r>
              <a:rPr lang="en-US" sz="1800" b="1" u="sng" dirty="0" smtClean="0"/>
              <a:t>Key Performance Parameter (KPP) </a:t>
            </a:r>
            <a:r>
              <a:rPr lang="en-US" sz="1800" dirty="0" smtClean="0"/>
              <a:t>– Mission Essential (defined for NOAA managed systems only)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b="1" u="sng" dirty="0" smtClean="0"/>
              <a:t>Critical</a:t>
            </a:r>
            <a:r>
              <a:rPr lang="en-US" sz="1800" dirty="0" smtClean="0"/>
              <a:t> – Mission Degradation (if product not available)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b="1" u="sng" dirty="0" smtClean="0"/>
              <a:t>Supplemental High </a:t>
            </a:r>
            <a:r>
              <a:rPr lang="en-US" sz="1800" dirty="0" smtClean="0"/>
              <a:t>- Mission Enhancing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800" b="1" u="sng" dirty="0" smtClean="0"/>
              <a:t>Supplemental Low  </a:t>
            </a:r>
            <a:r>
              <a:rPr lang="en-US" sz="1800" dirty="0" smtClean="0"/>
              <a:t>- Useful to Mission in some circumstances</a:t>
            </a:r>
            <a:endParaRPr lang="en-US" sz="18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9409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8740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GOES-R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Shape 642"/>
          <p:cNvGraphicFramePr/>
          <p:nvPr>
            <p:extLst>
              <p:ext uri="{D42A27DB-BD31-4B8C-83A1-F6EECF244321}">
                <p14:modId xmlns:p14="http://schemas.microsoft.com/office/powerpoint/2010/main" val="973396198"/>
              </p:ext>
            </p:extLst>
          </p:nvPr>
        </p:nvGraphicFramePr>
        <p:xfrm>
          <a:off x="1230765" y="1646116"/>
          <a:ext cx="7412165" cy="401994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615379"/>
                <a:gridCol w="257230"/>
                <a:gridCol w="3539556"/>
              </a:tblGrid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AEROSOL DETECTION (INCLUDING SMOKE AND DUST)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"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RADIANCES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AEROSOL OPTICAL DEPTH (AOD)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RAINFALL RATE/QPE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CLEAR SKY </a:t>
                      </a:r>
                      <a:r>
                        <a:rPr lang="en" sz="8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MASK</a:t>
                      </a:r>
                      <a:endParaRPr lang="en" sz="8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REFLECTED SHORTWAVE RADIATION: TOA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AND MOISTURE </a:t>
                      </a:r>
                      <a:r>
                        <a:rPr lang="en" sz="8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IMAGERY</a:t>
                      </a:r>
                      <a:endParaRPr lang="en" sz="8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 SURFACE TEMPERATURE (SKIN)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OPTICAL DEPTH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SNOW COVER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PARTICLE SIZE DISTRIBUTION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PRECIPITABLE WATER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TOP HEIGHT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VOLCANIC ASH: DETECTION AND HEIGHT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TOP PHASE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SURFACE ALBEDO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TOP PRESSURE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LIGHTNING DETECTION: EVENTS, GROUPS &amp; FLASHES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TOP TEMPERATURE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ENERGETIC HEAVY IONS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DERIVED MOTION WINDS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MAGNETOSPHERIC ELECTRONS  &amp; PROTONS: LOW ENERGY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DERIVED STABILITY INDICES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MAGNETOSPHERIC ELECTRONS: MED &amp; HIGH ENERGY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DOWNWARD SHORTWAVE RADIATION: SURFACE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MAGNETOSPHERIC PROTONS: MED &amp; HIGH ENERGY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FIRE/HOT SPOT CHARACTERIZATION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SOLAR AND GALACTIC PROTONS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HURRICANE INTENSITY ESTIMATION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GEOMAGNETIC FIELD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LAND SURFACE TEMPERATURE (SKIN)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SOLAR FLUX: EUV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LEGACY VERTICAL MOISTURE PROFILE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SOLAR FLUX: X-RAY IRRADIANCE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69696"/>
                    </a:solidFill>
                  </a:tcPr>
                </a:tc>
              </a:tr>
              <a:tr h="223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LEGACY VERTICAL TEMPERATURE PROFILE</a:t>
                      </a:r>
                    </a:p>
                  </a:txBody>
                  <a:tcPr marL="9525" marR="9525" marT="71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800" b="1" u="none" strike="noStrike" cap="none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34300" marB="343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SOLAR IMAGERY (X-RAY)</a:t>
                      </a:r>
                    </a:p>
                  </a:txBody>
                  <a:tcPr marL="9525" marR="9525" marT="715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</a:tr>
            </a:tbl>
          </a:graphicData>
        </a:graphic>
      </p:graphicFrame>
      <p:sp>
        <p:nvSpPr>
          <p:cNvPr id="12" name="Shape 645"/>
          <p:cNvSpPr txBox="1"/>
          <p:nvPr/>
        </p:nvSpPr>
        <p:spPr>
          <a:xfrm>
            <a:off x="1510726" y="5886920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5727717" y="5886919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1947994" y="5886920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6121233" y="5886918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395317" y="141268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649"/>
          <p:cNvSpPr txBox="1"/>
          <p:nvPr/>
        </p:nvSpPr>
        <p:spPr>
          <a:xfrm>
            <a:off x="1230765" y="2315255"/>
            <a:ext cx="3610070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350284" y="1620432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392980" y="2211380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302031" y="2420681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392960" y="2861698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bg1">
                <a:alpha val="40000"/>
              </a:schemeClr>
            </a:glo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-57952" y="306944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422853" y="3603747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-14650" y="3821970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649"/>
          <p:cNvSpPr txBox="1"/>
          <p:nvPr/>
        </p:nvSpPr>
        <p:spPr>
          <a:xfrm>
            <a:off x="1230765" y="4773175"/>
            <a:ext cx="3610070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649"/>
          <p:cNvSpPr txBox="1"/>
          <p:nvPr/>
        </p:nvSpPr>
        <p:spPr>
          <a:xfrm>
            <a:off x="5093208" y="2968017"/>
            <a:ext cx="3549722" cy="230553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Shape 649"/>
          <p:cNvSpPr txBox="1"/>
          <p:nvPr/>
        </p:nvSpPr>
        <p:spPr>
          <a:xfrm>
            <a:off x="5093208" y="3431108"/>
            <a:ext cx="3549722" cy="228322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Shape 649"/>
          <p:cNvSpPr txBox="1"/>
          <p:nvPr/>
        </p:nvSpPr>
        <p:spPr>
          <a:xfrm>
            <a:off x="1228260" y="3889860"/>
            <a:ext cx="3600005" cy="230553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Shape 649"/>
          <p:cNvSpPr txBox="1"/>
          <p:nvPr/>
        </p:nvSpPr>
        <p:spPr>
          <a:xfrm>
            <a:off x="1239885" y="1662370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Shape 649"/>
          <p:cNvSpPr txBox="1"/>
          <p:nvPr/>
        </p:nvSpPr>
        <p:spPr>
          <a:xfrm>
            <a:off x="1239885" y="1870119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649"/>
          <p:cNvSpPr txBox="1"/>
          <p:nvPr/>
        </p:nvSpPr>
        <p:spPr>
          <a:xfrm>
            <a:off x="1234167" y="2545685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649"/>
          <p:cNvSpPr txBox="1"/>
          <p:nvPr/>
        </p:nvSpPr>
        <p:spPr>
          <a:xfrm>
            <a:off x="1232252" y="2764176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649"/>
          <p:cNvSpPr txBox="1"/>
          <p:nvPr/>
        </p:nvSpPr>
        <p:spPr>
          <a:xfrm>
            <a:off x="1228260" y="2994898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Shape 649"/>
          <p:cNvSpPr txBox="1"/>
          <p:nvPr/>
        </p:nvSpPr>
        <p:spPr>
          <a:xfrm>
            <a:off x="1232252" y="3218213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649"/>
          <p:cNvSpPr txBox="1"/>
          <p:nvPr/>
        </p:nvSpPr>
        <p:spPr>
          <a:xfrm>
            <a:off x="1228260" y="3446704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Shape 649"/>
          <p:cNvSpPr txBox="1"/>
          <p:nvPr/>
        </p:nvSpPr>
        <p:spPr>
          <a:xfrm>
            <a:off x="1227315" y="3668034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649"/>
          <p:cNvSpPr txBox="1"/>
          <p:nvPr/>
        </p:nvSpPr>
        <p:spPr>
          <a:xfrm>
            <a:off x="1225245" y="4120413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649"/>
          <p:cNvSpPr txBox="1"/>
          <p:nvPr/>
        </p:nvSpPr>
        <p:spPr>
          <a:xfrm>
            <a:off x="1227315" y="4562118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649"/>
          <p:cNvSpPr txBox="1"/>
          <p:nvPr/>
        </p:nvSpPr>
        <p:spPr>
          <a:xfrm>
            <a:off x="1228260" y="5441784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649"/>
          <p:cNvSpPr txBox="1"/>
          <p:nvPr/>
        </p:nvSpPr>
        <p:spPr>
          <a:xfrm>
            <a:off x="1230765" y="5234035"/>
            <a:ext cx="3600950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Shape 649"/>
          <p:cNvSpPr txBox="1"/>
          <p:nvPr/>
        </p:nvSpPr>
        <p:spPr>
          <a:xfrm>
            <a:off x="5093208" y="1870119"/>
            <a:ext cx="3549722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649"/>
          <p:cNvSpPr txBox="1"/>
          <p:nvPr/>
        </p:nvSpPr>
        <p:spPr>
          <a:xfrm>
            <a:off x="5100721" y="2337936"/>
            <a:ext cx="3549722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649"/>
          <p:cNvSpPr txBox="1"/>
          <p:nvPr/>
        </p:nvSpPr>
        <p:spPr>
          <a:xfrm>
            <a:off x="5100721" y="2764176"/>
            <a:ext cx="3549722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649"/>
          <p:cNvSpPr txBox="1"/>
          <p:nvPr/>
        </p:nvSpPr>
        <p:spPr>
          <a:xfrm>
            <a:off x="1239885" y="2091866"/>
            <a:ext cx="3600950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649"/>
          <p:cNvSpPr txBox="1"/>
          <p:nvPr/>
        </p:nvSpPr>
        <p:spPr>
          <a:xfrm>
            <a:off x="5100721" y="2536876"/>
            <a:ext cx="3549722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Shape 649"/>
          <p:cNvSpPr txBox="1"/>
          <p:nvPr/>
        </p:nvSpPr>
        <p:spPr>
          <a:xfrm>
            <a:off x="1232252" y="5009942"/>
            <a:ext cx="3600950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064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/>
      <p:bldP spid="20" grpId="1"/>
      <p:bldP spid="21" grpId="0" animBg="1"/>
      <p:bldP spid="21" grpId="1" animBg="1"/>
      <p:bldP spid="22" grpId="0"/>
      <p:bldP spid="22" grpId="1"/>
      <p:bldP spid="24" grpId="0" animBg="1"/>
      <p:bldP spid="24" grpId="1" animBg="1"/>
      <p:bldP spid="25" grpId="0"/>
      <p:bldP spid="25" grpId="1"/>
      <p:bldP spid="26" grpId="0" animBg="1"/>
      <p:bldP spid="27" grpId="0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50" grpId="0" animBg="1"/>
      <p:bldP spid="50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8740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Himawari-8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645"/>
          <p:cNvSpPr txBox="1"/>
          <p:nvPr/>
        </p:nvSpPr>
        <p:spPr>
          <a:xfrm>
            <a:off x="1510726" y="5886920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5727717" y="5886919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1947994" y="5886920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6121233" y="5886918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395317" y="141268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350284" y="1620432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392980" y="2211380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302031" y="2420681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392960" y="2861698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-57952" y="306944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422853" y="3603747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-14650" y="3821970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" name="Shape 630"/>
          <p:cNvGraphicFramePr/>
          <p:nvPr>
            <p:extLst>
              <p:ext uri="{D42A27DB-BD31-4B8C-83A1-F6EECF244321}">
                <p14:modId xmlns:p14="http://schemas.microsoft.com/office/powerpoint/2010/main" val="3355244993"/>
              </p:ext>
            </p:extLst>
          </p:nvPr>
        </p:nvGraphicFramePr>
        <p:xfrm>
          <a:off x="3289422" y="1885950"/>
          <a:ext cx="2511538" cy="161986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511538"/>
              </a:tblGrid>
              <a:tr h="3239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&amp; MOISTURE IMAGERY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239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DERIVED MOTION WINDS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239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MASK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239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PHASE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2397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1200" b="1" i="0" u="none" strike="noStrike" cap="none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HEIGHT</a:t>
                      </a:r>
                      <a:endParaRPr lang="en" sz="1200" b="1" i="0" u="none" strike="noStrike" cap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715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9" name="Shape 649"/>
          <p:cNvSpPr txBox="1"/>
          <p:nvPr/>
        </p:nvSpPr>
        <p:spPr>
          <a:xfrm>
            <a:off x="3281188" y="2220374"/>
            <a:ext cx="2519772" cy="304181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649"/>
          <p:cNvSpPr txBox="1"/>
          <p:nvPr/>
        </p:nvSpPr>
        <p:spPr>
          <a:xfrm>
            <a:off x="3297791" y="2852732"/>
            <a:ext cx="2493590" cy="298468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649"/>
          <p:cNvSpPr txBox="1"/>
          <p:nvPr/>
        </p:nvSpPr>
        <p:spPr>
          <a:xfrm>
            <a:off x="3294279" y="3163331"/>
            <a:ext cx="2493590" cy="298468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649"/>
          <p:cNvSpPr txBox="1"/>
          <p:nvPr/>
        </p:nvSpPr>
        <p:spPr>
          <a:xfrm>
            <a:off x="3277225" y="2527643"/>
            <a:ext cx="2523735" cy="32508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649"/>
          <p:cNvSpPr txBox="1"/>
          <p:nvPr/>
        </p:nvSpPr>
        <p:spPr>
          <a:xfrm>
            <a:off x="3284893" y="1887095"/>
            <a:ext cx="2519772" cy="304181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0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/>
      <p:bldP spid="22" grpId="1"/>
      <p:bldP spid="24" grpId="0" animBg="1"/>
      <p:bldP spid="24" grpId="1" animBg="1"/>
      <p:bldP spid="25" grpId="0"/>
      <p:bldP spid="25" grpId="1"/>
      <p:bldP spid="26" grpId="0" animBg="1"/>
      <p:bldP spid="27" grpId="0"/>
      <p:bldP spid="19" grpId="0" animBg="1"/>
      <p:bldP spid="19" grpId="1" animBg="1"/>
      <p:bldP spid="23" grpId="0" animBg="1"/>
      <p:bldP spid="23" grpId="1" animBg="1"/>
      <p:bldP spid="28" grpId="0" animBg="1"/>
      <p:bldP spid="28" grpId="1" animBg="1"/>
      <p:bldP spid="29" grpId="0" animBg="1"/>
      <p:bldP spid="31" grpId="0" animBg="1"/>
      <p:bldP spid="3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8740" y="-142665"/>
            <a:ext cx="7086600" cy="1143000"/>
          </a:xfrm>
        </p:spPr>
        <p:txBody>
          <a:bodyPr/>
          <a:lstStyle/>
          <a:p>
            <a:r>
              <a:rPr lang="en-US" b="1" dirty="0" smtClean="0"/>
              <a:t>JPSS-1 Baseline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F5EF8-31B4-4F78-B46E-860652303D3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645"/>
          <p:cNvSpPr txBox="1"/>
          <p:nvPr/>
        </p:nvSpPr>
        <p:spPr>
          <a:xfrm>
            <a:off x="3337810" y="5359733"/>
            <a:ext cx="409989" cy="207749"/>
          </a:xfrm>
          <a:prstGeom prst="rect">
            <a:avLst/>
          </a:prstGeom>
          <a:solidFill>
            <a:srgbClr val="00B0F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646"/>
          <p:cNvSpPr txBox="1"/>
          <p:nvPr/>
        </p:nvSpPr>
        <p:spPr>
          <a:xfrm>
            <a:off x="3337810" y="5931806"/>
            <a:ext cx="393516" cy="207749"/>
          </a:xfrm>
          <a:prstGeom prst="rect">
            <a:avLst/>
          </a:prstGeom>
          <a:solidFill>
            <a:srgbClr val="969696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647"/>
          <p:cNvSpPr txBox="1"/>
          <p:nvPr/>
        </p:nvSpPr>
        <p:spPr>
          <a:xfrm>
            <a:off x="3765404" y="5359733"/>
            <a:ext cx="307637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Initial Operational Readiness</a:t>
            </a:r>
          </a:p>
        </p:txBody>
      </p:sp>
      <p:sp>
        <p:nvSpPr>
          <p:cNvPr id="15" name="Shape 648"/>
          <p:cNvSpPr txBox="1"/>
          <p:nvPr/>
        </p:nvSpPr>
        <p:spPr>
          <a:xfrm>
            <a:off x="3752754" y="5937531"/>
            <a:ext cx="2915966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for Full Operational Readiness</a:t>
            </a:r>
          </a:p>
        </p:txBody>
      </p:sp>
      <p:sp>
        <p:nvSpPr>
          <p:cNvPr id="18" name="Shape 649"/>
          <p:cNvSpPr txBox="1"/>
          <p:nvPr/>
        </p:nvSpPr>
        <p:spPr>
          <a:xfrm>
            <a:off x="516800" y="534205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650"/>
          <p:cNvSpPr txBox="1"/>
          <p:nvPr/>
        </p:nvSpPr>
        <p:spPr>
          <a:xfrm>
            <a:off x="504869" y="5641309"/>
            <a:ext cx="555129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KPP</a:t>
            </a:r>
          </a:p>
        </p:txBody>
      </p:sp>
      <p:sp>
        <p:nvSpPr>
          <p:cNvPr id="21" name="Shape 649"/>
          <p:cNvSpPr txBox="1"/>
          <p:nvPr/>
        </p:nvSpPr>
        <p:spPr>
          <a:xfrm>
            <a:off x="1730030" y="5333525"/>
            <a:ext cx="409989" cy="207749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650"/>
          <p:cNvSpPr txBox="1"/>
          <p:nvPr/>
        </p:nvSpPr>
        <p:spPr>
          <a:xfrm>
            <a:off x="1565905" y="5641308"/>
            <a:ext cx="738238" cy="2077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Critical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649"/>
          <p:cNvSpPr txBox="1"/>
          <p:nvPr/>
        </p:nvSpPr>
        <p:spPr>
          <a:xfrm>
            <a:off x="487106" y="6074943"/>
            <a:ext cx="409989" cy="207749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650"/>
          <p:cNvSpPr txBox="1"/>
          <p:nvPr/>
        </p:nvSpPr>
        <p:spPr>
          <a:xfrm>
            <a:off x="35994" y="6302417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High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649"/>
          <p:cNvSpPr txBox="1"/>
          <p:nvPr/>
        </p:nvSpPr>
        <p:spPr>
          <a:xfrm>
            <a:off x="1704570" y="6074942"/>
            <a:ext cx="40998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650"/>
          <p:cNvSpPr txBox="1"/>
          <p:nvPr/>
        </p:nvSpPr>
        <p:spPr>
          <a:xfrm>
            <a:off x="1249224" y="6317931"/>
            <a:ext cx="1371600" cy="6381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Supplemental Low</a:t>
            </a:r>
            <a:endParaRPr lang="en" sz="1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7" name="Shape 591"/>
          <p:cNvGraphicFramePr/>
          <p:nvPr>
            <p:extLst>
              <p:ext uri="{D42A27DB-BD31-4B8C-83A1-F6EECF244321}">
                <p14:modId xmlns:p14="http://schemas.microsoft.com/office/powerpoint/2010/main" val="3165489230"/>
              </p:ext>
            </p:extLst>
          </p:nvPr>
        </p:nvGraphicFramePr>
        <p:xfrm>
          <a:off x="309045" y="1086295"/>
          <a:ext cx="8719073" cy="4080788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2876253"/>
                <a:gridCol w="2856711"/>
                <a:gridCol w="2986109"/>
              </a:tblGrid>
              <a:tr h="254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TDRs/SDRs (NWP – not AWIPS)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Aerosol Particle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Size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VIIRS Volcanic Ash: Detection &amp; Height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</a:tr>
              <a:tr h="21773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ATMS (MiRS) Land Surface Emissivity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Albedo (Surface)</a:t>
                      </a:r>
                    </a:p>
                  </a:txBody>
                  <a:tcPr marL="9145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Sea Ice Characterization 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1773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Moisture Profile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Height (Top and Base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Sea Surface Temperature (SST)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4769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ATMS (MiRS) Rainfall Rate 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Cover/Layers</a:t>
                      </a:r>
                    </a:p>
                  </a:txBody>
                  <a:tcPr marL="9145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Suspended Matter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4884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ATMS (MiRS) Sea Ice Concentration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Particle Size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Distribution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Vegetation Health Index Suite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4255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Land Surface Temperature 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Optical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Depth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Snow Cover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0736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ATMS (MiRS) Imagery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Mask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Vegetation Indices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19209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Cloud Liquid Water 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VIIRS Cloud Top </a:t>
                      </a:r>
                      <a:r>
                        <a:rPr lang="en" sz="800" b="1" i="0" u="none" strike="noStrike" cap="none" dirty="0" smtClean="0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Phase</a:t>
                      </a:r>
                      <a:endParaRPr lang="en" sz="800" b="1" i="0" u="none" strike="noStrike" cap="none" baseline="30000" dirty="0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CrIS SDRs (NWP – not AWIPS)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0D8E8"/>
                    </a:solidFill>
                  </a:tcPr>
                </a:tc>
              </a:tr>
              <a:tr h="19209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Snow Cover/Depth 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Top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Pressure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CrIS-NUCAPS Carbon Dioxide (CO2)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16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Snow Water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Equivalent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Cloud Top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Temperature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CrIS-NUCAPS Carbon Monoxide (CO)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1773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Precipitable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Water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Green Vegetation Fraction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CrIS-NUCAPS Methane (CH4)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1949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ATMS (MiRS) Temperature Profile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Ice Surface Temperature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CrIS-NUCAPS Infrared Ozone Profile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488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Imagery (KPP)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VIIRS Ice Age / Thickness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CrIS Outgoing </a:t>
                      </a: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Longwave Radiation</a:t>
                      </a:r>
                      <a:endParaRPr lang="en"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0D8E8"/>
                    </a:solidFill>
                  </a:tcPr>
                </a:tc>
              </a:tr>
              <a:tr h="248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VIIRS Imagery (Non-KPP)</a:t>
                      </a: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i="0" u="none" strike="noStrike" cap="none" dirty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VIIRS Ice Concentration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CrIS/ATMS-NUCAPS Moisture Profile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488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VIIRS Active Fires</a:t>
                      </a:r>
                      <a:endParaRPr lang="en" sz="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Land Surface Temperature 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>
                          <a:solidFill>
                            <a:schemeClr val="bg1"/>
                          </a:solidFill>
                        </a:rPr>
                        <a:t>CrIS/ATMS-NUCAPS Temperature Profile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073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i="0" u="none" strike="noStrike" cap="none" dirty="0" smtClean="0">
                          <a:solidFill>
                            <a:schemeClr val="bg1"/>
                          </a:solidFill>
                          <a:latin typeface="+mn-lt"/>
                          <a:ea typeface="Arial"/>
                          <a:cs typeface="Arial"/>
                          <a:sym typeface="Arial"/>
                        </a:rPr>
                        <a:t>VIIRS Aerosol Detection</a:t>
                      </a:r>
                      <a:endParaRPr lang="en" sz="800" b="1" i="0" u="none" strike="noStrike" cap="none" dirty="0">
                        <a:solidFill>
                          <a:schemeClr val="bg1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Ocean Color/Chlorophyll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OMPS Nadir Profile Ozone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2810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 smtClean="0">
                          <a:solidFill>
                            <a:schemeClr val="bg1"/>
                          </a:solidFill>
                        </a:rPr>
                        <a:t>VIIRS Aerosol Optical Depth</a:t>
                      </a:r>
                      <a:endParaRPr lang="en" sz="800" b="1" u="none" strike="noStrike" cap="none" baseline="30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Polar Winds</a:t>
                      </a:r>
                    </a:p>
                  </a:txBody>
                  <a:tcPr marL="9145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OMPS Total Column Ozone</a:t>
                      </a: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</a:tr>
              <a:tr h="24884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en" sz="800" u="none" strike="noStrike" cap="none" baseline="30000" dirty="0"/>
                    </a:p>
                  </a:txBody>
                  <a:tcPr marL="9145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800" b="1" u="none" strike="noStrike" cap="none" dirty="0">
                          <a:solidFill>
                            <a:schemeClr val="bg1"/>
                          </a:solidFill>
                        </a:rPr>
                        <a:t>VIIRS Quarterly Surface Type Gridded</a:t>
                      </a:r>
                    </a:p>
                  </a:txBody>
                  <a:tcPr marL="91450" marR="0" marT="0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8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48" name="Shape 596"/>
          <p:cNvSpPr txBox="1"/>
          <p:nvPr/>
        </p:nvSpPr>
        <p:spPr>
          <a:xfrm>
            <a:off x="3337726" y="6533218"/>
            <a:ext cx="393600" cy="207600"/>
          </a:xfrm>
          <a:prstGeom prst="rect">
            <a:avLst/>
          </a:prstGeom>
          <a:solidFill>
            <a:srgbClr val="D0D8E8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597"/>
          <p:cNvSpPr txBox="1"/>
          <p:nvPr/>
        </p:nvSpPr>
        <p:spPr>
          <a:xfrm>
            <a:off x="3765404" y="6517704"/>
            <a:ext cx="2916000" cy="20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Required for AWIPS</a:t>
            </a:r>
          </a:p>
        </p:txBody>
      </p:sp>
      <p:sp>
        <p:nvSpPr>
          <p:cNvPr id="51" name="Shape 649"/>
          <p:cNvSpPr txBox="1"/>
          <p:nvPr/>
        </p:nvSpPr>
        <p:spPr>
          <a:xfrm>
            <a:off x="327355" y="1086295"/>
            <a:ext cx="2862065" cy="23043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649"/>
          <p:cNvSpPr txBox="1"/>
          <p:nvPr/>
        </p:nvSpPr>
        <p:spPr>
          <a:xfrm>
            <a:off x="327354" y="3736240"/>
            <a:ext cx="2862065" cy="23043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Shape 649"/>
          <p:cNvSpPr txBox="1"/>
          <p:nvPr/>
        </p:nvSpPr>
        <p:spPr>
          <a:xfrm>
            <a:off x="6031390" y="2737710"/>
            <a:ext cx="2995590" cy="192025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Shape 649"/>
          <p:cNvSpPr txBox="1"/>
          <p:nvPr/>
        </p:nvSpPr>
        <p:spPr>
          <a:xfrm>
            <a:off x="322715" y="4235506"/>
            <a:ext cx="2866704" cy="230430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49"/>
          <p:cNvSpPr txBox="1"/>
          <p:nvPr/>
        </p:nvSpPr>
        <p:spPr>
          <a:xfrm>
            <a:off x="6043332" y="1086295"/>
            <a:ext cx="2983648" cy="230430"/>
          </a:xfrm>
          <a:prstGeom prst="rect">
            <a:avLst/>
          </a:prstGeom>
          <a:noFill/>
          <a:ln w="285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49"/>
          <p:cNvSpPr txBox="1"/>
          <p:nvPr/>
        </p:nvSpPr>
        <p:spPr>
          <a:xfrm>
            <a:off x="327354" y="1777585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Shape 649"/>
          <p:cNvSpPr txBox="1"/>
          <p:nvPr/>
        </p:nvSpPr>
        <p:spPr>
          <a:xfrm>
            <a:off x="338054" y="2045200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Shape 649"/>
          <p:cNvSpPr txBox="1"/>
          <p:nvPr/>
        </p:nvSpPr>
        <p:spPr>
          <a:xfrm>
            <a:off x="325034" y="2507280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9"/>
          <p:cNvSpPr txBox="1"/>
          <p:nvPr/>
        </p:nvSpPr>
        <p:spPr>
          <a:xfrm>
            <a:off x="322715" y="2718507"/>
            <a:ext cx="2862066" cy="211228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49"/>
          <p:cNvSpPr txBox="1"/>
          <p:nvPr/>
        </p:nvSpPr>
        <p:spPr>
          <a:xfrm>
            <a:off x="327353" y="2916553"/>
            <a:ext cx="2862066" cy="205207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Shape 649"/>
          <p:cNvSpPr txBox="1"/>
          <p:nvPr/>
        </p:nvSpPr>
        <p:spPr>
          <a:xfrm>
            <a:off x="322715" y="3121760"/>
            <a:ext cx="2862066" cy="19202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Shape 649"/>
          <p:cNvSpPr txBox="1"/>
          <p:nvPr/>
        </p:nvSpPr>
        <p:spPr>
          <a:xfrm>
            <a:off x="322715" y="3313785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Shape 649"/>
          <p:cNvSpPr txBox="1"/>
          <p:nvPr/>
        </p:nvSpPr>
        <p:spPr>
          <a:xfrm>
            <a:off x="331760" y="3966670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49"/>
          <p:cNvSpPr txBox="1"/>
          <p:nvPr/>
        </p:nvSpPr>
        <p:spPr>
          <a:xfrm>
            <a:off x="325034" y="4465936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Shape 649"/>
          <p:cNvSpPr txBox="1"/>
          <p:nvPr/>
        </p:nvSpPr>
        <p:spPr>
          <a:xfrm>
            <a:off x="338054" y="4696366"/>
            <a:ext cx="286206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Shape 649"/>
          <p:cNvSpPr txBox="1"/>
          <p:nvPr/>
        </p:nvSpPr>
        <p:spPr>
          <a:xfrm>
            <a:off x="3193826" y="1086295"/>
            <a:ext cx="284950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649"/>
          <p:cNvSpPr txBox="1"/>
          <p:nvPr/>
        </p:nvSpPr>
        <p:spPr>
          <a:xfrm>
            <a:off x="3179838" y="2045200"/>
            <a:ext cx="284950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649"/>
          <p:cNvSpPr txBox="1"/>
          <p:nvPr/>
        </p:nvSpPr>
        <p:spPr>
          <a:xfrm>
            <a:off x="3179838" y="2276850"/>
            <a:ext cx="284950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649"/>
          <p:cNvSpPr txBox="1"/>
          <p:nvPr/>
        </p:nvSpPr>
        <p:spPr>
          <a:xfrm>
            <a:off x="3193826" y="2708906"/>
            <a:ext cx="2840461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649"/>
          <p:cNvSpPr txBox="1"/>
          <p:nvPr/>
        </p:nvSpPr>
        <p:spPr>
          <a:xfrm>
            <a:off x="3171496" y="2929735"/>
            <a:ext cx="2878129" cy="19202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649"/>
          <p:cNvSpPr txBox="1"/>
          <p:nvPr/>
        </p:nvSpPr>
        <p:spPr>
          <a:xfrm>
            <a:off x="3189420" y="3541226"/>
            <a:ext cx="2849506" cy="195014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649"/>
          <p:cNvSpPr txBox="1"/>
          <p:nvPr/>
        </p:nvSpPr>
        <p:spPr>
          <a:xfrm>
            <a:off x="3200120" y="3999554"/>
            <a:ext cx="2849506" cy="235951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649"/>
          <p:cNvSpPr txBox="1"/>
          <p:nvPr/>
        </p:nvSpPr>
        <p:spPr>
          <a:xfrm>
            <a:off x="3184781" y="3736240"/>
            <a:ext cx="284950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649"/>
          <p:cNvSpPr txBox="1"/>
          <p:nvPr/>
        </p:nvSpPr>
        <p:spPr>
          <a:xfrm>
            <a:off x="3193826" y="4696366"/>
            <a:ext cx="2849506" cy="195014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649"/>
          <p:cNvSpPr txBox="1"/>
          <p:nvPr/>
        </p:nvSpPr>
        <p:spPr>
          <a:xfrm>
            <a:off x="6040170" y="1316725"/>
            <a:ext cx="2986809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649"/>
          <p:cNvSpPr txBox="1"/>
          <p:nvPr/>
        </p:nvSpPr>
        <p:spPr>
          <a:xfrm>
            <a:off x="6053134" y="1547155"/>
            <a:ext cx="2973846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649"/>
          <p:cNvSpPr txBox="1"/>
          <p:nvPr/>
        </p:nvSpPr>
        <p:spPr>
          <a:xfrm>
            <a:off x="6046652" y="1791715"/>
            <a:ext cx="2986809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649"/>
          <p:cNvSpPr txBox="1"/>
          <p:nvPr/>
        </p:nvSpPr>
        <p:spPr>
          <a:xfrm>
            <a:off x="6043332" y="2275630"/>
            <a:ext cx="2986809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649"/>
          <p:cNvSpPr txBox="1"/>
          <p:nvPr/>
        </p:nvSpPr>
        <p:spPr>
          <a:xfrm>
            <a:off x="6044152" y="3999554"/>
            <a:ext cx="2986809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Shape 649"/>
          <p:cNvSpPr txBox="1"/>
          <p:nvPr/>
        </p:nvSpPr>
        <p:spPr>
          <a:xfrm>
            <a:off x="6038446" y="4259105"/>
            <a:ext cx="2986809" cy="23043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649"/>
          <p:cNvSpPr txBox="1"/>
          <p:nvPr/>
        </p:nvSpPr>
        <p:spPr>
          <a:xfrm>
            <a:off x="3198839" y="3121760"/>
            <a:ext cx="2849506" cy="192025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649"/>
          <p:cNvSpPr txBox="1"/>
          <p:nvPr/>
        </p:nvSpPr>
        <p:spPr>
          <a:xfrm>
            <a:off x="325034" y="1328065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Shape 649"/>
          <p:cNvSpPr txBox="1"/>
          <p:nvPr/>
        </p:nvSpPr>
        <p:spPr>
          <a:xfrm>
            <a:off x="331760" y="1584339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649"/>
          <p:cNvSpPr txBox="1"/>
          <p:nvPr/>
        </p:nvSpPr>
        <p:spPr>
          <a:xfrm>
            <a:off x="326193" y="2276850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649"/>
          <p:cNvSpPr txBox="1"/>
          <p:nvPr/>
        </p:nvSpPr>
        <p:spPr>
          <a:xfrm>
            <a:off x="315527" y="3528491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649"/>
          <p:cNvSpPr txBox="1"/>
          <p:nvPr/>
        </p:nvSpPr>
        <p:spPr>
          <a:xfrm>
            <a:off x="3200120" y="1339406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649"/>
          <p:cNvSpPr txBox="1"/>
          <p:nvPr/>
        </p:nvSpPr>
        <p:spPr>
          <a:xfrm>
            <a:off x="3207781" y="1574486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649"/>
          <p:cNvSpPr txBox="1"/>
          <p:nvPr/>
        </p:nvSpPr>
        <p:spPr>
          <a:xfrm>
            <a:off x="3208463" y="1814396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649"/>
          <p:cNvSpPr txBox="1"/>
          <p:nvPr/>
        </p:nvSpPr>
        <p:spPr>
          <a:xfrm>
            <a:off x="3206309" y="2518620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649"/>
          <p:cNvSpPr txBox="1"/>
          <p:nvPr/>
        </p:nvSpPr>
        <p:spPr>
          <a:xfrm>
            <a:off x="3198411" y="3329733"/>
            <a:ext cx="2859747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649"/>
          <p:cNvSpPr txBox="1"/>
          <p:nvPr/>
        </p:nvSpPr>
        <p:spPr>
          <a:xfrm>
            <a:off x="3187577" y="4229984"/>
            <a:ext cx="2859747" cy="235952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649"/>
          <p:cNvSpPr txBox="1"/>
          <p:nvPr/>
        </p:nvSpPr>
        <p:spPr>
          <a:xfrm>
            <a:off x="3189419" y="4501663"/>
            <a:ext cx="2859747" cy="194703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649"/>
          <p:cNvSpPr txBox="1"/>
          <p:nvPr/>
        </p:nvSpPr>
        <p:spPr>
          <a:xfrm>
            <a:off x="6038926" y="2039087"/>
            <a:ext cx="298632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649"/>
          <p:cNvSpPr txBox="1"/>
          <p:nvPr/>
        </p:nvSpPr>
        <p:spPr>
          <a:xfrm>
            <a:off x="6077052" y="2518619"/>
            <a:ext cx="2948203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649"/>
          <p:cNvSpPr txBox="1"/>
          <p:nvPr/>
        </p:nvSpPr>
        <p:spPr>
          <a:xfrm>
            <a:off x="6077052" y="2915281"/>
            <a:ext cx="295640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649"/>
          <p:cNvSpPr txBox="1"/>
          <p:nvPr/>
        </p:nvSpPr>
        <p:spPr>
          <a:xfrm>
            <a:off x="6077052" y="3123030"/>
            <a:ext cx="295640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649"/>
          <p:cNvSpPr txBox="1"/>
          <p:nvPr/>
        </p:nvSpPr>
        <p:spPr>
          <a:xfrm>
            <a:off x="6063424" y="3333477"/>
            <a:ext cx="295640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649"/>
          <p:cNvSpPr txBox="1"/>
          <p:nvPr/>
        </p:nvSpPr>
        <p:spPr>
          <a:xfrm>
            <a:off x="6053645" y="3541226"/>
            <a:ext cx="295640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649"/>
          <p:cNvSpPr txBox="1"/>
          <p:nvPr/>
        </p:nvSpPr>
        <p:spPr>
          <a:xfrm>
            <a:off x="6058551" y="4516403"/>
            <a:ext cx="2956409" cy="179963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649"/>
          <p:cNvSpPr txBox="1"/>
          <p:nvPr/>
        </p:nvSpPr>
        <p:spPr>
          <a:xfrm>
            <a:off x="6053644" y="4706908"/>
            <a:ext cx="2956409" cy="207749"/>
          </a:xfrm>
          <a:prstGeom prst="rect">
            <a:avLst/>
          </a:prstGeom>
          <a:noFill/>
          <a:ln w="28575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862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0" grpId="0"/>
      <p:bldP spid="20" grpId="1"/>
      <p:bldP spid="21" grpId="0" animBg="1"/>
      <p:bldP spid="21" grpId="1" animBg="1"/>
      <p:bldP spid="22" grpId="0"/>
      <p:bldP spid="22" grpId="1"/>
      <p:bldP spid="24" grpId="0" animBg="1"/>
      <p:bldP spid="24" grpId="1" animBg="1"/>
      <p:bldP spid="25" grpId="0"/>
      <p:bldP spid="25" grpId="1"/>
      <p:bldP spid="26" grpId="0" animBg="1"/>
      <p:bldP spid="27" grpId="0"/>
      <p:bldP spid="51" grpId="0" animBg="1"/>
      <p:bldP spid="51" grpId="1" animBg="1"/>
      <p:bldP spid="52" grpId="0" animBg="1"/>
      <p:bldP spid="52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30441</TotalTime>
  <Words>2387</Words>
  <Application>Microsoft Office PowerPoint</Application>
  <PresentationFormat>On-screen Show (4:3)</PresentationFormat>
  <Paragraphs>841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2_Office Theme</vt:lpstr>
      <vt:lpstr>Satellite Product Deployment in NWS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GOES-R Baseline Products</vt:lpstr>
      <vt:lpstr>Himawari-8 Baseline Products</vt:lpstr>
      <vt:lpstr>JPSS-1 Baseline Products</vt:lpstr>
      <vt:lpstr>JPSS-1 GCOM-W Baseline Products</vt:lpstr>
      <vt:lpstr>GPM Baseline Products</vt:lpstr>
      <vt:lpstr>Sentinel-RadarSat Baseline Products</vt:lpstr>
      <vt:lpstr>Jason-3 Baseline Products</vt:lpstr>
      <vt:lpstr>2016 GOES-R Simulated Product  Deployment Dates (Tentative)</vt:lpstr>
      <vt:lpstr>2016 Satellite Product Operational  Deployment Dates (Tentative)</vt:lpstr>
      <vt:lpstr>PowerPoint Presentation</vt:lpstr>
      <vt:lpstr>PowerPoint Presentation</vt:lpstr>
      <vt:lpstr>GOES-R NESDIS Interface </vt:lpstr>
      <vt:lpstr>GOES-R End-State Broadcast Distribution</vt:lpstr>
      <vt:lpstr>PowerPoint Presentation</vt:lpstr>
      <vt:lpstr>GOES-R End-State </vt:lpstr>
      <vt:lpstr>Ramp-Up to Operational Data</vt:lpstr>
      <vt:lpstr>GOES-R NESDIS Interface </vt:lpstr>
      <vt:lpstr>GOES-R Pre-Launch Adaptation </vt:lpstr>
      <vt:lpstr>GOES-R Pre-Launch </vt:lpstr>
      <vt:lpstr>Pre-Operations Goal</vt:lpstr>
      <vt:lpstr>Pre-Operations Goal</vt:lpstr>
      <vt:lpstr>Pre-Operations Goal</vt:lpstr>
      <vt:lpstr>Post – Launch Activities</vt:lpstr>
      <vt:lpstr>PowerPoint Presentation</vt:lpstr>
      <vt:lpstr>Polar End-State </vt:lpstr>
      <vt:lpstr>Satellite Migration Path</vt:lpstr>
      <vt:lpstr>PowerPoint Presentation</vt:lpstr>
      <vt:lpstr>IDP Satellite Support Subsystem</vt:lpstr>
      <vt:lpstr>ISatSS High Level</vt:lpstr>
      <vt:lpstr>Summary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Status and Responses to SRR RFAs</dc:title>
  <dc:creator>Pickering, Richard A. (GSFC-4000)</dc:creator>
  <cp:lastModifiedBy>Mike W. Johnson</cp:lastModifiedBy>
  <cp:revision>1273</cp:revision>
  <cp:lastPrinted>2016-05-04T19:55:12Z</cp:lastPrinted>
  <dcterms:created xsi:type="dcterms:W3CDTF">2010-06-14T17:25:55Z</dcterms:created>
  <dcterms:modified xsi:type="dcterms:W3CDTF">2016-05-09T20:22:45Z</dcterms:modified>
</cp:coreProperties>
</file>