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</p:sldMasterIdLst>
  <p:notesMasterIdLst>
    <p:notesMasterId r:id="rId16"/>
  </p:notesMasterIdLst>
  <p:handoutMasterIdLst>
    <p:handoutMasterId r:id="rId17"/>
  </p:handoutMasterIdLst>
  <p:sldIdLst>
    <p:sldId id="659" r:id="rId2"/>
    <p:sldId id="690" r:id="rId3"/>
    <p:sldId id="679" r:id="rId4"/>
    <p:sldId id="693" r:id="rId5"/>
    <p:sldId id="691" r:id="rId6"/>
    <p:sldId id="685" r:id="rId7"/>
    <p:sldId id="694" r:id="rId8"/>
    <p:sldId id="686" r:id="rId9"/>
    <p:sldId id="697" r:id="rId10"/>
    <p:sldId id="695" r:id="rId11"/>
    <p:sldId id="664" r:id="rId12"/>
    <p:sldId id="677" r:id="rId13"/>
    <p:sldId id="680" r:id="rId14"/>
    <p:sldId id="645" r:id="rId15"/>
  </p:sldIdLst>
  <p:sldSz cx="9144000" cy="6858000" type="screen4x3"/>
  <p:notesSz cx="7132638" cy="9418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696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39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090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787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4844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1813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198782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5751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EDD87F"/>
    <a:srgbClr val="A88D18"/>
    <a:srgbClr val="FFCC66"/>
    <a:srgbClr val="3E001F"/>
    <a:srgbClr val="003300"/>
    <a:srgbClr val="D5F4FF"/>
    <a:srgbClr val="660033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0" autoAdjust="0"/>
    <p:restoredTop sz="90311" autoAdjust="0"/>
  </p:normalViewPr>
  <p:slideViewPr>
    <p:cSldViewPr>
      <p:cViewPr>
        <p:scale>
          <a:sx n="85" d="100"/>
          <a:sy n="85" d="100"/>
        </p:scale>
        <p:origin x="-1736" y="0"/>
      </p:cViewPr>
      <p:guideLst>
        <p:guide orient="horz" pos="17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0178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0178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837EBBB-6B2D-4940-A66C-3E37DF532D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48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0178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04850"/>
            <a:ext cx="4713288" cy="3533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3265" y="4472347"/>
            <a:ext cx="5706110" cy="424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0178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8B02AA57-EB2F-410B-993F-6328B30670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96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9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90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87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844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13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82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51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12850" y="704850"/>
            <a:ext cx="4713288" cy="3533775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25509"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09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66616" indent="-294853" defTabSz="925509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79411" indent="-235882" defTabSz="925509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51175" indent="-235882" defTabSz="925509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22938" indent="-235882" defTabSz="925509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94702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66467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38231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09996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80691D7-F92F-4BD4-9587-90D94CC14029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B64AD-86C5-432F-8CC1-F7DFA7F85AF9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8"/>
            <a:ext cx="5708049" cy="4239674"/>
          </a:xfrm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GOES-R </a:t>
            </a:r>
            <a:r>
              <a:rPr lang="en-GB" baseline="0" dirty="0" smtClean="0">
                <a:latin typeface="Arial" charset="0"/>
              </a:rPr>
              <a:t>Orientation Course recently made available – includes all 3 core GOES-R lessons, available in Eng &amp; Spa (3 – 5 hours to complete)</a:t>
            </a:r>
          </a:p>
          <a:p>
            <a:pPr eaLnBrk="1" hangingPunct="1"/>
            <a:r>
              <a:rPr lang="en-GB" baseline="0" dirty="0" smtClean="0">
                <a:latin typeface="Arial" charset="0"/>
              </a:rPr>
              <a:t>Benefits of Next-Gen Env Mon., ABI Next Gen Sat Imaging, Intro to the GLM</a:t>
            </a:r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charset="0"/>
              </a:rPr>
              <a:t>Recently</a:t>
            </a:r>
            <a:r>
              <a:rPr lang="en-GB" baseline="0" dirty="0" smtClean="0">
                <a:latin typeface="Arial" charset="0"/>
              </a:rPr>
              <a:t> added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smtClean="0">
                <a:latin typeface="Arial" charset="0"/>
              </a:rPr>
              <a:t>two </a:t>
            </a:r>
            <a:r>
              <a:rPr lang="en-GB" dirty="0" smtClean="0">
                <a:latin typeface="Arial" charset="0"/>
              </a:rPr>
              <a:t>more optional lesson on</a:t>
            </a:r>
            <a:r>
              <a:rPr lang="en-GB" baseline="0" dirty="0" smtClean="0">
                <a:latin typeface="Arial" charset="0"/>
              </a:rPr>
              <a:t> Advanced Himawari Imager (AHI) (Jan 2015)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charset="0"/>
              </a:rPr>
              <a:t>DL</a:t>
            </a:r>
            <a:r>
              <a:rPr lang="en-GB" baseline="0" dirty="0" smtClean="0">
                <a:latin typeface="Arial" charset="0"/>
              </a:rPr>
              <a:t> Courses also h</a:t>
            </a:r>
            <a:r>
              <a:rPr lang="en-GB" dirty="0" smtClean="0">
                <a:latin typeface="Arial" charset="0"/>
              </a:rPr>
              <a:t>ighlight “Additional</a:t>
            </a:r>
            <a:r>
              <a:rPr lang="en-GB" baseline="0" dirty="0" smtClean="0">
                <a:latin typeface="Arial" charset="0"/>
              </a:rPr>
              <a:t>” online learning, data and product resources available via Internet</a:t>
            </a:r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6474D-6AFC-402A-890D-914113FDF313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B64AD-86C5-432F-8CC1-F7DFA7F85AF9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8"/>
            <a:ext cx="5708049" cy="4239674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B64AD-86C5-432F-8CC1-F7DFA7F85AF9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8"/>
            <a:ext cx="5708049" cy="4239674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B64AD-86C5-432F-8CC1-F7DFA7F85AF9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8"/>
            <a:ext cx="5708049" cy="4239674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charset="0"/>
              </a:rPr>
              <a:t>Published Sep 2014, 45</a:t>
            </a:r>
            <a:r>
              <a:rPr lang="en-GB" baseline="0" dirty="0" smtClean="0">
                <a:latin typeface="Arial" charset="0"/>
              </a:rPr>
              <a:t> - 60 min long, Eng, Spa, and Portuguese in progress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Arial" charset="0"/>
              </a:rPr>
              <a:t>Describes needs for lightning info, introduces GLM capabilities (explores lightning and ground vs. space-based detection), explores some of many applications (convection and severe weather, warning of lightning ground strike hazards, aviation, atmospheric chemistry, QPE, tropical cyclones, fire ignitions, NWP, climate and global studies).</a:t>
            </a:r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charset="0"/>
              </a:rPr>
              <a:t>Published Sep 2014, 45</a:t>
            </a:r>
            <a:r>
              <a:rPr lang="en-GB" baseline="0" dirty="0" smtClean="0">
                <a:latin typeface="Arial" charset="0"/>
              </a:rPr>
              <a:t> - 60 min long, Eng, Spa, and Portuguese in progress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Arial" charset="0"/>
              </a:rPr>
              <a:t>Describes needs for lightning info, introduces GLM capabilities (explores lightning and ground vs. space-based detection), explores some of many applications (convection and severe weather, warning of lightning ground strike hazards, aviation, atmospheric chemistry, QPE, tropical cyclones, fire ignitions, NWP, climate and global studies).</a:t>
            </a:r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charset="0"/>
              </a:rPr>
              <a:t>Published Sep 2014, 45</a:t>
            </a:r>
            <a:r>
              <a:rPr lang="en-GB" baseline="0" dirty="0" smtClean="0">
                <a:latin typeface="Arial" charset="0"/>
              </a:rPr>
              <a:t> - 60 min long, Eng, Spa, and Portuguese in progress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charset="0"/>
              </a:rPr>
              <a:t>Published Sep 2014, 45</a:t>
            </a:r>
            <a:r>
              <a:rPr lang="en-GB" baseline="0" dirty="0" smtClean="0">
                <a:latin typeface="Arial" charset="0"/>
              </a:rPr>
              <a:t> - 60 min long, Eng, Spa, and Portuguese in progress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08C1A-3EAF-44E3-9483-787BA5FA56DA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9113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4569-E27B-430C-B8CA-DC01F371E46E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0821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FDCC-3A36-45BC-A4B8-7A3CAB40B72E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0430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03C-A8A0-4394-AA18-0FB539C7B4EE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4220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50FF-854E-452B-B3AE-B766F549131E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BB3A37A-D23B-F64C-AF8B-B6F16BB85268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6361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F9E8-B85D-4023-BCC6-830AB95B94E6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596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BB57-EF52-4A4E-900E-C0C2F472BA8F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7458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3A9AB-E23C-490A-940F-816A3C9A65B2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6414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A837-AD88-4C08-BC01-B2C834DAFF8F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87645" y="6633206"/>
            <a:ext cx="14353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1149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1F1-8B31-4FA5-A2AA-B029B79EB670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953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9AFD-1E63-4783-9A66-E11634633F14}" type="datetime1">
              <a:rPr lang="en-US" smtClean="0">
                <a:solidFill>
                  <a:srgbClr val="B2B2B2"/>
                </a:solidFill>
              </a:rPr>
              <a:pPr/>
              <a:t>6/15/15</a:t>
            </a:fld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9859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579275"/>
            <a:ext cx="9144000" cy="627872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24446"/>
            <a:ext cx="9144000" cy="233554"/>
          </a:xfrm>
          <a:prstGeom prst="rect">
            <a:avLst/>
          </a:prstGeom>
          <a:solidFill>
            <a:srgbClr val="1921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4446"/>
            <a:ext cx="21336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B9F07D0-734A-4110-8502-AD1115FA15F3}" type="datetime1">
              <a:rPr lang="en-US" smtClean="0">
                <a:solidFill>
                  <a:srgbClr val="B2B2B2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6/15/15</a:t>
            </a:fld>
            <a:endParaRPr lang="en-US" dirty="0">
              <a:solidFill>
                <a:srgbClr val="B2B2B2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B3A37A-D23B-F64C-AF8B-B6F16BB85268}" type="slidenum">
              <a:rPr lang="en-US" smtClean="0">
                <a:solidFill>
                  <a:srgbClr val="DDDDDD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DDDDDD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-52754"/>
            <a:ext cx="9144000" cy="628712"/>
            <a:chOff x="0" y="-52754"/>
            <a:chExt cx="9144000" cy="6287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-3316"/>
              <a:ext cx="9144000" cy="5792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200" y="-52754"/>
              <a:ext cx="1296352" cy="576157"/>
            </a:xfrm>
            <a:prstGeom prst="rect">
              <a:avLst/>
            </a:prstGeom>
          </p:spPr>
        </p:pic>
        <p:pic>
          <p:nvPicPr>
            <p:cNvPr id="17" name="Content Placeholder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723" y="0"/>
              <a:ext cx="2580972" cy="5334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405935" y="76200"/>
            <a:ext cx="151855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1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d.meted.ucar.edu/satmet/npp/index.ht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d.meted.ucar.edu/satmet/npp/index.ht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eted.ucar.edu" TargetMode="External"/><Relationship Id="rId4" Type="http://schemas.openxmlformats.org/officeDocument/2006/relationships/hyperlink" Target="http://meted.ucar.edu/topics/satellite" TargetMode="External"/><Relationship Id="rId5" Type="http://schemas.openxmlformats.org/officeDocument/2006/relationships/hyperlink" Target="http://meted.ucar.edu/goes_r/glm" TargetMode="External"/><Relationship Id="rId6" Type="http://schemas.openxmlformats.org/officeDocument/2006/relationships/hyperlink" Target="mailto:abshire@ucar.edu" TargetMode="External"/><Relationship Id="rId7" Type="http://schemas.openxmlformats.org/officeDocument/2006/relationships/hyperlink" Target="mailto:dills@ucar.edu" TargetMode="External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9" Type="http://schemas.openxmlformats.org/officeDocument/2006/relationships/image" Target="../media/image24.jp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05000" y="1752600"/>
            <a:ext cx="5303838" cy="116205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5363" name="Rectangle 26"/>
          <p:cNvSpPr>
            <a:spLocks noChangeArrowheads="1"/>
          </p:cNvSpPr>
          <p:nvPr/>
        </p:nvSpPr>
        <p:spPr bwMode="auto">
          <a:xfrm>
            <a:off x="178965" y="2547044"/>
            <a:ext cx="8788219" cy="21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7" rIns="91394" bIns="45697"/>
          <a:lstStyle/>
          <a:p>
            <a:pPr algn="ctr" eaLnBrk="1" hangingPunct="1"/>
            <a:r>
              <a:rPr lang="fr-FR" sz="2400" dirty="0" smtClean="0">
                <a:latin typeface="+mn-lt"/>
              </a:rPr>
              <a:t>Patrick Dills*, </a:t>
            </a:r>
            <a:r>
              <a:rPr lang="fr-FR" sz="2400" dirty="0">
                <a:latin typeface="+mn-lt"/>
              </a:rPr>
              <a:t>Wendy Schreiber-Abshire, </a:t>
            </a:r>
          </a:p>
          <a:p>
            <a:pPr algn="ctr" eaLnBrk="1" hangingPunct="1"/>
            <a:r>
              <a:rPr lang="fr-FR" sz="2400" dirty="0">
                <a:latin typeface="+mn-lt"/>
              </a:rPr>
              <a:t>&amp; Marianne Weingroff</a:t>
            </a:r>
          </a:p>
          <a:p>
            <a:pPr algn="ctr" eaLnBrk="1" hangingPunct="1"/>
            <a:r>
              <a:rPr lang="fr-FR" sz="2400" dirty="0" smtClean="0">
                <a:latin typeface="+mn-lt"/>
              </a:rPr>
              <a:t>UCAR’s COMET Program</a:t>
            </a:r>
          </a:p>
          <a:p>
            <a:pPr algn="ctr" eaLnBrk="1" hangingPunct="1"/>
            <a:endParaRPr lang="fr-FR" sz="2400" dirty="0">
              <a:latin typeface="+mn-lt"/>
            </a:endParaRPr>
          </a:p>
          <a:p>
            <a:pPr algn="ctr" eaLnBrk="1" hangingPunct="1"/>
            <a:endParaRPr lang="fr-FR" sz="1200" dirty="0" smtClean="0">
              <a:latin typeface="+mn-lt"/>
            </a:endParaRPr>
          </a:p>
          <a:p>
            <a:pPr algn="ctr" eaLnBrk="1" hangingPunct="1"/>
            <a:r>
              <a:rPr lang="fr-FR" sz="2400" dirty="0" smtClean="0">
                <a:solidFill>
                  <a:srgbClr val="000000"/>
                </a:solidFill>
                <a:latin typeface="+mn-lt"/>
              </a:rPr>
              <a:t>17 </a:t>
            </a:r>
            <a:r>
              <a:rPr lang="fr-FR" sz="2400" dirty="0" err="1" smtClean="0">
                <a:solidFill>
                  <a:srgbClr val="000000"/>
                </a:solidFill>
                <a:latin typeface="+mn-lt"/>
              </a:rPr>
              <a:t>June</a:t>
            </a:r>
            <a:r>
              <a:rPr lang="fr-FR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2400" dirty="0" smtClean="0">
                <a:latin typeface="+mn-lt"/>
              </a:rPr>
              <a:t>2015</a:t>
            </a:r>
          </a:p>
        </p:txBody>
      </p:sp>
      <p:sp>
        <p:nvSpPr>
          <p:cNvPr id="15364" name="Rectangle 26"/>
          <p:cNvSpPr>
            <a:spLocks noChangeArrowheads="1"/>
          </p:cNvSpPr>
          <p:nvPr/>
        </p:nvSpPr>
        <p:spPr bwMode="auto">
          <a:xfrm>
            <a:off x="0" y="1099820"/>
            <a:ext cx="9144000" cy="11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7" rIns="91394" bIns="45697"/>
          <a:lstStyle/>
          <a:p>
            <a:pPr algn="ctr" eaLnBrk="1" hangingPunct="1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A GLM Training Resource:</a:t>
            </a:r>
          </a:p>
          <a:p>
            <a:pPr algn="ctr" eaLnBrk="1" hangingPunct="1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Part of a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Self-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paced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 GOES-R Course</a:t>
            </a:r>
            <a:endParaRPr lang="fr-FR" sz="28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Screen Shot 2015-05-05 at 1.07.4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19600"/>
            <a:ext cx="2438400" cy="2039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743200" y="4875073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Satellite Proving Ground/User</a:t>
            </a:r>
            <a:r>
              <a:rPr lang="en-US" sz="1400" b="1" dirty="0"/>
              <a:t>-Readiness </a:t>
            </a:r>
            <a:r>
              <a:rPr lang="en-US" sz="1400" b="1" dirty="0" smtClean="0"/>
              <a:t>Meeting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/>
              <a:t>purpose of this meeting is to assess the status of GOES-R and JPSS user-readiness for NWS and other NOAA staff while identifying the remaining gaps in preparation for the 2016-2017 launch targets.</a:t>
            </a:r>
          </a:p>
        </p:txBody>
      </p:sp>
    </p:spTree>
    <p:extLst>
      <p:ext uri="{BB962C8B-B14F-4D97-AF65-F5344CB8AC3E}">
        <p14:creationId xmlns:p14="http://schemas.microsoft.com/office/powerpoint/2010/main" val="173348108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10</a:t>
            </a:fld>
            <a:endParaRPr lang="en-US" dirty="0">
              <a:solidFill>
                <a:srgbClr val="DDDDDD"/>
              </a:solidFill>
            </a:endParaRPr>
          </a:p>
        </p:txBody>
      </p:sp>
      <p:pic>
        <p:nvPicPr>
          <p:cNvPr id="3" name="Picture 2" descr="Screen Shot 2014-12-12 at 11.20.0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995"/>
            <a:ext cx="6858000" cy="472400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38351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"/>
            <a:ext cx="9144000" cy="5981113"/>
          </a:xfrm>
          <a:prstGeom prst="rect">
            <a:avLst/>
          </a:prstGeom>
        </p:spPr>
      </p:pic>
      <p:pic>
        <p:nvPicPr>
          <p:cNvPr id="2" name="Picture 1" descr="Screen Shot 2014-12-11 at 11.42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67" y="0"/>
            <a:ext cx="528893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Left Arrow 7"/>
          <p:cNvSpPr/>
          <p:nvPr/>
        </p:nvSpPr>
        <p:spPr>
          <a:xfrm>
            <a:off x="3458733" y="2048168"/>
            <a:ext cx="407928" cy="350762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3468888" y="1347642"/>
            <a:ext cx="407928" cy="350762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06740" y="3689535"/>
            <a:ext cx="5079844" cy="1202468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2940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hlinkClick r:id="rId3"/>
          </p:cNvPr>
          <p:cNvSpPr txBox="1"/>
          <p:nvPr/>
        </p:nvSpPr>
        <p:spPr>
          <a:xfrm>
            <a:off x="5463512" y="2805967"/>
            <a:ext cx="51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"/>
            <a:ext cx="9144000" cy="5981113"/>
          </a:xfrm>
          <a:prstGeom prst="rect">
            <a:avLst/>
          </a:prstGeom>
        </p:spPr>
      </p:pic>
      <p:pic>
        <p:nvPicPr>
          <p:cNvPr id="2" name="Picture 1" descr="Screen Shot 2014-12-09 at 1.53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31" y="0"/>
            <a:ext cx="5046553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91243" y="979418"/>
            <a:ext cx="2956234" cy="366609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813526" y="2765012"/>
            <a:ext cx="1910561" cy="427045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791616" y="4760046"/>
            <a:ext cx="1910561" cy="427045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86" y="4876800"/>
            <a:ext cx="4380846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33749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hlinkClick r:id="rId3"/>
          </p:cNvPr>
          <p:cNvSpPr txBox="1"/>
          <p:nvPr/>
        </p:nvSpPr>
        <p:spPr>
          <a:xfrm>
            <a:off x="5463512" y="2805967"/>
            <a:ext cx="51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"/>
            <a:ext cx="9144000" cy="5981113"/>
          </a:xfrm>
          <a:prstGeom prst="rect">
            <a:avLst/>
          </a:prstGeom>
        </p:spPr>
      </p:pic>
      <p:pic>
        <p:nvPicPr>
          <p:cNvPr id="4" name="Picture 3" descr="Screen Shot 2014-12-09 at 3.06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73" y="-224100"/>
            <a:ext cx="5103379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Left Arrow 9"/>
          <p:cNvSpPr/>
          <p:nvPr/>
        </p:nvSpPr>
        <p:spPr>
          <a:xfrm>
            <a:off x="4813862" y="1203522"/>
            <a:ext cx="407928" cy="350762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7530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439" y="3692586"/>
            <a:ext cx="8843162" cy="302895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r>
              <a:rPr lang="fi-FI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3"/>
              </a:rPr>
              <a:t>http://meted.ucar.edu</a:t>
            </a:r>
            <a:endParaRPr lang="fi-FI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r>
              <a:rPr lang="fi-FI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4"/>
              </a:rPr>
              <a:t>http://meted.ucar.edu/topics/</a:t>
            </a:r>
            <a:r>
              <a:rPr lang="fi-FI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4"/>
              </a:rPr>
              <a:t>satellite</a:t>
            </a:r>
            <a:endParaRPr lang="fi-FI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r>
              <a:rPr lang="fi-FI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5"/>
              </a:rPr>
              <a:t>http://meted.ucar.edu/goes_r/glm</a:t>
            </a:r>
            <a:endParaRPr lang="fi-FI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or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search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keywords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for </a:t>
            </a: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either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Lessons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Courses, </a:t>
            </a: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or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Images</a:t>
            </a:r>
            <a:r>
              <a:rPr lang="fi-FI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&amp; Media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94446" y="1305342"/>
            <a:ext cx="358819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2E5CB8"/>
              </a:buClr>
              <a:buSzPct val="75000"/>
              <a:buFont typeface="Wingdings" pitchFamily="2" charset="2"/>
              <a:buNone/>
              <a:defRPr/>
            </a:pPr>
            <a:endParaRPr lang="fi-FI" sz="280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hlinkClick r:id="rId6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2E5CB8"/>
              </a:buClr>
              <a:buSzPct val="75000"/>
              <a:buFont typeface="Wingdings" pitchFamily="2" charset="2"/>
              <a:buNone/>
              <a:defRPr/>
            </a:pPr>
            <a:r>
              <a:rPr lang="fi-FI" sz="28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7"/>
              </a:rPr>
              <a:t>dills@ucar.edu</a:t>
            </a:r>
            <a:endParaRPr lang="fi-FI" sz="2800" kern="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2E5CB8"/>
              </a:buClr>
              <a:buSzPct val="75000"/>
              <a:buFont typeface="Wingdings" pitchFamily="2" charset="2"/>
              <a:buNone/>
              <a:defRPr/>
            </a:pPr>
            <a:endParaRPr lang="fi-FI" sz="280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7" name="Picture 6" descr="question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2468" y="777311"/>
            <a:ext cx="3124200" cy="23431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325353" y="3411288"/>
            <a:ext cx="851166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26506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Title 1"/>
          <p:cNvSpPr>
            <a:spLocks noGrp="1"/>
          </p:cNvSpPr>
          <p:nvPr>
            <p:ph type="title" idx="4294967295"/>
          </p:nvPr>
        </p:nvSpPr>
        <p:spPr>
          <a:xfrm>
            <a:off x="1" y="569267"/>
            <a:ext cx="9144000" cy="461665"/>
          </a:xfrm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GOES-R GLM: Where to find learning content?</a:t>
            </a:r>
            <a:endParaRPr lang="en-US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1255217"/>
            <a:ext cx="8534400" cy="497059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27432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000" b="1" dirty="0" smtClean="0">
                <a:ea typeface="ＭＳ Ｐゴシック" charset="-128"/>
              </a:rPr>
              <a:t>First COMET GOES-R Lesson (2008)</a:t>
            </a:r>
          </a:p>
          <a:p>
            <a:pPr marL="830580" lvl="1" indent="-34290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Font typeface="Wingdings" charset="2"/>
              <a:buChar char="ü"/>
              <a:defRPr/>
            </a:pPr>
            <a:r>
              <a:rPr lang="en-US" sz="2000" b="1" i="1" dirty="0" smtClean="0"/>
              <a:t>GOES</a:t>
            </a:r>
            <a:r>
              <a:rPr lang="en-US" sz="2000" b="1" i="1" dirty="0"/>
              <a:t>-R: Benefits of Next-Generation Environmental </a:t>
            </a:r>
            <a:r>
              <a:rPr lang="en-US" sz="2000" b="1" i="1" dirty="0" smtClean="0"/>
              <a:t>Monitoring</a:t>
            </a:r>
            <a:r>
              <a:rPr lang="en-US" sz="2000" b="1" dirty="0" smtClean="0"/>
              <a:t> </a:t>
            </a:r>
          </a:p>
          <a:p>
            <a:pPr marL="1230630" lvl="2" indent="-34290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defRPr/>
            </a:pPr>
            <a:r>
              <a:rPr lang="en-US" sz="2000" b="1" dirty="0" smtClean="0"/>
              <a:t>Lightning detection needs, benefits, and capabilities </a:t>
            </a:r>
            <a:r>
              <a:rPr lang="en-US" sz="2000" b="1" dirty="0" smtClean="0"/>
              <a:t>(4.5 min video)</a:t>
            </a:r>
            <a:endParaRPr lang="en-US" sz="2000" b="1" dirty="0" smtClean="0"/>
          </a:p>
          <a:p>
            <a:pPr marL="1687830" lvl="3" indent="-342900"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1800" b="1" dirty="0" smtClean="0"/>
              <a:t>Overview (for the general audience, public)</a:t>
            </a:r>
          </a:p>
          <a:p>
            <a:pPr marL="1687830" lvl="3" indent="-342900"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1800" b="1" dirty="0" smtClean="0"/>
              <a:t>Capabilities and Benefits (for managers, decision makers)</a:t>
            </a:r>
          </a:p>
          <a:p>
            <a:pPr marL="1687830" lvl="3" indent="-342900"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1800" b="1" dirty="0" smtClean="0"/>
              <a:t>Technical Improvements (for forecasters, students, educators, other data consumers)</a:t>
            </a:r>
            <a:endParaRPr lang="en-US" sz="1800" b="1" dirty="0" smtClean="0">
              <a:ea typeface="ＭＳ Ｐゴシック" charset="-128"/>
            </a:endParaRPr>
          </a:p>
          <a:p>
            <a:pPr marL="361950" indent="-27432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000" b="1" u="sng" dirty="0" smtClean="0">
                <a:ea typeface="ＭＳ Ｐゴシック" charset="-128"/>
              </a:rPr>
              <a:t>GLM lesson*</a:t>
            </a:r>
          </a:p>
          <a:p>
            <a:pPr marL="830580" lvl="1" indent="-34290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Font typeface="Wingdings" charset="2"/>
              <a:buChar char="ü"/>
              <a:defRPr/>
            </a:pPr>
            <a:r>
              <a:rPr lang="en-US" sz="2000" b="1" i="1" dirty="0" smtClean="0">
                <a:ea typeface="ＭＳ Ｐゴシック" charset="-128"/>
              </a:rPr>
              <a:t>GOES-R GLM: Introduction to the Geostationary Lightning Mapper</a:t>
            </a:r>
            <a:endParaRPr lang="en-US" sz="2000" b="1" dirty="0" smtClean="0">
              <a:ea typeface="ＭＳ Ｐゴシック" charset="-128"/>
            </a:endParaRPr>
          </a:p>
          <a:p>
            <a:pPr marL="361950" indent="-27432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000" b="1" dirty="0" smtClean="0">
                <a:ea typeface="ＭＳ Ｐゴシック" charset="-128"/>
              </a:rPr>
              <a:t>Distance learning course</a:t>
            </a:r>
          </a:p>
          <a:p>
            <a:pPr marL="830580" lvl="1" indent="-34290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Font typeface="Wingdings" charset="2"/>
              <a:buChar char="ü"/>
              <a:defRPr/>
            </a:pPr>
            <a:r>
              <a:rPr lang="en-US" sz="2000" b="1" dirty="0" smtClean="0">
                <a:ea typeface="ＭＳ Ｐゴシック" charset="-128"/>
              </a:rPr>
              <a:t>GOES-R Satellites Orientation Course</a:t>
            </a:r>
            <a:endParaRPr lang="en-US" sz="2000" b="1" dirty="0">
              <a:ea typeface="ＭＳ Ｐゴシック" charset="-128"/>
            </a:endParaRPr>
          </a:p>
          <a:p>
            <a:pPr marL="87630" indent="0"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None/>
              <a:defRPr/>
            </a:pPr>
            <a:endParaRPr lang="en-US" sz="2000" b="1" dirty="0" smtClean="0">
              <a:latin typeface="+mj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5313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r_beneifts_desc_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71" y="-25400"/>
            <a:ext cx="4360258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46461" y="1676400"/>
            <a:ext cx="2978139" cy="2743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692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ES-R_Lightn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0566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"/>
            <a:ext cx="9144000" cy="5981113"/>
          </a:xfrm>
          <a:prstGeom prst="rect">
            <a:avLst/>
          </a:prstGeom>
        </p:spPr>
      </p:pic>
      <p:pic>
        <p:nvPicPr>
          <p:cNvPr id="3" name="Picture 2" descr="Screen Shot 2015-05-07 at 4.55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17413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3013069" y="1660029"/>
            <a:ext cx="3013070" cy="290505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761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Title 1"/>
          <p:cNvSpPr>
            <a:spLocks noGrp="1"/>
          </p:cNvSpPr>
          <p:nvPr>
            <p:ph type="title" idx="4294967295"/>
          </p:nvPr>
        </p:nvSpPr>
        <p:spPr>
          <a:xfrm>
            <a:off x="1" y="569267"/>
            <a:ext cx="9144000" cy="461665"/>
          </a:xfrm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GOES-R GLM: Introduction to the Geostationary Lightning Mapper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7573" y="1139135"/>
            <a:ext cx="4724400" cy="113877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Lightning impacts, needs for </a:t>
            </a:r>
            <a:r>
              <a:rPr lang="en-US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ltg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info &amp; GLM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GLM benefits and capabilities</a:t>
            </a:r>
            <a:endParaRPr lang="en-US" sz="1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History of lightning detection from space</a:t>
            </a:r>
          </a:p>
        </p:txBody>
      </p:sp>
      <p:pic>
        <p:nvPicPr>
          <p:cNvPr id="4" name="Picture 3" descr="Screen Shot 2015-06-14 at 11.24.38 PM_c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18568"/>
            <a:ext cx="4038600" cy="4977432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5" name="Picture 4" descr="Screen Shot 2015-06-14 at 11.45.47 PM_cr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58" y="2301512"/>
            <a:ext cx="3310342" cy="4251688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6" descr="Screen Shot 2015-06-14 at 11.39.26 PM_cro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37" y="2301240"/>
            <a:ext cx="3442063" cy="4251960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2" name="Sim_GLM_Stroud_Tornado_flashes_ani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2362200"/>
            <a:ext cx="2294022" cy="17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04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Title 1"/>
          <p:cNvSpPr>
            <a:spLocks noGrp="1"/>
          </p:cNvSpPr>
          <p:nvPr>
            <p:ph type="title" idx="4294967295"/>
          </p:nvPr>
        </p:nvSpPr>
        <p:spPr>
          <a:xfrm>
            <a:off x="1" y="569267"/>
            <a:ext cx="9144000" cy="461665"/>
          </a:xfrm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GOES-R GLM: Introduction to the Geostationary Lightning Mapper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7573" y="1139135"/>
            <a:ext cx="4724400" cy="123110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Conceptual exploration of lighting and detectio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mprovements that the GLM is expected to bring to a variety of applications </a:t>
            </a: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Picture 1" descr="Screen Shot 2014-12-12 at 11.18.4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9" y="1490118"/>
            <a:ext cx="3606711" cy="260730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 descr="Screen Shot 2014-12-12 at 11.20.03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70894"/>
            <a:ext cx="3606812" cy="248448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Picture 7" descr="Screen Shot 2014-12-12 at 11.38.15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89816"/>
            <a:ext cx="3918335" cy="378974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86709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tg_an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331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15 at 6.41.00 PM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09600"/>
            <a:ext cx="5566034" cy="2104028"/>
          </a:xfrm>
          <a:prstGeom prst="rect">
            <a:avLst/>
          </a:prstGeom>
        </p:spPr>
      </p:pic>
      <p:pic>
        <p:nvPicPr>
          <p:cNvPr id="4" name="Picture 3" descr="glm_grid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743200"/>
            <a:ext cx="5080000" cy="3810000"/>
          </a:xfrm>
          <a:prstGeom prst="rect">
            <a:avLst/>
          </a:prstGeom>
        </p:spPr>
      </p:pic>
      <p:pic>
        <p:nvPicPr>
          <p:cNvPr id="6" name="Picture 5" descr="glm_grid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743200"/>
            <a:ext cx="5080000" cy="3810000"/>
          </a:xfrm>
          <a:prstGeom prst="rect">
            <a:avLst/>
          </a:prstGeom>
        </p:spPr>
      </p:pic>
      <p:pic>
        <p:nvPicPr>
          <p:cNvPr id="7" name="Picture 6" descr="glm_grid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743200"/>
            <a:ext cx="5080000" cy="3810000"/>
          </a:xfrm>
          <a:prstGeom prst="rect">
            <a:avLst/>
          </a:prstGeom>
        </p:spPr>
      </p:pic>
      <p:pic>
        <p:nvPicPr>
          <p:cNvPr id="8" name="Picture 7" descr="glm_grid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743200"/>
            <a:ext cx="5080000" cy="3810000"/>
          </a:xfrm>
          <a:prstGeom prst="rect">
            <a:avLst/>
          </a:prstGeom>
        </p:spPr>
      </p:pic>
      <p:pic>
        <p:nvPicPr>
          <p:cNvPr id="9" name="Picture 8" descr="glm_grid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743200"/>
            <a:ext cx="5080000" cy="3810000"/>
          </a:xfrm>
          <a:prstGeom prst="rect">
            <a:avLst/>
          </a:prstGeom>
        </p:spPr>
      </p:pic>
      <p:pic>
        <p:nvPicPr>
          <p:cNvPr id="10" name="Picture 9" descr="glm_grid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743200"/>
            <a:ext cx="5080000" cy="3810000"/>
          </a:xfrm>
          <a:prstGeom prst="rect">
            <a:avLst/>
          </a:prstGeom>
        </p:spPr>
      </p:pic>
      <p:pic>
        <p:nvPicPr>
          <p:cNvPr id="11" name="Picture 10" descr="Screen Shot 2015-06-15 at 6.41.00 PM_cro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09600"/>
            <a:ext cx="5566034" cy="21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7356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15873</TotalTime>
  <Words>573</Words>
  <Application>Microsoft Macintosh PowerPoint</Application>
  <PresentationFormat>On-screen Show (4:3)</PresentationFormat>
  <Paragraphs>59</Paragraphs>
  <Slides>14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PowerPoint Presentation</vt:lpstr>
      <vt:lpstr>GOES-R GLM: Where to find learning content?</vt:lpstr>
      <vt:lpstr>PowerPoint Presentation</vt:lpstr>
      <vt:lpstr>PowerPoint Presentation</vt:lpstr>
      <vt:lpstr>PowerPoint Presentation</vt:lpstr>
      <vt:lpstr>GOES-R GLM: Introduction to the Geostationary Lightning Mapper</vt:lpstr>
      <vt:lpstr>GOES-R GLM: Introduction to the Geostationary Lightning Mapper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comet user</dc:creator>
  <cp:lastModifiedBy/>
  <cp:revision>1061</cp:revision>
  <cp:lastPrinted>2012-08-21T22:09:37Z</cp:lastPrinted>
  <dcterms:created xsi:type="dcterms:W3CDTF">2004-07-06T22:11:42Z</dcterms:created>
  <dcterms:modified xsi:type="dcterms:W3CDTF">2015-06-16T00:47:11Z</dcterms:modified>
</cp:coreProperties>
</file>