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43891200"/>
  <p:notesSz cx="6858000" cy="9144000"/>
  <p:defaultText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312" autoAdjust="0"/>
  </p:normalViewPr>
  <p:slideViewPr>
    <p:cSldViewPr>
      <p:cViewPr>
        <p:scale>
          <a:sx n="50" d="100"/>
          <a:sy n="50" d="100"/>
        </p:scale>
        <p:origin x="-84" y="-78"/>
      </p:cViewPr>
      <p:guideLst>
        <p:guide orient="horz" pos="13825"/>
        <p:guide pos="1036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09E497-E132-42F0-92E4-F2B8086F474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959CB5C-994B-470A-8216-513D9F7EC3B4}">
      <dgm:prSet phldrT="[Text]" custT="1"/>
      <dgm:spPr/>
      <dgm:t>
        <a:bodyPr/>
        <a:lstStyle/>
        <a:p>
          <a:r>
            <a:rPr lang="en-US" sz="2000" dirty="0" smtClean="0">
              <a:latin typeface="Times New Roman" pitchFamily="18" charset="0"/>
              <a:cs typeface="Times New Roman" pitchFamily="18" charset="0"/>
            </a:rPr>
            <a:t>AWG Science Team Input</a:t>
          </a:r>
          <a:endParaRPr lang="en-US" sz="2000" dirty="0">
            <a:latin typeface="Times New Roman" pitchFamily="18" charset="0"/>
            <a:cs typeface="Times New Roman" pitchFamily="18" charset="0"/>
          </a:endParaRPr>
        </a:p>
      </dgm:t>
    </dgm:pt>
    <dgm:pt modelId="{BB390096-F938-423E-8E38-C93508AFEE0B}" type="parTrans" cxnId="{0A8E16F1-68A9-4748-9094-8F7DD8DEFA8D}">
      <dgm:prSet/>
      <dgm:spPr/>
      <dgm:t>
        <a:bodyPr/>
        <a:lstStyle/>
        <a:p>
          <a:endParaRPr lang="en-US"/>
        </a:p>
      </dgm:t>
    </dgm:pt>
    <dgm:pt modelId="{48BF74CA-C596-435E-B0BB-933AEB6CC2CC}" type="sibTrans" cxnId="{0A8E16F1-68A9-4748-9094-8F7DD8DEFA8D}">
      <dgm:prSet/>
      <dgm:spPr/>
      <dgm:t>
        <a:bodyPr/>
        <a:lstStyle/>
        <a:p>
          <a:endParaRPr lang="en-US"/>
        </a:p>
      </dgm:t>
    </dgm:pt>
    <dgm:pt modelId="{ADE1B5AE-A5CB-468F-81A2-7A48D572BEB4}">
      <dgm:prSet custT="1"/>
      <dgm:spPr/>
      <dgm:t>
        <a:bodyPr/>
        <a:lstStyle/>
        <a:p>
          <a:r>
            <a:rPr lang="en-US" sz="2000" dirty="0" smtClean="0">
              <a:latin typeface="Times New Roman" pitchFamily="18" charset="0"/>
              <a:cs typeface="Times New Roman" pitchFamily="18" charset="0"/>
            </a:rPr>
            <a:t>Other Inputs</a:t>
          </a:r>
          <a:endParaRPr lang="en-US" sz="2000" dirty="0">
            <a:latin typeface="Times New Roman" pitchFamily="18" charset="0"/>
            <a:cs typeface="Times New Roman" pitchFamily="18" charset="0"/>
          </a:endParaRPr>
        </a:p>
      </dgm:t>
    </dgm:pt>
    <dgm:pt modelId="{7B436A98-CBB6-4863-868A-93CAFE53DBFA}" type="parTrans" cxnId="{10C3B5BF-DE90-434E-B77B-3E8DF4CC6327}">
      <dgm:prSet/>
      <dgm:spPr/>
      <dgm:t>
        <a:bodyPr/>
        <a:lstStyle/>
        <a:p>
          <a:endParaRPr lang="en-US"/>
        </a:p>
      </dgm:t>
    </dgm:pt>
    <dgm:pt modelId="{FCBCDCB2-FAE4-49C9-9B1D-79A64AF73BF1}" type="sibTrans" cxnId="{10C3B5BF-DE90-434E-B77B-3E8DF4CC6327}">
      <dgm:prSet/>
      <dgm:spPr/>
      <dgm:t>
        <a:bodyPr/>
        <a:lstStyle/>
        <a:p>
          <a:endParaRPr lang="en-US"/>
        </a:p>
      </dgm:t>
    </dgm:pt>
    <dgm:pt modelId="{9A096A1D-8A6A-428F-8175-80BED0D2767D}">
      <dgm:prSet phldrT="[Text]" custT="1"/>
      <dgm:spPr/>
      <dgm:t>
        <a:bodyPr/>
        <a:lstStyle/>
        <a:p>
          <a:r>
            <a:rPr lang="en-US" sz="2000" dirty="0" smtClean="0">
              <a:latin typeface="Times New Roman" pitchFamily="18" charset="0"/>
              <a:cs typeface="Times New Roman" pitchFamily="18" charset="0"/>
            </a:rPr>
            <a:t>Determine algorithm-specific coefficients/thresholds which optimize outputs when processing AHI data.</a:t>
          </a:r>
          <a:endParaRPr lang="en-US" sz="2000" dirty="0">
            <a:latin typeface="Times New Roman" pitchFamily="18" charset="0"/>
            <a:cs typeface="Times New Roman" pitchFamily="18" charset="0"/>
          </a:endParaRPr>
        </a:p>
      </dgm:t>
    </dgm:pt>
    <dgm:pt modelId="{1466F8F9-D514-42E7-915A-F50EB803021A}" type="parTrans" cxnId="{112C2919-9040-4923-9C3F-701A4F3EC100}">
      <dgm:prSet/>
      <dgm:spPr/>
      <dgm:t>
        <a:bodyPr/>
        <a:lstStyle/>
        <a:p>
          <a:endParaRPr lang="en-US"/>
        </a:p>
      </dgm:t>
    </dgm:pt>
    <dgm:pt modelId="{3C6AB2F7-CEF7-42A7-8808-392153AD3189}" type="sibTrans" cxnId="{112C2919-9040-4923-9C3F-701A4F3EC100}">
      <dgm:prSet/>
      <dgm:spPr/>
      <dgm:t>
        <a:bodyPr/>
        <a:lstStyle/>
        <a:p>
          <a:endParaRPr lang="en-US"/>
        </a:p>
      </dgm:t>
    </dgm:pt>
    <dgm:pt modelId="{77F37855-3F6D-48AF-841C-4803490F1ABD}">
      <dgm:prSet phldrT="[Text]" custT="1"/>
      <dgm:spPr/>
      <dgm:t>
        <a:bodyPr/>
        <a:lstStyle/>
        <a:p>
          <a:r>
            <a:rPr lang="en-US" sz="2000" dirty="0" smtClean="0">
              <a:latin typeface="Times New Roman" pitchFamily="18" charset="0"/>
              <a:cs typeface="Times New Roman" pitchFamily="18" charset="0"/>
            </a:rPr>
            <a:t>If necessary, update algorithm to handle AHI spectral channel 0.51 µm but not a channel at 1.38 µm (unlike the GOES-R ABI instrument).</a:t>
          </a:r>
          <a:endParaRPr lang="en-US" sz="2000" dirty="0">
            <a:latin typeface="Times New Roman" pitchFamily="18" charset="0"/>
            <a:cs typeface="Times New Roman" pitchFamily="18" charset="0"/>
          </a:endParaRPr>
        </a:p>
      </dgm:t>
    </dgm:pt>
    <dgm:pt modelId="{9E4B3935-6365-4687-AB89-01D28C4611A0}" type="parTrans" cxnId="{701BA050-5F9A-44D8-9D06-10D04846992B}">
      <dgm:prSet/>
      <dgm:spPr/>
      <dgm:t>
        <a:bodyPr/>
        <a:lstStyle/>
        <a:p>
          <a:endParaRPr lang="en-US"/>
        </a:p>
      </dgm:t>
    </dgm:pt>
    <dgm:pt modelId="{631481EB-3948-42EE-BDC9-C8C73DD42671}" type="sibTrans" cxnId="{701BA050-5F9A-44D8-9D06-10D04846992B}">
      <dgm:prSet/>
      <dgm:spPr/>
      <dgm:t>
        <a:bodyPr/>
        <a:lstStyle/>
        <a:p>
          <a:endParaRPr lang="en-US"/>
        </a:p>
      </dgm:t>
    </dgm:pt>
    <dgm:pt modelId="{33B45FD7-5169-485A-ABFD-605ED54C6172}">
      <dgm:prSet phldrT="[Text]" custT="1"/>
      <dgm:spPr/>
      <dgm:t>
        <a:bodyPr/>
        <a:lstStyle/>
        <a:p>
          <a:r>
            <a:rPr lang="en-US" sz="2000" dirty="0" smtClean="0">
              <a:latin typeface="Times New Roman" pitchFamily="18" charset="0"/>
              <a:cs typeface="Times New Roman" pitchFamily="18" charset="0"/>
            </a:rPr>
            <a:t>Update Look-Up Tables (LUTs), if necessary, which supply additional physical coefficients to the algorithm specific to AHI.</a:t>
          </a:r>
          <a:endParaRPr lang="en-US" sz="2000" dirty="0">
            <a:latin typeface="Times New Roman" pitchFamily="18" charset="0"/>
            <a:cs typeface="Times New Roman" pitchFamily="18" charset="0"/>
          </a:endParaRPr>
        </a:p>
      </dgm:t>
    </dgm:pt>
    <dgm:pt modelId="{971E6309-0773-44D6-A016-D35F2FDC96D3}" type="parTrans" cxnId="{552E0BD4-5CD0-44EC-92BB-2384804E58CC}">
      <dgm:prSet/>
      <dgm:spPr/>
      <dgm:t>
        <a:bodyPr/>
        <a:lstStyle/>
        <a:p>
          <a:endParaRPr lang="en-US"/>
        </a:p>
      </dgm:t>
    </dgm:pt>
    <dgm:pt modelId="{95311DB6-7283-437C-8241-30D98832816D}" type="sibTrans" cxnId="{552E0BD4-5CD0-44EC-92BB-2384804E58CC}">
      <dgm:prSet/>
      <dgm:spPr/>
      <dgm:t>
        <a:bodyPr/>
        <a:lstStyle/>
        <a:p>
          <a:endParaRPr lang="en-US"/>
        </a:p>
      </dgm:t>
    </dgm:pt>
    <dgm:pt modelId="{0F22DF02-9EF6-4A55-A820-059EFFE55974}">
      <dgm:prSet phldrT="[Text]" custT="1"/>
      <dgm:spPr/>
      <dgm:t>
        <a:bodyPr/>
        <a:lstStyle/>
        <a:p>
          <a:r>
            <a:rPr lang="en-US" sz="2000" dirty="0" smtClean="0">
              <a:latin typeface="Times New Roman" pitchFamily="18" charset="0"/>
              <a:cs typeface="Times New Roman" pitchFamily="18" charset="0"/>
            </a:rPr>
            <a:t>Update algorithm to ingest AHI data. </a:t>
          </a:r>
          <a:endParaRPr lang="en-US" sz="2000" dirty="0">
            <a:solidFill>
              <a:srgbClr val="FF0000"/>
            </a:solidFill>
            <a:latin typeface="Times New Roman" pitchFamily="18" charset="0"/>
            <a:cs typeface="Times New Roman" pitchFamily="18" charset="0"/>
          </a:endParaRPr>
        </a:p>
      </dgm:t>
    </dgm:pt>
    <dgm:pt modelId="{5536DC6A-D75E-48C4-92E9-89D43CBD9306}" type="parTrans" cxnId="{5465BA90-7F84-4DCA-B402-DB7E1E154F67}">
      <dgm:prSet/>
      <dgm:spPr/>
      <dgm:t>
        <a:bodyPr/>
        <a:lstStyle/>
        <a:p>
          <a:endParaRPr lang="en-US"/>
        </a:p>
      </dgm:t>
    </dgm:pt>
    <dgm:pt modelId="{C28937F8-08F7-4F42-9772-168D2E6C9541}" type="sibTrans" cxnId="{5465BA90-7F84-4DCA-B402-DB7E1E154F67}">
      <dgm:prSet/>
      <dgm:spPr/>
      <dgm:t>
        <a:bodyPr/>
        <a:lstStyle/>
        <a:p>
          <a:endParaRPr lang="en-US"/>
        </a:p>
      </dgm:t>
    </dgm:pt>
    <dgm:pt modelId="{CEA03FAC-97FF-424D-BCFF-84C76BE2626C}">
      <dgm:prSet phldrT="[Text]" custT="1"/>
      <dgm:spPr/>
      <dgm:t>
        <a:bodyPr/>
        <a:lstStyle/>
        <a:p>
          <a:r>
            <a:rPr lang="en-US" sz="2000" dirty="0" smtClean="0">
              <a:latin typeface="Times New Roman" pitchFamily="18" charset="0"/>
              <a:cs typeface="Times New Roman" pitchFamily="18" charset="0"/>
            </a:rPr>
            <a:t>Integration by AIT</a:t>
          </a:r>
          <a:endParaRPr lang="en-US" sz="2000" dirty="0">
            <a:latin typeface="Times New Roman" pitchFamily="18" charset="0"/>
            <a:cs typeface="Times New Roman" pitchFamily="18" charset="0"/>
          </a:endParaRPr>
        </a:p>
      </dgm:t>
    </dgm:pt>
    <dgm:pt modelId="{744665B4-72D5-4781-A116-BF9FF9395E44}" type="parTrans" cxnId="{3FB6999A-907E-4F44-8B2E-4BD1F93088DB}">
      <dgm:prSet/>
      <dgm:spPr/>
      <dgm:t>
        <a:bodyPr/>
        <a:lstStyle/>
        <a:p>
          <a:endParaRPr lang="en-US"/>
        </a:p>
      </dgm:t>
    </dgm:pt>
    <dgm:pt modelId="{894BF347-7CAC-4D06-AC3E-2C89C8AF728C}" type="sibTrans" cxnId="{3FB6999A-907E-4F44-8B2E-4BD1F93088DB}">
      <dgm:prSet/>
      <dgm:spPr/>
      <dgm:t>
        <a:bodyPr/>
        <a:lstStyle/>
        <a:p>
          <a:endParaRPr lang="en-US"/>
        </a:p>
      </dgm:t>
    </dgm:pt>
    <dgm:pt modelId="{8B1B8B50-7EF8-4971-801F-8F5E92ADFDE5}">
      <dgm:prSet/>
      <dgm:spPr/>
      <dgm:t>
        <a:bodyPr/>
        <a:lstStyle/>
        <a:p>
          <a:r>
            <a:rPr lang="en-US" dirty="0" smtClean="0">
              <a:latin typeface="Times New Roman" pitchFamily="18" charset="0"/>
              <a:cs typeface="Times New Roman" pitchFamily="18" charset="0"/>
            </a:rPr>
            <a:t>Obtain AHI algorithm code from AWG science team.</a:t>
          </a:r>
          <a:endParaRPr lang="en-US" dirty="0"/>
        </a:p>
      </dgm:t>
    </dgm:pt>
    <dgm:pt modelId="{479C3534-5626-4EE9-9C3C-FD817F89C1C9}" type="parTrans" cxnId="{15E53749-4980-47E0-962F-4EE3B4320AD4}">
      <dgm:prSet/>
      <dgm:spPr/>
      <dgm:t>
        <a:bodyPr/>
        <a:lstStyle/>
        <a:p>
          <a:endParaRPr lang="en-US"/>
        </a:p>
      </dgm:t>
    </dgm:pt>
    <dgm:pt modelId="{1783D4F2-6317-4889-A897-F42F01E69670}" type="sibTrans" cxnId="{15E53749-4980-47E0-962F-4EE3B4320AD4}">
      <dgm:prSet/>
      <dgm:spPr/>
      <dgm:t>
        <a:bodyPr/>
        <a:lstStyle/>
        <a:p>
          <a:endParaRPr lang="en-US"/>
        </a:p>
      </dgm:t>
    </dgm:pt>
    <dgm:pt modelId="{8DF41674-C392-470D-A07A-C610719652FF}">
      <dgm:prSet/>
      <dgm:spPr/>
      <dgm:t>
        <a:bodyPr/>
        <a:lstStyle/>
        <a:p>
          <a:r>
            <a:rPr lang="en-US" dirty="0" smtClean="0">
              <a:latin typeface="Times New Roman" pitchFamily="18" charset="0"/>
              <a:cs typeface="Times New Roman" pitchFamily="18" charset="0"/>
            </a:rPr>
            <a:t>Obtain AHI-specific spectral and absorption coefficients required for CRTM.</a:t>
          </a:r>
          <a:endParaRPr lang="en-US" dirty="0">
            <a:latin typeface="Times New Roman" pitchFamily="18" charset="0"/>
            <a:cs typeface="Times New Roman" pitchFamily="18" charset="0"/>
          </a:endParaRPr>
        </a:p>
      </dgm:t>
    </dgm:pt>
    <dgm:pt modelId="{7426FF6B-8904-4A81-A95B-F3DC594862BE}" type="parTrans" cxnId="{DB0F350C-40EA-458C-B356-2DB95FE83AA0}">
      <dgm:prSet/>
      <dgm:spPr/>
      <dgm:t>
        <a:bodyPr/>
        <a:lstStyle/>
        <a:p>
          <a:endParaRPr lang="en-US"/>
        </a:p>
      </dgm:t>
    </dgm:pt>
    <dgm:pt modelId="{9DA97174-2D42-4EAF-B92A-02DE6AE3DF5A}" type="sibTrans" cxnId="{DB0F350C-40EA-458C-B356-2DB95FE83AA0}">
      <dgm:prSet/>
      <dgm:spPr/>
      <dgm:t>
        <a:bodyPr/>
        <a:lstStyle/>
        <a:p>
          <a:endParaRPr lang="en-US"/>
        </a:p>
      </dgm:t>
    </dgm:pt>
    <dgm:pt modelId="{1C5F09EE-DD64-4760-876E-6FC4332ECBDB}">
      <dgm:prSet/>
      <dgm:spPr/>
      <dgm:t>
        <a:bodyPr/>
        <a:lstStyle/>
        <a:p>
          <a:r>
            <a:rPr lang="en-US" dirty="0" smtClean="0">
              <a:latin typeface="Times New Roman" pitchFamily="18" charset="0"/>
              <a:cs typeface="Times New Roman" pitchFamily="18" charset="0"/>
            </a:rPr>
            <a:t>Obtain AHI native </a:t>
          </a:r>
          <a:r>
            <a:rPr lang="en-US" dirty="0" smtClean="0">
              <a:latin typeface="Times New Roman" pitchFamily="18" charset="0"/>
              <a:cs typeface="Times New Roman" pitchFamily="18" charset="0"/>
            </a:rPr>
            <a:t>data format </a:t>
          </a:r>
          <a:r>
            <a:rPr lang="en-US" dirty="0" smtClean="0">
              <a:latin typeface="Times New Roman" pitchFamily="18" charset="0"/>
              <a:cs typeface="Times New Roman" pitchFamily="18" charset="0"/>
            </a:rPr>
            <a:t>reader from JMA.  Modify reader for navigation and Framework data format compatibility.</a:t>
          </a:r>
          <a:endParaRPr lang="en-US" dirty="0"/>
        </a:p>
      </dgm:t>
    </dgm:pt>
    <dgm:pt modelId="{429B0AB9-1C01-4055-B36E-4586B9E0F040}" type="parTrans" cxnId="{D0924FF2-7C63-4A53-9FF3-FD3E57306322}">
      <dgm:prSet/>
      <dgm:spPr/>
      <dgm:t>
        <a:bodyPr/>
        <a:lstStyle/>
        <a:p>
          <a:endParaRPr lang="en-US"/>
        </a:p>
      </dgm:t>
    </dgm:pt>
    <dgm:pt modelId="{08FB7559-A4BE-4809-881B-AC1D913243EE}" type="sibTrans" cxnId="{D0924FF2-7C63-4A53-9FF3-FD3E57306322}">
      <dgm:prSet/>
      <dgm:spPr/>
      <dgm:t>
        <a:bodyPr/>
        <a:lstStyle/>
        <a:p>
          <a:endParaRPr lang="en-US"/>
        </a:p>
      </dgm:t>
    </dgm:pt>
    <dgm:pt modelId="{839E3863-D5F7-4791-A980-8031F3BAA527}">
      <dgm:prSet/>
      <dgm:spPr/>
      <dgm:t>
        <a:bodyPr/>
        <a:lstStyle/>
        <a:p>
          <a:r>
            <a:rPr lang="en-US" dirty="0" smtClean="0">
              <a:latin typeface="Times New Roman" pitchFamily="18" charset="0"/>
              <a:cs typeface="Times New Roman" pitchFamily="18" charset="0"/>
            </a:rPr>
            <a:t>Integrate algorithm code into AWG Framework.</a:t>
          </a:r>
          <a:endParaRPr lang="en-US" dirty="0"/>
        </a:p>
      </dgm:t>
    </dgm:pt>
    <dgm:pt modelId="{AF36AB4C-CBF4-4BA5-AE5C-647787CEDCAC}" type="parTrans" cxnId="{A97B4AFA-491A-4A89-8581-F759DACEA259}">
      <dgm:prSet/>
      <dgm:spPr/>
      <dgm:t>
        <a:bodyPr/>
        <a:lstStyle/>
        <a:p>
          <a:endParaRPr lang="en-US"/>
        </a:p>
      </dgm:t>
    </dgm:pt>
    <dgm:pt modelId="{EBA4EC5E-8EFE-424A-9DC5-F104E41F05BA}" type="sibTrans" cxnId="{A97B4AFA-491A-4A89-8581-F759DACEA259}">
      <dgm:prSet/>
      <dgm:spPr/>
      <dgm:t>
        <a:bodyPr/>
        <a:lstStyle/>
        <a:p>
          <a:endParaRPr lang="en-US"/>
        </a:p>
      </dgm:t>
    </dgm:pt>
    <dgm:pt modelId="{4EE67CFC-543D-491A-9C79-1A948B06A80B}" type="pres">
      <dgm:prSet presAssocID="{2209E497-E132-42F0-92E4-F2B8086F4748}" presName="linearFlow" presStyleCnt="0">
        <dgm:presLayoutVars>
          <dgm:dir/>
          <dgm:animLvl val="lvl"/>
          <dgm:resizeHandles val="exact"/>
        </dgm:presLayoutVars>
      </dgm:prSet>
      <dgm:spPr/>
      <dgm:t>
        <a:bodyPr/>
        <a:lstStyle/>
        <a:p>
          <a:endParaRPr lang="en-US"/>
        </a:p>
      </dgm:t>
    </dgm:pt>
    <dgm:pt modelId="{2309A47F-8760-4E60-8B69-CA2AB7F8A1B3}" type="pres">
      <dgm:prSet presAssocID="{5959CB5C-994B-470A-8216-513D9F7EC3B4}" presName="composite" presStyleCnt="0"/>
      <dgm:spPr/>
    </dgm:pt>
    <dgm:pt modelId="{B1CF17AD-3D25-4915-ACA0-C9BF6C035C5B}" type="pres">
      <dgm:prSet presAssocID="{5959CB5C-994B-470A-8216-513D9F7EC3B4}" presName="parentText" presStyleLbl="alignNode1" presStyleIdx="0" presStyleCnt="3" custScaleX="97679" custScaleY="149651">
        <dgm:presLayoutVars>
          <dgm:chMax val="1"/>
          <dgm:bulletEnabled val="1"/>
        </dgm:presLayoutVars>
      </dgm:prSet>
      <dgm:spPr/>
      <dgm:t>
        <a:bodyPr/>
        <a:lstStyle/>
        <a:p>
          <a:endParaRPr lang="en-US"/>
        </a:p>
      </dgm:t>
    </dgm:pt>
    <dgm:pt modelId="{6297EAE9-A995-409A-B0E5-8B4D866D22CD}" type="pres">
      <dgm:prSet presAssocID="{5959CB5C-994B-470A-8216-513D9F7EC3B4}" presName="descendantText" presStyleLbl="alignAcc1" presStyleIdx="0" presStyleCnt="3" custScaleY="187268">
        <dgm:presLayoutVars>
          <dgm:bulletEnabled val="1"/>
        </dgm:presLayoutVars>
      </dgm:prSet>
      <dgm:spPr/>
      <dgm:t>
        <a:bodyPr/>
        <a:lstStyle/>
        <a:p>
          <a:endParaRPr lang="en-US"/>
        </a:p>
      </dgm:t>
    </dgm:pt>
    <dgm:pt modelId="{8282FC9A-7111-4FE4-AF2E-7CF0BBBB5DD7}" type="pres">
      <dgm:prSet presAssocID="{48BF74CA-C596-435E-B0BB-933AEB6CC2CC}" presName="sp" presStyleCnt="0"/>
      <dgm:spPr/>
    </dgm:pt>
    <dgm:pt modelId="{741A675D-0399-4429-BEEB-C206F8CD7F5C}" type="pres">
      <dgm:prSet presAssocID="{ADE1B5AE-A5CB-468F-81A2-7A48D572BEB4}" presName="composite" presStyleCnt="0"/>
      <dgm:spPr/>
    </dgm:pt>
    <dgm:pt modelId="{6027D6DB-998E-4804-8B01-6D1657ED98DA}" type="pres">
      <dgm:prSet presAssocID="{ADE1B5AE-A5CB-468F-81A2-7A48D572BEB4}" presName="parentText" presStyleLbl="alignNode1" presStyleIdx="1" presStyleCnt="3">
        <dgm:presLayoutVars>
          <dgm:chMax val="1"/>
          <dgm:bulletEnabled val="1"/>
        </dgm:presLayoutVars>
      </dgm:prSet>
      <dgm:spPr/>
      <dgm:t>
        <a:bodyPr/>
        <a:lstStyle/>
        <a:p>
          <a:endParaRPr lang="en-US"/>
        </a:p>
      </dgm:t>
    </dgm:pt>
    <dgm:pt modelId="{4DE89D91-32BB-47AB-B322-7039F33932C2}" type="pres">
      <dgm:prSet presAssocID="{ADE1B5AE-A5CB-468F-81A2-7A48D572BEB4}" presName="descendantText" presStyleLbl="alignAcc1" presStyleIdx="1" presStyleCnt="3" custScaleY="122621">
        <dgm:presLayoutVars>
          <dgm:bulletEnabled val="1"/>
        </dgm:presLayoutVars>
      </dgm:prSet>
      <dgm:spPr/>
      <dgm:t>
        <a:bodyPr/>
        <a:lstStyle/>
        <a:p>
          <a:endParaRPr lang="en-US"/>
        </a:p>
      </dgm:t>
    </dgm:pt>
    <dgm:pt modelId="{4E6C0C12-D796-4DC5-8087-F64F3E53A639}" type="pres">
      <dgm:prSet presAssocID="{FCBCDCB2-FAE4-49C9-9B1D-79A64AF73BF1}" presName="sp" presStyleCnt="0"/>
      <dgm:spPr/>
    </dgm:pt>
    <dgm:pt modelId="{A6144408-99AD-4B34-9F9F-3F0F91331430}" type="pres">
      <dgm:prSet presAssocID="{CEA03FAC-97FF-424D-BCFF-84C76BE2626C}" presName="composite" presStyleCnt="0"/>
      <dgm:spPr/>
    </dgm:pt>
    <dgm:pt modelId="{6FFD6719-2092-4BD0-8FCA-3F267D064457}" type="pres">
      <dgm:prSet presAssocID="{CEA03FAC-97FF-424D-BCFF-84C76BE2626C}" presName="parentText" presStyleLbl="alignNode1" presStyleIdx="2" presStyleCnt="3">
        <dgm:presLayoutVars>
          <dgm:chMax val="1"/>
          <dgm:bulletEnabled val="1"/>
        </dgm:presLayoutVars>
      </dgm:prSet>
      <dgm:spPr/>
      <dgm:t>
        <a:bodyPr/>
        <a:lstStyle/>
        <a:p>
          <a:endParaRPr lang="en-US"/>
        </a:p>
      </dgm:t>
    </dgm:pt>
    <dgm:pt modelId="{7C6A9BBC-FCE3-4B7C-B985-D8A5C2CEAE57}" type="pres">
      <dgm:prSet presAssocID="{CEA03FAC-97FF-424D-BCFF-84C76BE2626C}" presName="descendantText" presStyleLbl="alignAcc1" presStyleIdx="2" presStyleCnt="3" custScaleX="89701" custLinFactNeighborX="-4772" custLinFactNeighborY="-1982">
        <dgm:presLayoutVars>
          <dgm:bulletEnabled val="1"/>
        </dgm:presLayoutVars>
      </dgm:prSet>
      <dgm:spPr/>
      <dgm:t>
        <a:bodyPr/>
        <a:lstStyle/>
        <a:p>
          <a:endParaRPr lang="en-US"/>
        </a:p>
      </dgm:t>
    </dgm:pt>
  </dgm:ptLst>
  <dgm:cxnLst>
    <dgm:cxn modelId="{5465BA90-7F84-4DCA-B402-DB7E1E154F67}" srcId="{5959CB5C-994B-470A-8216-513D9F7EC3B4}" destId="{0F22DF02-9EF6-4A55-A820-059EFFE55974}" srcOrd="0" destOrd="0" parTransId="{5536DC6A-D75E-48C4-92E9-89D43CBD9306}" sibTransId="{C28937F8-08F7-4F42-9772-168D2E6C9541}"/>
    <dgm:cxn modelId="{A97B4AFA-491A-4A89-8581-F759DACEA259}" srcId="{CEA03FAC-97FF-424D-BCFF-84C76BE2626C}" destId="{839E3863-D5F7-4791-A980-8031F3BAA527}" srcOrd="0" destOrd="0" parTransId="{AF36AB4C-CBF4-4BA5-AE5C-647787CEDCAC}" sibTransId="{EBA4EC5E-8EFE-424A-9DC5-F104E41F05BA}"/>
    <dgm:cxn modelId="{30E812AC-F1BB-40D3-BECB-C28F96B261B4}" type="presOf" srcId="{839E3863-D5F7-4791-A980-8031F3BAA527}" destId="{7C6A9BBC-FCE3-4B7C-B985-D8A5C2CEAE57}" srcOrd="0" destOrd="0" presId="urn:microsoft.com/office/officeart/2005/8/layout/chevron2"/>
    <dgm:cxn modelId="{130452F8-CB2C-4497-B20D-EF3FE50F4ACA}" type="presOf" srcId="{1C5F09EE-DD64-4760-876E-6FC4332ECBDB}" destId="{4DE89D91-32BB-47AB-B322-7039F33932C2}" srcOrd="0" destOrd="2" presId="urn:microsoft.com/office/officeart/2005/8/layout/chevron2"/>
    <dgm:cxn modelId="{552E0BD4-5CD0-44EC-92BB-2384804E58CC}" srcId="{5959CB5C-994B-470A-8216-513D9F7EC3B4}" destId="{33B45FD7-5169-485A-ABFD-605ED54C6172}" srcOrd="2" destOrd="0" parTransId="{971E6309-0773-44D6-A016-D35F2FDC96D3}" sibTransId="{95311DB6-7283-437C-8241-30D98832816D}"/>
    <dgm:cxn modelId="{DB0F350C-40EA-458C-B356-2DB95FE83AA0}" srcId="{ADE1B5AE-A5CB-468F-81A2-7A48D572BEB4}" destId="{8DF41674-C392-470D-A07A-C610719652FF}" srcOrd="1" destOrd="0" parTransId="{7426FF6B-8904-4A81-A95B-F3DC594862BE}" sibTransId="{9DA97174-2D42-4EAF-B92A-02DE6AE3DF5A}"/>
    <dgm:cxn modelId="{E3A58004-E8A6-4D0C-8886-34E6DAA8F4B5}" type="presOf" srcId="{8B1B8B50-7EF8-4971-801F-8F5E92ADFDE5}" destId="{4DE89D91-32BB-47AB-B322-7039F33932C2}" srcOrd="0" destOrd="0" presId="urn:microsoft.com/office/officeart/2005/8/layout/chevron2"/>
    <dgm:cxn modelId="{03BD32F8-2307-458F-B6C2-4AA116480247}" type="presOf" srcId="{0F22DF02-9EF6-4A55-A820-059EFFE55974}" destId="{6297EAE9-A995-409A-B0E5-8B4D866D22CD}" srcOrd="0" destOrd="0" presId="urn:microsoft.com/office/officeart/2005/8/layout/chevron2"/>
    <dgm:cxn modelId="{D0924FF2-7C63-4A53-9FF3-FD3E57306322}" srcId="{ADE1B5AE-A5CB-468F-81A2-7A48D572BEB4}" destId="{1C5F09EE-DD64-4760-876E-6FC4332ECBDB}" srcOrd="2" destOrd="0" parTransId="{429B0AB9-1C01-4055-B36E-4586B9E0F040}" sibTransId="{08FB7559-A4BE-4809-881B-AC1D913243EE}"/>
    <dgm:cxn modelId="{0A8E16F1-68A9-4748-9094-8F7DD8DEFA8D}" srcId="{2209E497-E132-42F0-92E4-F2B8086F4748}" destId="{5959CB5C-994B-470A-8216-513D9F7EC3B4}" srcOrd="0" destOrd="0" parTransId="{BB390096-F938-423E-8E38-C93508AFEE0B}" sibTransId="{48BF74CA-C596-435E-B0BB-933AEB6CC2CC}"/>
    <dgm:cxn modelId="{C41C51A3-8E85-46E1-B1B1-FB9F9D17E56A}" type="presOf" srcId="{5959CB5C-994B-470A-8216-513D9F7EC3B4}" destId="{B1CF17AD-3D25-4915-ACA0-C9BF6C035C5B}" srcOrd="0" destOrd="0" presId="urn:microsoft.com/office/officeart/2005/8/layout/chevron2"/>
    <dgm:cxn modelId="{701BA050-5F9A-44D8-9D06-10D04846992B}" srcId="{5959CB5C-994B-470A-8216-513D9F7EC3B4}" destId="{77F37855-3F6D-48AF-841C-4803490F1ABD}" srcOrd="3" destOrd="0" parTransId="{9E4B3935-6365-4687-AB89-01D28C4611A0}" sibTransId="{631481EB-3948-42EE-BDC9-C8C73DD42671}"/>
    <dgm:cxn modelId="{736DF3BA-A210-4788-AB7E-5406053F7AEB}" type="presOf" srcId="{33B45FD7-5169-485A-ABFD-605ED54C6172}" destId="{6297EAE9-A995-409A-B0E5-8B4D866D22CD}" srcOrd="0" destOrd="2" presId="urn:microsoft.com/office/officeart/2005/8/layout/chevron2"/>
    <dgm:cxn modelId="{81094608-243E-48E9-A1C0-65C306948B75}" type="presOf" srcId="{8DF41674-C392-470D-A07A-C610719652FF}" destId="{4DE89D91-32BB-47AB-B322-7039F33932C2}" srcOrd="0" destOrd="1" presId="urn:microsoft.com/office/officeart/2005/8/layout/chevron2"/>
    <dgm:cxn modelId="{3FB6999A-907E-4F44-8B2E-4BD1F93088DB}" srcId="{2209E497-E132-42F0-92E4-F2B8086F4748}" destId="{CEA03FAC-97FF-424D-BCFF-84C76BE2626C}" srcOrd="2" destOrd="0" parTransId="{744665B4-72D5-4781-A116-BF9FF9395E44}" sibTransId="{894BF347-7CAC-4D06-AC3E-2C89C8AF728C}"/>
    <dgm:cxn modelId="{112C2919-9040-4923-9C3F-701A4F3EC100}" srcId="{5959CB5C-994B-470A-8216-513D9F7EC3B4}" destId="{9A096A1D-8A6A-428F-8175-80BED0D2767D}" srcOrd="1" destOrd="0" parTransId="{1466F8F9-D514-42E7-915A-F50EB803021A}" sibTransId="{3C6AB2F7-CEF7-42A7-8808-392153AD3189}"/>
    <dgm:cxn modelId="{E0F3039A-ECAE-4C01-91C0-51A9DAE5C44E}" type="presOf" srcId="{77F37855-3F6D-48AF-841C-4803490F1ABD}" destId="{6297EAE9-A995-409A-B0E5-8B4D866D22CD}" srcOrd="0" destOrd="3" presId="urn:microsoft.com/office/officeart/2005/8/layout/chevron2"/>
    <dgm:cxn modelId="{10C3B5BF-DE90-434E-B77B-3E8DF4CC6327}" srcId="{2209E497-E132-42F0-92E4-F2B8086F4748}" destId="{ADE1B5AE-A5CB-468F-81A2-7A48D572BEB4}" srcOrd="1" destOrd="0" parTransId="{7B436A98-CBB6-4863-868A-93CAFE53DBFA}" sibTransId="{FCBCDCB2-FAE4-49C9-9B1D-79A64AF73BF1}"/>
    <dgm:cxn modelId="{03314F48-F385-4230-8DCC-6C1F49513A2A}" type="presOf" srcId="{9A096A1D-8A6A-428F-8175-80BED0D2767D}" destId="{6297EAE9-A995-409A-B0E5-8B4D866D22CD}" srcOrd="0" destOrd="1" presId="urn:microsoft.com/office/officeart/2005/8/layout/chevron2"/>
    <dgm:cxn modelId="{5F34818B-E933-4E1A-B902-8D1B745B7F94}" type="presOf" srcId="{2209E497-E132-42F0-92E4-F2B8086F4748}" destId="{4EE67CFC-543D-491A-9C79-1A948B06A80B}" srcOrd="0" destOrd="0" presId="urn:microsoft.com/office/officeart/2005/8/layout/chevron2"/>
    <dgm:cxn modelId="{48370281-4EE9-4195-8E4A-8C9EB47F49B7}" type="presOf" srcId="{CEA03FAC-97FF-424D-BCFF-84C76BE2626C}" destId="{6FFD6719-2092-4BD0-8FCA-3F267D064457}" srcOrd="0" destOrd="0" presId="urn:microsoft.com/office/officeart/2005/8/layout/chevron2"/>
    <dgm:cxn modelId="{FB136CD8-B7DF-46E3-8DF9-D4B6E6E729D2}" type="presOf" srcId="{ADE1B5AE-A5CB-468F-81A2-7A48D572BEB4}" destId="{6027D6DB-998E-4804-8B01-6D1657ED98DA}" srcOrd="0" destOrd="0" presId="urn:microsoft.com/office/officeart/2005/8/layout/chevron2"/>
    <dgm:cxn modelId="{15E53749-4980-47E0-962F-4EE3B4320AD4}" srcId="{ADE1B5AE-A5CB-468F-81A2-7A48D572BEB4}" destId="{8B1B8B50-7EF8-4971-801F-8F5E92ADFDE5}" srcOrd="0" destOrd="0" parTransId="{479C3534-5626-4EE9-9C3C-FD817F89C1C9}" sibTransId="{1783D4F2-6317-4889-A897-F42F01E69670}"/>
    <dgm:cxn modelId="{FE1DA12C-E4A5-41AF-85C1-A4670A38B654}" type="presParOf" srcId="{4EE67CFC-543D-491A-9C79-1A948B06A80B}" destId="{2309A47F-8760-4E60-8B69-CA2AB7F8A1B3}" srcOrd="0" destOrd="0" presId="urn:microsoft.com/office/officeart/2005/8/layout/chevron2"/>
    <dgm:cxn modelId="{39AA69E0-60E6-42F5-9736-09B632EF2AE9}" type="presParOf" srcId="{2309A47F-8760-4E60-8B69-CA2AB7F8A1B3}" destId="{B1CF17AD-3D25-4915-ACA0-C9BF6C035C5B}" srcOrd="0" destOrd="0" presId="urn:microsoft.com/office/officeart/2005/8/layout/chevron2"/>
    <dgm:cxn modelId="{260D9517-F128-41D5-974A-078FD1859A3E}" type="presParOf" srcId="{2309A47F-8760-4E60-8B69-CA2AB7F8A1B3}" destId="{6297EAE9-A995-409A-B0E5-8B4D866D22CD}" srcOrd="1" destOrd="0" presId="urn:microsoft.com/office/officeart/2005/8/layout/chevron2"/>
    <dgm:cxn modelId="{82D0A8B0-3A7E-46BF-9A53-9B16D1A1E8F9}" type="presParOf" srcId="{4EE67CFC-543D-491A-9C79-1A948B06A80B}" destId="{8282FC9A-7111-4FE4-AF2E-7CF0BBBB5DD7}" srcOrd="1" destOrd="0" presId="urn:microsoft.com/office/officeart/2005/8/layout/chevron2"/>
    <dgm:cxn modelId="{A42FD189-B4EF-4CE9-8D30-59A3DED28DD8}" type="presParOf" srcId="{4EE67CFC-543D-491A-9C79-1A948B06A80B}" destId="{741A675D-0399-4429-BEEB-C206F8CD7F5C}" srcOrd="2" destOrd="0" presId="urn:microsoft.com/office/officeart/2005/8/layout/chevron2"/>
    <dgm:cxn modelId="{512D9CE7-5843-4121-A6C8-24470FD8FCD8}" type="presParOf" srcId="{741A675D-0399-4429-BEEB-C206F8CD7F5C}" destId="{6027D6DB-998E-4804-8B01-6D1657ED98DA}" srcOrd="0" destOrd="0" presId="urn:microsoft.com/office/officeart/2005/8/layout/chevron2"/>
    <dgm:cxn modelId="{C8D34681-9D2B-4BD0-9DA3-B479981E95FF}" type="presParOf" srcId="{741A675D-0399-4429-BEEB-C206F8CD7F5C}" destId="{4DE89D91-32BB-47AB-B322-7039F33932C2}" srcOrd="1" destOrd="0" presId="urn:microsoft.com/office/officeart/2005/8/layout/chevron2"/>
    <dgm:cxn modelId="{528A5589-3C3A-4B27-9702-8570E874C139}" type="presParOf" srcId="{4EE67CFC-543D-491A-9C79-1A948B06A80B}" destId="{4E6C0C12-D796-4DC5-8087-F64F3E53A639}" srcOrd="3" destOrd="0" presId="urn:microsoft.com/office/officeart/2005/8/layout/chevron2"/>
    <dgm:cxn modelId="{B2FED1C4-5438-42FF-AE88-4904FFE12E5A}" type="presParOf" srcId="{4EE67CFC-543D-491A-9C79-1A948B06A80B}" destId="{A6144408-99AD-4B34-9F9F-3F0F91331430}" srcOrd="4" destOrd="0" presId="urn:microsoft.com/office/officeart/2005/8/layout/chevron2"/>
    <dgm:cxn modelId="{21E7A19F-9334-4D1F-8DC5-1586EAC14CF4}" type="presParOf" srcId="{A6144408-99AD-4B34-9F9F-3F0F91331430}" destId="{6FFD6719-2092-4BD0-8FCA-3F267D064457}" srcOrd="0" destOrd="0" presId="urn:microsoft.com/office/officeart/2005/8/layout/chevron2"/>
    <dgm:cxn modelId="{CCA0A07C-56F2-49FD-BF3C-3C7D89429D6A}" type="presParOf" srcId="{A6144408-99AD-4B34-9F9F-3F0F91331430}" destId="{7C6A9BBC-FCE3-4B7C-B985-D8A5C2CEAE57}" srcOrd="1" destOrd="0" presId="urn:microsoft.com/office/officeart/2005/8/layout/chevron2"/>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CF17AD-3D25-4915-ACA0-C9BF6C035C5B}">
      <dsp:nvSpPr>
        <dsp:cNvPr id="0" name=""/>
        <dsp:cNvSpPr/>
      </dsp:nvSpPr>
      <dsp:spPr>
        <a:xfrm rot="5400000">
          <a:off x="-491299" y="895226"/>
          <a:ext cx="2813301" cy="117129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AWG Science Team Input</a:t>
          </a:r>
          <a:endParaRPr lang="en-US" sz="2000" kern="1200" dirty="0">
            <a:latin typeface="Times New Roman" pitchFamily="18" charset="0"/>
            <a:cs typeface="Times New Roman" pitchFamily="18" charset="0"/>
          </a:endParaRPr>
        </a:p>
      </dsp:txBody>
      <dsp:txXfrm rot="5400000">
        <a:off x="-491299" y="895226"/>
        <a:ext cx="2813301" cy="1171291"/>
      </dsp:txXfrm>
    </dsp:sp>
    <dsp:sp modelId="{6297EAE9-A995-409A-B0E5-8B4D866D22CD}">
      <dsp:nvSpPr>
        <dsp:cNvPr id="0" name=""/>
        <dsp:cNvSpPr/>
      </dsp:nvSpPr>
      <dsp:spPr>
        <a:xfrm rot="5400000">
          <a:off x="5451975" y="-3936516"/>
          <a:ext cx="2319166" cy="1019329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Times New Roman" pitchFamily="18" charset="0"/>
              <a:cs typeface="Times New Roman" pitchFamily="18" charset="0"/>
            </a:rPr>
            <a:t>Update algorithm to ingest AHI data. </a:t>
          </a:r>
          <a:endParaRPr lang="en-US" sz="2000" kern="1200" dirty="0">
            <a:solidFill>
              <a:srgbClr val="FF0000"/>
            </a:solidFill>
            <a:latin typeface="Times New Roman" pitchFamily="18" charset="0"/>
            <a:cs typeface="Times New Roman" pitchFamily="18" charset="0"/>
          </a:endParaRPr>
        </a:p>
        <a:p>
          <a:pPr marL="228600" lvl="1" indent="-228600" algn="l" defTabSz="889000">
            <a:lnSpc>
              <a:spcPct val="90000"/>
            </a:lnSpc>
            <a:spcBef>
              <a:spcPct val="0"/>
            </a:spcBef>
            <a:spcAft>
              <a:spcPct val="15000"/>
            </a:spcAft>
            <a:buChar char="••"/>
          </a:pPr>
          <a:r>
            <a:rPr lang="en-US" sz="2000" kern="1200" dirty="0" smtClean="0">
              <a:latin typeface="Times New Roman" pitchFamily="18" charset="0"/>
              <a:cs typeface="Times New Roman" pitchFamily="18" charset="0"/>
            </a:rPr>
            <a:t>Determine algorithm-specific coefficients/thresholds which optimize outputs when processing AHI data.</a:t>
          </a:r>
          <a:endParaRPr lang="en-US" sz="2000" kern="1200" dirty="0">
            <a:latin typeface="Times New Roman" pitchFamily="18" charset="0"/>
            <a:cs typeface="Times New Roman" pitchFamily="18" charset="0"/>
          </a:endParaRPr>
        </a:p>
        <a:p>
          <a:pPr marL="228600" lvl="1" indent="-228600" algn="l" defTabSz="889000">
            <a:lnSpc>
              <a:spcPct val="90000"/>
            </a:lnSpc>
            <a:spcBef>
              <a:spcPct val="0"/>
            </a:spcBef>
            <a:spcAft>
              <a:spcPct val="15000"/>
            </a:spcAft>
            <a:buChar char="••"/>
          </a:pPr>
          <a:r>
            <a:rPr lang="en-US" sz="2000" kern="1200" dirty="0" smtClean="0">
              <a:latin typeface="Times New Roman" pitchFamily="18" charset="0"/>
              <a:cs typeface="Times New Roman" pitchFamily="18" charset="0"/>
            </a:rPr>
            <a:t>Update Look-Up Tables (LUTs), if necessary, which supply additional physical coefficients to the algorithm specific to AHI.</a:t>
          </a:r>
          <a:endParaRPr lang="en-US" sz="2000" kern="1200" dirty="0">
            <a:latin typeface="Times New Roman" pitchFamily="18" charset="0"/>
            <a:cs typeface="Times New Roman" pitchFamily="18" charset="0"/>
          </a:endParaRPr>
        </a:p>
        <a:p>
          <a:pPr marL="228600" lvl="1" indent="-228600" algn="l" defTabSz="889000">
            <a:lnSpc>
              <a:spcPct val="90000"/>
            </a:lnSpc>
            <a:spcBef>
              <a:spcPct val="0"/>
            </a:spcBef>
            <a:spcAft>
              <a:spcPct val="15000"/>
            </a:spcAft>
            <a:buChar char="••"/>
          </a:pPr>
          <a:r>
            <a:rPr lang="en-US" sz="2000" kern="1200" dirty="0" smtClean="0">
              <a:latin typeface="Times New Roman" pitchFamily="18" charset="0"/>
              <a:cs typeface="Times New Roman" pitchFamily="18" charset="0"/>
            </a:rPr>
            <a:t>If necessary, update algorithm to handle AHI spectral channel 0.51 µm but not a channel at 1.38 µm (unlike the GOES-R ABI instrument).</a:t>
          </a:r>
          <a:endParaRPr lang="en-US" sz="2000" kern="1200" dirty="0">
            <a:latin typeface="Times New Roman" pitchFamily="18" charset="0"/>
            <a:cs typeface="Times New Roman" pitchFamily="18" charset="0"/>
          </a:endParaRPr>
        </a:p>
      </dsp:txBody>
      <dsp:txXfrm rot="5400000">
        <a:off x="5451975" y="-3936516"/>
        <a:ext cx="2319166" cy="10193290"/>
      </dsp:txXfrm>
    </dsp:sp>
    <dsp:sp modelId="{6027D6DB-998E-4804-8B01-6D1657ED98DA}">
      <dsp:nvSpPr>
        <dsp:cNvPr id="0" name=""/>
        <dsp:cNvSpPr/>
      </dsp:nvSpPr>
      <dsp:spPr>
        <a:xfrm rot="5400000">
          <a:off x="3559" y="3198262"/>
          <a:ext cx="1879907" cy="122761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Other Inputs</a:t>
          </a:r>
          <a:endParaRPr lang="en-US" sz="2000" kern="1200" dirty="0">
            <a:latin typeface="Times New Roman" pitchFamily="18" charset="0"/>
            <a:cs typeface="Times New Roman" pitchFamily="18" charset="0"/>
          </a:endParaRPr>
        </a:p>
      </dsp:txBody>
      <dsp:txXfrm rot="5400000">
        <a:off x="3559" y="3198262"/>
        <a:ext cx="1879907" cy="1227616"/>
      </dsp:txXfrm>
    </dsp:sp>
    <dsp:sp modelId="{4DE89D91-32BB-47AB-B322-7039F33932C2}">
      <dsp:nvSpPr>
        <dsp:cNvPr id="0" name=""/>
        <dsp:cNvSpPr/>
      </dsp:nvSpPr>
      <dsp:spPr>
        <a:xfrm rot="5400000">
          <a:off x="5895023" y="-1605657"/>
          <a:ext cx="1518564" cy="1019396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Times New Roman" pitchFamily="18" charset="0"/>
              <a:cs typeface="Times New Roman" pitchFamily="18" charset="0"/>
            </a:rPr>
            <a:t>Obtain AHI algorithm code from AWG science team.</a:t>
          </a:r>
          <a:endParaRPr lang="en-US" sz="2000" kern="1200" dirty="0"/>
        </a:p>
        <a:p>
          <a:pPr marL="228600" lvl="1" indent="-228600" algn="l" defTabSz="889000">
            <a:lnSpc>
              <a:spcPct val="90000"/>
            </a:lnSpc>
            <a:spcBef>
              <a:spcPct val="0"/>
            </a:spcBef>
            <a:spcAft>
              <a:spcPct val="15000"/>
            </a:spcAft>
            <a:buChar char="••"/>
          </a:pPr>
          <a:r>
            <a:rPr lang="en-US" sz="2000" kern="1200" dirty="0" smtClean="0">
              <a:latin typeface="Times New Roman" pitchFamily="18" charset="0"/>
              <a:cs typeface="Times New Roman" pitchFamily="18" charset="0"/>
            </a:rPr>
            <a:t>Obtain AHI-specific spectral and absorption coefficients required for CRTM.</a:t>
          </a:r>
          <a:endParaRPr lang="en-US" sz="2000" kern="1200" dirty="0">
            <a:latin typeface="Times New Roman" pitchFamily="18" charset="0"/>
            <a:cs typeface="Times New Roman" pitchFamily="18" charset="0"/>
          </a:endParaRPr>
        </a:p>
        <a:p>
          <a:pPr marL="228600" lvl="1" indent="-228600" algn="l" defTabSz="889000">
            <a:lnSpc>
              <a:spcPct val="90000"/>
            </a:lnSpc>
            <a:spcBef>
              <a:spcPct val="0"/>
            </a:spcBef>
            <a:spcAft>
              <a:spcPct val="15000"/>
            </a:spcAft>
            <a:buChar char="••"/>
          </a:pPr>
          <a:r>
            <a:rPr lang="en-US" sz="2000" kern="1200" dirty="0" smtClean="0">
              <a:latin typeface="Times New Roman" pitchFamily="18" charset="0"/>
              <a:cs typeface="Times New Roman" pitchFamily="18" charset="0"/>
            </a:rPr>
            <a:t>Obtain AHI native </a:t>
          </a:r>
          <a:r>
            <a:rPr lang="en-US" sz="2000" kern="1200" dirty="0" smtClean="0">
              <a:latin typeface="Times New Roman" pitchFamily="18" charset="0"/>
              <a:cs typeface="Times New Roman" pitchFamily="18" charset="0"/>
            </a:rPr>
            <a:t>data format </a:t>
          </a:r>
          <a:r>
            <a:rPr lang="en-US" sz="2000" kern="1200" dirty="0" smtClean="0">
              <a:latin typeface="Times New Roman" pitchFamily="18" charset="0"/>
              <a:cs typeface="Times New Roman" pitchFamily="18" charset="0"/>
            </a:rPr>
            <a:t>reader from JMA.  Modify reader for navigation and Framework data format compatibility.</a:t>
          </a:r>
          <a:endParaRPr lang="en-US" sz="2000" kern="1200" dirty="0"/>
        </a:p>
      </dsp:txBody>
      <dsp:txXfrm rot="5400000">
        <a:off x="5895023" y="-1605657"/>
        <a:ext cx="1518564" cy="10193967"/>
      </dsp:txXfrm>
    </dsp:sp>
    <dsp:sp modelId="{6FFD6719-2092-4BD0-8FCA-3F267D064457}">
      <dsp:nvSpPr>
        <dsp:cNvPr id="0" name=""/>
        <dsp:cNvSpPr/>
      </dsp:nvSpPr>
      <dsp:spPr>
        <a:xfrm rot="5400000">
          <a:off x="3559" y="4922692"/>
          <a:ext cx="1879907" cy="122761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Integration by AIT</a:t>
          </a:r>
          <a:endParaRPr lang="en-US" sz="2000" kern="1200" dirty="0">
            <a:latin typeface="Times New Roman" pitchFamily="18" charset="0"/>
            <a:cs typeface="Times New Roman" pitchFamily="18" charset="0"/>
          </a:endParaRPr>
        </a:p>
      </dsp:txBody>
      <dsp:txXfrm rot="5400000">
        <a:off x="3559" y="4922692"/>
        <a:ext cx="1879907" cy="1227616"/>
      </dsp:txXfrm>
    </dsp:sp>
    <dsp:sp modelId="{7C6A9BBC-FCE3-4B7C-B985-D8A5C2CEAE57}">
      <dsp:nvSpPr>
        <dsp:cNvPr id="0" name=""/>
        <dsp:cNvSpPr/>
      </dsp:nvSpPr>
      <dsp:spPr>
        <a:xfrm rot="5400000">
          <a:off x="6069887" y="102268"/>
          <a:ext cx="1238421" cy="1017788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Times New Roman" pitchFamily="18" charset="0"/>
              <a:cs typeface="Times New Roman" pitchFamily="18" charset="0"/>
            </a:rPr>
            <a:t>Integrate algorithm code into AWG Framework.</a:t>
          </a:r>
          <a:endParaRPr lang="en-US" sz="2000" kern="1200" dirty="0"/>
        </a:p>
      </dsp:txBody>
      <dsp:txXfrm rot="5400000">
        <a:off x="6069887" y="102268"/>
        <a:ext cx="1238421" cy="1017788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744B0-684C-453E-B6F6-88EA39591D6B}" type="datetimeFigureOut">
              <a:rPr lang="en-US" smtClean="0"/>
              <a:pPr/>
              <a:t>2/20/2015</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345205-CC9B-40A3-8DF5-E513B4B0877D}"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807092" rtl="0" eaLnBrk="1" latinLnBrk="0" hangingPunct="1">
      <a:defRPr sz="6300" kern="1200">
        <a:solidFill>
          <a:schemeClr val="tx1"/>
        </a:solidFill>
        <a:latin typeface="+mn-lt"/>
        <a:ea typeface="+mn-ea"/>
        <a:cs typeface="+mn-cs"/>
      </a:defRPr>
    </a:lvl1pPr>
    <a:lvl2pPr marL="2403546" algn="l" defTabSz="4807092" rtl="0" eaLnBrk="1" latinLnBrk="0" hangingPunct="1">
      <a:defRPr sz="6300" kern="1200">
        <a:solidFill>
          <a:schemeClr val="tx1"/>
        </a:solidFill>
        <a:latin typeface="+mn-lt"/>
        <a:ea typeface="+mn-ea"/>
        <a:cs typeface="+mn-cs"/>
      </a:defRPr>
    </a:lvl2pPr>
    <a:lvl3pPr marL="4807092" algn="l" defTabSz="4807092" rtl="0" eaLnBrk="1" latinLnBrk="0" hangingPunct="1">
      <a:defRPr sz="6300" kern="1200">
        <a:solidFill>
          <a:schemeClr val="tx1"/>
        </a:solidFill>
        <a:latin typeface="+mn-lt"/>
        <a:ea typeface="+mn-ea"/>
        <a:cs typeface="+mn-cs"/>
      </a:defRPr>
    </a:lvl3pPr>
    <a:lvl4pPr marL="7210638" algn="l" defTabSz="4807092" rtl="0" eaLnBrk="1" latinLnBrk="0" hangingPunct="1">
      <a:defRPr sz="6300" kern="1200">
        <a:solidFill>
          <a:schemeClr val="tx1"/>
        </a:solidFill>
        <a:latin typeface="+mn-lt"/>
        <a:ea typeface="+mn-ea"/>
        <a:cs typeface="+mn-cs"/>
      </a:defRPr>
    </a:lvl4pPr>
    <a:lvl5pPr marL="9614184" algn="l" defTabSz="4807092" rtl="0" eaLnBrk="1" latinLnBrk="0" hangingPunct="1">
      <a:defRPr sz="6300" kern="1200">
        <a:solidFill>
          <a:schemeClr val="tx1"/>
        </a:solidFill>
        <a:latin typeface="+mn-lt"/>
        <a:ea typeface="+mn-ea"/>
        <a:cs typeface="+mn-cs"/>
      </a:defRPr>
    </a:lvl5pPr>
    <a:lvl6pPr marL="12017731" algn="l" defTabSz="4807092" rtl="0" eaLnBrk="1" latinLnBrk="0" hangingPunct="1">
      <a:defRPr sz="6300" kern="1200">
        <a:solidFill>
          <a:schemeClr val="tx1"/>
        </a:solidFill>
        <a:latin typeface="+mn-lt"/>
        <a:ea typeface="+mn-ea"/>
        <a:cs typeface="+mn-cs"/>
      </a:defRPr>
    </a:lvl6pPr>
    <a:lvl7pPr marL="14421277" algn="l" defTabSz="4807092" rtl="0" eaLnBrk="1" latinLnBrk="0" hangingPunct="1">
      <a:defRPr sz="6300" kern="1200">
        <a:solidFill>
          <a:schemeClr val="tx1"/>
        </a:solidFill>
        <a:latin typeface="+mn-lt"/>
        <a:ea typeface="+mn-ea"/>
        <a:cs typeface="+mn-cs"/>
      </a:defRPr>
    </a:lvl7pPr>
    <a:lvl8pPr marL="16824823" algn="l" defTabSz="4807092" rtl="0" eaLnBrk="1" latinLnBrk="0" hangingPunct="1">
      <a:defRPr sz="6300" kern="1200">
        <a:solidFill>
          <a:schemeClr val="tx1"/>
        </a:solidFill>
        <a:latin typeface="+mn-lt"/>
        <a:ea typeface="+mn-ea"/>
        <a:cs typeface="+mn-cs"/>
      </a:defRPr>
    </a:lvl8pPr>
    <a:lvl9pPr marL="19228369" algn="l" defTabSz="4807092" rtl="0" eaLnBrk="1" latinLnBrk="0" hangingPunct="1">
      <a:defRPr sz="6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5345205-CC9B-40A3-8DF5-E513B4B0877D}"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13634723"/>
            <a:ext cx="27980640" cy="940816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760" y="24871680"/>
            <a:ext cx="23042880" cy="11216640"/>
          </a:xfrm>
        </p:spPr>
        <p:txBody>
          <a:bodyPr/>
          <a:lstStyle>
            <a:lvl1pPr marL="0" indent="0" algn="ctr">
              <a:buNone/>
              <a:defRPr>
                <a:solidFill>
                  <a:schemeClr val="tx1">
                    <a:tint val="75000"/>
                  </a:schemeClr>
                </a:solidFill>
              </a:defRPr>
            </a:lvl1pPr>
            <a:lvl2pPr marL="2403546" indent="0" algn="ctr">
              <a:buNone/>
              <a:defRPr>
                <a:solidFill>
                  <a:schemeClr val="tx1">
                    <a:tint val="75000"/>
                  </a:schemeClr>
                </a:solidFill>
              </a:defRPr>
            </a:lvl2pPr>
            <a:lvl3pPr marL="4807092" indent="0" algn="ctr">
              <a:buNone/>
              <a:defRPr>
                <a:solidFill>
                  <a:schemeClr val="tx1">
                    <a:tint val="75000"/>
                  </a:schemeClr>
                </a:solidFill>
              </a:defRPr>
            </a:lvl3pPr>
            <a:lvl4pPr marL="7210638" indent="0" algn="ctr">
              <a:buNone/>
              <a:defRPr>
                <a:solidFill>
                  <a:schemeClr val="tx1">
                    <a:tint val="75000"/>
                  </a:schemeClr>
                </a:solidFill>
              </a:defRPr>
            </a:lvl4pPr>
            <a:lvl5pPr marL="9614184" indent="0" algn="ctr">
              <a:buNone/>
              <a:defRPr>
                <a:solidFill>
                  <a:schemeClr val="tx1">
                    <a:tint val="75000"/>
                  </a:schemeClr>
                </a:solidFill>
              </a:defRPr>
            </a:lvl5pPr>
            <a:lvl6pPr marL="12017731" indent="0" algn="ctr">
              <a:buNone/>
              <a:defRPr>
                <a:solidFill>
                  <a:schemeClr val="tx1">
                    <a:tint val="75000"/>
                  </a:schemeClr>
                </a:solidFill>
              </a:defRPr>
            </a:lvl6pPr>
            <a:lvl7pPr marL="14421277" indent="0" algn="ctr">
              <a:buNone/>
              <a:defRPr>
                <a:solidFill>
                  <a:schemeClr val="tx1">
                    <a:tint val="75000"/>
                  </a:schemeClr>
                </a:solidFill>
              </a:defRPr>
            </a:lvl7pPr>
            <a:lvl8pPr marL="16824823" indent="0" algn="ctr">
              <a:buNone/>
              <a:defRPr>
                <a:solidFill>
                  <a:schemeClr val="tx1">
                    <a:tint val="75000"/>
                  </a:schemeClr>
                </a:solidFill>
              </a:defRPr>
            </a:lvl8pPr>
            <a:lvl9pPr marL="1922836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BDA315-B8D8-4C45-AE76-DEA204D51BEA}" type="datetimeFigureOut">
              <a:rPr lang="en-US" smtClean="0"/>
              <a:pPr/>
              <a:t>2/20/2015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4922E4-86EC-4E9D-A4A7-37F196D728C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BDA315-B8D8-4C45-AE76-DEA204D51BEA}" type="datetimeFigureOut">
              <a:rPr lang="en-US" smtClean="0"/>
              <a:pPr/>
              <a:t>2/20/2015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4922E4-86EC-4E9D-A4A7-37F196D728C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1757687"/>
            <a:ext cx="7406640" cy="374497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5920" y="1757687"/>
            <a:ext cx="21671280" cy="374497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BDA315-B8D8-4C45-AE76-DEA204D51BEA}" type="datetimeFigureOut">
              <a:rPr lang="en-US" smtClean="0"/>
              <a:pPr/>
              <a:t>2/20/2015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4922E4-86EC-4E9D-A4A7-37F196D728C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BDA315-B8D8-4C45-AE76-DEA204D51BEA}" type="datetimeFigureOut">
              <a:rPr lang="en-US" smtClean="0"/>
              <a:pPr/>
              <a:t>2/20/2015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4922E4-86EC-4E9D-A4A7-37F196D728C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7" y="28204163"/>
            <a:ext cx="27980640" cy="8717280"/>
          </a:xfrm>
        </p:spPr>
        <p:txBody>
          <a:bodyPr anchor="t"/>
          <a:lstStyle>
            <a:lvl1pPr algn="l">
              <a:defRPr sz="21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7" y="18602968"/>
            <a:ext cx="27980640" cy="9601197"/>
          </a:xfrm>
        </p:spPr>
        <p:txBody>
          <a:bodyPr anchor="b"/>
          <a:lstStyle>
            <a:lvl1pPr marL="0" indent="0">
              <a:buNone/>
              <a:defRPr sz="10500">
                <a:solidFill>
                  <a:schemeClr val="tx1">
                    <a:tint val="75000"/>
                  </a:schemeClr>
                </a:solidFill>
              </a:defRPr>
            </a:lvl1pPr>
            <a:lvl2pPr marL="2403546" indent="0">
              <a:buNone/>
              <a:defRPr sz="9500">
                <a:solidFill>
                  <a:schemeClr val="tx1">
                    <a:tint val="75000"/>
                  </a:schemeClr>
                </a:solidFill>
              </a:defRPr>
            </a:lvl2pPr>
            <a:lvl3pPr marL="4807092" indent="0">
              <a:buNone/>
              <a:defRPr sz="8400">
                <a:solidFill>
                  <a:schemeClr val="tx1">
                    <a:tint val="75000"/>
                  </a:schemeClr>
                </a:solidFill>
              </a:defRPr>
            </a:lvl3pPr>
            <a:lvl4pPr marL="7210638" indent="0">
              <a:buNone/>
              <a:defRPr sz="7400">
                <a:solidFill>
                  <a:schemeClr val="tx1">
                    <a:tint val="75000"/>
                  </a:schemeClr>
                </a:solidFill>
              </a:defRPr>
            </a:lvl4pPr>
            <a:lvl5pPr marL="9614184" indent="0">
              <a:buNone/>
              <a:defRPr sz="7400">
                <a:solidFill>
                  <a:schemeClr val="tx1">
                    <a:tint val="75000"/>
                  </a:schemeClr>
                </a:solidFill>
              </a:defRPr>
            </a:lvl5pPr>
            <a:lvl6pPr marL="12017731" indent="0">
              <a:buNone/>
              <a:defRPr sz="7400">
                <a:solidFill>
                  <a:schemeClr val="tx1">
                    <a:tint val="75000"/>
                  </a:schemeClr>
                </a:solidFill>
              </a:defRPr>
            </a:lvl6pPr>
            <a:lvl7pPr marL="14421277" indent="0">
              <a:buNone/>
              <a:defRPr sz="7400">
                <a:solidFill>
                  <a:schemeClr val="tx1">
                    <a:tint val="75000"/>
                  </a:schemeClr>
                </a:solidFill>
              </a:defRPr>
            </a:lvl7pPr>
            <a:lvl8pPr marL="16824823" indent="0">
              <a:buNone/>
              <a:defRPr sz="7400">
                <a:solidFill>
                  <a:schemeClr val="tx1">
                    <a:tint val="75000"/>
                  </a:schemeClr>
                </a:solidFill>
              </a:defRPr>
            </a:lvl8pPr>
            <a:lvl9pPr marL="19228369" indent="0">
              <a:buNone/>
              <a:defRPr sz="7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BDA315-B8D8-4C45-AE76-DEA204D51BEA}" type="datetimeFigureOut">
              <a:rPr lang="en-US" smtClean="0"/>
              <a:pPr/>
              <a:t>2/20/2015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4922E4-86EC-4E9D-A4A7-37F196D728C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5920" y="10241285"/>
            <a:ext cx="14538960" cy="28966163"/>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733520" y="10241285"/>
            <a:ext cx="14538960" cy="28966163"/>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BDA315-B8D8-4C45-AE76-DEA204D51BEA}" type="datetimeFigureOut">
              <a:rPr lang="en-US" smtClean="0"/>
              <a:pPr/>
              <a:t>2/20/2015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4922E4-86EC-4E9D-A4A7-37F196D728C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922" y="9824724"/>
            <a:ext cx="14544677" cy="4094477"/>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smtClean="0"/>
              <a:t>Click to edit Master text styles</a:t>
            </a:r>
          </a:p>
        </p:txBody>
      </p:sp>
      <p:sp>
        <p:nvSpPr>
          <p:cNvPr id="4" name="Content Placeholder 3"/>
          <p:cNvSpPr>
            <a:spLocks noGrp="1"/>
          </p:cNvSpPr>
          <p:nvPr>
            <p:ph sz="half" idx="2"/>
          </p:nvPr>
        </p:nvSpPr>
        <p:spPr>
          <a:xfrm>
            <a:off x="1645922" y="13919201"/>
            <a:ext cx="14544677" cy="25288243"/>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092" y="9824724"/>
            <a:ext cx="14550390" cy="4094477"/>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smtClean="0"/>
              <a:t>Click to edit Master text styles</a:t>
            </a:r>
          </a:p>
        </p:txBody>
      </p:sp>
      <p:sp>
        <p:nvSpPr>
          <p:cNvPr id="6" name="Content Placeholder 5"/>
          <p:cNvSpPr>
            <a:spLocks noGrp="1"/>
          </p:cNvSpPr>
          <p:nvPr>
            <p:ph sz="quarter" idx="4"/>
          </p:nvPr>
        </p:nvSpPr>
        <p:spPr>
          <a:xfrm>
            <a:off x="16722092" y="13919201"/>
            <a:ext cx="14550390" cy="25288243"/>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BDA315-B8D8-4C45-AE76-DEA204D51BEA}" type="datetimeFigureOut">
              <a:rPr lang="en-US" smtClean="0"/>
              <a:pPr/>
              <a:t>2/20/2015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04922E4-86EC-4E9D-A4A7-37F196D728C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BDA315-B8D8-4C45-AE76-DEA204D51BEA}" type="datetimeFigureOut">
              <a:rPr lang="en-US" smtClean="0"/>
              <a:pPr/>
              <a:t>2/20/2015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04922E4-86EC-4E9D-A4A7-37F196D728C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BDA315-B8D8-4C45-AE76-DEA204D51BEA}" type="datetimeFigureOut">
              <a:rPr lang="en-US" smtClean="0"/>
              <a:pPr/>
              <a:t>2/20/2015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04922E4-86EC-4E9D-A4A7-37F196D728C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4" y="1747520"/>
            <a:ext cx="10829927" cy="7437120"/>
          </a:xfrm>
        </p:spPr>
        <p:txBody>
          <a:bodyPr anchor="b"/>
          <a:lstStyle>
            <a:lvl1pPr algn="l">
              <a:defRPr sz="10500" b="1"/>
            </a:lvl1pPr>
          </a:lstStyle>
          <a:p>
            <a:r>
              <a:rPr lang="en-US" smtClean="0"/>
              <a:t>Click to edit Master title style</a:t>
            </a:r>
            <a:endParaRPr lang="en-US"/>
          </a:p>
        </p:txBody>
      </p:sp>
      <p:sp>
        <p:nvSpPr>
          <p:cNvPr id="3" name="Content Placeholder 2"/>
          <p:cNvSpPr>
            <a:spLocks noGrp="1"/>
          </p:cNvSpPr>
          <p:nvPr>
            <p:ph idx="1"/>
          </p:nvPr>
        </p:nvSpPr>
        <p:spPr>
          <a:xfrm>
            <a:off x="12870180" y="1747525"/>
            <a:ext cx="18402300" cy="37459923"/>
          </a:xfrm>
        </p:spPr>
        <p:txBody>
          <a:bodyPr/>
          <a:lstStyle>
            <a:lvl1pPr>
              <a:defRPr sz="16800"/>
            </a:lvl1pPr>
            <a:lvl2pPr>
              <a:defRPr sz="14700"/>
            </a:lvl2pPr>
            <a:lvl3pPr>
              <a:defRPr sz="12600"/>
            </a:lvl3pPr>
            <a:lvl4pPr>
              <a:defRPr sz="10500"/>
            </a:lvl4pPr>
            <a:lvl5pPr>
              <a:defRPr sz="10500"/>
            </a:lvl5pPr>
            <a:lvl6pPr>
              <a:defRPr sz="10500"/>
            </a:lvl6pPr>
            <a:lvl7pPr>
              <a:defRPr sz="10500"/>
            </a:lvl7pPr>
            <a:lvl8pPr>
              <a:defRPr sz="10500"/>
            </a:lvl8pPr>
            <a:lvl9pPr>
              <a:defRPr sz="10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924" y="9184645"/>
            <a:ext cx="10829927" cy="30022803"/>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BDA315-B8D8-4C45-AE76-DEA204D51BEA}" type="datetimeFigureOut">
              <a:rPr lang="en-US" smtClean="0"/>
              <a:pPr/>
              <a:t>2/20/2015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4922E4-86EC-4E9D-A4A7-37F196D728C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30723840"/>
            <a:ext cx="19751040" cy="3627123"/>
          </a:xfrm>
        </p:spPr>
        <p:txBody>
          <a:bodyPr anchor="b"/>
          <a:lstStyle>
            <a:lvl1pPr algn="l">
              <a:defRPr sz="10500" b="1"/>
            </a:lvl1pPr>
          </a:lstStyle>
          <a:p>
            <a:r>
              <a:rPr lang="en-US" smtClean="0"/>
              <a:t>Click to edit Master title style</a:t>
            </a:r>
            <a:endParaRPr lang="en-US"/>
          </a:p>
        </p:txBody>
      </p:sp>
      <p:sp>
        <p:nvSpPr>
          <p:cNvPr id="3" name="Picture Placeholder 2"/>
          <p:cNvSpPr>
            <a:spLocks noGrp="1"/>
          </p:cNvSpPr>
          <p:nvPr>
            <p:ph type="pic" idx="1"/>
          </p:nvPr>
        </p:nvSpPr>
        <p:spPr>
          <a:xfrm>
            <a:off x="6452237" y="3921760"/>
            <a:ext cx="19751040" cy="26334720"/>
          </a:xfrm>
        </p:spPr>
        <p:txBody>
          <a:bodyPr/>
          <a:lstStyle>
            <a:lvl1pPr marL="0" indent="0">
              <a:buNone/>
              <a:defRPr sz="16800"/>
            </a:lvl1pPr>
            <a:lvl2pPr marL="2403546" indent="0">
              <a:buNone/>
              <a:defRPr sz="14700"/>
            </a:lvl2pPr>
            <a:lvl3pPr marL="4807092" indent="0">
              <a:buNone/>
              <a:defRPr sz="12600"/>
            </a:lvl3pPr>
            <a:lvl4pPr marL="7210638" indent="0">
              <a:buNone/>
              <a:defRPr sz="10500"/>
            </a:lvl4pPr>
            <a:lvl5pPr marL="9614184" indent="0">
              <a:buNone/>
              <a:defRPr sz="10500"/>
            </a:lvl5pPr>
            <a:lvl6pPr marL="12017731" indent="0">
              <a:buNone/>
              <a:defRPr sz="10500"/>
            </a:lvl6pPr>
            <a:lvl7pPr marL="14421277" indent="0">
              <a:buNone/>
              <a:defRPr sz="10500"/>
            </a:lvl7pPr>
            <a:lvl8pPr marL="16824823" indent="0">
              <a:buNone/>
              <a:defRPr sz="10500"/>
            </a:lvl8pPr>
            <a:lvl9pPr marL="19228369" indent="0">
              <a:buNone/>
              <a:defRPr sz="10500"/>
            </a:lvl9pPr>
          </a:lstStyle>
          <a:p>
            <a:endParaRPr lang="en-US" dirty="0"/>
          </a:p>
        </p:txBody>
      </p:sp>
      <p:sp>
        <p:nvSpPr>
          <p:cNvPr id="4" name="Text Placeholder 3"/>
          <p:cNvSpPr>
            <a:spLocks noGrp="1"/>
          </p:cNvSpPr>
          <p:nvPr>
            <p:ph type="body" sz="half" idx="2"/>
          </p:nvPr>
        </p:nvSpPr>
        <p:spPr>
          <a:xfrm>
            <a:off x="6452237" y="34350964"/>
            <a:ext cx="19751040" cy="5151117"/>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BDA315-B8D8-4C45-AE76-DEA204D51BEA}" type="datetimeFigureOut">
              <a:rPr lang="en-US" smtClean="0"/>
              <a:pPr/>
              <a:t>2/20/2015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4922E4-86EC-4E9D-A4A7-37F196D728C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1757683"/>
            <a:ext cx="29626560" cy="7315200"/>
          </a:xfrm>
          <a:prstGeom prst="rect">
            <a:avLst/>
          </a:prstGeom>
        </p:spPr>
        <p:txBody>
          <a:bodyPr vert="horz" lIns="480709" tIns="240355" rIns="480709" bIns="240355"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45920" y="10241285"/>
            <a:ext cx="29626560" cy="28966163"/>
          </a:xfrm>
          <a:prstGeom prst="rect">
            <a:avLst/>
          </a:prstGeom>
        </p:spPr>
        <p:txBody>
          <a:bodyPr vert="horz" lIns="480709" tIns="240355" rIns="480709" bIns="24035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45920" y="40680643"/>
            <a:ext cx="7680960" cy="2336800"/>
          </a:xfrm>
          <a:prstGeom prst="rect">
            <a:avLst/>
          </a:prstGeom>
        </p:spPr>
        <p:txBody>
          <a:bodyPr vert="horz" lIns="480709" tIns="240355" rIns="480709" bIns="240355" rtlCol="0" anchor="ctr"/>
          <a:lstStyle>
            <a:lvl1pPr algn="l">
              <a:defRPr sz="6300">
                <a:solidFill>
                  <a:schemeClr val="tx1">
                    <a:tint val="75000"/>
                  </a:schemeClr>
                </a:solidFill>
              </a:defRPr>
            </a:lvl1pPr>
          </a:lstStyle>
          <a:p>
            <a:fld id="{BCBDA315-B8D8-4C45-AE76-DEA204D51BEA}" type="datetimeFigureOut">
              <a:rPr lang="en-US" smtClean="0"/>
              <a:pPr/>
              <a:t>2/20/2015</a:t>
            </a:fld>
            <a:endParaRPr lang="en-US" dirty="0"/>
          </a:p>
        </p:txBody>
      </p:sp>
      <p:sp>
        <p:nvSpPr>
          <p:cNvPr id="5" name="Footer Placeholder 4"/>
          <p:cNvSpPr>
            <a:spLocks noGrp="1"/>
          </p:cNvSpPr>
          <p:nvPr>
            <p:ph type="ftr" sz="quarter" idx="3"/>
          </p:nvPr>
        </p:nvSpPr>
        <p:spPr>
          <a:xfrm>
            <a:off x="11247120" y="40680643"/>
            <a:ext cx="10424160" cy="2336800"/>
          </a:xfrm>
          <a:prstGeom prst="rect">
            <a:avLst/>
          </a:prstGeom>
        </p:spPr>
        <p:txBody>
          <a:bodyPr vert="horz" lIns="480709" tIns="240355" rIns="480709" bIns="240355" rtlCol="0" anchor="ctr"/>
          <a:lstStyle>
            <a:lvl1pPr algn="ctr">
              <a:defRPr sz="63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591520" y="40680643"/>
            <a:ext cx="7680960" cy="2336800"/>
          </a:xfrm>
          <a:prstGeom prst="rect">
            <a:avLst/>
          </a:prstGeom>
        </p:spPr>
        <p:txBody>
          <a:bodyPr vert="horz" lIns="480709" tIns="240355" rIns="480709" bIns="240355" rtlCol="0" anchor="ctr"/>
          <a:lstStyle>
            <a:lvl1pPr algn="r">
              <a:defRPr sz="6300">
                <a:solidFill>
                  <a:schemeClr val="tx1">
                    <a:tint val="75000"/>
                  </a:schemeClr>
                </a:solidFill>
              </a:defRPr>
            </a:lvl1pPr>
          </a:lstStyle>
          <a:p>
            <a:fld id="{104922E4-86EC-4E9D-A4A7-37F196D728C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07092" rtl="0" eaLnBrk="1" latinLnBrk="0" hangingPunct="1">
        <a:spcBef>
          <a:spcPct val="0"/>
        </a:spcBef>
        <a:buNone/>
        <a:defRPr sz="23100" kern="1200">
          <a:solidFill>
            <a:schemeClr val="tx1"/>
          </a:solidFill>
          <a:latin typeface="+mj-lt"/>
          <a:ea typeface="+mj-ea"/>
          <a:cs typeface="+mj-cs"/>
        </a:defRPr>
      </a:lvl1pPr>
    </p:titleStyle>
    <p:bodyStyle>
      <a:lvl1pPr marL="1802660" indent="-1802660" algn="l" defTabSz="4807092" rtl="0" eaLnBrk="1" latinLnBrk="0" hangingPunct="1">
        <a:spcBef>
          <a:spcPct val="20000"/>
        </a:spcBef>
        <a:buFont typeface="Arial" pitchFamily="34" charset="0"/>
        <a:buChar char="•"/>
        <a:defRPr sz="16800" kern="1200">
          <a:solidFill>
            <a:schemeClr val="tx1"/>
          </a:solidFill>
          <a:latin typeface="+mn-lt"/>
          <a:ea typeface="+mn-ea"/>
          <a:cs typeface="+mn-cs"/>
        </a:defRPr>
      </a:lvl1pPr>
      <a:lvl2pPr marL="3905762" indent="-1502216" algn="l" defTabSz="4807092" rtl="0" eaLnBrk="1" latinLnBrk="0" hangingPunct="1">
        <a:spcBef>
          <a:spcPct val="20000"/>
        </a:spcBef>
        <a:buFont typeface="Arial" pitchFamily="34" charset="0"/>
        <a:buChar char="–"/>
        <a:defRPr sz="14700" kern="1200">
          <a:solidFill>
            <a:schemeClr val="tx1"/>
          </a:solidFill>
          <a:latin typeface="+mn-lt"/>
          <a:ea typeface="+mn-ea"/>
          <a:cs typeface="+mn-cs"/>
        </a:defRPr>
      </a:lvl2pPr>
      <a:lvl3pPr marL="6008865" indent="-1201773" algn="l" defTabSz="4807092" rtl="0" eaLnBrk="1" latinLnBrk="0" hangingPunct="1">
        <a:spcBef>
          <a:spcPct val="20000"/>
        </a:spcBef>
        <a:buFont typeface="Arial" pitchFamily="34" charset="0"/>
        <a:buChar char="•"/>
        <a:defRPr sz="12600" kern="1200">
          <a:solidFill>
            <a:schemeClr val="tx1"/>
          </a:solidFill>
          <a:latin typeface="+mn-lt"/>
          <a:ea typeface="+mn-ea"/>
          <a:cs typeface="+mn-cs"/>
        </a:defRPr>
      </a:lvl3pPr>
      <a:lvl4pPr marL="8412411"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4pPr>
      <a:lvl5pPr marL="10815958"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5pPr>
      <a:lvl6pPr marL="13219504"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6pPr>
      <a:lvl7pPr marL="15623050"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7pPr>
      <a:lvl8pPr marL="18026596"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8pPr>
      <a:lvl9pPr marL="20430142"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9pPr>
    </p:bodyStyle>
    <p:other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hyperlink" Target="http://www.star.nesdis.noaa.gov/goesr/docs_reports_ATBD.php" TargetMode="External"/><Relationship Id="rId7" Type="http://schemas.openxmlformats.org/officeDocument/2006/relationships/diagramLayout" Target="../diagrams/layout1.xml"/><Relationship Id="rId12"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Data" Target="../diagrams/data1.xml"/><Relationship Id="rId11" Type="http://schemas.openxmlformats.org/officeDocument/2006/relationships/image" Target="../media/image3.png"/><Relationship Id="rId5" Type="http://schemas.openxmlformats.org/officeDocument/2006/relationships/image" Target="../media/image2.jpeg"/><Relationship Id="rId10" Type="http://schemas.microsoft.com/office/2007/relationships/diagramDrawing" Target="../diagrams/drawing1.xml"/><Relationship Id="rId4" Type="http://schemas.openxmlformats.org/officeDocument/2006/relationships/image" Target="../media/image1.wmf"/><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248402" y="457201"/>
            <a:ext cx="20378057" cy="4508710"/>
          </a:xfrm>
          <a:prstGeom prst="rect">
            <a:avLst/>
          </a:prstGeom>
          <a:noFill/>
          <a:ln w="9525">
            <a:noFill/>
            <a:miter lim="800000"/>
            <a:headEnd/>
            <a:tailEnd/>
          </a:ln>
        </p:spPr>
        <p:txBody>
          <a:bodyPr wrap="square" lIns="91397" tIns="45696" rIns="91397" bIns="45696">
            <a:spAutoFit/>
          </a:bodyPr>
          <a:lstStyle/>
          <a:p>
            <a:pPr algn="ctr"/>
            <a:r>
              <a:rPr lang="en-US" sz="7200" dirty="0" smtClean="0">
                <a:latin typeface="Times New Roman" pitchFamily="18" charset="0"/>
                <a:cs typeface="Times New Roman" pitchFamily="18" charset="0"/>
              </a:rPr>
              <a:t>GOES-R AIT: Updating the Data Processing System with data from the Himawari-8 Geostationary Satellite</a:t>
            </a:r>
            <a:r>
              <a:rPr lang="en-US" sz="8000" dirty="0" smtClean="0"/>
              <a:t> </a:t>
            </a:r>
            <a:endParaRPr lang="en-US" sz="8000" dirty="0"/>
          </a:p>
          <a:p>
            <a:pPr algn="ctr"/>
            <a:r>
              <a:rPr lang="en-US" sz="4400" dirty="0" smtClean="0">
                <a:latin typeface="Times New Roman" pitchFamily="18" charset="0"/>
                <a:cs typeface="Times New Roman" pitchFamily="18" charset="0"/>
              </a:rPr>
              <a:t>Jonathan Wrotny</a:t>
            </a:r>
            <a:r>
              <a:rPr lang="en-US" sz="4400" baseline="30000" dirty="0" smtClean="0">
                <a:latin typeface="Times New Roman" pitchFamily="18" charset="0"/>
                <a:cs typeface="Times New Roman" pitchFamily="18" charset="0"/>
              </a:rPr>
              <a:t>1</a:t>
            </a:r>
            <a:r>
              <a:rPr lang="en-US" sz="4400" dirty="0" smtClean="0">
                <a:latin typeface="Times New Roman" pitchFamily="18" charset="0"/>
                <a:cs typeface="Times New Roman" pitchFamily="18" charset="0"/>
              </a:rPr>
              <a:t>, A. Li</a:t>
            </a:r>
            <a:r>
              <a:rPr lang="en-US" sz="4400" baseline="30000" dirty="0" smtClean="0">
                <a:latin typeface="Times New Roman" pitchFamily="18" charset="0"/>
                <a:cs typeface="Times New Roman" pitchFamily="18" charset="0"/>
              </a:rPr>
              <a:t>1</a:t>
            </a:r>
            <a:r>
              <a:rPr lang="en-US" sz="4400" dirty="0" smtClean="0">
                <a:latin typeface="Times New Roman" pitchFamily="18" charset="0"/>
                <a:cs typeface="Times New Roman" pitchFamily="18" charset="0"/>
              </a:rPr>
              <a:t>, A. Ken</a:t>
            </a:r>
            <a:r>
              <a:rPr lang="en-US" sz="4400" baseline="30000" dirty="0" smtClean="0">
                <a:latin typeface="Times New Roman" pitchFamily="18" charset="0"/>
                <a:cs typeface="Times New Roman" pitchFamily="18" charset="0"/>
              </a:rPr>
              <a:t>1</a:t>
            </a:r>
            <a:r>
              <a:rPr lang="en-US" sz="4400" dirty="0" smtClean="0">
                <a:latin typeface="Times New Roman" pitchFamily="18" charset="0"/>
                <a:cs typeface="Times New Roman" pitchFamily="18" charset="0"/>
              </a:rPr>
              <a:t>, H. Xie</a:t>
            </a:r>
            <a:r>
              <a:rPr lang="en-US" sz="4400" baseline="30000" dirty="0" smtClean="0">
                <a:latin typeface="Times New Roman" pitchFamily="18" charset="0"/>
                <a:cs typeface="Times New Roman" pitchFamily="18" charset="0"/>
              </a:rPr>
              <a:t>1</a:t>
            </a:r>
            <a:r>
              <a:rPr lang="en-US" sz="4400" dirty="0" smtClean="0">
                <a:latin typeface="Times New Roman" pitchFamily="18" charset="0"/>
                <a:cs typeface="Times New Roman" pitchFamily="18" charset="0"/>
              </a:rPr>
              <a:t>, M. Fan</a:t>
            </a:r>
            <a:r>
              <a:rPr lang="en-US" sz="4400" baseline="30000" dirty="0" smtClean="0">
                <a:latin typeface="Times New Roman" pitchFamily="18" charset="0"/>
                <a:cs typeface="Times New Roman" pitchFamily="18" charset="0"/>
              </a:rPr>
              <a:t>1</a:t>
            </a:r>
            <a:r>
              <a:rPr lang="en-US" sz="4400" dirty="0" smtClean="0">
                <a:latin typeface="Times New Roman" pitchFamily="18" charset="0"/>
                <a:cs typeface="Times New Roman" pitchFamily="18" charset="0"/>
              </a:rPr>
              <a:t>, M. Walters</a:t>
            </a:r>
            <a:r>
              <a:rPr lang="en-US" sz="4400" baseline="30000" dirty="0" smtClean="0">
                <a:latin typeface="Times New Roman" pitchFamily="18" charset="0"/>
                <a:cs typeface="Times New Roman" pitchFamily="18" charset="0"/>
              </a:rPr>
              <a:t>1</a:t>
            </a:r>
            <a:r>
              <a:rPr lang="en-US" sz="4400" dirty="0" smtClean="0">
                <a:latin typeface="Times New Roman" pitchFamily="18" charset="0"/>
                <a:cs typeface="Times New Roman" pitchFamily="18" charset="0"/>
              </a:rPr>
              <a:t>, R. Chen</a:t>
            </a:r>
            <a:r>
              <a:rPr lang="en-US" sz="4400" baseline="30000" dirty="0" smtClean="0">
                <a:latin typeface="Times New Roman" pitchFamily="18" charset="0"/>
                <a:cs typeface="Times New Roman" pitchFamily="18" charset="0"/>
              </a:rPr>
              <a:t>1</a:t>
            </a:r>
            <a:r>
              <a:rPr lang="en-US" sz="4400" dirty="0" smtClean="0">
                <a:latin typeface="Times New Roman" pitchFamily="18" charset="0"/>
                <a:cs typeface="Times New Roman" pitchFamily="18" charset="0"/>
              </a:rPr>
              <a:t>, T. Yu</a:t>
            </a:r>
            <a:r>
              <a:rPr lang="en-US" sz="4400" baseline="30000" dirty="0" smtClean="0">
                <a:latin typeface="Times New Roman" pitchFamily="18" charset="0"/>
                <a:cs typeface="Times New Roman" pitchFamily="18" charset="0"/>
              </a:rPr>
              <a:t>1</a:t>
            </a:r>
            <a:r>
              <a:rPr lang="en-US" sz="4400" dirty="0" smtClean="0">
                <a:latin typeface="Times New Roman" pitchFamily="18" charset="0"/>
                <a:cs typeface="Times New Roman" pitchFamily="18" charset="0"/>
              </a:rPr>
              <a:t>, V. Jose</a:t>
            </a:r>
            <a:r>
              <a:rPr lang="en-US" sz="4400" baseline="30000" dirty="0" smtClean="0">
                <a:latin typeface="Times New Roman" pitchFamily="18" charset="0"/>
                <a:cs typeface="Times New Roman" pitchFamily="18" charset="0"/>
              </a:rPr>
              <a:t>1</a:t>
            </a:r>
            <a:r>
              <a:rPr lang="en-US" sz="4400" dirty="0" smtClean="0">
                <a:latin typeface="Times New Roman" pitchFamily="18" charset="0"/>
                <a:cs typeface="Times New Roman" pitchFamily="18" charset="0"/>
              </a:rPr>
              <a:t>, S. Sampson</a:t>
            </a:r>
            <a:r>
              <a:rPr lang="en-US" sz="4400" baseline="30000" dirty="0" smtClean="0">
                <a:latin typeface="Times New Roman" pitchFamily="18" charset="0"/>
                <a:cs typeface="Times New Roman" pitchFamily="18" charset="0"/>
              </a:rPr>
              <a:t>1</a:t>
            </a:r>
            <a:r>
              <a:rPr lang="en-US" sz="4400" dirty="0" smtClean="0">
                <a:latin typeface="Times New Roman" pitchFamily="18" charset="0"/>
                <a:cs typeface="Times New Roman" pitchFamily="18" charset="0"/>
              </a:rPr>
              <a:t>, and W Wolf</a:t>
            </a:r>
            <a:r>
              <a:rPr lang="en-US" sz="4400" baseline="30000" dirty="0" smtClean="0">
                <a:latin typeface="Times New Roman" pitchFamily="18" charset="0"/>
                <a:cs typeface="Times New Roman" pitchFamily="18" charset="0"/>
              </a:rPr>
              <a:t>2</a:t>
            </a:r>
            <a:endParaRPr lang="en-US" sz="4400" baseline="30000" dirty="0">
              <a:solidFill>
                <a:srgbClr val="000000"/>
              </a:solidFill>
              <a:latin typeface="Times New Roman" pitchFamily="18" charset="0"/>
              <a:cs typeface="Times New Roman" pitchFamily="18" charset="0"/>
            </a:endParaRPr>
          </a:p>
          <a:p>
            <a:pPr algn="ctr"/>
            <a:r>
              <a:rPr lang="pt-BR" sz="3600" baseline="30000" dirty="0" smtClean="0">
                <a:latin typeface="Times New Roman" pitchFamily="18" charset="0"/>
                <a:cs typeface="Times New Roman" pitchFamily="18" charset="0"/>
              </a:rPr>
              <a:t>1</a:t>
            </a:r>
            <a:r>
              <a:rPr lang="pt-BR" sz="3600" dirty="0" smtClean="0">
                <a:latin typeface="Times New Roman" pitchFamily="18" charset="0"/>
                <a:cs typeface="Times New Roman" pitchFamily="18" charset="0"/>
              </a:rPr>
              <a:t>IMSG, College Park, MD 20740, USA    </a:t>
            </a:r>
            <a:r>
              <a:rPr lang="en-US" sz="3600" baseline="30000" dirty="0" smtClean="0">
                <a:latin typeface="Times New Roman" pitchFamily="18" charset="0"/>
                <a:cs typeface="Times New Roman" pitchFamily="18" charset="0"/>
              </a:rPr>
              <a:t>2</a:t>
            </a:r>
            <a:r>
              <a:rPr lang="en-US" sz="3600" dirty="0" smtClean="0">
                <a:latin typeface="Times New Roman" pitchFamily="18" charset="0"/>
                <a:cs typeface="Times New Roman" pitchFamily="18" charset="0"/>
              </a:rPr>
              <a:t>NOAA/NESDIS/STAR, College Park, MD 20740, USA</a:t>
            </a:r>
            <a:endParaRPr lang="en-US" sz="3600" dirty="0">
              <a:solidFill>
                <a:srgbClr val="000000"/>
              </a:solidFill>
              <a:latin typeface="Times New Roman" pitchFamily="18" charset="0"/>
              <a:cs typeface="Times New Roman" pitchFamily="18" charset="0"/>
            </a:endParaRPr>
          </a:p>
        </p:txBody>
      </p:sp>
      <p:sp>
        <p:nvSpPr>
          <p:cNvPr id="7" name="Rectangle 6"/>
          <p:cNvSpPr/>
          <p:nvPr/>
        </p:nvSpPr>
        <p:spPr>
          <a:xfrm>
            <a:off x="533400" y="5283201"/>
            <a:ext cx="10439400" cy="11785600"/>
          </a:xfrm>
          <a:prstGeom prst="rect">
            <a:avLst/>
          </a:prstGeom>
          <a:noFill/>
          <a:ln w="1143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p:cNvSpPr/>
          <p:nvPr/>
        </p:nvSpPr>
        <p:spPr>
          <a:xfrm>
            <a:off x="4191002" y="5638801"/>
            <a:ext cx="3031599" cy="959311"/>
          </a:xfrm>
          <a:prstGeom prst="rect">
            <a:avLst/>
          </a:prstGeom>
        </p:spPr>
        <p:txBody>
          <a:bodyPr wrap="none">
            <a:spAutoFit/>
          </a:bodyPr>
          <a:lstStyle/>
          <a:p>
            <a:r>
              <a:rPr lang="en-US" sz="5400" b="1" dirty="0" smtClean="0">
                <a:latin typeface="Times New Roman" pitchFamily="18" charset="0"/>
                <a:cs typeface="Times New Roman" pitchFamily="18" charset="0"/>
              </a:rPr>
              <a:t>Overview</a:t>
            </a:r>
            <a:endParaRPr lang="en-US" sz="5400" dirty="0">
              <a:latin typeface="Times New Roman" pitchFamily="18" charset="0"/>
              <a:cs typeface="Times New Roman" pitchFamily="18" charset="0"/>
            </a:endParaRPr>
          </a:p>
        </p:txBody>
      </p:sp>
      <p:sp>
        <p:nvSpPr>
          <p:cNvPr id="11" name="TextBox 53"/>
          <p:cNvSpPr txBox="1">
            <a:spLocks noChangeArrowheads="1"/>
          </p:cNvSpPr>
          <p:nvPr/>
        </p:nvSpPr>
        <p:spPr bwMode="auto">
          <a:xfrm>
            <a:off x="990600" y="6858000"/>
            <a:ext cx="9372600" cy="5851796"/>
          </a:xfrm>
          <a:prstGeom prst="rect">
            <a:avLst/>
          </a:prstGeom>
          <a:noFill/>
          <a:ln w="9525">
            <a:noFill/>
            <a:miter lim="800000"/>
            <a:headEnd/>
            <a:tailEnd/>
          </a:ln>
        </p:spPr>
        <p:txBody>
          <a:bodyPr wrap="square">
            <a:spAutoFit/>
          </a:bodyPr>
          <a:lstStyle/>
          <a:p>
            <a:pPr>
              <a:buFont typeface="Arial" charset="0"/>
              <a:buChar char="•"/>
              <a:defRPr/>
            </a:pPr>
            <a:r>
              <a:rPr lang="en-US" sz="20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GOES-R Algorithm Working Group (AWG) Algorithm Integration Team (AIT) maintains and updates a data processing framework for </a:t>
            </a:r>
            <a:r>
              <a:rPr lang="en-US" sz="2400" dirty="0" smtClean="0">
                <a:latin typeface="Times New Roman" pitchFamily="18" charset="0"/>
                <a:cs typeface="Times New Roman" pitchFamily="18" charset="0"/>
              </a:rPr>
              <a:t>GOES-R </a:t>
            </a:r>
            <a:r>
              <a:rPr lang="en-US" sz="2400" dirty="0" smtClean="0">
                <a:latin typeface="Times New Roman" pitchFamily="18" charset="0"/>
                <a:cs typeface="Times New Roman" pitchFamily="18" charset="0"/>
              </a:rPr>
              <a:t>algorithm processing.</a:t>
            </a:r>
          </a:p>
          <a:p>
            <a:pPr>
              <a:defRPr/>
            </a:pPr>
            <a:endParaRPr lang="en-US" sz="2400" dirty="0" smtClean="0">
              <a:latin typeface="Times New Roman" pitchFamily="18" charset="0"/>
              <a:cs typeface="Times New Roman" pitchFamily="18" charset="0"/>
            </a:endParaRPr>
          </a:p>
          <a:p>
            <a:pPr>
              <a:buFont typeface="Arial" charset="0"/>
              <a:buChar char="•"/>
              <a:defRPr/>
            </a:pPr>
            <a:r>
              <a:rPr lang="en-US" sz="2400" dirty="0" smtClean="0">
                <a:latin typeface="Times New Roman" pitchFamily="18" charset="0"/>
                <a:cs typeface="Times New Roman" pitchFamily="18" charset="0"/>
              </a:rPr>
              <a:t>   This system provides an environment for algorithm development and testing along with the ability to process multiple algorithms in sequence with product precedence.  Most of the algorithms are able to process on multiple satellite datasets.</a:t>
            </a:r>
          </a:p>
          <a:p>
            <a:pPr>
              <a:buFont typeface="Arial" charset="0"/>
              <a:buChar char="•"/>
              <a:defRPr/>
            </a:pPr>
            <a:endParaRPr lang="en-US" sz="2400" dirty="0">
              <a:latin typeface="Times New Roman" pitchFamily="18" charset="0"/>
              <a:cs typeface="Times New Roman" pitchFamily="18" charset="0"/>
            </a:endParaRPr>
          </a:p>
          <a:p>
            <a:pPr>
              <a:buFont typeface="Arial" charset="0"/>
              <a:buChar char="•"/>
              <a:defRP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With the launch of the Japanese Himawari-8 satellite in October 2014, a new next-generation geostationary dataset is available for  use, and the AIT Framework is currently being updated to utilize these data.</a:t>
            </a:r>
          </a:p>
          <a:p>
            <a:pPr>
              <a:defRPr/>
            </a:pPr>
            <a:endParaRPr lang="en-US" sz="2400" dirty="0">
              <a:latin typeface="Times New Roman" pitchFamily="18" charset="0"/>
              <a:cs typeface="Times New Roman" pitchFamily="18" charset="0"/>
            </a:endParaRPr>
          </a:p>
          <a:p>
            <a:pPr>
              <a:buFont typeface="Arial" charset="0"/>
              <a:buChar char="•"/>
              <a:defRPr/>
            </a:pPr>
            <a:r>
              <a:rPr lang="en-US" sz="2400" dirty="0" smtClean="0">
                <a:latin typeface="Times New Roman" pitchFamily="18" charset="0"/>
                <a:cs typeface="Times New Roman" pitchFamily="18" charset="0"/>
              </a:rPr>
              <a:t>   This poster describes updates made to the GOES-R Framework to process AHI data for algorithm use.</a:t>
            </a:r>
            <a:endParaRPr lang="en-US" sz="2400" dirty="0">
              <a:latin typeface="Times New Roman" pitchFamily="18" charset="0"/>
              <a:cs typeface="Times New Roman" pitchFamily="18" charset="0"/>
            </a:endParaRPr>
          </a:p>
        </p:txBody>
      </p:sp>
      <p:sp>
        <p:nvSpPr>
          <p:cNvPr id="25" name="Rectangle 24"/>
          <p:cNvSpPr/>
          <p:nvPr/>
        </p:nvSpPr>
        <p:spPr>
          <a:xfrm>
            <a:off x="11353802" y="5257800"/>
            <a:ext cx="21112843" cy="11811000"/>
          </a:xfrm>
          <a:prstGeom prst="rect">
            <a:avLst/>
          </a:prstGeom>
          <a:noFill/>
          <a:ln w="1143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6" name="Text Box 18"/>
          <p:cNvSpPr txBox="1">
            <a:spLocks noChangeArrowheads="1"/>
          </p:cNvSpPr>
          <p:nvPr/>
        </p:nvSpPr>
        <p:spPr bwMode="auto">
          <a:xfrm>
            <a:off x="11963400" y="5562600"/>
            <a:ext cx="7924800" cy="1822690"/>
          </a:xfrm>
          <a:prstGeom prst="rect">
            <a:avLst/>
          </a:prstGeom>
          <a:noFill/>
          <a:ln w="9525" algn="ctr">
            <a:noFill/>
            <a:miter lim="800000"/>
            <a:headEnd/>
            <a:tailEnd/>
          </a:ln>
        </p:spPr>
        <p:txBody>
          <a:bodyPr wrap="square">
            <a:spAutoFit/>
          </a:bodyPr>
          <a:lstStyle/>
          <a:p>
            <a:pPr algn="ctr"/>
            <a:r>
              <a:rPr lang="en-US" sz="5400" b="1" dirty="0" smtClean="0">
                <a:latin typeface="Times New Roman" pitchFamily="18" charset="0"/>
                <a:cs typeface="Times New Roman" pitchFamily="18" charset="0"/>
              </a:rPr>
              <a:t>Adapting the AWG Framework for AHI Data</a:t>
            </a:r>
            <a:endParaRPr lang="en-US" sz="5400" b="1" dirty="0">
              <a:latin typeface="Times New Roman" pitchFamily="18" charset="0"/>
              <a:cs typeface="Times New Roman" pitchFamily="18" charset="0"/>
            </a:endParaRPr>
          </a:p>
        </p:txBody>
      </p:sp>
      <p:sp>
        <p:nvSpPr>
          <p:cNvPr id="30" name="TextBox 53"/>
          <p:cNvSpPr txBox="1">
            <a:spLocks noChangeArrowheads="1"/>
          </p:cNvSpPr>
          <p:nvPr/>
        </p:nvSpPr>
        <p:spPr bwMode="auto">
          <a:xfrm>
            <a:off x="11811000" y="7620000"/>
            <a:ext cx="8458200" cy="9305315"/>
          </a:xfrm>
          <a:prstGeom prst="rect">
            <a:avLst/>
          </a:prstGeom>
          <a:noFill/>
          <a:ln w="9525">
            <a:noFill/>
            <a:miter lim="800000"/>
            <a:headEnd/>
            <a:tailEnd/>
          </a:ln>
        </p:spPr>
        <p:txBody>
          <a:bodyPr wrap="square">
            <a:spAutoFit/>
          </a:bodyPr>
          <a:lstStyle/>
          <a:p>
            <a:pPr>
              <a:buFont typeface="Arial" pitchFamily="34" charset="0"/>
              <a:buChar char="•"/>
            </a:pP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majority of the AWG Level 2 geophysical algorithms were originally developed  and tested with a primary source of satellite data, typically AQUA/MODIS, TERRA/MODIS, or MSG/SEVIRI.  Additional datasets supported the development in some cases, for example, AVHRR.</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    As preparation for the upcoming GOES-R, the algorithms were expanded for use with ABI-simulated data.  These data are simulations from the WRF model.</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    Approximately half of the 20 AWG algorithms were adapted to read and process on VIIRS data from the S-NPP mission.  This work has occurred under the ‘JPSS Risk Reduction Project.’</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    Now, with the launch of the Japanese Himawari-8 satellite, data is available from the Advanced Himawari Instrument (AHI).  AHI is a close proxy of the GOES-R Advanced Baseline Imager (ABI).  In time, all of the AWG Level 2 algorithms will be modified to run on AHI data.</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   The process to update the AWG algorithms for use with AHI data involves  multiple groups of people and a step-by-step process before an updated algorithm is baselined in the AIT processing system.  The figure to the right describes this process.</a:t>
            </a:r>
            <a:endParaRPr lang="en-US" sz="2400" dirty="0">
              <a:latin typeface="Times New Roman" pitchFamily="18" charset="0"/>
              <a:cs typeface="Times New Roman" pitchFamily="18" charset="0"/>
            </a:endParaRPr>
          </a:p>
        </p:txBody>
      </p:sp>
      <p:sp>
        <p:nvSpPr>
          <p:cNvPr id="31" name="TextBox 30"/>
          <p:cNvSpPr txBox="1"/>
          <p:nvPr/>
        </p:nvSpPr>
        <p:spPr>
          <a:xfrm>
            <a:off x="12050486" y="9956800"/>
            <a:ext cx="7886700" cy="415702"/>
          </a:xfrm>
          <a:prstGeom prst="rect">
            <a:avLst/>
          </a:prstGeom>
          <a:noFill/>
        </p:spPr>
        <p:txBody>
          <a:bodyPr wrap="square" rtlCol="0">
            <a:spAutoFit/>
          </a:bodyPr>
          <a:lstStyle/>
          <a:p>
            <a:endParaRPr lang="en-US" sz="2000" dirty="0">
              <a:latin typeface="Times New Roman" pitchFamily="18" charset="0"/>
              <a:cs typeface="Times New Roman" pitchFamily="18" charset="0"/>
            </a:endParaRPr>
          </a:p>
        </p:txBody>
      </p:sp>
      <p:sp>
        <p:nvSpPr>
          <p:cNvPr id="36" name="Rectangle 35"/>
          <p:cNvSpPr/>
          <p:nvPr/>
        </p:nvSpPr>
        <p:spPr>
          <a:xfrm>
            <a:off x="609603" y="17526000"/>
            <a:ext cx="23698197" cy="24384000"/>
          </a:xfrm>
          <a:prstGeom prst="rect">
            <a:avLst/>
          </a:prstGeom>
          <a:solidFill>
            <a:schemeClr val="bg1"/>
          </a:solidFill>
          <a:ln w="1143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9600" dirty="0" smtClean="0">
                <a:latin typeface="Times New Roman" pitchFamily="18" charset="0"/>
                <a:cs typeface="Times New Roman" pitchFamily="18" charset="0"/>
              </a:rPr>
              <a:t>Winds </a:t>
            </a:r>
            <a:endParaRPr lang="en-US" dirty="0"/>
          </a:p>
        </p:txBody>
      </p:sp>
      <p:sp>
        <p:nvSpPr>
          <p:cNvPr id="46" name="Rectangle 45"/>
          <p:cNvSpPr/>
          <p:nvPr/>
        </p:nvSpPr>
        <p:spPr>
          <a:xfrm>
            <a:off x="2362200" y="17830800"/>
            <a:ext cx="6477000" cy="1822690"/>
          </a:xfrm>
          <a:prstGeom prst="rect">
            <a:avLst/>
          </a:prstGeom>
        </p:spPr>
        <p:txBody>
          <a:bodyPr wrap="square">
            <a:spAutoFit/>
          </a:bodyPr>
          <a:lstStyle/>
          <a:p>
            <a:pPr algn="ctr"/>
            <a:r>
              <a:rPr lang="en-US" sz="5400" b="1" dirty="0" smtClean="0">
                <a:latin typeface="Times New Roman" pitchFamily="18" charset="0"/>
                <a:cs typeface="Times New Roman" pitchFamily="18" charset="0"/>
              </a:rPr>
              <a:t>AHI Derived Motion Winds Project</a:t>
            </a:r>
            <a:endParaRPr lang="en-US" sz="5400" dirty="0">
              <a:latin typeface="Times New Roman" pitchFamily="18" charset="0"/>
              <a:cs typeface="Times New Roman" pitchFamily="18" charset="0"/>
            </a:endParaRPr>
          </a:p>
        </p:txBody>
      </p:sp>
      <p:cxnSp>
        <p:nvCxnSpPr>
          <p:cNvPr id="48" name="Straight Connector 47"/>
          <p:cNvCxnSpPr/>
          <p:nvPr/>
        </p:nvCxnSpPr>
        <p:spPr>
          <a:xfrm>
            <a:off x="24155400" y="17526000"/>
            <a:ext cx="8327573" cy="0"/>
          </a:xfrm>
          <a:prstGeom prst="line">
            <a:avLst/>
          </a:prstGeom>
          <a:ln w="1143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2461200" y="17526000"/>
            <a:ext cx="0" cy="11582400"/>
          </a:xfrm>
          <a:prstGeom prst="line">
            <a:avLst/>
          </a:prstGeom>
          <a:ln w="1143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H="1">
            <a:off x="24307800" y="29032200"/>
            <a:ext cx="8142516" cy="0"/>
          </a:xfrm>
          <a:prstGeom prst="line">
            <a:avLst/>
          </a:prstGeom>
          <a:ln w="1143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4307800" y="17602200"/>
            <a:ext cx="0" cy="11353800"/>
          </a:xfrm>
          <a:prstGeom prst="line">
            <a:avLst/>
          </a:prstGeom>
          <a:ln w="200025">
            <a:solidFill>
              <a:schemeClr val="bg1"/>
            </a:solidFill>
          </a:ln>
        </p:spPr>
        <p:style>
          <a:lnRef idx="1">
            <a:schemeClr val="accent1"/>
          </a:lnRef>
          <a:fillRef idx="0">
            <a:schemeClr val="accent1"/>
          </a:fillRef>
          <a:effectRef idx="0">
            <a:schemeClr val="accent1"/>
          </a:effectRef>
          <a:fontRef idx="minor">
            <a:schemeClr val="tx1"/>
          </a:fontRef>
        </p:style>
      </p:cxnSp>
      <p:sp>
        <p:nvSpPr>
          <p:cNvPr id="66" name="Rectangle 98"/>
          <p:cNvSpPr>
            <a:spLocks noChangeArrowheads="1"/>
          </p:cNvSpPr>
          <p:nvPr/>
        </p:nvSpPr>
        <p:spPr bwMode="auto">
          <a:xfrm>
            <a:off x="1676400" y="30480001"/>
            <a:ext cx="9220200" cy="863380"/>
          </a:xfrm>
          <a:prstGeom prst="rect">
            <a:avLst/>
          </a:prstGeom>
          <a:noFill/>
          <a:ln w="9525">
            <a:noFill/>
            <a:miter lim="800000"/>
            <a:headEnd/>
            <a:tailEnd/>
          </a:ln>
        </p:spPr>
        <p:txBody>
          <a:bodyPr wrap="square">
            <a:spAutoFit/>
          </a:bodyPr>
          <a:lstStyle/>
          <a:p>
            <a:r>
              <a:rPr lang="en-US" sz="2400" b="1" dirty="0">
                <a:latin typeface="Times New Roman" pitchFamily="18" charset="0"/>
                <a:cs typeface="Times New Roman" pitchFamily="18" charset="0"/>
              </a:rPr>
              <a:t>Table </a:t>
            </a: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Current status of Winds project.  Key required elements are listed and an indication if these elements have been completed.</a:t>
            </a:r>
            <a:endParaRPr lang="en-US" sz="2400" dirty="0">
              <a:latin typeface="Times New Roman" pitchFamily="18" charset="0"/>
              <a:cs typeface="Times New Roman" pitchFamily="18" charset="0"/>
            </a:endParaRPr>
          </a:p>
        </p:txBody>
      </p:sp>
      <p:sp>
        <p:nvSpPr>
          <p:cNvPr id="75" name="Rectangle 74"/>
          <p:cNvSpPr/>
          <p:nvPr/>
        </p:nvSpPr>
        <p:spPr>
          <a:xfrm>
            <a:off x="24765000" y="29489400"/>
            <a:ext cx="7712531" cy="6324600"/>
          </a:xfrm>
          <a:prstGeom prst="rect">
            <a:avLst/>
          </a:prstGeom>
          <a:noFill/>
          <a:ln w="1143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6" name="TextBox 101"/>
          <p:cNvSpPr txBox="1">
            <a:spLocks noChangeArrowheads="1"/>
          </p:cNvSpPr>
          <p:nvPr/>
        </p:nvSpPr>
        <p:spPr bwMode="auto">
          <a:xfrm>
            <a:off x="26517600" y="29718000"/>
            <a:ext cx="4191000" cy="959311"/>
          </a:xfrm>
          <a:prstGeom prst="rect">
            <a:avLst/>
          </a:prstGeom>
          <a:noFill/>
          <a:ln w="9525">
            <a:noFill/>
            <a:miter lim="800000"/>
            <a:headEnd/>
            <a:tailEnd/>
          </a:ln>
        </p:spPr>
        <p:txBody>
          <a:bodyPr wrap="square">
            <a:spAutoFit/>
          </a:bodyPr>
          <a:lstStyle/>
          <a:p>
            <a:r>
              <a:rPr lang="en-US" sz="5400" b="1" dirty="0">
                <a:latin typeface="Times New Roman" pitchFamily="18" charset="0"/>
                <a:cs typeface="Times New Roman" pitchFamily="18" charset="0"/>
              </a:rPr>
              <a:t>Future Work</a:t>
            </a:r>
            <a:endParaRPr lang="en-US" sz="5400" dirty="0">
              <a:latin typeface="Times New Roman" pitchFamily="18" charset="0"/>
              <a:cs typeface="Times New Roman" pitchFamily="18" charset="0"/>
            </a:endParaRPr>
          </a:p>
        </p:txBody>
      </p:sp>
      <p:sp>
        <p:nvSpPr>
          <p:cNvPr id="77" name="TextBox 76"/>
          <p:cNvSpPr txBox="1"/>
          <p:nvPr/>
        </p:nvSpPr>
        <p:spPr>
          <a:xfrm>
            <a:off x="25222200" y="30937200"/>
            <a:ext cx="6858000" cy="4401205"/>
          </a:xfrm>
          <a:prstGeom prst="rect">
            <a:avLst/>
          </a:prstGeom>
          <a:noFill/>
        </p:spPr>
        <p:txBody>
          <a:bodyPr wrap="square" rtlCol="0">
            <a:spAutoFit/>
          </a:bodyPr>
          <a:lstStyle/>
          <a:p>
            <a:pPr>
              <a:buFont typeface="Arial" charset="0"/>
              <a:buChar char="•"/>
            </a:pPr>
            <a:r>
              <a:rPr lang="en-US" sz="2000" dirty="0" smtClean="0">
                <a:latin typeface="Times New Roman" pitchFamily="18" charset="0"/>
                <a:cs typeface="Times New Roman" pitchFamily="18" charset="0"/>
              </a:rPr>
              <a:t>     Complete </a:t>
            </a:r>
            <a:r>
              <a:rPr lang="en-US" sz="2000" dirty="0" smtClean="0">
                <a:latin typeface="Times New Roman" pitchFamily="18" charset="0"/>
                <a:cs typeface="Times New Roman" pitchFamily="18" charset="0"/>
              </a:rPr>
              <a:t>integration and testing of AHI data reader and CRTM outputs.</a:t>
            </a:r>
            <a:endParaRPr lang="en-US" sz="2000" dirty="0" smtClean="0">
              <a:latin typeface="Times New Roman" pitchFamily="18" charset="0"/>
              <a:cs typeface="Times New Roman" pitchFamily="18" charset="0"/>
            </a:endParaRPr>
          </a:p>
          <a:p>
            <a:pPr>
              <a:buFont typeface="Arial" charset="0"/>
              <a:buChar char="•"/>
            </a:pP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Obtain AHI versions of the Cloud Mask, Cloud Phase, Cloud Height, and DMW algorithm code from AWG science teams and integrate/test these codes in the AWG Framework system.</a:t>
            </a:r>
            <a:endParaRPr lang="en-US" sz="2000" dirty="0" smtClean="0">
              <a:latin typeface="Times New Roman" pitchFamily="18" charset="0"/>
              <a:cs typeface="Times New Roman" pitchFamily="18" charset="0"/>
            </a:endParaRPr>
          </a:p>
          <a:p>
            <a:pPr>
              <a:buFont typeface="Arial" charset="0"/>
              <a:buChar char="•"/>
            </a:pP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Generate AHI Product System outputs in a near-real time operational demonstration.</a:t>
            </a:r>
            <a:endParaRPr lang="en-US" sz="2000" dirty="0" smtClean="0">
              <a:latin typeface="Times New Roman" pitchFamily="18" charset="0"/>
              <a:cs typeface="Times New Roman" pitchFamily="18" charset="0"/>
            </a:endParaRPr>
          </a:p>
          <a:p>
            <a:pPr>
              <a:buFont typeface="Arial" charset="0"/>
              <a:buChar char="•"/>
            </a:pP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Prepare the Algorithm Package (DAP) for the AHI Product System and deliver to NOAA/OSPO.</a:t>
            </a:r>
            <a:endParaRPr lang="en-US" sz="2000" dirty="0" smtClean="0">
              <a:latin typeface="Times New Roman" pitchFamily="18" charset="0"/>
              <a:cs typeface="Times New Roman" pitchFamily="18" charset="0"/>
            </a:endParaRPr>
          </a:p>
          <a:p>
            <a:pPr>
              <a:buFont typeface="Arial" charset="0"/>
              <a:buChar char="•"/>
            </a:pP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Obtain AHI versions of the remaining Level 2 processing algorithms from AWG science teams and integrate these in the AWG Framework system.</a:t>
            </a:r>
          </a:p>
          <a:p>
            <a:pPr>
              <a:buFont typeface="Arial" charset="0"/>
              <a:buChar char="•"/>
            </a:pP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Perform routine regression testing and near-real time processing for AHI versions of the Level 2 algorithms.</a:t>
            </a:r>
            <a:endParaRPr lang="en-US" sz="2000" dirty="0" smtClean="0">
              <a:latin typeface="Times New Roman" pitchFamily="18" charset="0"/>
              <a:cs typeface="Times New Roman" pitchFamily="18" charset="0"/>
            </a:endParaRPr>
          </a:p>
        </p:txBody>
      </p:sp>
      <p:sp>
        <p:nvSpPr>
          <p:cNvPr id="78" name="Rectangle 77"/>
          <p:cNvSpPr/>
          <p:nvPr/>
        </p:nvSpPr>
        <p:spPr>
          <a:xfrm>
            <a:off x="24765000" y="36271200"/>
            <a:ext cx="7696200" cy="5638800"/>
          </a:xfrm>
          <a:prstGeom prst="rect">
            <a:avLst/>
          </a:prstGeom>
          <a:noFill/>
          <a:ln w="1143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9" name="TextBox 101"/>
          <p:cNvSpPr txBox="1">
            <a:spLocks noChangeArrowheads="1"/>
          </p:cNvSpPr>
          <p:nvPr/>
        </p:nvSpPr>
        <p:spPr bwMode="auto">
          <a:xfrm>
            <a:off x="27127200" y="36499800"/>
            <a:ext cx="3505200" cy="863380"/>
          </a:xfrm>
          <a:prstGeom prst="rect">
            <a:avLst/>
          </a:prstGeom>
          <a:noFill/>
          <a:ln w="9525">
            <a:noFill/>
            <a:miter lim="800000"/>
            <a:headEnd/>
            <a:tailEnd/>
          </a:ln>
        </p:spPr>
        <p:txBody>
          <a:bodyPr wrap="square">
            <a:spAutoFit/>
          </a:bodyPr>
          <a:lstStyle/>
          <a:p>
            <a:r>
              <a:rPr lang="en-US" sz="4800" b="1" dirty="0">
                <a:latin typeface="Times New Roman" pitchFamily="18" charset="0"/>
                <a:cs typeface="Times New Roman" pitchFamily="18" charset="0"/>
              </a:rPr>
              <a:t>References</a:t>
            </a:r>
            <a:endParaRPr lang="en-US" sz="4800" dirty="0">
              <a:latin typeface="Times New Roman" pitchFamily="18" charset="0"/>
              <a:cs typeface="Times New Roman" pitchFamily="18" charset="0"/>
            </a:endParaRPr>
          </a:p>
        </p:txBody>
      </p:sp>
      <p:sp>
        <p:nvSpPr>
          <p:cNvPr id="80" name="TextBox 79"/>
          <p:cNvSpPr txBox="1"/>
          <p:nvPr/>
        </p:nvSpPr>
        <p:spPr>
          <a:xfrm>
            <a:off x="25146000" y="37490400"/>
            <a:ext cx="6934200" cy="707886"/>
          </a:xfrm>
          <a:prstGeom prst="rect">
            <a:avLst/>
          </a:prstGeom>
          <a:noFill/>
        </p:spPr>
        <p:txBody>
          <a:bodyPr wrap="square" rtlCol="0">
            <a:spAutoFit/>
          </a:bodyPr>
          <a:lstStyle/>
          <a:p>
            <a:r>
              <a:rPr lang="en-US" sz="2000"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GOES-R Algorithm Theoretical Basis </a:t>
            </a:r>
            <a:r>
              <a:rPr lang="en-US" sz="2000" dirty="0" smtClean="0">
                <a:latin typeface="Times New Roman" pitchFamily="18" charset="0"/>
                <a:cs typeface="Times New Roman" pitchFamily="18" charset="0"/>
              </a:rPr>
              <a:t>Documents (</a:t>
            </a:r>
            <a:r>
              <a:rPr lang="en-US" sz="2000" dirty="0" smtClean="0">
                <a:latin typeface="Times New Roman" pitchFamily="18" charset="0"/>
                <a:cs typeface="Times New Roman" pitchFamily="18" charset="0"/>
                <a:hlinkClick r:id="rId3"/>
              </a:rPr>
              <a:t>http://</a:t>
            </a:r>
            <a:r>
              <a:rPr lang="en-US" sz="2000" dirty="0" smtClean="0">
                <a:latin typeface="Times New Roman" pitchFamily="18" charset="0"/>
                <a:cs typeface="Times New Roman" pitchFamily="18" charset="0"/>
                <a:hlinkClick r:id="rId3"/>
              </a:rPr>
              <a:t>www.star.nesdis.noaa.gov/goesr/docs_reports_ATBD.php</a:t>
            </a:r>
            <a:r>
              <a:rPr lang="en-US" sz="2000" dirty="0" smtClean="0">
                <a:latin typeface="Times New Roman" pitchFamily="18" charset="0"/>
                <a:cs typeface="Times New Roman" pitchFamily="18" charset="0"/>
              </a:rPr>
              <a:t>)</a:t>
            </a:r>
          </a:p>
        </p:txBody>
      </p:sp>
      <p:sp>
        <p:nvSpPr>
          <p:cNvPr id="81" name="TextBox 101"/>
          <p:cNvSpPr txBox="1">
            <a:spLocks noChangeArrowheads="1"/>
          </p:cNvSpPr>
          <p:nvPr/>
        </p:nvSpPr>
        <p:spPr bwMode="auto">
          <a:xfrm>
            <a:off x="26289000" y="38557200"/>
            <a:ext cx="5029200" cy="863380"/>
          </a:xfrm>
          <a:prstGeom prst="rect">
            <a:avLst/>
          </a:prstGeom>
          <a:noFill/>
          <a:ln w="9525">
            <a:noFill/>
            <a:miter lim="800000"/>
            <a:headEnd/>
            <a:tailEnd/>
          </a:ln>
        </p:spPr>
        <p:txBody>
          <a:bodyPr wrap="square">
            <a:spAutoFit/>
          </a:bodyPr>
          <a:lstStyle/>
          <a:p>
            <a:r>
              <a:rPr lang="en-US" sz="4800" b="1" dirty="0">
                <a:latin typeface="Times New Roman" pitchFamily="18" charset="0"/>
                <a:cs typeface="Times New Roman" pitchFamily="18" charset="0"/>
              </a:rPr>
              <a:t>Acknowledgments</a:t>
            </a:r>
            <a:endParaRPr lang="en-US" sz="4800" dirty="0">
              <a:latin typeface="Times New Roman" pitchFamily="18" charset="0"/>
              <a:cs typeface="Times New Roman" pitchFamily="18" charset="0"/>
            </a:endParaRPr>
          </a:p>
        </p:txBody>
      </p:sp>
      <p:sp>
        <p:nvSpPr>
          <p:cNvPr id="82" name="TextBox 81"/>
          <p:cNvSpPr txBox="1"/>
          <p:nvPr/>
        </p:nvSpPr>
        <p:spPr>
          <a:xfrm>
            <a:off x="25069800" y="39471600"/>
            <a:ext cx="7086600" cy="1631216"/>
          </a:xfrm>
          <a:prstGeom prst="rect">
            <a:avLst/>
          </a:prstGeom>
          <a:noFill/>
        </p:spPr>
        <p:txBody>
          <a:bodyPr wrap="square" rtlCol="0">
            <a:spAutoFit/>
          </a:bodyPr>
          <a:lstStyle/>
          <a:p>
            <a:r>
              <a:rPr lang="en-US" sz="2000" dirty="0" smtClean="0">
                <a:latin typeface="Times New Roman" pitchFamily="18" charset="0"/>
                <a:cs typeface="Times New Roman" pitchFamily="18" charset="0"/>
              </a:rPr>
              <a:t>Thanks to William Straka (Univ. Wisc./CIMMS) for software used in the AWG Framework for AHI data navigation calculations.</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Thanks to the JMA for sample source codes to read the Himawari standard data.</a:t>
            </a:r>
            <a:endParaRPr lang="en-US" sz="2000" dirty="0">
              <a:latin typeface="Times New Roman" pitchFamily="18" charset="0"/>
              <a:cs typeface="Times New Roman" pitchFamily="18" charset="0"/>
            </a:endParaRPr>
          </a:p>
        </p:txBody>
      </p:sp>
      <p:pic>
        <p:nvPicPr>
          <p:cNvPr id="96" name="Picture 9"/>
          <p:cNvPicPr>
            <a:picLocks noChangeAspect="1" noChangeArrowheads="1"/>
          </p:cNvPicPr>
          <p:nvPr/>
        </p:nvPicPr>
        <p:blipFill>
          <a:blip r:embed="rId4" cstate="print"/>
          <a:srcRect/>
          <a:stretch>
            <a:fillRect/>
          </a:stretch>
        </p:blipFill>
        <p:spPr bwMode="auto">
          <a:xfrm>
            <a:off x="1295400" y="990600"/>
            <a:ext cx="3732684" cy="3200400"/>
          </a:xfrm>
          <a:prstGeom prst="rect">
            <a:avLst/>
          </a:prstGeom>
          <a:noFill/>
          <a:ln w="9525">
            <a:noFill/>
            <a:miter lim="800000"/>
            <a:headEnd/>
            <a:tailEnd/>
          </a:ln>
        </p:spPr>
      </p:pic>
      <p:pic>
        <p:nvPicPr>
          <p:cNvPr id="97" name="Picture 13" descr="GOES-R_Color_L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7279600" y="914400"/>
            <a:ext cx="5071914" cy="3383280"/>
          </a:xfrm>
          <a:prstGeom prst="rect">
            <a:avLst/>
          </a:prstGeom>
          <a:noFill/>
          <a:ln w="9525">
            <a:noFill/>
            <a:miter lim="800000"/>
            <a:headEnd/>
            <a:tailEnd/>
          </a:ln>
        </p:spPr>
      </p:pic>
      <p:sp>
        <p:nvSpPr>
          <p:cNvPr id="115" name="TextBox 53"/>
          <p:cNvSpPr txBox="1">
            <a:spLocks noChangeArrowheads="1"/>
          </p:cNvSpPr>
          <p:nvPr/>
        </p:nvSpPr>
        <p:spPr bwMode="auto">
          <a:xfrm>
            <a:off x="1143000" y="19735801"/>
            <a:ext cx="9906000" cy="10840211"/>
          </a:xfrm>
          <a:prstGeom prst="rect">
            <a:avLst/>
          </a:prstGeom>
          <a:noFill/>
          <a:ln w="9525">
            <a:noFill/>
            <a:miter lim="800000"/>
            <a:headEnd/>
            <a:tailEnd/>
          </a:ln>
        </p:spPr>
        <p:txBody>
          <a:bodyPr wrap="square">
            <a:spAutoFit/>
          </a:bodyPr>
          <a:lstStyle/>
          <a:p>
            <a:pPr>
              <a:buFont typeface="Arial" pitchFamily="34" charset="0"/>
              <a:buChar char="•"/>
            </a:pP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first algorithm to be updated for use with Himawari/AHI data is the Derived Motion Winds (DMW) algorithm as part of the </a:t>
            </a:r>
            <a:r>
              <a:rPr lang="en-US" sz="2400" dirty="0" smtClean="0">
                <a:latin typeface="Times New Roman" pitchFamily="18" charset="0"/>
                <a:cs typeface="Times New Roman" pitchFamily="18" charset="0"/>
              </a:rPr>
              <a:t>‘AHI Derived </a:t>
            </a:r>
            <a:r>
              <a:rPr lang="en-US" sz="2400" dirty="0" smtClean="0">
                <a:latin typeface="Times New Roman" pitchFamily="18" charset="0"/>
                <a:cs typeface="Times New Roman" pitchFamily="18" charset="0"/>
              </a:rPr>
              <a:t>Motion Winds Project.’</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    The development of an AHI Product Processing System will help continue algorithm continuity of operations for the MTSAT satellite (which is approaching end-of-life in 2015) and bridge the gap from S-NPP to the first JPSS satellite (J1) launched in 2017.</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    The </a:t>
            </a:r>
            <a:r>
              <a:rPr lang="en-US" sz="2400" dirty="0" smtClean="0">
                <a:latin typeface="Times New Roman" pitchFamily="18" charset="0"/>
                <a:cs typeface="Times New Roman" pitchFamily="18" charset="0"/>
              </a:rPr>
              <a:t>AHI </a:t>
            </a:r>
            <a:r>
              <a:rPr lang="en-US" sz="2400" dirty="0" smtClean="0">
                <a:latin typeface="Times New Roman" pitchFamily="18" charset="0"/>
                <a:cs typeface="Times New Roman" pitchFamily="18" charset="0"/>
              </a:rPr>
              <a:t>Winds Project will exploit the Himawari-8/9 AHI data with an advanced geophysical algorithm while processing on high resolution AHI data.</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    The project is a demonstration of NOAA’s goal of ‘Enterprise Solutions,’ namely using similar algorithms for geostationary and polar orbiting satellites.</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    The project will also provide an operational test of the GOES-R DMW algorithm before GOES-R launch.</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    The DMW algorithm source code is being updated for  use with AHI data by the AWG DMW science team.  The Cloud Mask, Cloud Height, and Cloud Phase algorithms are also adapted by their respective science teams for AHI data since these algorithms are needed as inputs to the DMW algorithm.</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    The most current versions of the DMW and cloud algorithms are being used in the Winds project.  For the cloud algorithms, these versions are those that have been adapted to read and process on either NPP VIIRS and Himawari/AHI data.  The DMW algorithm used in the Winds project will likely be quite similar to the GOES-R ABI version of the algorithm.</a:t>
            </a:r>
          </a:p>
        </p:txBody>
      </p:sp>
      <p:sp>
        <p:nvSpPr>
          <p:cNvPr id="116" name="TextBox 59"/>
          <p:cNvSpPr txBox="1">
            <a:spLocks noChangeArrowheads="1"/>
          </p:cNvSpPr>
          <p:nvPr/>
        </p:nvSpPr>
        <p:spPr bwMode="auto">
          <a:xfrm>
            <a:off x="21640800" y="15621001"/>
            <a:ext cx="9829800" cy="863380"/>
          </a:xfrm>
          <a:prstGeom prst="rect">
            <a:avLst/>
          </a:prstGeom>
          <a:noFill/>
          <a:ln w="9525">
            <a:noFill/>
            <a:miter lim="800000"/>
            <a:headEnd/>
            <a:tailEnd/>
          </a:ln>
        </p:spPr>
        <p:txBody>
          <a:bodyPr wrap="square">
            <a:spAutoFit/>
          </a:bodyPr>
          <a:lstStyle/>
          <a:p>
            <a:r>
              <a:rPr lang="en-US" sz="2400" b="1" dirty="0">
                <a:latin typeface="Times New Roman" pitchFamily="18" charset="0"/>
                <a:cs typeface="Times New Roman" pitchFamily="18" charset="0"/>
              </a:rPr>
              <a:t>Figure </a:t>
            </a: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Description of the process taken to update the AWG retrieval algorithms to use Himawari/AHI data.  Major steps and sub-tasks are shown.</a:t>
            </a:r>
            <a:endParaRPr lang="en-US" sz="2400" dirty="0">
              <a:latin typeface="Times New Roman" pitchFamily="18" charset="0"/>
              <a:cs typeface="Times New Roman" pitchFamily="18" charset="0"/>
            </a:endParaRPr>
          </a:p>
        </p:txBody>
      </p:sp>
      <p:graphicFrame>
        <p:nvGraphicFramePr>
          <p:cNvPr id="118" name="Table 117"/>
          <p:cNvGraphicFramePr>
            <a:graphicFrameLocks noGrp="1"/>
          </p:cNvGraphicFramePr>
          <p:nvPr/>
        </p:nvGraphicFramePr>
        <p:xfrm>
          <a:off x="1295400" y="31394400"/>
          <a:ext cx="9601200" cy="9186966"/>
        </p:xfrm>
        <a:graphic>
          <a:graphicData uri="http://schemas.openxmlformats.org/drawingml/2006/table">
            <a:tbl>
              <a:tblPr/>
              <a:tblGrid>
                <a:gridCol w="3178192"/>
                <a:gridCol w="1927208"/>
                <a:gridCol w="1777348"/>
                <a:gridCol w="1359226"/>
                <a:gridCol w="1359226"/>
              </a:tblGrid>
              <a:tr h="1228726">
                <a:tc>
                  <a:txBody>
                    <a:bodyPr/>
                    <a:lstStyle/>
                    <a:p>
                      <a:pPr algn="ctr" fontAlgn="b"/>
                      <a:r>
                        <a:rPr lang="en-US" sz="2000" b="1" i="0" u="none" strike="noStrike" dirty="0" smtClean="0">
                          <a:solidFill>
                            <a:srgbClr val="000000"/>
                          </a:solidFill>
                          <a:latin typeface="Times New Roman" pitchFamily="18" charset="0"/>
                          <a:cs typeface="Times New Roman" pitchFamily="18" charset="0"/>
                        </a:rPr>
                        <a:t>Wind</a:t>
                      </a:r>
                      <a:r>
                        <a:rPr lang="en-US" sz="2000" b="1" i="0" u="none" strike="noStrike" baseline="0" dirty="0" smtClean="0">
                          <a:solidFill>
                            <a:srgbClr val="000000"/>
                          </a:solidFill>
                          <a:latin typeface="Times New Roman" pitchFamily="18" charset="0"/>
                          <a:cs typeface="Times New Roman" pitchFamily="18" charset="0"/>
                        </a:rPr>
                        <a:t> Project Element</a:t>
                      </a:r>
                      <a:endParaRPr lang="en-US" sz="2000" b="1"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smtClean="0">
                          <a:solidFill>
                            <a:srgbClr val="000000"/>
                          </a:solidFill>
                          <a:latin typeface="Times New Roman" pitchFamily="18" charset="0"/>
                          <a:cs typeface="Times New Roman" pitchFamily="18" charset="0"/>
                        </a:rPr>
                        <a:t>Received from AWG team?</a:t>
                      </a:r>
                      <a:endParaRPr lang="en-US" sz="2000" b="1"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smtClean="0">
                          <a:solidFill>
                            <a:srgbClr val="000000"/>
                          </a:solidFill>
                          <a:latin typeface="Times New Roman" pitchFamily="18" charset="0"/>
                          <a:cs typeface="Times New Roman" pitchFamily="18" charset="0"/>
                        </a:rPr>
                        <a:t>Integrated into AIT Framework?</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smtClean="0">
                          <a:solidFill>
                            <a:srgbClr val="000000"/>
                          </a:solidFill>
                          <a:latin typeface="Times New Roman" pitchFamily="18" charset="0"/>
                          <a:cs typeface="Times New Roman" pitchFamily="18" charset="0"/>
                        </a:rPr>
                        <a:t>Tested?</a:t>
                      </a:r>
                      <a:endParaRPr lang="en-US" sz="2000" b="1"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smtClean="0">
                          <a:solidFill>
                            <a:srgbClr val="000000"/>
                          </a:solidFill>
                          <a:latin typeface="Times New Roman" pitchFamily="18" charset="0"/>
                          <a:cs typeface="Times New Roman" pitchFamily="18" charset="0"/>
                        </a:rPr>
                        <a:t>Updates,</a:t>
                      </a:r>
                      <a:r>
                        <a:rPr lang="en-US" sz="2000" b="1" i="0" u="none" strike="noStrike" baseline="0" dirty="0" smtClean="0">
                          <a:solidFill>
                            <a:srgbClr val="000000"/>
                          </a:solidFill>
                          <a:latin typeface="Times New Roman" pitchFamily="18" charset="0"/>
                          <a:cs typeface="Times New Roman" pitchFamily="18" charset="0"/>
                        </a:rPr>
                        <a:t> if necessary, based on testing?</a:t>
                      </a:r>
                      <a:endParaRPr lang="en-US" sz="2000" b="1"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5824">
                <a:tc>
                  <a:txBody>
                    <a:bodyPr/>
                    <a:lstStyle/>
                    <a:p>
                      <a:pPr algn="ctr" fontAlgn="b"/>
                      <a:r>
                        <a:rPr lang="en-US" sz="2000" b="0" i="0" u="none" strike="noStrike" dirty="0" smtClean="0">
                          <a:solidFill>
                            <a:srgbClr val="000000"/>
                          </a:solidFill>
                          <a:latin typeface="Times New Roman" pitchFamily="18" charset="0"/>
                          <a:cs typeface="Times New Roman" pitchFamily="18" charset="0"/>
                        </a:rPr>
                        <a:t>AHI</a:t>
                      </a:r>
                      <a:r>
                        <a:rPr lang="en-US" sz="2000" b="0" i="0" u="none" strike="noStrike" baseline="0" dirty="0" smtClean="0">
                          <a:solidFill>
                            <a:srgbClr val="000000"/>
                          </a:solidFill>
                          <a:latin typeface="Times New Roman" pitchFamily="18" charset="0"/>
                          <a:cs typeface="Times New Roman" pitchFamily="18" charset="0"/>
                        </a:rPr>
                        <a:t> data reader code*</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Yes</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Yes</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N/A</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5824">
                <a:tc>
                  <a:txBody>
                    <a:bodyPr/>
                    <a:lstStyle/>
                    <a:p>
                      <a:pPr algn="ctr" fontAlgn="b"/>
                      <a:r>
                        <a:rPr lang="en-US" sz="2000" b="0" i="0" u="none" strike="noStrike" dirty="0" smtClean="0">
                          <a:solidFill>
                            <a:schemeClr val="tx1"/>
                          </a:solidFill>
                          <a:latin typeface="Times New Roman" pitchFamily="18" charset="0"/>
                          <a:cs typeface="Times New Roman" pitchFamily="18" charset="0"/>
                        </a:rPr>
                        <a:t>AHI-specific</a:t>
                      </a:r>
                      <a:r>
                        <a:rPr lang="en-US" sz="2000" b="0" i="0" u="none" strike="noStrike" baseline="0" dirty="0" smtClean="0">
                          <a:solidFill>
                            <a:schemeClr val="tx1"/>
                          </a:solidFill>
                          <a:latin typeface="Times New Roman" pitchFamily="18" charset="0"/>
                          <a:cs typeface="Times New Roman" pitchFamily="18" charset="0"/>
                        </a:rPr>
                        <a:t> coefficients for CRTM</a:t>
                      </a:r>
                      <a:endParaRPr lang="en-US" sz="2000" b="0" i="0" u="none" strike="noStrike" dirty="0">
                        <a:solidFill>
                          <a:schemeClr val="tx1"/>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chemeClr val="tx1"/>
                          </a:solidFill>
                          <a:latin typeface="Times New Roman" pitchFamily="18" charset="0"/>
                          <a:cs typeface="Times New Roman" pitchFamily="18" charset="0"/>
                        </a:rPr>
                        <a:t>Yes</a:t>
                      </a:r>
                      <a:endParaRPr lang="en-US" sz="2000" b="0" i="0" u="none" strike="noStrike" dirty="0">
                        <a:solidFill>
                          <a:schemeClr val="tx1"/>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Yes</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Yes</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N/A</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5824">
                <a:tc>
                  <a:txBody>
                    <a:bodyPr/>
                    <a:lstStyle/>
                    <a:p>
                      <a:pPr algn="ctr" fontAlgn="b"/>
                      <a:r>
                        <a:rPr lang="en-US" sz="2000" b="0" i="0" u="none" strike="noStrike" dirty="0" smtClean="0">
                          <a:solidFill>
                            <a:srgbClr val="000000"/>
                          </a:solidFill>
                          <a:latin typeface="Times New Roman" pitchFamily="18" charset="0"/>
                          <a:cs typeface="Times New Roman" pitchFamily="18" charset="0"/>
                        </a:rPr>
                        <a:t>Cloud Mask Algorithm code</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5824">
                <a:tc>
                  <a:txBody>
                    <a:bodyPr/>
                    <a:lstStyle/>
                    <a:p>
                      <a:pPr algn="ctr" fontAlgn="b"/>
                      <a:r>
                        <a:rPr lang="en-US" sz="2000" b="0" i="0" u="none" strike="noStrike" dirty="0" smtClean="0">
                          <a:solidFill>
                            <a:srgbClr val="000000"/>
                          </a:solidFill>
                          <a:latin typeface="Times New Roman" pitchFamily="18" charset="0"/>
                          <a:cs typeface="Times New Roman" pitchFamily="18" charset="0"/>
                        </a:rPr>
                        <a:t>Cloud Mask Algorithm</a:t>
                      </a:r>
                      <a:r>
                        <a:rPr lang="en-US" sz="2000" b="0" i="0" u="none" strike="noStrike" baseline="0" dirty="0" smtClean="0">
                          <a:solidFill>
                            <a:srgbClr val="000000"/>
                          </a:solidFill>
                          <a:latin typeface="Times New Roman" pitchFamily="18" charset="0"/>
                          <a:cs typeface="Times New Roman" pitchFamily="18" charset="0"/>
                        </a:rPr>
                        <a:t> Look-Up Tables</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5824">
                <a:tc>
                  <a:txBody>
                    <a:bodyPr/>
                    <a:lstStyle/>
                    <a:p>
                      <a:pPr algn="ctr" fontAlgn="b"/>
                      <a:r>
                        <a:rPr lang="en-US" sz="2000" b="0" i="0" u="none" strike="noStrike" dirty="0" smtClean="0">
                          <a:solidFill>
                            <a:srgbClr val="000000"/>
                          </a:solidFill>
                          <a:latin typeface="Times New Roman" pitchFamily="18" charset="0"/>
                          <a:cs typeface="Times New Roman" pitchFamily="18" charset="0"/>
                        </a:rPr>
                        <a:t>Cloud Phase</a:t>
                      </a:r>
                      <a:r>
                        <a:rPr lang="en-US" sz="2000" b="0" i="0" u="none" strike="noStrike" baseline="0" dirty="0" smtClean="0">
                          <a:solidFill>
                            <a:srgbClr val="000000"/>
                          </a:solidFill>
                          <a:latin typeface="Times New Roman" pitchFamily="18" charset="0"/>
                          <a:cs typeface="Times New Roman" pitchFamily="18" charset="0"/>
                        </a:rPr>
                        <a:t> Algorithm code</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5824">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smtClean="0">
                          <a:solidFill>
                            <a:srgbClr val="000000"/>
                          </a:solidFill>
                          <a:latin typeface="Times New Roman" pitchFamily="18" charset="0"/>
                          <a:cs typeface="Times New Roman" pitchFamily="18" charset="0"/>
                        </a:rPr>
                        <a:t>Cloud Phase Algorithm</a:t>
                      </a:r>
                      <a:r>
                        <a:rPr lang="en-US" sz="2000" b="0" i="0" u="none" strike="noStrike" baseline="0" dirty="0" smtClean="0">
                          <a:solidFill>
                            <a:srgbClr val="000000"/>
                          </a:solidFill>
                          <a:latin typeface="Times New Roman" pitchFamily="18" charset="0"/>
                          <a:cs typeface="Times New Roman" pitchFamily="18" charset="0"/>
                        </a:rPr>
                        <a:t> Look-Up Tables</a:t>
                      </a:r>
                      <a:endParaRPr lang="en-US" sz="2000" b="0" i="0" u="none" strike="noStrike" dirty="0" smtClean="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5824">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smtClean="0">
                          <a:solidFill>
                            <a:srgbClr val="000000"/>
                          </a:solidFill>
                          <a:latin typeface="Times New Roman" pitchFamily="18" charset="0"/>
                          <a:cs typeface="Times New Roman" pitchFamily="18" charset="0"/>
                        </a:rPr>
                        <a:t>Cloud Height</a:t>
                      </a:r>
                      <a:r>
                        <a:rPr lang="en-US" sz="2000" b="0" i="0" u="none" strike="noStrike" baseline="0" dirty="0" smtClean="0">
                          <a:solidFill>
                            <a:srgbClr val="000000"/>
                          </a:solidFill>
                          <a:latin typeface="Times New Roman" pitchFamily="18" charset="0"/>
                          <a:cs typeface="Times New Roman" pitchFamily="18" charset="0"/>
                        </a:rPr>
                        <a:t> Algorithm code</a:t>
                      </a:r>
                      <a:endParaRPr lang="en-US" sz="2000" b="0" i="0" u="none" strike="noStrike" dirty="0" smtClean="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5824">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smtClean="0">
                          <a:solidFill>
                            <a:srgbClr val="000000"/>
                          </a:solidFill>
                          <a:latin typeface="Times New Roman" pitchFamily="18" charset="0"/>
                          <a:cs typeface="Times New Roman" pitchFamily="18" charset="0"/>
                        </a:rPr>
                        <a:t>Cloud</a:t>
                      </a:r>
                      <a:r>
                        <a:rPr lang="en-US" sz="2000" b="0" i="0" u="none" strike="noStrike" baseline="0" dirty="0" smtClean="0">
                          <a:solidFill>
                            <a:srgbClr val="000000"/>
                          </a:solidFill>
                          <a:latin typeface="Times New Roman" pitchFamily="18" charset="0"/>
                          <a:cs typeface="Times New Roman" pitchFamily="18" charset="0"/>
                        </a:rPr>
                        <a:t> Height Algorithm Look-Up Tables</a:t>
                      </a:r>
                      <a:endParaRPr lang="en-US" sz="2000" b="0" i="0" u="none" strike="noStrike" dirty="0" smtClean="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5824">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smtClean="0">
                          <a:solidFill>
                            <a:srgbClr val="000000"/>
                          </a:solidFill>
                          <a:latin typeface="Times New Roman" pitchFamily="18" charset="0"/>
                          <a:cs typeface="Times New Roman" pitchFamily="18" charset="0"/>
                        </a:rPr>
                        <a:t>Winds</a:t>
                      </a:r>
                      <a:r>
                        <a:rPr lang="en-US" sz="2000" b="0" i="0" u="none" strike="noStrike" baseline="0" dirty="0" smtClean="0">
                          <a:solidFill>
                            <a:srgbClr val="000000"/>
                          </a:solidFill>
                          <a:latin typeface="Times New Roman" pitchFamily="18" charset="0"/>
                          <a:cs typeface="Times New Roman" pitchFamily="18" charset="0"/>
                        </a:rPr>
                        <a:t> Algorithm code</a:t>
                      </a:r>
                      <a:endParaRPr lang="en-US" sz="2000" b="0" i="0" u="none" strike="noStrike" dirty="0" smtClean="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5824">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smtClean="0">
                          <a:solidFill>
                            <a:srgbClr val="000000"/>
                          </a:solidFill>
                          <a:latin typeface="Times New Roman" pitchFamily="18" charset="0"/>
                          <a:cs typeface="Times New Roman" pitchFamily="18" charset="0"/>
                        </a:rPr>
                        <a:t>Winds Algorithm Look-Up Tables</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latin typeface="Times New Roman" pitchFamily="18" charset="0"/>
                          <a:cs typeface="Times New Roman" pitchFamily="18" charset="0"/>
                        </a:rPr>
                        <a:t>No</a:t>
                      </a:r>
                      <a:endParaRPr lang="en-US" sz="2000" b="0" i="0" u="none" strike="noStrike" dirty="0">
                        <a:solidFill>
                          <a:srgbClr val="000000"/>
                        </a:solidFill>
                        <a:latin typeface="Times New Roman" pitchFamily="18" charset="0"/>
                        <a:cs typeface="Times New Roman" pitchFamily="18" charset="0"/>
                      </a:endParaRP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26" name="TextBox 125"/>
          <p:cNvSpPr txBox="1"/>
          <p:nvPr/>
        </p:nvSpPr>
        <p:spPr>
          <a:xfrm>
            <a:off x="1295400" y="40614601"/>
            <a:ext cx="9601200" cy="1055242"/>
          </a:xfrm>
          <a:prstGeom prst="rect">
            <a:avLst/>
          </a:prstGeom>
          <a:noFill/>
        </p:spPr>
        <p:txBody>
          <a:bodyPr wrap="square" rtlCol="0">
            <a:spAutoFit/>
          </a:bodyPr>
          <a:lstStyle/>
          <a:p>
            <a:r>
              <a:rPr lang="en-US" sz="2000" dirty="0" smtClean="0">
                <a:latin typeface="Times New Roman" pitchFamily="18" charset="0"/>
                <a:cs typeface="Times New Roman" pitchFamily="18" charset="0"/>
              </a:rPr>
              <a:t>* AHI data reader code: code from JMA to read AHI L1b files (radiances, BTs); ‘geos_transform.c’ from William Straka (CIMMS) for </a:t>
            </a:r>
            <a:r>
              <a:rPr lang="en-US" sz="2000" dirty="0" smtClean="0">
                <a:latin typeface="Times New Roman" pitchFamily="18" charset="0"/>
                <a:cs typeface="Times New Roman" pitchFamily="18" charset="0"/>
              </a:rPr>
              <a:t>latitude/longitude </a:t>
            </a:r>
            <a:r>
              <a:rPr lang="en-US" sz="2000" dirty="0" smtClean="0">
                <a:latin typeface="Times New Roman" pitchFamily="18" charset="0"/>
                <a:cs typeface="Times New Roman" pitchFamily="18" charset="0"/>
              </a:rPr>
              <a:t>calculations; AIT updates to code to make AHI data compatible with Framework data structures.</a:t>
            </a:r>
            <a:endParaRPr lang="en-US" sz="2000" dirty="0">
              <a:latin typeface="Times New Roman" pitchFamily="18" charset="0"/>
              <a:cs typeface="Times New Roman" pitchFamily="18" charset="0"/>
            </a:endParaRPr>
          </a:p>
        </p:txBody>
      </p:sp>
      <p:sp>
        <p:nvSpPr>
          <p:cNvPr id="127" name="TextBox 126"/>
          <p:cNvSpPr txBox="1"/>
          <p:nvPr/>
        </p:nvSpPr>
        <p:spPr>
          <a:xfrm>
            <a:off x="13944600" y="18059400"/>
            <a:ext cx="6019800" cy="1375012"/>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AHI Winds Product System Operational Design</a:t>
            </a:r>
            <a:endParaRPr lang="en-US" sz="4000" dirty="0">
              <a:latin typeface="Times New Roman" pitchFamily="18" charset="0"/>
              <a:cs typeface="Times New Roman" pitchFamily="18" charset="0"/>
            </a:endParaRPr>
          </a:p>
        </p:txBody>
      </p:sp>
      <p:sp>
        <p:nvSpPr>
          <p:cNvPr id="129" name="TextBox 128"/>
          <p:cNvSpPr txBox="1"/>
          <p:nvPr/>
        </p:nvSpPr>
        <p:spPr>
          <a:xfrm>
            <a:off x="12344400" y="19735800"/>
            <a:ext cx="9677400" cy="9689039"/>
          </a:xfrm>
          <a:prstGeom prst="rect">
            <a:avLst/>
          </a:prstGeom>
          <a:noFill/>
        </p:spPr>
        <p:txBody>
          <a:bodyPr wrap="square" rtlCol="0">
            <a:spAutoFit/>
          </a:bodyPr>
          <a:lstStyle/>
          <a:p>
            <a:pPr>
              <a:buFont typeface="Arial" pitchFamily="34" charset="0"/>
              <a:buChar char="•"/>
            </a:pP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AHI Product Processing System is being developed by various partners:</a:t>
            </a:r>
          </a:p>
          <a:p>
            <a:endParaRPr lang="en-US" sz="2400" dirty="0" smtClean="0">
              <a:latin typeface="Times New Roman" pitchFamily="18" charset="0"/>
              <a:cs typeface="Times New Roman" pitchFamily="18" charset="0"/>
            </a:endParaRPr>
          </a:p>
          <a:p>
            <a:pPr marL="457200" indent="-457200">
              <a:buAutoNum type="arabicParenR"/>
            </a:pPr>
            <a:r>
              <a:rPr lang="en-US" sz="2400" dirty="0" smtClean="0">
                <a:latin typeface="Times New Roman" pitchFamily="18" charset="0"/>
                <a:cs typeface="Times New Roman" pitchFamily="18" charset="0"/>
              </a:rPr>
              <a:t>Scientific algorithm development for the Cloud and Wind algorithms is performed by the Algorithm Working Group (AWG) science teams at NOAA/NESDIS/STAR.</a:t>
            </a:r>
          </a:p>
          <a:p>
            <a:pPr marL="457200" indent="-457200">
              <a:buAutoNum type="arabicParenR"/>
            </a:pPr>
            <a:r>
              <a:rPr lang="en-US"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software processing system is developed by the Algorithm Integration Team (AIT) at NOAA/NESDIS/STAR.</a:t>
            </a:r>
          </a:p>
          <a:p>
            <a:pPr marL="457200" indent="-457200"/>
            <a:endParaRPr lang="en-US" sz="2400" dirty="0" smtClean="0">
              <a:latin typeface="Times New Roman" pitchFamily="18" charset="0"/>
              <a:cs typeface="Times New Roman" pitchFamily="18" charset="0"/>
            </a:endParaRPr>
          </a:p>
          <a:p>
            <a:pPr marL="457200" indent="-457200">
              <a:buFont typeface="Arial" pitchFamily="34" charset="0"/>
              <a:buChar char="•"/>
            </a:pPr>
            <a:r>
              <a:rPr lang="en-US" sz="2400" dirty="0" smtClean="0">
                <a:latin typeface="Times New Roman" pitchFamily="18" charset="0"/>
                <a:cs typeface="Times New Roman" pitchFamily="18" charset="0"/>
              </a:rPr>
              <a:t>The processing system is being developed as an operational demonstration (pre-operational) running in near real-time as data is obtained from the Japan Meteorological Agency (JMA).</a:t>
            </a:r>
          </a:p>
          <a:p>
            <a:pPr marL="457200" indent="-457200">
              <a:buFont typeface="Arial" pitchFamily="34" charset="0"/>
              <a:buChar char="•"/>
            </a:pPr>
            <a:endParaRPr lang="en-US" sz="2400" dirty="0" smtClean="0">
              <a:latin typeface="Times New Roman" pitchFamily="18" charset="0"/>
              <a:cs typeface="Times New Roman" pitchFamily="18" charset="0"/>
            </a:endParaRPr>
          </a:p>
          <a:p>
            <a:pPr marL="457200" indent="-457200">
              <a:buFont typeface="Arial" pitchFamily="34" charset="0"/>
              <a:buChar char="•"/>
            </a:pPr>
            <a:r>
              <a:rPr lang="en-US" sz="2400" dirty="0" smtClean="0">
                <a:latin typeface="Times New Roman" pitchFamily="18" charset="0"/>
                <a:cs typeface="Times New Roman" pitchFamily="18" charset="0"/>
              </a:rPr>
              <a:t>Algorithm software is written in Fortran 90 that conforms to strict coding standards.</a:t>
            </a:r>
          </a:p>
          <a:p>
            <a:pPr marL="457200" indent="-457200">
              <a:buFont typeface="Arial" pitchFamily="34" charset="0"/>
              <a:buChar char="•"/>
            </a:pPr>
            <a:endParaRPr lang="en-US" sz="2400" dirty="0" smtClean="0">
              <a:latin typeface="Times New Roman" pitchFamily="18" charset="0"/>
              <a:cs typeface="Times New Roman" pitchFamily="18" charset="0"/>
            </a:endParaRPr>
          </a:p>
          <a:p>
            <a:pPr marL="457200" indent="-457200">
              <a:buFont typeface="Arial" pitchFamily="34" charset="0"/>
              <a:buChar char="•"/>
            </a:pPr>
            <a:r>
              <a:rPr lang="en-US" sz="2400" dirty="0" smtClean="0">
                <a:latin typeface="Times New Roman" pitchFamily="18" charset="0"/>
                <a:cs typeface="Times New Roman" pitchFamily="18" charset="0"/>
              </a:rPr>
              <a:t>Upon completion, the system will be transitioned to NOAA/OPSO for further development and testing.  Operational processing of the system will occur at NOAA/ESPC.  Operational Winds (at 6 visible to IR wavelengths), Cloud (Cloud Mask, Cloud Top Phase, Cloud Type, Cloud Top Temperature, Cloud Top Pressure, Cloud Top Height), Cloud and Moisture Imagery (at 16 visible to IR wavelengths), and Radiance (at 16 visible IR wavelengths) data products will be sent to the National Weather Service (NWS).  Data products will be available at the NOAA Distribution Environment (DDS).</a:t>
            </a:r>
            <a:endParaRPr lang="en-US" sz="2400" dirty="0">
              <a:latin typeface="Times New Roman" pitchFamily="18" charset="0"/>
              <a:cs typeface="Times New Roman" pitchFamily="18" charset="0"/>
            </a:endParaRPr>
          </a:p>
        </p:txBody>
      </p:sp>
      <p:sp>
        <p:nvSpPr>
          <p:cNvPr id="130" name="Rectangle 98"/>
          <p:cNvSpPr>
            <a:spLocks noChangeArrowheads="1"/>
          </p:cNvSpPr>
          <p:nvPr/>
        </p:nvSpPr>
        <p:spPr bwMode="auto">
          <a:xfrm>
            <a:off x="13030200" y="34975800"/>
            <a:ext cx="8610600" cy="479656"/>
          </a:xfrm>
          <a:prstGeom prst="rect">
            <a:avLst/>
          </a:prstGeom>
          <a:noFill/>
          <a:ln w="9525">
            <a:noFill/>
            <a:miter lim="800000"/>
            <a:headEnd/>
            <a:tailEnd/>
          </a:ln>
        </p:spPr>
        <p:txBody>
          <a:bodyPr wrap="square">
            <a:spAutoFit/>
          </a:bodyPr>
          <a:lstStyle/>
          <a:p>
            <a:r>
              <a:rPr lang="en-US" sz="2400" b="1" dirty="0" smtClean="0">
                <a:latin typeface="Times New Roman" pitchFamily="18" charset="0"/>
                <a:cs typeface="Times New Roman" pitchFamily="18" charset="0"/>
              </a:rPr>
              <a:t>Figure 2.</a:t>
            </a:r>
            <a:r>
              <a:rPr lang="en-US" sz="2400" dirty="0" smtClean="0">
                <a:latin typeface="Times New Roman" pitchFamily="18" charset="0"/>
                <a:cs typeface="Times New Roman" pitchFamily="18" charset="0"/>
              </a:rPr>
              <a:t>  System-level diagram of the AHI Winds Product System.</a:t>
            </a:r>
            <a:endParaRPr lang="en-US" sz="2400" dirty="0">
              <a:latin typeface="Times New Roman" pitchFamily="18" charset="0"/>
              <a:cs typeface="Times New Roman" pitchFamily="18" charset="0"/>
            </a:endParaRPr>
          </a:p>
        </p:txBody>
      </p:sp>
      <p:graphicFrame>
        <p:nvGraphicFramePr>
          <p:cNvPr id="51" name="Content Placeholder 3"/>
          <p:cNvGraphicFramePr>
            <a:graphicFrameLocks/>
          </p:cNvGraphicFramePr>
          <p:nvPr/>
        </p:nvGraphicFramePr>
        <p:xfrm>
          <a:off x="20269200" y="5562600"/>
          <a:ext cx="12649200" cy="6477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55" name="Picture 54" descr="Picture1.png"/>
          <p:cNvPicPr>
            <a:picLocks noChangeAspect="1"/>
          </p:cNvPicPr>
          <p:nvPr/>
        </p:nvPicPr>
        <p:blipFill>
          <a:blip r:embed="rId11" cstate="print"/>
          <a:srcRect t="40696"/>
          <a:stretch>
            <a:fillRect/>
          </a:stretch>
        </p:blipFill>
        <p:spPr>
          <a:xfrm>
            <a:off x="20258054" y="11734801"/>
            <a:ext cx="12660346" cy="3864203"/>
          </a:xfrm>
          <a:prstGeom prst="rect">
            <a:avLst/>
          </a:prstGeom>
        </p:spPr>
      </p:pic>
      <p:sp>
        <p:nvSpPr>
          <p:cNvPr id="67" name="TextBox 66"/>
          <p:cNvSpPr txBox="1"/>
          <p:nvPr/>
        </p:nvSpPr>
        <p:spPr>
          <a:xfrm>
            <a:off x="14249400" y="36652200"/>
            <a:ext cx="6019800" cy="735471"/>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AHI Winds Data Users</a:t>
            </a:r>
            <a:endParaRPr lang="en-US" sz="4000" dirty="0">
              <a:latin typeface="Times New Roman" pitchFamily="18" charset="0"/>
              <a:cs typeface="Times New Roman" pitchFamily="18" charset="0"/>
            </a:endParaRPr>
          </a:p>
        </p:txBody>
      </p:sp>
      <p:pic>
        <p:nvPicPr>
          <p:cNvPr id="68" name="Picture 12"/>
          <p:cNvPicPr>
            <a:picLocks noChangeAspect="1" noChangeArrowheads="1"/>
          </p:cNvPicPr>
          <p:nvPr/>
        </p:nvPicPr>
        <p:blipFill>
          <a:blip r:embed="rId12" cstate="print"/>
          <a:srcRect/>
          <a:stretch>
            <a:fillRect/>
          </a:stretch>
        </p:blipFill>
        <p:spPr bwMode="auto">
          <a:xfrm>
            <a:off x="13258800" y="29337000"/>
            <a:ext cx="8025755" cy="5486400"/>
          </a:xfrm>
          <a:prstGeom prst="rect">
            <a:avLst/>
          </a:prstGeom>
          <a:noFill/>
          <a:ln w="9525">
            <a:noFill/>
            <a:miter lim="800000"/>
            <a:headEnd/>
            <a:tailEnd/>
          </a:ln>
        </p:spPr>
      </p:pic>
      <p:sp>
        <p:nvSpPr>
          <p:cNvPr id="69" name="TextBox 53"/>
          <p:cNvSpPr txBox="1">
            <a:spLocks noChangeArrowheads="1"/>
          </p:cNvSpPr>
          <p:nvPr/>
        </p:nvSpPr>
        <p:spPr bwMode="auto">
          <a:xfrm>
            <a:off x="12877800" y="37719000"/>
            <a:ext cx="9296400" cy="2398277"/>
          </a:xfrm>
          <a:prstGeom prst="rect">
            <a:avLst/>
          </a:prstGeom>
          <a:noFill/>
          <a:ln w="9525">
            <a:noFill/>
            <a:miter lim="800000"/>
            <a:headEnd/>
            <a:tailEnd/>
          </a:ln>
        </p:spPr>
        <p:txBody>
          <a:bodyPr wrap="square">
            <a:spAutoFit/>
          </a:bodyPr>
          <a:lstStyle/>
          <a:p>
            <a:pPr>
              <a:buFont typeface="Arial" pitchFamily="34" charset="0"/>
              <a:buChar char="•"/>
            </a:pP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AHI Radiances wills be used by the NWS for data assimilation and Imagery product creation.</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    DMW will be used by the NWS field offices.</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    The DOD will use the AHI radiances in model forecasts.</a:t>
            </a:r>
          </a:p>
        </p:txBody>
      </p:sp>
      <p:sp>
        <p:nvSpPr>
          <p:cNvPr id="42" name="TextBox 41"/>
          <p:cNvSpPr txBox="1"/>
          <p:nvPr/>
        </p:nvSpPr>
        <p:spPr>
          <a:xfrm>
            <a:off x="23698200" y="19507200"/>
            <a:ext cx="8305800" cy="1247104"/>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Table 2.  </a:t>
            </a:r>
            <a:r>
              <a:rPr lang="en-US" sz="2400" dirty="0" smtClean="0">
                <a:latin typeface="Times New Roman" pitchFamily="18" charset="0"/>
                <a:cs typeface="Times New Roman" pitchFamily="18" charset="0"/>
              </a:rPr>
              <a:t>The following table lists the inputs for the three Cloud algorithms (that are run prior to running the DMW algorithm) and the DMW algorithm itself.</a:t>
            </a:r>
            <a:endParaRPr lang="en-US" sz="2400" dirty="0">
              <a:latin typeface="Times New Roman" pitchFamily="18" charset="0"/>
              <a:cs typeface="Times New Roman" pitchFamily="18" charset="0"/>
            </a:endParaRPr>
          </a:p>
        </p:txBody>
      </p:sp>
      <p:graphicFrame>
        <p:nvGraphicFramePr>
          <p:cNvPr id="43" name="Group 3"/>
          <p:cNvGraphicFramePr>
            <a:graphicFrameLocks/>
          </p:cNvGraphicFramePr>
          <p:nvPr/>
        </p:nvGraphicFramePr>
        <p:xfrm>
          <a:off x="24536402" y="20878800"/>
          <a:ext cx="6766487" cy="5474145"/>
        </p:xfrm>
        <a:graphic>
          <a:graphicData uri="http://schemas.openxmlformats.org/drawingml/2006/table">
            <a:tbl>
              <a:tblPr/>
              <a:tblGrid>
                <a:gridCol w="2296307"/>
                <a:gridCol w="1135969"/>
                <a:gridCol w="1176780"/>
                <a:gridCol w="1078715"/>
                <a:gridCol w="1078716"/>
              </a:tblGrid>
              <a:tr h="408117">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000" b="1" i="0" u="none" strike="noStrike" cap="none" normalizeH="0" baseline="0" dirty="0" smtClean="0">
                          <a:ln>
                            <a:noFill/>
                          </a:ln>
                          <a:solidFill>
                            <a:srgbClr val="FFFFFF"/>
                          </a:solidFill>
                          <a:effectLst/>
                          <a:latin typeface="Arial" charset="0"/>
                        </a:rPr>
                        <a:t>Unit/Sub-Unit</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000" b="1" i="0" u="none" strike="noStrike" cap="none" normalizeH="0" baseline="0" dirty="0" smtClean="0">
                          <a:ln>
                            <a:noFill/>
                          </a:ln>
                          <a:solidFill>
                            <a:schemeClr val="tx1"/>
                          </a:solidFill>
                          <a:effectLst/>
                          <a:latin typeface="Arial" charset="0"/>
                        </a:rPr>
                        <a:t>Cloud Mask</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000" b="1" i="0" u="none" strike="noStrike" cap="none" normalizeH="0" baseline="0" dirty="0" smtClean="0">
                          <a:ln>
                            <a:noFill/>
                          </a:ln>
                          <a:solidFill>
                            <a:schemeClr val="tx1"/>
                          </a:solidFill>
                          <a:effectLst/>
                          <a:latin typeface="Arial" charset="0"/>
                        </a:rPr>
                        <a:t>Cloud Phase/Type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000" b="1" i="0" u="none" strike="noStrike" cap="none" normalizeH="0" baseline="0" dirty="0" smtClean="0">
                          <a:ln>
                            <a:noFill/>
                          </a:ln>
                          <a:solidFill>
                            <a:schemeClr val="tx1"/>
                          </a:solidFill>
                          <a:effectLst/>
                          <a:latin typeface="Arial" charset="0"/>
                        </a:rPr>
                        <a:t>Cloud Height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000" b="1" i="0" u="none" strike="noStrike" cap="none" normalizeH="0" baseline="0" dirty="0" smtClean="0">
                          <a:ln>
                            <a:noFill/>
                          </a:ln>
                          <a:solidFill>
                            <a:schemeClr val="tx1"/>
                          </a:solidFill>
                          <a:effectLst/>
                          <a:latin typeface="Arial" charset="0"/>
                        </a:rPr>
                        <a:t>AHI Winds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AHI L1B</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chemeClr val="tx1"/>
                        </a:buClr>
                        <a:buSzPct val="100000"/>
                        <a:buFont typeface="Wingdings" pitchFamily="2"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rgbClr val="9900CC"/>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0070C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3399"/>
                    </a:solid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NWP – GFS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00CC"/>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0070C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3399"/>
                    </a:solid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OISST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Snow Mask</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00CC"/>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Land Mask</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00CC"/>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3399"/>
                    </a:solid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Desert Mask</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00CC"/>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Coast Mask</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rgbClr val="9900CC"/>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281446">
                <a:tc>
                  <a:txBody>
                    <a:bodyPr/>
                    <a:lstStyle/>
                    <a:p>
                      <a:pPr algn="ctr"/>
                      <a:r>
                        <a:rPr kumimoji="0" lang="en-US" sz="1000" b="1" i="0" u="none" strike="noStrike" kern="1200" cap="none" normalizeH="0" baseline="0" dirty="0" smtClean="0">
                          <a:ln>
                            <a:noFill/>
                          </a:ln>
                          <a:solidFill>
                            <a:schemeClr val="tx1"/>
                          </a:solidFill>
                          <a:effectLst/>
                          <a:latin typeface="Arial" charset="0"/>
                          <a:ea typeface="Times New Roman" pitchFamily="18" charset="0"/>
                          <a:cs typeface="Arial" charset="0"/>
                        </a:rPr>
                        <a:t>Surface Type</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CC"/>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Surface Elevation</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CC"/>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Surface Emissivity</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CC"/>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Pseudo Emissivity</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CC"/>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Surface Albedo</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CRTM</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CC"/>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AHI Cloud Mask</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chemeClr val="tx1"/>
                        </a:buClr>
                        <a:buSzPct val="100000"/>
                        <a:buFont typeface="Wingdings" pitchFamily="2"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CC"/>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99"/>
                    </a:solid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AHI Cloud Phase/Type</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kern="1200" cap="none" normalizeH="0" baseline="0" dirty="0" smtClean="0">
                        <a:ln>
                          <a:noFill/>
                        </a:ln>
                        <a:solidFill>
                          <a:srgbClr val="FFFFFF"/>
                        </a:solidFill>
                        <a:effectLst/>
                        <a:latin typeface="Symbol" pitchFamily="18" charset="2"/>
                        <a:ea typeface="+mn-ea"/>
                        <a:cs typeface="+mn-cs"/>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99"/>
                    </a:solid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AHI Cloud Top Height,  CTP &amp; CTT</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99"/>
                    </a:solid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Expected Error Coefficient File</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CC"/>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99"/>
                    </a:solidFill>
                  </a:tcPr>
                </a:tc>
              </a:tr>
              <a:tr h="281446">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Clear Sky Coefficient File</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r>
                        <a:rPr kumimoji="0" lang="en-US" sz="1200" b="1" i="0" u="none" strike="noStrike" cap="none" normalizeH="0" baseline="0" dirty="0" smtClean="0">
                          <a:ln>
                            <a:noFill/>
                          </a:ln>
                          <a:solidFill>
                            <a:srgbClr val="FFFFFF"/>
                          </a:solidFill>
                          <a:effectLst/>
                          <a:latin typeface="Symbol" pitchFamily="18" charset="2"/>
                          <a:sym typeface="Symbol" pitchFamily="18" charset="2"/>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12AE3B"/>
                    </a:solid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AFD00"/>
                        </a:buClr>
                        <a:buSzPct val="100000"/>
                        <a:buFont typeface="Symbol" pitchFamily="18" charset="2"/>
                        <a:buNone/>
                        <a:tabLst/>
                        <a:defRPr/>
                      </a:pPr>
                      <a:endParaRPr kumimoji="0" lang="en-US" sz="1200" b="1" i="0" u="none" strike="noStrike" cap="none" normalizeH="0" baseline="0" dirty="0" smtClean="0">
                        <a:ln>
                          <a:noFill/>
                        </a:ln>
                        <a:solidFill>
                          <a:srgbClr val="FFFFFF"/>
                        </a:solidFill>
                        <a:effectLst/>
                        <a:latin typeface="Symbol" pitchFamily="18" charset="2"/>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 name="TextBox 43"/>
          <p:cNvSpPr txBox="1"/>
          <p:nvPr/>
        </p:nvSpPr>
        <p:spPr>
          <a:xfrm>
            <a:off x="23926800" y="18364200"/>
            <a:ext cx="7696200" cy="735471"/>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Cloud and DMW Algorithm Inputs</a:t>
            </a:r>
            <a:endParaRPr lang="en-US" sz="4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7109</TotalTime>
  <Words>1576</Words>
  <Application>Microsoft Office PowerPoint</Application>
  <PresentationFormat>Custom</PresentationFormat>
  <Paragraphs>205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NOAA / NESDIS / STAR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jwrotny</dc:creator>
  <cp:lastModifiedBy>jwrotny</cp:lastModifiedBy>
  <cp:revision>258</cp:revision>
  <dcterms:created xsi:type="dcterms:W3CDTF">2014-12-30T18:02:06Z</dcterms:created>
  <dcterms:modified xsi:type="dcterms:W3CDTF">2015-02-20T17:45:44Z</dcterms:modified>
</cp:coreProperties>
</file>