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30175200" cy="42976800"/>
  <p:notesSz cx="7010400" cy="9296400"/>
  <p:custDataLst>
    <p:tags r:id="rId4"/>
  </p:custDataLst>
  <p:defaultTextStyle>
    <a:defPPr>
      <a:defRPr lang="en-US"/>
    </a:defPPr>
    <a:lvl1pPr algn="l" rtl="0" fontAlgn="base">
      <a:spcBef>
        <a:spcPct val="0"/>
      </a:spcBef>
      <a:spcAft>
        <a:spcPct val="0"/>
      </a:spcAft>
      <a:defRPr sz="4800" kern="1200">
        <a:solidFill>
          <a:schemeClr val="tx1"/>
        </a:solidFill>
        <a:latin typeface="Arial" charset="0"/>
        <a:ea typeface="+mn-ea"/>
        <a:cs typeface="+mn-cs"/>
      </a:defRPr>
    </a:lvl1pPr>
    <a:lvl2pPr marL="397535" algn="l" rtl="0" fontAlgn="base">
      <a:spcBef>
        <a:spcPct val="0"/>
      </a:spcBef>
      <a:spcAft>
        <a:spcPct val="0"/>
      </a:spcAft>
      <a:defRPr sz="4800" kern="1200">
        <a:solidFill>
          <a:schemeClr val="tx1"/>
        </a:solidFill>
        <a:latin typeface="Arial" charset="0"/>
        <a:ea typeface="+mn-ea"/>
        <a:cs typeface="+mn-cs"/>
      </a:defRPr>
    </a:lvl2pPr>
    <a:lvl3pPr marL="795071" algn="l" rtl="0" fontAlgn="base">
      <a:spcBef>
        <a:spcPct val="0"/>
      </a:spcBef>
      <a:spcAft>
        <a:spcPct val="0"/>
      </a:spcAft>
      <a:defRPr sz="4800" kern="1200">
        <a:solidFill>
          <a:schemeClr val="tx1"/>
        </a:solidFill>
        <a:latin typeface="Arial" charset="0"/>
        <a:ea typeface="+mn-ea"/>
        <a:cs typeface="+mn-cs"/>
      </a:defRPr>
    </a:lvl3pPr>
    <a:lvl4pPr marL="1192606" algn="l" rtl="0" fontAlgn="base">
      <a:spcBef>
        <a:spcPct val="0"/>
      </a:spcBef>
      <a:spcAft>
        <a:spcPct val="0"/>
      </a:spcAft>
      <a:defRPr sz="4800" kern="1200">
        <a:solidFill>
          <a:schemeClr val="tx1"/>
        </a:solidFill>
        <a:latin typeface="Arial" charset="0"/>
        <a:ea typeface="+mn-ea"/>
        <a:cs typeface="+mn-cs"/>
      </a:defRPr>
    </a:lvl4pPr>
    <a:lvl5pPr marL="1590142" algn="l" rtl="0" fontAlgn="base">
      <a:spcBef>
        <a:spcPct val="0"/>
      </a:spcBef>
      <a:spcAft>
        <a:spcPct val="0"/>
      </a:spcAft>
      <a:defRPr sz="4800" kern="1200">
        <a:solidFill>
          <a:schemeClr val="tx1"/>
        </a:solidFill>
        <a:latin typeface="Arial" charset="0"/>
        <a:ea typeface="+mn-ea"/>
        <a:cs typeface="+mn-cs"/>
      </a:defRPr>
    </a:lvl5pPr>
    <a:lvl6pPr marL="1987677" algn="l" defTabSz="795071" rtl="0" eaLnBrk="1" latinLnBrk="0" hangingPunct="1">
      <a:defRPr sz="4800" kern="1200">
        <a:solidFill>
          <a:schemeClr val="tx1"/>
        </a:solidFill>
        <a:latin typeface="Arial" charset="0"/>
        <a:ea typeface="+mn-ea"/>
        <a:cs typeface="+mn-cs"/>
      </a:defRPr>
    </a:lvl6pPr>
    <a:lvl7pPr marL="2385212" algn="l" defTabSz="795071" rtl="0" eaLnBrk="1" latinLnBrk="0" hangingPunct="1">
      <a:defRPr sz="4800" kern="1200">
        <a:solidFill>
          <a:schemeClr val="tx1"/>
        </a:solidFill>
        <a:latin typeface="Arial" charset="0"/>
        <a:ea typeface="+mn-ea"/>
        <a:cs typeface="+mn-cs"/>
      </a:defRPr>
    </a:lvl7pPr>
    <a:lvl8pPr marL="2782748" algn="l" defTabSz="795071" rtl="0" eaLnBrk="1" latinLnBrk="0" hangingPunct="1">
      <a:defRPr sz="4800" kern="1200">
        <a:solidFill>
          <a:schemeClr val="tx1"/>
        </a:solidFill>
        <a:latin typeface="Arial" charset="0"/>
        <a:ea typeface="+mn-ea"/>
        <a:cs typeface="+mn-cs"/>
      </a:defRPr>
    </a:lvl8pPr>
    <a:lvl9pPr marL="3180283" algn="l" defTabSz="795071" rtl="0" eaLnBrk="1" latinLnBrk="0" hangingPunct="1">
      <a:defRPr sz="48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7962" autoAdjust="0"/>
  </p:normalViewPr>
  <p:slideViewPr>
    <p:cSldViewPr>
      <p:cViewPr varScale="1">
        <p:scale>
          <a:sx n="19" d="100"/>
          <a:sy n="19" d="100"/>
        </p:scale>
        <p:origin x="-3960" y="-204"/>
      </p:cViewPr>
      <p:guideLst>
        <p:guide orient="horz" pos="13536"/>
        <p:guide pos="950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FA89CD87-5527-49AB-B145-0190D84EB4DB}" type="datetimeFigureOut">
              <a:rPr lang="en-US" smtClean="0"/>
              <a:t>2015-02-18</a:t>
            </a:fld>
            <a:endParaRPr lang="en-US" dirty="0"/>
          </a:p>
        </p:txBody>
      </p:sp>
      <p:sp>
        <p:nvSpPr>
          <p:cNvPr id="4" name="Slide Image Placeholder 3"/>
          <p:cNvSpPr>
            <a:spLocks noGrp="1" noRot="1" noChangeAspect="1"/>
          </p:cNvSpPr>
          <p:nvPr>
            <p:ph type="sldImg" idx="2"/>
          </p:nvPr>
        </p:nvSpPr>
        <p:spPr>
          <a:xfrm>
            <a:off x="2282825" y="696913"/>
            <a:ext cx="244475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1A953D7-9B53-496F-8F1B-D02D46863BAD}" type="slidenum">
              <a:rPr lang="en-US" smtClean="0"/>
              <a:t>‹#›</a:t>
            </a:fld>
            <a:endParaRPr lang="en-US" dirty="0"/>
          </a:p>
        </p:txBody>
      </p:sp>
    </p:spTree>
    <p:extLst>
      <p:ext uri="{BB962C8B-B14F-4D97-AF65-F5344CB8AC3E}">
        <p14:creationId xmlns:p14="http://schemas.microsoft.com/office/powerpoint/2010/main" val="3987721631"/>
      </p:ext>
    </p:extLst>
  </p:cSld>
  <p:clrMap bg1="lt1" tx1="dk1" bg2="lt2" tx2="dk2" accent1="accent1" accent2="accent2" accent3="accent3" accent4="accent4" accent5="accent5" accent6="accent6" hlink="hlink" folHlink="folHlink"/>
  <p:notesStyle>
    <a:lvl1pPr marL="0" algn="l" defTabSz="795071" rtl="0" eaLnBrk="1" latinLnBrk="0" hangingPunct="1">
      <a:defRPr sz="1000" kern="1200">
        <a:solidFill>
          <a:schemeClr val="tx1"/>
        </a:solidFill>
        <a:latin typeface="+mn-lt"/>
        <a:ea typeface="+mn-ea"/>
        <a:cs typeface="+mn-cs"/>
      </a:defRPr>
    </a:lvl1pPr>
    <a:lvl2pPr marL="397535" algn="l" defTabSz="795071" rtl="0" eaLnBrk="1" latinLnBrk="0" hangingPunct="1">
      <a:defRPr sz="1000" kern="1200">
        <a:solidFill>
          <a:schemeClr val="tx1"/>
        </a:solidFill>
        <a:latin typeface="+mn-lt"/>
        <a:ea typeface="+mn-ea"/>
        <a:cs typeface="+mn-cs"/>
      </a:defRPr>
    </a:lvl2pPr>
    <a:lvl3pPr marL="795071" algn="l" defTabSz="795071" rtl="0" eaLnBrk="1" latinLnBrk="0" hangingPunct="1">
      <a:defRPr sz="1000" kern="1200">
        <a:solidFill>
          <a:schemeClr val="tx1"/>
        </a:solidFill>
        <a:latin typeface="+mn-lt"/>
        <a:ea typeface="+mn-ea"/>
        <a:cs typeface="+mn-cs"/>
      </a:defRPr>
    </a:lvl3pPr>
    <a:lvl4pPr marL="1192606" algn="l" defTabSz="795071" rtl="0" eaLnBrk="1" latinLnBrk="0" hangingPunct="1">
      <a:defRPr sz="1000" kern="1200">
        <a:solidFill>
          <a:schemeClr val="tx1"/>
        </a:solidFill>
        <a:latin typeface="+mn-lt"/>
        <a:ea typeface="+mn-ea"/>
        <a:cs typeface="+mn-cs"/>
      </a:defRPr>
    </a:lvl4pPr>
    <a:lvl5pPr marL="1590142" algn="l" defTabSz="795071" rtl="0" eaLnBrk="1" latinLnBrk="0" hangingPunct="1">
      <a:defRPr sz="1000" kern="1200">
        <a:solidFill>
          <a:schemeClr val="tx1"/>
        </a:solidFill>
        <a:latin typeface="+mn-lt"/>
        <a:ea typeface="+mn-ea"/>
        <a:cs typeface="+mn-cs"/>
      </a:defRPr>
    </a:lvl5pPr>
    <a:lvl6pPr marL="1987677" algn="l" defTabSz="795071" rtl="0" eaLnBrk="1" latinLnBrk="0" hangingPunct="1">
      <a:defRPr sz="1000" kern="1200">
        <a:solidFill>
          <a:schemeClr val="tx1"/>
        </a:solidFill>
        <a:latin typeface="+mn-lt"/>
        <a:ea typeface="+mn-ea"/>
        <a:cs typeface="+mn-cs"/>
      </a:defRPr>
    </a:lvl6pPr>
    <a:lvl7pPr marL="2385212" algn="l" defTabSz="795071" rtl="0" eaLnBrk="1" latinLnBrk="0" hangingPunct="1">
      <a:defRPr sz="1000" kern="1200">
        <a:solidFill>
          <a:schemeClr val="tx1"/>
        </a:solidFill>
        <a:latin typeface="+mn-lt"/>
        <a:ea typeface="+mn-ea"/>
        <a:cs typeface="+mn-cs"/>
      </a:defRPr>
    </a:lvl7pPr>
    <a:lvl8pPr marL="2782748" algn="l" defTabSz="795071" rtl="0" eaLnBrk="1" latinLnBrk="0" hangingPunct="1">
      <a:defRPr sz="1000" kern="1200">
        <a:solidFill>
          <a:schemeClr val="tx1"/>
        </a:solidFill>
        <a:latin typeface="+mn-lt"/>
        <a:ea typeface="+mn-ea"/>
        <a:cs typeface="+mn-cs"/>
      </a:defRPr>
    </a:lvl8pPr>
    <a:lvl9pPr marL="3180283" algn="l" defTabSz="795071"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2825" y="696913"/>
            <a:ext cx="244475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A953D7-9B53-496F-8F1B-D02D46863BAD}" type="slidenum">
              <a:rPr lang="en-US" smtClean="0"/>
              <a:t>1</a:t>
            </a:fld>
            <a:endParaRPr lang="en-US" dirty="0"/>
          </a:p>
        </p:txBody>
      </p:sp>
    </p:spTree>
    <p:extLst>
      <p:ext uri="{BB962C8B-B14F-4D97-AF65-F5344CB8AC3E}">
        <p14:creationId xmlns:p14="http://schemas.microsoft.com/office/powerpoint/2010/main" val="20688461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62850" y="13350308"/>
            <a:ext cx="25649502" cy="9211979"/>
          </a:xfrm>
        </p:spPr>
        <p:txBody>
          <a:bodyPr/>
          <a:lstStyle/>
          <a:p>
            <a:r>
              <a:rPr lang="en-US" smtClean="0"/>
              <a:t>Click to edit Master title style</a:t>
            </a:r>
            <a:endParaRPr lang="en-US"/>
          </a:p>
        </p:txBody>
      </p:sp>
      <p:sp>
        <p:nvSpPr>
          <p:cNvPr id="3" name="Subtitle 2"/>
          <p:cNvSpPr>
            <a:spLocks noGrp="1"/>
          </p:cNvSpPr>
          <p:nvPr>
            <p:ph type="subTitle" idx="1"/>
          </p:nvPr>
        </p:nvSpPr>
        <p:spPr>
          <a:xfrm>
            <a:off x="4525698" y="24352987"/>
            <a:ext cx="21123804" cy="10984026"/>
          </a:xfrm>
        </p:spPr>
        <p:txBody>
          <a:bodyPr/>
          <a:lstStyle>
            <a:lvl1pPr marL="0" indent="0" algn="ctr">
              <a:buNone/>
              <a:defRPr/>
            </a:lvl1pPr>
            <a:lvl2pPr marL="397535" indent="0" algn="ctr">
              <a:buNone/>
              <a:defRPr/>
            </a:lvl2pPr>
            <a:lvl3pPr marL="795071" indent="0" algn="ctr">
              <a:buNone/>
              <a:defRPr/>
            </a:lvl3pPr>
            <a:lvl4pPr marL="1192606" indent="0" algn="ctr">
              <a:buNone/>
              <a:defRPr/>
            </a:lvl4pPr>
            <a:lvl5pPr marL="1590142" indent="0" algn="ctr">
              <a:buNone/>
              <a:defRPr/>
            </a:lvl5pPr>
            <a:lvl6pPr marL="1987677" indent="0" algn="ctr">
              <a:buNone/>
              <a:defRPr/>
            </a:lvl6pPr>
            <a:lvl7pPr marL="2385212" indent="0" algn="ctr">
              <a:buNone/>
              <a:defRPr/>
            </a:lvl7pPr>
            <a:lvl8pPr marL="2782748" indent="0" algn="ctr">
              <a:buNone/>
              <a:defRPr/>
            </a:lvl8pPr>
            <a:lvl9pPr marL="3180283"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98650365-D01A-4E97-8402-8142A8B7668A}" type="slidenum">
              <a:rPr lang="en-US"/>
              <a:pPr/>
              <a:t>‹#›</a:t>
            </a:fld>
            <a:endParaRPr lang="en-US" dirty="0"/>
          </a:p>
        </p:txBody>
      </p:sp>
    </p:spTree>
    <p:extLst>
      <p:ext uri="{BB962C8B-B14F-4D97-AF65-F5344CB8AC3E}">
        <p14:creationId xmlns:p14="http://schemas.microsoft.com/office/powerpoint/2010/main" val="34796003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3E639274-4C4A-429A-AF0D-F23FA73A9762}" type="slidenum">
              <a:rPr lang="en-US"/>
              <a:pPr/>
              <a:t>‹#›</a:t>
            </a:fld>
            <a:endParaRPr lang="en-US" dirty="0"/>
          </a:p>
        </p:txBody>
      </p:sp>
    </p:spTree>
    <p:extLst>
      <p:ext uri="{BB962C8B-B14F-4D97-AF65-F5344CB8AC3E}">
        <p14:creationId xmlns:p14="http://schemas.microsoft.com/office/powerpoint/2010/main" val="22890288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877602" y="1720085"/>
            <a:ext cx="6788547" cy="3667071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09052" y="1720085"/>
            <a:ext cx="20228851" cy="3667071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650F714D-6457-440C-97CB-B6E0A1E02708}" type="slidenum">
              <a:rPr lang="en-US"/>
              <a:pPr/>
              <a:t>‹#›</a:t>
            </a:fld>
            <a:endParaRPr lang="en-US" dirty="0"/>
          </a:p>
        </p:txBody>
      </p:sp>
    </p:spTree>
    <p:extLst>
      <p:ext uri="{BB962C8B-B14F-4D97-AF65-F5344CB8AC3E}">
        <p14:creationId xmlns:p14="http://schemas.microsoft.com/office/powerpoint/2010/main" val="406797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A076933A-2FCB-4EB2-B899-AECE25D4A498}" type="slidenum">
              <a:rPr lang="en-US"/>
              <a:pPr/>
              <a:t>‹#›</a:t>
            </a:fld>
            <a:endParaRPr lang="en-US" dirty="0"/>
          </a:p>
        </p:txBody>
      </p:sp>
    </p:spTree>
    <p:extLst>
      <p:ext uri="{BB962C8B-B14F-4D97-AF65-F5344CB8AC3E}">
        <p14:creationId xmlns:p14="http://schemas.microsoft.com/office/powerpoint/2010/main" val="39136669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383632" y="27615952"/>
            <a:ext cx="25649502" cy="8536469"/>
          </a:xfrm>
        </p:spPr>
        <p:txBody>
          <a:bodyPr anchor="t"/>
          <a:lstStyle>
            <a:lvl1pPr algn="l">
              <a:defRPr sz="3500" b="1" cap="all"/>
            </a:lvl1pPr>
          </a:lstStyle>
          <a:p>
            <a:r>
              <a:rPr lang="en-US" smtClean="0"/>
              <a:t>Click to edit Master title style</a:t>
            </a:r>
            <a:endParaRPr lang="en-US"/>
          </a:p>
        </p:txBody>
      </p:sp>
      <p:sp>
        <p:nvSpPr>
          <p:cNvPr id="3" name="Text Placeholder 2"/>
          <p:cNvSpPr>
            <a:spLocks noGrp="1"/>
          </p:cNvSpPr>
          <p:nvPr>
            <p:ph type="body" idx="1"/>
          </p:nvPr>
        </p:nvSpPr>
        <p:spPr>
          <a:xfrm>
            <a:off x="2383632" y="18214777"/>
            <a:ext cx="25649502" cy="9401175"/>
          </a:xfrm>
        </p:spPr>
        <p:txBody>
          <a:bodyPr anchor="b"/>
          <a:lstStyle>
            <a:lvl1pPr marL="0" indent="0">
              <a:buNone/>
              <a:defRPr sz="1700"/>
            </a:lvl1pPr>
            <a:lvl2pPr marL="397535" indent="0">
              <a:buNone/>
              <a:defRPr sz="1600"/>
            </a:lvl2pPr>
            <a:lvl3pPr marL="795071" indent="0">
              <a:buNone/>
              <a:defRPr sz="1400"/>
            </a:lvl3pPr>
            <a:lvl4pPr marL="1192606" indent="0">
              <a:buNone/>
              <a:defRPr sz="1200"/>
            </a:lvl4pPr>
            <a:lvl5pPr marL="1590142" indent="0">
              <a:buNone/>
              <a:defRPr sz="1200"/>
            </a:lvl5pPr>
            <a:lvl6pPr marL="1987677" indent="0">
              <a:buNone/>
              <a:defRPr sz="1200"/>
            </a:lvl6pPr>
            <a:lvl7pPr marL="2385212" indent="0">
              <a:buNone/>
              <a:defRPr sz="1200"/>
            </a:lvl7pPr>
            <a:lvl8pPr marL="2782748" indent="0">
              <a:buNone/>
              <a:defRPr sz="1200"/>
            </a:lvl8pPr>
            <a:lvl9pPr marL="3180283" indent="0">
              <a:buNone/>
              <a:defRPr sz="12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D285DB8B-8597-4A30-8B81-B79076A3E02A}" type="slidenum">
              <a:rPr lang="en-US"/>
              <a:pPr/>
              <a:t>‹#›</a:t>
            </a:fld>
            <a:endParaRPr lang="en-US" dirty="0"/>
          </a:p>
        </p:txBody>
      </p:sp>
    </p:spTree>
    <p:extLst>
      <p:ext uri="{BB962C8B-B14F-4D97-AF65-F5344CB8AC3E}">
        <p14:creationId xmlns:p14="http://schemas.microsoft.com/office/powerpoint/2010/main" val="42598148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09051" y="10027387"/>
            <a:ext cx="13508699" cy="28363409"/>
          </a:xfrm>
        </p:spPr>
        <p:txBody>
          <a:bodyPr/>
          <a:lstStyle>
            <a:lvl1pPr>
              <a:defRPr sz="2400"/>
            </a:lvl1pPr>
            <a:lvl2pPr>
              <a:defRPr sz="2100"/>
            </a:lvl2pPr>
            <a:lvl3pPr>
              <a:defRPr sz="17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5157451" y="10027387"/>
            <a:ext cx="13508699" cy="28363409"/>
          </a:xfrm>
        </p:spPr>
        <p:txBody>
          <a:bodyPr/>
          <a:lstStyle>
            <a:lvl1pPr>
              <a:defRPr sz="2400"/>
            </a:lvl1pPr>
            <a:lvl2pPr>
              <a:defRPr sz="2100"/>
            </a:lvl2pPr>
            <a:lvl3pPr>
              <a:defRPr sz="17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B20238C7-5A66-43C1-828D-8AC8AD864A6F}" type="slidenum">
              <a:rPr lang="en-US"/>
              <a:pPr/>
              <a:t>‹#›</a:t>
            </a:fld>
            <a:endParaRPr lang="en-US" dirty="0"/>
          </a:p>
        </p:txBody>
      </p:sp>
    </p:spTree>
    <p:extLst>
      <p:ext uri="{BB962C8B-B14F-4D97-AF65-F5344CB8AC3E}">
        <p14:creationId xmlns:p14="http://schemas.microsoft.com/office/powerpoint/2010/main" val="39730776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09052" y="1721417"/>
            <a:ext cx="27157098" cy="71628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09052" y="9619683"/>
            <a:ext cx="13332619" cy="4009090"/>
          </a:xfrm>
        </p:spPr>
        <p:txBody>
          <a:bodyPr anchor="b"/>
          <a:lstStyle>
            <a:lvl1pPr marL="0" indent="0">
              <a:buNone/>
              <a:defRPr sz="2100" b="1"/>
            </a:lvl1pPr>
            <a:lvl2pPr marL="397535" indent="0">
              <a:buNone/>
              <a:defRPr sz="1700" b="1"/>
            </a:lvl2pPr>
            <a:lvl3pPr marL="795071" indent="0">
              <a:buNone/>
              <a:defRPr sz="1600" b="1"/>
            </a:lvl3pPr>
            <a:lvl4pPr marL="1192606" indent="0">
              <a:buNone/>
              <a:defRPr sz="1400" b="1"/>
            </a:lvl4pPr>
            <a:lvl5pPr marL="1590142" indent="0">
              <a:buNone/>
              <a:defRPr sz="1400" b="1"/>
            </a:lvl5pPr>
            <a:lvl6pPr marL="1987677" indent="0">
              <a:buNone/>
              <a:defRPr sz="1400" b="1"/>
            </a:lvl6pPr>
            <a:lvl7pPr marL="2385212" indent="0">
              <a:buNone/>
              <a:defRPr sz="1400" b="1"/>
            </a:lvl7pPr>
            <a:lvl8pPr marL="2782748" indent="0">
              <a:buNone/>
              <a:defRPr sz="1400" b="1"/>
            </a:lvl8pPr>
            <a:lvl9pPr marL="3180283"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1509052" y="13628773"/>
            <a:ext cx="13332619" cy="24762023"/>
          </a:xfrm>
        </p:spPr>
        <p:txBody>
          <a:bodyPr/>
          <a:lstStyle>
            <a:lvl1pPr>
              <a:defRPr sz="2100"/>
            </a:lvl1pPr>
            <a:lvl2pPr>
              <a:defRPr sz="17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5329165" y="9619683"/>
            <a:ext cx="13336985" cy="4009090"/>
          </a:xfrm>
        </p:spPr>
        <p:txBody>
          <a:bodyPr anchor="b"/>
          <a:lstStyle>
            <a:lvl1pPr marL="0" indent="0">
              <a:buNone/>
              <a:defRPr sz="2100" b="1"/>
            </a:lvl1pPr>
            <a:lvl2pPr marL="397535" indent="0">
              <a:buNone/>
              <a:defRPr sz="1700" b="1"/>
            </a:lvl2pPr>
            <a:lvl3pPr marL="795071" indent="0">
              <a:buNone/>
              <a:defRPr sz="1600" b="1"/>
            </a:lvl3pPr>
            <a:lvl4pPr marL="1192606" indent="0">
              <a:buNone/>
              <a:defRPr sz="1400" b="1"/>
            </a:lvl4pPr>
            <a:lvl5pPr marL="1590142" indent="0">
              <a:buNone/>
              <a:defRPr sz="1400" b="1"/>
            </a:lvl5pPr>
            <a:lvl6pPr marL="1987677" indent="0">
              <a:buNone/>
              <a:defRPr sz="1400" b="1"/>
            </a:lvl6pPr>
            <a:lvl7pPr marL="2385212" indent="0">
              <a:buNone/>
              <a:defRPr sz="1400" b="1"/>
            </a:lvl7pPr>
            <a:lvl8pPr marL="2782748" indent="0">
              <a:buNone/>
              <a:defRPr sz="1400" b="1"/>
            </a:lvl8pPr>
            <a:lvl9pPr marL="3180283"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15329165" y="13628773"/>
            <a:ext cx="13336985" cy="24762023"/>
          </a:xfrm>
        </p:spPr>
        <p:txBody>
          <a:bodyPr/>
          <a:lstStyle>
            <a:lvl1pPr>
              <a:defRPr sz="2100"/>
            </a:lvl1pPr>
            <a:lvl2pPr>
              <a:defRPr sz="17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dirty="0"/>
          </a:p>
        </p:txBody>
      </p:sp>
      <p:sp>
        <p:nvSpPr>
          <p:cNvPr id="8" name="Footer Placeholder 7"/>
          <p:cNvSpPr>
            <a:spLocks noGrp="1"/>
          </p:cNvSpPr>
          <p:nvPr>
            <p:ph type="ftr" sz="quarter" idx="11"/>
          </p:nvPr>
        </p:nvSpPr>
        <p:spPr/>
        <p:txBody>
          <a:bodyPr/>
          <a:lstStyle>
            <a:lvl1pPr>
              <a:defRPr/>
            </a:lvl1pPr>
          </a:lstStyle>
          <a:p>
            <a:endParaRPr lang="en-US" dirty="0"/>
          </a:p>
        </p:txBody>
      </p:sp>
      <p:sp>
        <p:nvSpPr>
          <p:cNvPr id="9" name="Slide Number Placeholder 8"/>
          <p:cNvSpPr>
            <a:spLocks noGrp="1"/>
          </p:cNvSpPr>
          <p:nvPr>
            <p:ph type="sldNum" sz="quarter" idx="12"/>
          </p:nvPr>
        </p:nvSpPr>
        <p:spPr/>
        <p:txBody>
          <a:bodyPr/>
          <a:lstStyle>
            <a:lvl1pPr>
              <a:defRPr/>
            </a:lvl1pPr>
          </a:lstStyle>
          <a:p>
            <a:fld id="{3D8E2735-1D7D-41FE-9C5F-14649B8B4539}" type="slidenum">
              <a:rPr lang="en-US"/>
              <a:pPr/>
              <a:t>‹#›</a:t>
            </a:fld>
            <a:endParaRPr lang="en-US" dirty="0"/>
          </a:p>
        </p:txBody>
      </p:sp>
    </p:spTree>
    <p:extLst>
      <p:ext uri="{BB962C8B-B14F-4D97-AF65-F5344CB8AC3E}">
        <p14:creationId xmlns:p14="http://schemas.microsoft.com/office/powerpoint/2010/main" val="36565005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fld id="{23CE4AC6-A6A0-49FE-B2CC-485919BDB31B}" type="slidenum">
              <a:rPr lang="en-US"/>
              <a:pPr/>
              <a:t>‹#›</a:t>
            </a:fld>
            <a:endParaRPr lang="en-US" dirty="0"/>
          </a:p>
        </p:txBody>
      </p:sp>
    </p:spTree>
    <p:extLst>
      <p:ext uri="{BB962C8B-B14F-4D97-AF65-F5344CB8AC3E}">
        <p14:creationId xmlns:p14="http://schemas.microsoft.com/office/powerpoint/2010/main" val="29530851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fld id="{21DE2170-E41E-48A4-971D-91D97ED46794}" type="slidenum">
              <a:rPr lang="en-US"/>
              <a:pPr/>
              <a:t>‹#›</a:t>
            </a:fld>
            <a:endParaRPr lang="en-US" dirty="0"/>
          </a:p>
        </p:txBody>
      </p:sp>
    </p:spTree>
    <p:extLst>
      <p:ext uri="{BB962C8B-B14F-4D97-AF65-F5344CB8AC3E}">
        <p14:creationId xmlns:p14="http://schemas.microsoft.com/office/powerpoint/2010/main" val="30640592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09052" y="1710758"/>
            <a:ext cx="9927431" cy="7282713"/>
          </a:xfrm>
        </p:spPr>
        <p:txBody>
          <a:bodyPr anchor="b"/>
          <a:lstStyle>
            <a:lvl1pPr algn="l">
              <a:defRPr sz="1700" b="1"/>
            </a:lvl1pPr>
          </a:lstStyle>
          <a:p>
            <a:r>
              <a:rPr lang="en-US" smtClean="0"/>
              <a:t>Click to edit Master title style</a:t>
            </a:r>
            <a:endParaRPr lang="en-US"/>
          </a:p>
        </p:txBody>
      </p:sp>
      <p:sp>
        <p:nvSpPr>
          <p:cNvPr id="3" name="Content Placeholder 2"/>
          <p:cNvSpPr>
            <a:spLocks noGrp="1"/>
          </p:cNvSpPr>
          <p:nvPr>
            <p:ph idx="1"/>
          </p:nvPr>
        </p:nvSpPr>
        <p:spPr>
          <a:xfrm>
            <a:off x="11797374" y="1710758"/>
            <a:ext cx="16868775" cy="36680038"/>
          </a:xfrm>
        </p:spPr>
        <p:txBody>
          <a:bodyPr/>
          <a:lstStyle>
            <a:lvl1pPr>
              <a:defRPr sz="2800"/>
            </a:lvl1pPr>
            <a:lvl2pPr>
              <a:defRPr sz="2400"/>
            </a:lvl2pPr>
            <a:lvl3pPr>
              <a:defRPr sz="21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509052" y="8993471"/>
            <a:ext cx="9927431" cy="29397325"/>
          </a:xfrm>
        </p:spPr>
        <p:txBody>
          <a:bodyPr/>
          <a:lstStyle>
            <a:lvl1pPr marL="0" indent="0">
              <a:buNone/>
              <a:defRPr sz="1200"/>
            </a:lvl1pPr>
            <a:lvl2pPr marL="397535" indent="0">
              <a:buNone/>
              <a:defRPr sz="1000"/>
            </a:lvl2pPr>
            <a:lvl3pPr marL="795071" indent="0">
              <a:buNone/>
              <a:defRPr sz="900"/>
            </a:lvl3pPr>
            <a:lvl4pPr marL="1192606" indent="0">
              <a:buNone/>
              <a:defRPr sz="800"/>
            </a:lvl4pPr>
            <a:lvl5pPr marL="1590142" indent="0">
              <a:buNone/>
              <a:defRPr sz="800"/>
            </a:lvl5pPr>
            <a:lvl6pPr marL="1987677" indent="0">
              <a:buNone/>
              <a:defRPr sz="800"/>
            </a:lvl6pPr>
            <a:lvl7pPr marL="2385212" indent="0">
              <a:buNone/>
              <a:defRPr sz="800"/>
            </a:lvl7pPr>
            <a:lvl8pPr marL="2782748" indent="0">
              <a:buNone/>
              <a:defRPr sz="800"/>
            </a:lvl8pPr>
            <a:lvl9pPr marL="3180283" indent="0">
              <a:buNone/>
              <a:defRPr sz="8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18E254DE-A75C-4EB9-AD62-F08127FEA5F4}" type="slidenum">
              <a:rPr lang="en-US"/>
              <a:pPr/>
              <a:t>‹#›</a:t>
            </a:fld>
            <a:endParaRPr lang="en-US" dirty="0"/>
          </a:p>
        </p:txBody>
      </p:sp>
    </p:spTree>
    <p:extLst>
      <p:ext uri="{BB962C8B-B14F-4D97-AF65-F5344CB8AC3E}">
        <p14:creationId xmlns:p14="http://schemas.microsoft.com/office/powerpoint/2010/main" val="25285281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13967" y="30083494"/>
            <a:ext cx="18105702" cy="3552088"/>
          </a:xfrm>
        </p:spPr>
        <p:txBody>
          <a:bodyPr anchor="b"/>
          <a:lstStyle>
            <a:lvl1pPr algn="l">
              <a:defRPr sz="1700" b="1"/>
            </a:lvl1pPr>
          </a:lstStyle>
          <a:p>
            <a:r>
              <a:rPr lang="en-US" smtClean="0"/>
              <a:t>Click to edit Master title style</a:t>
            </a:r>
            <a:endParaRPr lang="en-US"/>
          </a:p>
        </p:txBody>
      </p:sp>
      <p:sp>
        <p:nvSpPr>
          <p:cNvPr id="3" name="Picture Placeholder 2"/>
          <p:cNvSpPr>
            <a:spLocks noGrp="1"/>
          </p:cNvSpPr>
          <p:nvPr>
            <p:ph type="pic" idx="1"/>
          </p:nvPr>
        </p:nvSpPr>
        <p:spPr>
          <a:xfrm>
            <a:off x="5913967" y="3839879"/>
            <a:ext cx="18105702" cy="25786613"/>
          </a:xfrm>
        </p:spPr>
        <p:txBody>
          <a:bodyPr/>
          <a:lstStyle>
            <a:lvl1pPr marL="0" indent="0">
              <a:buNone/>
              <a:defRPr sz="2800"/>
            </a:lvl1pPr>
            <a:lvl2pPr marL="397535" indent="0">
              <a:buNone/>
              <a:defRPr sz="2400"/>
            </a:lvl2pPr>
            <a:lvl3pPr marL="795071" indent="0">
              <a:buNone/>
              <a:defRPr sz="2100"/>
            </a:lvl3pPr>
            <a:lvl4pPr marL="1192606" indent="0">
              <a:buNone/>
              <a:defRPr sz="1700"/>
            </a:lvl4pPr>
            <a:lvl5pPr marL="1590142" indent="0">
              <a:buNone/>
              <a:defRPr sz="1700"/>
            </a:lvl5pPr>
            <a:lvl6pPr marL="1987677" indent="0">
              <a:buNone/>
              <a:defRPr sz="1700"/>
            </a:lvl6pPr>
            <a:lvl7pPr marL="2385212" indent="0">
              <a:buNone/>
              <a:defRPr sz="1700"/>
            </a:lvl7pPr>
            <a:lvl8pPr marL="2782748" indent="0">
              <a:buNone/>
              <a:defRPr sz="1700"/>
            </a:lvl8pPr>
            <a:lvl9pPr marL="3180283" indent="0">
              <a:buNone/>
              <a:defRPr sz="1700"/>
            </a:lvl9pPr>
          </a:lstStyle>
          <a:p>
            <a:endParaRPr lang="en-US" dirty="0"/>
          </a:p>
        </p:txBody>
      </p:sp>
      <p:sp>
        <p:nvSpPr>
          <p:cNvPr id="4" name="Text Placeholder 3"/>
          <p:cNvSpPr>
            <a:spLocks noGrp="1"/>
          </p:cNvSpPr>
          <p:nvPr>
            <p:ph type="body" sz="half" idx="2"/>
          </p:nvPr>
        </p:nvSpPr>
        <p:spPr>
          <a:xfrm>
            <a:off x="5913967" y="33635582"/>
            <a:ext cx="18105702" cy="5043005"/>
          </a:xfrm>
        </p:spPr>
        <p:txBody>
          <a:bodyPr/>
          <a:lstStyle>
            <a:lvl1pPr marL="0" indent="0">
              <a:buNone/>
              <a:defRPr sz="1200"/>
            </a:lvl1pPr>
            <a:lvl2pPr marL="397535" indent="0">
              <a:buNone/>
              <a:defRPr sz="1000"/>
            </a:lvl2pPr>
            <a:lvl3pPr marL="795071" indent="0">
              <a:buNone/>
              <a:defRPr sz="900"/>
            </a:lvl3pPr>
            <a:lvl4pPr marL="1192606" indent="0">
              <a:buNone/>
              <a:defRPr sz="800"/>
            </a:lvl4pPr>
            <a:lvl5pPr marL="1590142" indent="0">
              <a:buNone/>
              <a:defRPr sz="800"/>
            </a:lvl5pPr>
            <a:lvl6pPr marL="1987677" indent="0">
              <a:buNone/>
              <a:defRPr sz="800"/>
            </a:lvl6pPr>
            <a:lvl7pPr marL="2385212" indent="0">
              <a:buNone/>
              <a:defRPr sz="800"/>
            </a:lvl7pPr>
            <a:lvl8pPr marL="2782748" indent="0">
              <a:buNone/>
              <a:defRPr sz="800"/>
            </a:lvl8pPr>
            <a:lvl9pPr marL="3180283" indent="0">
              <a:buNone/>
              <a:defRPr sz="8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ECF2C28C-04E4-4BFA-8D40-BD6D297CBBA6}" type="slidenum">
              <a:rPr lang="en-US"/>
              <a:pPr/>
              <a:t>‹#›</a:t>
            </a:fld>
            <a:endParaRPr lang="en-US" dirty="0"/>
          </a:p>
        </p:txBody>
      </p:sp>
    </p:spTree>
    <p:extLst>
      <p:ext uri="{BB962C8B-B14F-4D97-AF65-F5344CB8AC3E}">
        <p14:creationId xmlns:p14="http://schemas.microsoft.com/office/powerpoint/2010/main" val="37167219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509052" y="1720085"/>
            <a:ext cx="27157098" cy="7165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42600" tIns="121300" rIns="242600" bIns="12130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1509052" y="10027387"/>
            <a:ext cx="27157098" cy="28363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42600" tIns="121300" rIns="242600" bIns="12130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1509052" y="39136921"/>
            <a:ext cx="7040298" cy="298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42600" tIns="121300" rIns="242600" bIns="121300" numCol="1" anchor="t" anchorCtr="0" compatLnSpc="1">
            <a:prstTxWarp prst="textNoShape">
              <a:avLst/>
            </a:prstTxWarp>
          </a:bodyPr>
          <a:lstStyle>
            <a:lvl1pPr defTabSz="2426622">
              <a:defRPr sz="3700"/>
            </a:lvl1pPr>
          </a:lstStyle>
          <a:p>
            <a:endParaRPr lang="en-US" dirty="0"/>
          </a:p>
        </p:txBody>
      </p:sp>
      <p:sp>
        <p:nvSpPr>
          <p:cNvPr id="1029" name="Rectangle 5"/>
          <p:cNvSpPr>
            <a:spLocks noGrp="1" noChangeArrowheads="1"/>
          </p:cNvSpPr>
          <p:nvPr>
            <p:ph type="ftr" sz="quarter" idx="3"/>
          </p:nvPr>
        </p:nvSpPr>
        <p:spPr bwMode="auto">
          <a:xfrm>
            <a:off x="10310152" y="39136921"/>
            <a:ext cx="9554898" cy="298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42600" tIns="121300" rIns="242600" bIns="121300" numCol="1" anchor="t" anchorCtr="0" compatLnSpc="1">
            <a:prstTxWarp prst="textNoShape">
              <a:avLst/>
            </a:prstTxWarp>
          </a:bodyPr>
          <a:lstStyle>
            <a:lvl1pPr algn="ctr" defTabSz="2426622">
              <a:defRPr sz="3700"/>
            </a:lvl1pPr>
          </a:lstStyle>
          <a:p>
            <a:endParaRPr lang="en-US" dirty="0"/>
          </a:p>
        </p:txBody>
      </p:sp>
      <p:sp>
        <p:nvSpPr>
          <p:cNvPr id="1030" name="Rectangle 6"/>
          <p:cNvSpPr>
            <a:spLocks noGrp="1" noChangeArrowheads="1"/>
          </p:cNvSpPr>
          <p:nvPr>
            <p:ph type="sldNum" sz="quarter" idx="4"/>
          </p:nvPr>
        </p:nvSpPr>
        <p:spPr bwMode="auto">
          <a:xfrm>
            <a:off x="21625852" y="39136921"/>
            <a:ext cx="7040298" cy="298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42600" tIns="121300" rIns="242600" bIns="121300" numCol="1" anchor="t" anchorCtr="0" compatLnSpc="1">
            <a:prstTxWarp prst="textNoShape">
              <a:avLst/>
            </a:prstTxWarp>
          </a:bodyPr>
          <a:lstStyle>
            <a:lvl1pPr algn="r" defTabSz="2426622">
              <a:defRPr sz="3700"/>
            </a:lvl1pPr>
          </a:lstStyle>
          <a:p>
            <a:fld id="{A20A5AB5-3DD3-4B07-A704-D847C7B4D345}" type="slidenum">
              <a:rPr lang="en-US"/>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426622" rtl="0" fontAlgn="base">
        <a:spcBef>
          <a:spcPct val="0"/>
        </a:spcBef>
        <a:spcAft>
          <a:spcPct val="0"/>
        </a:spcAft>
        <a:defRPr sz="11700">
          <a:solidFill>
            <a:schemeClr val="tx2"/>
          </a:solidFill>
          <a:latin typeface="+mj-lt"/>
          <a:ea typeface="+mj-ea"/>
          <a:cs typeface="+mj-cs"/>
        </a:defRPr>
      </a:lvl1pPr>
      <a:lvl2pPr algn="ctr" defTabSz="2426622" rtl="0" fontAlgn="base">
        <a:spcBef>
          <a:spcPct val="0"/>
        </a:spcBef>
        <a:spcAft>
          <a:spcPct val="0"/>
        </a:spcAft>
        <a:defRPr sz="11700">
          <a:solidFill>
            <a:schemeClr val="tx2"/>
          </a:solidFill>
          <a:latin typeface="Arial" charset="0"/>
        </a:defRPr>
      </a:lvl2pPr>
      <a:lvl3pPr algn="ctr" defTabSz="2426622" rtl="0" fontAlgn="base">
        <a:spcBef>
          <a:spcPct val="0"/>
        </a:spcBef>
        <a:spcAft>
          <a:spcPct val="0"/>
        </a:spcAft>
        <a:defRPr sz="11700">
          <a:solidFill>
            <a:schemeClr val="tx2"/>
          </a:solidFill>
          <a:latin typeface="Arial" charset="0"/>
        </a:defRPr>
      </a:lvl3pPr>
      <a:lvl4pPr algn="ctr" defTabSz="2426622" rtl="0" fontAlgn="base">
        <a:spcBef>
          <a:spcPct val="0"/>
        </a:spcBef>
        <a:spcAft>
          <a:spcPct val="0"/>
        </a:spcAft>
        <a:defRPr sz="11700">
          <a:solidFill>
            <a:schemeClr val="tx2"/>
          </a:solidFill>
          <a:latin typeface="Arial" charset="0"/>
        </a:defRPr>
      </a:lvl4pPr>
      <a:lvl5pPr algn="ctr" defTabSz="2426622" rtl="0" fontAlgn="base">
        <a:spcBef>
          <a:spcPct val="0"/>
        </a:spcBef>
        <a:spcAft>
          <a:spcPct val="0"/>
        </a:spcAft>
        <a:defRPr sz="11700">
          <a:solidFill>
            <a:schemeClr val="tx2"/>
          </a:solidFill>
          <a:latin typeface="Arial" charset="0"/>
        </a:defRPr>
      </a:lvl5pPr>
      <a:lvl6pPr marL="397535" algn="ctr" defTabSz="2426622" rtl="0" fontAlgn="base">
        <a:spcBef>
          <a:spcPct val="0"/>
        </a:spcBef>
        <a:spcAft>
          <a:spcPct val="0"/>
        </a:spcAft>
        <a:defRPr sz="11700">
          <a:solidFill>
            <a:schemeClr val="tx2"/>
          </a:solidFill>
          <a:latin typeface="Arial" charset="0"/>
        </a:defRPr>
      </a:lvl6pPr>
      <a:lvl7pPr marL="795071" algn="ctr" defTabSz="2426622" rtl="0" fontAlgn="base">
        <a:spcBef>
          <a:spcPct val="0"/>
        </a:spcBef>
        <a:spcAft>
          <a:spcPct val="0"/>
        </a:spcAft>
        <a:defRPr sz="11700">
          <a:solidFill>
            <a:schemeClr val="tx2"/>
          </a:solidFill>
          <a:latin typeface="Arial" charset="0"/>
        </a:defRPr>
      </a:lvl7pPr>
      <a:lvl8pPr marL="1192606" algn="ctr" defTabSz="2426622" rtl="0" fontAlgn="base">
        <a:spcBef>
          <a:spcPct val="0"/>
        </a:spcBef>
        <a:spcAft>
          <a:spcPct val="0"/>
        </a:spcAft>
        <a:defRPr sz="11700">
          <a:solidFill>
            <a:schemeClr val="tx2"/>
          </a:solidFill>
          <a:latin typeface="Arial" charset="0"/>
        </a:defRPr>
      </a:lvl8pPr>
      <a:lvl9pPr marL="1590142" algn="ctr" defTabSz="2426622" rtl="0" fontAlgn="base">
        <a:spcBef>
          <a:spcPct val="0"/>
        </a:spcBef>
        <a:spcAft>
          <a:spcPct val="0"/>
        </a:spcAft>
        <a:defRPr sz="11700">
          <a:solidFill>
            <a:schemeClr val="tx2"/>
          </a:solidFill>
          <a:latin typeface="Arial" charset="0"/>
        </a:defRPr>
      </a:lvl9pPr>
    </p:titleStyle>
    <p:bodyStyle>
      <a:lvl1pPr marL="909639" indent="-909639" algn="l" defTabSz="2426622" rtl="0" fontAlgn="base">
        <a:spcBef>
          <a:spcPct val="20000"/>
        </a:spcBef>
        <a:spcAft>
          <a:spcPct val="0"/>
        </a:spcAft>
        <a:buChar char="•"/>
        <a:defRPr sz="8500">
          <a:solidFill>
            <a:schemeClr val="tx1"/>
          </a:solidFill>
          <a:latin typeface="+mn-lt"/>
          <a:ea typeface="+mn-ea"/>
          <a:cs typeface="+mn-cs"/>
        </a:defRPr>
      </a:lvl1pPr>
      <a:lvl2pPr marL="1971113" indent="-757802" algn="l" defTabSz="2426622" rtl="0" fontAlgn="base">
        <a:spcBef>
          <a:spcPct val="20000"/>
        </a:spcBef>
        <a:spcAft>
          <a:spcPct val="0"/>
        </a:spcAft>
        <a:buChar char="–"/>
        <a:defRPr sz="7400">
          <a:solidFill>
            <a:schemeClr val="tx1"/>
          </a:solidFill>
          <a:latin typeface="+mn-lt"/>
        </a:defRPr>
      </a:lvl2pPr>
      <a:lvl3pPr marL="3032588" indent="-605966" algn="l" defTabSz="2426622" rtl="0" fontAlgn="base">
        <a:spcBef>
          <a:spcPct val="20000"/>
        </a:spcBef>
        <a:spcAft>
          <a:spcPct val="0"/>
        </a:spcAft>
        <a:buChar char="•"/>
        <a:defRPr sz="6300">
          <a:solidFill>
            <a:schemeClr val="tx1"/>
          </a:solidFill>
          <a:latin typeface="+mn-lt"/>
        </a:defRPr>
      </a:lvl3pPr>
      <a:lvl4pPr marL="4245899" indent="-607346" algn="l" defTabSz="2426622" rtl="0" fontAlgn="base">
        <a:spcBef>
          <a:spcPct val="20000"/>
        </a:spcBef>
        <a:spcAft>
          <a:spcPct val="0"/>
        </a:spcAft>
        <a:buChar char="–"/>
        <a:defRPr sz="5300">
          <a:solidFill>
            <a:schemeClr val="tx1"/>
          </a:solidFill>
          <a:latin typeface="+mn-lt"/>
        </a:defRPr>
      </a:lvl4pPr>
      <a:lvl5pPr marL="5457830" indent="-605966" algn="l" defTabSz="2426622" rtl="0" fontAlgn="base">
        <a:spcBef>
          <a:spcPct val="20000"/>
        </a:spcBef>
        <a:spcAft>
          <a:spcPct val="0"/>
        </a:spcAft>
        <a:buChar char="»"/>
        <a:defRPr sz="5300">
          <a:solidFill>
            <a:schemeClr val="tx1"/>
          </a:solidFill>
          <a:latin typeface="+mn-lt"/>
        </a:defRPr>
      </a:lvl5pPr>
      <a:lvl6pPr marL="5855365" indent="-605966" algn="l" defTabSz="2426622" rtl="0" fontAlgn="base">
        <a:spcBef>
          <a:spcPct val="20000"/>
        </a:spcBef>
        <a:spcAft>
          <a:spcPct val="0"/>
        </a:spcAft>
        <a:buChar char="»"/>
        <a:defRPr sz="5300">
          <a:solidFill>
            <a:schemeClr val="tx1"/>
          </a:solidFill>
          <a:latin typeface="+mn-lt"/>
        </a:defRPr>
      </a:lvl6pPr>
      <a:lvl7pPr marL="6252901" indent="-605966" algn="l" defTabSz="2426622" rtl="0" fontAlgn="base">
        <a:spcBef>
          <a:spcPct val="20000"/>
        </a:spcBef>
        <a:spcAft>
          <a:spcPct val="0"/>
        </a:spcAft>
        <a:buChar char="»"/>
        <a:defRPr sz="5300">
          <a:solidFill>
            <a:schemeClr val="tx1"/>
          </a:solidFill>
          <a:latin typeface="+mn-lt"/>
        </a:defRPr>
      </a:lvl7pPr>
      <a:lvl8pPr marL="6650436" indent="-605966" algn="l" defTabSz="2426622" rtl="0" fontAlgn="base">
        <a:spcBef>
          <a:spcPct val="20000"/>
        </a:spcBef>
        <a:spcAft>
          <a:spcPct val="0"/>
        </a:spcAft>
        <a:buChar char="»"/>
        <a:defRPr sz="5300">
          <a:solidFill>
            <a:schemeClr val="tx1"/>
          </a:solidFill>
          <a:latin typeface="+mn-lt"/>
        </a:defRPr>
      </a:lvl8pPr>
      <a:lvl9pPr marL="7047971" indent="-605966" algn="l" defTabSz="2426622" rtl="0" fontAlgn="base">
        <a:spcBef>
          <a:spcPct val="20000"/>
        </a:spcBef>
        <a:spcAft>
          <a:spcPct val="0"/>
        </a:spcAft>
        <a:buChar char="»"/>
        <a:defRPr sz="5300">
          <a:solidFill>
            <a:schemeClr val="tx1"/>
          </a:solidFill>
          <a:latin typeface="+mn-lt"/>
        </a:defRPr>
      </a:lvl9pPr>
    </p:bodyStyle>
    <p:otherStyle>
      <a:defPPr>
        <a:defRPr lang="en-US"/>
      </a:defPPr>
      <a:lvl1pPr marL="0" algn="l" defTabSz="795071" rtl="0" eaLnBrk="1" latinLnBrk="0" hangingPunct="1">
        <a:defRPr sz="1600" kern="1200">
          <a:solidFill>
            <a:schemeClr val="tx1"/>
          </a:solidFill>
          <a:latin typeface="+mn-lt"/>
          <a:ea typeface="+mn-ea"/>
          <a:cs typeface="+mn-cs"/>
        </a:defRPr>
      </a:lvl1pPr>
      <a:lvl2pPr marL="397535" algn="l" defTabSz="795071" rtl="0" eaLnBrk="1" latinLnBrk="0" hangingPunct="1">
        <a:defRPr sz="1600" kern="1200">
          <a:solidFill>
            <a:schemeClr val="tx1"/>
          </a:solidFill>
          <a:latin typeface="+mn-lt"/>
          <a:ea typeface="+mn-ea"/>
          <a:cs typeface="+mn-cs"/>
        </a:defRPr>
      </a:lvl2pPr>
      <a:lvl3pPr marL="795071" algn="l" defTabSz="795071" rtl="0" eaLnBrk="1" latinLnBrk="0" hangingPunct="1">
        <a:defRPr sz="1600" kern="1200">
          <a:solidFill>
            <a:schemeClr val="tx1"/>
          </a:solidFill>
          <a:latin typeface="+mn-lt"/>
          <a:ea typeface="+mn-ea"/>
          <a:cs typeface="+mn-cs"/>
        </a:defRPr>
      </a:lvl3pPr>
      <a:lvl4pPr marL="1192606" algn="l" defTabSz="795071" rtl="0" eaLnBrk="1" latinLnBrk="0" hangingPunct="1">
        <a:defRPr sz="1600" kern="1200">
          <a:solidFill>
            <a:schemeClr val="tx1"/>
          </a:solidFill>
          <a:latin typeface="+mn-lt"/>
          <a:ea typeface="+mn-ea"/>
          <a:cs typeface="+mn-cs"/>
        </a:defRPr>
      </a:lvl4pPr>
      <a:lvl5pPr marL="1590142" algn="l" defTabSz="795071" rtl="0" eaLnBrk="1" latinLnBrk="0" hangingPunct="1">
        <a:defRPr sz="1600" kern="1200">
          <a:solidFill>
            <a:schemeClr val="tx1"/>
          </a:solidFill>
          <a:latin typeface="+mn-lt"/>
          <a:ea typeface="+mn-ea"/>
          <a:cs typeface="+mn-cs"/>
        </a:defRPr>
      </a:lvl5pPr>
      <a:lvl6pPr marL="1987677" algn="l" defTabSz="795071" rtl="0" eaLnBrk="1" latinLnBrk="0" hangingPunct="1">
        <a:defRPr sz="1600" kern="1200">
          <a:solidFill>
            <a:schemeClr val="tx1"/>
          </a:solidFill>
          <a:latin typeface="+mn-lt"/>
          <a:ea typeface="+mn-ea"/>
          <a:cs typeface="+mn-cs"/>
        </a:defRPr>
      </a:lvl6pPr>
      <a:lvl7pPr marL="2385212" algn="l" defTabSz="795071" rtl="0" eaLnBrk="1" latinLnBrk="0" hangingPunct="1">
        <a:defRPr sz="1600" kern="1200">
          <a:solidFill>
            <a:schemeClr val="tx1"/>
          </a:solidFill>
          <a:latin typeface="+mn-lt"/>
          <a:ea typeface="+mn-ea"/>
          <a:cs typeface="+mn-cs"/>
        </a:defRPr>
      </a:lvl7pPr>
      <a:lvl8pPr marL="2782748" algn="l" defTabSz="795071" rtl="0" eaLnBrk="1" latinLnBrk="0" hangingPunct="1">
        <a:defRPr sz="1600" kern="1200">
          <a:solidFill>
            <a:schemeClr val="tx1"/>
          </a:solidFill>
          <a:latin typeface="+mn-lt"/>
          <a:ea typeface="+mn-ea"/>
          <a:cs typeface="+mn-cs"/>
        </a:defRPr>
      </a:lvl8pPr>
      <a:lvl9pPr marL="3180283" algn="l" defTabSz="795071"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png"/><Relationship Id="rId18" Type="http://schemas.openxmlformats.org/officeDocument/2006/relationships/image" Target="../media/image15.gif"/><Relationship Id="rId3" Type="http://schemas.openxmlformats.org/officeDocument/2006/relationships/image" Target="../media/image1.jpeg"/><Relationship Id="rId7" Type="http://schemas.openxmlformats.org/officeDocument/2006/relationships/image" Target="../media/image4.png"/><Relationship Id="rId12" Type="http://schemas.openxmlformats.org/officeDocument/2006/relationships/image" Target="../media/image9.jpeg"/><Relationship Id="rId17" Type="http://schemas.openxmlformats.org/officeDocument/2006/relationships/image" Target="../media/image14.jpeg"/><Relationship Id="rId2" Type="http://schemas.openxmlformats.org/officeDocument/2006/relationships/notesSlide" Target="../notesSlides/notesSlide1.xml"/><Relationship Id="rId16" Type="http://schemas.openxmlformats.org/officeDocument/2006/relationships/image" Target="../media/image13.jpeg"/><Relationship Id="rId1" Type="http://schemas.openxmlformats.org/officeDocument/2006/relationships/slideLayout" Target="../slideLayouts/slideLayout1.xml"/><Relationship Id="rId6" Type="http://schemas.openxmlformats.org/officeDocument/2006/relationships/image" Target="../media/image3.jpg"/><Relationship Id="rId11" Type="http://schemas.openxmlformats.org/officeDocument/2006/relationships/image" Target="../media/image8.png"/><Relationship Id="rId5" Type="http://schemas.openxmlformats.org/officeDocument/2006/relationships/image" Target="../media/image2.png"/><Relationship Id="rId15" Type="http://schemas.openxmlformats.org/officeDocument/2006/relationships/image" Target="../media/image12.png"/><Relationship Id="rId10" Type="http://schemas.openxmlformats.org/officeDocument/2006/relationships/image" Target="../media/image7.png"/><Relationship Id="rId19" Type="http://schemas.openxmlformats.org/officeDocument/2006/relationships/image" Target="../media/image16.jpeg"/><Relationship Id="rId4" Type="http://schemas.openxmlformats.org/officeDocument/2006/relationships/hyperlink" Target="mailto:Don.Hillger@noaa.gov" TargetMode="External"/><Relationship Id="rId9" Type="http://schemas.openxmlformats.org/officeDocument/2006/relationships/image" Target="../media/image6.png"/><Relationship Id="rId1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descr="D:\GOES-R\RGB_Hue_images\RGB to HSV.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20117" y="33658970"/>
            <a:ext cx="8720915" cy="2917030"/>
          </a:xfrm>
          <a:prstGeom prst="rect">
            <a:avLst/>
          </a:prstGeom>
          <a:noFill/>
          <a:extLst>
            <a:ext uri="{909E8E84-426E-40DD-AFC4-6F175D3DCCD1}">
              <a14:hiddenFill xmlns:a14="http://schemas.microsoft.com/office/drawing/2010/main">
                <a:solidFill>
                  <a:srgbClr val="FFFFFF"/>
                </a:solidFill>
              </a14:hiddenFill>
            </a:ext>
          </a:extLst>
        </p:spPr>
      </p:pic>
      <p:sp>
        <p:nvSpPr>
          <p:cNvPr id="2052" name="Text Box 4"/>
          <p:cNvSpPr txBox="1">
            <a:spLocks noChangeArrowheads="1"/>
          </p:cNvSpPr>
          <p:nvPr/>
        </p:nvSpPr>
        <p:spPr bwMode="auto">
          <a:xfrm>
            <a:off x="1676400" y="1087211"/>
            <a:ext cx="27311350" cy="1049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9507" tIns="39754" rIns="79507" bIns="39754">
            <a:spAutoFit/>
          </a:bodyPr>
          <a:lstStyle/>
          <a:p>
            <a:pPr algn="ctr">
              <a:spcBef>
                <a:spcPct val="50000"/>
              </a:spcBef>
            </a:pPr>
            <a:r>
              <a:rPr lang="en-US" sz="6300" b="1" dirty="0" smtClean="0">
                <a:latin typeface="Times New Roman" pitchFamily="18" charset="0"/>
              </a:rPr>
              <a:t>True-Color </a:t>
            </a:r>
            <a:r>
              <a:rPr lang="en-US" sz="6300" b="1" dirty="0">
                <a:latin typeface="Times New Roman" pitchFamily="18" charset="0"/>
              </a:rPr>
              <a:t>Imagery for GOES-R: Creating a Green Band for ABI</a:t>
            </a:r>
          </a:p>
        </p:txBody>
      </p:sp>
      <p:sp>
        <p:nvSpPr>
          <p:cNvPr id="2053" name="Text Box 5"/>
          <p:cNvSpPr txBox="1">
            <a:spLocks noChangeArrowheads="1"/>
          </p:cNvSpPr>
          <p:nvPr/>
        </p:nvSpPr>
        <p:spPr bwMode="auto">
          <a:xfrm>
            <a:off x="558800" y="319768"/>
            <a:ext cx="4191000" cy="557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9507" tIns="39754" rIns="79507" bIns="39754">
            <a:spAutoFit/>
          </a:bodyPr>
          <a:lstStyle/>
          <a:p>
            <a:pPr>
              <a:spcBef>
                <a:spcPct val="50000"/>
              </a:spcBef>
            </a:pPr>
            <a:r>
              <a:rPr lang="en-US" sz="3100" b="1" dirty="0" smtClean="0">
                <a:latin typeface="Times New Roman" pitchFamily="18" charset="0"/>
              </a:rPr>
              <a:t>24Feb2015 Poster</a:t>
            </a:r>
            <a:endParaRPr lang="en-US" sz="3100" b="1" dirty="0">
              <a:latin typeface="Times New Roman" pitchFamily="18" charset="0"/>
            </a:endParaRPr>
          </a:p>
        </p:txBody>
      </p:sp>
      <p:sp>
        <p:nvSpPr>
          <p:cNvPr id="2054" name="Rectangle 6"/>
          <p:cNvSpPr>
            <a:spLocks noChangeArrowheads="1"/>
          </p:cNvSpPr>
          <p:nvPr/>
        </p:nvSpPr>
        <p:spPr bwMode="auto">
          <a:xfrm>
            <a:off x="977900" y="2494189"/>
            <a:ext cx="28219400" cy="319767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9507" tIns="39754" rIns="79507" bIns="39754" anchor="ctr"/>
          <a:lstStyle/>
          <a:p>
            <a:endParaRPr lang="en-US" dirty="0"/>
          </a:p>
        </p:txBody>
      </p:sp>
      <p:sp>
        <p:nvSpPr>
          <p:cNvPr id="2055" name="Text Box 7"/>
          <p:cNvSpPr txBox="1">
            <a:spLocks noChangeArrowheads="1"/>
          </p:cNvSpPr>
          <p:nvPr/>
        </p:nvSpPr>
        <p:spPr bwMode="auto">
          <a:xfrm>
            <a:off x="9793573" y="2514600"/>
            <a:ext cx="11811099" cy="3096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9507" tIns="39754" rIns="79507" bIns="39754">
            <a:spAutoFit/>
          </a:bodyPr>
          <a:lstStyle/>
          <a:p>
            <a:pPr algn="ctr"/>
            <a:r>
              <a:rPr lang="en-US" sz="2800" dirty="0" smtClean="0">
                <a:latin typeface="Times New Roman" pitchFamily="18" charset="0"/>
              </a:rPr>
              <a:t>Don Hillger</a:t>
            </a:r>
            <a:endParaRPr lang="en-US" sz="2800" dirty="0">
              <a:latin typeface="Times New Roman" pitchFamily="18" charset="0"/>
            </a:endParaRPr>
          </a:p>
          <a:p>
            <a:pPr algn="ctr"/>
            <a:r>
              <a:rPr lang="en-US" sz="2800" dirty="0">
                <a:latin typeface="Times New Roman" pitchFamily="18" charset="0"/>
              </a:rPr>
              <a:t>NOAA/NESDIS, SaTellite Applications and Research (STAR</a:t>
            </a:r>
            <a:r>
              <a:rPr lang="en-US" sz="2800" dirty="0" smtClean="0">
                <a:latin typeface="Times New Roman" pitchFamily="18" charset="0"/>
              </a:rPr>
              <a:t>)</a:t>
            </a:r>
            <a:endParaRPr lang="en-US" sz="2800" dirty="0">
              <a:latin typeface="Times New Roman" pitchFamily="18" charset="0"/>
            </a:endParaRPr>
          </a:p>
          <a:p>
            <a:pPr algn="ctr"/>
            <a:r>
              <a:rPr lang="en-US" sz="2800" dirty="0">
                <a:latin typeface="Times New Roman" pitchFamily="18" charset="0"/>
              </a:rPr>
              <a:t>Regional And Mesoscale Meteorology Branch (RAMMB</a:t>
            </a:r>
            <a:r>
              <a:rPr lang="en-US" sz="2800" dirty="0" smtClean="0">
                <a:latin typeface="Times New Roman" pitchFamily="18" charset="0"/>
              </a:rPr>
              <a:t>)</a:t>
            </a:r>
          </a:p>
          <a:p>
            <a:pPr algn="ctr"/>
            <a:r>
              <a:rPr lang="en-US" sz="2800" dirty="0" smtClean="0">
                <a:latin typeface="Times New Roman" pitchFamily="18" charset="0"/>
              </a:rPr>
              <a:t>Steven Miller, Louie Grasso, Curtis Seaman, and Stan Kidder</a:t>
            </a:r>
            <a:endParaRPr lang="en-US" sz="2800" b="1" dirty="0">
              <a:latin typeface="Times New Roman" pitchFamily="18" charset="0"/>
            </a:endParaRPr>
          </a:p>
          <a:p>
            <a:pPr algn="ctr"/>
            <a:r>
              <a:rPr lang="en-US" sz="2800" dirty="0">
                <a:latin typeface="Times New Roman" pitchFamily="18" charset="0"/>
              </a:rPr>
              <a:t>CIRA/Colorado State </a:t>
            </a:r>
            <a:r>
              <a:rPr lang="en-US" sz="2800" dirty="0" smtClean="0">
                <a:latin typeface="Times New Roman" pitchFamily="18" charset="0"/>
              </a:rPr>
              <a:t>University</a:t>
            </a:r>
            <a:endParaRPr lang="en-US" sz="2800" dirty="0">
              <a:latin typeface="Times New Roman" pitchFamily="18" charset="0"/>
            </a:endParaRPr>
          </a:p>
          <a:p>
            <a:pPr algn="ctr"/>
            <a:r>
              <a:rPr lang="en-US" sz="2800" dirty="0" smtClean="0">
                <a:latin typeface="Times New Roman" pitchFamily="18" charset="0"/>
              </a:rPr>
              <a:t>Fort </a:t>
            </a:r>
            <a:r>
              <a:rPr lang="en-US" sz="2800" dirty="0">
                <a:latin typeface="Times New Roman" pitchFamily="18" charset="0"/>
              </a:rPr>
              <a:t>Collins, CO 80523-1375</a:t>
            </a:r>
          </a:p>
          <a:p>
            <a:pPr algn="ctr"/>
            <a:r>
              <a:rPr lang="en-US" sz="2800" b="1" dirty="0">
                <a:latin typeface="Times New Roman" pitchFamily="18" charset="0"/>
              </a:rPr>
              <a:t>E-mail: </a:t>
            </a:r>
            <a:r>
              <a:rPr lang="en-US" sz="2800" b="1" dirty="0" smtClean="0">
                <a:latin typeface="Times New Roman" pitchFamily="18" charset="0"/>
                <a:hlinkClick r:id="rId4"/>
              </a:rPr>
              <a:t>Don.Hillger@noaa.gov</a:t>
            </a:r>
            <a:endParaRPr lang="en-US" sz="2800" b="1" dirty="0">
              <a:latin typeface="Times New Roman" pitchFamily="18" charset="0"/>
            </a:endParaRPr>
          </a:p>
        </p:txBody>
      </p:sp>
      <p:pic>
        <p:nvPicPr>
          <p:cNvPr id="2057" name="Picture 9" descr="noaa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27151" y="2514600"/>
            <a:ext cx="3609988" cy="3105745"/>
          </a:xfrm>
          <a:prstGeom prst="rect">
            <a:avLst/>
          </a:prstGeom>
          <a:noFill/>
          <a:extLst>
            <a:ext uri="{909E8E84-426E-40DD-AFC4-6F175D3DCCD1}">
              <a14:hiddenFill xmlns:a14="http://schemas.microsoft.com/office/drawing/2010/main">
                <a:solidFill>
                  <a:srgbClr val="FFFFFF"/>
                </a:solidFill>
              </a14:hiddenFill>
            </a:ext>
          </a:extLst>
        </p:spPr>
      </p:pic>
      <p:sp>
        <p:nvSpPr>
          <p:cNvPr id="2058" name="Text Box 10"/>
          <p:cNvSpPr txBox="1">
            <a:spLocks noChangeArrowheads="1"/>
          </p:cNvSpPr>
          <p:nvPr/>
        </p:nvSpPr>
        <p:spPr bwMode="auto">
          <a:xfrm>
            <a:off x="977899" y="6232807"/>
            <a:ext cx="13185844" cy="1159112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9507" tIns="39754" rIns="79507" bIns="39754">
            <a:spAutoFit/>
          </a:bodyPr>
          <a:lstStyle/>
          <a:p>
            <a:pPr algn="ctr"/>
            <a:r>
              <a:rPr lang="en-US" sz="2200" b="1" dirty="0"/>
              <a:t>Introduction</a:t>
            </a:r>
            <a:endParaRPr lang="en-US" sz="2200" dirty="0"/>
          </a:p>
          <a:p>
            <a:r>
              <a:rPr lang="en-US" sz="2200" dirty="0"/>
              <a:t>True-color imagery from geostationary orbit first became available from the third Applications Technology Satellite (ATS-3) in 1967.  The image at the right is one of the true-color images produced from the Red, Green, and Blue bands of the Multi-color Spin-Scan Cloud Camera (MSSCC) instrument on ATS-3.</a:t>
            </a:r>
          </a:p>
          <a:p>
            <a:r>
              <a:rPr lang="en-US" sz="2200" dirty="0"/>
              <a:t>A number of satellites and instruments have included the Red, Green, and Blue component bands to be able to product true-color imagery.  A table of those satellites and their instruments is provided.  Interestingly, most of those satellites are polar orbiters, and even the International Space Station has an instrument with true-color imaging capability.  Note that true-color imagery </a:t>
            </a:r>
            <a:r>
              <a:rPr lang="en-US" sz="2200" b="1" dirty="0"/>
              <a:t>from geostationary orbit</a:t>
            </a:r>
            <a:r>
              <a:rPr lang="en-US" sz="2200" dirty="0"/>
              <a:t> has been very limited, with an especially long gap between ATS-3 and the current and planned capabilities of Himawari and GOES-R.</a:t>
            </a:r>
          </a:p>
          <a:p>
            <a:r>
              <a:rPr lang="en-US" sz="2200" dirty="0"/>
              <a:t>Not until the launch of the (Japanese) Himawari-8 in 2014 are true-color images once again available from geostationary orbit.  The first example of AHI true-color imagery is shown at the right.  A Rayleigh-corrected true-color image is under development and will soon be available.  That image should look more like the bright true-color images that NASA routinely generates</a:t>
            </a:r>
            <a:r>
              <a:rPr lang="en-US" sz="2200" dirty="0" smtClean="0"/>
              <a:t>.</a:t>
            </a:r>
          </a:p>
          <a:p>
            <a:endParaRPr lang="en-US" sz="2200" dirty="0"/>
          </a:p>
          <a:p>
            <a:pPr algn="ctr"/>
            <a:r>
              <a:rPr lang="en-US" sz="2200" b="1" dirty="0"/>
              <a:t>ABI true-color imagery</a:t>
            </a:r>
            <a:endParaRPr lang="en-US" sz="2200" dirty="0"/>
          </a:p>
          <a:p>
            <a:r>
              <a:rPr lang="en-US" sz="2200" dirty="0"/>
              <a:t>Although the AHI was derived from the Advanced Baseline Imager (ABI), there was a change in AHI spectral band coverage to include the Green spectral band instead of the 1.38 µm spectral bands of ABI.  (See the accompanying table of ABI and AHI spectral bands.)  Because of choices made during the design phase of the ABI, true-color imagery was not as high priority as other spectral bands.  (The choices were also limited by the number of available (16) spectral bands in the current ABI/AHI design, with fewer bands equating to lower cost.)  Later considerations would probably have opted for a Green spectral band on ABI.  However, at this point, the only option for creating true-color imagery from ABI is through a process that synthesizes the Green band from nearby reflective bands in the Red, Near-IR, and Blue spectral bands</a:t>
            </a:r>
            <a:r>
              <a:rPr lang="en-US" sz="2200" dirty="0" smtClean="0"/>
              <a:t>.</a:t>
            </a:r>
          </a:p>
          <a:p>
            <a:endParaRPr lang="en-US" sz="2200" dirty="0"/>
          </a:p>
          <a:p>
            <a:pPr algn="ctr"/>
            <a:r>
              <a:rPr lang="en-US" sz="2200" b="1" dirty="0"/>
              <a:t>Synthesized Green band</a:t>
            </a:r>
            <a:endParaRPr lang="en-US" sz="2200" dirty="0"/>
          </a:p>
          <a:p>
            <a:r>
              <a:rPr lang="en-US" sz="2200" dirty="0"/>
              <a:t>Two of the three spectral components of true-color are available on ABI, but the Green spectral band needs to be synthesized from the other ABI spectral bands.  The only other near-visible spectral band is the 0.86 µm Near-IR (NIR) band that is often used for vegetation monitoring, mainly thru a Normalized Difference Vegetation Index (NDVI).  The NIR band can be utilized in a regression-like process, along with the Red and Blue bands, to create the needed Green band.  That regression can take the form of a Look-Up Table (LUT) that is trained on actual imagery to output a Green band based on the Red, NIR, and Blue bands as inputs. Training data for this purpose can come from either MODIS or AHI imagery.</a:t>
            </a:r>
          </a:p>
        </p:txBody>
      </p:sp>
      <p:sp>
        <p:nvSpPr>
          <p:cNvPr id="29" name="Text Box 209"/>
          <p:cNvSpPr txBox="1">
            <a:spLocks noChangeArrowheads="1"/>
          </p:cNvSpPr>
          <p:nvPr/>
        </p:nvSpPr>
        <p:spPr bwMode="auto">
          <a:xfrm>
            <a:off x="6705600" y="41529000"/>
            <a:ext cx="17373600" cy="1188280"/>
          </a:xfrm>
          <a:prstGeom prst="rect">
            <a:avLst/>
          </a:prstGeom>
          <a:solidFill>
            <a:schemeClr val="bg1">
              <a:lumMod val="75000"/>
            </a:schemeClr>
          </a:solidFill>
          <a:ln w="9525">
            <a:solidFill>
              <a:schemeClr val="tx1"/>
            </a:solidFill>
            <a:miter lim="800000"/>
            <a:headEnd/>
            <a:tailEnd/>
          </a:ln>
          <a:effectLst/>
          <a:extLst/>
        </p:spPr>
        <p:txBody>
          <a:bodyPr wrap="square" lIns="79507" tIns="39754" rIns="79507" bIns="39754">
            <a:spAutoFit/>
          </a:bodyPr>
          <a:lstStyle/>
          <a:p>
            <a:pPr algn="ctr">
              <a:spcBef>
                <a:spcPct val="50000"/>
              </a:spcBef>
            </a:pPr>
            <a:r>
              <a:rPr lang="en-US" sz="2400" dirty="0">
                <a:latin typeface="Times New Roman" panose="02020603050405020304" pitchFamily="18" charset="0"/>
                <a:cs typeface="Times New Roman" panose="02020603050405020304" pitchFamily="18" charset="0"/>
              </a:rPr>
              <a:t>Questions?  Send email to  </a:t>
            </a:r>
            <a:r>
              <a:rPr lang="en-US" sz="2400" dirty="0" smtClean="0">
                <a:latin typeface="Times New Roman" pitchFamily="18" charset="0"/>
                <a:cs typeface="Times New Roman" panose="02020603050405020304" pitchFamily="18" charset="0"/>
                <a:hlinkClick r:id="rId4"/>
              </a:rPr>
              <a:t>Don.Hillger@noaa.gov</a:t>
            </a:r>
            <a:r>
              <a:rPr lang="en-US" sz="2400" dirty="0" smtClean="0">
                <a:latin typeface="Times New Roman"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The views, opinions, and findings in this report are those of the authors, and should not be construed as an official NOAA and or U.S. Government position, policy, or decision. </a:t>
            </a:r>
            <a:r>
              <a:rPr lang="en-US" sz="2400" dirty="0" smtClean="0">
                <a:latin typeface="Times New Roman" panose="02020603050405020304" pitchFamily="18" charset="0"/>
                <a:cs typeface="Times New Roman" panose="02020603050405020304" pitchFamily="18" charset="0"/>
              </a:rPr>
              <a:t>Special thanks to Kotaro Bessho and the JMA for providing AHI imagery that has already been provided to initiate this work, and will become available routinely in the near future.</a:t>
            </a:r>
            <a:endParaRPr lang="en-US" sz="2400"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241000" y="2941864"/>
            <a:ext cx="5662590" cy="2391597"/>
          </a:xfrm>
          <a:prstGeom prst="rect">
            <a:avLst/>
          </a:prstGeom>
        </p:spPr>
      </p:pic>
      <p:cxnSp>
        <p:nvCxnSpPr>
          <p:cNvPr id="59" name="Straight Arrow Connector 58"/>
          <p:cNvCxnSpPr/>
          <p:nvPr/>
        </p:nvCxnSpPr>
        <p:spPr>
          <a:xfrm>
            <a:off x="4686300" y="28954511"/>
            <a:ext cx="647700" cy="1489"/>
          </a:xfrm>
          <a:prstGeom prst="straightConnector1">
            <a:avLst/>
          </a:prstGeom>
          <a:noFill/>
          <a:ln w="15875" cap="flat" cmpd="sng" algn="ctr">
            <a:solidFill>
              <a:sysClr val="window" lastClr="FFFFFF"/>
            </a:solidFill>
            <a:prstDash val="solid"/>
            <a:tailEnd type="arrow"/>
          </a:ln>
          <a:effectLst/>
        </p:spPr>
      </p:cxnSp>
      <p:pic>
        <p:nvPicPr>
          <p:cNvPr id="1029"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896600" y="28760738"/>
            <a:ext cx="749300" cy="195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837863" y="33561338"/>
            <a:ext cx="744537" cy="195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36900" y="29718000"/>
            <a:ext cx="749300" cy="195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385300" y="29675138"/>
            <a:ext cx="749300" cy="195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390063" y="34316988"/>
            <a:ext cx="744537" cy="201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754600" y="11615737"/>
            <a:ext cx="749300" cy="19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3926800" y="11582400"/>
            <a:ext cx="744537" cy="201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 name="Picture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3868063" y="15952787"/>
            <a:ext cx="744537" cy="201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12" cstate="print">
            <a:extLst>
              <a:ext uri="{28A0092B-C50C-407E-A947-70E740481C1C}">
                <a14:useLocalDpi xmlns:a14="http://schemas.microsoft.com/office/drawing/2010/main" val="0"/>
              </a:ext>
            </a:extLst>
          </a:blip>
          <a:stretch>
            <a:fillRect/>
          </a:stretch>
        </p:blipFill>
        <p:spPr bwMode="auto">
          <a:xfrm>
            <a:off x="22154733" y="6627557"/>
            <a:ext cx="6555043" cy="65550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5240000" y="6602667"/>
            <a:ext cx="6579933" cy="65799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5560675" y="13315890"/>
            <a:ext cx="6003925" cy="400110"/>
          </a:xfrm>
          <a:prstGeom prst="rect">
            <a:avLst/>
          </a:prstGeom>
          <a:noFill/>
        </p:spPr>
        <p:txBody>
          <a:bodyPr wrap="square" rtlCol="0">
            <a:spAutoFit/>
          </a:bodyPr>
          <a:lstStyle/>
          <a:p>
            <a:pPr algn="ctr"/>
            <a:r>
              <a:rPr lang="en-US" sz="2000" b="1" dirty="0" smtClean="0"/>
              <a:t>ATS-3 true-color image from 10 Nov 1967</a:t>
            </a:r>
            <a:endParaRPr lang="en-US" sz="2000" b="1" dirty="0"/>
          </a:p>
        </p:txBody>
      </p:sp>
      <p:sp>
        <p:nvSpPr>
          <p:cNvPr id="23" name="TextBox 22"/>
          <p:cNvSpPr txBox="1"/>
          <p:nvPr/>
        </p:nvSpPr>
        <p:spPr>
          <a:xfrm>
            <a:off x="22021800" y="13312914"/>
            <a:ext cx="6805357" cy="707886"/>
          </a:xfrm>
          <a:prstGeom prst="rect">
            <a:avLst/>
          </a:prstGeom>
          <a:noFill/>
        </p:spPr>
        <p:txBody>
          <a:bodyPr wrap="square" rtlCol="0">
            <a:spAutoFit/>
          </a:bodyPr>
          <a:lstStyle/>
          <a:p>
            <a:pPr algn="ctr"/>
            <a:r>
              <a:rPr lang="en-US" sz="2000" b="1" dirty="0" smtClean="0"/>
              <a:t>Himawari-8 AHI true-color image from 18 Dec 2014 (source JMA website)</a:t>
            </a:r>
            <a:endParaRPr lang="en-US" sz="2000" b="1" dirty="0"/>
          </a:p>
        </p:txBody>
      </p:sp>
      <p:graphicFrame>
        <p:nvGraphicFramePr>
          <p:cNvPr id="4" name="Table 3"/>
          <p:cNvGraphicFramePr>
            <a:graphicFrameLocks noGrp="1"/>
          </p:cNvGraphicFramePr>
          <p:nvPr>
            <p:extLst>
              <p:ext uri="{D42A27DB-BD31-4B8C-83A1-F6EECF244321}">
                <p14:modId xmlns:p14="http://schemas.microsoft.com/office/powerpoint/2010/main" val="612604048"/>
              </p:ext>
            </p:extLst>
          </p:nvPr>
        </p:nvGraphicFramePr>
        <p:xfrm>
          <a:off x="14569756" y="17244060"/>
          <a:ext cx="7604444" cy="6073140"/>
        </p:xfrm>
        <a:graphic>
          <a:graphicData uri="http://schemas.openxmlformats.org/drawingml/2006/table">
            <a:tbl>
              <a:tblPr/>
              <a:tblGrid>
                <a:gridCol w="1901111"/>
                <a:gridCol w="1901111"/>
                <a:gridCol w="1901111"/>
                <a:gridCol w="1901111"/>
              </a:tblGrid>
              <a:tr h="293370">
                <a:tc gridSpan="2">
                  <a:txBody>
                    <a:bodyPr/>
                    <a:lstStyle/>
                    <a:p>
                      <a:pPr marL="0" marR="0" algn="ctr">
                        <a:spcBef>
                          <a:spcPts val="0"/>
                        </a:spcBef>
                        <a:spcAft>
                          <a:spcPts val="0"/>
                        </a:spcAft>
                      </a:pPr>
                      <a:r>
                        <a:rPr lang="en-US" sz="2000" b="1" dirty="0" smtClean="0">
                          <a:effectLst/>
                          <a:latin typeface="Times New Roman"/>
                          <a:ea typeface="Times New Roman"/>
                        </a:rPr>
                        <a:t>Himawari AHI</a:t>
                      </a:r>
                      <a:endParaRPr lang="en-US" sz="18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c hMerge="1">
                  <a:txBody>
                    <a:bodyPr/>
                    <a:lstStyle/>
                    <a:p>
                      <a:endParaRPr lang="en-US"/>
                    </a:p>
                  </a:txBody>
                  <a:tcPr/>
                </a:tc>
                <a:tc gridSpan="2">
                  <a:txBody>
                    <a:bodyPr/>
                    <a:lstStyle/>
                    <a:p>
                      <a:pPr marL="0" marR="0" algn="ctr">
                        <a:spcBef>
                          <a:spcPts val="0"/>
                        </a:spcBef>
                        <a:spcAft>
                          <a:spcPts val="0"/>
                        </a:spcAft>
                      </a:pPr>
                      <a:r>
                        <a:rPr lang="en-US" sz="2000" b="1" dirty="0" smtClean="0">
                          <a:effectLst/>
                          <a:latin typeface="Times New Roman"/>
                          <a:ea typeface="Times New Roman"/>
                        </a:rPr>
                        <a:t>GOES-R ABI</a:t>
                      </a:r>
                      <a:endParaRPr lang="en-US" sz="18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c hMerge="1">
                  <a:txBody>
                    <a:bodyPr/>
                    <a:lstStyle/>
                    <a:p>
                      <a:endParaRPr lang="en-US"/>
                    </a:p>
                  </a:txBody>
                  <a:tcPr/>
                </a:tc>
              </a:tr>
              <a:tr h="586740">
                <a:tc>
                  <a:txBody>
                    <a:bodyPr/>
                    <a:lstStyle/>
                    <a:p>
                      <a:pPr marL="0" marR="0" algn="ctr">
                        <a:spcBef>
                          <a:spcPts val="0"/>
                        </a:spcBef>
                        <a:spcAft>
                          <a:spcPts val="0"/>
                        </a:spcAft>
                      </a:pPr>
                      <a:r>
                        <a:rPr lang="en-US" sz="1800" b="1" kern="0" dirty="0">
                          <a:solidFill>
                            <a:srgbClr val="000000"/>
                          </a:solidFill>
                          <a:effectLst/>
                          <a:latin typeface="Times New Roman"/>
                        </a:rPr>
                        <a:t>Band number</a:t>
                      </a:r>
                      <a:endParaRPr lang="en-US" sz="1100" b="1" kern="0" dirty="0">
                        <a:solidFill>
                          <a:srgbClr val="000000"/>
                        </a:solidFill>
                        <a:effectLst/>
                        <a:latin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dirty="0">
                          <a:effectLst/>
                          <a:latin typeface="Times New Roman"/>
                          <a:ea typeface="Times New Roman"/>
                        </a:rPr>
                        <a:t>Central wavelength (μm)</a:t>
                      </a:r>
                      <a:endParaRPr lang="en-US" sz="16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dirty="0">
                          <a:effectLst/>
                          <a:latin typeface="Times New Roman"/>
                          <a:ea typeface="Times New Roman"/>
                        </a:rPr>
                        <a:t>Band number</a:t>
                      </a:r>
                      <a:endParaRPr lang="en-US" sz="16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dirty="0">
                          <a:effectLst/>
                          <a:latin typeface="Times New Roman"/>
                          <a:ea typeface="Times New Roman"/>
                        </a:rPr>
                        <a:t>Central wavelength (μm)</a:t>
                      </a:r>
                      <a:endParaRPr lang="en-US" sz="16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3370">
                <a:tc>
                  <a:txBody>
                    <a:bodyPr/>
                    <a:lstStyle/>
                    <a:p>
                      <a:pPr marL="0" marR="0" algn="ctr">
                        <a:spcBef>
                          <a:spcPts val="0"/>
                        </a:spcBef>
                        <a:spcAft>
                          <a:spcPts val="0"/>
                        </a:spcAft>
                      </a:pPr>
                      <a:r>
                        <a:rPr lang="en-US" sz="2000" b="1" dirty="0">
                          <a:effectLst/>
                          <a:latin typeface="Times New Roman"/>
                          <a:ea typeface="Times New Roman"/>
                        </a:rPr>
                        <a:t>1 (blue)</a:t>
                      </a:r>
                      <a:endParaRPr lang="en-US" sz="18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marL="0" marR="0" algn="ctr">
                        <a:spcBef>
                          <a:spcPts val="0"/>
                        </a:spcBef>
                        <a:spcAft>
                          <a:spcPts val="0"/>
                        </a:spcAft>
                      </a:pPr>
                      <a:r>
                        <a:rPr lang="en-US" sz="2000" dirty="0">
                          <a:effectLst/>
                          <a:latin typeface="Times New Roman"/>
                          <a:ea typeface="Times New Roman"/>
                        </a:rPr>
                        <a:t>0.46</a:t>
                      </a:r>
                      <a:endParaRPr lang="en-US" sz="18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dirty="0">
                          <a:effectLst/>
                          <a:latin typeface="Times New Roman"/>
                          <a:ea typeface="Times New Roman"/>
                        </a:rPr>
                        <a:t>1 (blue)</a:t>
                      </a:r>
                      <a:endParaRPr lang="en-US" sz="18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marL="0" marR="0" algn="ctr">
                        <a:spcBef>
                          <a:spcPts val="0"/>
                        </a:spcBef>
                        <a:spcAft>
                          <a:spcPts val="0"/>
                        </a:spcAft>
                      </a:pPr>
                      <a:r>
                        <a:rPr lang="en-US" sz="2000" dirty="0">
                          <a:effectLst/>
                          <a:latin typeface="Times New Roman"/>
                          <a:ea typeface="Times New Roman"/>
                        </a:rPr>
                        <a:t>0.47</a:t>
                      </a:r>
                      <a:endParaRPr lang="en-US" sz="18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3370">
                <a:tc>
                  <a:txBody>
                    <a:bodyPr/>
                    <a:lstStyle/>
                    <a:p>
                      <a:pPr marL="0" marR="0" algn="ctr">
                        <a:spcBef>
                          <a:spcPts val="0"/>
                        </a:spcBef>
                        <a:spcAft>
                          <a:spcPts val="0"/>
                        </a:spcAft>
                      </a:pPr>
                      <a:r>
                        <a:rPr lang="en-US" sz="2000" b="1" dirty="0">
                          <a:effectLst/>
                          <a:latin typeface="Times New Roman"/>
                          <a:ea typeface="Times New Roman"/>
                        </a:rPr>
                        <a:t>2 (green)</a:t>
                      </a:r>
                      <a:endParaRPr lang="en-US" sz="18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spcBef>
                          <a:spcPts val="0"/>
                        </a:spcBef>
                        <a:spcAft>
                          <a:spcPts val="0"/>
                        </a:spcAft>
                      </a:pPr>
                      <a:r>
                        <a:rPr lang="en-US" sz="2000" dirty="0">
                          <a:effectLst/>
                          <a:latin typeface="Times New Roman"/>
                          <a:ea typeface="Times New Roman"/>
                        </a:rPr>
                        <a:t>0.51</a:t>
                      </a:r>
                      <a:endParaRPr lang="en-US" sz="18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dirty="0">
                          <a:effectLst/>
                          <a:latin typeface="Times New Roman"/>
                          <a:ea typeface="Times New Roman"/>
                        </a:rPr>
                        <a:t>X (green)</a:t>
                      </a:r>
                      <a:endParaRPr lang="en-US" sz="18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spcBef>
                          <a:spcPts val="0"/>
                        </a:spcBef>
                        <a:spcAft>
                          <a:spcPts val="0"/>
                        </a:spcAft>
                      </a:pPr>
                      <a:r>
                        <a:rPr lang="en-US" sz="2000" dirty="0">
                          <a:effectLst/>
                          <a:latin typeface="Times New Roman"/>
                          <a:ea typeface="Times New Roman"/>
                        </a:rPr>
                        <a:t>simulated</a:t>
                      </a:r>
                      <a:endParaRPr lang="en-US" sz="18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3370">
                <a:tc>
                  <a:txBody>
                    <a:bodyPr/>
                    <a:lstStyle/>
                    <a:p>
                      <a:pPr marL="0" marR="0" algn="ctr">
                        <a:spcBef>
                          <a:spcPts val="0"/>
                        </a:spcBef>
                        <a:spcAft>
                          <a:spcPts val="0"/>
                        </a:spcAft>
                      </a:pPr>
                      <a:r>
                        <a:rPr lang="en-US" sz="2000" b="1" dirty="0">
                          <a:effectLst/>
                          <a:latin typeface="Times New Roman"/>
                          <a:ea typeface="Times New Roman"/>
                        </a:rPr>
                        <a:t>3 (red)</a:t>
                      </a:r>
                      <a:endParaRPr lang="en-US" sz="18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594"/>
                    </a:solidFill>
                  </a:tcPr>
                </a:tc>
                <a:tc>
                  <a:txBody>
                    <a:bodyPr/>
                    <a:lstStyle/>
                    <a:p>
                      <a:pPr marL="0" marR="0" algn="ctr">
                        <a:spcBef>
                          <a:spcPts val="0"/>
                        </a:spcBef>
                        <a:spcAft>
                          <a:spcPts val="0"/>
                        </a:spcAft>
                      </a:pPr>
                      <a:r>
                        <a:rPr lang="en-US" sz="2000" dirty="0">
                          <a:effectLst/>
                          <a:latin typeface="Times New Roman"/>
                          <a:ea typeface="Times New Roman"/>
                        </a:rPr>
                        <a:t>0.64</a:t>
                      </a:r>
                      <a:endParaRPr lang="en-US" sz="18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dirty="0">
                          <a:effectLst/>
                          <a:latin typeface="Times New Roman"/>
                          <a:ea typeface="Times New Roman"/>
                        </a:rPr>
                        <a:t>2 (red)</a:t>
                      </a:r>
                      <a:endParaRPr lang="en-US" sz="18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594"/>
                    </a:solidFill>
                  </a:tcPr>
                </a:tc>
                <a:tc>
                  <a:txBody>
                    <a:bodyPr/>
                    <a:lstStyle/>
                    <a:p>
                      <a:pPr marL="0" marR="0" algn="ctr">
                        <a:spcBef>
                          <a:spcPts val="0"/>
                        </a:spcBef>
                        <a:spcAft>
                          <a:spcPts val="0"/>
                        </a:spcAft>
                      </a:pPr>
                      <a:r>
                        <a:rPr lang="en-US" sz="2000" dirty="0">
                          <a:effectLst/>
                          <a:latin typeface="Times New Roman"/>
                          <a:ea typeface="Times New Roman"/>
                        </a:rPr>
                        <a:t>0.64</a:t>
                      </a:r>
                      <a:endParaRPr lang="en-US" sz="18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3370">
                <a:tc>
                  <a:txBody>
                    <a:bodyPr/>
                    <a:lstStyle/>
                    <a:p>
                      <a:pPr marL="0" marR="0" algn="ctr">
                        <a:spcBef>
                          <a:spcPts val="0"/>
                        </a:spcBef>
                        <a:spcAft>
                          <a:spcPts val="0"/>
                        </a:spcAft>
                      </a:pPr>
                      <a:r>
                        <a:rPr lang="en-US" sz="2000" b="1" dirty="0">
                          <a:effectLst/>
                          <a:latin typeface="Times New Roman"/>
                          <a:ea typeface="Times New Roman"/>
                        </a:rPr>
                        <a:t>4</a:t>
                      </a:r>
                      <a:endParaRPr lang="en-US" sz="18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Times New Roman"/>
                          <a:ea typeface="Times New Roman"/>
                        </a:rPr>
                        <a:t>0.86</a:t>
                      </a:r>
                      <a:endParaRPr lang="en-US" sz="18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dirty="0">
                          <a:effectLst/>
                          <a:latin typeface="Times New Roman"/>
                          <a:ea typeface="Times New Roman"/>
                        </a:rPr>
                        <a:t>3</a:t>
                      </a:r>
                      <a:endParaRPr lang="en-US" sz="18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Times New Roman"/>
                          <a:ea typeface="Times New Roman"/>
                        </a:rPr>
                        <a:t>0.865</a:t>
                      </a:r>
                      <a:endParaRPr lang="en-US" sz="18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3370">
                <a:tc>
                  <a:txBody>
                    <a:bodyPr/>
                    <a:lstStyle/>
                    <a:p>
                      <a:pPr marL="0" marR="0" algn="ctr">
                        <a:spcBef>
                          <a:spcPts val="0"/>
                        </a:spcBef>
                        <a:spcAft>
                          <a:spcPts val="0"/>
                        </a:spcAft>
                      </a:pPr>
                      <a:r>
                        <a:rPr lang="en-US" sz="2000" b="1" dirty="0">
                          <a:effectLst/>
                          <a:latin typeface="Times New Roman"/>
                          <a:ea typeface="Times New Roman"/>
                        </a:rPr>
                        <a:t>-</a:t>
                      </a:r>
                      <a:endParaRPr lang="en-US" sz="18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Times New Roman"/>
                          <a:ea typeface="Times New Roman"/>
                        </a:rPr>
                        <a:t>-</a:t>
                      </a:r>
                      <a:endParaRPr lang="en-US" sz="18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dirty="0">
                          <a:effectLst/>
                          <a:latin typeface="Times New Roman"/>
                          <a:ea typeface="Times New Roman"/>
                        </a:rPr>
                        <a:t>4</a:t>
                      </a:r>
                      <a:endParaRPr lang="en-US" sz="18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Times New Roman"/>
                          <a:ea typeface="Times New Roman"/>
                        </a:rPr>
                        <a:t>1.378</a:t>
                      </a:r>
                      <a:endParaRPr lang="en-US" sz="18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3370">
                <a:tc>
                  <a:txBody>
                    <a:bodyPr/>
                    <a:lstStyle/>
                    <a:p>
                      <a:pPr marL="0" marR="0" algn="ctr">
                        <a:spcBef>
                          <a:spcPts val="0"/>
                        </a:spcBef>
                        <a:spcAft>
                          <a:spcPts val="0"/>
                        </a:spcAft>
                      </a:pPr>
                      <a:r>
                        <a:rPr lang="en-US" sz="2000" b="1" dirty="0">
                          <a:effectLst/>
                          <a:latin typeface="Times New Roman"/>
                          <a:ea typeface="Times New Roman"/>
                        </a:rPr>
                        <a:t>5</a:t>
                      </a:r>
                      <a:endParaRPr lang="en-US" sz="18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Times New Roman"/>
                          <a:ea typeface="Times New Roman"/>
                        </a:rPr>
                        <a:t>1.6</a:t>
                      </a:r>
                      <a:endParaRPr lang="en-US" sz="18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dirty="0">
                          <a:effectLst/>
                          <a:latin typeface="Times New Roman"/>
                          <a:ea typeface="Times New Roman"/>
                        </a:rPr>
                        <a:t>5</a:t>
                      </a:r>
                      <a:endParaRPr lang="en-US" sz="18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Times New Roman"/>
                          <a:ea typeface="Times New Roman"/>
                        </a:rPr>
                        <a:t>1.61</a:t>
                      </a:r>
                      <a:endParaRPr lang="en-US" sz="18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3370">
                <a:tc>
                  <a:txBody>
                    <a:bodyPr/>
                    <a:lstStyle/>
                    <a:p>
                      <a:pPr marL="0" marR="0" algn="ctr">
                        <a:spcBef>
                          <a:spcPts val="0"/>
                        </a:spcBef>
                        <a:spcAft>
                          <a:spcPts val="0"/>
                        </a:spcAft>
                      </a:pPr>
                      <a:r>
                        <a:rPr lang="en-US" sz="2000" b="1" dirty="0">
                          <a:effectLst/>
                          <a:latin typeface="Times New Roman"/>
                          <a:ea typeface="Times New Roman"/>
                        </a:rPr>
                        <a:t>6</a:t>
                      </a:r>
                      <a:endParaRPr lang="en-US" sz="18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Times New Roman"/>
                          <a:ea typeface="Times New Roman"/>
                        </a:rPr>
                        <a:t>2.3</a:t>
                      </a:r>
                      <a:endParaRPr lang="en-US" sz="18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dirty="0">
                          <a:effectLst/>
                          <a:latin typeface="Times New Roman"/>
                          <a:ea typeface="Times New Roman"/>
                        </a:rPr>
                        <a:t>6</a:t>
                      </a:r>
                      <a:endParaRPr lang="en-US" sz="18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Times New Roman"/>
                          <a:ea typeface="Times New Roman"/>
                        </a:rPr>
                        <a:t>2.25</a:t>
                      </a:r>
                      <a:endParaRPr lang="en-US" sz="18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3370">
                <a:tc>
                  <a:txBody>
                    <a:bodyPr/>
                    <a:lstStyle/>
                    <a:p>
                      <a:pPr marL="0" marR="0" algn="ctr">
                        <a:spcBef>
                          <a:spcPts val="0"/>
                        </a:spcBef>
                        <a:spcAft>
                          <a:spcPts val="0"/>
                        </a:spcAft>
                      </a:pPr>
                      <a:r>
                        <a:rPr lang="en-US" sz="2000" b="1" dirty="0">
                          <a:effectLst/>
                          <a:latin typeface="Times New Roman"/>
                          <a:ea typeface="Times New Roman"/>
                        </a:rPr>
                        <a:t>7</a:t>
                      </a:r>
                      <a:endParaRPr lang="en-US" sz="18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Times New Roman"/>
                          <a:ea typeface="Times New Roman"/>
                        </a:rPr>
                        <a:t>3.9</a:t>
                      </a:r>
                      <a:endParaRPr lang="en-US" sz="18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dirty="0">
                          <a:effectLst/>
                          <a:latin typeface="Times New Roman"/>
                          <a:ea typeface="Times New Roman"/>
                        </a:rPr>
                        <a:t>7</a:t>
                      </a:r>
                      <a:endParaRPr lang="en-US" sz="18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Times New Roman"/>
                          <a:ea typeface="Times New Roman"/>
                        </a:rPr>
                        <a:t>3.90</a:t>
                      </a:r>
                      <a:endParaRPr lang="en-US" sz="18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3370">
                <a:tc>
                  <a:txBody>
                    <a:bodyPr/>
                    <a:lstStyle/>
                    <a:p>
                      <a:pPr marL="0" marR="0" algn="ctr">
                        <a:spcBef>
                          <a:spcPts val="0"/>
                        </a:spcBef>
                        <a:spcAft>
                          <a:spcPts val="0"/>
                        </a:spcAft>
                      </a:pPr>
                      <a:r>
                        <a:rPr lang="en-US" sz="2000" b="1" dirty="0">
                          <a:effectLst/>
                          <a:latin typeface="Times New Roman"/>
                          <a:ea typeface="Times New Roman"/>
                        </a:rPr>
                        <a:t>8</a:t>
                      </a:r>
                      <a:endParaRPr lang="en-US" sz="18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Times New Roman"/>
                          <a:ea typeface="Times New Roman"/>
                        </a:rPr>
                        <a:t>6.2</a:t>
                      </a:r>
                      <a:endParaRPr lang="en-US" sz="18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dirty="0">
                          <a:effectLst/>
                          <a:latin typeface="Times New Roman"/>
                          <a:ea typeface="Times New Roman"/>
                        </a:rPr>
                        <a:t>8</a:t>
                      </a:r>
                      <a:endParaRPr lang="en-US" sz="18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Times New Roman"/>
                          <a:ea typeface="Times New Roman"/>
                        </a:rPr>
                        <a:t>6.19</a:t>
                      </a:r>
                      <a:endParaRPr lang="en-US" sz="18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3370">
                <a:tc>
                  <a:txBody>
                    <a:bodyPr/>
                    <a:lstStyle/>
                    <a:p>
                      <a:pPr marL="0" marR="0" algn="ctr">
                        <a:spcBef>
                          <a:spcPts val="0"/>
                        </a:spcBef>
                        <a:spcAft>
                          <a:spcPts val="0"/>
                        </a:spcAft>
                      </a:pPr>
                      <a:r>
                        <a:rPr lang="en-US" sz="2000" b="1" dirty="0">
                          <a:effectLst/>
                          <a:latin typeface="Times New Roman"/>
                          <a:ea typeface="Times New Roman"/>
                        </a:rPr>
                        <a:t>9</a:t>
                      </a:r>
                      <a:endParaRPr lang="en-US" sz="18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Times New Roman"/>
                          <a:ea typeface="Times New Roman"/>
                        </a:rPr>
                        <a:t>7.0</a:t>
                      </a:r>
                      <a:endParaRPr lang="en-US" sz="18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dirty="0">
                          <a:effectLst/>
                          <a:latin typeface="Times New Roman"/>
                          <a:ea typeface="Times New Roman"/>
                        </a:rPr>
                        <a:t>9</a:t>
                      </a:r>
                      <a:endParaRPr lang="en-US" sz="18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Times New Roman"/>
                          <a:ea typeface="Times New Roman"/>
                        </a:rPr>
                        <a:t>6.95</a:t>
                      </a:r>
                      <a:endParaRPr lang="en-US" sz="18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3370">
                <a:tc>
                  <a:txBody>
                    <a:bodyPr/>
                    <a:lstStyle/>
                    <a:p>
                      <a:pPr marL="0" marR="0" algn="ctr">
                        <a:spcBef>
                          <a:spcPts val="0"/>
                        </a:spcBef>
                        <a:spcAft>
                          <a:spcPts val="0"/>
                        </a:spcAft>
                      </a:pPr>
                      <a:r>
                        <a:rPr lang="en-US" sz="2000" b="1" dirty="0">
                          <a:effectLst/>
                          <a:latin typeface="Times New Roman"/>
                          <a:ea typeface="Times New Roman"/>
                        </a:rPr>
                        <a:t>10</a:t>
                      </a:r>
                      <a:endParaRPr lang="en-US" sz="18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Times New Roman"/>
                          <a:ea typeface="Times New Roman"/>
                        </a:rPr>
                        <a:t>7.3</a:t>
                      </a:r>
                      <a:endParaRPr lang="en-US" sz="18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dirty="0">
                          <a:effectLst/>
                          <a:latin typeface="Times New Roman"/>
                          <a:ea typeface="Times New Roman"/>
                        </a:rPr>
                        <a:t>10</a:t>
                      </a:r>
                      <a:endParaRPr lang="en-US" sz="18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Times New Roman"/>
                          <a:ea typeface="Times New Roman"/>
                        </a:rPr>
                        <a:t>7.34</a:t>
                      </a:r>
                      <a:endParaRPr lang="en-US" sz="18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3370">
                <a:tc>
                  <a:txBody>
                    <a:bodyPr/>
                    <a:lstStyle/>
                    <a:p>
                      <a:pPr marL="0" marR="0" algn="ctr">
                        <a:spcBef>
                          <a:spcPts val="0"/>
                        </a:spcBef>
                        <a:spcAft>
                          <a:spcPts val="0"/>
                        </a:spcAft>
                      </a:pPr>
                      <a:r>
                        <a:rPr lang="en-US" sz="2000" b="1" dirty="0">
                          <a:effectLst/>
                          <a:latin typeface="Times New Roman"/>
                          <a:ea typeface="Times New Roman"/>
                        </a:rPr>
                        <a:t>11</a:t>
                      </a:r>
                      <a:endParaRPr lang="en-US" sz="18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Times New Roman"/>
                          <a:ea typeface="Times New Roman"/>
                        </a:rPr>
                        <a:t>8.6</a:t>
                      </a:r>
                      <a:endParaRPr lang="en-US" sz="18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dirty="0">
                          <a:effectLst/>
                          <a:latin typeface="Times New Roman"/>
                          <a:ea typeface="Times New Roman"/>
                        </a:rPr>
                        <a:t>11</a:t>
                      </a:r>
                      <a:endParaRPr lang="en-US" sz="18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Times New Roman"/>
                          <a:ea typeface="Times New Roman"/>
                        </a:rPr>
                        <a:t>8.5</a:t>
                      </a:r>
                      <a:endParaRPr lang="en-US" sz="18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3370">
                <a:tc>
                  <a:txBody>
                    <a:bodyPr/>
                    <a:lstStyle/>
                    <a:p>
                      <a:pPr marL="0" marR="0" algn="ctr">
                        <a:spcBef>
                          <a:spcPts val="0"/>
                        </a:spcBef>
                        <a:spcAft>
                          <a:spcPts val="0"/>
                        </a:spcAft>
                      </a:pPr>
                      <a:r>
                        <a:rPr lang="en-US" sz="2000" b="1" dirty="0">
                          <a:effectLst/>
                          <a:latin typeface="Times New Roman"/>
                          <a:ea typeface="Times New Roman"/>
                        </a:rPr>
                        <a:t>12</a:t>
                      </a:r>
                      <a:endParaRPr lang="en-US" sz="18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Times New Roman"/>
                          <a:ea typeface="Times New Roman"/>
                        </a:rPr>
                        <a:t>9.6</a:t>
                      </a:r>
                      <a:endParaRPr lang="en-US" sz="18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dirty="0">
                          <a:effectLst/>
                          <a:latin typeface="Times New Roman"/>
                          <a:ea typeface="Times New Roman"/>
                        </a:rPr>
                        <a:t>12</a:t>
                      </a:r>
                      <a:endParaRPr lang="en-US" sz="18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Times New Roman"/>
                          <a:ea typeface="Times New Roman"/>
                        </a:rPr>
                        <a:t>9.61</a:t>
                      </a:r>
                      <a:endParaRPr lang="en-US" sz="18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3370">
                <a:tc>
                  <a:txBody>
                    <a:bodyPr/>
                    <a:lstStyle/>
                    <a:p>
                      <a:pPr marL="0" marR="0" algn="ctr">
                        <a:spcBef>
                          <a:spcPts val="0"/>
                        </a:spcBef>
                        <a:spcAft>
                          <a:spcPts val="0"/>
                        </a:spcAft>
                      </a:pPr>
                      <a:r>
                        <a:rPr lang="en-US" sz="2000" b="1" dirty="0">
                          <a:effectLst/>
                          <a:latin typeface="Times New Roman"/>
                          <a:ea typeface="Times New Roman"/>
                        </a:rPr>
                        <a:t>13</a:t>
                      </a:r>
                      <a:endParaRPr lang="en-US" sz="18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Times New Roman"/>
                          <a:ea typeface="Times New Roman"/>
                        </a:rPr>
                        <a:t>10.4</a:t>
                      </a:r>
                      <a:endParaRPr lang="en-US" sz="18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dirty="0">
                          <a:effectLst/>
                          <a:latin typeface="Times New Roman"/>
                          <a:ea typeface="Times New Roman"/>
                        </a:rPr>
                        <a:t>13</a:t>
                      </a:r>
                      <a:endParaRPr lang="en-US" sz="18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Times New Roman"/>
                          <a:ea typeface="Times New Roman"/>
                        </a:rPr>
                        <a:t>10.35</a:t>
                      </a:r>
                      <a:endParaRPr lang="en-US" sz="18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3370">
                <a:tc>
                  <a:txBody>
                    <a:bodyPr/>
                    <a:lstStyle/>
                    <a:p>
                      <a:pPr marL="0" marR="0" algn="ctr">
                        <a:spcBef>
                          <a:spcPts val="0"/>
                        </a:spcBef>
                        <a:spcAft>
                          <a:spcPts val="0"/>
                        </a:spcAft>
                      </a:pPr>
                      <a:r>
                        <a:rPr lang="en-US" sz="2000" b="1" dirty="0">
                          <a:effectLst/>
                          <a:latin typeface="Times New Roman"/>
                          <a:ea typeface="Times New Roman"/>
                        </a:rPr>
                        <a:t>14</a:t>
                      </a:r>
                      <a:endParaRPr lang="en-US" sz="18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Times New Roman"/>
                          <a:ea typeface="Times New Roman"/>
                        </a:rPr>
                        <a:t>11.2</a:t>
                      </a:r>
                      <a:endParaRPr lang="en-US" sz="18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dirty="0">
                          <a:effectLst/>
                          <a:latin typeface="Times New Roman"/>
                          <a:ea typeface="Times New Roman"/>
                        </a:rPr>
                        <a:t>14</a:t>
                      </a:r>
                      <a:endParaRPr lang="en-US" sz="18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Times New Roman"/>
                          <a:ea typeface="Times New Roman"/>
                        </a:rPr>
                        <a:t>11.2</a:t>
                      </a:r>
                      <a:endParaRPr lang="en-US" sz="18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3370">
                <a:tc>
                  <a:txBody>
                    <a:bodyPr/>
                    <a:lstStyle/>
                    <a:p>
                      <a:pPr marL="0" marR="0" algn="ctr">
                        <a:spcBef>
                          <a:spcPts val="0"/>
                        </a:spcBef>
                        <a:spcAft>
                          <a:spcPts val="0"/>
                        </a:spcAft>
                      </a:pPr>
                      <a:r>
                        <a:rPr lang="en-US" sz="2000" b="1" dirty="0">
                          <a:effectLst/>
                          <a:latin typeface="Times New Roman"/>
                          <a:ea typeface="Times New Roman"/>
                        </a:rPr>
                        <a:t>15</a:t>
                      </a:r>
                      <a:endParaRPr lang="en-US" sz="18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Times New Roman"/>
                          <a:ea typeface="Times New Roman"/>
                        </a:rPr>
                        <a:t>12.3</a:t>
                      </a:r>
                      <a:endParaRPr lang="en-US" sz="18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dirty="0">
                          <a:effectLst/>
                          <a:latin typeface="Times New Roman"/>
                          <a:ea typeface="Times New Roman"/>
                        </a:rPr>
                        <a:t>15</a:t>
                      </a:r>
                      <a:endParaRPr lang="en-US" sz="18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Times New Roman"/>
                          <a:ea typeface="Times New Roman"/>
                        </a:rPr>
                        <a:t>12.3</a:t>
                      </a:r>
                      <a:endParaRPr lang="en-US" sz="18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3370">
                <a:tc>
                  <a:txBody>
                    <a:bodyPr/>
                    <a:lstStyle/>
                    <a:p>
                      <a:pPr marL="0" marR="0" algn="ctr">
                        <a:spcBef>
                          <a:spcPts val="0"/>
                        </a:spcBef>
                        <a:spcAft>
                          <a:spcPts val="0"/>
                        </a:spcAft>
                      </a:pPr>
                      <a:r>
                        <a:rPr lang="en-US" sz="2000" b="1" dirty="0">
                          <a:effectLst/>
                          <a:latin typeface="Times New Roman"/>
                          <a:ea typeface="Times New Roman"/>
                        </a:rPr>
                        <a:t>16</a:t>
                      </a:r>
                      <a:endParaRPr lang="en-US" sz="18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Times New Roman"/>
                          <a:ea typeface="Times New Roman"/>
                        </a:rPr>
                        <a:t>13.3</a:t>
                      </a:r>
                      <a:endParaRPr lang="en-US" sz="18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dirty="0">
                          <a:effectLst/>
                          <a:latin typeface="Times New Roman"/>
                          <a:ea typeface="Times New Roman"/>
                        </a:rPr>
                        <a:t>16</a:t>
                      </a:r>
                      <a:endParaRPr lang="en-US" sz="18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Times New Roman"/>
                          <a:ea typeface="Times New Roman"/>
                        </a:rPr>
                        <a:t>13.3</a:t>
                      </a:r>
                      <a:endParaRPr lang="en-US" sz="18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TextBox 4"/>
          <p:cNvSpPr txBox="1"/>
          <p:nvPr/>
        </p:nvSpPr>
        <p:spPr>
          <a:xfrm>
            <a:off x="14865350" y="16697980"/>
            <a:ext cx="7004050" cy="523220"/>
          </a:xfrm>
          <a:prstGeom prst="rect">
            <a:avLst/>
          </a:prstGeom>
          <a:noFill/>
        </p:spPr>
        <p:txBody>
          <a:bodyPr wrap="square" rtlCol="0">
            <a:spAutoFit/>
          </a:bodyPr>
          <a:lstStyle/>
          <a:p>
            <a:pPr algn="ctr"/>
            <a:r>
              <a:rPr lang="en-US" sz="2800" b="1" dirty="0" smtClean="0"/>
              <a:t>ABI vs. AHI spectral bands</a:t>
            </a:r>
            <a:endParaRPr lang="en-US" sz="2800" b="1" dirty="0"/>
          </a:p>
        </p:txBody>
      </p:sp>
      <p:pic>
        <p:nvPicPr>
          <p:cNvPr id="6" name="Picture 2" descr="C:\Himawari_AHI\H-8 First Imagery Natural Color.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9067800" y="26441400"/>
            <a:ext cx="6400800" cy="64008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828800" y="26441400"/>
            <a:ext cx="6421505" cy="640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2133600" y="32994600"/>
            <a:ext cx="5963982" cy="646331"/>
          </a:xfrm>
          <a:prstGeom prst="rect">
            <a:avLst/>
          </a:prstGeom>
          <a:noFill/>
        </p:spPr>
        <p:txBody>
          <a:bodyPr wrap="square" rtlCol="0">
            <a:spAutoFit/>
          </a:bodyPr>
          <a:lstStyle/>
          <a:p>
            <a:pPr algn="ctr"/>
            <a:r>
              <a:rPr lang="en-US" altLang="en-US" sz="1800" b="1" dirty="0" smtClean="0">
                <a:solidFill>
                  <a:srgbClr val="000000"/>
                </a:solidFill>
              </a:rPr>
              <a:t>First </a:t>
            </a:r>
            <a:r>
              <a:rPr lang="en-US" altLang="en-US" sz="1800" b="1" dirty="0">
                <a:solidFill>
                  <a:srgbClr val="000000"/>
                </a:solidFill>
              </a:rPr>
              <a:t>CIRA-decoded image of AHI band-13 (10.4 µm) based on an AHI data file released by </a:t>
            </a:r>
            <a:r>
              <a:rPr lang="en-US" altLang="en-US" sz="1800" b="1" dirty="0" smtClean="0">
                <a:solidFill>
                  <a:srgbClr val="000000"/>
                </a:solidFill>
              </a:rPr>
              <a:t>JMA.</a:t>
            </a:r>
            <a:endParaRPr lang="en-US" altLang="en-US" sz="1800" b="1" dirty="0">
              <a:solidFill>
                <a:srgbClr val="000000"/>
              </a:solidFill>
            </a:endParaRPr>
          </a:p>
        </p:txBody>
      </p:sp>
      <p:sp>
        <p:nvSpPr>
          <p:cNvPr id="30" name="TextBox 29"/>
          <p:cNvSpPr txBox="1"/>
          <p:nvPr/>
        </p:nvSpPr>
        <p:spPr>
          <a:xfrm>
            <a:off x="9296400" y="32994600"/>
            <a:ext cx="5963982" cy="646331"/>
          </a:xfrm>
          <a:prstGeom prst="rect">
            <a:avLst/>
          </a:prstGeom>
          <a:noFill/>
        </p:spPr>
        <p:txBody>
          <a:bodyPr wrap="square" rtlCol="0">
            <a:spAutoFit/>
          </a:bodyPr>
          <a:lstStyle/>
          <a:p>
            <a:pPr algn="ctr"/>
            <a:r>
              <a:rPr lang="en-US" altLang="en-US" sz="1800" b="1" dirty="0" smtClean="0">
                <a:solidFill>
                  <a:srgbClr val="000000"/>
                </a:solidFill>
              </a:rPr>
              <a:t>“Natural-color” image created from AHI bands 5, 4, and 3 at 1.6, 0.86, and 0.63 µm, respectively.</a:t>
            </a:r>
            <a:endParaRPr lang="en-US" altLang="en-US" sz="1800" b="1" dirty="0">
              <a:solidFill>
                <a:srgbClr val="000000"/>
              </a:solidFill>
            </a:endParaRPr>
          </a:p>
        </p:txBody>
      </p:sp>
      <p:pic>
        <p:nvPicPr>
          <p:cNvPr id="9" name="Picture 2" descr="ftp://ftp.cira.colostate.edu/ftp/Seaman/GOES-R/AHI/test_data/test_rgb.jp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828800" y="34202791"/>
            <a:ext cx="6433805" cy="6411809"/>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p:cNvSpPr txBox="1"/>
          <p:nvPr/>
        </p:nvSpPr>
        <p:spPr>
          <a:xfrm>
            <a:off x="1855033" y="40730269"/>
            <a:ext cx="6374567" cy="923330"/>
          </a:xfrm>
          <a:prstGeom prst="rect">
            <a:avLst/>
          </a:prstGeom>
          <a:noFill/>
        </p:spPr>
        <p:txBody>
          <a:bodyPr wrap="square" rtlCol="0">
            <a:spAutoFit/>
          </a:bodyPr>
          <a:lstStyle/>
          <a:p>
            <a:pPr algn="ctr"/>
            <a:r>
              <a:rPr lang="en-US" altLang="en-US" sz="1800" b="1" dirty="0" smtClean="0">
                <a:solidFill>
                  <a:srgbClr val="000000"/>
                </a:solidFill>
              </a:rPr>
              <a:t>(Non-Rayleigh corrected) True-color image created from AHI bands 3, 2, and 1 at 0.64, 0.51, and 0.47 µm, respectively.</a:t>
            </a:r>
            <a:endParaRPr lang="en-US" altLang="en-US" sz="1800" b="1" dirty="0">
              <a:solidFill>
                <a:srgbClr val="000000"/>
              </a:solidFill>
            </a:endParaRPr>
          </a:p>
        </p:txBody>
      </p:sp>
      <p:graphicFrame>
        <p:nvGraphicFramePr>
          <p:cNvPr id="10" name="Table 9"/>
          <p:cNvGraphicFramePr>
            <a:graphicFrameLocks noGrp="1"/>
          </p:cNvGraphicFramePr>
          <p:nvPr>
            <p:extLst>
              <p:ext uri="{D42A27DB-BD31-4B8C-83A1-F6EECF244321}">
                <p14:modId xmlns:p14="http://schemas.microsoft.com/office/powerpoint/2010/main" val="3615177528"/>
              </p:ext>
            </p:extLst>
          </p:nvPr>
        </p:nvGraphicFramePr>
        <p:xfrm>
          <a:off x="3365499" y="19037400"/>
          <a:ext cx="8369301" cy="6588030"/>
        </p:xfrm>
        <a:graphic>
          <a:graphicData uri="http://schemas.openxmlformats.org/drawingml/2006/table">
            <a:tbl>
              <a:tblPr firstRow="1" firstCol="1" bandRow="1"/>
              <a:tblGrid>
                <a:gridCol w="3634038"/>
                <a:gridCol w="2359765"/>
                <a:gridCol w="2375498"/>
              </a:tblGrid>
              <a:tr h="328290">
                <a:tc>
                  <a:txBody>
                    <a:bodyPr/>
                    <a:lstStyle/>
                    <a:p>
                      <a:pPr marL="0" marR="0" algn="ctr">
                        <a:lnSpc>
                          <a:spcPct val="115000"/>
                        </a:lnSpc>
                        <a:spcBef>
                          <a:spcPts val="0"/>
                        </a:spcBef>
                        <a:spcAft>
                          <a:spcPts val="0"/>
                        </a:spcAft>
                      </a:pPr>
                      <a:r>
                        <a:rPr lang="en-US" sz="2000" b="1" dirty="0">
                          <a:effectLst/>
                          <a:latin typeface="Times New Roman" panose="02020603050405020304" pitchFamily="18" charset="0"/>
                          <a:ea typeface="Calibri"/>
                          <a:cs typeface="Times New Roman" panose="02020603050405020304" pitchFamily="18" charset="0"/>
                        </a:rPr>
                        <a:t>Satellite(s) (and Instrument)</a:t>
                      </a:r>
                      <a:endParaRPr lang="en-US" sz="1600" dirty="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c>
                  <a:txBody>
                    <a:bodyPr/>
                    <a:lstStyle/>
                    <a:p>
                      <a:pPr marL="0" marR="0" algn="ctr">
                        <a:lnSpc>
                          <a:spcPct val="115000"/>
                        </a:lnSpc>
                        <a:spcBef>
                          <a:spcPts val="0"/>
                        </a:spcBef>
                        <a:spcAft>
                          <a:spcPts val="0"/>
                        </a:spcAft>
                      </a:pPr>
                      <a:r>
                        <a:rPr lang="en-US" sz="2000" b="1" dirty="0">
                          <a:effectLst/>
                          <a:latin typeface="Times New Roman" panose="02020603050405020304" pitchFamily="18" charset="0"/>
                          <a:ea typeface="Calibri"/>
                          <a:cs typeface="Times New Roman" panose="02020603050405020304" pitchFamily="18" charset="0"/>
                        </a:rPr>
                        <a:t>Satellite Orbit</a:t>
                      </a:r>
                      <a:endParaRPr lang="en-US" sz="1600" dirty="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c>
                  <a:txBody>
                    <a:bodyPr/>
                    <a:lstStyle/>
                    <a:p>
                      <a:pPr marL="0" marR="0" algn="ctr">
                        <a:lnSpc>
                          <a:spcPct val="115000"/>
                        </a:lnSpc>
                        <a:spcBef>
                          <a:spcPts val="0"/>
                        </a:spcBef>
                        <a:spcAft>
                          <a:spcPts val="0"/>
                        </a:spcAft>
                      </a:pPr>
                      <a:r>
                        <a:rPr lang="en-US" sz="2000" b="1" dirty="0">
                          <a:effectLst/>
                          <a:latin typeface="Times New Roman" panose="02020603050405020304" pitchFamily="18" charset="0"/>
                          <a:ea typeface="Calibri"/>
                          <a:cs typeface="Times New Roman" panose="02020603050405020304" pitchFamily="18" charset="0"/>
                        </a:rPr>
                        <a:t>Year(s)</a:t>
                      </a:r>
                      <a:endParaRPr lang="en-US" sz="1600" dirty="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r>
              <a:tr h="328290">
                <a:tc>
                  <a:txBody>
                    <a:bodyPr/>
                    <a:lstStyle/>
                    <a:p>
                      <a:pPr marL="0" marR="0">
                        <a:lnSpc>
                          <a:spcPct val="115000"/>
                        </a:lnSpc>
                        <a:spcBef>
                          <a:spcPts val="0"/>
                        </a:spcBef>
                        <a:spcAft>
                          <a:spcPts val="0"/>
                        </a:spcAft>
                      </a:pPr>
                      <a:r>
                        <a:rPr lang="en-US" sz="1800" b="1" dirty="0">
                          <a:effectLst/>
                          <a:latin typeface="Times New Roman" panose="02020603050405020304" pitchFamily="18" charset="0"/>
                          <a:ea typeface="Calibri"/>
                          <a:cs typeface="Times New Roman" panose="02020603050405020304" pitchFamily="18" charset="0"/>
                        </a:rPr>
                        <a:t>ATS-3 (MSSCC)</a:t>
                      </a:r>
                      <a:endParaRPr lang="en-US" sz="1400" b="1" dirty="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b="1" dirty="0">
                          <a:effectLst/>
                          <a:latin typeface="Times New Roman" panose="02020603050405020304" pitchFamily="18" charset="0"/>
                          <a:ea typeface="Calibri"/>
                          <a:cs typeface="Times New Roman" panose="02020603050405020304" pitchFamily="18" charset="0"/>
                        </a:rPr>
                        <a:t>Geostationary</a:t>
                      </a:r>
                      <a:endParaRPr lang="en-US" sz="1400" b="1" dirty="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b="1" dirty="0">
                          <a:effectLst/>
                          <a:latin typeface="Times New Roman" panose="02020603050405020304" pitchFamily="18" charset="0"/>
                          <a:ea typeface="Calibri"/>
                          <a:cs typeface="Times New Roman" panose="02020603050405020304" pitchFamily="18" charset="0"/>
                        </a:rPr>
                        <a:t>1967 only</a:t>
                      </a:r>
                      <a:endParaRPr lang="en-US" sz="1400" b="1" dirty="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8290">
                <a:tc>
                  <a:txBody>
                    <a:bodyPr/>
                    <a:lstStyle/>
                    <a:p>
                      <a:pPr marL="0" marR="0">
                        <a:lnSpc>
                          <a:spcPct val="115000"/>
                        </a:lnSpc>
                        <a:spcBef>
                          <a:spcPts val="0"/>
                        </a:spcBef>
                        <a:spcAft>
                          <a:spcPts val="0"/>
                        </a:spcAft>
                      </a:pPr>
                      <a:r>
                        <a:rPr lang="en-US" sz="1800" dirty="0">
                          <a:effectLst/>
                          <a:latin typeface="Times New Roman" panose="02020603050405020304" pitchFamily="18" charset="0"/>
                          <a:ea typeface="Calibri"/>
                          <a:cs typeface="Times New Roman" panose="02020603050405020304" pitchFamily="18" charset="0"/>
                        </a:rPr>
                        <a:t>Nimbus-7 (CZCS)</a:t>
                      </a:r>
                      <a:endParaRPr lang="en-US" sz="1400" dirty="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effectLst/>
                          <a:latin typeface="Times New Roman" panose="02020603050405020304" pitchFamily="18" charset="0"/>
                          <a:ea typeface="Calibri"/>
                          <a:cs typeface="Times New Roman" panose="02020603050405020304" pitchFamily="18" charset="0"/>
                        </a:rPr>
                        <a:t>Polar-orbiting</a:t>
                      </a:r>
                      <a:endParaRPr lang="en-US" sz="1400" dirty="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effectLst/>
                          <a:latin typeface="Times New Roman" panose="02020603050405020304" pitchFamily="18" charset="0"/>
                          <a:ea typeface="Calibri"/>
                          <a:cs typeface="Times New Roman" panose="02020603050405020304" pitchFamily="18" charset="0"/>
                        </a:rPr>
                        <a:t>1978 </a:t>
                      </a:r>
                      <a:r>
                        <a:rPr lang="en-US" sz="1800" dirty="0">
                          <a:effectLst/>
                          <a:latin typeface="Times New Roman" panose="02020603050405020304" pitchFamily="18" charset="0"/>
                          <a:ea typeface="Calibri"/>
                          <a:cs typeface="Times New Roman" panose="02020603050405020304" pitchFamily="18" charset="0"/>
                          <a:sym typeface="Symbol"/>
                        </a:rPr>
                        <a:t></a:t>
                      </a:r>
                      <a:r>
                        <a:rPr lang="en-US" sz="1800" dirty="0">
                          <a:effectLst/>
                          <a:latin typeface="Times New Roman" panose="02020603050405020304" pitchFamily="18" charset="0"/>
                          <a:ea typeface="Calibri"/>
                          <a:cs typeface="Times New Roman" panose="02020603050405020304" pitchFamily="18" charset="0"/>
                        </a:rPr>
                        <a:t> 1994</a:t>
                      </a:r>
                      <a:endParaRPr lang="en-US" sz="1400" dirty="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56580">
                <a:tc>
                  <a:txBody>
                    <a:bodyPr/>
                    <a:lstStyle/>
                    <a:p>
                      <a:pPr marL="0" marR="0">
                        <a:lnSpc>
                          <a:spcPct val="115000"/>
                        </a:lnSpc>
                        <a:spcBef>
                          <a:spcPts val="0"/>
                        </a:spcBef>
                        <a:spcAft>
                          <a:spcPts val="0"/>
                        </a:spcAft>
                      </a:pPr>
                      <a:r>
                        <a:rPr lang="en-US" sz="1800" dirty="0">
                          <a:effectLst/>
                          <a:latin typeface="Times New Roman" panose="02020603050405020304" pitchFamily="18" charset="0"/>
                          <a:ea typeface="Calibri"/>
                          <a:cs typeface="Times New Roman" panose="02020603050405020304" pitchFamily="18" charset="0"/>
                        </a:rPr>
                        <a:t>Landsat-4 (TM)</a:t>
                      </a:r>
                      <a:endParaRPr lang="en-US" sz="1400" dirty="0">
                        <a:effectLst/>
                        <a:latin typeface="Times New Roman" panose="02020603050405020304" pitchFamily="18" charset="0"/>
                        <a:ea typeface="Calibri"/>
                        <a:cs typeface="Times New Roman" panose="02020603050405020304" pitchFamily="18" charset="0"/>
                      </a:endParaRPr>
                    </a:p>
                    <a:p>
                      <a:pPr marL="0" marR="0">
                        <a:lnSpc>
                          <a:spcPct val="115000"/>
                        </a:lnSpc>
                        <a:spcBef>
                          <a:spcPts val="0"/>
                        </a:spcBef>
                        <a:spcAft>
                          <a:spcPts val="0"/>
                        </a:spcAft>
                      </a:pPr>
                      <a:r>
                        <a:rPr lang="en-US" sz="1800" dirty="0">
                          <a:effectLst/>
                          <a:latin typeface="Times New Roman" panose="02020603050405020304" pitchFamily="18" charset="0"/>
                          <a:ea typeface="Calibri"/>
                          <a:cs typeface="Times New Roman" panose="02020603050405020304" pitchFamily="18" charset="0"/>
                        </a:rPr>
                        <a:t>Landsat-5 (TM)</a:t>
                      </a:r>
                      <a:endParaRPr lang="en-US" sz="1400" dirty="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effectLst/>
                          <a:latin typeface="Times New Roman" panose="02020603050405020304" pitchFamily="18" charset="0"/>
                          <a:ea typeface="Calibri"/>
                          <a:cs typeface="Times New Roman" panose="02020603050405020304" pitchFamily="18" charset="0"/>
                        </a:rPr>
                        <a:t>Polar-orbiting</a:t>
                      </a:r>
                      <a:endParaRPr lang="en-US" sz="1400" dirty="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effectLst/>
                          <a:latin typeface="Times New Roman" panose="02020603050405020304" pitchFamily="18" charset="0"/>
                          <a:ea typeface="Calibri"/>
                          <a:cs typeface="Times New Roman" panose="02020603050405020304" pitchFamily="18" charset="0"/>
                        </a:rPr>
                        <a:t>1972 </a:t>
                      </a:r>
                      <a:r>
                        <a:rPr lang="en-US" sz="1800" dirty="0">
                          <a:effectLst/>
                          <a:latin typeface="Times New Roman" panose="02020603050405020304" pitchFamily="18" charset="0"/>
                          <a:ea typeface="Calibri"/>
                          <a:cs typeface="Times New Roman" panose="02020603050405020304" pitchFamily="18" charset="0"/>
                          <a:sym typeface="Symbol"/>
                        </a:rPr>
                        <a:t></a:t>
                      </a:r>
                      <a:r>
                        <a:rPr lang="en-US" sz="1800" dirty="0">
                          <a:effectLst/>
                          <a:latin typeface="Times New Roman" panose="02020603050405020304" pitchFamily="18" charset="0"/>
                          <a:ea typeface="Calibri"/>
                          <a:cs typeface="Times New Roman" panose="02020603050405020304" pitchFamily="18" charset="0"/>
                        </a:rPr>
                        <a:t>  1993</a:t>
                      </a:r>
                      <a:endParaRPr lang="en-US" sz="1400" dirty="0">
                        <a:effectLst/>
                        <a:latin typeface="Times New Roman" panose="02020603050405020304" pitchFamily="18" charset="0"/>
                        <a:ea typeface="Calibri"/>
                        <a:cs typeface="Times New Roman" panose="02020603050405020304" pitchFamily="18" charset="0"/>
                      </a:endParaRPr>
                    </a:p>
                    <a:p>
                      <a:pPr marL="0" marR="0">
                        <a:lnSpc>
                          <a:spcPct val="115000"/>
                        </a:lnSpc>
                        <a:spcBef>
                          <a:spcPts val="0"/>
                        </a:spcBef>
                        <a:spcAft>
                          <a:spcPts val="0"/>
                        </a:spcAft>
                      </a:pPr>
                      <a:r>
                        <a:rPr lang="en-US" sz="1800" dirty="0">
                          <a:effectLst/>
                          <a:latin typeface="Times New Roman" panose="02020603050405020304" pitchFamily="18" charset="0"/>
                          <a:ea typeface="Calibri"/>
                          <a:cs typeface="Times New Roman" panose="02020603050405020304" pitchFamily="18" charset="0"/>
                        </a:rPr>
                        <a:t>1984 </a:t>
                      </a:r>
                      <a:r>
                        <a:rPr lang="en-US" sz="1800" dirty="0">
                          <a:effectLst/>
                          <a:latin typeface="Times New Roman" panose="02020603050405020304" pitchFamily="18" charset="0"/>
                          <a:ea typeface="Calibri"/>
                          <a:cs typeface="Times New Roman" panose="02020603050405020304" pitchFamily="18" charset="0"/>
                          <a:sym typeface="Symbol"/>
                        </a:rPr>
                        <a:t></a:t>
                      </a:r>
                      <a:r>
                        <a:rPr lang="en-US" sz="1800" dirty="0">
                          <a:effectLst/>
                          <a:latin typeface="Times New Roman" panose="02020603050405020304" pitchFamily="18" charset="0"/>
                          <a:ea typeface="Calibri"/>
                          <a:cs typeface="Times New Roman" panose="02020603050405020304" pitchFamily="18" charset="0"/>
                        </a:rPr>
                        <a:t> 2013</a:t>
                      </a:r>
                      <a:endParaRPr lang="en-US" sz="1400" dirty="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56580">
                <a:tc>
                  <a:txBody>
                    <a:bodyPr/>
                    <a:lstStyle/>
                    <a:p>
                      <a:pPr marL="0" marR="0">
                        <a:lnSpc>
                          <a:spcPct val="115000"/>
                        </a:lnSpc>
                        <a:spcBef>
                          <a:spcPts val="0"/>
                        </a:spcBef>
                        <a:spcAft>
                          <a:spcPts val="0"/>
                        </a:spcAft>
                      </a:pPr>
                      <a:r>
                        <a:rPr lang="en-US" sz="1800" dirty="0">
                          <a:effectLst/>
                          <a:latin typeface="Times New Roman" panose="02020603050405020304" pitchFamily="18" charset="0"/>
                          <a:ea typeface="Calibri"/>
                          <a:cs typeface="Times New Roman" panose="02020603050405020304" pitchFamily="18" charset="0"/>
                        </a:rPr>
                        <a:t>ADEOS (OCTS)</a:t>
                      </a:r>
                      <a:endParaRPr lang="en-US" sz="1400" dirty="0">
                        <a:effectLst/>
                        <a:latin typeface="Times New Roman" panose="02020603050405020304" pitchFamily="18" charset="0"/>
                        <a:ea typeface="Calibri"/>
                        <a:cs typeface="Times New Roman" panose="02020603050405020304" pitchFamily="18" charset="0"/>
                      </a:endParaRPr>
                    </a:p>
                    <a:p>
                      <a:pPr marL="0" marR="0">
                        <a:lnSpc>
                          <a:spcPct val="115000"/>
                        </a:lnSpc>
                        <a:spcBef>
                          <a:spcPts val="0"/>
                        </a:spcBef>
                        <a:spcAft>
                          <a:spcPts val="0"/>
                        </a:spcAft>
                      </a:pPr>
                      <a:r>
                        <a:rPr lang="en-US" sz="1800" dirty="0">
                          <a:effectLst/>
                          <a:latin typeface="Times New Roman" panose="02020603050405020304" pitchFamily="18" charset="0"/>
                          <a:ea typeface="Calibri"/>
                          <a:cs typeface="Times New Roman" panose="02020603050405020304" pitchFamily="18" charset="0"/>
                        </a:rPr>
                        <a:t>ADEOS-2 (OCTS)</a:t>
                      </a:r>
                      <a:endParaRPr lang="en-US" sz="1400" dirty="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effectLst/>
                          <a:latin typeface="Times New Roman" panose="02020603050405020304" pitchFamily="18" charset="0"/>
                          <a:ea typeface="Calibri"/>
                          <a:cs typeface="Times New Roman" panose="02020603050405020304" pitchFamily="18" charset="0"/>
                        </a:rPr>
                        <a:t>Polar-orbiting</a:t>
                      </a:r>
                      <a:endParaRPr lang="en-US" sz="1400" dirty="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effectLst/>
                          <a:latin typeface="Times New Roman" panose="02020603050405020304" pitchFamily="18" charset="0"/>
                          <a:ea typeface="Calibri"/>
                          <a:cs typeface="Times New Roman" panose="02020603050405020304" pitchFamily="18" charset="0"/>
                        </a:rPr>
                        <a:t>1996 </a:t>
                      </a:r>
                      <a:r>
                        <a:rPr lang="en-US" sz="1800" dirty="0">
                          <a:effectLst/>
                          <a:latin typeface="Times New Roman" panose="02020603050405020304" pitchFamily="18" charset="0"/>
                          <a:ea typeface="Calibri"/>
                          <a:cs typeface="Times New Roman" panose="02020603050405020304" pitchFamily="18" charset="0"/>
                          <a:sym typeface="Symbol"/>
                        </a:rPr>
                        <a:t></a:t>
                      </a:r>
                      <a:r>
                        <a:rPr lang="en-US" sz="1800" dirty="0">
                          <a:effectLst/>
                          <a:latin typeface="Times New Roman" panose="02020603050405020304" pitchFamily="18" charset="0"/>
                          <a:ea typeface="Calibri"/>
                          <a:cs typeface="Times New Roman" panose="02020603050405020304" pitchFamily="18" charset="0"/>
                        </a:rPr>
                        <a:t> 1997</a:t>
                      </a:r>
                      <a:endParaRPr lang="en-US" sz="1400" dirty="0">
                        <a:effectLst/>
                        <a:latin typeface="Times New Roman" panose="02020603050405020304" pitchFamily="18" charset="0"/>
                        <a:ea typeface="Calibri"/>
                        <a:cs typeface="Times New Roman" panose="02020603050405020304" pitchFamily="18" charset="0"/>
                      </a:endParaRPr>
                    </a:p>
                    <a:p>
                      <a:pPr marL="0" marR="0">
                        <a:lnSpc>
                          <a:spcPct val="115000"/>
                        </a:lnSpc>
                        <a:spcBef>
                          <a:spcPts val="0"/>
                        </a:spcBef>
                        <a:spcAft>
                          <a:spcPts val="0"/>
                        </a:spcAft>
                      </a:pPr>
                      <a:r>
                        <a:rPr lang="en-US" sz="1800" dirty="0">
                          <a:effectLst/>
                          <a:latin typeface="Times New Roman" panose="02020603050405020304" pitchFamily="18" charset="0"/>
                          <a:ea typeface="Calibri"/>
                          <a:cs typeface="Times New Roman" panose="02020603050405020304" pitchFamily="18" charset="0"/>
                        </a:rPr>
                        <a:t>2002 </a:t>
                      </a:r>
                      <a:r>
                        <a:rPr lang="en-US" sz="1800" dirty="0">
                          <a:effectLst/>
                          <a:latin typeface="Times New Roman" panose="02020603050405020304" pitchFamily="18" charset="0"/>
                          <a:ea typeface="Calibri"/>
                          <a:cs typeface="Times New Roman" panose="02020603050405020304" pitchFamily="18" charset="0"/>
                          <a:sym typeface="Symbol"/>
                        </a:rPr>
                        <a:t></a:t>
                      </a:r>
                      <a:r>
                        <a:rPr lang="en-US" sz="1800" dirty="0">
                          <a:effectLst/>
                          <a:latin typeface="Times New Roman" panose="02020603050405020304" pitchFamily="18" charset="0"/>
                          <a:ea typeface="Calibri"/>
                          <a:cs typeface="Times New Roman" panose="02020603050405020304" pitchFamily="18" charset="0"/>
                        </a:rPr>
                        <a:t> 2003</a:t>
                      </a:r>
                      <a:endParaRPr lang="en-US" sz="1400" dirty="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8290">
                <a:tc>
                  <a:txBody>
                    <a:bodyPr/>
                    <a:lstStyle/>
                    <a:p>
                      <a:pPr marL="0" marR="0">
                        <a:lnSpc>
                          <a:spcPct val="115000"/>
                        </a:lnSpc>
                        <a:spcBef>
                          <a:spcPts val="0"/>
                        </a:spcBef>
                        <a:spcAft>
                          <a:spcPts val="0"/>
                        </a:spcAft>
                      </a:pPr>
                      <a:r>
                        <a:rPr lang="en-US" sz="1800" dirty="0">
                          <a:effectLst/>
                          <a:latin typeface="Times New Roman" panose="02020603050405020304" pitchFamily="18" charset="0"/>
                          <a:ea typeface="Calibri"/>
                          <a:cs typeface="Times New Roman" panose="02020603050405020304" pitchFamily="18" charset="0"/>
                        </a:rPr>
                        <a:t>Orbview-2 (SeaWiFS)</a:t>
                      </a:r>
                      <a:endParaRPr lang="en-US" sz="1400" dirty="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effectLst/>
                          <a:latin typeface="Times New Roman" panose="02020603050405020304" pitchFamily="18" charset="0"/>
                          <a:ea typeface="Calibri"/>
                          <a:cs typeface="Times New Roman" panose="02020603050405020304" pitchFamily="18" charset="0"/>
                        </a:rPr>
                        <a:t>Polar-orbiting</a:t>
                      </a:r>
                      <a:endParaRPr lang="en-US" sz="1400" dirty="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effectLst/>
                          <a:latin typeface="Times New Roman" panose="02020603050405020304" pitchFamily="18" charset="0"/>
                          <a:ea typeface="Calibri"/>
                          <a:cs typeface="Times New Roman" panose="02020603050405020304" pitchFamily="18" charset="0"/>
                        </a:rPr>
                        <a:t>1997 </a:t>
                      </a:r>
                      <a:r>
                        <a:rPr lang="en-US" sz="1800" dirty="0">
                          <a:effectLst/>
                          <a:latin typeface="Times New Roman" panose="02020603050405020304" pitchFamily="18" charset="0"/>
                          <a:ea typeface="Calibri"/>
                          <a:cs typeface="Times New Roman" panose="02020603050405020304" pitchFamily="18" charset="0"/>
                          <a:sym typeface="Symbol"/>
                        </a:rPr>
                        <a:t></a:t>
                      </a:r>
                      <a:r>
                        <a:rPr lang="en-US" sz="1800" dirty="0">
                          <a:effectLst/>
                          <a:latin typeface="Times New Roman" panose="02020603050405020304" pitchFamily="18" charset="0"/>
                          <a:ea typeface="Calibri"/>
                          <a:cs typeface="Times New Roman" panose="02020603050405020304" pitchFamily="18" charset="0"/>
                        </a:rPr>
                        <a:t> 2010</a:t>
                      </a:r>
                      <a:endParaRPr lang="en-US" sz="1400" dirty="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8290">
                <a:tc>
                  <a:txBody>
                    <a:bodyPr/>
                    <a:lstStyle/>
                    <a:p>
                      <a:pPr marL="0" marR="0">
                        <a:lnSpc>
                          <a:spcPct val="115000"/>
                        </a:lnSpc>
                        <a:spcBef>
                          <a:spcPts val="0"/>
                        </a:spcBef>
                        <a:spcAft>
                          <a:spcPts val="0"/>
                        </a:spcAft>
                      </a:pPr>
                      <a:r>
                        <a:rPr lang="en-US" sz="1800" dirty="0">
                          <a:effectLst/>
                          <a:latin typeface="Times New Roman" panose="02020603050405020304" pitchFamily="18" charset="0"/>
                          <a:ea typeface="Calibri"/>
                          <a:cs typeface="Times New Roman" panose="02020603050405020304" pitchFamily="18" charset="0"/>
                        </a:rPr>
                        <a:t>EOS Terra and Aqua (MODIS)</a:t>
                      </a:r>
                      <a:endParaRPr lang="en-US" sz="1400" dirty="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effectLst/>
                          <a:latin typeface="Times New Roman" panose="02020603050405020304" pitchFamily="18" charset="0"/>
                          <a:ea typeface="Calibri"/>
                          <a:cs typeface="Times New Roman" panose="02020603050405020304" pitchFamily="18" charset="0"/>
                        </a:rPr>
                        <a:t>Polar-orbiting</a:t>
                      </a:r>
                      <a:endParaRPr lang="en-US" sz="1400" dirty="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effectLst/>
                          <a:latin typeface="Times New Roman" panose="02020603050405020304" pitchFamily="18" charset="0"/>
                          <a:ea typeface="Calibri"/>
                          <a:cs typeface="Times New Roman" panose="02020603050405020304" pitchFamily="18" charset="0"/>
                        </a:rPr>
                        <a:t>1999 </a:t>
                      </a:r>
                      <a:r>
                        <a:rPr lang="en-US" sz="1800" dirty="0">
                          <a:effectLst/>
                          <a:latin typeface="Times New Roman" panose="02020603050405020304" pitchFamily="18" charset="0"/>
                          <a:ea typeface="Calibri"/>
                          <a:cs typeface="Times New Roman" panose="02020603050405020304" pitchFamily="18" charset="0"/>
                          <a:sym typeface="Symbol"/>
                        </a:rPr>
                        <a:t></a:t>
                      </a:r>
                      <a:endParaRPr lang="en-US" sz="1400" dirty="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56580">
                <a:tc>
                  <a:txBody>
                    <a:bodyPr/>
                    <a:lstStyle/>
                    <a:p>
                      <a:pPr marL="0" marR="0">
                        <a:lnSpc>
                          <a:spcPct val="115000"/>
                        </a:lnSpc>
                        <a:spcBef>
                          <a:spcPts val="0"/>
                        </a:spcBef>
                        <a:spcAft>
                          <a:spcPts val="0"/>
                        </a:spcAft>
                      </a:pPr>
                      <a:r>
                        <a:rPr lang="en-US" sz="1800" dirty="0">
                          <a:effectLst/>
                          <a:latin typeface="Times New Roman" panose="02020603050405020304" pitchFamily="18" charset="0"/>
                          <a:ea typeface="Calibri"/>
                          <a:cs typeface="Times New Roman" panose="02020603050405020304" pitchFamily="18" charset="0"/>
                        </a:rPr>
                        <a:t>Landsat-6 (ETM+)</a:t>
                      </a:r>
                      <a:endParaRPr lang="en-US" sz="1400" dirty="0">
                        <a:effectLst/>
                        <a:latin typeface="Times New Roman" panose="02020603050405020304" pitchFamily="18" charset="0"/>
                        <a:ea typeface="Calibri"/>
                        <a:cs typeface="Times New Roman" panose="02020603050405020304" pitchFamily="18" charset="0"/>
                      </a:endParaRPr>
                    </a:p>
                    <a:p>
                      <a:pPr marL="0" marR="0">
                        <a:lnSpc>
                          <a:spcPct val="115000"/>
                        </a:lnSpc>
                        <a:spcBef>
                          <a:spcPts val="0"/>
                        </a:spcBef>
                        <a:spcAft>
                          <a:spcPts val="0"/>
                        </a:spcAft>
                      </a:pPr>
                      <a:r>
                        <a:rPr lang="en-US" sz="1800" dirty="0">
                          <a:effectLst/>
                          <a:latin typeface="Times New Roman" panose="02020603050405020304" pitchFamily="18" charset="0"/>
                          <a:ea typeface="Calibri"/>
                          <a:cs typeface="Times New Roman" panose="02020603050405020304" pitchFamily="18" charset="0"/>
                        </a:rPr>
                        <a:t>Landsat-7 (ETM+)</a:t>
                      </a:r>
                      <a:endParaRPr lang="en-US" sz="1400" dirty="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effectLst/>
                          <a:latin typeface="Times New Roman" panose="02020603050405020304" pitchFamily="18" charset="0"/>
                          <a:ea typeface="Calibri"/>
                          <a:cs typeface="Times New Roman" panose="02020603050405020304" pitchFamily="18" charset="0"/>
                        </a:rPr>
                        <a:t>Polar-orbiting</a:t>
                      </a:r>
                      <a:endParaRPr lang="en-US" sz="1400" dirty="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effectLst/>
                          <a:latin typeface="Times New Roman" panose="02020603050405020304" pitchFamily="18" charset="0"/>
                          <a:ea typeface="Calibri"/>
                          <a:cs typeface="Times New Roman" panose="02020603050405020304" pitchFamily="18" charset="0"/>
                        </a:rPr>
                        <a:t>1993 [failed to orbit)</a:t>
                      </a:r>
                      <a:endParaRPr lang="en-US" sz="1400" dirty="0">
                        <a:effectLst/>
                        <a:latin typeface="Times New Roman" panose="02020603050405020304" pitchFamily="18" charset="0"/>
                        <a:ea typeface="Calibri"/>
                        <a:cs typeface="Times New Roman" panose="02020603050405020304" pitchFamily="18" charset="0"/>
                      </a:endParaRPr>
                    </a:p>
                    <a:p>
                      <a:pPr marL="0" marR="0">
                        <a:lnSpc>
                          <a:spcPct val="115000"/>
                        </a:lnSpc>
                        <a:spcBef>
                          <a:spcPts val="0"/>
                        </a:spcBef>
                        <a:spcAft>
                          <a:spcPts val="0"/>
                        </a:spcAft>
                      </a:pPr>
                      <a:r>
                        <a:rPr lang="en-US" sz="1800" dirty="0">
                          <a:effectLst/>
                          <a:latin typeface="Times New Roman" panose="02020603050405020304" pitchFamily="18" charset="0"/>
                          <a:ea typeface="Calibri"/>
                          <a:cs typeface="Times New Roman" panose="02020603050405020304" pitchFamily="18" charset="0"/>
                        </a:rPr>
                        <a:t>1999 </a:t>
                      </a:r>
                      <a:r>
                        <a:rPr lang="en-US" sz="1800" dirty="0">
                          <a:effectLst/>
                          <a:latin typeface="Times New Roman" panose="02020603050405020304" pitchFamily="18" charset="0"/>
                          <a:ea typeface="Calibri"/>
                          <a:cs typeface="Times New Roman" panose="02020603050405020304" pitchFamily="18" charset="0"/>
                          <a:sym typeface="Symbol"/>
                        </a:rPr>
                        <a:t></a:t>
                      </a:r>
                      <a:endParaRPr lang="en-US" sz="1400" dirty="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8290">
                <a:tc>
                  <a:txBody>
                    <a:bodyPr/>
                    <a:lstStyle/>
                    <a:p>
                      <a:pPr marL="0" marR="0">
                        <a:lnSpc>
                          <a:spcPct val="115000"/>
                        </a:lnSpc>
                        <a:spcBef>
                          <a:spcPts val="0"/>
                        </a:spcBef>
                        <a:spcAft>
                          <a:spcPts val="0"/>
                        </a:spcAft>
                      </a:pPr>
                      <a:r>
                        <a:rPr lang="en-US" sz="1800" dirty="0">
                          <a:effectLst/>
                          <a:latin typeface="Times New Roman" panose="02020603050405020304" pitchFamily="18" charset="0"/>
                          <a:ea typeface="Calibri"/>
                          <a:cs typeface="Times New Roman" panose="02020603050405020304" pitchFamily="18" charset="0"/>
                        </a:rPr>
                        <a:t>EO-1 (Hyperion)</a:t>
                      </a:r>
                      <a:endParaRPr lang="en-US" sz="1400" dirty="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effectLst/>
                          <a:latin typeface="Times New Roman" panose="02020603050405020304" pitchFamily="18" charset="0"/>
                          <a:ea typeface="Calibri"/>
                          <a:cs typeface="Times New Roman" panose="02020603050405020304" pitchFamily="18" charset="0"/>
                        </a:rPr>
                        <a:t>Polar-orbiting</a:t>
                      </a:r>
                      <a:endParaRPr lang="en-US" sz="1400" dirty="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effectLst/>
                          <a:latin typeface="Times New Roman" panose="02020603050405020304" pitchFamily="18" charset="0"/>
                          <a:ea typeface="Calibri"/>
                          <a:cs typeface="Times New Roman" panose="02020603050405020304" pitchFamily="18" charset="0"/>
                        </a:rPr>
                        <a:t>2000 </a:t>
                      </a:r>
                      <a:r>
                        <a:rPr lang="en-US" sz="1800" dirty="0">
                          <a:effectLst/>
                          <a:latin typeface="Times New Roman" panose="02020603050405020304" pitchFamily="18" charset="0"/>
                          <a:ea typeface="Calibri"/>
                          <a:cs typeface="Times New Roman" panose="02020603050405020304" pitchFamily="18" charset="0"/>
                          <a:sym typeface="Symbol"/>
                        </a:rPr>
                        <a:t></a:t>
                      </a:r>
                      <a:endParaRPr lang="en-US" sz="1400" dirty="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8290">
                <a:tc>
                  <a:txBody>
                    <a:bodyPr/>
                    <a:lstStyle/>
                    <a:p>
                      <a:pPr marL="0" marR="0">
                        <a:lnSpc>
                          <a:spcPct val="115000"/>
                        </a:lnSpc>
                        <a:spcBef>
                          <a:spcPts val="0"/>
                        </a:spcBef>
                        <a:spcAft>
                          <a:spcPts val="0"/>
                        </a:spcAft>
                      </a:pPr>
                      <a:r>
                        <a:rPr lang="en-US" sz="1800" dirty="0">
                          <a:effectLst/>
                          <a:latin typeface="Times New Roman" panose="02020603050405020304" pitchFamily="18" charset="0"/>
                          <a:ea typeface="Calibri"/>
                          <a:cs typeface="Times New Roman" panose="02020603050405020304" pitchFamily="18" charset="0"/>
                        </a:rPr>
                        <a:t>Envisat (MERIS)</a:t>
                      </a:r>
                      <a:endParaRPr lang="en-US" sz="1400" dirty="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effectLst/>
                          <a:latin typeface="Times New Roman" panose="02020603050405020304" pitchFamily="18" charset="0"/>
                          <a:ea typeface="Calibri"/>
                          <a:cs typeface="Times New Roman" panose="02020603050405020304" pitchFamily="18" charset="0"/>
                        </a:rPr>
                        <a:t>Polar-orbiting</a:t>
                      </a:r>
                      <a:endParaRPr lang="en-US" sz="1400" dirty="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effectLst/>
                          <a:latin typeface="Times New Roman" panose="02020603050405020304" pitchFamily="18" charset="0"/>
                          <a:ea typeface="Calibri"/>
                          <a:cs typeface="Times New Roman" panose="02020603050405020304" pitchFamily="18" charset="0"/>
                        </a:rPr>
                        <a:t>2002 </a:t>
                      </a:r>
                      <a:r>
                        <a:rPr lang="en-US" sz="1800" dirty="0">
                          <a:effectLst/>
                          <a:latin typeface="Times New Roman" panose="02020603050405020304" pitchFamily="18" charset="0"/>
                          <a:ea typeface="Calibri"/>
                          <a:cs typeface="Times New Roman" panose="02020603050405020304" pitchFamily="18" charset="0"/>
                          <a:sym typeface="Symbol"/>
                        </a:rPr>
                        <a:t></a:t>
                      </a:r>
                      <a:r>
                        <a:rPr lang="en-US" sz="1800" dirty="0">
                          <a:effectLst/>
                          <a:latin typeface="Times New Roman" panose="02020603050405020304" pitchFamily="18" charset="0"/>
                          <a:ea typeface="Calibri"/>
                          <a:cs typeface="Times New Roman" panose="02020603050405020304" pitchFamily="18" charset="0"/>
                        </a:rPr>
                        <a:t> 2012</a:t>
                      </a:r>
                      <a:endParaRPr lang="en-US" sz="1400" dirty="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8290">
                <a:tc>
                  <a:txBody>
                    <a:bodyPr/>
                    <a:lstStyle/>
                    <a:p>
                      <a:pPr marL="0" marR="0">
                        <a:lnSpc>
                          <a:spcPct val="115000"/>
                        </a:lnSpc>
                        <a:spcBef>
                          <a:spcPts val="0"/>
                        </a:spcBef>
                        <a:spcAft>
                          <a:spcPts val="0"/>
                        </a:spcAft>
                      </a:pPr>
                      <a:r>
                        <a:rPr lang="en-US" sz="1800" dirty="0">
                          <a:effectLst/>
                          <a:latin typeface="Times New Roman" panose="02020603050405020304" pitchFamily="18" charset="0"/>
                          <a:ea typeface="Calibri"/>
                          <a:cs typeface="Times New Roman" panose="02020603050405020304" pitchFamily="18" charset="0"/>
                        </a:rPr>
                        <a:t>ISS (HICO)</a:t>
                      </a:r>
                      <a:endParaRPr lang="en-US" sz="1400" dirty="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effectLst/>
                          <a:latin typeface="Times New Roman" panose="02020603050405020304" pitchFamily="18" charset="0"/>
                          <a:ea typeface="Calibri"/>
                          <a:cs typeface="Times New Roman" panose="02020603050405020304" pitchFamily="18" charset="0"/>
                        </a:rPr>
                        <a:t>Low-inclination</a:t>
                      </a:r>
                      <a:endParaRPr lang="en-US" sz="1400" dirty="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effectLst/>
                          <a:latin typeface="Times New Roman" panose="02020603050405020304" pitchFamily="18" charset="0"/>
                          <a:ea typeface="Calibri"/>
                          <a:cs typeface="Times New Roman" panose="02020603050405020304" pitchFamily="18" charset="0"/>
                        </a:rPr>
                        <a:t>2009 </a:t>
                      </a:r>
                      <a:r>
                        <a:rPr lang="en-US" sz="1800" dirty="0">
                          <a:effectLst/>
                          <a:latin typeface="Times New Roman" panose="02020603050405020304" pitchFamily="18" charset="0"/>
                          <a:ea typeface="Calibri"/>
                          <a:cs typeface="Times New Roman" panose="02020603050405020304" pitchFamily="18" charset="0"/>
                          <a:sym typeface="Symbol"/>
                        </a:rPr>
                        <a:t></a:t>
                      </a:r>
                      <a:endParaRPr lang="en-US" sz="1400" dirty="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8290">
                <a:tc>
                  <a:txBody>
                    <a:bodyPr/>
                    <a:lstStyle/>
                    <a:p>
                      <a:pPr marL="0" marR="0">
                        <a:lnSpc>
                          <a:spcPct val="115000"/>
                        </a:lnSpc>
                        <a:spcBef>
                          <a:spcPts val="0"/>
                        </a:spcBef>
                        <a:spcAft>
                          <a:spcPts val="0"/>
                        </a:spcAft>
                      </a:pPr>
                      <a:r>
                        <a:rPr lang="en-US" sz="1800" dirty="0">
                          <a:effectLst/>
                          <a:latin typeface="Times New Roman" panose="02020603050405020304" pitchFamily="18" charset="0"/>
                          <a:ea typeface="Calibri"/>
                          <a:cs typeface="Times New Roman" panose="02020603050405020304" pitchFamily="18" charset="0"/>
                        </a:rPr>
                        <a:t>SAC-D (primary instrument)</a:t>
                      </a:r>
                      <a:endParaRPr lang="en-US" sz="1400" dirty="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effectLst/>
                          <a:latin typeface="Times New Roman" panose="02020603050405020304" pitchFamily="18" charset="0"/>
                          <a:ea typeface="Calibri"/>
                          <a:cs typeface="Times New Roman" panose="02020603050405020304" pitchFamily="18" charset="0"/>
                        </a:rPr>
                        <a:t>Polar-orbiting</a:t>
                      </a:r>
                      <a:endParaRPr lang="en-US" sz="1400" dirty="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effectLst/>
                          <a:latin typeface="Times New Roman" panose="02020603050405020304" pitchFamily="18" charset="0"/>
                          <a:ea typeface="Calibri"/>
                          <a:cs typeface="Times New Roman" panose="02020603050405020304" pitchFamily="18" charset="0"/>
                        </a:rPr>
                        <a:t>2011 </a:t>
                      </a:r>
                      <a:r>
                        <a:rPr lang="en-US" sz="1800" dirty="0">
                          <a:effectLst/>
                          <a:latin typeface="Times New Roman" panose="02020603050405020304" pitchFamily="18" charset="0"/>
                          <a:ea typeface="Calibri"/>
                          <a:cs typeface="Times New Roman" panose="02020603050405020304" pitchFamily="18" charset="0"/>
                          <a:sym typeface="Symbol"/>
                        </a:rPr>
                        <a:t></a:t>
                      </a:r>
                      <a:endParaRPr lang="en-US" sz="1400" dirty="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8290">
                <a:tc>
                  <a:txBody>
                    <a:bodyPr/>
                    <a:lstStyle/>
                    <a:p>
                      <a:pPr marL="0" marR="0">
                        <a:lnSpc>
                          <a:spcPct val="115000"/>
                        </a:lnSpc>
                        <a:spcBef>
                          <a:spcPts val="0"/>
                        </a:spcBef>
                        <a:spcAft>
                          <a:spcPts val="0"/>
                        </a:spcAft>
                      </a:pPr>
                      <a:r>
                        <a:rPr lang="en-US" sz="1800" dirty="0">
                          <a:effectLst/>
                          <a:latin typeface="Times New Roman" panose="02020603050405020304" pitchFamily="18" charset="0"/>
                          <a:ea typeface="Calibri"/>
                          <a:cs typeface="Times New Roman" panose="02020603050405020304" pitchFamily="18" charset="0"/>
                        </a:rPr>
                        <a:t>S-NPP (VIIRS)</a:t>
                      </a:r>
                      <a:endParaRPr lang="en-US" sz="1400" dirty="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effectLst/>
                          <a:latin typeface="Times New Roman" panose="02020603050405020304" pitchFamily="18" charset="0"/>
                          <a:ea typeface="Calibri"/>
                          <a:cs typeface="Times New Roman" panose="02020603050405020304" pitchFamily="18" charset="0"/>
                        </a:rPr>
                        <a:t>Polar-orbiting</a:t>
                      </a:r>
                      <a:endParaRPr lang="en-US" sz="1400" dirty="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effectLst/>
                          <a:latin typeface="Times New Roman" panose="02020603050405020304" pitchFamily="18" charset="0"/>
                          <a:ea typeface="Calibri"/>
                          <a:cs typeface="Times New Roman" panose="02020603050405020304" pitchFamily="18" charset="0"/>
                        </a:rPr>
                        <a:t>2011 </a:t>
                      </a:r>
                      <a:r>
                        <a:rPr lang="en-US" sz="1800" dirty="0">
                          <a:effectLst/>
                          <a:latin typeface="Times New Roman" panose="02020603050405020304" pitchFamily="18" charset="0"/>
                          <a:ea typeface="Calibri"/>
                          <a:cs typeface="Times New Roman" panose="02020603050405020304" pitchFamily="18" charset="0"/>
                          <a:sym typeface="Symbol"/>
                        </a:rPr>
                        <a:t></a:t>
                      </a:r>
                      <a:r>
                        <a:rPr lang="en-US" sz="1800" dirty="0">
                          <a:effectLst/>
                          <a:latin typeface="Times New Roman" panose="02020603050405020304" pitchFamily="18" charset="0"/>
                          <a:ea typeface="Calibri"/>
                          <a:cs typeface="Times New Roman" panose="02020603050405020304" pitchFamily="18" charset="0"/>
                        </a:rPr>
                        <a:t> </a:t>
                      </a:r>
                      <a:endParaRPr lang="en-US" sz="1400" dirty="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8290">
                <a:tc>
                  <a:txBody>
                    <a:bodyPr/>
                    <a:lstStyle/>
                    <a:p>
                      <a:pPr marL="0" marR="0">
                        <a:lnSpc>
                          <a:spcPct val="115000"/>
                        </a:lnSpc>
                        <a:spcBef>
                          <a:spcPts val="0"/>
                        </a:spcBef>
                        <a:spcAft>
                          <a:spcPts val="0"/>
                        </a:spcAft>
                      </a:pPr>
                      <a:r>
                        <a:rPr lang="en-US" sz="1800" dirty="0">
                          <a:effectLst/>
                          <a:latin typeface="Times New Roman" panose="02020603050405020304" pitchFamily="18" charset="0"/>
                          <a:ea typeface="Calibri"/>
                          <a:cs typeface="Times New Roman" panose="02020603050405020304" pitchFamily="18" charset="0"/>
                        </a:rPr>
                        <a:t>Landsat-8 (OLI)</a:t>
                      </a:r>
                      <a:endParaRPr lang="en-US" sz="1400" dirty="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effectLst/>
                          <a:latin typeface="Times New Roman" panose="02020603050405020304" pitchFamily="18" charset="0"/>
                          <a:ea typeface="Calibri"/>
                          <a:cs typeface="Times New Roman" panose="02020603050405020304" pitchFamily="18" charset="0"/>
                        </a:rPr>
                        <a:t>Polar-orbiting</a:t>
                      </a:r>
                      <a:endParaRPr lang="en-US" sz="1400" dirty="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effectLst/>
                          <a:latin typeface="Times New Roman" panose="02020603050405020304" pitchFamily="18" charset="0"/>
                          <a:ea typeface="Calibri"/>
                          <a:cs typeface="Times New Roman" panose="02020603050405020304" pitchFamily="18" charset="0"/>
                        </a:rPr>
                        <a:t>2013 </a:t>
                      </a:r>
                      <a:r>
                        <a:rPr lang="en-US" sz="1800" dirty="0">
                          <a:effectLst/>
                          <a:latin typeface="Times New Roman" panose="02020603050405020304" pitchFamily="18" charset="0"/>
                          <a:ea typeface="Calibri"/>
                          <a:cs typeface="Times New Roman" panose="02020603050405020304" pitchFamily="18" charset="0"/>
                          <a:sym typeface="Symbol"/>
                        </a:rPr>
                        <a:t></a:t>
                      </a:r>
                      <a:endParaRPr lang="en-US" sz="1400" dirty="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8290">
                <a:tc>
                  <a:txBody>
                    <a:bodyPr/>
                    <a:lstStyle/>
                    <a:p>
                      <a:pPr marL="0" marR="0">
                        <a:lnSpc>
                          <a:spcPct val="115000"/>
                        </a:lnSpc>
                        <a:spcBef>
                          <a:spcPts val="0"/>
                        </a:spcBef>
                        <a:spcAft>
                          <a:spcPts val="0"/>
                        </a:spcAft>
                      </a:pPr>
                      <a:r>
                        <a:rPr lang="en-US" sz="1800" b="1" dirty="0">
                          <a:effectLst/>
                          <a:latin typeface="Times New Roman" panose="02020603050405020304" pitchFamily="18" charset="0"/>
                          <a:ea typeface="Calibri"/>
                          <a:cs typeface="Times New Roman" panose="02020603050405020304" pitchFamily="18" charset="0"/>
                        </a:rPr>
                        <a:t>Himawari-8 (AHI)</a:t>
                      </a:r>
                      <a:endParaRPr lang="en-US" sz="1400" b="1" dirty="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b="1" dirty="0">
                          <a:effectLst/>
                          <a:latin typeface="Times New Roman" panose="02020603050405020304" pitchFamily="18" charset="0"/>
                          <a:ea typeface="Calibri"/>
                          <a:cs typeface="Times New Roman" panose="02020603050405020304" pitchFamily="18" charset="0"/>
                        </a:rPr>
                        <a:t>Geostationary</a:t>
                      </a:r>
                      <a:endParaRPr lang="en-US" sz="1400" b="1" dirty="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b="1" dirty="0">
                          <a:effectLst/>
                          <a:latin typeface="Times New Roman" panose="02020603050405020304" pitchFamily="18" charset="0"/>
                          <a:ea typeface="Calibri"/>
                          <a:cs typeface="Times New Roman" panose="02020603050405020304" pitchFamily="18" charset="0"/>
                        </a:rPr>
                        <a:t>2015 </a:t>
                      </a:r>
                      <a:r>
                        <a:rPr lang="en-US" sz="1800" b="1" dirty="0">
                          <a:effectLst/>
                          <a:latin typeface="Times New Roman" panose="02020603050405020304" pitchFamily="18" charset="0"/>
                          <a:ea typeface="Calibri"/>
                          <a:cs typeface="Times New Roman" panose="02020603050405020304" pitchFamily="18" charset="0"/>
                          <a:sym typeface="Symbol"/>
                        </a:rPr>
                        <a:t></a:t>
                      </a:r>
                      <a:endParaRPr lang="en-US" sz="1400" b="1" dirty="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8290">
                <a:tc>
                  <a:txBody>
                    <a:bodyPr/>
                    <a:lstStyle/>
                    <a:p>
                      <a:pPr marL="0" marR="0">
                        <a:lnSpc>
                          <a:spcPct val="115000"/>
                        </a:lnSpc>
                        <a:spcBef>
                          <a:spcPts val="0"/>
                        </a:spcBef>
                        <a:spcAft>
                          <a:spcPts val="0"/>
                        </a:spcAft>
                      </a:pPr>
                      <a:r>
                        <a:rPr lang="en-US" sz="1800" dirty="0">
                          <a:effectLst/>
                          <a:latin typeface="Times New Roman" panose="02020603050405020304" pitchFamily="18" charset="0"/>
                          <a:ea typeface="Calibri"/>
                          <a:cs typeface="Times New Roman" panose="02020603050405020304" pitchFamily="18" charset="0"/>
                        </a:rPr>
                        <a:t>DSCOVR (EPIC)</a:t>
                      </a:r>
                      <a:endParaRPr lang="en-US" sz="1400" dirty="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effectLst/>
                          <a:latin typeface="Times New Roman" panose="02020603050405020304" pitchFamily="18" charset="0"/>
                          <a:ea typeface="Calibri"/>
                          <a:cs typeface="Times New Roman" panose="02020603050405020304" pitchFamily="18" charset="0"/>
                        </a:rPr>
                        <a:t>L1 orbit</a:t>
                      </a:r>
                      <a:endParaRPr lang="en-US" sz="1400" dirty="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effectLst/>
                          <a:latin typeface="Times New Roman" panose="02020603050405020304" pitchFamily="18" charset="0"/>
                          <a:ea typeface="Calibri"/>
                          <a:cs typeface="Times New Roman" panose="02020603050405020304" pitchFamily="18" charset="0"/>
                        </a:rPr>
                        <a:t>2015 </a:t>
                      </a:r>
                      <a:r>
                        <a:rPr lang="en-US" sz="1800" dirty="0">
                          <a:effectLst/>
                          <a:latin typeface="Times New Roman" panose="02020603050405020304" pitchFamily="18" charset="0"/>
                          <a:ea typeface="Calibri"/>
                          <a:cs typeface="Times New Roman" panose="02020603050405020304" pitchFamily="18" charset="0"/>
                          <a:sym typeface="Symbol"/>
                        </a:rPr>
                        <a:t></a:t>
                      </a:r>
                      <a:endParaRPr lang="en-US" sz="1400" dirty="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8290">
                <a:tc>
                  <a:txBody>
                    <a:bodyPr/>
                    <a:lstStyle/>
                    <a:p>
                      <a:pPr marL="0" marR="0">
                        <a:lnSpc>
                          <a:spcPct val="115000"/>
                        </a:lnSpc>
                        <a:spcBef>
                          <a:spcPts val="0"/>
                        </a:spcBef>
                        <a:spcAft>
                          <a:spcPts val="0"/>
                        </a:spcAft>
                      </a:pPr>
                      <a:r>
                        <a:rPr lang="en-US" sz="1800" b="1" dirty="0">
                          <a:effectLst/>
                          <a:latin typeface="Times New Roman" panose="02020603050405020304" pitchFamily="18" charset="0"/>
                          <a:ea typeface="Calibri"/>
                          <a:cs typeface="Times New Roman" panose="02020603050405020304" pitchFamily="18" charset="0"/>
                        </a:rPr>
                        <a:t>GOES-R (ABI)</a:t>
                      </a:r>
                      <a:endParaRPr lang="en-US" sz="1400" b="1" dirty="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b="1" dirty="0">
                          <a:effectLst/>
                          <a:latin typeface="Times New Roman" panose="02020603050405020304" pitchFamily="18" charset="0"/>
                          <a:ea typeface="Calibri"/>
                          <a:cs typeface="Times New Roman" panose="02020603050405020304" pitchFamily="18" charset="0"/>
                        </a:rPr>
                        <a:t>Geostationary</a:t>
                      </a:r>
                      <a:endParaRPr lang="en-US" sz="1400" b="1" dirty="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b="1" dirty="0">
                          <a:effectLst/>
                          <a:latin typeface="Times New Roman" panose="02020603050405020304" pitchFamily="18" charset="0"/>
                          <a:ea typeface="Calibri"/>
                          <a:cs typeface="Times New Roman" panose="02020603050405020304" pitchFamily="18" charset="0"/>
                        </a:rPr>
                        <a:t>2016 </a:t>
                      </a:r>
                      <a:r>
                        <a:rPr lang="en-US" sz="1800" b="1" dirty="0">
                          <a:effectLst/>
                          <a:latin typeface="Times New Roman" panose="02020603050405020304" pitchFamily="18" charset="0"/>
                          <a:ea typeface="Calibri"/>
                          <a:cs typeface="Times New Roman" panose="02020603050405020304" pitchFamily="18" charset="0"/>
                          <a:sym typeface="Symbol"/>
                        </a:rPr>
                        <a:t></a:t>
                      </a:r>
                      <a:endParaRPr lang="en-US" sz="1400" b="1" dirty="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1" name="TextBox 10"/>
          <p:cNvSpPr txBox="1"/>
          <p:nvPr/>
        </p:nvSpPr>
        <p:spPr>
          <a:xfrm>
            <a:off x="4349977" y="18142803"/>
            <a:ext cx="6477000" cy="830997"/>
          </a:xfrm>
          <a:prstGeom prst="rect">
            <a:avLst/>
          </a:prstGeom>
          <a:noFill/>
        </p:spPr>
        <p:txBody>
          <a:bodyPr wrap="square" rtlCol="0">
            <a:spAutoFit/>
          </a:bodyPr>
          <a:lstStyle/>
          <a:p>
            <a:pPr algn="ctr"/>
            <a:r>
              <a:rPr lang="en-US" sz="2400" b="1" dirty="0"/>
              <a:t>History of true-color (red, green, and blue) imagery from satellite </a:t>
            </a:r>
            <a:r>
              <a:rPr lang="en-US" sz="2400" b="1" dirty="0" smtClean="0"/>
              <a:t>instrumentation</a:t>
            </a:r>
            <a:endParaRPr lang="en-US" sz="2400" dirty="0"/>
          </a:p>
        </p:txBody>
      </p:sp>
      <p:pic>
        <p:nvPicPr>
          <p:cNvPr id="12" name="Picture 2" descr="D:\GOES-R\2005-06-04_CIMSS\G-16_IMG_20050604_220000_072_074_071_RGB.JP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6840200" y="25443259"/>
            <a:ext cx="8846042" cy="447000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3" descr="D:\GOES-R\2005-06-04_CIMSS\G-16_IMG_01_20050604_220000_081_Hue.GIF"/>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6840200" y="36830626"/>
            <a:ext cx="8845586" cy="4469774"/>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35"/>
          <p:cNvSpPr txBox="1"/>
          <p:nvPr/>
        </p:nvSpPr>
        <p:spPr>
          <a:xfrm>
            <a:off x="25831800" y="26592247"/>
            <a:ext cx="2353753" cy="1754326"/>
          </a:xfrm>
          <a:prstGeom prst="rect">
            <a:avLst/>
          </a:prstGeom>
          <a:noFill/>
          <a:ln>
            <a:noFill/>
          </a:ln>
        </p:spPr>
        <p:txBody>
          <a:bodyPr wrap="square" rtlCol="0">
            <a:spAutoFit/>
          </a:bodyPr>
          <a:lstStyle/>
          <a:p>
            <a:pPr algn="ctr"/>
            <a:r>
              <a:rPr lang="en-US" altLang="en-US" sz="1800" b="1" dirty="0" smtClean="0">
                <a:solidFill>
                  <a:srgbClr val="000000"/>
                </a:solidFill>
              </a:rPr>
              <a:t>True-color image of CMSS-generated simulated ABI from 2005.  Few ABI simulations have been this excellent.</a:t>
            </a:r>
            <a:endParaRPr lang="en-US" altLang="en-US" sz="1800" b="1" dirty="0">
              <a:solidFill>
                <a:srgbClr val="000000"/>
              </a:solidFill>
            </a:endParaRPr>
          </a:p>
        </p:txBody>
      </p:sp>
      <p:sp>
        <p:nvSpPr>
          <p:cNvPr id="37" name="TextBox 36"/>
          <p:cNvSpPr txBox="1"/>
          <p:nvPr/>
        </p:nvSpPr>
        <p:spPr>
          <a:xfrm>
            <a:off x="25908000" y="37122080"/>
            <a:ext cx="2590800" cy="3693319"/>
          </a:xfrm>
          <a:prstGeom prst="rect">
            <a:avLst/>
          </a:prstGeom>
          <a:noFill/>
        </p:spPr>
        <p:txBody>
          <a:bodyPr wrap="square" rtlCol="0">
            <a:spAutoFit/>
          </a:bodyPr>
          <a:lstStyle/>
          <a:p>
            <a:pPr algn="ctr"/>
            <a:r>
              <a:rPr lang="en-US" altLang="en-US" sz="1800" b="1" dirty="0" smtClean="0">
                <a:solidFill>
                  <a:srgbClr val="000000"/>
                </a:solidFill>
              </a:rPr>
              <a:t>Hue image of CMSS-generated simulated ABI from 2005, with emphasis on blue, indicating that there is a lot of Rayleigh scattering in the image.  The red areas are desert surfaces with little atmospheric contribution, thus less scattering.</a:t>
            </a:r>
            <a:endParaRPr lang="en-US" altLang="en-US" sz="1800" b="1" dirty="0">
              <a:solidFill>
                <a:srgbClr val="000000"/>
              </a:solidFill>
            </a:endParaRPr>
          </a:p>
        </p:txBody>
      </p:sp>
      <p:sp>
        <p:nvSpPr>
          <p:cNvPr id="15" name="Rectangle 14"/>
          <p:cNvSpPr/>
          <p:nvPr/>
        </p:nvSpPr>
        <p:spPr bwMode="auto">
          <a:xfrm>
            <a:off x="9067800" y="34202791"/>
            <a:ext cx="6400800" cy="6411809"/>
          </a:xfrm>
          <a:prstGeom prst="rect">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2790825" rtl="0" eaLnBrk="1" fontAlgn="base" latinLnBrk="0" hangingPunct="1">
              <a:lnSpc>
                <a:spcPct val="100000"/>
              </a:lnSpc>
              <a:spcBef>
                <a:spcPct val="0"/>
              </a:spcBef>
              <a:spcAft>
                <a:spcPct val="0"/>
              </a:spcAft>
              <a:buClrTx/>
              <a:buSzTx/>
              <a:buFontTx/>
              <a:buNone/>
              <a:tabLst/>
            </a:pPr>
            <a:endParaRPr kumimoji="0" lang="en-US" sz="5500" b="0" i="0" u="none" strike="noStrike" cap="none" normalizeH="0" baseline="0" dirty="0" smtClean="0">
              <a:ln>
                <a:noFill/>
              </a:ln>
              <a:solidFill>
                <a:schemeClr val="tx1"/>
              </a:solidFill>
              <a:effectLst/>
              <a:latin typeface="Arial" charset="0"/>
            </a:endParaRPr>
          </a:p>
        </p:txBody>
      </p:sp>
      <p:sp>
        <p:nvSpPr>
          <p:cNvPr id="16" name="TextBox 15"/>
          <p:cNvSpPr txBox="1"/>
          <p:nvPr/>
        </p:nvSpPr>
        <p:spPr>
          <a:xfrm>
            <a:off x="10678863" y="35651569"/>
            <a:ext cx="4125941" cy="3170099"/>
          </a:xfrm>
          <a:prstGeom prst="rect">
            <a:avLst/>
          </a:prstGeom>
          <a:noFill/>
        </p:spPr>
        <p:txBody>
          <a:bodyPr wrap="square" rtlCol="0">
            <a:spAutoFit/>
          </a:bodyPr>
          <a:lstStyle/>
          <a:p>
            <a:pPr algn="ctr"/>
            <a:r>
              <a:rPr lang="en-US" sz="4000" dirty="0" smtClean="0"/>
              <a:t>Rayleigh-corrected ABI true-color image</a:t>
            </a:r>
          </a:p>
          <a:p>
            <a:pPr algn="ctr"/>
            <a:endParaRPr lang="en-US" sz="4000" dirty="0"/>
          </a:p>
          <a:p>
            <a:pPr algn="ctr"/>
            <a:r>
              <a:rPr lang="en-US" sz="4000" dirty="0" smtClean="0"/>
              <a:t>Coming soon!</a:t>
            </a:r>
            <a:endParaRPr lang="en-US" sz="4000" dirty="0"/>
          </a:p>
        </p:txBody>
      </p:sp>
      <p:sp>
        <p:nvSpPr>
          <p:cNvPr id="40" name="TextBox 39"/>
          <p:cNvSpPr txBox="1"/>
          <p:nvPr/>
        </p:nvSpPr>
        <p:spPr>
          <a:xfrm>
            <a:off x="9296400" y="40730269"/>
            <a:ext cx="5963982" cy="646331"/>
          </a:xfrm>
          <a:prstGeom prst="rect">
            <a:avLst/>
          </a:prstGeom>
          <a:noFill/>
        </p:spPr>
        <p:txBody>
          <a:bodyPr wrap="square" rtlCol="0">
            <a:spAutoFit/>
          </a:bodyPr>
          <a:lstStyle/>
          <a:p>
            <a:pPr algn="ctr"/>
            <a:r>
              <a:rPr lang="en-US" altLang="en-US" sz="1800" b="1" dirty="0" smtClean="0">
                <a:solidFill>
                  <a:srgbClr val="000000"/>
                </a:solidFill>
              </a:rPr>
              <a:t>Rayleigh-corrected true-color image created from AHI </a:t>
            </a:r>
            <a:r>
              <a:rPr lang="en-US" altLang="en-US" sz="1800" b="1" dirty="0">
                <a:solidFill>
                  <a:srgbClr val="000000"/>
                </a:solidFill>
              </a:rPr>
              <a:t> </a:t>
            </a:r>
            <a:r>
              <a:rPr lang="en-US" altLang="en-US" sz="1800" b="1" dirty="0" smtClean="0">
                <a:solidFill>
                  <a:srgbClr val="000000"/>
                </a:solidFill>
              </a:rPr>
              <a:t>under development.</a:t>
            </a:r>
            <a:endParaRPr lang="en-US" altLang="en-US" sz="1800" b="1" dirty="0">
              <a:solidFill>
                <a:srgbClr val="000000"/>
              </a:solidFill>
            </a:endParaRPr>
          </a:p>
        </p:txBody>
      </p:sp>
      <p:sp>
        <p:nvSpPr>
          <p:cNvPr id="14" name="TextBox 13"/>
          <p:cNvSpPr txBox="1"/>
          <p:nvPr/>
        </p:nvSpPr>
        <p:spPr>
          <a:xfrm>
            <a:off x="16459200" y="5968425"/>
            <a:ext cx="3962400" cy="584775"/>
          </a:xfrm>
          <a:prstGeom prst="rect">
            <a:avLst/>
          </a:prstGeom>
          <a:noFill/>
        </p:spPr>
        <p:txBody>
          <a:bodyPr wrap="square" rtlCol="0">
            <a:spAutoFit/>
          </a:bodyPr>
          <a:lstStyle/>
          <a:p>
            <a:pPr algn="ctr"/>
            <a:r>
              <a:rPr lang="en-US" sz="3200" b="1" dirty="0" smtClean="0"/>
              <a:t>THEN</a:t>
            </a:r>
            <a:endParaRPr lang="en-US" sz="3200" b="1" dirty="0"/>
          </a:p>
        </p:txBody>
      </p:sp>
      <p:sp>
        <p:nvSpPr>
          <p:cNvPr id="41" name="TextBox 40"/>
          <p:cNvSpPr txBox="1"/>
          <p:nvPr/>
        </p:nvSpPr>
        <p:spPr>
          <a:xfrm>
            <a:off x="23460149" y="5968425"/>
            <a:ext cx="3962400" cy="584775"/>
          </a:xfrm>
          <a:prstGeom prst="rect">
            <a:avLst/>
          </a:prstGeom>
          <a:noFill/>
        </p:spPr>
        <p:txBody>
          <a:bodyPr wrap="square" rtlCol="0">
            <a:spAutoFit/>
          </a:bodyPr>
          <a:lstStyle/>
          <a:p>
            <a:pPr algn="ctr"/>
            <a:r>
              <a:rPr lang="en-US" sz="3200" b="1" dirty="0" smtClean="0"/>
              <a:t>NOW</a:t>
            </a:r>
            <a:endParaRPr lang="en-US" sz="3200" b="1" dirty="0"/>
          </a:p>
        </p:txBody>
      </p:sp>
      <p:pic>
        <p:nvPicPr>
          <p:cNvPr id="18" name="Picture 2" descr="D:\GOES-R\RGB_Hue_images\true_color_cartoon_AHI.jpg"/>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2703691" y="17602200"/>
            <a:ext cx="6404709" cy="4298852"/>
          </a:xfrm>
          <a:prstGeom prst="rect">
            <a:avLst/>
          </a:prstGeom>
          <a:noFill/>
          <a:extLst>
            <a:ext uri="{909E8E84-426E-40DD-AFC4-6F175D3DCCD1}">
              <a14:hiddenFill xmlns:a14="http://schemas.microsoft.com/office/drawing/2010/main">
                <a:solidFill>
                  <a:srgbClr val="FFFFFF"/>
                </a:solidFill>
              </a14:hiddenFill>
            </a:ext>
          </a:extLst>
        </p:spPr>
      </p:pic>
      <p:sp>
        <p:nvSpPr>
          <p:cNvPr id="45" name="TextBox 44"/>
          <p:cNvSpPr txBox="1"/>
          <p:nvPr/>
        </p:nvSpPr>
        <p:spPr>
          <a:xfrm>
            <a:off x="16840200" y="34290000"/>
            <a:ext cx="2516555" cy="1771944"/>
          </a:xfrm>
          <a:prstGeom prst="rect">
            <a:avLst/>
          </a:prstGeom>
          <a:noFill/>
        </p:spPr>
        <p:txBody>
          <a:bodyPr wrap="square" rtlCol="0">
            <a:spAutoFit/>
          </a:bodyPr>
          <a:lstStyle/>
          <a:p>
            <a:pPr algn="ctr"/>
            <a:r>
              <a:rPr lang="en-US" altLang="en-US" sz="1800" b="1" dirty="0" smtClean="0">
                <a:solidFill>
                  <a:srgbClr val="000000"/>
                </a:solidFill>
              </a:rPr>
              <a:t>The RGB to HSV transformation is a tool that will be used for validation of true-color imagery produced from ABI.</a:t>
            </a:r>
            <a:endParaRPr lang="en-US" altLang="en-US" sz="1800" b="1" dirty="0">
              <a:solidFill>
                <a:srgbClr val="000000"/>
              </a:solidFill>
            </a:endParaRPr>
          </a:p>
        </p:txBody>
      </p:sp>
      <p:sp>
        <p:nvSpPr>
          <p:cNvPr id="46" name="TextBox 45"/>
          <p:cNvSpPr txBox="1"/>
          <p:nvPr/>
        </p:nvSpPr>
        <p:spPr>
          <a:xfrm>
            <a:off x="22402800" y="22021800"/>
            <a:ext cx="6644255" cy="646331"/>
          </a:xfrm>
          <a:prstGeom prst="rect">
            <a:avLst/>
          </a:prstGeom>
          <a:noFill/>
        </p:spPr>
        <p:txBody>
          <a:bodyPr wrap="square" rtlCol="0">
            <a:spAutoFit/>
          </a:bodyPr>
          <a:lstStyle/>
          <a:p>
            <a:pPr algn="ctr"/>
            <a:r>
              <a:rPr lang="en-US" altLang="en-US" sz="1800" b="1" dirty="0" smtClean="0">
                <a:solidFill>
                  <a:srgbClr val="000000"/>
                </a:solidFill>
              </a:rPr>
              <a:t>The Look Up Tables (LUTs) generated from AHI imagery will be used to create the ABI Green band.</a:t>
            </a:r>
            <a:endParaRPr lang="en-US" altLang="en-US" sz="1800" b="1" dirty="0">
              <a:solidFill>
                <a:srgbClr val="000000"/>
              </a:solidFill>
            </a:endParaRPr>
          </a:p>
        </p:txBody>
      </p:sp>
      <p:sp>
        <p:nvSpPr>
          <p:cNvPr id="19" name="TextBox 18"/>
          <p:cNvSpPr txBox="1"/>
          <p:nvPr/>
        </p:nvSpPr>
        <p:spPr>
          <a:xfrm>
            <a:off x="14952918" y="14325600"/>
            <a:ext cx="14243051" cy="2123658"/>
          </a:xfrm>
          <a:prstGeom prst="rect">
            <a:avLst/>
          </a:prstGeom>
          <a:noFill/>
          <a:ln>
            <a:solidFill>
              <a:schemeClr val="tx1"/>
            </a:solidFill>
          </a:ln>
        </p:spPr>
        <p:txBody>
          <a:bodyPr wrap="square" rtlCol="0">
            <a:spAutoFit/>
          </a:bodyPr>
          <a:lstStyle/>
          <a:p>
            <a:pPr algn="ctr"/>
            <a:r>
              <a:rPr lang="en-US" sz="2200" b="1" dirty="0"/>
              <a:t>Himawari-8 as training for GOES-R</a:t>
            </a:r>
            <a:endParaRPr lang="en-US" sz="2200" dirty="0"/>
          </a:p>
          <a:p>
            <a:r>
              <a:rPr lang="en-US" sz="2200" dirty="0"/>
              <a:t>Once AHI data become routinely available, that data will become the training for the LUT that will allow ABI to produce both the Green band and true color imagery.  But until that happens, the focus has been on using simulated ABI to test algorithm development, along with MODIS imagery as the training dataset.  In particular, some early ABI simulations were done very well and the Green band algorithm has been available for use with simulated ABI, only to be improved with further application of AHI as training data</a:t>
            </a:r>
            <a:r>
              <a:rPr lang="en-US" sz="2200" dirty="0" smtClean="0"/>
              <a:t>.</a:t>
            </a:r>
            <a:endParaRPr lang="en-US" sz="2200" dirty="0"/>
          </a:p>
        </p:txBody>
      </p:sp>
      <p:sp>
        <p:nvSpPr>
          <p:cNvPr id="20" name="TextBox 19"/>
          <p:cNvSpPr txBox="1"/>
          <p:nvPr/>
        </p:nvSpPr>
        <p:spPr>
          <a:xfrm>
            <a:off x="13868400" y="23699450"/>
            <a:ext cx="15697200" cy="1446550"/>
          </a:xfrm>
          <a:prstGeom prst="rect">
            <a:avLst/>
          </a:prstGeom>
          <a:noFill/>
          <a:ln>
            <a:solidFill>
              <a:schemeClr val="tx1"/>
            </a:solidFill>
          </a:ln>
        </p:spPr>
        <p:txBody>
          <a:bodyPr wrap="square" rtlCol="0">
            <a:spAutoFit/>
          </a:bodyPr>
          <a:lstStyle/>
          <a:p>
            <a:pPr algn="ctr"/>
            <a:r>
              <a:rPr lang="en-US" sz="2200" b="1" dirty="0"/>
              <a:t>CIMSS simulated ABI</a:t>
            </a:r>
            <a:endParaRPr lang="en-US" sz="2200" dirty="0"/>
          </a:p>
          <a:p>
            <a:r>
              <a:rPr lang="en-US" sz="2200" dirty="0"/>
              <a:t>In 2005 some very time-intensive simulations of ABI imagery were accomplished by CIMSS.  Those simulations have been among the best to date, with most realistic simulations of true-color imagery, which have not been reproduced nearly as well by less computer-intensive modeling.  An example of a true-color image from that CIMSS simulation of ABI is provided</a:t>
            </a:r>
            <a:r>
              <a:rPr lang="en-US" sz="2200" dirty="0" smtClean="0"/>
              <a:t>.</a:t>
            </a:r>
            <a:endParaRPr lang="en-US" sz="2200" dirty="0"/>
          </a:p>
        </p:txBody>
      </p:sp>
      <p:sp>
        <p:nvSpPr>
          <p:cNvPr id="21" name="TextBox 20"/>
          <p:cNvSpPr txBox="1"/>
          <p:nvPr/>
        </p:nvSpPr>
        <p:spPr>
          <a:xfrm>
            <a:off x="16154400" y="30327600"/>
            <a:ext cx="13411200" cy="3139321"/>
          </a:xfrm>
          <a:prstGeom prst="rect">
            <a:avLst/>
          </a:prstGeom>
          <a:noFill/>
          <a:ln>
            <a:solidFill>
              <a:schemeClr val="tx1"/>
            </a:solidFill>
          </a:ln>
        </p:spPr>
        <p:txBody>
          <a:bodyPr wrap="square" rtlCol="0">
            <a:spAutoFit/>
          </a:bodyPr>
          <a:lstStyle/>
          <a:p>
            <a:pPr algn="ctr"/>
            <a:r>
              <a:rPr lang="en-US" sz="2200" b="1" dirty="0"/>
              <a:t>Hue Imagery as an analysis </a:t>
            </a:r>
            <a:r>
              <a:rPr lang="en-US" sz="2200" b="1" dirty="0" smtClean="0"/>
              <a:t>and validation tool</a:t>
            </a:r>
            <a:endParaRPr lang="en-US" sz="2200" dirty="0"/>
          </a:p>
          <a:p>
            <a:r>
              <a:rPr lang="en-US" sz="2200" dirty="0"/>
              <a:t>How do we know if the true-color simulations are </a:t>
            </a:r>
            <a:r>
              <a:rPr lang="en-US" sz="2200" dirty="0" smtClean="0"/>
              <a:t>indeed ‘true’?  </a:t>
            </a:r>
            <a:r>
              <a:rPr lang="en-US" sz="2200" dirty="0"/>
              <a:t>One of the ways to assess true-color imagery is by using a color transformation of Red, Green, and Blue into Hue, Saturation, and Value imagery.  There are variations on this process, but most have the primary (Hue) image in common.  Hue is the fully-saturated color from the full color spectrum.  For any pixel it represents the most common color at that point.  Although the true color may be subdued because of lighting conditions or intensity, the Hue best represents that color.  The details of this transformation are beyond the scope of this poster, but can be found elsewhere in the published literature. Hue images are presented as </a:t>
            </a:r>
            <a:r>
              <a:rPr lang="en-US" sz="2200" dirty="0" smtClean="0"/>
              <a:t>a methodology </a:t>
            </a:r>
            <a:r>
              <a:rPr lang="en-US" sz="2200" dirty="0"/>
              <a:t>that will be used for </a:t>
            </a:r>
            <a:r>
              <a:rPr lang="en-US" sz="2200" b="1" dirty="0"/>
              <a:t>validation</a:t>
            </a:r>
            <a:r>
              <a:rPr lang="en-US" sz="2200" dirty="0"/>
              <a:t> </a:t>
            </a:r>
            <a:r>
              <a:rPr lang="en-US" sz="2200" dirty="0" smtClean="0"/>
              <a:t>of true-color </a:t>
            </a:r>
            <a:r>
              <a:rPr lang="en-US" sz="2200" dirty="0"/>
              <a:t>imagery.</a:t>
            </a:r>
          </a:p>
        </p:txBody>
      </p:sp>
      <p:cxnSp>
        <p:nvCxnSpPr>
          <p:cNvPr id="25" name="Straight Connector 24"/>
          <p:cNvCxnSpPr/>
          <p:nvPr/>
        </p:nvCxnSpPr>
        <p:spPr bwMode="auto">
          <a:xfrm>
            <a:off x="30163649" y="653353"/>
            <a:ext cx="0" cy="41820579"/>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48" name="Straight Connector 2047"/>
          <p:cNvCxnSpPr/>
          <p:nvPr/>
        </p:nvCxnSpPr>
        <p:spPr bwMode="auto">
          <a:xfrm>
            <a:off x="367149" y="42976800"/>
            <a:ext cx="29503251"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2790825" rtl="0" eaLnBrk="1" fontAlgn="base" latinLnBrk="0" hangingPunct="1">
          <a:lnSpc>
            <a:spcPct val="100000"/>
          </a:lnSpc>
          <a:spcBef>
            <a:spcPct val="0"/>
          </a:spcBef>
          <a:spcAft>
            <a:spcPct val="0"/>
          </a:spcAft>
          <a:buClrTx/>
          <a:buSzTx/>
          <a:buFontTx/>
          <a:buNone/>
          <a:tabLst/>
          <a:defRPr kumimoji="0" lang="en-US" sz="55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2790825" rtl="0" eaLnBrk="1" fontAlgn="base" latinLnBrk="0" hangingPunct="1">
          <a:lnSpc>
            <a:spcPct val="100000"/>
          </a:lnSpc>
          <a:spcBef>
            <a:spcPct val="0"/>
          </a:spcBef>
          <a:spcAft>
            <a:spcPct val="0"/>
          </a:spcAft>
          <a:buClrTx/>
          <a:buSzTx/>
          <a:buFontTx/>
          <a:buNone/>
          <a:tabLst/>
          <a:defRPr kumimoji="0" lang="en-US" sz="55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1135</TotalTime>
  <Words>1453</Words>
  <Application>Microsoft Office PowerPoint</Application>
  <PresentationFormat>Custom</PresentationFormat>
  <Paragraphs>175</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Default Design</vt:lpstr>
      <vt:lpstr>PowerPoint Presentation</vt:lpstr>
    </vt:vector>
  </TitlesOfParts>
  <Company>CIRA/RAMM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CIRA/RAMM</dc:creator>
  <cp:lastModifiedBy>Don Hillger</cp:lastModifiedBy>
  <cp:revision>124</cp:revision>
  <cp:lastPrinted>2013-09-11T17:58:35Z</cp:lastPrinted>
  <dcterms:created xsi:type="dcterms:W3CDTF">2007-09-12T21:16:18Z</dcterms:created>
  <dcterms:modified xsi:type="dcterms:W3CDTF">2015-02-18T22:02:43Z</dcterms:modified>
</cp:coreProperties>
</file>