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Lst>
  <p:notesMasterIdLst>
    <p:notesMasterId r:id="rId33"/>
  </p:notesMasterIdLst>
  <p:sldIdLst>
    <p:sldId id="256" r:id="rId12"/>
    <p:sldId id="287" r:id="rId13"/>
    <p:sldId id="269" r:id="rId14"/>
    <p:sldId id="276" r:id="rId15"/>
    <p:sldId id="277" r:id="rId16"/>
    <p:sldId id="278" r:id="rId17"/>
    <p:sldId id="279" r:id="rId18"/>
    <p:sldId id="280" r:id="rId19"/>
    <p:sldId id="281" r:id="rId20"/>
    <p:sldId id="282" r:id="rId21"/>
    <p:sldId id="283" r:id="rId22"/>
    <p:sldId id="284" r:id="rId23"/>
    <p:sldId id="285" r:id="rId24"/>
    <p:sldId id="286" r:id="rId25"/>
    <p:sldId id="270" r:id="rId26"/>
    <p:sldId id="271" r:id="rId27"/>
    <p:sldId id="272" r:id="rId28"/>
    <p:sldId id="273" r:id="rId29"/>
    <p:sldId id="266" r:id="rId30"/>
    <p:sldId id="268" r:id="rId31"/>
    <p:sldId id="275" r:id="rId3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35F1A45-A4EA-4698-8B86-1B06E7C27E0E}">
  <a:tblStyle styleId="{535F1A45-A4EA-4698-8B86-1B06E7C27E0E}"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1476" y="4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679871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7" name="Shape 8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7840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7" name="Shape 21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18" name="Shape 21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0804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27" name="Shape 22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3911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34" name="Shape 23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4207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41" name="Shape 24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642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48" name="Shape 24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175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85" name="Shape 1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1817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2" name="Shape 20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03" name="Shape 20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1530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70" name="Shape 27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8277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5"/>
        <p:cNvGrpSpPr/>
        <p:nvPr/>
      </p:nvGrpSpPr>
      <p:grpSpPr>
        <a:xfrm>
          <a:off x="0" y="0"/>
          <a:ext cx="0" cy="0"/>
          <a:chOff x="0" y="0"/>
          <a:chExt cx="0" cy="0"/>
        </a:xfrm>
      </p:grpSpPr>
      <p:sp>
        <p:nvSpPr>
          <p:cNvPr id="16" name="Shape 1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 name="Shape 1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56328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3697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369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93961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6815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4720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0555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864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4662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92762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73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63974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9625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709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24612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62243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963330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40989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01290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47711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69803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8643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6640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3121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7501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2608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533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92034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5850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4565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1" name="Shape 2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30980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65368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59110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6113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29817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6957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66270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80741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62930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458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7"/>
        <p:cNvGrpSpPr/>
        <p:nvPr/>
      </p:nvGrpSpPr>
      <p:grpSpPr>
        <a:xfrm>
          <a:off x="0" y="0"/>
          <a:ext cx="0" cy="0"/>
          <a:chOff x="0" y="0"/>
          <a:chExt cx="0" cy="0"/>
        </a:xfrm>
      </p:grpSpPr>
      <p:sp>
        <p:nvSpPr>
          <p:cNvPr id="38" name="Shape 38"/>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40" name="Shape 4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00526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88111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131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46021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78960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0574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26941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94515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36049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64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5" name="Shape 45"/>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23290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31926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52606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12793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34434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26853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09383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8826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50876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7154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1" name="Shape 51"/>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7025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3235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140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02576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15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95502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71599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0947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3343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9240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13504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38845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19833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98145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35469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8197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4972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65072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76731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9090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604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1195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38401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50910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69827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68421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0047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07573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89370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5549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0425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6653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95780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24664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43170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29273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36623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74731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4859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992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41994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68358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5611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68224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7549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65022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67881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36358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92057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5E0697-1623-4DF4-8BDC-082B0A025338}" type="datetimeFigureOut">
              <a:rPr lang="en-US" smtClean="0">
                <a:solidFill>
                  <a:prstClr val="black">
                    <a:tint val="75000"/>
                  </a:prstClr>
                </a:solidFill>
              </a:rPr>
              <a:pPr/>
              <a:t>5/10/2016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56E408-4888-4D85-A304-D8601280AD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9109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6" r:id="rId7"/>
    <p:sldLayoutId id="2147483657" r:id="rId8"/>
    <p:sldLayoutId id="2147483658"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5E0697-1623-4DF4-8BDC-082B0A025338}" type="datetimeFigureOut">
              <a:rPr lang="en-US" kern="1200" smtClean="0">
                <a:solidFill>
                  <a:prstClr val="black">
                    <a:tint val="75000"/>
                  </a:prstClr>
                </a:solidFill>
                <a:latin typeface="Calibri"/>
                <a:ea typeface="+mn-ea"/>
                <a:cs typeface="+mn-cs"/>
              </a:rPr>
              <a:pPr/>
              <a:t>5/10/2016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6E408-4888-4D85-A304-D8601280AD4D}"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363461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5E0697-1623-4DF4-8BDC-082B0A025338}" type="datetimeFigureOut">
              <a:rPr lang="en-US" kern="1200" smtClean="0">
                <a:solidFill>
                  <a:prstClr val="black">
                    <a:tint val="75000"/>
                  </a:prstClr>
                </a:solidFill>
                <a:latin typeface="Calibri"/>
                <a:ea typeface="+mn-ea"/>
                <a:cs typeface="+mn-cs"/>
              </a:rPr>
              <a:pPr/>
              <a:t>5/10/2016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6E408-4888-4D85-A304-D8601280AD4D}"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4566294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5E0697-1623-4DF4-8BDC-082B0A025338}" type="datetimeFigureOut">
              <a:rPr lang="en-US" kern="1200" smtClean="0">
                <a:solidFill>
                  <a:prstClr val="black">
                    <a:tint val="75000"/>
                  </a:prstClr>
                </a:solidFill>
                <a:latin typeface="Calibri"/>
                <a:ea typeface="+mn-ea"/>
                <a:cs typeface="+mn-cs"/>
              </a:rPr>
              <a:pPr/>
              <a:t>5/10/2016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6E408-4888-4D85-A304-D8601280AD4D}"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65800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5E0697-1623-4DF4-8BDC-082B0A025338}" type="datetimeFigureOut">
              <a:rPr lang="en-US" kern="1200" smtClean="0">
                <a:solidFill>
                  <a:prstClr val="black">
                    <a:tint val="75000"/>
                  </a:prstClr>
                </a:solidFill>
                <a:latin typeface="Calibri"/>
                <a:ea typeface="+mn-ea"/>
                <a:cs typeface="+mn-cs"/>
              </a:rPr>
              <a:pPr/>
              <a:t>5/10/2016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6E408-4888-4D85-A304-D8601280AD4D}"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421397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5E0697-1623-4DF4-8BDC-082B0A025338}" type="datetimeFigureOut">
              <a:rPr lang="en-US" kern="1200" smtClean="0">
                <a:solidFill>
                  <a:prstClr val="black">
                    <a:tint val="75000"/>
                  </a:prstClr>
                </a:solidFill>
                <a:latin typeface="Calibri"/>
                <a:ea typeface="+mn-ea"/>
                <a:cs typeface="+mn-cs"/>
              </a:rPr>
              <a:pPr/>
              <a:t>5/10/2016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6E408-4888-4D85-A304-D8601280AD4D}"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917531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5E0697-1623-4DF4-8BDC-082B0A025338}" type="datetimeFigureOut">
              <a:rPr lang="en-US" kern="1200" smtClean="0">
                <a:solidFill>
                  <a:prstClr val="black">
                    <a:tint val="75000"/>
                  </a:prstClr>
                </a:solidFill>
                <a:latin typeface="Calibri"/>
                <a:ea typeface="+mn-ea"/>
                <a:cs typeface="+mn-cs"/>
              </a:rPr>
              <a:pPr/>
              <a:t>5/10/2016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6E408-4888-4D85-A304-D8601280AD4D}"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387782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5E0697-1623-4DF4-8BDC-082B0A025338}" type="datetimeFigureOut">
              <a:rPr lang="en-US" kern="1200" smtClean="0">
                <a:solidFill>
                  <a:prstClr val="black">
                    <a:tint val="75000"/>
                  </a:prstClr>
                </a:solidFill>
                <a:latin typeface="Calibri"/>
                <a:ea typeface="+mn-ea"/>
                <a:cs typeface="+mn-cs"/>
              </a:rPr>
              <a:pPr/>
              <a:t>5/10/2016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6E408-4888-4D85-A304-D8601280AD4D}"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389141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5E0697-1623-4DF4-8BDC-082B0A025338}" type="datetimeFigureOut">
              <a:rPr lang="en-US" kern="1200" smtClean="0">
                <a:solidFill>
                  <a:prstClr val="black">
                    <a:tint val="75000"/>
                  </a:prstClr>
                </a:solidFill>
                <a:latin typeface="Calibri"/>
                <a:ea typeface="+mn-ea"/>
                <a:cs typeface="+mn-cs"/>
              </a:rPr>
              <a:pPr/>
              <a:t>5/10/2016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6E408-4888-4D85-A304-D8601280AD4D}"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7487086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5E0697-1623-4DF4-8BDC-082B0A025338}" type="datetimeFigureOut">
              <a:rPr lang="en-US" kern="1200" smtClean="0">
                <a:solidFill>
                  <a:prstClr val="black">
                    <a:tint val="75000"/>
                  </a:prstClr>
                </a:solidFill>
                <a:latin typeface="Calibri"/>
                <a:ea typeface="+mn-ea"/>
                <a:cs typeface="+mn-cs"/>
              </a:rPr>
              <a:pPr/>
              <a:t>5/10/2016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6E408-4888-4D85-A304-D8601280AD4D}"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8815547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5E0697-1623-4DF4-8BDC-082B0A025338}" type="datetimeFigureOut">
              <a:rPr lang="en-US" kern="1200" smtClean="0">
                <a:solidFill>
                  <a:prstClr val="black">
                    <a:tint val="75000"/>
                  </a:prstClr>
                </a:solidFill>
                <a:latin typeface="Calibri"/>
                <a:ea typeface="+mn-ea"/>
                <a:cs typeface="+mn-cs"/>
              </a:rPr>
              <a:pPr/>
              <a:t>5/10/2016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6E408-4888-4D85-A304-D8601280AD4D}"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3514733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8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9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09.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mailto:bill.ward@noaa.gov" TargetMode="External"/><Relationship Id="rId5" Type="http://schemas.openxmlformats.org/officeDocument/2006/relationships/image" Target="../media/image28.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Shape 89"/>
          <p:cNvPicPr preferRelativeResize="0"/>
          <p:nvPr/>
        </p:nvPicPr>
        <p:blipFill rotWithShape="1">
          <a:blip r:embed="rId3">
            <a:alphaModFix/>
          </a:blip>
          <a:srcRect/>
          <a:stretch/>
        </p:blipFill>
        <p:spPr>
          <a:xfrm>
            <a:off x="0" y="0"/>
            <a:ext cx="9144000" cy="6857999"/>
          </a:xfrm>
          <a:prstGeom prst="rect">
            <a:avLst/>
          </a:prstGeom>
          <a:noFill/>
          <a:ln>
            <a:noFill/>
          </a:ln>
        </p:spPr>
      </p:pic>
      <p:sp>
        <p:nvSpPr>
          <p:cNvPr id="90" name="Shape 90"/>
          <p:cNvSpPr txBox="1"/>
          <p:nvPr/>
        </p:nvSpPr>
        <p:spPr>
          <a:xfrm>
            <a:off x="101526" y="-76198"/>
            <a:ext cx="5003874" cy="2895600"/>
          </a:xfrm>
          <a:prstGeom prst="rect">
            <a:avLst/>
          </a:prstGeom>
          <a:noFill/>
          <a:ln>
            <a:noFill/>
          </a:ln>
        </p:spPr>
        <p:txBody>
          <a:bodyPr lIns="0" tIns="0" rIns="0" bIns="0" anchor="t" anchorCtr="0">
            <a:noAutofit/>
          </a:bodyPr>
          <a:lstStyle/>
          <a:p>
            <a:pPr lvl="0">
              <a:buSzPct val="25000"/>
            </a:pPr>
            <a:r>
              <a:rPr lang="en-US" sz="3200" dirty="0">
                <a:solidFill>
                  <a:srgbClr val="FFFFFF"/>
                </a:solidFill>
                <a:latin typeface="Calibri"/>
                <a:ea typeface="Calibri"/>
                <a:cs typeface="Calibri"/>
                <a:sym typeface="Calibri"/>
              </a:rPr>
              <a:t>AWIPS Color Enhancement </a:t>
            </a:r>
          </a:p>
          <a:p>
            <a:pPr lvl="0">
              <a:buSzPct val="25000"/>
            </a:pPr>
            <a:r>
              <a:rPr lang="en-US" sz="3200" dirty="0">
                <a:solidFill>
                  <a:srgbClr val="FFFFFF"/>
                </a:solidFill>
                <a:latin typeface="Calibri"/>
                <a:ea typeface="Calibri"/>
                <a:cs typeface="Calibri"/>
                <a:sym typeface="Calibri"/>
              </a:rPr>
              <a:t>(Satellite Enhancement Team)</a:t>
            </a:r>
          </a:p>
          <a:p>
            <a:pPr lvl="0">
              <a:buSzPct val="25000"/>
            </a:pPr>
            <a:r>
              <a:rPr lang="en-US" sz="3200" dirty="0">
                <a:solidFill>
                  <a:srgbClr val="FFFFFF"/>
                </a:solidFill>
                <a:latin typeface="Calibri"/>
                <a:ea typeface="Calibri"/>
                <a:cs typeface="Calibri"/>
                <a:sym typeface="Calibri"/>
              </a:rPr>
              <a:t>Based on </a:t>
            </a:r>
            <a:r>
              <a:rPr lang="en-US" sz="3200" dirty="0" err="1">
                <a:solidFill>
                  <a:srgbClr val="FFFFFF"/>
                </a:solidFill>
                <a:latin typeface="Calibri"/>
                <a:ea typeface="Calibri"/>
                <a:cs typeface="Calibri"/>
                <a:sym typeface="Calibri"/>
              </a:rPr>
              <a:t>Himawari</a:t>
            </a:r>
            <a:r>
              <a:rPr lang="en-US" sz="3200" dirty="0">
                <a:solidFill>
                  <a:srgbClr val="FFFFFF"/>
                </a:solidFill>
                <a:latin typeface="Calibri"/>
                <a:ea typeface="Calibri"/>
                <a:cs typeface="Calibri"/>
                <a:sym typeface="Calibri"/>
              </a:rPr>
              <a:t> </a:t>
            </a:r>
          </a:p>
        </p:txBody>
      </p:sp>
      <p:sp>
        <p:nvSpPr>
          <p:cNvPr id="91" name="Shape 91"/>
          <p:cNvSpPr/>
          <p:nvPr/>
        </p:nvSpPr>
        <p:spPr>
          <a:xfrm>
            <a:off x="0" y="1585913"/>
            <a:ext cx="3809999" cy="528272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dirty="0">
                <a:solidFill>
                  <a:schemeClr val="lt1"/>
                </a:solidFill>
                <a:latin typeface="Calibri"/>
                <a:ea typeface="Calibri"/>
                <a:cs typeface="Calibri"/>
                <a:sym typeface="Calibri"/>
              </a:rPr>
              <a:t>Bill D. Ward</a:t>
            </a:r>
          </a:p>
          <a:p>
            <a:pPr marL="0" marR="0" lvl="0" indent="0" algn="l" rtl="0">
              <a:spcBef>
                <a:spcPts val="0"/>
              </a:spcBef>
              <a:buSzPct val="25000"/>
              <a:buNone/>
            </a:pPr>
            <a:r>
              <a:rPr lang="en-US" sz="1800" dirty="0">
                <a:solidFill>
                  <a:schemeClr val="lt1"/>
                </a:solidFill>
                <a:latin typeface="Calibri"/>
                <a:ea typeface="Calibri"/>
                <a:cs typeface="Calibri"/>
                <a:sym typeface="Calibri"/>
              </a:rPr>
              <a:t>Pacific Region Headquarters, NOAA/NWS</a:t>
            </a:r>
          </a:p>
          <a:p>
            <a:pPr marL="0" marR="0" lvl="0" indent="0" algn="l" rtl="0">
              <a:spcBef>
                <a:spcPts val="0"/>
              </a:spcBef>
              <a:buSzPct val="25000"/>
              <a:buNone/>
            </a:pPr>
            <a:r>
              <a:rPr lang="en-US" sz="1800" dirty="0">
                <a:solidFill>
                  <a:schemeClr val="lt1"/>
                </a:solidFill>
                <a:latin typeface="Calibri"/>
                <a:ea typeface="Calibri"/>
                <a:cs typeface="Calibri"/>
                <a:sym typeface="Calibri"/>
              </a:rPr>
              <a:t>Honolulu, </a:t>
            </a:r>
            <a:r>
              <a:rPr lang="en-US" sz="1800" dirty="0" smtClean="0">
                <a:solidFill>
                  <a:schemeClr val="lt1"/>
                </a:solidFill>
                <a:latin typeface="Calibri"/>
                <a:ea typeface="Calibri"/>
                <a:cs typeface="Calibri"/>
                <a:sym typeface="Calibri"/>
              </a:rPr>
              <a:t>HI</a:t>
            </a:r>
            <a:endParaRPr lang="en-US" sz="1800" dirty="0">
              <a:solidFill>
                <a:schemeClr val="lt1"/>
              </a:solidFill>
              <a:latin typeface="Calibri"/>
              <a:ea typeface="Calibri"/>
              <a:cs typeface="Calibri"/>
              <a:sym typeface="Calibri"/>
            </a:endParaRPr>
          </a:p>
          <a:p>
            <a:pPr marL="0" marR="0" lvl="0" indent="0" algn="l" rtl="0">
              <a:spcBef>
                <a:spcPts val="0"/>
              </a:spcBef>
              <a:buSzPct val="25000"/>
              <a:buNone/>
            </a:pPr>
            <a:r>
              <a:rPr lang="en-US" sz="1800" dirty="0">
                <a:solidFill>
                  <a:schemeClr val="lt1"/>
                </a:solidFill>
                <a:latin typeface="Calibri"/>
                <a:ea typeface="Calibri"/>
                <a:cs typeface="Calibri"/>
                <a:sym typeface="Calibri"/>
              </a:rPr>
              <a:t/>
            </a:r>
            <a:br>
              <a:rPr lang="en-US" sz="1800" dirty="0">
                <a:solidFill>
                  <a:schemeClr val="lt1"/>
                </a:solidFill>
                <a:latin typeface="Calibri"/>
                <a:ea typeface="Calibri"/>
                <a:cs typeface="Calibri"/>
                <a:sym typeface="Calibri"/>
              </a:rPr>
            </a:br>
            <a:r>
              <a:rPr lang="en-US" sz="1800" dirty="0">
                <a:solidFill>
                  <a:schemeClr val="lt1"/>
                </a:solidFill>
                <a:latin typeface="Calibri"/>
                <a:ea typeface="Calibri"/>
                <a:cs typeface="Calibri"/>
                <a:sym typeface="Calibri"/>
              </a:rPr>
              <a:t>Timothy J. </a:t>
            </a:r>
            <a:r>
              <a:rPr lang="en-US" sz="1800" dirty="0" err="1">
                <a:solidFill>
                  <a:schemeClr val="lt1"/>
                </a:solidFill>
                <a:latin typeface="Calibri"/>
                <a:ea typeface="Calibri"/>
                <a:cs typeface="Calibri"/>
                <a:sym typeface="Calibri"/>
              </a:rPr>
              <a:t>Schmit</a:t>
            </a:r>
            <a:endParaRPr lang="en-US" sz="1800" dirty="0">
              <a:solidFill>
                <a:schemeClr val="lt1"/>
              </a:solidFill>
              <a:latin typeface="Calibri"/>
              <a:ea typeface="Calibri"/>
              <a:cs typeface="Calibri"/>
              <a:sym typeface="Calibri"/>
            </a:endParaRPr>
          </a:p>
          <a:p>
            <a:pPr marL="0" marR="0" lvl="0" indent="0" algn="l" rtl="0">
              <a:spcBef>
                <a:spcPts val="0"/>
              </a:spcBef>
              <a:buSzPct val="25000"/>
              <a:buNone/>
            </a:pPr>
            <a:r>
              <a:rPr lang="en-US" sz="1800" dirty="0">
                <a:solidFill>
                  <a:schemeClr val="lt1"/>
                </a:solidFill>
                <a:latin typeface="Calibri"/>
                <a:ea typeface="Calibri"/>
                <a:cs typeface="Calibri"/>
                <a:sym typeface="Calibri"/>
              </a:rPr>
              <a:t>Advanced Satellite Products Branch, NOAA/NESDIS</a:t>
            </a:r>
          </a:p>
          <a:p>
            <a:pPr marL="0" marR="0" lvl="0" indent="0" algn="l" rtl="0">
              <a:spcBef>
                <a:spcPts val="0"/>
              </a:spcBef>
              <a:buSzPct val="25000"/>
              <a:buNone/>
            </a:pPr>
            <a:r>
              <a:rPr lang="en-US" sz="1800" dirty="0">
                <a:solidFill>
                  <a:schemeClr val="lt1"/>
                </a:solidFill>
                <a:latin typeface="Calibri"/>
                <a:ea typeface="Calibri"/>
                <a:cs typeface="Calibri"/>
                <a:sym typeface="Calibri"/>
              </a:rPr>
              <a:t>Madison, WI</a:t>
            </a:r>
          </a:p>
        </p:txBody>
      </p:sp>
      <p:sp>
        <p:nvSpPr>
          <p:cNvPr id="92" name="Shape 9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1</a:t>
            </a:fld>
            <a:endParaRPr lang="en-US" sz="1200">
              <a:solidFill>
                <a:srgbClr val="888888"/>
              </a:solidFill>
              <a:latin typeface="Calibri"/>
              <a:ea typeface="Calibri"/>
              <a:cs typeface="Calibri"/>
              <a:sym typeface="Calibri"/>
            </a:endParaRP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152400"/>
            <a:ext cx="8686800" cy="707886"/>
          </a:xfrm>
          <a:prstGeom prst="rect">
            <a:avLst/>
          </a:prstGeom>
          <a:noFill/>
        </p:spPr>
        <p:txBody>
          <a:bodyPr wrap="square" rtlCol="0">
            <a:spAutoFit/>
          </a:bodyPr>
          <a:lstStyle/>
          <a:p>
            <a:pPr algn="ctr"/>
            <a:r>
              <a:rPr lang="en-US" sz="4000" kern="1200" dirty="0" smtClean="0">
                <a:solidFill>
                  <a:prstClr val="black"/>
                </a:solidFill>
                <a:latin typeface="Calibri"/>
                <a:ea typeface="+mn-ea"/>
                <a:cs typeface="+mn-cs"/>
              </a:rPr>
              <a:t>7.4 um Channel (WV CT)</a:t>
            </a:r>
            <a:endParaRPr lang="en-US" sz="4000" kern="1200" dirty="0">
              <a:solidFill>
                <a:prstClr val="black"/>
              </a:solidFill>
              <a:latin typeface="Calibri"/>
              <a:ea typeface="+mn-ea"/>
              <a:cs typeface="+mn-cs"/>
            </a:endParaRP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60286"/>
            <a:ext cx="7447872" cy="5692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8282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152400"/>
            <a:ext cx="8686800" cy="707886"/>
          </a:xfrm>
          <a:prstGeom prst="rect">
            <a:avLst/>
          </a:prstGeom>
          <a:noFill/>
        </p:spPr>
        <p:txBody>
          <a:bodyPr wrap="square" rtlCol="0">
            <a:spAutoFit/>
          </a:bodyPr>
          <a:lstStyle/>
          <a:p>
            <a:pPr algn="ctr"/>
            <a:r>
              <a:rPr lang="en-US" sz="4000" kern="1200" dirty="0" smtClean="0">
                <a:solidFill>
                  <a:prstClr val="black"/>
                </a:solidFill>
                <a:latin typeface="Calibri"/>
                <a:ea typeface="+mn-ea"/>
                <a:cs typeface="+mn-cs"/>
              </a:rPr>
              <a:t>10.33 um Channel (Rainbow CT)</a:t>
            </a:r>
            <a:endParaRPr lang="en-US" sz="4000" kern="1200" dirty="0">
              <a:solidFill>
                <a:prstClr val="black"/>
              </a:solidFill>
              <a:latin typeface="Calibri"/>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66800"/>
            <a:ext cx="7372707"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2" descr="Displaying 10.35_rainbow.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kern="1200">
              <a:solidFill>
                <a:prstClr val="black"/>
              </a:solidFill>
              <a:latin typeface="Calibri"/>
              <a:ea typeface="+mn-ea"/>
              <a:cs typeface="+mn-cs"/>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066800"/>
            <a:ext cx="7402858"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8793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152400"/>
            <a:ext cx="8686800" cy="707886"/>
          </a:xfrm>
          <a:prstGeom prst="rect">
            <a:avLst/>
          </a:prstGeom>
          <a:noFill/>
        </p:spPr>
        <p:txBody>
          <a:bodyPr wrap="square" rtlCol="0">
            <a:spAutoFit/>
          </a:bodyPr>
          <a:lstStyle/>
          <a:p>
            <a:pPr algn="ctr"/>
            <a:r>
              <a:rPr lang="en-US" sz="4000" kern="1200" dirty="0" smtClean="0">
                <a:solidFill>
                  <a:prstClr val="black"/>
                </a:solidFill>
                <a:latin typeface="Calibri"/>
                <a:ea typeface="+mn-ea"/>
                <a:cs typeface="+mn-cs"/>
              </a:rPr>
              <a:t>10.33 um Channel (Window IR CT)</a:t>
            </a:r>
            <a:endParaRPr lang="en-US" sz="4000" kern="1200" dirty="0">
              <a:solidFill>
                <a:prstClr val="black"/>
              </a:solidFill>
              <a:latin typeface="Calibri"/>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66800"/>
            <a:ext cx="7372707"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4453" y="1061990"/>
            <a:ext cx="7409154" cy="5567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6308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152400"/>
            <a:ext cx="8686800" cy="707886"/>
          </a:xfrm>
          <a:prstGeom prst="rect">
            <a:avLst/>
          </a:prstGeom>
          <a:noFill/>
        </p:spPr>
        <p:txBody>
          <a:bodyPr wrap="square" rtlCol="0">
            <a:spAutoFit/>
          </a:bodyPr>
          <a:lstStyle/>
          <a:p>
            <a:pPr algn="ctr"/>
            <a:r>
              <a:rPr lang="en-US" sz="4000" kern="1200" dirty="0" smtClean="0">
                <a:solidFill>
                  <a:prstClr val="black"/>
                </a:solidFill>
                <a:latin typeface="Calibri"/>
                <a:ea typeface="+mn-ea"/>
                <a:cs typeface="+mn-cs"/>
              </a:rPr>
              <a:t>11.2 um Channel (Rainbow CT)</a:t>
            </a:r>
            <a:endParaRPr lang="en-US" sz="4000" kern="1200" dirty="0">
              <a:solidFill>
                <a:prstClr val="black"/>
              </a:solidFill>
              <a:latin typeface="Calibri"/>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66800"/>
            <a:ext cx="7372707"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545" y="1076325"/>
            <a:ext cx="7383224" cy="555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5251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152400"/>
            <a:ext cx="8686800" cy="707886"/>
          </a:xfrm>
          <a:prstGeom prst="rect">
            <a:avLst/>
          </a:prstGeom>
          <a:noFill/>
        </p:spPr>
        <p:txBody>
          <a:bodyPr wrap="square" rtlCol="0">
            <a:spAutoFit/>
          </a:bodyPr>
          <a:lstStyle/>
          <a:p>
            <a:pPr algn="ctr"/>
            <a:r>
              <a:rPr lang="en-US" sz="4000" kern="1200" dirty="0" smtClean="0">
                <a:solidFill>
                  <a:prstClr val="black"/>
                </a:solidFill>
                <a:latin typeface="Calibri"/>
                <a:ea typeface="+mn-ea"/>
                <a:cs typeface="+mn-cs"/>
              </a:rPr>
              <a:t>11.2 um Channel (Window IR CT)</a:t>
            </a:r>
            <a:endParaRPr lang="en-US" sz="4000" kern="1200" dirty="0">
              <a:solidFill>
                <a:prstClr val="black"/>
              </a:solidFill>
              <a:latin typeface="Calibri"/>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66800"/>
            <a:ext cx="7372707"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056924"/>
            <a:ext cx="7397340" cy="5572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7505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Shape 229"/>
          <p:cNvPicPr preferRelativeResize="0"/>
          <p:nvPr/>
        </p:nvPicPr>
        <p:blipFill rotWithShape="1">
          <a:blip r:embed="rId3">
            <a:alphaModFix/>
          </a:blip>
          <a:srcRect/>
          <a:stretch/>
        </p:blipFill>
        <p:spPr>
          <a:xfrm>
            <a:off x="9927" y="0"/>
            <a:ext cx="9134071" cy="6167793"/>
          </a:xfrm>
          <a:prstGeom prst="rect">
            <a:avLst/>
          </a:prstGeom>
          <a:noFill/>
          <a:ln>
            <a:noFill/>
          </a:ln>
        </p:spPr>
      </p:pic>
      <p:sp>
        <p:nvSpPr>
          <p:cNvPr id="230" name="Shape 23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15</a:t>
            </a:fld>
            <a:endParaRPr lang="en-US" sz="1200">
              <a:solidFill>
                <a:srgbClr val="888888"/>
              </a:solidFill>
              <a:latin typeface="Calibri"/>
              <a:ea typeface="Calibri"/>
              <a:cs typeface="Calibri"/>
              <a:sym typeface="Calibri"/>
            </a:endParaRPr>
          </a:p>
        </p:txBody>
      </p:sp>
      <p:sp>
        <p:nvSpPr>
          <p:cNvPr id="231" name="Shape 231"/>
          <p:cNvSpPr txBox="1"/>
          <p:nvPr/>
        </p:nvSpPr>
        <p:spPr>
          <a:xfrm>
            <a:off x="3276600" y="6167792"/>
            <a:ext cx="2775952"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Calibri"/>
                <a:ea typeface="Calibri"/>
                <a:cs typeface="Calibri"/>
                <a:sym typeface="Calibri"/>
              </a:rPr>
              <a:t>AHI Ch 8 enhanced imagery</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Shape 236"/>
          <p:cNvPicPr preferRelativeResize="0"/>
          <p:nvPr/>
        </p:nvPicPr>
        <p:blipFill rotWithShape="1">
          <a:blip r:embed="rId3">
            <a:alphaModFix/>
          </a:blip>
          <a:srcRect/>
          <a:stretch/>
        </p:blipFill>
        <p:spPr>
          <a:xfrm>
            <a:off x="0" y="0"/>
            <a:ext cx="9144000" cy="6172199"/>
          </a:xfrm>
          <a:prstGeom prst="rect">
            <a:avLst/>
          </a:prstGeom>
          <a:noFill/>
          <a:ln>
            <a:noFill/>
          </a:ln>
        </p:spPr>
      </p:pic>
      <p:sp>
        <p:nvSpPr>
          <p:cNvPr id="237" name="Shape 23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16</a:t>
            </a:fld>
            <a:endParaRPr lang="en-US" sz="1200">
              <a:solidFill>
                <a:srgbClr val="888888"/>
              </a:solidFill>
              <a:latin typeface="Calibri"/>
              <a:ea typeface="Calibri"/>
              <a:cs typeface="Calibri"/>
              <a:sym typeface="Calibri"/>
            </a:endParaRPr>
          </a:p>
        </p:txBody>
      </p:sp>
      <p:sp>
        <p:nvSpPr>
          <p:cNvPr id="238" name="Shape 238"/>
          <p:cNvSpPr txBox="1"/>
          <p:nvPr/>
        </p:nvSpPr>
        <p:spPr>
          <a:xfrm>
            <a:off x="3276600" y="6169580"/>
            <a:ext cx="289297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Calibri"/>
                <a:ea typeface="Calibri"/>
                <a:cs typeface="Calibri"/>
                <a:sym typeface="Calibri"/>
              </a:rPr>
              <a:t>AHI Ch 10 enhanced imagery</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Shape 243"/>
          <p:cNvPicPr preferRelativeResize="0"/>
          <p:nvPr/>
        </p:nvPicPr>
        <p:blipFill rotWithShape="1">
          <a:blip r:embed="rId3">
            <a:alphaModFix/>
          </a:blip>
          <a:srcRect/>
          <a:stretch/>
        </p:blipFill>
        <p:spPr>
          <a:xfrm>
            <a:off x="0" y="0"/>
            <a:ext cx="9144000" cy="6172199"/>
          </a:xfrm>
          <a:prstGeom prst="rect">
            <a:avLst/>
          </a:prstGeom>
          <a:noFill/>
          <a:ln>
            <a:noFill/>
          </a:ln>
        </p:spPr>
      </p:pic>
      <p:sp>
        <p:nvSpPr>
          <p:cNvPr id="244" name="Shape 24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17</a:t>
            </a:fld>
            <a:endParaRPr lang="en-US" sz="1200">
              <a:solidFill>
                <a:srgbClr val="888888"/>
              </a:solidFill>
              <a:latin typeface="Calibri"/>
              <a:ea typeface="Calibri"/>
              <a:cs typeface="Calibri"/>
              <a:sym typeface="Calibri"/>
            </a:endParaRPr>
          </a:p>
        </p:txBody>
      </p:sp>
      <p:sp>
        <p:nvSpPr>
          <p:cNvPr id="245" name="Shape 245"/>
          <p:cNvSpPr txBox="1"/>
          <p:nvPr/>
        </p:nvSpPr>
        <p:spPr>
          <a:xfrm>
            <a:off x="3276600" y="6169580"/>
            <a:ext cx="289297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Calibri"/>
                <a:ea typeface="Calibri"/>
                <a:cs typeface="Calibri"/>
                <a:sym typeface="Calibri"/>
              </a:rPr>
              <a:t>AHI Ch 13 enhanced imagery</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Shape 250"/>
          <p:cNvPicPr preferRelativeResize="0"/>
          <p:nvPr/>
        </p:nvPicPr>
        <p:blipFill rotWithShape="1">
          <a:blip r:embed="rId3">
            <a:alphaModFix/>
          </a:blip>
          <a:srcRect/>
          <a:stretch/>
        </p:blipFill>
        <p:spPr>
          <a:xfrm>
            <a:off x="0" y="0"/>
            <a:ext cx="4495800" cy="4751989"/>
          </a:xfrm>
          <a:prstGeom prst="rect">
            <a:avLst/>
          </a:prstGeom>
          <a:noFill/>
          <a:ln>
            <a:noFill/>
          </a:ln>
        </p:spPr>
      </p:pic>
      <p:pic>
        <p:nvPicPr>
          <p:cNvPr id="251" name="Shape 251"/>
          <p:cNvPicPr preferRelativeResize="0"/>
          <p:nvPr/>
        </p:nvPicPr>
        <p:blipFill rotWithShape="1">
          <a:blip r:embed="rId4">
            <a:alphaModFix/>
          </a:blip>
          <a:srcRect/>
          <a:stretch/>
        </p:blipFill>
        <p:spPr>
          <a:xfrm>
            <a:off x="4683578" y="0"/>
            <a:ext cx="4495800" cy="4751991"/>
          </a:xfrm>
          <a:prstGeom prst="rect">
            <a:avLst/>
          </a:prstGeom>
          <a:noFill/>
          <a:ln>
            <a:noFill/>
          </a:ln>
        </p:spPr>
      </p:pic>
      <p:sp>
        <p:nvSpPr>
          <p:cNvPr id="252" name="Shape 25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18</a:t>
            </a:fld>
            <a:endParaRPr lang="en-US" sz="1200">
              <a:solidFill>
                <a:srgbClr val="888888"/>
              </a:solidFill>
              <a:latin typeface="Calibri"/>
              <a:ea typeface="Calibri"/>
              <a:cs typeface="Calibri"/>
              <a:sym typeface="Calibri"/>
            </a:endParaRPr>
          </a:p>
        </p:txBody>
      </p:sp>
      <p:sp>
        <p:nvSpPr>
          <p:cNvPr id="253" name="Shape 253"/>
          <p:cNvSpPr txBox="1"/>
          <p:nvPr/>
        </p:nvSpPr>
        <p:spPr>
          <a:xfrm>
            <a:off x="802683" y="4751989"/>
            <a:ext cx="289297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Calibri"/>
                <a:ea typeface="Calibri"/>
                <a:cs typeface="Calibri"/>
                <a:sym typeface="Calibri"/>
              </a:rPr>
              <a:t>AHI Ch 13 enhanced imagery</a:t>
            </a:r>
          </a:p>
        </p:txBody>
      </p:sp>
      <p:sp>
        <p:nvSpPr>
          <p:cNvPr id="254" name="Shape 254"/>
          <p:cNvSpPr txBox="1"/>
          <p:nvPr/>
        </p:nvSpPr>
        <p:spPr>
          <a:xfrm>
            <a:off x="5562600" y="4751989"/>
            <a:ext cx="289297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Calibri"/>
                <a:ea typeface="Calibri"/>
                <a:cs typeface="Calibri"/>
                <a:sym typeface="Calibri"/>
              </a:rPr>
              <a:t>AHI Ch 14 enhanced imagery</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ctrTitle"/>
          </p:nvPr>
        </p:nvSpPr>
        <p:spPr>
          <a:xfrm>
            <a:off x="685800" y="2130425"/>
            <a:ext cx="7772400" cy="1470024"/>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AHI Example of Albedos Greater than 100%</a:t>
            </a:r>
          </a:p>
        </p:txBody>
      </p:sp>
      <p:sp>
        <p:nvSpPr>
          <p:cNvPr id="188" name="Shape 188"/>
          <p:cNvSpPr txBox="1">
            <a:spLocks noGrp="1"/>
          </p:cNvSpPr>
          <p:nvPr>
            <p:ph type="subTitle" idx="1"/>
          </p:nvPr>
        </p:nvSpPr>
        <p:spPr>
          <a:xfrm>
            <a:off x="1371600" y="3886200"/>
            <a:ext cx="6400799" cy="17526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888888"/>
              </a:buClr>
              <a:buSzPct val="25000"/>
              <a:buFont typeface="Arial"/>
              <a:buNone/>
            </a:pPr>
            <a:r>
              <a:rPr lang="en-US" sz="3200" b="0" i="0" u="none" strike="noStrike" cap="none">
                <a:solidFill>
                  <a:srgbClr val="888888"/>
                </a:solidFill>
                <a:latin typeface="Calibri"/>
                <a:ea typeface="Calibri"/>
                <a:cs typeface="Calibri"/>
                <a:sym typeface="Calibri"/>
              </a:rPr>
              <a:t>Band 3 (0.6 um) Visible</a:t>
            </a:r>
          </a:p>
          <a:p>
            <a:pPr marL="0" marR="0" lvl="0" indent="0" algn="ctr" rtl="0">
              <a:spcBef>
                <a:spcPts val="640"/>
              </a:spcBef>
              <a:buClr>
                <a:srgbClr val="888888"/>
              </a:buClr>
              <a:buSzPct val="25000"/>
              <a:buFont typeface="Arial"/>
              <a:buNone/>
            </a:pPr>
            <a:r>
              <a:rPr lang="en-US" sz="3200" b="0" i="0" u="none" strike="noStrike" cap="none">
                <a:solidFill>
                  <a:srgbClr val="888888"/>
                </a:solidFill>
                <a:latin typeface="Calibri"/>
                <a:ea typeface="Calibri"/>
                <a:cs typeface="Calibri"/>
                <a:sym typeface="Calibri"/>
              </a:rPr>
              <a:t>20-Sep-2015 02:30 UTC</a:t>
            </a:r>
          </a:p>
        </p:txBody>
      </p:sp>
      <p:pic>
        <p:nvPicPr>
          <p:cNvPr id="189" name="Shape 189"/>
          <p:cNvPicPr preferRelativeResize="0"/>
          <p:nvPr/>
        </p:nvPicPr>
        <p:blipFill rotWithShape="1">
          <a:blip r:embed="rId3">
            <a:alphaModFix/>
          </a:blip>
          <a:srcRect/>
          <a:stretch/>
        </p:blipFill>
        <p:spPr>
          <a:xfrm>
            <a:off x="0" y="0"/>
            <a:ext cx="1292463" cy="1298561"/>
          </a:xfrm>
          <a:prstGeom prst="rect">
            <a:avLst/>
          </a:prstGeom>
          <a:noFill/>
          <a:ln>
            <a:noFill/>
          </a:ln>
        </p:spPr>
      </p:pic>
      <p:pic>
        <p:nvPicPr>
          <p:cNvPr id="190" name="Shape 190"/>
          <p:cNvPicPr preferRelativeResize="0"/>
          <p:nvPr/>
        </p:nvPicPr>
        <p:blipFill rotWithShape="1">
          <a:blip r:embed="rId4">
            <a:alphaModFix/>
          </a:blip>
          <a:srcRect/>
          <a:stretch/>
        </p:blipFill>
        <p:spPr>
          <a:xfrm>
            <a:off x="7620521" y="0"/>
            <a:ext cx="1518036" cy="1079086"/>
          </a:xfrm>
          <a:prstGeom prst="rect">
            <a:avLst/>
          </a:prstGeom>
          <a:noFill/>
          <a:ln>
            <a:noFill/>
          </a:ln>
        </p:spPr>
      </p:pic>
      <p:sp>
        <p:nvSpPr>
          <p:cNvPr id="191" name="Shape 19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19</a:t>
            </a:fld>
            <a:endParaRPr lang="en-US" sz="1200">
              <a:solidFill>
                <a:srgbClr val="888888"/>
              </a:solidFill>
              <a:latin typeface="Calibri"/>
              <a:ea typeface="Calibri"/>
              <a:cs typeface="Calibri"/>
              <a:sym typeface="Calibri"/>
            </a:endParaRP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a:t>
            </a:r>
            <a:endParaRPr lang="en-US" dirty="0"/>
          </a:p>
        </p:txBody>
      </p:sp>
      <p:sp>
        <p:nvSpPr>
          <p:cNvPr id="3" name="Text Placeholder 2"/>
          <p:cNvSpPr>
            <a:spLocks noGrp="1"/>
          </p:cNvSpPr>
          <p:nvPr>
            <p:ph type="body" idx="1"/>
          </p:nvPr>
        </p:nvSpPr>
        <p:spPr>
          <a:xfrm>
            <a:off x="457200" y="1573198"/>
            <a:ext cx="8229600" cy="4783151"/>
          </a:xfrm>
        </p:spPr>
        <p:txBody>
          <a:bodyPr/>
          <a:lstStyle/>
          <a:p>
            <a:pPr marL="203200" indent="0">
              <a:buNone/>
            </a:pPr>
            <a:r>
              <a:rPr lang="en-US" sz="2800" dirty="0" smtClean="0"/>
              <a:t>The </a:t>
            </a:r>
            <a:r>
              <a:rPr lang="en-US" sz="2800" dirty="0"/>
              <a:t>team of satellite SMEs will examine enhancing and optimizing the visualization of satellite data with AWIPS.  Much of what is currently in AWIPS has not been updated or touched since the launch of GOES-8 and the development of AWIPS, nearly two decades ago.  This team will provide a collaborative forum focused on problem solving, decision making, and outcomes and is intended to build and strengthen satellite imagery and product visualization  to modernize National Weather Service operations by using known scientific means and inspiring consistent training.</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rgbClr val="888888"/>
                </a:solidFill>
                <a:latin typeface="Calibri"/>
                <a:ea typeface="Calibri"/>
                <a:cs typeface="Calibri"/>
                <a:sym typeface="Calibri"/>
              </a:rPr>
              <a:t>2</a:t>
            </a:fld>
            <a:endParaRPr lang="en-US" sz="1200">
              <a:solidFill>
                <a:srgbClr val="888888"/>
              </a:solidFill>
              <a:latin typeface="Calibri"/>
              <a:ea typeface="Calibri"/>
              <a:cs typeface="Calibri"/>
              <a:sym typeface="Calibri"/>
            </a:endParaRPr>
          </a:p>
        </p:txBody>
      </p:sp>
      <p:pic>
        <p:nvPicPr>
          <p:cNvPr id="5" name="Picture 4"/>
          <p:cNvPicPr>
            <a:picLocks noChangeAspect="1"/>
          </p:cNvPicPr>
          <p:nvPr/>
        </p:nvPicPr>
        <p:blipFill>
          <a:blip r:embed="rId2"/>
          <a:stretch>
            <a:fillRect/>
          </a:stretch>
        </p:blipFill>
        <p:spPr>
          <a:xfrm>
            <a:off x="0" y="0"/>
            <a:ext cx="1292464" cy="1298561"/>
          </a:xfrm>
          <a:prstGeom prst="rect">
            <a:avLst/>
          </a:prstGeom>
        </p:spPr>
      </p:pic>
      <p:pic>
        <p:nvPicPr>
          <p:cNvPr id="6" name="Picture 5"/>
          <p:cNvPicPr>
            <a:picLocks noChangeAspect="1"/>
          </p:cNvPicPr>
          <p:nvPr/>
        </p:nvPicPr>
        <p:blipFill>
          <a:blip r:embed="rId3"/>
          <a:stretch>
            <a:fillRect/>
          </a:stretch>
        </p:blipFill>
        <p:spPr>
          <a:xfrm>
            <a:off x="7851536" y="0"/>
            <a:ext cx="1292464" cy="1298561"/>
          </a:xfrm>
          <a:prstGeom prst="rect">
            <a:avLst/>
          </a:prstGeom>
        </p:spPr>
      </p:pic>
    </p:spTree>
    <p:extLst>
      <p:ext uri="{BB962C8B-B14F-4D97-AF65-F5344CB8AC3E}">
        <p14:creationId xmlns:p14="http://schemas.microsoft.com/office/powerpoint/2010/main" val="3317558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Shape 205"/>
          <p:cNvPicPr preferRelativeResize="0"/>
          <p:nvPr/>
        </p:nvPicPr>
        <p:blipFill rotWithShape="1">
          <a:blip r:embed="rId3">
            <a:alphaModFix/>
          </a:blip>
          <a:srcRect/>
          <a:stretch/>
        </p:blipFill>
        <p:spPr>
          <a:xfrm>
            <a:off x="5750" y="0"/>
            <a:ext cx="4261448" cy="3429000"/>
          </a:xfrm>
          <a:prstGeom prst="rect">
            <a:avLst/>
          </a:prstGeom>
          <a:noFill/>
          <a:ln>
            <a:noFill/>
          </a:ln>
        </p:spPr>
      </p:pic>
      <p:sp>
        <p:nvSpPr>
          <p:cNvPr id="206" name="Shape 206"/>
          <p:cNvSpPr txBox="1"/>
          <p:nvPr/>
        </p:nvSpPr>
        <p:spPr>
          <a:xfrm>
            <a:off x="405860" y="-7188"/>
            <a:ext cx="3288383"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Calibri"/>
                <a:ea typeface="Calibri"/>
                <a:cs typeface="Calibri"/>
                <a:sym typeface="Calibri"/>
              </a:rPr>
              <a:t>Image stretched from 0 to 100</a:t>
            </a:r>
            <a:r>
              <a:rPr lang="en-US" sz="1800">
                <a:solidFill>
                  <a:schemeClr val="dk1"/>
                </a:solidFill>
                <a:latin typeface="Calibri"/>
                <a:ea typeface="Calibri"/>
                <a:cs typeface="Calibri"/>
                <a:sym typeface="Calibri"/>
              </a:rPr>
              <a:t>% </a:t>
            </a:r>
          </a:p>
        </p:txBody>
      </p:sp>
      <p:sp>
        <p:nvSpPr>
          <p:cNvPr id="207" name="Shape 207"/>
          <p:cNvSpPr txBox="1"/>
          <p:nvPr/>
        </p:nvSpPr>
        <p:spPr>
          <a:xfrm>
            <a:off x="1447800" y="2286000"/>
            <a:ext cx="74731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Calibri"/>
                <a:ea typeface="Calibri"/>
                <a:cs typeface="Calibri"/>
                <a:sym typeface="Calibri"/>
              </a:rPr>
              <a:t>Guam</a:t>
            </a:r>
          </a:p>
        </p:txBody>
      </p:sp>
      <p:sp>
        <p:nvSpPr>
          <p:cNvPr id="208" name="Shape 20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20</a:t>
            </a:fld>
            <a:endParaRPr lang="en-US" sz="1200">
              <a:solidFill>
                <a:srgbClr val="888888"/>
              </a:solidFill>
              <a:latin typeface="Calibri"/>
              <a:ea typeface="Calibri"/>
              <a:cs typeface="Calibri"/>
              <a:sym typeface="Calibri"/>
            </a:endParaRPr>
          </a:p>
        </p:txBody>
      </p:sp>
      <p:pic>
        <p:nvPicPr>
          <p:cNvPr id="209" name="Shape 209"/>
          <p:cNvPicPr preferRelativeResize="0"/>
          <p:nvPr/>
        </p:nvPicPr>
        <p:blipFill rotWithShape="1">
          <a:blip r:embed="rId4">
            <a:alphaModFix/>
          </a:blip>
          <a:srcRect/>
          <a:stretch/>
        </p:blipFill>
        <p:spPr>
          <a:xfrm>
            <a:off x="4907701" y="3537192"/>
            <a:ext cx="4236299" cy="3320806"/>
          </a:xfrm>
          <a:prstGeom prst="rect">
            <a:avLst/>
          </a:prstGeom>
          <a:noFill/>
          <a:ln>
            <a:noFill/>
          </a:ln>
        </p:spPr>
      </p:pic>
      <p:sp>
        <p:nvSpPr>
          <p:cNvPr id="210" name="Shape 210"/>
          <p:cNvSpPr txBox="1"/>
          <p:nvPr/>
        </p:nvSpPr>
        <p:spPr>
          <a:xfrm>
            <a:off x="5562600" y="3429000"/>
            <a:ext cx="3288383"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Calibri"/>
                <a:ea typeface="Calibri"/>
                <a:cs typeface="Calibri"/>
                <a:sym typeface="Calibri"/>
              </a:rPr>
              <a:t>Image stretched from 0 to 120</a:t>
            </a:r>
            <a:r>
              <a:rPr lang="en-US" sz="1800">
                <a:solidFill>
                  <a:schemeClr val="dk1"/>
                </a:solidFill>
                <a:latin typeface="Calibri"/>
                <a:ea typeface="Calibri"/>
                <a:cs typeface="Calibri"/>
                <a:sym typeface="Calibri"/>
              </a:rPr>
              <a:t>% </a:t>
            </a:r>
          </a:p>
        </p:txBody>
      </p:sp>
      <p:pic>
        <p:nvPicPr>
          <p:cNvPr id="211" name="Shape 211"/>
          <p:cNvPicPr preferRelativeResize="0"/>
          <p:nvPr/>
        </p:nvPicPr>
        <p:blipFill rotWithShape="1">
          <a:blip r:embed="rId5">
            <a:alphaModFix/>
          </a:blip>
          <a:srcRect/>
          <a:stretch/>
        </p:blipFill>
        <p:spPr>
          <a:xfrm>
            <a:off x="0" y="3537192"/>
            <a:ext cx="4267199" cy="3370723"/>
          </a:xfrm>
          <a:prstGeom prst="rect">
            <a:avLst/>
          </a:prstGeom>
          <a:noFill/>
          <a:ln>
            <a:noFill/>
          </a:ln>
        </p:spPr>
      </p:pic>
      <p:pic>
        <p:nvPicPr>
          <p:cNvPr id="212" name="Shape 212"/>
          <p:cNvPicPr preferRelativeResize="0"/>
          <p:nvPr/>
        </p:nvPicPr>
        <p:blipFill rotWithShape="1">
          <a:blip r:embed="rId6">
            <a:alphaModFix/>
          </a:blip>
          <a:srcRect/>
          <a:stretch/>
        </p:blipFill>
        <p:spPr>
          <a:xfrm>
            <a:off x="4907701" y="0"/>
            <a:ext cx="4236299" cy="3429296"/>
          </a:xfrm>
          <a:prstGeom prst="rect">
            <a:avLst/>
          </a:prstGeom>
          <a:noFill/>
          <a:ln>
            <a:noFill/>
          </a:ln>
        </p:spPr>
      </p:pic>
      <p:sp>
        <p:nvSpPr>
          <p:cNvPr id="213" name="Shape 213"/>
          <p:cNvSpPr txBox="1"/>
          <p:nvPr/>
        </p:nvSpPr>
        <p:spPr>
          <a:xfrm>
            <a:off x="5562600" y="-107895"/>
            <a:ext cx="3288383"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Calibri"/>
                <a:ea typeface="Calibri"/>
                <a:cs typeface="Calibri"/>
                <a:sym typeface="Calibri"/>
              </a:rPr>
              <a:t>Image stretched from 0 to 105</a:t>
            </a:r>
            <a:r>
              <a:rPr lang="en-US" sz="1800">
                <a:solidFill>
                  <a:schemeClr val="dk1"/>
                </a:solidFill>
                <a:latin typeface="Calibri"/>
                <a:ea typeface="Calibri"/>
                <a:cs typeface="Calibri"/>
                <a:sym typeface="Calibri"/>
              </a:rPr>
              <a:t>% </a:t>
            </a:r>
          </a:p>
        </p:txBody>
      </p:sp>
      <p:sp>
        <p:nvSpPr>
          <p:cNvPr id="214" name="Shape 214"/>
          <p:cNvSpPr txBox="1"/>
          <p:nvPr/>
        </p:nvSpPr>
        <p:spPr>
          <a:xfrm>
            <a:off x="489408" y="3537192"/>
            <a:ext cx="3288383"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Calibri"/>
                <a:ea typeface="Calibri"/>
                <a:cs typeface="Calibri"/>
                <a:sym typeface="Calibri"/>
              </a:rPr>
              <a:t>Image stretched from 0 to 115</a:t>
            </a:r>
            <a:r>
              <a:rPr lang="en-US" sz="1800">
                <a:solidFill>
                  <a:schemeClr val="dk1"/>
                </a:solidFill>
                <a:latin typeface="Calibri"/>
                <a:ea typeface="Calibri"/>
                <a:cs typeface="Calibri"/>
                <a:sym typeface="Calibri"/>
              </a:rPr>
              <a:t>% </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lang="en-US" sz="4400" b="0" i="0" u="none" strike="noStrike" cap="none" dirty="0">
              <a:solidFill>
                <a:schemeClr val="dk1"/>
              </a:solidFill>
              <a:latin typeface="Calibri"/>
              <a:ea typeface="Calibri"/>
              <a:cs typeface="Calibri"/>
              <a:sym typeface="Calibri"/>
            </a:endParaRPr>
          </a:p>
        </p:txBody>
      </p:sp>
      <p:pic>
        <p:nvPicPr>
          <p:cNvPr id="274" name="Shape 274"/>
          <p:cNvPicPr preferRelativeResize="0"/>
          <p:nvPr/>
        </p:nvPicPr>
        <p:blipFill rotWithShape="1">
          <a:blip r:embed="rId3">
            <a:alphaModFix/>
          </a:blip>
          <a:srcRect/>
          <a:stretch/>
        </p:blipFill>
        <p:spPr>
          <a:xfrm>
            <a:off x="78921" y="54828"/>
            <a:ext cx="1579001" cy="804742"/>
          </a:xfrm>
          <a:prstGeom prst="rect">
            <a:avLst/>
          </a:prstGeom>
          <a:noFill/>
          <a:ln>
            <a:noFill/>
          </a:ln>
        </p:spPr>
      </p:pic>
      <p:pic>
        <p:nvPicPr>
          <p:cNvPr id="275" name="Shape 275"/>
          <p:cNvPicPr preferRelativeResize="0"/>
          <p:nvPr/>
        </p:nvPicPr>
        <p:blipFill rotWithShape="1">
          <a:blip r:embed="rId4">
            <a:alphaModFix/>
          </a:blip>
          <a:srcRect/>
          <a:stretch/>
        </p:blipFill>
        <p:spPr>
          <a:xfrm>
            <a:off x="76200" y="5687087"/>
            <a:ext cx="1518036" cy="1079086"/>
          </a:xfrm>
          <a:prstGeom prst="rect">
            <a:avLst/>
          </a:prstGeom>
          <a:noFill/>
          <a:ln>
            <a:noFill/>
          </a:ln>
        </p:spPr>
      </p:pic>
      <p:pic>
        <p:nvPicPr>
          <p:cNvPr id="276" name="Shape 276"/>
          <p:cNvPicPr preferRelativeResize="0"/>
          <p:nvPr/>
        </p:nvPicPr>
        <p:blipFill rotWithShape="1">
          <a:blip r:embed="rId5">
            <a:alphaModFix/>
          </a:blip>
          <a:srcRect/>
          <a:stretch/>
        </p:blipFill>
        <p:spPr>
          <a:xfrm>
            <a:off x="7038975" y="0"/>
            <a:ext cx="2105024" cy="914400"/>
          </a:xfrm>
          <a:prstGeom prst="rect">
            <a:avLst/>
          </a:prstGeom>
          <a:noFill/>
          <a:ln>
            <a:noFill/>
          </a:ln>
        </p:spPr>
      </p:pic>
      <p:sp>
        <p:nvSpPr>
          <p:cNvPr id="277" name="Shape 27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21</a:t>
            </a:fld>
            <a:endParaRPr lang="en-US" sz="1200">
              <a:solidFill>
                <a:srgbClr val="888888"/>
              </a:solidFill>
              <a:latin typeface="Calibri"/>
              <a:ea typeface="Calibri"/>
              <a:cs typeface="Calibri"/>
              <a:sym typeface="Calibri"/>
            </a:endParaRPr>
          </a:p>
        </p:txBody>
      </p:sp>
      <p:sp>
        <p:nvSpPr>
          <p:cNvPr id="2" name="Text Placeholder 1"/>
          <p:cNvSpPr>
            <a:spLocks noGrp="1"/>
          </p:cNvSpPr>
          <p:nvPr>
            <p:ph type="body" idx="1"/>
          </p:nvPr>
        </p:nvSpPr>
        <p:spPr/>
        <p:txBody>
          <a:bodyPr/>
          <a:lstStyle/>
          <a:p>
            <a:pPr marL="0" lvl="0" indent="0" algn="ctr" eaLnBrk="0" fontAlgn="base" hangingPunct="0">
              <a:spcBef>
                <a:spcPct val="20000"/>
              </a:spcBef>
              <a:spcAft>
                <a:spcPct val="0"/>
              </a:spcAft>
              <a:buClrTx/>
              <a:buSzTx/>
              <a:buNone/>
            </a:pPr>
            <a:r>
              <a:rPr lang="en-US" sz="2800" dirty="0">
                <a:solidFill>
                  <a:srgbClr val="000000"/>
                </a:solidFill>
                <a:latin typeface="Arial"/>
                <a:ea typeface="+mn-ea"/>
                <a:cs typeface="+mn-cs"/>
              </a:rPr>
              <a:t>Contact </a:t>
            </a:r>
          </a:p>
          <a:p>
            <a:pPr marL="0" lvl="0" indent="0" algn="ctr" eaLnBrk="0" fontAlgn="base" hangingPunct="0">
              <a:spcBef>
                <a:spcPct val="20000"/>
              </a:spcBef>
              <a:spcAft>
                <a:spcPct val="0"/>
              </a:spcAft>
              <a:buClrTx/>
              <a:buSzTx/>
              <a:buNone/>
            </a:pPr>
            <a:r>
              <a:rPr lang="en-US" sz="2800" dirty="0">
                <a:solidFill>
                  <a:srgbClr val="000000"/>
                </a:solidFill>
                <a:latin typeface="Arial"/>
                <a:ea typeface="+mn-ea"/>
                <a:cs typeface="+mn-cs"/>
              </a:rPr>
              <a:t>Bill Ward</a:t>
            </a:r>
          </a:p>
          <a:p>
            <a:pPr marL="0" lvl="0" indent="0" algn="ctr" eaLnBrk="0" fontAlgn="base" hangingPunct="0">
              <a:spcBef>
                <a:spcPct val="20000"/>
              </a:spcBef>
              <a:spcAft>
                <a:spcPct val="0"/>
              </a:spcAft>
              <a:buClrTx/>
              <a:buSzTx/>
              <a:buNone/>
            </a:pPr>
            <a:r>
              <a:rPr lang="en-US" sz="2800" dirty="0">
                <a:solidFill>
                  <a:srgbClr val="000000"/>
                </a:solidFill>
                <a:latin typeface="Arial"/>
                <a:ea typeface="+mn-ea"/>
                <a:cs typeface="+mn-cs"/>
              </a:rPr>
              <a:t>ESSD Chief, PRH</a:t>
            </a:r>
          </a:p>
          <a:p>
            <a:pPr marL="0" lvl="0" indent="0" algn="ctr" eaLnBrk="0" fontAlgn="base" hangingPunct="0">
              <a:spcBef>
                <a:spcPct val="20000"/>
              </a:spcBef>
              <a:spcAft>
                <a:spcPct val="0"/>
              </a:spcAft>
              <a:buClrTx/>
              <a:buSzTx/>
              <a:buNone/>
            </a:pPr>
            <a:r>
              <a:rPr lang="en-US" sz="2800" dirty="0">
                <a:solidFill>
                  <a:srgbClr val="000000"/>
                </a:solidFill>
                <a:latin typeface="Arial"/>
                <a:ea typeface="+mn-ea"/>
                <a:cs typeface="+mn-cs"/>
                <a:hlinkClick r:id="rId6"/>
              </a:rPr>
              <a:t>bill.ward@noaa.gov</a:t>
            </a:r>
            <a:endParaRPr lang="en-US" sz="2800" dirty="0">
              <a:solidFill>
                <a:srgbClr val="000000"/>
              </a:solidFill>
              <a:latin typeface="Arial"/>
              <a:ea typeface="+mn-ea"/>
              <a:cs typeface="+mn-cs"/>
            </a:endParaRPr>
          </a:p>
          <a:p>
            <a:pPr marL="0" lvl="0" indent="0" algn="ctr" eaLnBrk="0" fontAlgn="base" hangingPunct="0">
              <a:spcBef>
                <a:spcPct val="20000"/>
              </a:spcBef>
              <a:spcAft>
                <a:spcPct val="0"/>
              </a:spcAft>
              <a:buClrTx/>
              <a:buSzTx/>
              <a:buNone/>
            </a:pPr>
            <a:r>
              <a:rPr lang="en-US" sz="2800" dirty="0">
                <a:solidFill>
                  <a:srgbClr val="000000"/>
                </a:solidFill>
                <a:latin typeface="Arial"/>
                <a:ea typeface="+mn-ea"/>
                <a:cs typeface="+mn-cs"/>
              </a:rPr>
              <a:t>808.725-6010</a:t>
            </a:r>
          </a:p>
          <a:p>
            <a:endParaRPr lang="en-US" dirty="0"/>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ctrTitle"/>
          </p:nvPr>
        </p:nvSpPr>
        <p:spPr>
          <a:xfrm>
            <a:off x="609600" y="10886"/>
            <a:ext cx="7772400" cy="1470024"/>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959" b="0" i="0" u="none" strike="noStrike" cap="none" dirty="0">
                <a:solidFill>
                  <a:schemeClr val="dk1"/>
                </a:solidFill>
                <a:latin typeface="Calibri"/>
                <a:ea typeface="Calibri"/>
                <a:cs typeface="Calibri"/>
                <a:sym typeface="Calibri"/>
              </a:rPr>
              <a:t/>
            </a:r>
            <a:br>
              <a:rPr lang="en-US" sz="3959" b="0" i="0" u="none" strike="noStrike" cap="none" dirty="0">
                <a:solidFill>
                  <a:schemeClr val="dk1"/>
                </a:solidFill>
                <a:latin typeface="Calibri"/>
                <a:ea typeface="Calibri"/>
                <a:cs typeface="Calibri"/>
                <a:sym typeface="Calibri"/>
              </a:rPr>
            </a:br>
            <a:r>
              <a:rPr lang="en-US" sz="3959" b="0" i="0" u="none" strike="noStrike" cap="none" dirty="0">
                <a:solidFill>
                  <a:schemeClr val="dk1"/>
                </a:solidFill>
                <a:latin typeface="Calibri"/>
                <a:ea typeface="Calibri"/>
                <a:cs typeface="Calibri"/>
                <a:sym typeface="Calibri"/>
              </a:rPr>
              <a:t>Satellite Image Enhancement </a:t>
            </a:r>
            <a:br>
              <a:rPr lang="en-US" sz="3959" b="0" i="0" u="none" strike="noStrike" cap="none" dirty="0">
                <a:solidFill>
                  <a:schemeClr val="dk1"/>
                </a:solidFill>
                <a:latin typeface="Calibri"/>
                <a:ea typeface="Calibri"/>
                <a:cs typeface="Calibri"/>
                <a:sym typeface="Calibri"/>
              </a:rPr>
            </a:br>
            <a:r>
              <a:rPr lang="en-US" sz="3959" b="0" i="0" u="none" strike="noStrike" cap="none" dirty="0">
                <a:solidFill>
                  <a:schemeClr val="dk1"/>
                </a:solidFill>
                <a:latin typeface="Calibri"/>
                <a:ea typeface="Calibri"/>
                <a:cs typeface="Calibri"/>
                <a:sym typeface="Calibri"/>
              </a:rPr>
              <a:t>Tables Standardization</a:t>
            </a:r>
            <a:br>
              <a:rPr lang="en-US" sz="3959" b="0" i="0" u="none" strike="noStrike" cap="none" dirty="0">
                <a:solidFill>
                  <a:schemeClr val="dk1"/>
                </a:solidFill>
                <a:latin typeface="Calibri"/>
                <a:ea typeface="Calibri"/>
                <a:cs typeface="Calibri"/>
                <a:sym typeface="Calibri"/>
              </a:rPr>
            </a:br>
            <a:endParaRPr lang="en-US" sz="3959" b="0" i="0" u="none" strike="noStrike" cap="none" dirty="0">
              <a:solidFill>
                <a:schemeClr val="dk1"/>
              </a:solidFill>
              <a:latin typeface="Calibri"/>
              <a:ea typeface="Calibri"/>
              <a:cs typeface="Calibri"/>
              <a:sym typeface="Calibri"/>
            </a:endParaRPr>
          </a:p>
        </p:txBody>
      </p:sp>
      <p:sp>
        <p:nvSpPr>
          <p:cNvPr id="221" name="Shape 221"/>
          <p:cNvSpPr txBox="1">
            <a:spLocks noGrp="1"/>
          </p:cNvSpPr>
          <p:nvPr>
            <p:ph type="subTitle" idx="1"/>
          </p:nvPr>
        </p:nvSpPr>
        <p:spPr>
          <a:xfrm>
            <a:off x="609600" y="1480911"/>
            <a:ext cx="7772400" cy="5377089"/>
          </a:xfrm>
          <a:prstGeom prst="rect">
            <a:avLst/>
          </a:prstGeom>
          <a:noFill/>
          <a:ln>
            <a:noFill/>
          </a:ln>
        </p:spPr>
        <p:txBody>
          <a:bodyPr lIns="91425" tIns="45700" rIns="91425" bIns="45700" anchor="t" anchorCtr="0">
            <a:noAutofit/>
          </a:bodyPr>
          <a:lstStyle/>
          <a:p>
            <a:pPr marL="457200" marR="0" lvl="0" indent="-457200" algn="l" rtl="0">
              <a:spcBef>
                <a:spcPts val="0"/>
              </a:spcBef>
              <a:spcAft>
                <a:spcPts val="0"/>
              </a:spcAft>
              <a:buClr>
                <a:srgbClr val="000000"/>
              </a:buClr>
              <a:buSzPct val="100000"/>
              <a:buFont typeface="Arial"/>
              <a:buChar char="•"/>
            </a:pPr>
            <a:r>
              <a:rPr lang="en-US" sz="2200" b="0" i="0" u="none" strike="noStrike" cap="none">
                <a:solidFill>
                  <a:srgbClr val="000000"/>
                </a:solidFill>
                <a:latin typeface="Calibri"/>
                <a:ea typeface="Calibri"/>
                <a:cs typeface="Calibri"/>
                <a:sym typeface="Calibri"/>
              </a:rPr>
              <a:t>Develop color enhancement tables for the Next Generation of satellite imagery for AWIPS</a:t>
            </a:r>
          </a:p>
          <a:p>
            <a:pPr marL="914400" marR="0" lvl="1" indent="-457200" algn="l" rtl="0">
              <a:spcBef>
                <a:spcPts val="400"/>
              </a:spcBef>
              <a:spcAft>
                <a:spcPts val="0"/>
              </a:spcAft>
              <a:buClr>
                <a:srgbClr val="000000"/>
              </a:buClr>
              <a:buSzPct val="100000"/>
              <a:buFont typeface="Arial"/>
              <a:buChar char="•"/>
            </a:pPr>
            <a:r>
              <a:rPr lang="en-US" sz="2000" b="0" i="0" u="none" strike="noStrike" cap="none">
                <a:solidFill>
                  <a:srgbClr val="000000"/>
                </a:solidFill>
                <a:latin typeface="Calibri"/>
                <a:ea typeface="Calibri"/>
                <a:cs typeface="Calibri"/>
                <a:sym typeface="Calibri"/>
              </a:rPr>
              <a:t>Objective is to standardize across multiple sensors and to apply to MSG/MTG, GOES-R, Himawari and extend to SNPP-JPSS VIIRS imagery.</a:t>
            </a:r>
          </a:p>
          <a:p>
            <a:pPr marL="914400" marR="0" lvl="1" indent="-457200" algn="l" rtl="0">
              <a:spcBef>
                <a:spcPts val="400"/>
              </a:spcBef>
              <a:spcAft>
                <a:spcPts val="0"/>
              </a:spcAft>
              <a:buClr>
                <a:srgbClr val="000000"/>
              </a:buClr>
              <a:buSzPct val="100000"/>
              <a:buFont typeface="Arial"/>
              <a:buChar char="•"/>
            </a:pPr>
            <a:r>
              <a:rPr lang="en-US" sz="2000" b="0" i="0" u="none" strike="noStrike" cap="none">
                <a:solidFill>
                  <a:srgbClr val="000000"/>
                </a:solidFill>
                <a:latin typeface="Calibri"/>
                <a:ea typeface="Calibri"/>
                <a:cs typeface="Calibri"/>
                <a:sym typeface="Calibri"/>
              </a:rPr>
              <a:t>Exploit full bit-depth of data that makes sense within context of what eye can discriminate and AWIPS can exploit</a:t>
            </a:r>
          </a:p>
          <a:p>
            <a:pPr marL="914400" marR="0" lvl="1" indent="-457200" algn="l" rtl="0">
              <a:spcBef>
                <a:spcPts val="400"/>
              </a:spcBef>
              <a:spcAft>
                <a:spcPts val="0"/>
              </a:spcAft>
              <a:buClr>
                <a:srgbClr val="000000"/>
              </a:buClr>
              <a:buSzPct val="100000"/>
              <a:buFont typeface="Arial"/>
              <a:buChar char="•"/>
            </a:pPr>
            <a:r>
              <a:rPr lang="en-US" sz="2000" b="0" i="0" u="none" strike="noStrike" cap="none">
                <a:solidFill>
                  <a:srgbClr val="000000"/>
                </a:solidFill>
                <a:latin typeface="Calibri"/>
                <a:ea typeface="Calibri"/>
                <a:cs typeface="Calibri"/>
                <a:sym typeface="Calibri"/>
              </a:rPr>
              <a:t>Provide documentation for Training, and system engineering design purposes…with new AWIPS deployment &amp; capabilities and increase in spectral resolution and information content.</a:t>
            </a:r>
          </a:p>
          <a:p>
            <a:pPr marL="457200" marR="0" lvl="0" indent="-457200" algn="l" rtl="0">
              <a:spcBef>
                <a:spcPts val="440"/>
              </a:spcBef>
              <a:spcAft>
                <a:spcPts val="0"/>
              </a:spcAft>
              <a:buClr>
                <a:srgbClr val="000000"/>
              </a:buClr>
              <a:buSzPct val="100000"/>
              <a:buFont typeface="Arial"/>
              <a:buChar char="•"/>
            </a:pPr>
            <a:r>
              <a:rPr lang="en-US" sz="2200" b="0" i="0" u="none" strike="noStrike" cap="none">
                <a:solidFill>
                  <a:srgbClr val="000000"/>
                </a:solidFill>
                <a:latin typeface="Calibri"/>
                <a:ea typeface="Calibri"/>
                <a:cs typeface="Calibri"/>
                <a:sym typeface="Calibri"/>
              </a:rPr>
              <a:t>NWS will apply these enhancements to public imagery web services</a:t>
            </a:r>
          </a:p>
          <a:p>
            <a:pPr marL="457200" marR="0" lvl="0" indent="-457200" algn="l" rtl="0">
              <a:spcBef>
                <a:spcPts val="440"/>
              </a:spcBef>
              <a:spcAft>
                <a:spcPts val="0"/>
              </a:spcAft>
              <a:buClr>
                <a:srgbClr val="000000"/>
              </a:buClr>
              <a:buSzPct val="100000"/>
              <a:buFont typeface="Arial"/>
              <a:buChar char="•"/>
            </a:pPr>
            <a:r>
              <a:rPr lang="en-US" sz="2200" b="0" i="0" u="none" strike="noStrike" cap="none">
                <a:solidFill>
                  <a:srgbClr val="000000"/>
                </a:solidFill>
                <a:latin typeface="Calibri"/>
                <a:ea typeface="Calibri"/>
                <a:cs typeface="Calibri"/>
                <a:sym typeface="Calibri"/>
              </a:rPr>
              <a:t>Expectation is that baseline will not be “frozen” and this will be an ongoing activity until operations are satisfied with level of enhancements.</a:t>
            </a:r>
          </a:p>
          <a:p>
            <a:pPr marL="0" marR="0" lvl="0" indent="0" algn="ctr" rtl="0">
              <a:spcBef>
                <a:spcPts val="640"/>
              </a:spcBef>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222" name="Shape 222"/>
          <p:cNvPicPr preferRelativeResize="0"/>
          <p:nvPr/>
        </p:nvPicPr>
        <p:blipFill rotWithShape="1">
          <a:blip r:embed="rId3">
            <a:alphaModFix/>
          </a:blip>
          <a:srcRect/>
          <a:stretch/>
        </p:blipFill>
        <p:spPr>
          <a:xfrm>
            <a:off x="0" y="10886"/>
            <a:ext cx="1292463" cy="1298561"/>
          </a:xfrm>
          <a:prstGeom prst="rect">
            <a:avLst/>
          </a:prstGeom>
          <a:noFill/>
          <a:ln>
            <a:noFill/>
          </a:ln>
        </p:spPr>
      </p:pic>
      <p:sp>
        <p:nvSpPr>
          <p:cNvPr id="223" name="Shape 22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3</a:t>
            </a:fld>
            <a:endParaRPr lang="en-US" sz="1200">
              <a:solidFill>
                <a:srgbClr val="888888"/>
              </a:solidFill>
              <a:latin typeface="Calibri"/>
              <a:ea typeface="Calibri"/>
              <a:cs typeface="Calibri"/>
              <a:sym typeface="Calibri"/>
            </a:endParaRPr>
          </a:p>
        </p:txBody>
      </p:sp>
      <p:pic>
        <p:nvPicPr>
          <p:cNvPr id="224" name="Shape 224"/>
          <p:cNvPicPr preferRelativeResize="0"/>
          <p:nvPr/>
        </p:nvPicPr>
        <p:blipFill rotWithShape="1">
          <a:blip r:embed="rId4">
            <a:alphaModFix/>
          </a:blip>
          <a:srcRect/>
          <a:stretch/>
        </p:blipFill>
        <p:spPr>
          <a:xfrm>
            <a:off x="7851535" y="0"/>
            <a:ext cx="1292463" cy="1298561"/>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959" dirty="0">
                <a:solidFill>
                  <a:srgbClr val="000000"/>
                </a:solidFill>
              </a:rPr>
              <a:t>Satellite Image Enhancement </a:t>
            </a:r>
            <a:br>
              <a:rPr lang="en-US" sz="3959" dirty="0">
                <a:solidFill>
                  <a:srgbClr val="000000"/>
                </a:solidFill>
              </a:rPr>
            </a:br>
            <a:r>
              <a:rPr lang="en-US" sz="3959" dirty="0">
                <a:solidFill>
                  <a:srgbClr val="000000"/>
                </a:solidFill>
              </a:rPr>
              <a:t>Tables </a:t>
            </a:r>
            <a:r>
              <a:rPr lang="en-US" sz="3959" dirty="0" smtClean="0">
                <a:solidFill>
                  <a:srgbClr val="000000"/>
                </a:solidFill>
              </a:rPr>
              <a:t>Standardization (</a:t>
            </a:r>
            <a:r>
              <a:rPr lang="en-US" sz="3959" dirty="0" err="1" smtClean="0">
                <a:solidFill>
                  <a:srgbClr val="000000"/>
                </a:solidFill>
              </a:rPr>
              <a:t>cont</a:t>
            </a:r>
            <a:r>
              <a:rPr lang="en-US" sz="3959" dirty="0" smtClean="0">
                <a:solidFill>
                  <a:srgbClr val="000000"/>
                </a:solidFill>
              </a:rPr>
              <a:t>)</a:t>
            </a:r>
            <a:endParaRPr lang="en-US" dirty="0"/>
          </a:p>
        </p:txBody>
      </p:sp>
      <p:sp>
        <p:nvSpPr>
          <p:cNvPr id="3" name="Text Placeholder 2"/>
          <p:cNvSpPr>
            <a:spLocks noGrp="1"/>
          </p:cNvSpPr>
          <p:nvPr>
            <p:ph type="body" idx="1"/>
          </p:nvPr>
        </p:nvSpPr>
        <p:spPr/>
        <p:txBody>
          <a:bodyPr/>
          <a:lstStyle/>
          <a:p>
            <a:pPr marL="857250" lvl="1" indent="-342900" eaLnBrk="0" fontAlgn="base" hangingPunct="0">
              <a:spcBef>
                <a:spcPct val="20000"/>
              </a:spcBef>
              <a:spcAft>
                <a:spcPct val="0"/>
              </a:spcAft>
              <a:buClrTx/>
              <a:buSzTx/>
              <a:buFontTx/>
              <a:buChar char="–"/>
            </a:pPr>
            <a:r>
              <a:rPr lang="en-US" sz="2200" dirty="0">
                <a:solidFill>
                  <a:srgbClr val="000000"/>
                </a:solidFill>
                <a:latin typeface="Calibri" panose="020F0502020204030204" pitchFamily="34" charset="0"/>
              </a:rPr>
              <a:t>Content to be used for STAT Modules</a:t>
            </a:r>
          </a:p>
          <a:p>
            <a:pPr marL="1257300" lvl="2" indent="-342900" eaLnBrk="0" fontAlgn="base" hangingPunct="0">
              <a:spcBef>
                <a:spcPct val="20000"/>
              </a:spcBef>
              <a:spcAft>
                <a:spcPct val="0"/>
              </a:spcAft>
              <a:buClrTx/>
              <a:buSzTx/>
              <a:buFontTx/>
              <a:buChar char="•"/>
            </a:pPr>
            <a:r>
              <a:rPr lang="en-US" sz="2200" dirty="0">
                <a:solidFill>
                  <a:srgbClr val="000000"/>
                </a:solidFill>
                <a:latin typeface="Calibri" panose="020F0502020204030204" pitchFamily="34" charset="0"/>
              </a:rPr>
              <a:t>Uses </a:t>
            </a:r>
            <a:r>
              <a:rPr lang="en-US" sz="2200" dirty="0" err="1">
                <a:solidFill>
                  <a:srgbClr val="000000"/>
                </a:solidFill>
                <a:latin typeface="Calibri" panose="020F0502020204030204" pitchFamily="34" charset="0"/>
              </a:rPr>
              <a:t>Himawari</a:t>
            </a:r>
            <a:r>
              <a:rPr lang="en-US" sz="2200" dirty="0">
                <a:solidFill>
                  <a:srgbClr val="000000"/>
                </a:solidFill>
                <a:latin typeface="Calibri" panose="020F0502020204030204" pitchFamily="34" charset="0"/>
              </a:rPr>
              <a:t> data with AWIPS look and feel</a:t>
            </a:r>
          </a:p>
          <a:p>
            <a:pPr marL="857250" lvl="1" indent="-342900" eaLnBrk="0" fontAlgn="base" hangingPunct="0">
              <a:spcBef>
                <a:spcPct val="20000"/>
              </a:spcBef>
              <a:spcAft>
                <a:spcPct val="0"/>
              </a:spcAft>
              <a:buClrTx/>
              <a:buSzTx/>
              <a:buFontTx/>
              <a:buChar char="–"/>
            </a:pPr>
            <a:r>
              <a:rPr lang="en-US" sz="2200" dirty="0">
                <a:solidFill>
                  <a:srgbClr val="000000"/>
                </a:solidFill>
                <a:latin typeface="Calibri" panose="020F0502020204030204" pitchFamily="34" charset="0"/>
              </a:rPr>
              <a:t>AWIPS default color curves</a:t>
            </a:r>
          </a:p>
          <a:p>
            <a:pPr marL="1257300" lvl="2" indent="-342900" eaLnBrk="0" fontAlgn="base" hangingPunct="0">
              <a:spcBef>
                <a:spcPct val="20000"/>
              </a:spcBef>
              <a:spcAft>
                <a:spcPct val="0"/>
              </a:spcAft>
              <a:buClrTx/>
              <a:buSzTx/>
              <a:buFontTx/>
              <a:buChar char="•"/>
            </a:pPr>
            <a:r>
              <a:rPr lang="en-US" sz="2200" dirty="0">
                <a:solidFill>
                  <a:srgbClr val="000000"/>
                </a:solidFill>
                <a:latin typeface="Calibri" panose="020F0502020204030204" pitchFamily="34" charset="0"/>
              </a:rPr>
              <a:t>Work is being developed to get color curves (16 </a:t>
            </a:r>
            <a:r>
              <a:rPr lang="en-US" sz="2200" dirty="0" err="1">
                <a:solidFill>
                  <a:srgbClr val="000000"/>
                </a:solidFill>
                <a:latin typeface="Calibri" panose="020F0502020204030204" pitchFamily="34" charset="0"/>
              </a:rPr>
              <a:t>Chs</a:t>
            </a:r>
            <a:r>
              <a:rPr lang="en-US" sz="2200" dirty="0">
                <a:solidFill>
                  <a:srgbClr val="000000"/>
                </a:solidFill>
                <a:latin typeface="Calibri" panose="020F0502020204030204" pitchFamily="34" charset="0"/>
              </a:rPr>
              <a:t>)</a:t>
            </a:r>
          </a:p>
          <a:p>
            <a:pPr marL="1257300" lvl="2" indent="-342900" eaLnBrk="0" fontAlgn="base" hangingPunct="0">
              <a:spcBef>
                <a:spcPct val="20000"/>
              </a:spcBef>
              <a:spcAft>
                <a:spcPct val="0"/>
              </a:spcAft>
              <a:buClrTx/>
              <a:buSzTx/>
              <a:buFontTx/>
              <a:buChar char="•"/>
            </a:pPr>
            <a:r>
              <a:rPr lang="en-US" sz="2200" dirty="0">
                <a:solidFill>
                  <a:srgbClr val="000000"/>
                </a:solidFill>
                <a:latin typeface="Calibri" panose="020F0502020204030204" pitchFamily="34" charset="0"/>
              </a:rPr>
              <a:t>Taking advantage of full bit depth and resolution</a:t>
            </a:r>
          </a:p>
          <a:p>
            <a:pPr marL="1257300" lvl="2" indent="-342900" eaLnBrk="0" fontAlgn="base" hangingPunct="0">
              <a:spcBef>
                <a:spcPct val="20000"/>
              </a:spcBef>
              <a:spcAft>
                <a:spcPct val="0"/>
              </a:spcAft>
              <a:buClrTx/>
              <a:buSzTx/>
              <a:buFontTx/>
              <a:buChar char="•"/>
            </a:pPr>
            <a:r>
              <a:rPr lang="en-US" sz="2200" dirty="0">
                <a:solidFill>
                  <a:srgbClr val="000000"/>
                </a:solidFill>
                <a:latin typeface="Calibri" panose="020F0502020204030204" pitchFamily="34" charset="0"/>
              </a:rPr>
              <a:t>1</a:t>
            </a:r>
            <a:r>
              <a:rPr lang="en-US" sz="2200" baseline="30000" dirty="0">
                <a:solidFill>
                  <a:srgbClr val="000000"/>
                </a:solidFill>
                <a:latin typeface="Calibri" panose="020F0502020204030204" pitchFamily="34" charset="0"/>
              </a:rPr>
              <a:t>st</a:t>
            </a:r>
            <a:r>
              <a:rPr lang="en-US" sz="2200" dirty="0">
                <a:solidFill>
                  <a:srgbClr val="000000"/>
                </a:solidFill>
                <a:latin typeface="Calibri" panose="020F0502020204030204" pitchFamily="34" charset="0"/>
              </a:rPr>
              <a:t> change to sat data products since inception of AWIPS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rgbClr val="888888"/>
                </a:solidFill>
                <a:latin typeface="Calibri"/>
                <a:ea typeface="Calibri"/>
                <a:cs typeface="Calibri"/>
                <a:sym typeface="Calibri"/>
              </a:rPr>
              <a:t>4</a:t>
            </a:fld>
            <a:endParaRPr lang="en-US" sz="1200">
              <a:solidFill>
                <a:srgbClr val="888888"/>
              </a:solidFill>
              <a:latin typeface="Calibri"/>
              <a:ea typeface="Calibri"/>
              <a:cs typeface="Calibri"/>
              <a:sym typeface="Calibri"/>
            </a:endParaRPr>
          </a:p>
        </p:txBody>
      </p:sp>
      <p:pic>
        <p:nvPicPr>
          <p:cNvPr id="5" name="Picture 4"/>
          <p:cNvPicPr>
            <a:picLocks noChangeAspect="1"/>
          </p:cNvPicPr>
          <p:nvPr/>
        </p:nvPicPr>
        <p:blipFill>
          <a:blip r:embed="rId2"/>
          <a:stretch>
            <a:fillRect/>
          </a:stretch>
        </p:blipFill>
        <p:spPr>
          <a:xfrm>
            <a:off x="0" y="0"/>
            <a:ext cx="1292464" cy="1298561"/>
          </a:xfrm>
          <a:prstGeom prst="rect">
            <a:avLst/>
          </a:prstGeom>
        </p:spPr>
      </p:pic>
      <p:pic>
        <p:nvPicPr>
          <p:cNvPr id="6" name="Picture 5"/>
          <p:cNvPicPr>
            <a:picLocks noChangeAspect="1"/>
          </p:cNvPicPr>
          <p:nvPr/>
        </p:nvPicPr>
        <p:blipFill>
          <a:blip r:embed="rId3"/>
          <a:stretch>
            <a:fillRect/>
          </a:stretch>
        </p:blipFill>
        <p:spPr>
          <a:xfrm>
            <a:off x="7851536" y="0"/>
            <a:ext cx="1292464" cy="1298561"/>
          </a:xfrm>
          <a:prstGeom prst="rect">
            <a:avLst/>
          </a:prstGeom>
        </p:spPr>
      </p:pic>
    </p:spTree>
    <p:extLst>
      <p:ext uri="{BB962C8B-B14F-4D97-AF65-F5344CB8AC3E}">
        <p14:creationId xmlns:p14="http://schemas.microsoft.com/office/powerpoint/2010/main" val="1874734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152400"/>
            <a:ext cx="8686800" cy="707886"/>
          </a:xfrm>
          <a:prstGeom prst="rect">
            <a:avLst/>
          </a:prstGeom>
          <a:noFill/>
        </p:spPr>
        <p:txBody>
          <a:bodyPr wrap="square" rtlCol="0">
            <a:spAutoFit/>
          </a:bodyPr>
          <a:lstStyle/>
          <a:p>
            <a:pPr algn="ctr"/>
            <a:r>
              <a:rPr lang="en-US" sz="4000" kern="1200" dirty="0" smtClean="0">
                <a:solidFill>
                  <a:prstClr val="black"/>
                </a:solidFill>
                <a:latin typeface="Calibri"/>
                <a:ea typeface="+mn-ea"/>
                <a:cs typeface="+mn-cs"/>
              </a:rPr>
              <a:t>6.2 um Channel (Rainbow CT)</a:t>
            </a:r>
            <a:endParaRPr lang="en-US" sz="4000" kern="1200" dirty="0">
              <a:solidFill>
                <a:prstClr val="black"/>
              </a:solidFill>
              <a:latin typeface="Calibri"/>
              <a:ea typeface="+mn-ea"/>
              <a:cs typeface="+mn-cs"/>
            </a:endParaRPr>
          </a:p>
        </p:txBody>
      </p:sp>
      <p:sp>
        <p:nvSpPr>
          <p:cNvPr id="2" name="AutoShape 2" descr="Displaying CH08_rainbow.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kern="1200">
              <a:solidFill>
                <a:prstClr val="black"/>
              </a:solidFill>
              <a:latin typeface="Calibri"/>
              <a:ea typeface="+mn-ea"/>
              <a:cs typeface="+mn-cs"/>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7227218"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7977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152400"/>
            <a:ext cx="8686800" cy="707886"/>
          </a:xfrm>
          <a:prstGeom prst="rect">
            <a:avLst/>
          </a:prstGeom>
          <a:noFill/>
        </p:spPr>
        <p:txBody>
          <a:bodyPr wrap="square" rtlCol="0">
            <a:spAutoFit/>
          </a:bodyPr>
          <a:lstStyle/>
          <a:p>
            <a:pPr algn="ctr"/>
            <a:r>
              <a:rPr lang="en-US" sz="4000" kern="1200" dirty="0" smtClean="0">
                <a:solidFill>
                  <a:prstClr val="black"/>
                </a:solidFill>
                <a:latin typeface="Calibri"/>
                <a:ea typeface="+mn-ea"/>
                <a:cs typeface="+mn-cs"/>
              </a:rPr>
              <a:t>6.2 um Channel (WV CT)</a:t>
            </a:r>
            <a:endParaRPr lang="en-US" sz="4000" kern="1200" dirty="0">
              <a:solidFill>
                <a:prstClr val="black"/>
              </a:solidFill>
              <a:latin typeface="Calibri"/>
              <a:ea typeface="+mn-ea"/>
              <a:cs typeface="+mn-cs"/>
            </a:endParaRPr>
          </a:p>
        </p:txBody>
      </p:sp>
      <p:sp>
        <p:nvSpPr>
          <p:cNvPr id="2" name="AutoShape 2" descr="Displaying CH08_WV_cooler_gnd.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kern="1200">
              <a:solidFill>
                <a:prstClr val="black"/>
              </a:solidFill>
              <a:latin typeface="Calibri"/>
              <a:ea typeface="+mn-ea"/>
              <a:cs typeface="+mn-cs"/>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66800"/>
            <a:ext cx="7346672"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5235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152400"/>
            <a:ext cx="8686800" cy="707886"/>
          </a:xfrm>
          <a:prstGeom prst="rect">
            <a:avLst/>
          </a:prstGeom>
          <a:noFill/>
        </p:spPr>
        <p:txBody>
          <a:bodyPr wrap="square" rtlCol="0">
            <a:spAutoFit/>
          </a:bodyPr>
          <a:lstStyle/>
          <a:p>
            <a:pPr algn="ctr"/>
            <a:r>
              <a:rPr lang="en-US" sz="4000" kern="1200" dirty="0" smtClean="0">
                <a:solidFill>
                  <a:prstClr val="black"/>
                </a:solidFill>
                <a:latin typeface="Calibri"/>
                <a:ea typeface="+mn-ea"/>
                <a:cs typeface="+mn-cs"/>
              </a:rPr>
              <a:t>7.0 um Channel (Rainbow CT)</a:t>
            </a:r>
            <a:endParaRPr lang="en-US" sz="4000" kern="1200" dirty="0">
              <a:solidFill>
                <a:prstClr val="black"/>
              </a:solidFill>
              <a:latin typeface="Calibri"/>
              <a:ea typeface="+mn-ea"/>
              <a:cs typeface="+mn-cs"/>
            </a:endParaRPr>
          </a:p>
        </p:txBody>
      </p:sp>
      <p:sp>
        <p:nvSpPr>
          <p:cNvPr id="2" name="AutoShape 2" descr="Displaying CH09_rainbow.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kern="1200">
              <a:solidFill>
                <a:prstClr val="black"/>
              </a:solidFill>
              <a:latin typeface="Calibri"/>
              <a:ea typeface="+mn-ea"/>
              <a:cs typeface="+mn-cs"/>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14400"/>
            <a:ext cx="7195731"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2099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152400"/>
            <a:ext cx="8686800" cy="707886"/>
          </a:xfrm>
          <a:prstGeom prst="rect">
            <a:avLst/>
          </a:prstGeom>
          <a:noFill/>
        </p:spPr>
        <p:txBody>
          <a:bodyPr wrap="square" rtlCol="0">
            <a:spAutoFit/>
          </a:bodyPr>
          <a:lstStyle/>
          <a:p>
            <a:pPr algn="ctr"/>
            <a:r>
              <a:rPr lang="en-US" sz="4000" kern="1200" dirty="0" smtClean="0">
                <a:solidFill>
                  <a:prstClr val="black"/>
                </a:solidFill>
                <a:latin typeface="Calibri"/>
                <a:ea typeface="+mn-ea"/>
                <a:cs typeface="+mn-cs"/>
              </a:rPr>
              <a:t>7.0 um Channel (WV CT)</a:t>
            </a:r>
            <a:endParaRPr lang="en-US" sz="4000" kern="1200" dirty="0">
              <a:solidFill>
                <a:prstClr val="black"/>
              </a:solidFill>
              <a:latin typeface="Calibri"/>
              <a:ea typeface="+mn-ea"/>
              <a:cs typeface="+mn-cs"/>
            </a:endParaRP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90600"/>
            <a:ext cx="731501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316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152400"/>
            <a:ext cx="8686800" cy="707886"/>
          </a:xfrm>
          <a:prstGeom prst="rect">
            <a:avLst/>
          </a:prstGeom>
          <a:noFill/>
        </p:spPr>
        <p:txBody>
          <a:bodyPr wrap="square" rtlCol="0">
            <a:spAutoFit/>
          </a:bodyPr>
          <a:lstStyle/>
          <a:p>
            <a:pPr algn="ctr"/>
            <a:r>
              <a:rPr lang="en-US" sz="4000" kern="1200" dirty="0" smtClean="0">
                <a:solidFill>
                  <a:prstClr val="black"/>
                </a:solidFill>
                <a:latin typeface="Calibri"/>
                <a:ea typeface="+mn-ea"/>
                <a:cs typeface="+mn-cs"/>
              </a:rPr>
              <a:t>7.4 um Channel (Rainbow CT)</a:t>
            </a:r>
            <a:endParaRPr lang="en-US" sz="4000" kern="1200" dirty="0">
              <a:solidFill>
                <a:prstClr val="black"/>
              </a:solidFill>
              <a:latin typeface="Calibri"/>
              <a:ea typeface="+mn-ea"/>
              <a:cs typeface="+mn-cs"/>
            </a:endParaRP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804" y="860286"/>
            <a:ext cx="7543800" cy="5755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0089521"/>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450</Words>
  <Application>Microsoft Office PowerPoint</Application>
  <PresentationFormat>On-screen Show (4:3)</PresentationFormat>
  <Paragraphs>67</Paragraphs>
  <Slides>21</Slides>
  <Notes>9</Notes>
  <HiddenSlides>0</HiddenSlides>
  <MMClips>0</MMClips>
  <ScaleCrop>false</ScaleCrop>
  <HeadingPairs>
    <vt:vector size="6" baseType="variant">
      <vt:variant>
        <vt:lpstr>Fonts Used</vt:lpstr>
      </vt:variant>
      <vt:variant>
        <vt:i4>2</vt:i4>
      </vt:variant>
      <vt:variant>
        <vt:lpstr>Theme</vt:lpstr>
      </vt:variant>
      <vt:variant>
        <vt:i4>11</vt:i4>
      </vt:variant>
      <vt:variant>
        <vt:lpstr>Slide Titles</vt:lpstr>
      </vt:variant>
      <vt:variant>
        <vt:i4>21</vt:i4>
      </vt:variant>
    </vt:vector>
  </HeadingPairs>
  <TitlesOfParts>
    <vt:vector size="34" baseType="lpstr">
      <vt:lpstr>Arial</vt:lpstr>
      <vt:lpstr>Calibri</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PowerPoint Presentation</vt:lpstr>
      <vt:lpstr>MISSION</vt:lpstr>
      <vt:lpstr> Satellite Image Enhancement  Tables Standardization </vt:lpstr>
      <vt:lpstr>Satellite Image Enhancement  Tables Standardization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AHI Example of Albedos Greater than 100%</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billward501</dc:creator>
  <cp:lastModifiedBy>billward501</cp:lastModifiedBy>
  <cp:revision>5</cp:revision>
  <dcterms:modified xsi:type="dcterms:W3CDTF">2016-05-10T14:48:28Z</dcterms:modified>
</cp:coreProperties>
</file>