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5176499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-3832" y="12039"/>
            <a:ext cx="10925833" cy="5165065"/>
          </a:xfrm>
          <a:custGeom>
            <a:pathLst>
              <a:path extrusionOk="0" h="6863875" w="24279631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/>
          <p:nvPr/>
        </p:nvSpPr>
        <p:spPr>
          <a:xfrm flipH="1">
            <a:off x="14659" y="660"/>
            <a:ext cx="10500940" cy="5165065"/>
          </a:xfrm>
          <a:custGeom>
            <a:pathLst>
              <a:path extrusionOk="0" h="6863875" w="24279631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-846666" y="-661"/>
            <a:ext cx="2167466" cy="5176308"/>
          </a:xfrm>
          <a:custGeom>
            <a:pathLst>
              <a:path extrusionOk="0" h="6180667" w="2167467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" name="Shape 14"/>
          <p:cNvSpPr/>
          <p:nvPr/>
        </p:nvSpPr>
        <p:spPr>
          <a:xfrm flipH="1" rot="10800000">
            <a:off x="-524933" y="131"/>
            <a:ext cx="1403434" cy="5176308"/>
          </a:xfrm>
          <a:custGeom>
            <a:pathLst>
              <a:path extrusionOk="0" h="6180667" w="2167467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" name="Shape 15"/>
          <p:cNvSpPr txBox="1"/>
          <p:nvPr>
            <p:ph type="ctrTitle"/>
          </p:nvPr>
        </p:nvSpPr>
        <p:spPr>
          <a:xfrm>
            <a:off x="1082040" y="1242060"/>
            <a:ext cx="7050900" cy="1102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" type="subTitle"/>
          </p:nvPr>
        </p:nvSpPr>
        <p:spPr>
          <a:xfrm>
            <a:off x="1082040" y="2423159"/>
            <a:ext cx="7035899" cy="694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 lvl="1"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 lvl="2" algn="r">
              <a:spcBef>
                <a:spcPts val="0"/>
              </a:spcBef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3pPr>
            <a:lvl4pPr lvl="3"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 lvl="4"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 lvl="5"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 lvl="6"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 lvl="7"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 lvl="8"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 flipH="1" rot="10800000">
            <a:off x="-348182" y="-16424"/>
            <a:ext cx="1723519" cy="5159924"/>
          </a:xfrm>
          <a:custGeom>
            <a:pathLst>
              <a:path extrusionOk="0" h="6879900" w="4476675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 txBox="1"/>
          <p:nvPr>
            <p:ph idx="1" type="body"/>
          </p:nvPr>
        </p:nvSpPr>
        <p:spPr>
          <a:xfrm>
            <a:off x="457200" y="1244242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/>
          <p:nvPr/>
        </p:nvSpPr>
        <p:spPr>
          <a:xfrm flipH="1" rot="10800000">
            <a:off x="-1118653" y="774"/>
            <a:ext cx="3100650" cy="5142725"/>
          </a:xfrm>
          <a:custGeom>
            <a:pathLst>
              <a:path extrusionOk="0" h="6879900" w="8053639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/>
          <p:nvPr/>
        </p:nvSpPr>
        <p:spPr>
          <a:xfrm rot="10800000">
            <a:off x="8088846" y="-9550"/>
            <a:ext cx="1100667" cy="5153050"/>
          </a:xfrm>
          <a:custGeom>
            <a:pathLst>
              <a:path extrusionOk="0" h="6916846" w="1100668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" name="Shape 23"/>
          <p:cNvSpPr txBox="1"/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 flipH="1" rot="10800000">
            <a:off x="-348182" y="-16424"/>
            <a:ext cx="1723519" cy="5159924"/>
          </a:xfrm>
          <a:custGeom>
            <a:pathLst>
              <a:path extrusionOk="0" h="6879900" w="4476675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" name="Shape 27"/>
          <p:cNvSpPr/>
          <p:nvPr/>
        </p:nvSpPr>
        <p:spPr>
          <a:xfrm flipH="1" rot="10800000">
            <a:off x="-1118653" y="774"/>
            <a:ext cx="3100650" cy="5142725"/>
          </a:xfrm>
          <a:custGeom>
            <a:pathLst>
              <a:path extrusionOk="0" h="6879900" w="8053639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" name="Shape 28"/>
          <p:cNvSpPr/>
          <p:nvPr/>
        </p:nvSpPr>
        <p:spPr>
          <a:xfrm rot="10800000">
            <a:off x="8088846" y="-9550"/>
            <a:ext cx="1100667" cy="5153050"/>
          </a:xfrm>
          <a:custGeom>
            <a:pathLst>
              <a:path extrusionOk="0" h="6916846" w="1100668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" name="Shape 29"/>
          <p:cNvSpPr txBox="1"/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457200" y="1244242"/>
            <a:ext cx="4038599" cy="3630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2800"/>
            </a:lvl1pPr>
            <a:lvl2pPr lvl="1">
              <a:spcBef>
                <a:spcPts val="0"/>
              </a:spcBef>
              <a:defRPr sz="2400"/>
            </a:lvl2pPr>
            <a:lvl3pPr lvl="2">
              <a:spcBef>
                <a:spcPts val="0"/>
              </a:spcBef>
              <a:defRPr sz="2000"/>
            </a:lvl3pPr>
            <a:lvl4pPr lvl="3">
              <a:spcBef>
                <a:spcPts val="0"/>
              </a:spcBef>
              <a:defRPr sz="1800"/>
            </a:lvl4pPr>
            <a:lvl5pPr lvl="4">
              <a:spcBef>
                <a:spcPts val="0"/>
              </a:spcBef>
              <a:defRPr sz="1800"/>
            </a:lvl5pPr>
            <a:lvl6pPr lvl="5">
              <a:spcBef>
                <a:spcPts val="0"/>
              </a:spcBef>
              <a:defRPr sz="1800"/>
            </a:lvl6pPr>
            <a:lvl7pPr lvl="6">
              <a:spcBef>
                <a:spcPts val="0"/>
              </a:spcBef>
              <a:defRPr sz="1800"/>
            </a:lvl7pPr>
            <a:lvl8pPr lvl="7">
              <a:spcBef>
                <a:spcPts val="0"/>
              </a:spcBef>
              <a:defRPr sz="1800"/>
            </a:lvl8pPr>
            <a:lvl9pPr lvl="8"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31" name="Shape 31"/>
          <p:cNvSpPr txBox="1"/>
          <p:nvPr>
            <p:ph idx="2" type="body"/>
          </p:nvPr>
        </p:nvSpPr>
        <p:spPr>
          <a:xfrm>
            <a:off x="4648200" y="1244242"/>
            <a:ext cx="4038599" cy="3630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2800"/>
            </a:lvl1pPr>
            <a:lvl2pPr lvl="1">
              <a:spcBef>
                <a:spcPts val="0"/>
              </a:spcBef>
              <a:defRPr sz="2400"/>
            </a:lvl2pPr>
            <a:lvl3pPr lvl="2">
              <a:spcBef>
                <a:spcPts val="0"/>
              </a:spcBef>
              <a:defRPr sz="2000"/>
            </a:lvl3pPr>
            <a:lvl4pPr lvl="3">
              <a:spcBef>
                <a:spcPts val="0"/>
              </a:spcBef>
              <a:defRPr sz="1800"/>
            </a:lvl4pPr>
            <a:lvl5pPr lvl="4">
              <a:spcBef>
                <a:spcPts val="0"/>
              </a:spcBef>
              <a:defRPr sz="1800"/>
            </a:lvl5pPr>
            <a:lvl6pPr lvl="5">
              <a:spcBef>
                <a:spcPts val="0"/>
              </a:spcBef>
              <a:defRPr sz="1800"/>
            </a:lvl6pPr>
            <a:lvl7pPr lvl="6">
              <a:spcBef>
                <a:spcPts val="0"/>
              </a:spcBef>
              <a:defRPr sz="1800"/>
            </a:lvl7pPr>
            <a:lvl8pPr lvl="7">
              <a:spcBef>
                <a:spcPts val="0"/>
              </a:spcBef>
              <a:defRPr sz="1800"/>
            </a:lvl8pPr>
            <a:lvl9pPr lvl="8"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 flipH="1" rot="10800000">
            <a:off x="-348182" y="-16424"/>
            <a:ext cx="1723519" cy="5159924"/>
          </a:xfrm>
          <a:custGeom>
            <a:pathLst>
              <a:path extrusionOk="0" h="6879900" w="4476675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" name="Shape 35"/>
          <p:cNvSpPr/>
          <p:nvPr/>
        </p:nvSpPr>
        <p:spPr>
          <a:xfrm flipH="1" rot="10800000">
            <a:off x="-1118653" y="774"/>
            <a:ext cx="3100650" cy="5142725"/>
          </a:xfrm>
          <a:custGeom>
            <a:pathLst>
              <a:path extrusionOk="0" h="6879900" w="8053639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" name="Shape 36"/>
          <p:cNvSpPr/>
          <p:nvPr/>
        </p:nvSpPr>
        <p:spPr>
          <a:xfrm rot="10800000">
            <a:off x="8088846" y="-9550"/>
            <a:ext cx="1100667" cy="5153050"/>
          </a:xfrm>
          <a:custGeom>
            <a:pathLst>
              <a:path extrusionOk="0" h="6916846" w="1100668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Shape 40"/>
          <p:cNvGrpSpPr/>
          <p:nvPr/>
        </p:nvGrpSpPr>
        <p:grpSpPr>
          <a:xfrm>
            <a:off x="-6264" y="3700039"/>
            <a:ext cx="9150267" cy="2325488"/>
            <a:chOff x="-6264" y="4933386"/>
            <a:chExt cx="9150267" cy="3100650"/>
          </a:xfrm>
        </p:grpSpPr>
        <p:sp>
          <p:nvSpPr>
            <p:cNvPr id="41" name="Shape 41"/>
            <p:cNvSpPr/>
            <p:nvPr/>
          </p:nvSpPr>
          <p:spPr>
            <a:xfrm>
              <a:off x="-7" y="5537200"/>
              <a:ext cx="9144008" cy="1574769"/>
            </a:xfrm>
            <a:custGeom>
              <a:pathLst>
                <a:path extrusionOk="0" h="1257301" w="9144009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 flipH="1" rot="5400000">
              <a:off x="3018543" y="1908578"/>
              <a:ext cx="3100650" cy="9150266"/>
            </a:xfrm>
            <a:custGeom>
              <a:pathLst>
                <a:path extrusionOk="0" h="6879900" w="8053639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r="100%" t="100%"/>
              </a:path>
              <a:tileRect b="-100%" l="-100%"/>
            </a:gra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" name="Shape 43"/>
            <p:cNvSpPr/>
            <p:nvPr/>
          </p:nvSpPr>
          <p:spPr>
            <a:xfrm>
              <a:off x="-7" y="5740400"/>
              <a:ext cx="9144010" cy="1574769"/>
            </a:xfrm>
            <a:custGeom>
              <a:pathLst>
                <a:path extrusionOk="0" h="1257301" w="9144011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44" name="Shape 44"/>
          <p:cNvSpPr txBox="1"/>
          <p:nvPr>
            <p:ph idx="1" type="body"/>
          </p:nvPr>
        </p:nvSpPr>
        <p:spPr>
          <a:xfrm>
            <a:off x="1792288" y="4025503"/>
            <a:ext cx="5486399" cy="6035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buNone/>
              <a:defRPr sz="2400"/>
            </a:lvl1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29540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560"/>
              </a:spcBef>
              <a:buClr>
                <a:schemeClr val="dk2"/>
              </a:buClr>
              <a:buSzPct val="100000"/>
              <a:buFont typeface="Trebuchet MS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3.png"/><Relationship Id="rId4" Type="http://schemas.openxmlformats.org/officeDocument/2006/relationships/image" Target="../media/image0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tinyurl.com/SatProvingGround2016" TargetMode="External"/><Relationship Id="rId4" Type="http://schemas.openxmlformats.org/officeDocument/2006/relationships/image" Target="../media/image00.png"/><Relationship Id="rId5" Type="http://schemas.openxmlformats.org/officeDocument/2006/relationships/image" Target="../media/image0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type="ctrTitle"/>
          </p:nvPr>
        </p:nvSpPr>
        <p:spPr>
          <a:xfrm>
            <a:off x="1082040" y="1242060"/>
            <a:ext cx="7050900" cy="1102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Meeting Logistics</a:t>
            </a:r>
          </a:p>
        </p:txBody>
      </p:sp>
      <p:sp>
        <p:nvSpPr>
          <p:cNvPr id="53" name="Shape 53"/>
          <p:cNvSpPr txBox="1"/>
          <p:nvPr>
            <p:ph idx="1" type="subTitle"/>
          </p:nvPr>
        </p:nvSpPr>
        <p:spPr>
          <a:xfrm>
            <a:off x="1082040" y="2423159"/>
            <a:ext cx="7035899" cy="6941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2016 Satellite Proving Ground/User-Readiness Meeting</a:t>
            </a: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idx="4294967295" type="body"/>
          </p:nvPr>
        </p:nvSpPr>
        <p:spPr>
          <a:xfrm>
            <a:off x="1008450" y="1125025"/>
            <a:ext cx="80241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Overall meeting coordination: </a:t>
            </a: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sz="2400"/>
              <a:t>Dick Reynolds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Onsite logistics and Questions/Actions Management: </a:t>
            </a: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sz="2400"/>
              <a:t>Ashton Armstrong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Remote Participation Facilitation </a:t>
            </a: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sz="2400"/>
              <a:t>Lon Goldstein 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Timekeeper:</a:t>
            </a: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sz="2400"/>
              <a:t>Dick Reynolds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34375"/>
              <a:buFont typeface="Arial"/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9" name="Shape 59"/>
          <p:cNvSpPr txBox="1"/>
          <p:nvPr>
            <p:ph idx="4294967295" type="title"/>
          </p:nvPr>
        </p:nvSpPr>
        <p:spPr>
          <a:xfrm>
            <a:off x="457200" y="130828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Roles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8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8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idx="4294967295" type="body"/>
          </p:nvPr>
        </p:nvSpPr>
        <p:spPr>
          <a:xfrm>
            <a:off x="1008450" y="820225"/>
            <a:ext cx="7678499" cy="2334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Discussions</a:t>
            </a:r>
          </a:p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sz="2400"/>
              <a:t>Start with in-room questions</a:t>
            </a:r>
          </a:p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sz="2400"/>
              <a:t>Time-permitting: answer questions from remote audience submitted via Chat window</a:t>
            </a: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5" name="Shape 65"/>
          <p:cNvSpPr txBox="1"/>
          <p:nvPr>
            <p:ph idx="4294967295" type="title"/>
          </p:nvPr>
        </p:nvSpPr>
        <p:spPr>
          <a:xfrm>
            <a:off x="457200" y="-97771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Format</a:t>
            </a:r>
          </a:p>
        </p:txBody>
      </p:sp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81700" y="2571337"/>
            <a:ext cx="2857500" cy="2257425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Shape 67"/>
          <p:cNvSpPr txBox="1"/>
          <p:nvPr/>
        </p:nvSpPr>
        <p:spPr>
          <a:xfrm>
            <a:off x="1008450" y="2638875"/>
            <a:ext cx="4629299" cy="123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Char char="-"/>
            </a:pPr>
            <a:r>
              <a:rPr lang="en"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Questions submitted in chat window will be saved in a Questions log </a:t>
            </a:r>
          </a:p>
        </p:txBody>
      </p:sp>
      <p:pic>
        <p:nvPicPr>
          <p:cNvPr id="68" name="Shape 6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99375" y="4192850"/>
            <a:ext cx="4629299" cy="72926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9" name="Shape 69"/>
          <p:cNvCxnSpPr/>
          <p:nvPr/>
        </p:nvCxnSpPr>
        <p:spPr>
          <a:xfrm flipH="1">
            <a:off x="6449224" y="4049725"/>
            <a:ext cx="742500" cy="344099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idx="4294967295" type="body"/>
          </p:nvPr>
        </p:nvSpPr>
        <p:spPr>
          <a:xfrm>
            <a:off x="1008450" y="972625"/>
            <a:ext cx="7678499" cy="2334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hlinkClick r:id="rId3"/>
              </a:rPr>
              <a:t>http://tinyurl.com/SatProvingGround2016</a:t>
            </a:r>
            <a:r>
              <a:rPr lang="en" sz="1800"/>
              <a:t> </a:t>
            </a:r>
          </a:p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400"/>
              <a:t>Webinar connection information</a:t>
            </a:r>
          </a:p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400"/>
              <a:t>Questions log and Action Items links</a:t>
            </a:r>
          </a:p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400"/>
              <a:t>Presentations upload link</a:t>
            </a:r>
          </a:p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400"/>
              <a:t>Presentations archives (updated end of each day) </a:t>
            </a: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t/>
            </a:r>
            <a:endParaRPr sz="2400"/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5" name="Shape 75"/>
          <p:cNvSpPr txBox="1"/>
          <p:nvPr>
            <p:ph idx="4294967295" type="title"/>
          </p:nvPr>
        </p:nvSpPr>
        <p:spPr>
          <a:xfrm>
            <a:off x="457200" y="-21571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Website</a:t>
            </a:r>
          </a:p>
        </p:txBody>
      </p:sp>
      <p:pic>
        <p:nvPicPr>
          <p:cNvPr id="76" name="Shape 7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11400" y="3306925"/>
            <a:ext cx="3800475" cy="1428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Shape 7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482450" y="3662287"/>
            <a:ext cx="4557350" cy="14256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idx="4294967295" type="body"/>
          </p:nvPr>
        </p:nvSpPr>
        <p:spPr>
          <a:xfrm>
            <a:off x="457350" y="667825"/>
            <a:ext cx="8363400" cy="43745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400"/>
              <a:t>Stay on schedule </a:t>
            </a:r>
          </a:p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400"/>
              <a:t>Use microphones </a:t>
            </a: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— always… (So remote folks can hear)</a:t>
            </a:r>
          </a:p>
          <a:p>
            <a:pPr indent="-3810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400"/>
              <a:t>Identify yourself when asking questions </a:t>
            </a:r>
          </a:p>
          <a:p>
            <a:pPr indent="-3810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400"/>
              <a:t>Pass around handheld mics </a:t>
            </a: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3" name="Shape 83"/>
          <p:cNvSpPr txBox="1"/>
          <p:nvPr>
            <p:ph idx="4294967295" type="title"/>
          </p:nvPr>
        </p:nvSpPr>
        <p:spPr>
          <a:xfrm>
            <a:off x="457200" y="-209271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Ground Rules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idx="4294967295" type="body"/>
          </p:nvPr>
        </p:nvSpPr>
        <p:spPr>
          <a:xfrm>
            <a:off x="457350" y="667825"/>
            <a:ext cx="7637700" cy="2334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400"/>
              <a:t>Remote participants post questions to chat window</a:t>
            </a:r>
          </a:p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400"/>
              <a:t>Remote presenters please be sure to join webinar 15 min in advance</a:t>
            </a:r>
          </a:p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400"/>
              <a:t>All presentations will be shown from main computer - files are due 24 hrs in advance </a:t>
            </a:r>
          </a:p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400"/>
              <a:t>Contact virtual-admin@comet.ucar.edu for problems with webinar</a:t>
            </a: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9" name="Shape 89"/>
          <p:cNvSpPr txBox="1"/>
          <p:nvPr>
            <p:ph idx="4294967295" type="title"/>
          </p:nvPr>
        </p:nvSpPr>
        <p:spPr>
          <a:xfrm>
            <a:off x="457200" y="-209271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Ground Rules </a:t>
            </a:r>
            <a:r>
              <a:rPr lang="en" sz="2400"/>
              <a:t>(continued)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wav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