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50" rIns="92350" tIns="461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NOAA satellite data resources for browsing and archived datasets</a:t>
            </a:r>
          </a:p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3884620" y="8687048"/>
            <a:ext cx="2971800" cy="45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50" rIns="92350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150" lIns="92350" rIns="92350" tIns="461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Unidata satellite data resources, Jul 2017</a:t>
            </a:r>
          </a:p>
        </p:txBody>
      </p:sp>
      <p:sp>
        <p:nvSpPr>
          <p:cNvPr id="180" name="Shape 180"/>
          <p:cNvSpPr txBox="1"/>
          <p:nvPr>
            <p:ph idx="12" type="sldNum"/>
          </p:nvPr>
        </p:nvSpPr>
        <p:spPr>
          <a:xfrm>
            <a:off x="3884620" y="8687048"/>
            <a:ext cx="2971800" cy="45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6150" lIns="92350" rIns="92350" tIns="461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idx="1" type="body"/>
          </p:nvPr>
        </p:nvSpPr>
        <p:spPr>
          <a:xfrm>
            <a:off x="685802" y="4341943"/>
            <a:ext cx="54864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8200" lIns="88200" rIns="88200" tIns="882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>
            <p:ph idx="2" type="sldImg"/>
          </p:nvPr>
        </p:nvSpPr>
        <p:spPr>
          <a:xfrm>
            <a:off x="410847" y="684298"/>
            <a:ext cx="6042300" cy="34308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" sz="1000" u="none" cap="none" strike="noStrike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685800" y="159781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mbria"/>
              <a:buNone/>
              <a:defRPr b="1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722312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722312" y="2180034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F2F2F2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mbria"/>
              <a:buNone/>
              <a:defRPr b="1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mbria"/>
              <a:buNone/>
              <a:defRPr b="1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457200" y="1151334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3" type="body"/>
          </p:nvPr>
        </p:nvSpPr>
        <p:spPr>
          <a:xfrm>
            <a:off x="4645025" y="1151334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mbria"/>
              <a:buNone/>
              <a:defRPr b="1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2" name="Shape 102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457200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3575050" y="204787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4" name="Shape 114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mbria"/>
              <a:buNone/>
              <a:defRPr b="1" i="0" sz="3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18.xml"/><Relationship Id="rId1" Type="http://schemas.openxmlformats.org/officeDocument/2006/relationships/image" Target="../media/image4.png"/><Relationship Id="rId2" Type="http://schemas.openxmlformats.org/officeDocument/2006/relationships/image" Target="../media/image3.png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0.xml"/><Relationship Id="rId17" Type="http://schemas.openxmlformats.org/officeDocument/2006/relationships/theme" Target="../theme/theme3.xml"/><Relationship Id="rId16" Type="http://schemas.openxmlformats.org/officeDocument/2006/relationships/slideLayout" Target="../slideLayouts/slideLayout22.xml"/><Relationship Id="rId5" Type="http://schemas.openxmlformats.org/officeDocument/2006/relationships/image" Target="../media/image2.png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434456"/>
            <a:ext cx="9144000" cy="47091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/>
          <p:nvPr/>
        </p:nvSpPr>
        <p:spPr>
          <a:xfrm>
            <a:off x="0" y="4968334"/>
            <a:ext cx="9144000" cy="175200"/>
          </a:xfrm>
          <a:prstGeom prst="rect">
            <a:avLst/>
          </a:prstGeom>
          <a:solidFill>
            <a:srgbClr val="19213A"/>
          </a:solidFill>
          <a:ln cap="flat" cmpd="sng" w="9525">
            <a:solidFill>
              <a:srgbClr val="5C99CE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B2B2B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None/>
              <a:defRPr sz="1800"/>
            </a:lvl2pPr>
            <a:lvl3pPr indent="0" lvl="2" rtl="0">
              <a:spcBef>
                <a:spcPts val="0"/>
              </a:spcBef>
              <a:buNone/>
              <a:defRPr sz="1800"/>
            </a:lvl3pPr>
            <a:lvl4pPr indent="0" lvl="3" rtl="0">
              <a:spcBef>
                <a:spcPts val="0"/>
              </a:spcBef>
              <a:buNone/>
              <a:defRPr sz="1800"/>
            </a:lvl4pPr>
            <a:lvl5pPr indent="0" lvl="4" rtl="0">
              <a:spcBef>
                <a:spcPts val="0"/>
              </a:spcBef>
              <a:buNone/>
              <a:defRPr sz="1800"/>
            </a:lvl5pPr>
            <a:lvl6pPr indent="0" lvl="5" rtl="0">
              <a:spcBef>
                <a:spcPts val="0"/>
              </a:spcBef>
              <a:buNone/>
              <a:defRPr sz="1800"/>
            </a:lvl6pPr>
            <a:lvl7pPr indent="0" lvl="6" rtl="0">
              <a:spcBef>
                <a:spcPts val="0"/>
              </a:spcBef>
              <a:buNone/>
              <a:defRPr sz="1800"/>
            </a:lvl7pPr>
            <a:lvl8pPr indent="0" lvl="7" rtl="0">
              <a:spcBef>
                <a:spcPts val="0"/>
              </a:spcBef>
              <a:buNone/>
              <a:defRPr sz="1800"/>
            </a:lvl8pPr>
            <a:lvl9pPr indent="0" lvl="8" rtl="0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0" y="4968334"/>
            <a:ext cx="21336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accen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-12468" lvl="1" marL="456968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-12237" lvl="2" marL="913937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-12006" lvl="3" marL="1370906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-11775" lvl="4" marL="1827875" marR="0" rtl="0" algn="l"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-11544" lvl="5" marL="2284844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-11313" lvl="6" marL="2741813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-11082" lvl="7" marL="3198782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-10850" lvl="8" marL="3655751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7212103" y="4974904"/>
            <a:ext cx="19104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b="0" i="0" lang="en" sz="1000" u="none" cap="none" strike="noStrike">
                <a:solidFill>
                  <a:srgbClr val="DDDDDD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57" name="Shape 57"/>
          <p:cNvGrpSpPr/>
          <p:nvPr/>
        </p:nvGrpSpPr>
        <p:grpSpPr>
          <a:xfrm>
            <a:off x="0" y="-39565"/>
            <a:ext cx="9144000" cy="471553"/>
            <a:chOff x="0" y="-52753"/>
            <a:chExt cx="9144000" cy="628737"/>
          </a:xfrm>
        </p:grpSpPr>
        <p:pic>
          <p:nvPicPr>
            <p:cNvPr id="58" name="Shape 5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0" y="-3315"/>
              <a:ext cx="9144000" cy="579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Shape 5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76200" y="-52753"/>
              <a:ext cx="1296300" cy="576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0" name="Shape 6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420723" y="0"/>
              <a:ext cx="2580899" cy="5334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1" name="Shape 6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05934" y="57150"/>
            <a:ext cx="1518600" cy="3429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transition spd="slow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orldview.earthdata.nasa.gov/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class.ngdc.noaa.gov/saa/products/welcome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eumetsat.int/website/home/Data/DataDelivery/EUMETSATDataCentre/index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nhc.noaa.gov/satellite.php" TargetMode="External"/><Relationship Id="rId4" Type="http://schemas.openxmlformats.org/officeDocument/2006/relationships/hyperlink" Target="http://www.ospo.noaa.gov/Products/bTPW/" TargetMode="External"/><Relationship Id="rId5" Type="http://schemas.openxmlformats.org/officeDocument/2006/relationships/hyperlink" Target="http://www.ospo.noaa.gov/Products/bTPW/Product_Animation.html" TargetMode="External"/><Relationship Id="rId6" Type="http://schemas.openxmlformats.org/officeDocument/2006/relationships/hyperlink" Target="http://www.ospo.noaa.gov/Products/imagery/index.html" TargetMode="External"/><Relationship Id="rId7" Type="http://schemas.openxmlformats.org/officeDocument/2006/relationships/hyperlink" Target="http://www.ssd.noaa.gov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manati.star.nesdis.noaa.gov/datasets/ASCATData.php" TargetMode="External"/><Relationship Id="rId4" Type="http://schemas.openxmlformats.org/officeDocument/2006/relationships/hyperlink" Target="http://images.remss.com/amsr/amsr2_data_daily.html" TargetMode="External"/><Relationship Id="rId5" Type="http://schemas.openxmlformats.org/officeDocument/2006/relationships/hyperlink" Target="http://images.remss.com/amsr/amsr2_data_daily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rammb.cira.colostate.edu/ramsdis/online/goes-16.asp" TargetMode="External"/><Relationship Id="rId4" Type="http://schemas.openxmlformats.org/officeDocument/2006/relationships/hyperlink" Target="http://rammb-slider.cira.colostate.edu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eather.cod.edu/satrad/exper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unidata.ucar.edu/software/awips2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ssec.wisc.edu/data/geo/#/animation?satellite=goes-16" TargetMode="External"/><Relationship Id="rId4" Type="http://schemas.openxmlformats.org/officeDocument/2006/relationships/hyperlink" Target="http://www.ssec.wisc.edu/data/" TargetMode="External"/><Relationship Id="rId5" Type="http://schemas.openxmlformats.org/officeDocument/2006/relationships/hyperlink" Target="http://realearth.ssec.wisc.edu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rammb.cira.colostate.edu/ramsdis/online/" TargetMode="External"/><Relationship Id="rId4" Type="http://schemas.openxmlformats.org/officeDocument/2006/relationships/hyperlink" Target="http://rammb.cira.colostate.edu/ramsdis/online/goes-west_goes-east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732935" y="1054034"/>
            <a:ext cx="7696200" cy="28038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5C99CE"/>
            </a:solidFill>
            <a:prstDash val="solid"/>
            <a:round/>
            <a:headEnd len="med" w="med" type="none"/>
            <a:tailEnd len="med" w="med" type="none"/>
          </a:ln>
          <a:effectLst>
            <a:outerShdw blurRad="39999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38" name="Shape 138"/>
          <p:cNvSpPr txBox="1"/>
          <p:nvPr/>
        </p:nvSpPr>
        <p:spPr>
          <a:xfrm>
            <a:off x="169315" y="1428192"/>
            <a:ext cx="8803500" cy="200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Satellite Data Resources:</a:t>
            </a:r>
          </a:p>
          <a:p>
            <a:pPr indent="0" lvl="0" marL="0" marR="0" rtl="0" algn="ctr">
              <a:spcBef>
                <a:spcPts val="30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Browsing and Accessing Archived Datasets</a:t>
            </a:r>
          </a:p>
          <a:p>
            <a:pPr indent="-342900" lvl="0" marL="1828800" marR="0" rtl="0" algn="l"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GOES, GOES-R/-16, S-NPP &amp; JPSS</a:t>
            </a:r>
            <a:b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much more</a:t>
            </a:r>
          </a:p>
          <a:p>
            <a:pPr lv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latin typeface="Calibri"/>
              <a:ea typeface="Calibri"/>
              <a:cs typeface="Calibri"/>
              <a:sym typeface="Calibri"/>
            </a:endParaRPr>
          </a:p>
          <a:p>
            <a:pPr lvl="0" marR="0" rtl="0" algn="l"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3200">
                <a:latin typeface="Calibri"/>
                <a:ea typeface="Calibri"/>
                <a:cs typeface="Calibri"/>
                <a:sym typeface="Calibri"/>
              </a:rPr>
              <a:t>        Patrick Dills, UCAR/COMET   dills@ucar.edu</a:t>
            </a:r>
          </a:p>
        </p:txBody>
      </p:sp>
      <p:grpSp>
        <p:nvGrpSpPr>
          <p:cNvPr id="139" name="Shape 139"/>
          <p:cNvGrpSpPr/>
          <p:nvPr/>
        </p:nvGrpSpPr>
        <p:grpSpPr>
          <a:xfrm>
            <a:off x="762000" y="1913643"/>
            <a:ext cx="714300" cy="850106"/>
            <a:chOff x="1143000" y="2819400"/>
            <a:chExt cx="714300" cy="1133475"/>
          </a:xfrm>
        </p:grpSpPr>
        <p:pic>
          <p:nvPicPr>
            <p:cNvPr id="140" name="Shape 14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43000" y="2819400"/>
              <a:ext cx="714300" cy="7143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Shape 14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143000" y="3648075"/>
              <a:ext cx="714300" cy="3048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206" name="Shape 206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Browsing Archives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457200" y="97155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Arial"/>
              <a:buNone/>
            </a:pPr>
            <a:r>
              <a:rPr b="1" lang="en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	**</a:t>
            </a: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NASA Worldview</a:t>
            </a:r>
          </a:p>
          <a:p>
            <a:pPr indent="-127000" lvl="1" marL="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1" marL="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8001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to 3 times daily orbital swath composite views from MODIS</a:t>
            </a:r>
            <a:b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S-NPP VIIRS imagers (JPSS-1 when launched)</a:t>
            </a:r>
          </a:p>
          <a:p>
            <a:pPr indent="-317500" lvl="1" marL="8001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Great for identifying potential cases globally from Jan 2012 to present across various land, atmosphere, ocean disciplines</a:t>
            </a:r>
          </a:p>
          <a:p>
            <a:pPr indent="-292100" lvl="1" marL="8001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ans Symbols"/>
              <a:buChar char="➢"/>
            </a:pPr>
            <a:r>
              <a:rPr b="1" i="0" lang="en" sz="16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400</a:t>
            </a:r>
            <a:r>
              <a:rPr b="1" i="0" lang="en" sz="1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available LEO satellite products to overlay and explore!!</a:t>
            </a:r>
            <a:b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https://worldview.earthdata.nasa.gov/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1" marL="800100" marR="0" rtl="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Shape 2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95400" y="1449986"/>
            <a:ext cx="3124200" cy="127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214" name="Shape 214"/>
          <p:cNvSpPr txBox="1"/>
          <p:nvPr/>
        </p:nvSpPr>
        <p:spPr>
          <a:xfrm>
            <a:off x="381000" y="334401"/>
            <a:ext cx="83820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 Access: GOES and POES (LEO)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457200" y="87630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21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Archived datasets</a:t>
            </a:r>
          </a:p>
          <a:p>
            <a:pPr indent="-3175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‘original’ data files (e.g. radiances, level-2 derived products)</a:t>
            </a:r>
          </a:p>
          <a:p>
            <a:pPr indent="-3302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Full-res pixel format for reprojecting, enhancing, overlaying complementary data sets (e.g. obs, model output, GIS data, etc.)</a:t>
            </a:r>
          </a:p>
          <a:p>
            <a:pPr indent="-3302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Long-term access (days to years)</a:t>
            </a:r>
          </a:p>
          <a:p>
            <a:pPr indent="-292100" lvl="0" marL="3429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Char char="•"/>
            </a:pPr>
            <a:r>
              <a:rPr b="1" lang="en" sz="1600" u="sng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NOAA CLASS</a:t>
            </a:r>
            <a:r>
              <a:rPr b="1" lang="en" sz="1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(GOES, GOES-R, NOAA, S-NPP/JPSS, DMSP, Jason, other)</a:t>
            </a:r>
          </a:p>
          <a:p>
            <a:pPr indent="-6350" lvl="1" marL="51435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https://www.class.ngdc.noaa.gov/saa/products/welcome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175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and free access to most all historical NOAA satellite data</a:t>
            </a:r>
          </a:p>
          <a:p>
            <a:pPr indent="-3175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GOES-R/-16 ABI “provisional” radiances and imagery now available from June 1, 2017</a:t>
            </a:r>
          </a:p>
          <a:p>
            <a:pPr indent="-3175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GOES-16 GLM and ABI level-2 ‘derived’ products later this year/early 2018 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221" name="Shape 221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 Access: Meteosat and Metop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457200" y="1028700"/>
            <a:ext cx="83058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EUMETSAT’s online archive</a:t>
            </a:r>
          </a:p>
          <a:p>
            <a:pPr indent="-3429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Covers full history of EUMETSAT’s GEO (Meteosat) and LEO (Metop) satellite programs</a:t>
            </a:r>
          </a:p>
          <a:p>
            <a:pPr indent="-3429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 to raw imagery and derived products</a:t>
            </a:r>
          </a:p>
          <a:p>
            <a:pPr indent="-3429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free registration</a:t>
            </a:r>
          </a:p>
          <a:p>
            <a:pPr indent="-3429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Thumbnail browse available during searches</a:t>
            </a:r>
          </a:p>
          <a:p>
            <a:pPr indent="0" lvl="1" marL="4572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http://www.eumetsat.int/website/home/Data/DataDelivery/EUMETSATDataCentre/index.html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457200" lvl="0" marL="457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47" name="Shape 147"/>
          <p:cNvSpPr txBox="1"/>
          <p:nvPr/>
        </p:nvSpPr>
        <p:spPr>
          <a:xfrm>
            <a:off x="188168" y="486918"/>
            <a:ext cx="88035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NOAA Satellite Data Resources - Definitions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533400" y="102870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time browsing</a:t>
            </a:r>
          </a:p>
          <a:p>
            <a:pPr indent="-457200" lvl="1" marL="9144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Predefined products and views of GOES, GOES-R/-16, S-NPP, JPSS</a:t>
            </a:r>
          </a:p>
          <a:p>
            <a:pPr indent="-457200" lvl="0" marL="457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arenR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Archived datasets</a:t>
            </a:r>
          </a:p>
          <a:p>
            <a:pPr indent="-3429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Predefined (enhanced and sectorized gif, jpg, etc.) products</a:t>
            </a:r>
          </a:p>
          <a:p>
            <a:pPr indent="-3429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Short-term access (days to weeks)</a:t>
            </a:r>
          </a:p>
          <a:p>
            <a:pPr indent="-342900" lvl="1" marL="8001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‘Original’ data files (e.g. radiances, level-2 derived products)</a:t>
            </a:r>
          </a:p>
          <a:p>
            <a:pPr indent="-3429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Full-res pixel format for reprojecting, enhancing, overlaying data sets of interest (e.g. obs, model output, GIS data, etc.)</a:t>
            </a:r>
          </a:p>
          <a:p>
            <a:pPr indent="-3429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Noto Sans Symbols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Long-term access (days to years)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54" name="Shape 154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Time Browsing: NOAA Sat Products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457200" y="1028700"/>
            <a:ext cx="83058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NOAA NESDIS Sites</a:t>
            </a:r>
          </a:p>
          <a:p>
            <a:pPr indent="-342900" lvl="1" marL="8001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GOES, NOAA, DMSP, Metop</a:t>
            </a:r>
          </a:p>
          <a:p>
            <a:pPr indent="-342900" lvl="2" marL="11430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http://www.nhc.noaa.gov/satellite.php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2" marL="1143000" marR="0" rtl="0" algn="l"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http://www.ospo.noaa.gov/Products/bTPW/</a:t>
            </a:r>
            <a:b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http://www.ospo.noaa.gov/Products/bTPW/Product_Animation.html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2" marL="1143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http://www.ospo.noaa.gov/Products/imagery/index.html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2" marL="1143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http://www.ssd.noaa.gov/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457200" y="4533900"/>
            <a:ext cx="4173600" cy="2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 Indicates some of author’s preferred sites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/>
        </p:nvSpPr>
        <p:spPr>
          <a:xfrm>
            <a:off x="0" y="665550"/>
            <a:ext cx="8666700" cy="233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457200" rtl="0">
              <a:spcBef>
                <a:spcPts val="600"/>
              </a:spcBef>
              <a:buNone/>
            </a:pPr>
            <a:r>
              <a:rPr b="1"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non-imagery derived products</a:t>
            </a:r>
          </a:p>
          <a:p>
            <a:pPr indent="-342900" lvl="2" marL="1143000" rtl="0">
              <a:spcBef>
                <a:spcPts val="1200"/>
              </a:spcBef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https://manati.star.nesdis.noaa.gov/datasets/ASCATData.php</a:t>
            </a: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2" marL="1143000" rtl="0">
              <a:spcBef>
                <a:spcPts val="600"/>
              </a:spcBef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http://www.remss.com/</a:t>
            </a:r>
          </a:p>
          <a:p>
            <a:pPr indent="-342900" lvl="3" marL="1714500" rtl="0">
              <a:spcBef>
                <a:spcPts val="600"/>
              </a:spcBef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b="1" lang="en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http://images.remss.com/amsr/amsr2_data_daily.html</a:t>
            </a: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67" name="Shape 167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Time Browsing: GOES-R/-16</a:t>
            </a:r>
          </a:p>
        </p:txBody>
      </p:sp>
      <p:sp>
        <p:nvSpPr>
          <p:cNvPr id="168" name="Shape 168"/>
          <p:cNvSpPr/>
          <p:nvPr/>
        </p:nvSpPr>
        <p:spPr>
          <a:xfrm>
            <a:off x="457200" y="4686300"/>
            <a:ext cx="4013400" cy="2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 Indicates one of author’s preferred sites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457200" y="102870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CIRA/RAMM Branch, Fort Collins</a:t>
            </a:r>
          </a:p>
          <a:p>
            <a:pPr indent="-342900" lvl="1" marL="8001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GOES-R/-16 and Himawari</a:t>
            </a:r>
          </a:p>
          <a:p>
            <a:pPr indent="-342900" lvl="2" marL="12573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</a:t>
            </a:r>
            <a:r>
              <a:rPr b="1" i="0" lang="en" sz="18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GOES-16 ‘Slider’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(5 hours from real time, 4-week archive)</a:t>
            </a:r>
          </a:p>
          <a:p>
            <a:pPr indent="-342900" lvl="3" marL="17145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Select Sectors</a:t>
            </a:r>
          </a:p>
          <a:p>
            <a:pPr indent="-228600" lvl="3" marL="17145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➢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http://rammb.cira.colostate.edu/ramsdis/online/goes-16.asp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3" marL="17145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Sectors (Full Disk, CONUS, Mesoscale (1-min/30-sec 1000 km**2)</a:t>
            </a:r>
          </a:p>
          <a:p>
            <a:pPr indent="-228600" lvl="3" marL="17145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➢"/>
            </a:pPr>
            <a:r>
              <a:rPr b="1" i="0" lang="en" sz="1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http://rammb-slider.cira.colostate.edu/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1" marL="8001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75" name="Shape 175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b="1" lang="en"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Real Time Browsing: GOES-R/-16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457200" y="102870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1" lang="en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College of Dupage ‘NEXLAB’</a:t>
            </a:r>
          </a:p>
          <a:p>
            <a:pPr indent="-342900" lvl="1" marL="800100" marR="0" rtl="0" algn="l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Quick view of select GOES-16 imager bands over</a:t>
            </a:r>
            <a:br>
              <a:rPr b="1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Full-Earth disk, CONUS, and mesoscale sectors</a:t>
            </a:r>
          </a:p>
          <a:p>
            <a:pPr indent="-342900" lvl="1" marL="800100" marR="0" rtl="0" algn="l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➢"/>
            </a:pPr>
            <a:r>
              <a:rPr b="1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Subset of 7 of 16 ABI imager bands, 24-hour repository)</a:t>
            </a:r>
          </a:p>
          <a:p>
            <a:pPr indent="-342900" lvl="2" marL="1257300" marR="0" rtl="0" algn="l"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Noto Sans Symbols"/>
              <a:buChar char="▪"/>
            </a:pPr>
            <a:r>
              <a:rPr b="1" i="0" lang="en" sz="2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http://weather.cod.edu/satrad/exper/</a:t>
            </a:r>
            <a:r>
              <a:rPr b="1" i="0" lang="en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3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83" name="Shape 183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Browsing &amp; Archive Access: GOES-16 Products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457200" y="1028700"/>
            <a:ext cx="84510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92100" lvl="0" marL="3429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Unidata ADDE server (via IDV, McIDAS-V, McIDAS-X tools)</a:t>
            </a:r>
          </a:p>
          <a:p>
            <a:pPr indent="-3175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 for the University community</a:t>
            </a:r>
          </a:p>
          <a:p>
            <a:pPr indent="-3175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Real-time to several days of raw imagery data</a:t>
            </a:r>
          </a:p>
          <a:p>
            <a:pPr indent="-317500" lvl="1" marL="80010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Becomes available between now and when GOES-16 is declared  “operational” (Dec 2017) </a:t>
            </a:r>
          </a:p>
          <a:p>
            <a:pPr indent="-285750" lvl="0" marL="40005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Unidata AWIPS CAVE client </a:t>
            </a:r>
          </a:p>
          <a:p>
            <a:pPr indent="-323850" lvl="1" marL="85725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 National Weather Service workstation perspective and products</a:t>
            </a:r>
          </a:p>
          <a:p>
            <a:pPr indent="-323850" lvl="1" marL="85725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Real-time to potentially weeks or longer of GOES-16 products</a:t>
            </a:r>
          </a:p>
          <a:p>
            <a:pPr indent="-323850" lvl="1" marL="857250" marR="0" rtl="0" algn="l">
              <a:lnSpc>
                <a:spcPct val="12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download at: </a:t>
            </a: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http://www.unidata.ucar.edu/software/awips2/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90" name="Shape 190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Time Browsing: GEO &amp; LEO</a:t>
            </a:r>
          </a:p>
        </p:txBody>
      </p:sp>
      <p:sp>
        <p:nvSpPr>
          <p:cNvPr id="191" name="Shape 191"/>
          <p:cNvSpPr/>
          <p:nvPr/>
        </p:nvSpPr>
        <p:spPr>
          <a:xfrm>
            <a:off x="457200" y="4686300"/>
            <a:ext cx="4013400" cy="2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 Indicates one of author’s preferred sites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457200" y="1028700"/>
            <a:ext cx="86658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048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b="1"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CIMSS/SSEC UW-Madison</a:t>
            </a:r>
          </a:p>
          <a:p>
            <a:pPr indent="-330200" lvl="1" marL="8001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➢"/>
            </a:pP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GOES-16 (Full-Disk, CONUS, no Meso), Himawari, Meteosat, and more</a:t>
            </a:r>
          </a:p>
          <a:p>
            <a:pPr indent="-330200" lvl="2" marL="12573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Char char="▪"/>
            </a:pPr>
            <a:r>
              <a:rPr b="1" i="0" lang="en" sz="1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Geostationary Satellite Image Browser</a:t>
            </a:r>
          </a:p>
          <a:p>
            <a:pPr indent="-273050" lvl="2" marL="154305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https://www.ssec.wisc.edu/data/geo/#/animation?satellite=goes-16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30200" lvl="2" marL="12573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Imagery and Data link list</a:t>
            </a:r>
          </a:p>
          <a:p>
            <a:pPr indent="-279400" lvl="2" marL="1600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▪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http://www.ssec.wisc.edu/data/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30200" lvl="2" marL="12573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Char char="▪"/>
            </a:pPr>
            <a:r>
              <a:rPr b="1" i="0" lang="en" sz="1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RealEarth (Google Maps engine and WMS)</a:t>
            </a:r>
          </a:p>
          <a:p>
            <a:pPr indent="-330200" lvl="3" marL="1600200" marR="0" rtl="0" algn="l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Char char="✓"/>
            </a:pPr>
            <a:r>
              <a:rPr b="1" i="0" lang="en" sz="1600" u="sng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500</a:t>
            </a:r>
            <a:r>
              <a:rPr b="1" i="0" lang="en" sz="16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GEO and LEO (e.g. JPSS) sat products</a:t>
            </a:r>
          </a:p>
          <a:p>
            <a:pPr indent="-228600" lvl="3" marL="1600200" marR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12500"/>
              <a:buFont typeface="Calibri"/>
              <a:buChar char="✓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http://realearth.ssec.wisc.edu/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-342900" lvl="1" marL="800100" marR="0" rtl="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idx="12" type="sldNum"/>
          </p:nvPr>
        </p:nvSpPr>
        <p:spPr>
          <a:xfrm>
            <a:off x="7687645" y="4974904"/>
            <a:ext cx="1435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" sz="1000">
                <a:solidFill>
                  <a:srgbClr val="DDDDDD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98" name="Shape 198"/>
          <p:cNvSpPr txBox="1"/>
          <p:nvPr/>
        </p:nvSpPr>
        <p:spPr>
          <a:xfrm>
            <a:off x="381000" y="486801"/>
            <a:ext cx="8382000" cy="4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 Time Browsing: GEO &amp; LEO</a:t>
            </a:r>
          </a:p>
        </p:txBody>
      </p:sp>
      <p:sp>
        <p:nvSpPr>
          <p:cNvPr id="199" name="Shape 199"/>
          <p:cNvSpPr/>
          <p:nvPr/>
        </p:nvSpPr>
        <p:spPr>
          <a:xfrm>
            <a:off x="457200" y="4686300"/>
            <a:ext cx="4013400" cy="2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 Indicates one of author’s preferred sites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457200" y="1028700"/>
            <a:ext cx="8153400" cy="32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CIRA/RAMM Branch, Fort Collins</a:t>
            </a:r>
          </a:p>
          <a:p>
            <a:pPr indent="-317500" lvl="1" marL="8001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 GOES, GOES-R/-16, Himawari, Suomi NPP VIIRS imagery</a:t>
            </a:r>
          </a:p>
          <a:p>
            <a:pPr indent="-330200" lvl="2" marL="12573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Real-time to 4-week rotating archive</a:t>
            </a:r>
          </a:p>
          <a:p>
            <a:pPr indent="-330200" lvl="2" marL="1257300" marR="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Menu (GOES, GOES-16, Himawari, Suomi NPP (LEO))</a:t>
            </a:r>
          </a:p>
          <a:p>
            <a:pPr indent="-215900" lvl="2" marL="12573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➢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http://rammb.cira.colostate.edu/ramsdis/online/</a:t>
            </a:r>
          </a:p>
          <a:p>
            <a:pPr indent="-330200" lvl="2" marL="12573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➢"/>
            </a:pP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(Legacy) GOES-East and GOES-West</a:t>
            </a:r>
          </a:p>
          <a:p>
            <a:pPr indent="-215900" lvl="2" marL="1257300" marR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➢"/>
            </a:pPr>
            <a:r>
              <a:rPr b="1" i="0" lang="en" sz="16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http://rammb.cira.colostate.edu/ramsdis/online/goes-west_goes-east.asp</a:t>
            </a:r>
            <a:r>
              <a:rPr b="1" i="0" lang="en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