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01" r:id="rId3"/>
    <p:sldId id="302" r:id="rId4"/>
    <p:sldId id="303" r:id="rId5"/>
    <p:sldId id="300" r:id="rId6"/>
    <p:sldId id="299" r:id="rId7"/>
    <p:sldId id="284" r:id="rId8"/>
    <p:sldId id="297" r:id="rId9"/>
    <p:sldId id="283" r:id="rId10"/>
    <p:sldId id="262" r:id="rId11"/>
    <p:sldId id="263" r:id="rId12"/>
    <p:sldId id="295" r:id="rId13"/>
    <p:sldId id="259" r:id="rId14"/>
    <p:sldId id="291" r:id="rId15"/>
    <p:sldId id="293" r:id="rId16"/>
    <p:sldId id="260" r:id="rId17"/>
    <p:sldId id="292" r:id="rId18"/>
    <p:sldId id="294" r:id="rId19"/>
    <p:sldId id="296" r:id="rId20"/>
    <p:sldId id="271" r:id="rId21"/>
    <p:sldId id="285" r:id="rId22"/>
    <p:sldId id="287" r:id="rId23"/>
    <p:sldId id="298" r:id="rId24"/>
    <p:sldId id="288" r:id="rId25"/>
    <p:sldId id="289" r:id="rId26"/>
    <p:sldId id="290" r:id="rId27"/>
    <p:sldId id="279" r:id="rId28"/>
    <p:sldId id="281" r:id="rId29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27" autoAdjust="0"/>
    <p:restoredTop sz="83698" autoAdjust="0"/>
  </p:normalViewPr>
  <p:slideViewPr>
    <p:cSldViewPr snapToGrid="0">
      <p:cViewPr varScale="1">
        <p:scale>
          <a:sx n="52" d="100"/>
          <a:sy n="52" d="100"/>
        </p:scale>
        <p:origin x="-115" y="-5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95FD7-F315-4F83-9D56-6634F283746B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43A34-699D-4026-9B08-A47C272E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72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4B4D6-F0DE-49D5-B4B0-3EF050F5F0B5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04EFF-CFB8-42D3-B400-F856B9C10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63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Sorry if you’re hearing this twice</a:t>
            </a:r>
          </a:p>
          <a:p>
            <a:endParaRPr lang="en-US" dirty="0" smtClean="0"/>
          </a:p>
          <a:p>
            <a:r>
              <a:rPr lang="en-US" smtClean="0"/>
              <a:t>Repetition is good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20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– minor</a:t>
            </a:r>
            <a:r>
              <a:rPr lang="en-US" baseline="0" dirty="0" smtClean="0"/>
              <a:t> maintenance issue with </a:t>
            </a:r>
            <a:r>
              <a:rPr lang="en-US" baseline="0" dirty="0" err="1" smtClean="0"/>
              <a:t>ldmd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pqact</a:t>
            </a:r>
            <a:r>
              <a:rPr lang="en-US" baseline="0" dirty="0" smtClean="0"/>
              <a:t> on cpsbn1 after </a:t>
            </a:r>
            <a:r>
              <a:rPr lang="en-US" baseline="0" dirty="0" err="1" smtClean="0"/>
              <a:t>awips</a:t>
            </a:r>
            <a:r>
              <a:rPr lang="en-US" baseline="0" dirty="0" smtClean="0"/>
              <a:t> upgrades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97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71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98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Synthetic data will include real ancillary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56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04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74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6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495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52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55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point</a:t>
            </a:r>
            <a:r>
              <a:rPr lang="en-US" baseline="0" dirty="0" smtClean="0"/>
              <a:t> of this case is to demonstrate that the forecasters did not envision this squall developing.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48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75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646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753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37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process was not without issues now and then…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741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70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was NOT what the forecasters had envisioned with the high wind event…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81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in</a:t>
            </a:r>
            <a:r>
              <a:rPr lang="en-US" baseline="0" dirty="0" smtClean="0"/>
              <a:t> fact synthetic from the</a:t>
            </a:r>
            <a:r>
              <a:rPr lang="en-US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Real-Time NSSL 4 km WRF-ARW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accessed from RAMSDIS Online – GOES-R Proving ground.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baseline="0" dirty="0" smtClean="0"/>
              <a:t> . </a:t>
            </a:r>
            <a:r>
              <a:rPr lang="en-US" dirty="0" smtClean="0"/>
              <a:t>Synthetic imagery</a:t>
            </a:r>
            <a:r>
              <a:rPr lang="en-US" baseline="0" dirty="0" smtClean="0"/>
              <a:t> serves to give the forecaster a real-world forecast of the weather in a much different perspective that viewing model data in traditional ways.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However, the synthetic goes-r data used in the TOWR-S is different in that the imagery was fed to us in “real-time”, it is still model forecast but is fed as if it were real time. I.e. we could not see it in the future. AND, this would actually be useful to forecasters.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8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Just a few of the ways MFR has been involved with Satellite projects.</a:t>
            </a:r>
          </a:p>
          <a:p>
            <a:endParaRPr lang="en-US" dirty="0" smtClean="0"/>
          </a:p>
          <a:p>
            <a:r>
              <a:rPr lang="en-US" dirty="0" smtClean="0"/>
              <a:t>STAT team via </a:t>
            </a:r>
            <a:r>
              <a:rPr lang="en-US" dirty="0" err="1" smtClean="0"/>
              <a:t>mel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39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a few of the ways MFR has been involved with Satellite projects.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39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69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28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– minor</a:t>
            </a:r>
            <a:r>
              <a:rPr lang="en-US" baseline="0" dirty="0" smtClean="0"/>
              <a:t> maintenance issue with </a:t>
            </a:r>
            <a:r>
              <a:rPr lang="en-US" baseline="0" dirty="0" err="1" smtClean="0"/>
              <a:t>ldmd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pqact</a:t>
            </a:r>
            <a:r>
              <a:rPr lang="en-US" baseline="0" dirty="0" smtClean="0"/>
              <a:t> on cpsbn1 after </a:t>
            </a:r>
            <a:r>
              <a:rPr lang="en-US" baseline="0" dirty="0" err="1" smtClean="0"/>
              <a:t>awips</a:t>
            </a:r>
            <a:r>
              <a:rPr lang="en-US" baseline="0" dirty="0" smtClean="0"/>
              <a:t> upgrades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4EFF-CFB8-42D3-B400-F856B9C10F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97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4555" y="1492585"/>
            <a:ext cx="9694975" cy="2431715"/>
          </a:xfrm>
        </p:spPr>
        <p:txBody>
          <a:bodyPr/>
          <a:lstStyle/>
          <a:p>
            <a:r>
              <a:rPr lang="en-US" dirty="0" smtClean="0"/>
              <a:t>GOES-R RPM</a:t>
            </a:r>
            <a:br>
              <a:rPr lang="en-US" dirty="0" smtClean="0"/>
            </a:br>
            <a:r>
              <a:rPr lang="en-US" sz="3200" dirty="0" smtClean="0"/>
              <a:t>Synthetic Ingest and </a:t>
            </a:r>
            <a:r>
              <a:rPr lang="en-US" sz="3200" dirty="0" smtClean="0"/>
              <a:t>Display at WFO Medford, OR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2469" y="4034201"/>
            <a:ext cx="7387061" cy="92297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Mike Stavish, </a:t>
            </a:r>
            <a:r>
              <a:rPr lang="en-US" sz="3200" dirty="0" smtClean="0"/>
              <a:t>SOO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864" y="905849"/>
            <a:ext cx="3313733" cy="2213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510" y="292074"/>
            <a:ext cx="3589020" cy="2019300"/>
          </a:xfrm>
          <a:prstGeom prst="rect">
            <a:avLst/>
          </a:prstGeom>
        </p:spPr>
      </p:pic>
      <p:pic>
        <p:nvPicPr>
          <p:cNvPr id="7" name="Picture 2" descr="\\MFR-S-FSWIN\Home$\michael.stavish\Documents\NWS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4252"/>
            <a:ext cx="1803748" cy="180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MFR-S-FSWIN\Home$\michael.stavish\Documents\NOAA_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230" y="4957175"/>
            <a:ext cx="2656770" cy="189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07000" y="5181655"/>
            <a:ext cx="340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3rd NOAA Satellite Proving Ground/User-Readiness Meeting</a:t>
            </a:r>
          </a:p>
          <a:p>
            <a:r>
              <a:rPr lang="en-US" dirty="0" smtClean="0"/>
              <a:t>Norman, OK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34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3944" y="0"/>
            <a:ext cx="4265136" cy="158141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Setup Process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9200" y="3628419"/>
            <a:ext cx="2611573" cy="1369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/>
              <a:t>   </a:t>
            </a:r>
            <a:r>
              <a:rPr lang="en-US" sz="5400" i="1" dirty="0" smtClean="0"/>
              <a:t>Easy!</a:t>
            </a:r>
            <a:r>
              <a:rPr lang="en-US" sz="6000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49988" y="3103569"/>
            <a:ext cx="22044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Medford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1415480" y="1770493"/>
            <a:ext cx="31172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Silver Spring</a:t>
            </a:r>
            <a:endParaRPr lang="en-US" sz="4400" dirty="0"/>
          </a:p>
        </p:txBody>
      </p:sp>
      <p:pic>
        <p:nvPicPr>
          <p:cNvPr id="1028" name="Picture 4" descr="C:\Users\michael.stavish\AppData\Local\Microsoft\Windows\Temporary Internet Files\Content.IE5\V6CUJAOS\comfychair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399" y="3966211"/>
            <a:ext cx="3373741" cy="220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ichael.stavish\AppData\Local\Microsoft\Windows\Temporary Internet Files\Content.IE5\QE3M312D\HappyPC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2796158"/>
            <a:ext cx="2597328" cy="234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/>
          <p:cNvSpPr/>
          <p:nvPr/>
        </p:nvSpPr>
        <p:spPr>
          <a:xfrm>
            <a:off x="3958225" y="1714057"/>
            <a:ext cx="4797468" cy="3918212"/>
          </a:xfrm>
          <a:custGeom>
            <a:avLst/>
            <a:gdLst>
              <a:gd name="connsiteX0" fmla="*/ 0 w 4797468"/>
              <a:gd name="connsiteY0" fmla="*/ 1981121 h 3918212"/>
              <a:gd name="connsiteX1" fmla="*/ 2680570 w 4797468"/>
              <a:gd name="connsiteY1" fmla="*/ 52113 h 3918212"/>
              <a:gd name="connsiteX2" fmla="*/ 463463 w 4797468"/>
              <a:gd name="connsiteY2" fmla="*/ 3834973 h 3918212"/>
              <a:gd name="connsiteX3" fmla="*/ 4797468 w 4797468"/>
              <a:gd name="connsiteY3" fmla="*/ 2757735 h 3918212"/>
              <a:gd name="connsiteX4" fmla="*/ 4797468 w 4797468"/>
              <a:gd name="connsiteY4" fmla="*/ 2757735 h 391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7468" h="3918212">
                <a:moveTo>
                  <a:pt x="0" y="1981121"/>
                </a:moveTo>
                <a:cubicBezTo>
                  <a:pt x="1301663" y="862129"/>
                  <a:pt x="2603326" y="-256862"/>
                  <a:pt x="2680570" y="52113"/>
                </a:cubicBezTo>
                <a:cubicBezTo>
                  <a:pt x="2757814" y="361088"/>
                  <a:pt x="110647" y="3384036"/>
                  <a:pt x="463463" y="3834973"/>
                </a:cubicBezTo>
                <a:cubicBezTo>
                  <a:pt x="816279" y="4285910"/>
                  <a:pt x="4797468" y="2757735"/>
                  <a:pt x="4797468" y="2757735"/>
                </a:cubicBezTo>
                <a:lnTo>
                  <a:pt x="4797468" y="2757735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rot="4007342">
            <a:off x="8778682" y="4259435"/>
            <a:ext cx="190988" cy="32794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24380" y="5281540"/>
            <a:ext cx="1863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(Matt </a:t>
            </a:r>
            <a:r>
              <a:rPr lang="en-US" dirty="0" err="1" smtClean="0"/>
              <a:t>Comerford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1" name="Picture 2" descr="\\MFR-S-FSWIN\Home$\michael.stavish\Documents\NWS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" y="60411"/>
            <a:ext cx="822280" cy="8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\\MFR-S-FSWIN\Home$\michael.stavish\Documents\NOAA_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6244701"/>
            <a:ext cx="858618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15137" y="6202709"/>
            <a:ext cx="294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(Mike Stavish / Darren Dixon)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9118478">
            <a:off x="4482777" y="2945750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RPM</a:t>
            </a:r>
            <a:endParaRPr lang="en-US" sz="28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247255" y="2554266"/>
            <a:ext cx="453653" cy="3669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78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90597" y="1339622"/>
            <a:ext cx="1040912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 smtClean="0"/>
              <a:t>RPM </a:t>
            </a:r>
            <a:r>
              <a:rPr lang="en-US" sz="4000" b="1" i="1" u="sng" dirty="0"/>
              <a:t>(RPM Package Manager)</a:t>
            </a:r>
            <a:r>
              <a:rPr lang="en-US" sz="4000" dirty="0"/>
              <a:t> </a:t>
            </a:r>
            <a:endParaRPr lang="en-US" sz="4000" dirty="0" smtClean="0"/>
          </a:p>
          <a:p>
            <a:endParaRPr lang="en-US" sz="4000" dirty="0" smtClean="0"/>
          </a:p>
          <a:p>
            <a:r>
              <a:rPr lang="en-US" sz="4000" dirty="0" smtClean="0"/>
              <a:t>Utility </a:t>
            </a:r>
            <a:r>
              <a:rPr lang="en-US" sz="4000" dirty="0"/>
              <a:t>for installing software </a:t>
            </a:r>
            <a:r>
              <a:rPr lang="en-US" sz="4000" dirty="0" smtClean="0"/>
              <a:t>on Linux</a:t>
            </a:r>
          </a:p>
          <a:p>
            <a:pPr marL="1200150" lvl="1" indent="-742950">
              <a:buAutoNum type="arabicPeriod"/>
            </a:pPr>
            <a:r>
              <a:rPr lang="en-US" sz="4000" dirty="0" smtClean="0"/>
              <a:t>Get RPM file.</a:t>
            </a:r>
          </a:p>
          <a:p>
            <a:pPr marL="1200150" lvl="1" indent="-742950">
              <a:buAutoNum type="arabicPeriod"/>
            </a:pPr>
            <a:r>
              <a:rPr lang="en-US" sz="4000" dirty="0" smtClean="0"/>
              <a:t>Build RPM for local WFO (</a:t>
            </a:r>
            <a:r>
              <a:rPr lang="en-US" sz="4000" dirty="0" err="1" smtClean="0"/>
              <a:t>linux</a:t>
            </a:r>
            <a:r>
              <a:rPr lang="en-US" sz="4000" dirty="0" smtClean="0"/>
              <a:t> box outside AWIPS, </a:t>
            </a:r>
            <a:r>
              <a:rPr lang="en-US" sz="4000" i="1" dirty="0" smtClean="0"/>
              <a:t>ITO or ESA</a:t>
            </a:r>
            <a:r>
              <a:rPr lang="en-US" sz="4000" dirty="0" smtClean="0"/>
              <a:t>) </a:t>
            </a:r>
          </a:p>
          <a:p>
            <a:pPr marL="1200150" lvl="1" indent="-742950">
              <a:buAutoNum type="arabicPeriod"/>
            </a:pPr>
            <a:r>
              <a:rPr lang="en-US" sz="4000" dirty="0" smtClean="0"/>
              <a:t>Install file inside AWIPS: </a:t>
            </a:r>
            <a:r>
              <a:rPr lang="en-US" sz="4000" b="1" i="1" dirty="0"/>
              <a:t>rpm -</a:t>
            </a:r>
            <a:r>
              <a:rPr lang="en-US" sz="4000" b="1" i="1" dirty="0" err="1"/>
              <a:t>i</a:t>
            </a:r>
            <a:r>
              <a:rPr lang="en-US" sz="4000" b="1" i="1" dirty="0"/>
              <a:t> </a:t>
            </a:r>
            <a:r>
              <a:rPr lang="en-US" sz="4000" b="1" i="1" dirty="0" err="1" smtClean="0"/>
              <a:t>file.rpm</a:t>
            </a:r>
            <a:endParaRPr lang="en-US" sz="4000" b="1" i="1" dirty="0" smtClean="0"/>
          </a:p>
          <a:p>
            <a:pPr marL="1200150" lvl="1" indent="-742950">
              <a:buAutoNum type="arabicPeriod"/>
            </a:pPr>
            <a:r>
              <a:rPr lang="en-US" sz="4000" dirty="0" smtClean="0"/>
              <a:t>Update file: 1-3, then </a:t>
            </a:r>
            <a:r>
              <a:rPr lang="en-US" sz="4000" b="1" i="1" dirty="0" smtClean="0"/>
              <a:t>rpm </a:t>
            </a:r>
            <a:r>
              <a:rPr lang="en-US" sz="4000" b="1" i="1" dirty="0"/>
              <a:t>-U </a:t>
            </a:r>
            <a:r>
              <a:rPr lang="en-US" sz="4000" b="1" i="1" dirty="0" err="1" smtClean="0"/>
              <a:t>file.rpm</a:t>
            </a:r>
            <a:endParaRPr lang="en-US" sz="4000" b="1" i="1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713944" y="0"/>
            <a:ext cx="4265136" cy="158141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smtClean="0"/>
              <a:t>Setup Process</a:t>
            </a:r>
            <a:endParaRPr lang="en-US" sz="5400" dirty="0"/>
          </a:p>
        </p:txBody>
      </p:sp>
      <p:pic>
        <p:nvPicPr>
          <p:cNvPr id="4" name="Picture 2" descr="\\MFR-S-FSWIN\Home$\michael.stavish\Documents\NWS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" y="60411"/>
            <a:ext cx="822280" cy="8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MFR-S-FSWIN\Home$\michael.stavish\Documents\NOAA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6244701"/>
            <a:ext cx="858618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openeaagles.org/wiki/lib/exe/fetch.php?media=instruments:rp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826" y="290512"/>
            <a:ext cx="2116899" cy="209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35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92264" y="1399033"/>
            <a:ext cx="90688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Some outages occur after AWIPS build upgrades or after </a:t>
            </a:r>
            <a:r>
              <a:rPr lang="en-US" sz="4000" dirty="0" err="1" smtClean="0"/>
              <a:t>ldm</a:t>
            </a:r>
            <a:r>
              <a:rPr lang="en-US" sz="4000" dirty="0" smtClean="0"/>
              <a:t> localizations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GOES-R </a:t>
            </a:r>
            <a:r>
              <a:rPr lang="en-US" sz="4000" dirty="0" err="1" smtClean="0"/>
              <a:t>l</a:t>
            </a:r>
            <a:r>
              <a:rPr lang="en-US" sz="4000" dirty="0" err="1" smtClean="0"/>
              <a:t>dm</a:t>
            </a:r>
            <a:r>
              <a:rPr lang="en-US" sz="4000" dirty="0" smtClean="0"/>
              <a:t> settings get removed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 err="1" smtClean="0"/>
              <a:t>ldmd.conf</a:t>
            </a:r>
            <a:endParaRPr lang="en-US" sz="4000" dirty="0" smtClean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 err="1" smtClean="0"/>
              <a:t>pqact.conf</a:t>
            </a:r>
            <a:endParaRPr lang="en-US" sz="4000" dirty="0" smtClean="0"/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Quick fix by Matt </a:t>
            </a:r>
            <a:r>
              <a:rPr lang="en-US" sz="4000" dirty="0" err="1" smtClean="0"/>
              <a:t>Comerford</a:t>
            </a:r>
            <a:r>
              <a:rPr lang="en-US" sz="4000" dirty="0" smtClean="0"/>
              <a:t> or locally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713944" y="0"/>
            <a:ext cx="4265136" cy="158141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 smtClean="0"/>
              <a:t>Maintenance</a:t>
            </a:r>
            <a:endParaRPr lang="en-US" sz="5400" dirty="0"/>
          </a:p>
        </p:txBody>
      </p:sp>
      <p:pic>
        <p:nvPicPr>
          <p:cNvPr id="4" name="Picture 2" descr="\\MFR-S-FSWIN\Home$\michael.stavish\Documents\NWS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" y="60411"/>
            <a:ext cx="822280" cy="8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MFR-S-FSWIN\Home$\michael.stavish\Documents\NOAA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6244701"/>
            <a:ext cx="858618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14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i="1" dirty="0" smtClean="0"/>
              <a:t>Original </a:t>
            </a:r>
            <a:r>
              <a:rPr lang="en-US" dirty="0" smtClean="0"/>
              <a:t>WFO Synthetic </a:t>
            </a:r>
            <a:br>
              <a:rPr lang="en-US" dirty="0" smtClean="0"/>
            </a:br>
            <a:r>
              <a:rPr lang="en-US" dirty="0" smtClean="0"/>
              <a:t>GOES-R Data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1161" y="2266166"/>
            <a:ext cx="7459272" cy="312420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Products initially only available </a:t>
            </a:r>
            <a:r>
              <a:rPr lang="en-US" sz="3200" dirty="0" smtClean="0"/>
              <a:t>through AWIPS </a:t>
            </a:r>
            <a:r>
              <a:rPr lang="en-US" sz="3200" i="1" u="sng" dirty="0" smtClean="0"/>
              <a:t>Product </a:t>
            </a:r>
            <a:r>
              <a:rPr lang="en-US" sz="3200" i="1" u="sng" dirty="0" smtClean="0"/>
              <a:t>Browser </a:t>
            </a:r>
            <a:r>
              <a:rPr lang="en-US" sz="3200" dirty="0" smtClean="0"/>
              <a:t>under source “GOES-17”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6" t="12055" b="3927"/>
          <a:stretch/>
        </p:blipFill>
        <p:spPr>
          <a:xfrm>
            <a:off x="8956109" y="151003"/>
            <a:ext cx="2430049" cy="656294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156524" y="2480150"/>
            <a:ext cx="1828800" cy="3920647"/>
          </a:xfrm>
          <a:prstGeom prst="roundRect">
            <a:avLst/>
          </a:prstGeom>
          <a:solidFill>
            <a:schemeClr val="accent1">
              <a:alpha val="27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\\MFR-S-FSWIN\Home$\michael.stavish\Documents\NOAA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6244701"/>
            <a:ext cx="858618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MFR-S-FSWIN\Home$\michael.stavish\Documents\NWS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" y="60411"/>
            <a:ext cx="822280" cy="8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96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837" y="351774"/>
            <a:ext cx="10018713" cy="900829"/>
          </a:xfrm>
        </p:spPr>
        <p:txBody>
          <a:bodyPr>
            <a:normAutofit/>
          </a:bodyPr>
          <a:lstStyle/>
          <a:p>
            <a:r>
              <a:rPr lang="en-US" dirty="0" smtClean="0"/>
              <a:t>New RPM Provides “GOES-R” Menu </a:t>
            </a:r>
            <a:r>
              <a:rPr lang="en-US" dirty="0" smtClean="0"/>
              <a:t>in D2d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85"/>
          <a:stretch/>
        </p:blipFill>
        <p:spPr>
          <a:xfrm>
            <a:off x="481042" y="1929008"/>
            <a:ext cx="11268371" cy="41210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49238" y="1929008"/>
            <a:ext cx="951978" cy="513567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2229634" y="2185792"/>
            <a:ext cx="3419604" cy="1045923"/>
          </a:xfrm>
          <a:prstGeom prst="straightConnector1">
            <a:avLst/>
          </a:prstGeom>
          <a:ln w="381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\\MFR-S-FSWIN\Home$\michael.stavish\Documents\NWS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" y="60411"/>
            <a:ext cx="822280" cy="8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MFR-S-FSWIN\Home$\michael.stavish\Documents\NOAA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6244701"/>
            <a:ext cx="858618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58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9259" y="172233"/>
            <a:ext cx="10018713" cy="854901"/>
          </a:xfrm>
        </p:spPr>
        <p:txBody>
          <a:bodyPr/>
          <a:lstStyle/>
          <a:p>
            <a:r>
              <a:rPr lang="en-US" dirty="0" smtClean="0"/>
              <a:t>GOES-R Menus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49" y="1001038"/>
            <a:ext cx="9773998" cy="5473052"/>
          </a:xfrm>
        </p:spPr>
      </p:pic>
      <p:sp>
        <p:nvSpPr>
          <p:cNvPr id="5" name="TextBox 4"/>
          <p:cNvSpPr txBox="1"/>
          <p:nvPr/>
        </p:nvSpPr>
        <p:spPr>
          <a:xfrm>
            <a:off x="7202466" y="1590805"/>
            <a:ext cx="3919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Synthetic Data Flowing Soon!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469677" y="2052470"/>
            <a:ext cx="187890" cy="87862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\\MFR-S-FSWIN\Home$\michael.stavish\Documents\NWS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" y="60411"/>
            <a:ext cx="822280" cy="8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MFR-S-FSWIN\Home$\michael.stavish\Documents\NOAA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6244701"/>
            <a:ext cx="858618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3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799"/>
            <a:ext cx="3619499" cy="632146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MFR CAVE display showing Synthetic GOES-R </a:t>
            </a:r>
            <a:r>
              <a:rPr lang="en-US" sz="2800" dirty="0" smtClean="0"/>
              <a:t>products</a:t>
            </a:r>
          </a:p>
          <a:p>
            <a:r>
              <a:rPr lang="en-US" sz="2800" dirty="0" smtClean="0"/>
              <a:t>GOES East shown</a:t>
            </a:r>
          </a:p>
          <a:p>
            <a:r>
              <a:rPr lang="en-US" sz="2800" dirty="0" smtClean="0"/>
              <a:t>Should come further west</a:t>
            </a:r>
            <a:endParaRPr lang="en-US" sz="2800" dirty="0"/>
          </a:p>
        </p:txBody>
      </p:sp>
      <p:pic>
        <p:nvPicPr>
          <p:cNvPr id="6" name="Picture 4" descr="\\MFR-S-FSWIN\Home$\michael.stavish\Documents\NOAA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6244701"/>
            <a:ext cx="858618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MFR-S-FSWIN\Home$\michael.stavish\Documents\NWS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" y="60411"/>
            <a:ext cx="822280" cy="8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1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799"/>
            <a:ext cx="3695177" cy="632146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MFR CAVE display showing Synthetic GOES-R </a:t>
            </a:r>
            <a:r>
              <a:rPr lang="en-US" sz="2800" dirty="0" smtClean="0"/>
              <a:t>products</a:t>
            </a:r>
          </a:p>
          <a:p>
            <a:r>
              <a:rPr lang="en-US" sz="2800" dirty="0" smtClean="0"/>
              <a:t>Goes East Full Disk</a:t>
            </a:r>
            <a:endParaRPr lang="en-US" sz="2800" dirty="0"/>
          </a:p>
        </p:txBody>
      </p:sp>
      <p:pic>
        <p:nvPicPr>
          <p:cNvPr id="6" name="Picture 4" descr="\\MFR-S-FSWIN\Home$\michael.stavish\Documents\NOAA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6244701"/>
            <a:ext cx="858618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MFR-S-FSWIN\Home$\michael.stavish\Documents\NWS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" y="60411"/>
            <a:ext cx="822280" cy="8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178" y="1"/>
            <a:ext cx="8359035" cy="685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9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030" y="2029216"/>
            <a:ext cx="2317315" cy="35323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Ch. 13- 10.35um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Mesoscale </a:t>
            </a:r>
            <a:r>
              <a:rPr lang="en-US" dirty="0" smtClean="0"/>
              <a:t>subsectors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949" y="0"/>
            <a:ext cx="8930051" cy="6858000"/>
          </a:xfrm>
          <a:prstGeom prst="rect">
            <a:avLst/>
          </a:prstGeom>
        </p:spPr>
      </p:pic>
      <p:pic>
        <p:nvPicPr>
          <p:cNvPr id="4" name="Picture 2" descr="\\MFR-S-FSWIN\Home$\michael.stavish\Documents\NWS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" y="60411"/>
            <a:ext cx="822280" cy="8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MFR-S-FSWIN\Home$\michael.stavish\Documents\NOAA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6244701"/>
            <a:ext cx="858618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69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ovie reel film reel clip art clipart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41" y="1465545"/>
            <a:ext cx="9981117" cy="17285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22130"/>
            <a:ext cx="6908127" cy="1752599"/>
          </a:xfrm>
        </p:spPr>
        <p:txBody>
          <a:bodyPr/>
          <a:lstStyle/>
          <a:p>
            <a:r>
              <a:rPr lang="en-US" dirty="0" smtClean="0"/>
              <a:t>Looping and Frame Counts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3130461"/>
            <a:ext cx="10018713" cy="312420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Higher temporal resolution in satellite imagery necessitates:</a:t>
            </a:r>
          </a:p>
          <a:p>
            <a:pPr lvl="1"/>
            <a:r>
              <a:rPr lang="en-US" sz="3200" dirty="0" smtClean="0"/>
              <a:t>Additional frame counts in looping</a:t>
            </a:r>
          </a:p>
          <a:p>
            <a:pPr lvl="1"/>
            <a:r>
              <a:rPr lang="en-US" sz="3200" dirty="0" smtClean="0"/>
              <a:t>Higher speeds in looping</a:t>
            </a:r>
            <a:endParaRPr lang="en-US" sz="3200" dirty="0"/>
          </a:p>
        </p:txBody>
      </p:sp>
      <p:pic>
        <p:nvPicPr>
          <p:cNvPr id="4" name="Picture 2" descr="\\MFR-S-FSWIN\Home$\michael.stavish\Documents\NWS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" y="60411"/>
            <a:ext cx="822280" cy="8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MFR-S-FSWIN\Home$\michael.stavish\Documents\NOAA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6244701"/>
            <a:ext cx="858618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nDepth Proving Ground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870771"/>
            <a:ext cx="2210463" cy="89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nDepth Proving Ground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516" y="1870770"/>
            <a:ext cx="2210463" cy="89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nDepth Proving Ground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196" y="1870769"/>
            <a:ext cx="2210463" cy="89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nDepth Proving Ground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296" y="1870768"/>
            <a:ext cx="2210463" cy="89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60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18439"/>
            <a:ext cx="9676130" cy="634971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8841" y="5232399"/>
            <a:ext cx="2097089" cy="977900"/>
          </a:xfrm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19JAN2016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   13z-16z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62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416" y="60412"/>
            <a:ext cx="7070966" cy="1304926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Raw Data Storage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9009" y="2146787"/>
            <a:ext cx="8308886" cy="358918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“RAW” </a:t>
            </a:r>
            <a:r>
              <a:rPr lang="en-US" sz="3600" dirty="0" smtClean="0"/>
              <a:t>storage </a:t>
            </a:r>
            <a:r>
              <a:rPr lang="en-US" sz="3600" dirty="0" smtClean="0"/>
              <a:t>in “</a:t>
            </a:r>
            <a:r>
              <a:rPr lang="en-US" sz="3600" dirty="0" err="1" smtClean="0"/>
              <a:t>data_store</a:t>
            </a:r>
            <a:r>
              <a:rPr lang="en-US" sz="3600" dirty="0" smtClean="0"/>
              <a:t>/goes-r” </a:t>
            </a:r>
            <a:r>
              <a:rPr lang="en-US" sz="3600" dirty="0" smtClean="0"/>
              <a:t>was </a:t>
            </a:r>
            <a:r>
              <a:rPr lang="en-US" sz="3600" dirty="0" smtClean="0"/>
              <a:t>filling </a:t>
            </a:r>
            <a:r>
              <a:rPr lang="en-US" sz="3600" dirty="0" smtClean="0"/>
              <a:t>up. </a:t>
            </a:r>
            <a:endParaRPr lang="en-US" sz="3600" dirty="0"/>
          </a:p>
          <a:p>
            <a:r>
              <a:rPr lang="en-US" sz="3600" dirty="0" smtClean="0"/>
              <a:t>Was consuming 650G of 2T</a:t>
            </a:r>
            <a:endParaRPr lang="en-US" sz="3600" dirty="0"/>
          </a:p>
          <a:p>
            <a:r>
              <a:rPr lang="en-US" sz="3600" dirty="0" smtClean="0"/>
              <a:t>Not consistent among offices however</a:t>
            </a:r>
          </a:p>
        </p:txBody>
      </p:sp>
      <p:pic>
        <p:nvPicPr>
          <p:cNvPr id="4" name="Picture 2" descr="\\MFR-S-FSWIN\Home$\michael.stavish\Documents\NWS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" y="60411"/>
            <a:ext cx="822280" cy="8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MFR-S-FSWIN\Home$\michael.stavish\Documents\NOAA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6244701"/>
            <a:ext cx="858618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906" y="150310"/>
            <a:ext cx="2704447" cy="199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76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416" y="60412"/>
            <a:ext cx="7070966" cy="946017"/>
          </a:xfrm>
        </p:spPr>
        <p:txBody>
          <a:bodyPr>
            <a:normAutofit/>
          </a:bodyPr>
          <a:lstStyle/>
          <a:p>
            <a:r>
              <a:rPr lang="en-US" sz="4800" dirty="0" smtClean="0"/>
              <a:t>Data </a:t>
            </a:r>
            <a:r>
              <a:rPr lang="en-US" sz="4800" dirty="0" smtClean="0"/>
              <a:t>Storage</a:t>
            </a:r>
            <a:endParaRPr lang="en-US" sz="4800" dirty="0"/>
          </a:p>
        </p:txBody>
      </p:sp>
      <p:pic>
        <p:nvPicPr>
          <p:cNvPr id="4" name="Picture 2" descr="\\MFR-S-FSWIN\Home$\michael.stavish\Documents\NWS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" y="60411"/>
            <a:ext cx="822280" cy="8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MFR-S-FSWIN\Home$\michael.stavish\Documents\NOAA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6244701"/>
            <a:ext cx="858618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906" y="150310"/>
            <a:ext cx="2704447" cy="199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608" y="1006429"/>
            <a:ext cx="5749154" cy="55449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17608" y="1148547"/>
            <a:ext cx="1615565" cy="204263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86192" y="1495434"/>
            <a:ext cx="1039660" cy="25821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17608" y="5661764"/>
            <a:ext cx="4909910" cy="313151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012493" y="3778889"/>
            <a:ext cx="2906040" cy="2039450"/>
          </a:xfrm>
          <a:prstGeom prst="straightConnector1">
            <a:avLst/>
          </a:prstGeom>
          <a:ln w="381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07841" y="3206640"/>
            <a:ext cx="4184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Was getting above 90%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39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416" y="60412"/>
            <a:ext cx="7070966" cy="1304926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Raw Data Storage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9106" y="2868461"/>
            <a:ext cx="5402893" cy="3376240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smtClean="0"/>
              <a:t>Archive Retention handles RAW data</a:t>
            </a:r>
          </a:p>
          <a:p>
            <a:r>
              <a:rPr lang="en-US" sz="3200" dirty="0"/>
              <a:t>Offices set # of archived hours (days</a:t>
            </a:r>
            <a:r>
              <a:rPr lang="en-US" sz="3200" dirty="0" smtClean="0"/>
              <a:t>)</a:t>
            </a:r>
          </a:p>
          <a:p>
            <a:r>
              <a:rPr lang="en-US" sz="3200" dirty="0"/>
              <a:t>Can add a section to purge the Synthetic Goes-R data with unique retention hours  </a:t>
            </a:r>
          </a:p>
          <a:p>
            <a:endParaRPr lang="en-US" sz="3200" dirty="0"/>
          </a:p>
          <a:p>
            <a:endParaRPr lang="en-US" sz="3200" dirty="0" smtClean="0"/>
          </a:p>
        </p:txBody>
      </p:sp>
      <p:pic>
        <p:nvPicPr>
          <p:cNvPr id="4" name="Picture 2" descr="\\MFR-S-FSWIN\Home$\michael.stavish\Documents\NWS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" y="60411"/>
            <a:ext cx="822280" cy="8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MFR-S-FSWIN\Home$\michael.stavish\Documents\NOAA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6244701"/>
            <a:ext cx="858618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906" y="150310"/>
            <a:ext cx="2704447" cy="199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8" b="47580"/>
          <a:stretch/>
        </p:blipFill>
        <p:spPr>
          <a:xfrm>
            <a:off x="1584282" y="1391378"/>
            <a:ext cx="5079565" cy="457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1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985" y="60410"/>
            <a:ext cx="10261264" cy="6276889"/>
          </a:xfrm>
          <a:prstGeom prst="rect">
            <a:avLst/>
          </a:prstGeom>
        </p:spPr>
      </p:pic>
      <p:pic>
        <p:nvPicPr>
          <p:cNvPr id="4" name="Picture 2" descr="\\MFR-S-FSWIN\Home$\michael.stavish\Documents\NWS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" y="60411"/>
            <a:ext cx="822280" cy="8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MFR-S-FSWIN\Home$\michael.stavish\Documents\NOAA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6244701"/>
            <a:ext cx="858618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7730647" y="2605414"/>
            <a:ext cx="313151" cy="7515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134653" y="2393973"/>
            <a:ext cx="1319747" cy="587221"/>
          </a:xfrm>
          <a:prstGeom prst="ellipse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730648" y="1596199"/>
            <a:ext cx="2992852" cy="138499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Modified “RAW_DATA.xml”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Added “</a:t>
            </a:r>
            <a:r>
              <a:rPr lang="en-US" sz="2000" b="1" dirty="0" err="1" smtClean="0">
                <a:solidFill>
                  <a:srgbClr val="FFFF00"/>
                </a:solidFill>
              </a:rPr>
              <a:t>SynthGOES</a:t>
            </a:r>
            <a:r>
              <a:rPr lang="en-US" sz="2000" b="1" dirty="0" smtClean="0">
                <a:solidFill>
                  <a:srgbClr val="FFFF00"/>
                </a:solidFill>
              </a:rPr>
              <a:t>-R</a:t>
            </a:r>
            <a:r>
              <a:rPr lang="en-US" sz="2400" b="1" dirty="0" smtClean="0">
                <a:solidFill>
                  <a:srgbClr val="FFFF00"/>
                </a:solidFill>
              </a:rPr>
              <a:t>”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1200" y="3670300"/>
            <a:ext cx="5245100" cy="1612900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3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416" y="60412"/>
            <a:ext cx="7070966" cy="1304926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Raw Data Storage</a:t>
            </a:r>
            <a:endParaRPr lang="en-US" sz="4800" dirty="0"/>
          </a:p>
        </p:txBody>
      </p:sp>
      <p:pic>
        <p:nvPicPr>
          <p:cNvPr id="4" name="Picture 2" descr="\\MFR-S-FSWIN\Home$\michael.stavish\Documents\NWS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" y="60411"/>
            <a:ext cx="822280" cy="8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MFR-S-FSWIN\Home$\michael.stavish\Documents\NOAA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6244701"/>
            <a:ext cx="858618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906" y="150310"/>
            <a:ext cx="2704447" cy="199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94" y="1476633"/>
            <a:ext cx="8077412" cy="476806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057294" y="1803748"/>
            <a:ext cx="3905095" cy="801666"/>
          </a:xfrm>
          <a:prstGeom prst="ellipse">
            <a:avLst/>
          </a:prstGeom>
          <a:solidFill>
            <a:srgbClr val="FFFF00">
              <a:alpha val="1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221271" y="2605414"/>
            <a:ext cx="626302" cy="12764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81768" y="4013692"/>
            <a:ext cx="5628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Selecting “Raw” shows you the /</a:t>
            </a:r>
            <a:r>
              <a:rPr lang="en-US" sz="2400" dirty="0" err="1" smtClean="0"/>
              <a:t>data_store</a:t>
            </a:r>
            <a:endParaRPr lang="en-US" sz="2400" dirty="0"/>
          </a:p>
        </p:txBody>
      </p:sp>
      <p:sp>
        <p:nvSpPr>
          <p:cNvPr id="16" name="Oval 15"/>
          <p:cNvSpPr/>
          <p:nvPr/>
        </p:nvSpPr>
        <p:spPr>
          <a:xfrm>
            <a:off x="6229611" y="1803748"/>
            <a:ext cx="3905095" cy="801666"/>
          </a:xfrm>
          <a:prstGeom prst="ellipse">
            <a:avLst/>
          </a:prstGeom>
          <a:solidFill>
            <a:srgbClr val="FFFF00">
              <a:alpha val="1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7730647" y="2605414"/>
            <a:ext cx="313151" cy="7515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39144" y="3356975"/>
            <a:ext cx="3130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 days for this category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006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416" y="60412"/>
            <a:ext cx="7070966" cy="1304926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Raw Data Storage</a:t>
            </a:r>
            <a:endParaRPr lang="en-US" sz="4800" dirty="0"/>
          </a:p>
        </p:txBody>
      </p:sp>
      <p:pic>
        <p:nvPicPr>
          <p:cNvPr id="4" name="Picture 2" descr="\\MFR-S-FSWIN\Home$\michael.stavish\Documents\NWS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" y="60411"/>
            <a:ext cx="822280" cy="8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MFR-S-FSWIN\Home$\michael.stavish\Documents\NOAA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6244701"/>
            <a:ext cx="858618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906" y="150310"/>
            <a:ext cx="2704447" cy="199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7730647" y="2605414"/>
            <a:ext cx="313151" cy="7515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1" t="26301" r="14152" b="30959"/>
          <a:stretch/>
        </p:blipFill>
        <p:spPr>
          <a:xfrm>
            <a:off x="2045380" y="1856691"/>
            <a:ext cx="7924749" cy="469465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718853" y="4268945"/>
            <a:ext cx="1952548" cy="400832"/>
          </a:xfrm>
          <a:prstGeom prst="ellipse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499905" y="4740170"/>
            <a:ext cx="6231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Added a new category at MFR to purge GOES-R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212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416" y="60412"/>
            <a:ext cx="7070966" cy="1304926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Raw Data Storage</a:t>
            </a:r>
            <a:endParaRPr lang="en-US" sz="4800" dirty="0"/>
          </a:p>
        </p:txBody>
      </p:sp>
      <p:pic>
        <p:nvPicPr>
          <p:cNvPr id="4" name="Picture 2" descr="\\MFR-S-FSWIN\Home$\michael.stavish\Documents\NWS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" y="60411"/>
            <a:ext cx="822280" cy="8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MFR-S-FSWIN\Home$\michael.stavish\Documents\NOAA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6244701"/>
            <a:ext cx="858618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906" y="150310"/>
            <a:ext cx="2704447" cy="199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7730647" y="2605414"/>
            <a:ext cx="313151" cy="7515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17" y="1763738"/>
            <a:ext cx="8077412" cy="476806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193541" y="2404998"/>
            <a:ext cx="1952548" cy="400832"/>
          </a:xfrm>
          <a:prstGeom prst="ellipse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00582" y="3807912"/>
            <a:ext cx="3022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Reduce retention time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676373" y="2805830"/>
            <a:ext cx="951978" cy="10020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50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030" y="2727543"/>
            <a:ext cx="2317315" cy="2834013"/>
          </a:xfrm>
        </p:spPr>
        <p:txBody>
          <a:bodyPr>
            <a:normAutofit/>
          </a:bodyPr>
          <a:lstStyle/>
          <a:p>
            <a:r>
              <a:rPr lang="en-US" dirty="0" smtClean="0"/>
              <a:t>Synthetic Glitch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612" y="0"/>
            <a:ext cx="8815388" cy="6858000"/>
          </a:xfrm>
          <a:prstGeom prst="rect">
            <a:avLst/>
          </a:prstGeom>
        </p:spPr>
      </p:pic>
      <p:pic>
        <p:nvPicPr>
          <p:cNvPr id="5" name="Picture 2" descr="\\MFR-S-FSWIN\Home$\michael.stavish\Documents\NWS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" y="60411"/>
            <a:ext cx="822280" cy="8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\\MFR-S-FSWIN\Home$\michael.stavish\Documents\NOAA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6244701"/>
            <a:ext cx="858618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75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2097" y="613776"/>
            <a:ext cx="10018713" cy="5793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Synthetic </a:t>
            </a:r>
            <a:r>
              <a:rPr lang="en-US" dirty="0" smtClean="0"/>
              <a:t>GOES-R at Medford </a:t>
            </a:r>
            <a:br>
              <a:rPr lang="en-US" dirty="0" smtClean="0"/>
            </a:br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2097" y="2354893"/>
            <a:ext cx="10018713" cy="4822520"/>
          </a:xfrm>
        </p:spPr>
        <p:txBody>
          <a:bodyPr>
            <a:normAutofit fontScale="40000" lnSpcReduction="20000"/>
          </a:bodyPr>
          <a:lstStyle/>
          <a:p>
            <a:r>
              <a:rPr lang="en-US" sz="7000" dirty="0" smtClean="0"/>
              <a:t>Beneficial </a:t>
            </a:r>
            <a:r>
              <a:rPr lang="en-US" sz="7000" dirty="0"/>
              <a:t>interactions with TOWR-S via routine conference calls which have lead to other avenues – overall GOES-R </a:t>
            </a:r>
            <a:r>
              <a:rPr lang="en-US" sz="7000" dirty="0" smtClean="0"/>
              <a:t>education</a:t>
            </a:r>
          </a:p>
          <a:p>
            <a:r>
              <a:rPr lang="en-US" sz="7000" dirty="0"/>
              <a:t>Fairly easy setup and </a:t>
            </a:r>
            <a:r>
              <a:rPr lang="en-US" sz="7000" dirty="0" smtClean="0"/>
              <a:t>upgrades</a:t>
            </a:r>
            <a:endParaRPr lang="en-US" sz="7000" dirty="0" smtClean="0"/>
          </a:p>
          <a:p>
            <a:r>
              <a:rPr lang="en-US" sz="7000" dirty="0" smtClean="0"/>
              <a:t>Raw data </a:t>
            </a:r>
            <a:r>
              <a:rPr lang="en-US" sz="7000" dirty="0" smtClean="0"/>
              <a:t>storage concerns depending on config for archiver </a:t>
            </a:r>
            <a:r>
              <a:rPr lang="en-US" sz="7000" dirty="0" smtClean="0"/>
              <a:t>retention</a:t>
            </a:r>
          </a:p>
          <a:p>
            <a:r>
              <a:rPr lang="en-US" sz="7000" dirty="0" smtClean="0"/>
              <a:t>Additional looping </a:t>
            </a:r>
            <a:r>
              <a:rPr lang="en-US" sz="7000" dirty="0" err="1" smtClean="0"/>
              <a:t>configs</a:t>
            </a:r>
            <a:r>
              <a:rPr lang="en-US" sz="7000" dirty="0" smtClean="0"/>
              <a:t> may be necessary</a:t>
            </a:r>
            <a:endParaRPr lang="en-US" sz="7000" dirty="0" smtClean="0"/>
          </a:p>
          <a:p>
            <a:r>
              <a:rPr lang="en-US" sz="7000" dirty="0" smtClean="0"/>
              <a:t>Fun and educational to experience </a:t>
            </a:r>
            <a:r>
              <a:rPr lang="en-US" sz="7000" dirty="0" smtClean="0"/>
              <a:t>the “look and feel” of </a:t>
            </a:r>
            <a:r>
              <a:rPr lang="en-US" sz="7000" dirty="0" smtClean="0"/>
              <a:t>future GOES-R data</a:t>
            </a:r>
          </a:p>
          <a:p>
            <a:r>
              <a:rPr lang="en-US" sz="7000" dirty="0" smtClean="0"/>
              <a:t>Fulfilling to contribute </a:t>
            </a:r>
            <a:r>
              <a:rPr lang="en-US" sz="7000" dirty="0" smtClean="0"/>
              <a:t>to the </a:t>
            </a:r>
            <a:r>
              <a:rPr lang="en-US" sz="7000" dirty="0" smtClean="0"/>
              <a:t>implementation -</a:t>
            </a:r>
            <a:r>
              <a:rPr lang="en-US" sz="7000" dirty="0" smtClean="0"/>
              <a:t> </a:t>
            </a:r>
            <a:r>
              <a:rPr lang="en-US" sz="7000" dirty="0" smtClean="0"/>
              <a:t>identifying issues and suggesting </a:t>
            </a:r>
            <a:r>
              <a:rPr lang="en-US" sz="7000" dirty="0" smtClean="0"/>
              <a:t>enhancements from a field perspective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 descr="\\MFR-S-FSWIN\Home$\michael.stavish\Documents\NWS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" y="60411"/>
            <a:ext cx="822280" cy="8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MFR-S-FSWIN\Home$\michael.stavish\Documents\NOAA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6244701"/>
            <a:ext cx="858618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9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71" y="203200"/>
            <a:ext cx="9812429" cy="64389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4300" y="2806700"/>
            <a:ext cx="1828800" cy="482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RAP13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94300" y="5969000"/>
            <a:ext cx="1828800" cy="4826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HRRR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109200" y="2844800"/>
            <a:ext cx="1828800" cy="4826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wrf2k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94300" y="330200"/>
            <a:ext cx="3886200" cy="584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16z-00z forecast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35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142" y="177800"/>
            <a:ext cx="8588515" cy="644341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182100" y="5588000"/>
            <a:ext cx="2133600" cy="584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20:09Z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58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024" y="444500"/>
            <a:ext cx="10018713" cy="1282699"/>
          </a:xfrm>
        </p:spPr>
        <p:txBody>
          <a:bodyPr/>
          <a:lstStyle/>
          <a:p>
            <a:r>
              <a:rPr lang="en-US" dirty="0" smtClean="0"/>
              <a:t>Klamath Falls 2030z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83"/>
          <a:stretch/>
        </p:blipFill>
        <p:spPr bwMode="auto">
          <a:xfrm>
            <a:off x="406400" y="2030441"/>
            <a:ext cx="11667790" cy="363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1500" y="3073400"/>
            <a:ext cx="10375900" cy="1066800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4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sites.google.com/a/noaa.gov/nws-wr-mfr/_/rsrc/1453503608716/files/simulated_nsslwrf4k_band13_10.35u_smaller.gif?attredirects=0&amp;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2" name="Picture 4" descr="C:\Users\michael.stavish\Downloads\simulated_nsslwrf4k_band13_10.35u_smaller (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160338"/>
            <a:ext cx="6026150" cy="636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87500" y="572016"/>
            <a:ext cx="408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Is </a:t>
            </a:r>
            <a:r>
              <a:rPr lang="en-US" sz="8800" dirty="0" smtClean="0"/>
              <a:t>it live?</a:t>
            </a:r>
            <a:endParaRPr lang="en-US" sz="8800" dirty="0"/>
          </a:p>
        </p:txBody>
      </p:sp>
      <p:sp>
        <p:nvSpPr>
          <p:cNvPr id="11" name="TextBox 10"/>
          <p:cNvSpPr txBox="1"/>
          <p:nvPr/>
        </p:nvSpPr>
        <p:spPr>
          <a:xfrm>
            <a:off x="673100" y="2602766"/>
            <a:ext cx="5181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    </a:t>
            </a:r>
            <a:r>
              <a:rPr lang="en-US" sz="8800" i="1" dirty="0" smtClean="0"/>
              <a:t>Or is it Memorex?</a:t>
            </a:r>
            <a:endParaRPr lang="en-US" sz="8800" i="1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1389018"/>
            <a:ext cx="3427412" cy="31916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48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889" y="59499"/>
            <a:ext cx="10018713" cy="1180578"/>
          </a:xfrm>
        </p:spPr>
        <p:txBody>
          <a:bodyPr>
            <a:normAutofit/>
          </a:bodyPr>
          <a:lstStyle/>
          <a:p>
            <a:r>
              <a:rPr lang="en-US" i="1" dirty="0" smtClean="0"/>
              <a:t>Background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6732" y="1089766"/>
            <a:ext cx="10018713" cy="515493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Past NASA </a:t>
            </a:r>
            <a:r>
              <a:rPr lang="en-US" sz="2800" dirty="0" err="1" smtClean="0"/>
              <a:t>SPoRT</a:t>
            </a:r>
            <a:r>
              <a:rPr lang="en-US" sz="2800" dirty="0" smtClean="0"/>
              <a:t> Assessments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sz="2800" dirty="0" smtClean="0"/>
              <a:t>Involvement with WFO neighbor Mel </a:t>
            </a:r>
            <a:r>
              <a:rPr lang="en-US" sz="2800" dirty="0" err="1" smtClean="0"/>
              <a:t>Nordquist</a:t>
            </a:r>
            <a:r>
              <a:rPr lang="en-US" sz="2800" dirty="0" smtClean="0"/>
              <a:t> </a:t>
            </a:r>
          </a:p>
          <a:p>
            <a:pPr marL="0" indent="0">
              <a:buNone/>
            </a:pPr>
            <a:r>
              <a:rPr lang="en-US" sz="2800" dirty="0" smtClean="0"/>
              <a:t>    (</a:t>
            </a:r>
            <a:r>
              <a:rPr lang="en-US" sz="2800" dirty="0" err="1" smtClean="0"/>
              <a:t>WindSat</a:t>
            </a:r>
            <a:r>
              <a:rPr lang="en-US" sz="2800" dirty="0" smtClean="0"/>
              <a:t> , WR Satellite Team, STAT team)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70" y="1528697"/>
            <a:ext cx="4605081" cy="100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110" y="3800726"/>
            <a:ext cx="2215375" cy="221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\\MFR-S-FSWIN\Home$\michael.stavish\Documents\NWS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" y="60411"/>
            <a:ext cx="822280" cy="8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MFR-S-FSWIN\Home$\michael.stavish\Documents\NOAA_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6244701"/>
            <a:ext cx="858618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48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889" y="59499"/>
            <a:ext cx="10018713" cy="1180578"/>
          </a:xfrm>
        </p:spPr>
        <p:txBody>
          <a:bodyPr>
            <a:normAutofit/>
          </a:bodyPr>
          <a:lstStyle/>
          <a:p>
            <a:r>
              <a:rPr lang="en-US" i="1" dirty="0" smtClean="0"/>
              <a:t>Background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6732" y="1089767"/>
            <a:ext cx="10018713" cy="47522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800" dirty="0" smtClean="0"/>
              <a:t>Red Flag Warning Mission Threads with Mel </a:t>
            </a:r>
          </a:p>
          <a:p>
            <a:pPr marL="0" indent="0">
              <a:buNone/>
            </a:pPr>
            <a:r>
              <a:rPr lang="en-US" sz="2800" dirty="0" smtClean="0"/>
              <a:t>    and  Eric </a:t>
            </a:r>
            <a:r>
              <a:rPr lang="en-US" sz="2800" dirty="0" err="1" smtClean="0"/>
              <a:t>Guillot</a:t>
            </a:r>
            <a:r>
              <a:rPr lang="en-US" sz="2800" dirty="0" smtClean="0"/>
              <a:t> (</a:t>
            </a:r>
            <a:r>
              <a:rPr lang="en-US" sz="2800" dirty="0"/>
              <a:t>TOWR-S </a:t>
            </a:r>
            <a:r>
              <a:rPr lang="en-US" sz="2800" dirty="0" smtClean="0"/>
              <a:t>)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/>
              <a:t>GOES-R OPG – </a:t>
            </a:r>
            <a:r>
              <a:rPr lang="en-US" sz="2800" dirty="0" smtClean="0"/>
              <a:t>Forecaster Marc Spilde</a:t>
            </a:r>
          </a:p>
          <a:p>
            <a:pPr lvl="1"/>
            <a:r>
              <a:rPr lang="en-US" dirty="0" smtClean="0"/>
              <a:t>1-minute Imagery</a:t>
            </a:r>
          </a:p>
          <a:p>
            <a:pPr lvl="1"/>
            <a:r>
              <a:rPr lang="en-US" dirty="0" smtClean="0"/>
              <a:t>RGB Products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324" y="1928815"/>
            <a:ext cx="1860976" cy="162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\\MFR-S-FSWIN\Home$\michael.stavish\Documents\NWS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" y="60411"/>
            <a:ext cx="822280" cy="8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MFR-S-FSWIN\Home$\michael.stavish\Documents\NOAA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6244701"/>
            <a:ext cx="858618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N:\PICS\Spild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r="13868" b="18250"/>
          <a:stretch/>
        </p:blipFill>
        <p:spPr bwMode="auto">
          <a:xfrm>
            <a:off x="8846324" y="4366309"/>
            <a:ext cx="1860976" cy="151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61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47806"/>
            <a:ext cx="10018713" cy="867427"/>
          </a:xfrm>
        </p:spPr>
        <p:txBody>
          <a:bodyPr/>
          <a:lstStyle/>
          <a:p>
            <a:r>
              <a:rPr lang="en-US" dirty="0" smtClean="0"/>
              <a:t>Beneficial HQ-Field Relationship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1640" y="3610998"/>
            <a:ext cx="8918530" cy="3090427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 smtClean="0"/>
              <a:t>The Synthetic GOES-Ingest for WFOs is unique in scope </a:t>
            </a:r>
          </a:p>
          <a:p>
            <a:pPr lvl="1"/>
            <a:r>
              <a:rPr lang="en-US" sz="3200" dirty="0" smtClean="0"/>
              <a:t>Enable future state ingest, imagery, curves, AWIPS menus </a:t>
            </a:r>
          </a:p>
          <a:p>
            <a:pPr lvl="1"/>
            <a:r>
              <a:rPr lang="en-US" sz="3200" dirty="0" smtClean="0"/>
              <a:t>Practice distribution and display, gain feedback</a:t>
            </a:r>
          </a:p>
          <a:p>
            <a:pPr lvl="1"/>
            <a:r>
              <a:rPr lang="en-US" sz="3200" dirty="0" smtClean="0"/>
              <a:t>Good process to gain feedback – daily calls</a:t>
            </a:r>
            <a:endParaRPr lang="en-US" sz="3600" dirty="0" smtClean="0"/>
          </a:p>
        </p:txBody>
      </p:sp>
      <p:pic>
        <p:nvPicPr>
          <p:cNvPr id="1026" name="Picture 2" descr="http://www.corporateservices.noaa.gov/rpflo/facilities_operations/noaa-web/images/headquart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22" y="1332346"/>
            <a:ext cx="3289083" cy="208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5248405" y="2154477"/>
            <a:ext cx="1991638" cy="12526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\\MFR-S-FSWIN\Home$\michael.stavish\Documents\My Pictures\DSCN07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893" y="1326693"/>
            <a:ext cx="3059866" cy="209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MFR-S-FSWIN\Home$\michael.stavish\Documents\NWS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" y="60411"/>
            <a:ext cx="822280" cy="8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MFR-S-FSWIN\Home$\michael.stavish\Documents\NOAA_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6244701"/>
            <a:ext cx="858618" cy="6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30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8993</TotalTime>
  <Words>641</Words>
  <Application>Microsoft Office PowerPoint</Application>
  <PresentationFormat>Custom</PresentationFormat>
  <Paragraphs>149</Paragraphs>
  <Slides>28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Parallax</vt:lpstr>
      <vt:lpstr>GOES-R RPM Synthetic Ingest and Display at WFO Medford, OR</vt:lpstr>
      <vt:lpstr>PowerPoint Presentation</vt:lpstr>
      <vt:lpstr>RAP13</vt:lpstr>
      <vt:lpstr>PowerPoint Presentation</vt:lpstr>
      <vt:lpstr>Klamath Falls 2030z</vt:lpstr>
      <vt:lpstr>PowerPoint Presentation</vt:lpstr>
      <vt:lpstr>Background</vt:lpstr>
      <vt:lpstr>Background</vt:lpstr>
      <vt:lpstr>Beneficial HQ-Field Relationship</vt:lpstr>
      <vt:lpstr>Setup Process</vt:lpstr>
      <vt:lpstr>PowerPoint Presentation</vt:lpstr>
      <vt:lpstr>PowerPoint Presentation</vt:lpstr>
      <vt:lpstr>Original WFO Synthetic  GOES-R Data Access</vt:lpstr>
      <vt:lpstr>New RPM Provides “GOES-R” Menu in D2d</vt:lpstr>
      <vt:lpstr>GOES-R Menus</vt:lpstr>
      <vt:lpstr>PowerPoint Presentation</vt:lpstr>
      <vt:lpstr>PowerPoint Presentation</vt:lpstr>
      <vt:lpstr>Ch. 13- 10.35um Mesoscale subsectors</vt:lpstr>
      <vt:lpstr>Looping and Frame Counts</vt:lpstr>
      <vt:lpstr>Raw Data Storage</vt:lpstr>
      <vt:lpstr>Data Storage</vt:lpstr>
      <vt:lpstr>Raw Data Storage</vt:lpstr>
      <vt:lpstr>PowerPoint Presentation</vt:lpstr>
      <vt:lpstr>Raw Data Storage</vt:lpstr>
      <vt:lpstr>Raw Data Storage</vt:lpstr>
      <vt:lpstr>Raw Data Storage</vt:lpstr>
      <vt:lpstr>Synthetic Glitch</vt:lpstr>
      <vt:lpstr>Synthetic GOES-R at Medford  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Stavish</dc:creator>
  <cp:lastModifiedBy>Michael Stavish</cp:lastModifiedBy>
  <cp:revision>97</cp:revision>
  <cp:lastPrinted>2016-05-04T22:23:55Z</cp:lastPrinted>
  <dcterms:created xsi:type="dcterms:W3CDTF">2014-09-12T02:11:33Z</dcterms:created>
  <dcterms:modified xsi:type="dcterms:W3CDTF">2016-05-06T17:28:21Z</dcterms:modified>
</cp:coreProperties>
</file>