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6" r:id="rId2"/>
    <p:sldId id="292" r:id="rId3"/>
    <p:sldId id="270" r:id="rId4"/>
    <p:sldId id="293" r:id="rId5"/>
    <p:sldId id="318" r:id="rId6"/>
    <p:sldId id="311" r:id="rId7"/>
    <p:sldId id="321" r:id="rId8"/>
    <p:sldId id="309" r:id="rId9"/>
    <p:sldId id="296" r:id="rId10"/>
    <p:sldId id="316" r:id="rId11"/>
    <p:sldId id="294" r:id="rId12"/>
    <p:sldId id="295" r:id="rId13"/>
    <p:sldId id="310" r:id="rId14"/>
    <p:sldId id="297" r:id="rId15"/>
    <p:sldId id="298" r:id="rId16"/>
    <p:sldId id="305" r:id="rId17"/>
    <p:sldId id="299" r:id="rId18"/>
    <p:sldId id="314" r:id="rId19"/>
    <p:sldId id="315" r:id="rId20"/>
    <p:sldId id="317" r:id="rId21"/>
    <p:sldId id="302" r:id="rId22"/>
    <p:sldId id="300" r:id="rId23"/>
    <p:sldId id="301" r:id="rId24"/>
  </p:sldIdLst>
  <p:sldSz cx="9144000" cy="6858000" type="screen4x3"/>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0000"/>
    <a:srgbClr val="EAEFFB"/>
    <a:srgbClr val="EFF4FB"/>
    <a:srgbClr val="E7E7FF"/>
    <a:srgbClr val="D5D5FF"/>
    <a:srgbClr val="E1EAF7"/>
    <a:srgbClr val="DAE7F6"/>
    <a:srgbClr val="4F81BD"/>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13" autoAdjust="0"/>
    <p:restoredTop sz="98255" autoAdjust="0"/>
  </p:normalViewPr>
  <p:slideViewPr>
    <p:cSldViewPr>
      <p:cViewPr>
        <p:scale>
          <a:sx n="70" d="100"/>
          <a:sy n="70" d="100"/>
        </p:scale>
        <p:origin x="-1536" y="-96"/>
      </p:cViewPr>
      <p:guideLst>
        <p:guide orient="horz" pos="2160"/>
        <p:guide pos="2880"/>
      </p:guideLst>
    </p:cSldViewPr>
  </p:slideViewPr>
  <p:outlineViewPr>
    <p:cViewPr>
      <p:scale>
        <a:sx n="33" d="100"/>
        <a:sy n="33" d="100"/>
      </p:scale>
      <p:origin x="0" y="138"/>
    </p:cViewPr>
  </p:outlineViewPr>
  <p:notesTextViewPr>
    <p:cViewPr>
      <p:scale>
        <a:sx n="1" d="1"/>
        <a:sy n="1" d="1"/>
      </p:scale>
      <p:origin x="0" y="0"/>
    </p:cViewPr>
  </p:notesTextViewPr>
  <p:sorterViewPr>
    <p:cViewPr>
      <p:scale>
        <a:sx n="100" d="100"/>
        <a:sy n="100" d="100"/>
      </p:scale>
      <p:origin x="0" y="474"/>
    </p:cViewPr>
  </p:sorterViewPr>
  <p:notesViewPr>
    <p:cSldViewPr>
      <p:cViewPr varScale="1">
        <p:scale>
          <a:sx n="54" d="100"/>
          <a:sy n="54" d="100"/>
        </p:scale>
        <p:origin x="-283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BA2ACB-AE3C-40C4-8CA6-37C2B5156B90}" type="datetimeFigureOut">
              <a:rPr lang="en-US" smtClean="0"/>
              <a:t>6/1/2015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7BE1FA-24BF-4C6A-A270-6070ED58B4A2}" type="slidenum">
              <a:rPr lang="en-US" smtClean="0"/>
              <a:t>‹#›</a:t>
            </a:fld>
            <a:endParaRPr lang="en-US"/>
          </a:p>
        </p:txBody>
      </p:sp>
    </p:spTree>
    <p:extLst>
      <p:ext uri="{BB962C8B-B14F-4D97-AF65-F5344CB8AC3E}">
        <p14:creationId xmlns:p14="http://schemas.microsoft.com/office/powerpoint/2010/main" val="712979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AC4C88-F942-48E4-AE3F-F73B5C3CD290}" type="datetimeFigureOut">
              <a:rPr lang="en-US" smtClean="0"/>
              <a:t>6/1/2015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B61564-5640-4672-9342-253428C31CB2}" type="slidenum">
              <a:rPr lang="en-US" smtClean="0"/>
              <a:t>‹#›</a:t>
            </a:fld>
            <a:endParaRPr lang="en-US"/>
          </a:p>
        </p:txBody>
      </p:sp>
    </p:spTree>
    <p:extLst>
      <p:ext uri="{BB962C8B-B14F-4D97-AF65-F5344CB8AC3E}">
        <p14:creationId xmlns:p14="http://schemas.microsoft.com/office/powerpoint/2010/main" val="1722108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B61564-5640-4672-9342-253428C31CB2}" type="slidenum">
              <a:rPr lang="en-US" smtClean="0"/>
              <a:t>1</a:t>
            </a:fld>
            <a:endParaRPr lang="en-US"/>
          </a:p>
        </p:txBody>
      </p:sp>
    </p:spTree>
    <p:extLst>
      <p:ext uri="{BB962C8B-B14F-4D97-AF65-F5344CB8AC3E}">
        <p14:creationId xmlns:p14="http://schemas.microsoft.com/office/powerpoint/2010/main" val="69606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NWS Operations Retirements Document. This led to the ABI “Technical Requirements Document” and then the “Performance Operational Requirements Document”</a:t>
            </a:r>
          </a:p>
          <a:p>
            <a:endParaRPr lang="en-US" dirty="0"/>
          </a:p>
        </p:txBody>
      </p:sp>
      <p:sp>
        <p:nvSpPr>
          <p:cNvPr id="4" name="Slide Number Placeholder 3"/>
          <p:cNvSpPr>
            <a:spLocks noGrp="1"/>
          </p:cNvSpPr>
          <p:nvPr>
            <p:ph type="sldNum" sz="quarter" idx="10"/>
          </p:nvPr>
        </p:nvSpPr>
        <p:spPr/>
        <p:txBody>
          <a:bodyPr/>
          <a:lstStyle/>
          <a:p>
            <a:fld id="{4BB61564-5640-4672-9342-253428C31CB2}" type="slidenum">
              <a:rPr lang="en-US" smtClean="0"/>
              <a:t>2</a:t>
            </a:fld>
            <a:endParaRPr lang="en-US"/>
          </a:p>
        </p:txBody>
      </p:sp>
    </p:spTree>
    <p:extLst>
      <p:ext uri="{BB962C8B-B14F-4D97-AF65-F5344CB8AC3E}">
        <p14:creationId xmlns:p14="http://schemas.microsoft.com/office/powerpoint/2010/main" val="3818808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B61564-5640-4672-9342-253428C31CB2}" type="slidenum">
              <a:rPr lang="en-US" smtClean="0"/>
              <a:t>3</a:t>
            </a:fld>
            <a:endParaRPr lang="en-US"/>
          </a:p>
        </p:txBody>
      </p:sp>
    </p:spTree>
    <p:extLst>
      <p:ext uri="{BB962C8B-B14F-4D97-AF65-F5344CB8AC3E}">
        <p14:creationId xmlns:p14="http://schemas.microsoft.com/office/powerpoint/2010/main" val="2285383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2014-9-3weeks</a:t>
            </a:r>
            <a:r>
              <a:rPr lang="en-US" baseline="0" dirty="0" smtClean="0"/>
              <a:t> and 2015-15- 3weeks</a:t>
            </a:r>
            <a:endParaRPr lang="en-US" dirty="0"/>
          </a:p>
        </p:txBody>
      </p:sp>
      <p:sp>
        <p:nvSpPr>
          <p:cNvPr id="4" name="Slide Number Placeholder 3"/>
          <p:cNvSpPr>
            <a:spLocks noGrp="1"/>
          </p:cNvSpPr>
          <p:nvPr>
            <p:ph type="sldNum" sz="quarter" idx="10"/>
          </p:nvPr>
        </p:nvSpPr>
        <p:spPr/>
        <p:txBody>
          <a:bodyPr/>
          <a:lstStyle/>
          <a:p>
            <a:fld id="{4BB61564-5640-4672-9342-253428C31CB2}" type="slidenum">
              <a:rPr lang="en-US" smtClean="0"/>
              <a:t>4</a:t>
            </a:fld>
            <a:endParaRPr lang="en-US"/>
          </a:p>
        </p:txBody>
      </p:sp>
    </p:spTree>
    <p:extLst>
      <p:ext uri="{BB962C8B-B14F-4D97-AF65-F5344CB8AC3E}">
        <p14:creationId xmlns:p14="http://schemas.microsoft.com/office/powerpoint/2010/main" val="2269876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B61564-5640-4672-9342-253428C31CB2}" type="slidenum">
              <a:rPr lang="en-US" smtClean="0"/>
              <a:t>17</a:t>
            </a:fld>
            <a:endParaRPr lang="en-US"/>
          </a:p>
        </p:txBody>
      </p:sp>
    </p:spTree>
    <p:extLst>
      <p:ext uri="{BB962C8B-B14F-4D97-AF65-F5344CB8AC3E}">
        <p14:creationId xmlns:p14="http://schemas.microsoft.com/office/powerpoint/2010/main" val="583577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gif"/><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600200"/>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449C4E-6618-445D-8E8C-4F7F49A4B31A}" type="datetimeFigureOut">
              <a:rPr lang="en-US" smtClean="0"/>
              <a:t>6/1/2015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AF118D-26E6-4342-B0D4-C1B64506EF5E}" type="slidenum">
              <a:rPr lang="en-US" smtClean="0"/>
              <a:t>‹#›</a:t>
            </a:fld>
            <a:endParaRPr lang="en-US"/>
          </a:p>
        </p:txBody>
      </p:sp>
    </p:spTree>
    <p:custDataLst>
      <p:tags r:id="rId1"/>
    </p:custDataLst>
    <p:extLst>
      <p:ext uri="{BB962C8B-B14F-4D97-AF65-F5344CB8AC3E}">
        <p14:creationId xmlns:p14="http://schemas.microsoft.com/office/powerpoint/2010/main" val="22879547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58762"/>
            <a:ext cx="7315200" cy="808038"/>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449C4E-6618-445D-8E8C-4F7F49A4B31A}" type="datetimeFigureOut">
              <a:rPr lang="en-US" smtClean="0"/>
              <a:t>6/1/2015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AF118D-26E6-4342-B0D4-C1B64506EF5E}" type="slidenum">
              <a:rPr lang="en-US" smtClean="0"/>
              <a:t>‹#›</a:t>
            </a:fld>
            <a:endParaRPr lang="en-US"/>
          </a:p>
        </p:txBody>
      </p:sp>
    </p:spTree>
    <p:extLst>
      <p:ext uri="{BB962C8B-B14F-4D97-AF65-F5344CB8AC3E}">
        <p14:creationId xmlns:p14="http://schemas.microsoft.com/office/powerpoint/2010/main" val="133744411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449C4E-6618-445D-8E8C-4F7F49A4B31A}" type="datetimeFigureOut">
              <a:rPr lang="en-US" smtClean="0"/>
              <a:t>6/1/2015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AF118D-26E6-4342-B0D4-C1B64506EF5E}" type="slidenum">
              <a:rPr lang="en-US" smtClean="0"/>
              <a:t>‹#›</a:t>
            </a:fld>
            <a:endParaRPr lang="en-US"/>
          </a:p>
        </p:txBody>
      </p:sp>
    </p:spTree>
    <p:extLst>
      <p:ext uri="{BB962C8B-B14F-4D97-AF65-F5344CB8AC3E}">
        <p14:creationId xmlns:p14="http://schemas.microsoft.com/office/powerpoint/2010/main" val="10196028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3">
            <a:alphaModFix amt="8000"/>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1449C4E-6618-445D-8E8C-4F7F49A4B31A}" type="datetimeFigureOut">
              <a:rPr lang="en-US" smtClean="0"/>
              <a:t>6/1/2015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AF118D-26E6-4342-B0D4-C1B64506EF5E}" type="slidenum">
              <a:rPr lang="en-US" smtClean="0"/>
              <a:t>‹#›</a:t>
            </a:fld>
            <a:endParaRPr lang="en-US"/>
          </a:p>
        </p:txBody>
      </p:sp>
      <p:sp>
        <p:nvSpPr>
          <p:cNvPr id="9" name="Title Placeholder 1"/>
          <p:cNvSpPr>
            <a:spLocks noGrp="1"/>
          </p:cNvSpPr>
          <p:nvPr>
            <p:ph type="title"/>
          </p:nvPr>
        </p:nvSpPr>
        <p:spPr>
          <a:xfrm>
            <a:off x="1371600" y="152400"/>
            <a:ext cx="6400800" cy="808038"/>
          </a:xfrm>
          <a:prstGeom prst="rect">
            <a:avLst/>
          </a:prstGeom>
        </p:spPr>
        <p:txBody>
          <a:bodyPr vert="horz" lIns="91440" tIns="45720" rIns="91440" bIns="45720" rtlCol="0" anchor="ctr">
            <a:normAutofit/>
          </a:bodyPr>
          <a:lstStyle>
            <a:lvl1pPr>
              <a:defRPr sz="3600"/>
            </a:lvl1pPr>
          </a:lstStyle>
          <a:p>
            <a:r>
              <a:rPr lang="en-US" dirty="0" smtClean="0"/>
              <a:t>Click to edit Master title style</a:t>
            </a:r>
            <a:endParaRPr lang="en-US" dirty="0"/>
          </a:p>
        </p:txBody>
      </p:sp>
      <p:cxnSp>
        <p:nvCxnSpPr>
          <p:cNvPr id="10" name="Straight Connector 9"/>
          <p:cNvCxnSpPr/>
          <p:nvPr userDrawn="1"/>
        </p:nvCxnSpPr>
        <p:spPr>
          <a:xfrm>
            <a:off x="0" y="1066800"/>
            <a:ext cx="9144000" cy="0"/>
          </a:xfrm>
          <a:prstGeom prst="line">
            <a:avLst/>
          </a:prstGeom>
          <a:ln w="57150">
            <a:solidFill>
              <a:srgbClr val="C00000"/>
            </a:solidFill>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1" name="Picture 10" descr="03-med.png"/>
          <p:cNvPicPr>
            <a:picLocks noChangeAspect="1"/>
          </p:cNvPicPr>
          <p:nvPr userDrawn="1"/>
        </p:nvPicPr>
        <p:blipFill>
          <a:blip r:embed="rId4" cstate="print"/>
          <a:stretch>
            <a:fillRect/>
          </a:stretch>
        </p:blipFill>
        <p:spPr>
          <a:xfrm>
            <a:off x="7848600" y="24962"/>
            <a:ext cx="1137232" cy="992314"/>
          </a:xfrm>
          <a:prstGeom prst="rect">
            <a:avLst/>
          </a:prstGeom>
        </p:spPr>
      </p:pic>
      <p:sp>
        <p:nvSpPr>
          <p:cNvPr id="8" name="AutoShape 8" descr="https://mail-attachment.googleusercontent.com/attachment/u/0/?ui=2&amp;ik=9d445cf562&amp;view=att&amp;th=1419f3f46fc77ed7&amp;attid=0.1&amp;disp=inline&amp;realattid=f_hml3t9xg0&amp;safe=1&amp;zw&amp;saduie=AG9B_P9WsflkW3QScCgSlSW0YZ-r&amp;sadet=1381357650205&amp;sads=ngpSuGIuBBSl8ddqYekyxl9YoFw&amp;sadssc=1"/>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0" descr="https://mail-attachment.googleusercontent.com/attachment/u/0/?ui=2&amp;ik=9d445cf562&amp;view=att&amp;th=1419f3f46fc77ed7&amp;attid=0.1&amp;disp=inline&amp;realattid=f_hml3t9xg0&amp;safe=1&amp;zw&amp;saduie=AG9B_P9WsflkW3QScCgSlSW0YZ-r&amp;sadet=1381357650205&amp;sads=ngpSuGIuBBSl8ddqYekyxl9YoFw&amp;sadssc=1"/>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5" name="Picture 11" descr="C:\Users\bline\Desktop\spclogo.gif"/>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228600"/>
            <a:ext cx="1371600" cy="6435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904322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449C4E-6618-445D-8E8C-4F7F49A4B31A}" type="datetimeFigureOut">
              <a:rPr lang="en-US" smtClean="0"/>
              <a:t>6/1/2015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AF118D-26E6-4342-B0D4-C1B64506EF5E}" type="slidenum">
              <a:rPr lang="en-US" smtClean="0"/>
              <a:t>‹#›</a:t>
            </a:fld>
            <a:endParaRPr lang="en-US"/>
          </a:p>
        </p:txBody>
      </p:sp>
    </p:spTree>
    <p:extLst>
      <p:ext uri="{BB962C8B-B14F-4D97-AF65-F5344CB8AC3E}">
        <p14:creationId xmlns:p14="http://schemas.microsoft.com/office/powerpoint/2010/main" val="22030960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58762"/>
            <a:ext cx="7315200" cy="808038"/>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449C4E-6618-445D-8E8C-4F7F49A4B31A}" type="datetimeFigureOut">
              <a:rPr lang="en-US" smtClean="0"/>
              <a:t>6/1/2015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AF118D-26E6-4342-B0D4-C1B64506EF5E}" type="slidenum">
              <a:rPr lang="en-US" smtClean="0"/>
              <a:t>‹#›</a:t>
            </a:fld>
            <a:endParaRPr lang="en-US"/>
          </a:p>
        </p:txBody>
      </p:sp>
    </p:spTree>
    <p:extLst>
      <p:ext uri="{BB962C8B-B14F-4D97-AF65-F5344CB8AC3E}">
        <p14:creationId xmlns:p14="http://schemas.microsoft.com/office/powerpoint/2010/main" val="47953402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58762"/>
            <a:ext cx="7315200" cy="808038"/>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449C4E-6618-445D-8E8C-4F7F49A4B31A}" type="datetimeFigureOut">
              <a:rPr lang="en-US" smtClean="0"/>
              <a:t>6/1/2015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AF118D-26E6-4342-B0D4-C1B64506EF5E}" type="slidenum">
              <a:rPr lang="en-US" smtClean="0"/>
              <a:t>‹#›</a:t>
            </a:fld>
            <a:endParaRPr lang="en-US"/>
          </a:p>
        </p:txBody>
      </p:sp>
    </p:spTree>
    <p:extLst>
      <p:ext uri="{BB962C8B-B14F-4D97-AF65-F5344CB8AC3E}">
        <p14:creationId xmlns:p14="http://schemas.microsoft.com/office/powerpoint/2010/main" val="328532605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58762"/>
            <a:ext cx="7315200" cy="808038"/>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449C4E-6618-445D-8E8C-4F7F49A4B31A}" type="datetimeFigureOut">
              <a:rPr lang="en-US" smtClean="0"/>
              <a:t>6/1/2015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AF118D-26E6-4342-B0D4-C1B64506EF5E}" type="slidenum">
              <a:rPr lang="en-US" smtClean="0"/>
              <a:t>‹#›</a:t>
            </a:fld>
            <a:endParaRPr lang="en-US"/>
          </a:p>
        </p:txBody>
      </p:sp>
    </p:spTree>
    <p:extLst>
      <p:ext uri="{BB962C8B-B14F-4D97-AF65-F5344CB8AC3E}">
        <p14:creationId xmlns:p14="http://schemas.microsoft.com/office/powerpoint/2010/main" val="324136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449C4E-6618-445D-8E8C-4F7F49A4B31A}" type="datetimeFigureOut">
              <a:rPr lang="en-US" smtClean="0"/>
              <a:t>6/1/2015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AF118D-26E6-4342-B0D4-C1B64506EF5E}" type="slidenum">
              <a:rPr lang="en-US" smtClean="0"/>
              <a:t>‹#›</a:t>
            </a:fld>
            <a:endParaRPr lang="en-US"/>
          </a:p>
        </p:txBody>
      </p:sp>
    </p:spTree>
    <p:extLst>
      <p:ext uri="{BB962C8B-B14F-4D97-AF65-F5344CB8AC3E}">
        <p14:creationId xmlns:p14="http://schemas.microsoft.com/office/powerpoint/2010/main" val="1201483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449C4E-6618-445D-8E8C-4F7F49A4B31A}" type="datetimeFigureOut">
              <a:rPr lang="en-US" smtClean="0"/>
              <a:t>6/1/2015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AF118D-26E6-4342-B0D4-C1B64506EF5E}" type="slidenum">
              <a:rPr lang="en-US" smtClean="0"/>
              <a:t>‹#›</a:t>
            </a:fld>
            <a:endParaRPr lang="en-US"/>
          </a:p>
        </p:txBody>
      </p:sp>
    </p:spTree>
    <p:extLst>
      <p:ext uri="{BB962C8B-B14F-4D97-AF65-F5344CB8AC3E}">
        <p14:creationId xmlns:p14="http://schemas.microsoft.com/office/powerpoint/2010/main" val="4030382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449C4E-6618-445D-8E8C-4F7F49A4B31A}" type="datetimeFigureOut">
              <a:rPr lang="en-US" smtClean="0"/>
              <a:t>6/1/2015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AF118D-26E6-4342-B0D4-C1B64506EF5E}" type="slidenum">
              <a:rPr lang="en-US" smtClean="0"/>
              <a:t>‹#›</a:t>
            </a:fld>
            <a:endParaRPr lang="en-US"/>
          </a:p>
        </p:txBody>
      </p:sp>
    </p:spTree>
    <p:extLst>
      <p:ext uri="{BB962C8B-B14F-4D97-AF65-F5344CB8AC3E}">
        <p14:creationId xmlns:p14="http://schemas.microsoft.com/office/powerpoint/2010/main" val="3710454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9000"/>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449C4E-6618-445D-8E8C-4F7F49A4B31A}" type="datetimeFigureOut">
              <a:rPr lang="en-US" smtClean="0"/>
              <a:t>6/1/2015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F118D-26E6-4342-B0D4-C1B64506EF5E}" type="slidenum">
              <a:rPr lang="en-US" smtClean="0"/>
              <a:t>‹#›</a:t>
            </a:fld>
            <a:endParaRPr lang="en-US"/>
          </a:p>
        </p:txBody>
      </p:sp>
    </p:spTree>
    <p:custDataLst>
      <p:tags r:id="rId13"/>
    </p:custDataLst>
    <p:extLst>
      <p:ext uri="{BB962C8B-B14F-4D97-AF65-F5344CB8AC3E}">
        <p14:creationId xmlns:p14="http://schemas.microsoft.com/office/powerpoint/2010/main" val="1016865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tx2">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6.gif"/></Relationships>
</file>

<file path=ppt/slides/_rels/slide1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8.gi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18.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19.gif"/><Relationship Id="rId7" Type="http://schemas.openxmlformats.org/officeDocument/2006/relationships/image" Target="../media/image23.gif"/><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gif"/></Relationships>
</file>

<file path=ppt/slides/_rels/slide1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6.gi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5.gif"/><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29.gif"/><Relationship Id="rId4" Type="http://schemas.openxmlformats.org/officeDocument/2006/relationships/image" Target="../media/image28.gif"/></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hyperlink" Target="http://goesrhwt.blogspot.com/search/label/SRSO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04800"/>
            <a:ext cx="9022180" cy="2438400"/>
          </a:xfrm>
        </p:spPr>
        <p:txBody>
          <a:bodyPr>
            <a:noAutofit/>
          </a:bodyPr>
          <a:lstStyle/>
          <a:p>
            <a:r>
              <a:rPr lang="en-US" sz="5400" dirty="0">
                <a:solidFill>
                  <a:schemeClr val="bg1"/>
                </a:solidFill>
              </a:rPr>
              <a:t>Current State of 1-minute Imagery User Readiness</a:t>
            </a:r>
          </a:p>
        </p:txBody>
      </p:sp>
      <p:sp>
        <p:nvSpPr>
          <p:cNvPr id="21" name="TextBox 20"/>
          <p:cNvSpPr txBox="1"/>
          <p:nvPr/>
        </p:nvSpPr>
        <p:spPr>
          <a:xfrm>
            <a:off x="4419600" y="5227767"/>
            <a:ext cx="4267200" cy="707886"/>
          </a:xfrm>
          <a:prstGeom prst="rect">
            <a:avLst/>
          </a:prstGeom>
          <a:noFill/>
        </p:spPr>
        <p:txBody>
          <a:bodyPr wrap="square" rtlCol="0">
            <a:spAutoFit/>
          </a:bodyPr>
          <a:lstStyle/>
          <a:p>
            <a:pPr algn="ctr"/>
            <a:r>
              <a:rPr lang="en-US" sz="4000" b="1" dirty="0" smtClean="0">
                <a:solidFill>
                  <a:schemeClr val="bg1"/>
                </a:solidFill>
              </a:rPr>
              <a:t>William Line</a:t>
            </a:r>
          </a:p>
        </p:txBody>
      </p:sp>
      <p:sp>
        <p:nvSpPr>
          <p:cNvPr id="22" name="Rectangle 21"/>
          <p:cNvSpPr/>
          <p:nvPr/>
        </p:nvSpPr>
        <p:spPr>
          <a:xfrm>
            <a:off x="1981200" y="5888504"/>
            <a:ext cx="9144000" cy="969496"/>
          </a:xfrm>
          <a:prstGeom prst="rect">
            <a:avLst/>
          </a:prstGeom>
        </p:spPr>
        <p:txBody>
          <a:bodyPr wrap="square">
            <a:spAutoFit/>
          </a:bodyPr>
          <a:lstStyle/>
          <a:p>
            <a:pPr algn="ctr"/>
            <a:r>
              <a:rPr lang="en-US" sz="1900" b="1" dirty="0" smtClean="0">
                <a:solidFill>
                  <a:schemeClr val="bg1"/>
                </a:solidFill>
              </a:rPr>
              <a:t>University of Oklahoma - </a:t>
            </a:r>
            <a:r>
              <a:rPr lang="en-US" sz="1900" b="1" dirty="0" smtClean="0">
                <a:solidFill>
                  <a:schemeClr val="bg1"/>
                </a:solidFill>
              </a:rPr>
              <a:t>CIMMS</a:t>
            </a:r>
            <a:endParaRPr lang="en-US" sz="1900" b="1" dirty="0" smtClean="0">
              <a:solidFill>
                <a:schemeClr val="bg1"/>
              </a:solidFill>
            </a:endParaRPr>
          </a:p>
          <a:p>
            <a:pPr algn="ctr"/>
            <a:r>
              <a:rPr lang="en-US" sz="1900" b="1" dirty="0" smtClean="0">
                <a:solidFill>
                  <a:schemeClr val="bg1"/>
                </a:solidFill>
              </a:rPr>
              <a:t>NOAA/NWS/Storm Prediction Center, Norman, OK</a:t>
            </a:r>
          </a:p>
          <a:p>
            <a:pPr algn="ctr"/>
            <a:r>
              <a:rPr lang="en-US" sz="1900" b="1" dirty="0">
                <a:solidFill>
                  <a:schemeClr val="bg1"/>
                </a:solidFill>
              </a:rPr>
              <a:t>b</a:t>
            </a:r>
            <a:r>
              <a:rPr lang="en-US" sz="1900" b="1" dirty="0" smtClean="0">
                <a:solidFill>
                  <a:schemeClr val="bg1"/>
                </a:solidFill>
              </a:rPr>
              <a:t>ill.line@noaa.gov</a:t>
            </a:r>
            <a:endParaRPr lang="en-US" sz="1900" b="1" dirty="0">
              <a:solidFill>
                <a:schemeClr val="bg1"/>
              </a:solidFill>
            </a:endParaRPr>
          </a:p>
        </p:txBody>
      </p:sp>
      <p:sp>
        <p:nvSpPr>
          <p:cNvPr id="3" name="TextBox 2"/>
          <p:cNvSpPr txBox="1"/>
          <p:nvPr/>
        </p:nvSpPr>
        <p:spPr>
          <a:xfrm>
            <a:off x="0" y="5780782"/>
            <a:ext cx="3429000" cy="1077218"/>
          </a:xfrm>
          <a:prstGeom prst="rect">
            <a:avLst/>
          </a:prstGeom>
          <a:noFill/>
        </p:spPr>
        <p:txBody>
          <a:bodyPr wrap="square" rtlCol="0">
            <a:spAutoFit/>
          </a:bodyPr>
          <a:lstStyle/>
          <a:p>
            <a:r>
              <a:rPr lang="en-US" sz="1600" b="1" dirty="0" smtClean="0">
                <a:solidFill>
                  <a:schemeClr val="bg1"/>
                </a:solidFill>
              </a:rPr>
              <a:t>Contributors: </a:t>
            </a:r>
          </a:p>
          <a:p>
            <a:r>
              <a:rPr lang="en-US" sz="1600" b="1" dirty="0" smtClean="0">
                <a:solidFill>
                  <a:schemeClr val="bg1"/>
                </a:solidFill>
              </a:rPr>
              <a:t>Michael </a:t>
            </a:r>
            <a:r>
              <a:rPr lang="en-US" sz="1600" b="1" dirty="0" err="1" smtClean="0">
                <a:solidFill>
                  <a:schemeClr val="bg1"/>
                </a:solidFill>
              </a:rPr>
              <a:t>Folmer</a:t>
            </a:r>
            <a:r>
              <a:rPr lang="en-US" sz="1600" b="1" dirty="0" smtClean="0">
                <a:solidFill>
                  <a:schemeClr val="bg1"/>
                </a:solidFill>
              </a:rPr>
              <a:t>, Amanda </a:t>
            </a:r>
            <a:r>
              <a:rPr lang="en-US" sz="1600" b="1" dirty="0" err="1" smtClean="0">
                <a:solidFill>
                  <a:schemeClr val="bg1"/>
                </a:solidFill>
              </a:rPr>
              <a:t>Terborg</a:t>
            </a:r>
            <a:r>
              <a:rPr lang="en-US" sz="1600" b="1" dirty="0" smtClean="0">
                <a:solidFill>
                  <a:schemeClr val="bg1"/>
                </a:solidFill>
              </a:rPr>
              <a:t>, Chad </a:t>
            </a:r>
            <a:r>
              <a:rPr lang="en-US" sz="1600" b="1" dirty="0" err="1" smtClean="0">
                <a:solidFill>
                  <a:schemeClr val="bg1"/>
                </a:solidFill>
              </a:rPr>
              <a:t>Gravelle</a:t>
            </a:r>
            <a:r>
              <a:rPr lang="en-US" sz="1600" b="1" dirty="0" smtClean="0">
                <a:solidFill>
                  <a:schemeClr val="bg1"/>
                </a:solidFill>
              </a:rPr>
              <a:t>, Andrea Schumacher, Mark </a:t>
            </a:r>
            <a:r>
              <a:rPr lang="en-US" sz="1600" b="1" dirty="0" err="1" smtClean="0">
                <a:solidFill>
                  <a:schemeClr val="bg1"/>
                </a:solidFill>
              </a:rPr>
              <a:t>DeMaria</a:t>
            </a:r>
            <a:r>
              <a:rPr lang="en-US" sz="1600" b="1" dirty="0" smtClean="0">
                <a:solidFill>
                  <a:schemeClr val="bg1"/>
                </a:solidFill>
              </a:rPr>
              <a:t>, Tim </a:t>
            </a:r>
            <a:r>
              <a:rPr lang="en-US" sz="1600" b="1" dirty="0" err="1" smtClean="0">
                <a:solidFill>
                  <a:schemeClr val="bg1"/>
                </a:solidFill>
              </a:rPr>
              <a:t>Schmit</a:t>
            </a:r>
            <a:endParaRPr lang="en-US" sz="1600" b="1" dirty="0">
              <a:solidFill>
                <a:schemeClr val="bg1"/>
              </a:solidFill>
            </a:endParaRPr>
          </a:p>
        </p:txBody>
      </p:sp>
    </p:spTree>
    <p:custDataLst>
      <p:tags r:id="rId1"/>
    </p:custDataLst>
    <p:extLst>
      <p:ext uri="{BB962C8B-B14F-4D97-AF65-F5344CB8AC3E}">
        <p14:creationId xmlns:p14="http://schemas.microsoft.com/office/powerpoint/2010/main" val="2911009173"/>
      </p:ext>
    </p:extLst>
  </p:cSld>
  <p:clrMapOvr>
    <a:masterClrMapping/>
  </p:clrMapOvr>
  <mc:AlternateContent xmlns:mc="http://schemas.openxmlformats.org/markup-compatibility/2006" xmlns:p14="http://schemas.microsoft.com/office/powerpoint/2010/main">
    <mc:Choice Requires="p14">
      <p:transition spd="slow" p14:dur="2000" advTm="42319"/>
    </mc:Choice>
    <mc:Fallback xmlns="">
      <p:transition spd="slow" advTm="4231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 Forecast Offices</a:t>
            </a:r>
            <a:endParaRPr lang="en-US" dirty="0"/>
          </a:p>
        </p:txBody>
      </p:sp>
      <p:sp>
        <p:nvSpPr>
          <p:cNvPr id="4" name="Rectangle 3"/>
          <p:cNvSpPr/>
          <p:nvPr/>
        </p:nvSpPr>
        <p:spPr>
          <a:xfrm>
            <a:off x="304800" y="1066800"/>
            <a:ext cx="8077200" cy="830997"/>
          </a:xfrm>
          <a:prstGeom prst="rect">
            <a:avLst/>
          </a:prstGeom>
        </p:spPr>
        <p:txBody>
          <a:bodyPr wrap="square">
            <a:spAutoFit/>
          </a:bodyPr>
          <a:lstStyle/>
          <a:p>
            <a:pPr marL="342900" indent="-342900">
              <a:buFont typeface="Arial" pitchFamily="34" charset="0"/>
              <a:buChar char="•"/>
            </a:pPr>
            <a:r>
              <a:rPr lang="en-US" sz="2400" dirty="0" smtClean="0"/>
              <a:t>Quad Cities AFD </a:t>
            </a:r>
            <a:r>
              <a:rPr lang="en-US" sz="2400" dirty="0"/>
              <a:t>from morning of June 10 (previous HWT participant):</a:t>
            </a:r>
            <a:endParaRPr lang="en-US" sz="2400" dirty="0"/>
          </a:p>
        </p:txBody>
      </p:sp>
      <p:sp>
        <p:nvSpPr>
          <p:cNvPr id="7" name="Rectangle 6"/>
          <p:cNvSpPr/>
          <p:nvPr/>
        </p:nvSpPr>
        <p:spPr>
          <a:xfrm>
            <a:off x="228600" y="1840230"/>
            <a:ext cx="8915400" cy="1969770"/>
          </a:xfrm>
          <a:prstGeom prst="rect">
            <a:avLst/>
          </a:prstGeom>
        </p:spPr>
        <p:txBody>
          <a:bodyPr wrap="square">
            <a:spAutoFit/>
          </a:bodyPr>
          <a:lstStyle/>
          <a:p>
            <a:r>
              <a:rPr lang="en-US" sz="1600" dirty="0"/>
              <a:t>1 MIN SRSOR VIS FROM GOES14 DEPICTS THE EVOLUTION </a:t>
            </a:r>
            <a:r>
              <a:rPr lang="en-US" sz="1600" dirty="0" smtClean="0"/>
              <a:t>OF THIS MORNINGS CONVECTION QUITE WELL. 1 MIN DATA SHOWED </a:t>
            </a:r>
            <a:r>
              <a:rPr lang="en-US" b="1" dirty="0" smtClean="0"/>
              <a:t>OVERSHOOTING TOPS</a:t>
            </a:r>
            <a:r>
              <a:rPr lang="en-US" sz="1600" dirty="0" smtClean="0"/>
              <a:t> ASSOCIATED WITH THE STRONGEST STORM OVER MERCER COUNTY. WHEN THESE TOPS STOPPED....THE </a:t>
            </a:r>
            <a:r>
              <a:rPr lang="en-US" b="1" dirty="0" smtClean="0"/>
              <a:t>STORM COLLAPSED</a:t>
            </a:r>
            <a:r>
              <a:rPr lang="en-US" sz="1600" dirty="0" smtClean="0"/>
              <a:t>. AS </a:t>
            </a:r>
            <a:r>
              <a:rPr lang="en-US" sz="1600" dirty="0" err="1" smtClean="0"/>
              <a:t>AS</a:t>
            </a:r>
            <a:r>
              <a:rPr lang="en-US" sz="1600" dirty="0" smtClean="0"/>
              <a:t> TCU AND STORMS BECAME </a:t>
            </a:r>
            <a:r>
              <a:rPr lang="en-US" sz="1600" dirty="0"/>
              <a:t>LESS ATTACHED TO </a:t>
            </a:r>
            <a:r>
              <a:rPr lang="en-US" sz="1600" dirty="0" smtClean="0"/>
              <a:t>THE MIDLEVEL </a:t>
            </a:r>
            <a:r>
              <a:rPr lang="en-US" sz="1600" dirty="0"/>
              <a:t>BOUNDARY STORMS STARTED </a:t>
            </a:r>
            <a:r>
              <a:rPr lang="en-US" sz="1600" dirty="0" smtClean="0"/>
              <a:t>TO </a:t>
            </a:r>
            <a:r>
              <a:rPr lang="en-US" b="1" dirty="0" smtClean="0"/>
              <a:t>DECAY</a:t>
            </a:r>
            <a:r>
              <a:rPr lang="en-US" sz="1600" dirty="0"/>
              <a:t>. </a:t>
            </a:r>
            <a:r>
              <a:rPr lang="en-US" b="1" dirty="0"/>
              <a:t>AS </a:t>
            </a:r>
            <a:r>
              <a:rPr lang="en-US" b="1" dirty="0" smtClean="0"/>
              <a:t>A RESULT</a:t>
            </a:r>
            <a:r>
              <a:rPr lang="en-US" b="1" dirty="0"/>
              <a:t>...CHANGED HOURLY POPS </a:t>
            </a:r>
            <a:r>
              <a:rPr lang="en-US" sz="1600" dirty="0"/>
              <a:t>TO BETTER REPRESENT </a:t>
            </a:r>
            <a:r>
              <a:rPr lang="en-US" sz="1600" dirty="0" smtClean="0"/>
              <a:t>WHAT IS </a:t>
            </a:r>
            <a:r>
              <a:rPr lang="en-US" sz="1600" dirty="0"/>
              <a:t>GOING TO HAPPEN</a:t>
            </a:r>
            <a:r>
              <a:rPr lang="en-US" dirty="0"/>
              <a:t>. </a:t>
            </a:r>
            <a:r>
              <a:rPr lang="en-US" b="1" dirty="0"/>
              <a:t>ALSO INCREASED CLOUD COVER</a:t>
            </a:r>
            <a:r>
              <a:rPr lang="en-US" sz="1600" b="1" dirty="0"/>
              <a:t> </a:t>
            </a:r>
            <a:r>
              <a:rPr lang="en-US" sz="1600" dirty="0"/>
              <a:t>AS THE 1 </a:t>
            </a:r>
            <a:r>
              <a:rPr lang="en-US" sz="1600" dirty="0" smtClean="0"/>
              <a:t>MIN DATA SUGGESTS </a:t>
            </a:r>
            <a:r>
              <a:rPr lang="en-US" sz="1600" dirty="0"/>
              <a:t>THAT CLOUDS FROM THE NORTH ARE FILLING IN </a:t>
            </a:r>
            <a:r>
              <a:rPr lang="en-US" sz="1600" dirty="0" smtClean="0"/>
              <a:t>ACROSS THE AREA</a:t>
            </a:r>
            <a:r>
              <a:rPr lang="en-US" sz="1600" dirty="0"/>
              <a:t>.  OTHERWISE SMALL CHANGES TO THE TEMPERATURES </a:t>
            </a:r>
            <a:r>
              <a:rPr lang="en-US" sz="1600" dirty="0" smtClean="0"/>
              <a:t>WERE MADE</a:t>
            </a:r>
            <a:r>
              <a:rPr lang="en-US" sz="1600" dirty="0"/>
              <a:t>.</a:t>
            </a:r>
          </a:p>
        </p:txBody>
      </p:sp>
      <p:pic>
        <p:nvPicPr>
          <p:cNvPr id="15363" name="Picture 3" descr="C:\Users\bline\Desktop\Presentations\PGUR_2015\20150610_dav_afd5_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90008" y="3868621"/>
            <a:ext cx="4391792" cy="283697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rot="19731901">
            <a:off x="4203864" y="4991366"/>
            <a:ext cx="1578608" cy="1079036"/>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3665561" y="4771290"/>
            <a:ext cx="677839" cy="48651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80830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Hurricane Center</a:t>
            </a:r>
            <a:endParaRPr lang="en-US" dirty="0"/>
          </a:p>
        </p:txBody>
      </p:sp>
      <p:sp>
        <p:nvSpPr>
          <p:cNvPr id="3" name="TextBox 2"/>
          <p:cNvSpPr txBox="1"/>
          <p:nvPr/>
        </p:nvSpPr>
        <p:spPr>
          <a:xfrm>
            <a:off x="152400" y="1337608"/>
            <a:ext cx="8382000" cy="1938992"/>
          </a:xfrm>
          <a:prstGeom prst="rect">
            <a:avLst/>
          </a:prstGeom>
          <a:noFill/>
        </p:spPr>
        <p:txBody>
          <a:bodyPr wrap="square" rtlCol="0">
            <a:spAutoFit/>
          </a:bodyPr>
          <a:lstStyle/>
          <a:p>
            <a:pPr marL="285750" indent="-285750">
              <a:buFont typeface="Arial" pitchFamily="34" charset="0"/>
              <a:buChar char="•"/>
            </a:pPr>
            <a:r>
              <a:rPr lang="en-US" sz="2000" dirty="0" smtClean="0"/>
              <a:t>GOES-15 Science Test during 2010 Atlantic Hurricane season: 1-min data captured for Hurricanes Danielle, Earl, Igor and Karl</a:t>
            </a:r>
          </a:p>
          <a:p>
            <a:pPr marL="285750" indent="-285750">
              <a:buFont typeface="Arial" pitchFamily="34" charset="0"/>
              <a:buChar char="•"/>
            </a:pPr>
            <a:r>
              <a:rPr lang="en-US" sz="2000" dirty="0" smtClean="0"/>
              <a:t>SRSO called for GOES-West during parts of 2011 for TS Don and Nate in the W </a:t>
            </a:r>
            <a:r>
              <a:rPr lang="en-US" sz="2000" dirty="0" err="1" smtClean="0"/>
              <a:t>GoM</a:t>
            </a:r>
            <a:r>
              <a:rPr lang="en-US" sz="2000" dirty="0" smtClean="0"/>
              <a:t> and Hurricane Hillary in the E Pacific</a:t>
            </a:r>
          </a:p>
          <a:p>
            <a:pPr marL="285750" indent="-285750">
              <a:buFont typeface="Arial" pitchFamily="34" charset="0"/>
              <a:buChar char="•"/>
            </a:pPr>
            <a:r>
              <a:rPr lang="en-US" sz="2000" dirty="0" smtClean="0"/>
              <a:t>2012 GOES-14 SRSOR: Helene, </a:t>
            </a:r>
            <a:r>
              <a:rPr lang="en-US" sz="2000" dirty="0" err="1" smtClean="0"/>
              <a:t>Issac</a:t>
            </a:r>
            <a:r>
              <a:rPr lang="en-US" sz="2000" dirty="0" smtClean="0"/>
              <a:t>, Leslie, Sandy in Atlantic</a:t>
            </a:r>
          </a:p>
          <a:p>
            <a:pPr marL="285750" indent="-285750">
              <a:buFont typeface="Arial" pitchFamily="34" charset="0"/>
              <a:buChar char="•"/>
            </a:pPr>
            <a:r>
              <a:rPr lang="en-US" sz="2000" dirty="0" smtClean="0"/>
              <a:t>2014 GOES-14 SRSOR: Cristobal in Atlantic and Lowell and Marie in E Pacific</a:t>
            </a:r>
          </a:p>
        </p:txBody>
      </p:sp>
      <p:pic>
        <p:nvPicPr>
          <p:cNvPr id="5122" name="Picture 2" descr="C:\Users\bline\Desktop\2014_Lowel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478977"/>
            <a:ext cx="3590964" cy="26932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81764" y="3486090"/>
            <a:ext cx="1828800" cy="400110"/>
          </a:xfrm>
          <a:prstGeom prst="rect">
            <a:avLst/>
          </a:prstGeom>
          <a:noFill/>
        </p:spPr>
        <p:txBody>
          <a:bodyPr wrap="square" rtlCol="0">
            <a:spAutoFit/>
          </a:bodyPr>
          <a:lstStyle/>
          <a:p>
            <a:r>
              <a:rPr lang="en-US" sz="2000" b="1" dirty="0" smtClean="0"/>
              <a:t>TS Lowell, 2014</a:t>
            </a:r>
            <a:endParaRPr lang="en-US" sz="2000" b="1" dirty="0"/>
          </a:p>
        </p:txBody>
      </p:sp>
      <p:sp>
        <p:nvSpPr>
          <p:cNvPr id="5" name="Rectangle 4"/>
          <p:cNvSpPr/>
          <p:nvPr/>
        </p:nvSpPr>
        <p:spPr>
          <a:xfrm>
            <a:off x="152400" y="3617655"/>
            <a:ext cx="5257800" cy="2554545"/>
          </a:xfrm>
          <a:prstGeom prst="rect">
            <a:avLst/>
          </a:prstGeom>
        </p:spPr>
        <p:txBody>
          <a:bodyPr wrap="square">
            <a:spAutoFit/>
          </a:bodyPr>
          <a:lstStyle/>
          <a:p>
            <a:pPr marL="285750" indent="-285750">
              <a:buFont typeface="Arial" pitchFamily="34" charset="0"/>
              <a:buChar char="•"/>
            </a:pPr>
            <a:r>
              <a:rPr lang="en-US" sz="2000" dirty="0"/>
              <a:t>SRSOR data not ingested into operational systems; viewed on webpages</a:t>
            </a:r>
          </a:p>
          <a:p>
            <a:pPr marL="285750" indent="-285750">
              <a:buFont typeface="Arial" pitchFamily="34" charset="0"/>
              <a:buChar char="•"/>
            </a:pPr>
            <a:r>
              <a:rPr lang="en-US" sz="2000" dirty="0"/>
              <a:t>Most useful near sunrise for center fixing (especially for weaker/disorganized systems) and for aircraft go/no-go decisions</a:t>
            </a:r>
          </a:p>
          <a:p>
            <a:pPr marL="285750" indent="-285750">
              <a:buFont typeface="Arial" pitchFamily="34" charset="0"/>
              <a:buChar char="•"/>
            </a:pPr>
            <a:r>
              <a:rPr lang="en-US" sz="2000" dirty="0"/>
              <a:t>Helpful for documenting convection within tropical waves and in developing tropical systems</a:t>
            </a:r>
            <a:endParaRPr lang="en-US" sz="2000" dirty="0"/>
          </a:p>
        </p:txBody>
      </p:sp>
    </p:spTree>
    <p:custDataLst>
      <p:tags r:id="rId1"/>
    </p:custDataLst>
    <p:extLst>
      <p:ext uri="{BB962C8B-B14F-4D97-AF65-F5344CB8AC3E}">
        <p14:creationId xmlns:p14="http://schemas.microsoft.com/office/powerpoint/2010/main" val="37161239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Aviation Weather Center</a:t>
            </a:r>
            <a:endParaRPr lang="en-US" dirty="0"/>
          </a:p>
        </p:txBody>
      </p:sp>
      <p:sp>
        <p:nvSpPr>
          <p:cNvPr id="4" name="TextBox 3"/>
          <p:cNvSpPr txBox="1"/>
          <p:nvPr/>
        </p:nvSpPr>
        <p:spPr>
          <a:xfrm>
            <a:off x="152400" y="1295400"/>
            <a:ext cx="8763000" cy="5078313"/>
          </a:xfrm>
          <a:prstGeom prst="rect">
            <a:avLst/>
          </a:prstGeom>
          <a:noFill/>
        </p:spPr>
        <p:txBody>
          <a:bodyPr wrap="square" rtlCol="0">
            <a:spAutoFit/>
          </a:bodyPr>
          <a:lstStyle/>
          <a:p>
            <a:pPr marL="457200" indent="-457200">
              <a:buFont typeface="Arial" pitchFamily="34" charset="0"/>
              <a:buChar char="•"/>
            </a:pPr>
            <a:r>
              <a:rPr lang="en-US" sz="2800" dirty="0" smtClean="0"/>
              <a:t>GOES-14 SRSOR available to AWC forecasters in N-AWIPS since 2012</a:t>
            </a:r>
          </a:p>
          <a:p>
            <a:pPr marL="457200" indent="-457200">
              <a:buFont typeface="Arial" pitchFamily="34" charset="0"/>
              <a:buChar char="•"/>
            </a:pPr>
            <a:r>
              <a:rPr lang="en-US" sz="2800" dirty="0" smtClean="0"/>
              <a:t>Available during 2013 and 2014 AWT experiments</a:t>
            </a:r>
          </a:p>
          <a:p>
            <a:pPr marL="914400" lvl="1" indent="-457200">
              <a:buFont typeface="Arial" pitchFamily="34" charset="0"/>
              <a:buChar char="•"/>
            </a:pPr>
            <a:r>
              <a:rPr lang="en-US" sz="2400" dirty="0" smtClean="0"/>
              <a:t>Participants have included: AWC, CWSU, FAA ops, airlines, Air Force, aviation researchers</a:t>
            </a:r>
          </a:p>
          <a:p>
            <a:pPr marL="457200" indent="-457200">
              <a:buFont typeface="Arial" pitchFamily="34" charset="0"/>
              <a:buChar char="•"/>
            </a:pPr>
            <a:r>
              <a:rPr lang="en-US" sz="2800" dirty="0" smtClean="0"/>
              <a:t>Primary uses thus far have included:</a:t>
            </a:r>
          </a:p>
          <a:p>
            <a:pPr marL="914400" lvl="1" indent="-457200">
              <a:buFont typeface="Arial" pitchFamily="34" charset="0"/>
              <a:buChar char="•"/>
            </a:pPr>
            <a:r>
              <a:rPr lang="en-US" sz="2400" dirty="0" smtClean="0"/>
              <a:t>Convective </a:t>
            </a:r>
            <a:r>
              <a:rPr lang="en-US" sz="2400" dirty="0"/>
              <a:t>SIGMET desk: </a:t>
            </a:r>
            <a:r>
              <a:rPr lang="en-US" sz="2400" dirty="0" smtClean="0"/>
              <a:t>Utilized when diagnosing </a:t>
            </a:r>
            <a:r>
              <a:rPr lang="en-US" sz="2400" dirty="0"/>
              <a:t>convection and issuing </a:t>
            </a:r>
            <a:r>
              <a:rPr lang="en-US" sz="2400" dirty="0" smtClean="0"/>
              <a:t>products</a:t>
            </a:r>
          </a:p>
          <a:p>
            <a:pPr marL="914400" lvl="1" indent="-457200">
              <a:buFont typeface="Arial" pitchFamily="34" charset="0"/>
              <a:buChar char="•"/>
            </a:pPr>
            <a:r>
              <a:rPr lang="en-US" sz="2400" dirty="0" smtClean="0"/>
              <a:t>FA </a:t>
            </a:r>
            <a:r>
              <a:rPr lang="en-US" sz="2400" dirty="0"/>
              <a:t>desk: Monitoring ceiling and visibility (watching fog banks) and </a:t>
            </a:r>
            <a:r>
              <a:rPr lang="en-US" sz="2400" dirty="0" smtClean="0"/>
              <a:t>turbulence markers</a:t>
            </a:r>
          </a:p>
          <a:p>
            <a:pPr marL="914400" lvl="1" indent="-457200">
              <a:buFont typeface="Arial" pitchFamily="34" charset="0"/>
              <a:buChar char="•"/>
            </a:pPr>
            <a:r>
              <a:rPr lang="en-US" sz="2400" dirty="0" smtClean="0"/>
              <a:t>NAM </a:t>
            </a:r>
            <a:r>
              <a:rPr lang="en-US" sz="2400" dirty="0"/>
              <a:t>desk: monitoring convection, ceiling and visibility (especially on west coast)</a:t>
            </a:r>
          </a:p>
          <a:p>
            <a:pPr marL="914400" lvl="1" indent="-457200">
              <a:buFont typeface="Arial" pitchFamily="34" charset="0"/>
              <a:buChar char="•"/>
            </a:pPr>
            <a:endParaRPr lang="en-US" sz="2000" dirty="0" smtClean="0"/>
          </a:p>
        </p:txBody>
      </p:sp>
    </p:spTree>
    <p:custDataLst>
      <p:tags r:id="rId1"/>
    </p:custDataLst>
    <p:extLst>
      <p:ext uri="{BB962C8B-B14F-4D97-AF65-F5344CB8AC3E}">
        <p14:creationId xmlns:p14="http://schemas.microsoft.com/office/powerpoint/2010/main" val="22298324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Aviation Weather Center</a:t>
            </a:r>
            <a:endParaRPr lang="en-US" dirty="0"/>
          </a:p>
        </p:txBody>
      </p:sp>
      <p:pic>
        <p:nvPicPr>
          <p:cNvPr id="8194" name="Picture 2" descr="C:\Users\bline\Desktop\Presentations\PGUR_2015\1min1_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97728" y="2362200"/>
            <a:ext cx="6650872"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4400" y="1371600"/>
            <a:ext cx="8001000" cy="523220"/>
          </a:xfrm>
          <a:prstGeom prst="rect">
            <a:avLst/>
          </a:prstGeom>
          <a:noFill/>
        </p:spPr>
        <p:txBody>
          <a:bodyPr wrap="square" rtlCol="0">
            <a:spAutoFit/>
          </a:bodyPr>
          <a:lstStyle/>
          <a:p>
            <a:r>
              <a:rPr lang="en-US" sz="2800" dirty="0" smtClean="0"/>
              <a:t>8/21/13 - Convection over Minneapolis airspace</a:t>
            </a:r>
            <a:endParaRPr lang="en-US" sz="2800" dirty="0"/>
          </a:p>
        </p:txBody>
      </p:sp>
    </p:spTree>
    <p:custDataLst>
      <p:tags r:id="rId1"/>
    </p:custDataLst>
    <p:extLst>
      <p:ext uri="{BB962C8B-B14F-4D97-AF65-F5344CB8AC3E}">
        <p14:creationId xmlns:p14="http://schemas.microsoft.com/office/powerpoint/2010/main" val="13924275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6400800" cy="808038"/>
          </a:xfrm>
        </p:spPr>
        <p:txBody>
          <a:bodyPr>
            <a:normAutofit/>
          </a:bodyPr>
          <a:lstStyle/>
          <a:p>
            <a:r>
              <a:rPr lang="en-US" sz="4000" dirty="0"/>
              <a:t>OPC, WPC, and SAB	</a:t>
            </a:r>
            <a:endParaRPr lang="en-US" sz="4000" dirty="0"/>
          </a:p>
        </p:txBody>
      </p:sp>
      <p:sp>
        <p:nvSpPr>
          <p:cNvPr id="3" name="Content Placeholder 4"/>
          <p:cNvSpPr txBox="1">
            <a:spLocks/>
          </p:cNvSpPr>
          <p:nvPr/>
        </p:nvSpPr>
        <p:spPr>
          <a:xfrm>
            <a:off x="381000" y="1295400"/>
            <a:ext cx="8382000" cy="4794116"/>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The first GOES-14 SRSOR imagery was delivered via CIMSS to the Satellite Proving Ground for Marine, Precipitation, and Satellite Analysis in August 2012 for viewing convection and tropical cyclones.</a:t>
            </a:r>
          </a:p>
          <a:p>
            <a:pPr lvl="1"/>
            <a:r>
              <a:rPr lang="en-US" dirty="0" smtClean="0"/>
              <a:t>This included a rare opportunity to view Hurricane Sandy’s movement and eventual landfall along the East Coast of the U.S.</a:t>
            </a:r>
          </a:p>
          <a:p>
            <a:pPr lvl="2"/>
            <a:r>
              <a:rPr lang="en-US" dirty="0" smtClean="0"/>
              <a:t>The imagery ran constantly during media coverage and visits from NOAA management and even Senator Mikulski.</a:t>
            </a:r>
          </a:p>
          <a:p>
            <a:r>
              <a:rPr lang="en-US" dirty="0" smtClean="0"/>
              <a:t>GOES-14 SRSOR, provided by CIMSS and CIRA, has been a very popular product at WPC and SAB in identifying areas of potential heavy rain during the 2013-2015 demonstrations.</a:t>
            </a:r>
            <a:endParaRPr lang="en-US" dirty="0"/>
          </a:p>
        </p:txBody>
      </p:sp>
    </p:spTree>
    <p:custDataLst>
      <p:tags r:id="rId1"/>
    </p:custDataLst>
    <p:extLst>
      <p:ext uri="{BB962C8B-B14F-4D97-AF65-F5344CB8AC3E}">
        <p14:creationId xmlns:p14="http://schemas.microsoft.com/office/powerpoint/2010/main" val="3574117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bline\Desktop\Presentations\PGUR_2015\image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2401" y="3215481"/>
            <a:ext cx="4900362" cy="34139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71600" y="-76200"/>
            <a:ext cx="6400800" cy="808038"/>
          </a:xfrm>
        </p:spPr>
        <p:txBody>
          <a:bodyPr/>
          <a:lstStyle/>
          <a:p>
            <a:r>
              <a:rPr lang="en-US" dirty="0" smtClean="0"/>
              <a:t>Satellite Analysis Branch</a:t>
            </a:r>
            <a:endParaRPr lang="en-US" dirty="0"/>
          </a:p>
        </p:txBody>
      </p:sp>
      <p:pic>
        <p:nvPicPr>
          <p:cNvPr id="3"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664182"/>
            <a:ext cx="3337127" cy="2355618"/>
          </a:xfrm>
          <a:prstGeom prst="rect">
            <a:avLst/>
          </a:prstGeom>
        </p:spPr>
      </p:pic>
      <p:sp>
        <p:nvSpPr>
          <p:cNvPr id="4" name="Content Placeholder 3"/>
          <p:cNvSpPr txBox="1">
            <a:spLocks/>
          </p:cNvSpPr>
          <p:nvPr/>
        </p:nvSpPr>
        <p:spPr>
          <a:xfrm>
            <a:off x="0" y="1135062"/>
            <a:ext cx="9144000" cy="435133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dirty="0" smtClean="0"/>
              <a:t>SHORT TERM OUTLOOK VALID 0930-1230Z...MEDIUM-HIGH CONFIDENCE FACTOR</a:t>
            </a:r>
            <a:br>
              <a:rPr lang="en-US" sz="1400" dirty="0" smtClean="0"/>
            </a:br>
            <a:r>
              <a:rPr lang="en-US" sz="1400" dirty="0" smtClean="0"/>
              <a:t>IN SHORT TERM OUTLOOK...A NEARLY UNYIELDING 35-40 KT SSWRLY 850 MB LLJ CROSSING BRO-CRP-HOU CONTINUES TO PROMOTE UPSTREAM CONVECTIVE REGENERATION ALONG THE SWRN FLANK OF WEAKENING CONVECTIVE COMPLEX ACROSS SE TX. </a:t>
            </a:r>
            <a:r>
              <a:rPr lang="en-US" sz="1400" b="1" dirty="0" smtClean="0"/>
              <a:t>THIS IS BEST CAPTURED BY GOES-14 SRSO 1-MIN STLT IMAGERY SHOWING COOLING/EXPANDING CLOUD TOPS OVER AUSTIN/WALLER/FORT BEND COUNTIES. </a:t>
            </a:r>
            <a:r>
              <a:rPr lang="en-US" sz="1400" dirty="0" smtClean="0"/>
              <a:t>AREAL COVERAGE IS CONFINED TO A RELATIVELY NARROW CORRIDOR ALONG A LINE FROM SGR TO JUST NW OF LCH AND EXTENDING ROUGHLY 20-30 MILES ON EITHER SIDE OF THIS AXIS. THIS AREA IS LIKELY TO CONTINUE SEEING ACTIVITY OVER THE NEXT COUPLE OF HRS. SRLY INFLOW MAY ALSO BE RETURNING E OF HOU AND INTO SWRN LA PER LATEST STLT/RADAR TRENDS SEEING SHOWERS/TSTMS TRACKING N FROM THE GULF.</a:t>
            </a:r>
            <a:endParaRPr lang="en-US" sz="1400" dirty="0"/>
          </a:p>
        </p:txBody>
      </p:sp>
      <p:sp>
        <p:nvSpPr>
          <p:cNvPr id="8" name="TextBox 7"/>
          <p:cNvSpPr txBox="1"/>
          <p:nvPr/>
        </p:nvSpPr>
        <p:spPr>
          <a:xfrm>
            <a:off x="3962400" y="3581833"/>
            <a:ext cx="4900363" cy="2308324"/>
          </a:xfrm>
          <a:prstGeom prst="rect">
            <a:avLst/>
          </a:prstGeom>
          <a:solidFill>
            <a:schemeClr val="bg1">
              <a:alpha val="72000"/>
            </a:schemeClr>
          </a:solidFill>
        </p:spPr>
        <p:txBody>
          <a:bodyPr wrap="square" rtlCol="0">
            <a:spAutoFit/>
          </a:bodyPr>
          <a:lstStyle/>
          <a:p>
            <a:r>
              <a:rPr lang="en-US" dirty="0"/>
              <a:t>Towards the tail end of a historic rainfall event from a MCC across TX, redevelopment was noted in GOES-14 SRSO imagery where GOES-13 was not showing this. </a:t>
            </a:r>
            <a:r>
              <a:rPr lang="en-US" dirty="0" smtClean="0"/>
              <a:t>The viewing angle along with the SRSOR really helped in identifying this trend.  This </a:t>
            </a:r>
            <a:r>
              <a:rPr lang="en-US" dirty="0"/>
              <a:t>led to an reissue SPENES (5/26 at 0942 UTC) to update for recent trends and </a:t>
            </a:r>
            <a:r>
              <a:rPr lang="en-US" dirty="0" err="1"/>
              <a:t>hvy</a:t>
            </a:r>
            <a:r>
              <a:rPr lang="en-US" dirty="0"/>
              <a:t> rains persisting over already flooded areas</a:t>
            </a:r>
            <a:r>
              <a:rPr lang="en-US" dirty="0" smtClean="0"/>
              <a:t>.  ~Chris Warren</a:t>
            </a:r>
            <a:endParaRPr lang="en-US" dirty="0"/>
          </a:p>
        </p:txBody>
      </p:sp>
      <p:sp>
        <p:nvSpPr>
          <p:cNvPr id="9" name="Rectangle 8"/>
          <p:cNvSpPr/>
          <p:nvPr/>
        </p:nvSpPr>
        <p:spPr>
          <a:xfrm>
            <a:off x="2705095" y="533400"/>
            <a:ext cx="3848105" cy="400110"/>
          </a:xfrm>
          <a:prstGeom prst="rect">
            <a:avLst/>
          </a:prstGeom>
        </p:spPr>
        <p:txBody>
          <a:bodyPr wrap="none">
            <a:spAutoFit/>
          </a:bodyPr>
          <a:lstStyle/>
          <a:p>
            <a:r>
              <a:rPr lang="en-US" sz="2000" b="1" dirty="0"/>
              <a:t>May 26, 2015 – TX Historic Rainfall</a:t>
            </a:r>
          </a:p>
        </p:txBody>
      </p:sp>
    </p:spTree>
    <p:custDataLst>
      <p:tags r:id="rId1"/>
    </p:custDataLst>
    <p:extLst>
      <p:ext uri="{BB962C8B-B14F-4D97-AF65-F5344CB8AC3E}">
        <p14:creationId xmlns:p14="http://schemas.microsoft.com/office/powerpoint/2010/main" val="335744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6400800" cy="808038"/>
          </a:xfrm>
        </p:spPr>
        <p:txBody>
          <a:bodyPr/>
          <a:lstStyle/>
          <a:p>
            <a:r>
              <a:rPr lang="en-US" dirty="0" smtClean="0"/>
              <a:t>Weather Prediction Center</a:t>
            </a:r>
            <a:endParaRPr lang="en-US" dirty="0"/>
          </a:p>
        </p:txBody>
      </p:sp>
      <p:sp>
        <p:nvSpPr>
          <p:cNvPr id="4" name="Rectangle 2"/>
          <p:cNvSpPr txBox="1">
            <a:spLocks noChangeArrowheads="1"/>
          </p:cNvSpPr>
          <p:nvPr/>
        </p:nvSpPr>
        <p:spPr bwMode="auto">
          <a:xfrm>
            <a:off x="152400" y="1074509"/>
            <a:ext cx="8991600" cy="1754326"/>
          </a:xfrm>
          <a:prstGeom prst="rect">
            <a:avLst/>
          </a:prstGeom>
          <a:noFill/>
          <a:ln>
            <a:noFill/>
          </a:ln>
          <a:effectLst/>
          <a:extLst/>
        </p:spPr>
        <p:txBody>
          <a:bodyPr vert="horz" wrap="square" lIns="91440" tIns="45720" rIns="91440" bIns="45720" numCol="1" anchor="ctr" anchorCtr="0" compatLnSpc="1">
            <a:prstTxWarp prst="textNoShape">
              <a:avLst/>
            </a:prstTxWarp>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0" fontAlgn="base" hangingPunct="0">
              <a:spcBef>
                <a:spcPct val="0"/>
              </a:spcBef>
              <a:spcAft>
                <a:spcPct val="0"/>
              </a:spcAft>
              <a:buFontTx/>
              <a:buNone/>
            </a:pPr>
            <a:r>
              <a:rPr lang="en-US" altLang="en-US" sz="1800" dirty="0" smtClean="0">
                <a:solidFill>
                  <a:srgbClr val="000000"/>
                </a:solidFill>
              </a:rPr>
              <a:t>DISCUSSION...</a:t>
            </a:r>
            <a:r>
              <a:rPr lang="en-US" altLang="en-US" sz="1800" b="1" dirty="0" smtClean="0">
                <a:solidFill>
                  <a:srgbClr val="000000"/>
                </a:solidFill>
              </a:rPr>
              <a:t>LATE DAY 1-MINUTE GOES-14 SRSO VIS IMAGERY SHOWS AN INCREASINGLY AGITATED CU FIELD ACROSS AREAS OF CENTRAL TX OUT AHEAD OF A COUPLE OF BOWING LINE SEGMENTS ACROSS WEST TX FROM NEAR KMAF TO KLBB EAST TO KSNK. </a:t>
            </a:r>
            <a:r>
              <a:rPr lang="en-US" altLang="en-US" sz="1800" dirty="0" smtClean="0">
                <a:solidFill>
                  <a:srgbClr val="000000"/>
                </a:solidFill>
              </a:rPr>
              <a:t>THE ACTIVITY WHICH IS BEING AIDED BY STRONG DEEP LAYER ASCENT AHEAD OF AN UPPER TROUGH EJECTING ACROSS THE FOUR CORNERS REGION WILL MOVE EAST INTO AN INCREASINGLY MOIST AND UNSTABLE  AIRMASS THAT HAS NOT BEEN WORKED OVER YET. </a:t>
            </a:r>
            <a:endParaRPr lang="en-US" altLang="en-US" sz="1800" dirty="0" smtClean="0"/>
          </a:p>
        </p:txBody>
      </p:sp>
      <p:pic>
        <p:nvPicPr>
          <p:cNvPr id="5" name="Picture 2" descr="C:\Users\bline\Desktop\Presentations\PGUR_2015\image4_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83954" y="2908456"/>
            <a:ext cx="5450446" cy="37971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83954" y="4160517"/>
            <a:ext cx="5450446" cy="1477328"/>
          </a:xfrm>
          <a:prstGeom prst="rect">
            <a:avLst/>
          </a:prstGeom>
          <a:solidFill>
            <a:schemeClr val="bg1">
              <a:alpha val="72000"/>
            </a:schemeClr>
          </a:solidFill>
        </p:spPr>
        <p:txBody>
          <a:bodyPr wrap="square" rtlCol="0">
            <a:spAutoFit/>
          </a:bodyPr>
          <a:lstStyle/>
          <a:p>
            <a:r>
              <a:rPr lang="en-US" dirty="0"/>
              <a:t>We have been very fortunate to have the GOES-14 SRSO data this past week, and it has been assisting forecast operations for QPF and especially on the </a:t>
            </a:r>
            <a:r>
              <a:rPr lang="en-US" dirty="0" err="1"/>
              <a:t>MetWatch</a:t>
            </a:r>
            <a:r>
              <a:rPr lang="en-US" dirty="0"/>
              <a:t> desk. I specifically referenced the SRSO data in one of my MPDs last evening for Texas</a:t>
            </a:r>
            <a:r>
              <a:rPr lang="en-US" dirty="0" smtClean="0"/>
              <a:t>.  ~Andrew </a:t>
            </a:r>
            <a:r>
              <a:rPr lang="en-US" dirty="0" err="1" smtClean="0"/>
              <a:t>Orrison</a:t>
            </a:r>
            <a:endParaRPr lang="en-US" dirty="0"/>
          </a:p>
        </p:txBody>
      </p:sp>
      <p:sp>
        <p:nvSpPr>
          <p:cNvPr id="7" name="Rectangle 6"/>
          <p:cNvSpPr/>
          <p:nvPr/>
        </p:nvSpPr>
        <p:spPr>
          <a:xfrm>
            <a:off x="3750562" y="3083486"/>
            <a:ext cx="4400692" cy="461665"/>
          </a:xfrm>
          <a:prstGeom prst="rect">
            <a:avLst/>
          </a:prstGeom>
        </p:spPr>
        <p:txBody>
          <a:bodyPr wrap="none">
            <a:spAutoFit/>
          </a:bodyPr>
          <a:lstStyle/>
          <a:p>
            <a:r>
              <a:rPr lang="en-US" sz="2400" b="1" dirty="0"/>
              <a:t>May 23, 2015 – TX Heavy Rainfall</a:t>
            </a:r>
          </a:p>
        </p:txBody>
      </p:sp>
      <p:pic>
        <p:nvPicPr>
          <p:cNvPr id="3"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665365"/>
            <a:ext cx="2586576" cy="2125835"/>
          </a:xfrm>
          <a:prstGeom prst="rect">
            <a:avLst/>
          </a:prstGeom>
        </p:spPr>
      </p:pic>
      <p:sp>
        <p:nvSpPr>
          <p:cNvPr id="9" name="Rectangle 8"/>
          <p:cNvSpPr/>
          <p:nvPr/>
        </p:nvSpPr>
        <p:spPr>
          <a:xfrm>
            <a:off x="2514600" y="533400"/>
            <a:ext cx="3699411" cy="400110"/>
          </a:xfrm>
          <a:prstGeom prst="rect">
            <a:avLst/>
          </a:prstGeom>
        </p:spPr>
        <p:txBody>
          <a:bodyPr wrap="none">
            <a:spAutoFit/>
          </a:bodyPr>
          <a:lstStyle/>
          <a:p>
            <a:r>
              <a:rPr lang="en-US" sz="2000" b="1" dirty="0"/>
              <a:t>May 23, 2015 – TX Heavy Rainfall</a:t>
            </a:r>
          </a:p>
        </p:txBody>
      </p:sp>
    </p:spTree>
    <p:custDataLst>
      <p:tags r:id="rId1"/>
    </p:custDataLst>
    <p:extLst>
      <p:ext uri="{BB962C8B-B14F-4D97-AF65-F5344CB8AC3E}">
        <p14:creationId xmlns:p14="http://schemas.microsoft.com/office/powerpoint/2010/main" val="164305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Storm Prediction Center</a:t>
            </a:r>
            <a:endParaRPr lang="en-US" dirty="0"/>
          </a:p>
        </p:txBody>
      </p:sp>
      <p:sp>
        <p:nvSpPr>
          <p:cNvPr id="3" name="TextBox 2"/>
          <p:cNvSpPr txBox="1"/>
          <p:nvPr/>
        </p:nvSpPr>
        <p:spPr>
          <a:xfrm>
            <a:off x="0" y="1143000"/>
            <a:ext cx="9144000" cy="2246769"/>
          </a:xfrm>
          <a:prstGeom prst="rect">
            <a:avLst/>
          </a:prstGeom>
          <a:noFill/>
        </p:spPr>
        <p:txBody>
          <a:bodyPr wrap="square" rtlCol="0">
            <a:spAutoFit/>
          </a:bodyPr>
          <a:lstStyle/>
          <a:p>
            <a:pPr marL="285750" indent="-285750">
              <a:buFont typeface="Arial" pitchFamily="34" charset="0"/>
              <a:buChar char="•"/>
            </a:pPr>
            <a:r>
              <a:rPr lang="en-US" sz="2000" dirty="0" smtClean="0"/>
              <a:t>G14 SRSOR in operational N-AWIPS system since 2012</a:t>
            </a:r>
          </a:p>
          <a:p>
            <a:pPr marL="285750" indent="-285750">
              <a:buFont typeface="Arial" pitchFamily="34" charset="0"/>
              <a:buChar char="•"/>
            </a:pPr>
            <a:r>
              <a:rPr lang="en-US" sz="2000" dirty="0" smtClean="0"/>
              <a:t>GOES-13 SRSO utilized in SPC ops during winter 2013/2014 for Great Lakes LES</a:t>
            </a:r>
          </a:p>
          <a:p>
            <a:pPr marL="285750" indent="-285750">
              <a:buFont typeface="Arial" pitchFamily="34" charset="0"/>
              <a:buChar char="•"/>
            </a:pPr>
            <a:r>
              <a:rPr lang="en-US" sz="2000" dirty="0" smtClean="0"/>
              <a:t>When available, 1-min data used heavily in SPC operations</a:t>
            </a:r>
          </a:p>
          <a:p>
            <a:pPr marL="285750" indent="-285750">
              <a:buFont typeface="Arial" pitchFamily="34" charset="0"/>
              <a:buChar char="•"/>
            </a:pPr>
            <a:r>
              <a:rPr lang="en-US" sz="2000" dirty="0" smtClean="0"/>
              <a:t>Has proven exceptional value to operations, </a:t>
            </a:r>
            <a:r>
              <a:rPr lang="en-US" sz="2000" b="1" dirty="0" smtClean="0"/>
              <a:t>pre- </a:t>
            </a:r>
            <a:r>
              <a:rPr lang="en-US" sz="2000" b="1" dirty="0"/>
              <a:t>and post-convective </a:t>
            </a:r>
            <a:r>
              <a:rPr lang="en-US" sz="2000" b="1" dirty="0" smtClean="0"/>
              <a:t>initiation</a:t>
            </a:r>
            <a:endParaRPr lang="en-US" sz="2000" dirty="0" smtClean="0"/>
          </a:p>
          <a:p>
            <a:pPr marL="285750" indent="-285750">
              <a:buFont typeface="Arial" pitchFamily="34" charset="0"/>
              <a:buChar char="•"/>
            </a:pPr>
            <a:r>
              <a:rPr lang="en-US" sz="2000" dirty="0" smtClean="0"/>
              <a:t>Direct SRSOR mentions in SPC forecast products: 2013: 2, 2014: 7, 2015: 15</a:t>
            </a:r>
          </a:p>
          <a:p>
            <a:pPr marL="285750" indent="-285750">
              <a:buFont typeface="Arial" pitchFamily="34" charset="0"/>
              <a:buChar char="•"/>
            </a:pPr>
            <a:r>
              <a:rPr lang="en-US" sz="2000" dirty="0"/>
              <a:t>Many operational use examples have been documented, can be found on SRSOR webpage, SPC </a:t>
            </a:r>
            <a:r>
              <a:rPr lang="en-US" sz="2000" dirty="0" smtClean="0"/>
              <a:t>Proving Ground final reports</a:t>
            </a:r>
            <a:r>
              <a:rPr lang="en-US" sz="2000" dirty="0"/>
              <a:t>, satellite liaison </a:t>
            </a:r>
            <a:r>
              <a:rPr lang="en-US" sz="2000" dirty="0" smtClean="0"/>
              <a:t>blog</a:t>
            </a:r>
            <a:endParaRPr lang="en-US" sz="2000" dirty="0"/>
          </a:p>
        </p:txBody>
      </p:sp>
      <p:sp>
        <p:nvSpPr>
          <p:cNvPr id="5" name="Rectangle 4"/>
          <p:cNvSpPr/>
          <p:nvPr/>
        </p:nvSpPr>
        <p:spPr>
          <a:xfrm>
            <a:off x="76200" y="3352800"/>
            <a:ext cx="9144000" cy="3400931"/>
          </a:xfrm>
          <a:prstGeom prst="rect">
            <a:avLst/>
          </a:prstGeom>
        </p:spPr>
        <p:txBody>
          <a:bodyPr wrap="square">
            <a:spAutoFit/>
          </a:bodyPr>
          <a:lstStyle/>
          <a:p>
            <a:r>
              <a:rPr lang="en-US" dirty="0"/>
              <a:t>“The 1-minute data gives a more </a:t>
            </a:r>
            <a:r>
              <a:rPr lang="en-US" b="1" dirty="0"/>
              <a:t>continuous depiction </a:t>
            </a:r>
            <a:r>
              <a:rPr lang="en-US" dirty="0"/>
              <a:t>of how meteorological features are evolving, versus the "snapshot" approach of coarser temporal resolution images.”</a:t>
            </a:r>
          </a:p>
          <a:p>
            <a:endParaRPr lang="en-US" sz="700" dirty="0" smtClean="0"/>
          </a:p>
          <a:p>
            <a:r>
              <a:rPr lang="en-US" dirty="0" smtClean="0"/>
              <a:t>“</a:t>
            </a:r>
            <a:r>
              <a:rPr lang="en-US" dirty="0"/>
              <a:t>It even helped with one or two watch decisions on my shifts, in terms of starting the process a little earlier (</a:t>
            </a:r>
            <a:r>
              <a:rPr lang="en-US" b="1" dirty="0"/>
              <a:t>lead time</a:t>
            </a:r>
            <a:r>
              <a:rPr lang="en-US" dirty="0"/>
              <a:t>) or focusing it tighter (</a:t>
            </a:r>
            <a:r>
              <a:rPr lang="en-US" b="1" dirty="0"/>
              <a:t>less potential false-alarm area</a:t>
            </a:r>
            <a:r>
              <a:rPr lang="en-US" dirty="0" smtClean="0"/>
              <a:t>).”</a:t>
            </a:r>
          </a:p>
          <a:p>
            <a:endParaRPr lang="en-US" sz="800" dirty="0"/>
          </a:p>
          <a:p>
            <a:r>
              <a:rPr lang="en-US" dirty="0"/>
              <a:t>“… </a:t>
            </a:r>
            <a:r>
              <a:rPr lang="en-US" b="1" dirty="0"/>
              <a:t>diagnosing the near-storm </a:t>
            </a:r>
            <a:r>
              <a:rPr lang="en-US" b="1" dirty="0" smtClean="0"/>
              <a:t>environment” </a:t>
            </a:r>
            <a:r>
              <a:rPr lang="en-US" dirty="0" smtClean="0"/>
              <a:t>and “</a:t>
            </a:r>
            <a:r>
              <a:rPr lang="en-US" b="1" dirty="0" smtClean="0"/>
              <a:t>boundary </a:t>
            </a:r>
            <a:r>
              <a:rPr lang="en-US" b="1" dirty="0"/>
              <a:t>locations and </a:t>
            </a:r>
            <a:r>
              <a:rPr lang="en-US" b="1" dirty="0" smtClean="0"/>
              <a:t>motion”</a:t>
            </a:r>
          </a:p>
          <a:p>
            <a:r>
              <a:rPr lang="en-US" dirty="0"/>
              <a:t>“… more completely observe </a:t>
            </a:r>
            <a:r>
              <a:rPr lang="en-US" b="1" dirty="0"/>
              <a:t>life cycles of individual convective updrafts.</a:t>
            </a:r>
            <a:r>
              <a:rPr lang="en-US" dirty="0"/>
              <a:t>”</a:t>
            </a:r>
          </a:p>
          <a:p>
            <a:r>
              <a:rPr lang="en-US" dirty="0" smtClean="0"/>
              <a:t>“</a:t>
            </a:r>
            <a:r>
              <a:rPr lang="en-US" dirty="0"/>
              <a:t>careful analysis of </a:t>
            </a:r>
            <a:r>
              <a:rPr lang="en-US" b="1" dirty="0"/>
              <a:t>overshooting and collapsing thunderstorm </a:t>
            </a:r>
            <a:r>
              <a:rPr lang="en-US" b="1" dirty="0" smtClean="0"/>
              <a:t>tops”</a:t>
            </a:r>
          </a:p>
          <a:p>
            <a:r>
              <a:rPr lang="en-US" b="1" dirty="0" smtClean="0"/>
              <a:t>“Flanking </a:t>
            </a:r>
            <a:r>
              <a:rPr lang="en-US" b="1" dirty="0"/>
              <a:t>line convection </a:t>
            </a:r>
            <a:r>
              <a:rPr lang="en-US" dirty="0"/>
              <a:t>is also clearly evident in the short time </a:t>
            </a:r>
            <a:r>
              <a:rPr lang="en-US" dirty="0" smtClean="0"/>
              <a:t>scans”</a:t>
            </a:r>
          </a:p>
          <a:p>
            <a:r>
              <a:rPr lang="en-US" dirty="0" smtClean="0"/>
              <a:t>“This </a:t>
            </a:r>
            <a:r>
              <a:rPr lang="en-US" dirty="0"/>
              <a:t>may enhance our ability to </a:t>
            </a:r>
            <a:r>
              <a:rPr lang="en-US" b="1" dirty="0"/>
              <a:t>assess capping </a:t>
            </a:r>
            <a:r>
              <a:rPr lang="en-US" b="1" dirty="0" smtClean="0"/>
              <a:t>strength</a:t>
            </a:r>
            <a:r>
              <a:rPr lang="en-US" dirty="0" smtClean="0"/>
              <a:t>” </a:t>
            </a:r>
          </a:p>
          <a:p>
            <a:r>
              <a:rPr lang="en-US" dirty="0" smtClean="0"/>
              <a:t>“… </a:t>
            </a:r>
            <a:r>
              <a:rPr lang="en-US" b="1" dirty="0" smtClean="0"/>
              <a:t>outflow </a:t>
            </a:r>
            <a:r>
              <a:rPr lang="en-US" b="1" dirty="0"/>
              <a:t>boundaries </a:t>
            </a:r>
            <a:r>
              <a:rPr lang="en-US" dirty="0"/>
              <a:t>and </a:t>
            </a:r>
            <a:r>
              <a:rPr lang="en-US" b="1" dirty="0"/>
              <a:t>feeder cells</a:t>
            </a:r>
            <a:r>
              <a:rPr lang="en-US" dirty="0"/>
              <a:t>, were very evident.”</a:t>
            </a:r>
            <a:endParaRPr lang="en-US" dirty="0" smtClean="0"/>
          </a:p>
          <a:p>
            <a:r>
              <a:rPr lang="en-US" sz="2000" b="1" dirty="0" smtClean="0"/>
              <a:t>….</a:t>
            </a:r>
          </a:p>
        </p:txBody>
      </p:sp>
    </p:spTree>
    <p:custDataLst>
      <p:tags r:id="rId1"/>
    </p:custDataLst>
    <p:extLst>
      <p:ext uri="{BB962C8B-B14F-4D97-AF65-F5344CB8AC3E}">
        <p14:creationId xmlns:p14="http://schemas.microsoft.com/office/powerpoint/2010/main" val="9177086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Storm Prediction Center</a:t>
            </a:r>
            <a:r>
              <a:rPr lang="en-US" dirty="0" smtClean="0"/>
              <a:t/>
            </a:r>
            <a:br>
              <a:rPr lang="en-US" dirty="0" smtClean="0"/>
            </a:br>
            <a:r>
              <a:rPr lang="en-US" dirty="0" smtClean="0"/>
              <a:t>June 08, 2015 – 480 frame loop</a:t>
            </a:r>
            <a:endParaRPr lang="en-US" dirty="0"/>
          </a:p>
        </p:txBody>
      </p:sp>
      <p:sp>
        <p:nvSpPr>
          <p:cNvPr id="3" name="TextBox 2"/>
          <p:cNvSpPr txBox="1"/>
          <p:nvPr/>
        </p:nvSpPr>
        <p:spPr>
          <a:xfrm>
            <a:off x="1600200" y="1138535"/>
            <a:ext cx="5638800" cy="461665"/>
          </a:xfrm>
          <a:prstGeom prst="rect">
            <a:avLst/>
          </a:prstGeom>
          <a:noFill/>
          <a:ln>
            <a:solidFill>
              <a:schemeClr val="tx1"/>
            </a:solidFill>
          </a:ln>
        </p:spPr>
        <p:txBody>
          <a:bodyPr wrap="square" rtlCol="0">
            <a:spAutoFit/>
          </a:bodyPr>
          <a:lstStyle/>
          <a:p>
            <a:r>
              <a:rPr lang="en-US" sz="2400" dirty="0"/>
              <a:t>5</a:t>
            </a:r>
            <a:r>
              <a:rPr lang="en-US" sz="2400" dirty="0" smtClean="0"/>
              <a:t> SPC MD’s mention SRSOR this day alone</a:t>
            </a:r>
            <a:endParaRPr lang="en-US" sz="2400" dirty="0"/>
          </a:p>
        </p:txBody>
      </p:sp>
      <p:pic>
        <p:nvPicPr>
          <p:cNvPr id="11266" name="Picture 2" descr="C:\Users\bline\Desktop\Presentations\PGUR_2015\SRSOR_201508_EAST_vi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1905000"/>
            <a:ext cx="2857500" cy="21526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MD 936 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267200"/>
            <a:ext cx="2197388" cy="16459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89894" y="4267200"/>
            <a:ext cx="1219200" cy="369332"/>
          </a:xfrm>
          <a:prstGeom prst="rect">
            <a:avLst/>
          </a:prstGeom>
          <a:noFill/>
        </p:spPr>
        <p:txBody>
          <a:bodyPr wrap="square" rtlCol="0">
            <a:spAutoFit/>
          </a:bodyPr>
          <a:lstStyle/>
          <a:p>
            <a:r>
              <a:rPr lang="en-US" b="1" dirty="0" smtClean="0"/>
              <a:t>1541Z</a:t>
            </a:r>
            <a:endParaRPr lang="en-US" b="1" dirty="0"/>
          </a:p>
        </p:txBody>
      </p:sp>
      <p:cxnSp>
        <p:nvCxnSpPr>
          <p:cNvPr id="6" name="Straight Arrow Connector 5"/>
          <p:cNvCxnSpPr/>
          <p:nvPr/>
        </p:nvCxnSpPr>
        <p:spPr>
          <a:xfrm flipH="1" flipV="1">
            <a:off x="4648200" y="2283838"/>
            <a:ext cx="2851294" cy="280632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270" name="Picture 6" descr="MD 938 graph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4267200"/>
            <a:ext cx="2197388" cy="16459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86200" y="4278868"/>
            <a:ext cx="1219200" cy="369332"/>
          </a:xfrm>
          <a:prstGeom prst="rect">
            <a:avLst/>
          </a:prstGeom>
          <a:noFill/>
        </p:spPr>
        <p:txBody>
          <a:bodyPr wrap="square" rtlCol="0">
            <a:spAutoFit/>
          </a:bodyPr>
          <a:lstStyle/>
          <a:p>
            <a:r>
              <a:rPr lang="en-US" b="1" dirty="0" smtClean="0"/>
              <a:t>1710Z</a:t>
            </a:r>
            <a:endParaRPr lang="en-US" b="1" dirty="0"/>
          </a:p>
        </p:txBody>
      </p:sp>
      <p:cxnSp>
        <p:nvCxnSpPr>
          <p:cNvPr id="12" name="Straight Arrow Connector 11"/>
          <p:cNvCxnSpPr/>
          <p:nvPr/>
        </p:nvCxnSpPr>
        <p:spPr>
          <a:xfrm flipH="1" flipV="1">
            <a:off x="4419600" y="2743200"/>
            <a:ext cx="76200" cy="234696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272" name="Picture 8" descr="MD 940 graph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013" y="1706880"/>
            <a:ext cx="2197387" cy="164592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38200" y="1600200"/>
            <a:ext cx="1219200" cy="369332"/>
          </a:xfrm>
          <a:prstGeom prst="rect">
            <a:avLst/>
          </a:prstGeom>
          <a:noFill/>
        </p:spPr>
        <p:txBody>
          <a:bodyPr wrap="square" rtlCol="0">
            <a:spAutoFit/>
          </a:bodyPr>
          <a:lstStyle/>
          <a:p>
            <a:r>
              <a:rPr lang="en-US" b="1" dirty="0" smtClean="0"/>
              <a:t>1806Z</a:t>
            </a:r>
            <a:endParaRPr lang="en-US" b="1" dirty="0"/>
          </a:p>
        </p:txBody>
      </p:sp>
      <p:cxnSp>
        <p:nvCxnSpPr>
          <p:cNvPr id="17" name="Straight Arrow Connector 16"/>
          <p:cNvCxnSpPr/>
          <p:nvPr/>
        </p:nvCxnSpPr>
        <p:spPr>
          <a:xfrm flipV="1">
            <a:off x="1447800" y="2283838"/>
            <a:ext cx="2762250" cy="1230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274" name="Picture 10" descr="MD 941 graphi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6559" y="1706880"/>
            <a:ext cx="2197388" cy="164592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7086600" y="1589512"/>
            <a:ext cx="1219200" cy="369332"/>
          </a:xfrm>
          <a:prstGeom prst="rect">
            <a:avLst/>
          </a:prstGeom>
          <a:noFill/>
        </p:spPr>
        <p:txBody>
          <a:bodyPr wrap="square" rtlCol="0">
            <a:spAutoFit/>
          </a:bodyPr>
          <a:lstStyle/>
          <a:p>
            <a:r>
              <a:rPr lang="en-US" b="1" dirty="0" smtClean="0"/>
              <a:t>1858Z</a:t>
            </a:r>
            <a:endParaRPr lang="en-US" b="1" dirty="0"/>
          </a:p>
        </p:txBody>
      </p:sp>
      <p:cxnSp>
        <p:nvCxnSpPr>
          <p:cNvPr id="27" name="Straight Arrow Connector 26"/>
          <p:cNvCxnSpPr/>
          <p:nvPr/>
        </p:nvCxnSpPr>
        <p:spPr>
          <a:xfrm flipH="1" flipV="1">
            <a:off x="4800601" y="2283838"/>
            <a:ext cx="2698893" cy="1230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276" name="Picture 12" descr="MD 952 graphi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013" y="4267200"/>
            <a:ext cx="2197387" cy="164592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914400" y="4267200"/>
            <a:ext cx="1219200" cy="369332"/>
          </a:xfrm>
          <a:prstGeom prst="rect">
            <a:avLst/>
          </a:prstGeom>
          <a:noFill/>
        </p:spPr>
        <p:txBody>
          <a:bodyPr wrap="square" rtlCol="0">
            <a:spAutoFit/>
          </a:bodyPr>
          <a:lstStyle/>
          <a:p>
            <a:r>
              <a:rPr lang="en-US" b="1" dirty="0" smtClean="0"/>
              <a:t>0005Z</a:t>
            </a:r>
            <a:endParaRPr lang="en-US" b="1" dirty="0"/>
          </a:p>
        </p:txBody>
      </p:sp>
      <p:cxnSp>
        <p:nvCxnSpPr>
          <p:cNvPr id="32" name="Straight Arrow Connector 31"/>
          <p:cNvCxnSpPr/>
          <p:nvPr/>
        </p:nvCxnSpPr>
        <p:spPr>
          <a:xfrm flipV="1">
            <a:off x="1339706" y="2981326"/>
            <a:ext cx="2330308" cy="21088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76200" y="5867400"/>
            <a:ext cx="2752725" cy="1015663"/>
          </a:xfrm>
          <a:prstGeom prst="rect">
            <a:avLst/>
          </a:prstGeom>
        </p:spPr>
        <p:txBody>
          <a:bodyPr wrap="square">
            <a:spAutoFit/>
          </a:bodyPr>
          <a:lstStyle/>
          <a:p>
            <a:r>
              <a:rPr lang="en-US" sz="1200" dirty="0"/>
              <a:t>THE LATEST 1-MIN GOES-14 VIS IMAGERY DEPICTS </a:t>
            </a:r>
            <a:r>
              <a:rPr lang="en-US" sz="1200" b="1" dirty="0" smtClean="0"/>
              <a:t>CONTINUAL CONVECTIVE </a:t>
            </a:r>
            <a:r>
              <a:rPr lang="en-US" sz="1200" b="1" dirty="0"/>
              <a:t>DEVELOPMENT</a:t>
            </a:r>
            <a:r>
              <a:rPr lang="en-US" sz="1200" dirty="0"/>
              <a:t> ALONG A CONFLUENCE </a:t>
            </a:r>
            <a:r>
              <a:rPr lang="en-US" sz="1200" dirty="0" smtClean="0"/>
              <a:t>BOUNDARY EXTENDING FROM CCA </a:t>
            </a:r>
            <a:r>
              <a:rPr lang="en-US" sz="1200" dirty="0"/>
              <a:t>EWD TO NEAR MKL.</a:t>
            </a:r>
          </a:p>
        </p:txBody>
      </p:sp>
      <p:sp>
        <p:nvSpPr>
          <p:cNvPr id="47" name="Rectangle 46"/>
          <p:cNvSpPr/>
          <p:nvPr/>
        </p:nvSpPr>
        <p:spPr>
          <a:xfrm>
            <a:off x="6477000" y="3352800"/>
            <a:ext cx="2514601" cy="830997"/>
          </a:xfrm>
          <a:prstGeom prst="rect">
            <a:avLst/>
          </a:prstGeom>
        </p:spPr>
        <p:txBody>
          <a:bodyPr wrap="square">
            <a:spAutoFit/>
          </a:bodyPr>
          <a:lstStyle/>
          <a:p>
            <a:r>
              <a:rPr lang="en-US" sz="1200" dirty="0"/>
              <a:t>WITH 1-MIN VISIBLE SATELLITE </a:t>
            </a:r>
            <a:r>
              <a:rPr lang="en-US" sz="1200" dirty="0" smtClean="0"/>
              <a:t>IMAGERY INDICATING </a:t>
            </a:r>
            <a:r>
              <a:rPr lang="en-US" sz="1200" b="1" dirty="0"/>
              <a:t>CLOUD BREAKS</a:t>
            </a:r>
            <a:r>
              <a:rPr lang="en-US" sz="1200" dirty="0"/>
              <a:t> ONLY AS </a:t>
            </a:r>
            <a:r>
              <a:rPr lang="en-US" sz="1200" dirty="0" smtClean="0"/>
              <a:t>FAR N </a:t>
            </a:r>
            <a:r>
              <a:rPr lang="en-US" sz="1200" dirty="0"/>
              <a:t>AS MONTGOMERY COUNTY </a:t>
            </a:r>
            <a:r>
              <a:rPr lang="en-US" sz="1200" dirty="0" smtClean="0"/>
              <a:t>NY…</a:t>
            </a:r>
            <a:endParaRPr lang="en-US" sz="1200" dirty="0"/>
          </a:p>
        </p:txBody>
      </p:sp>
      <p:sp>
        <p:nvSpPr>
          <p:cNvPr id="48" name="Rectangle 47"/>
          <p:cNvSpPr/>
          <p:nvPr/>
        </p:nvSpPr>
        <p:spPr>
          <a:xfrm>
            <a:off x="190500" y="3359443"/>
            <a:ext cx="2590800" cy="830997"/>
          </a:xfrm>
          <a:prstGeom prst="rect">
            <a:avLst/>
          </a:prstGeom>
        </p:spPr>
        <p:txBody>
          <a:bodyPr wrap="square">
            <a:spAutoFit/>
          </a:bodyPr>
          <a:lstStyle/>
          <a:p>
            <a:r>
              <a:rPr lang="en-US" sz="1200" dirty="0"/>
              <a:t>1 MIN VISIBLE SATELLITE IMAGERY </a:t>
            </a:r>
            <a:r>
              <a:rPr lang="en-US" sz="1200" dirty="0" smtClean="0"/>
              <a:t>FROM GOES 14 SHOWS </a:t>
            </a:r>
            <a:r>
              <a:rPr lang="en-US" sz="1200" dirty="0"/>
              <a:t>NUMEROUS </a:t>
            </a:r>
            <a:r>
              <a:rPr lang="en-US" sz="1200" b="1" dirty="0"/>
              <a:t>CU </a:t>
            </a:r>
            <a:r>
              <a:rPr lang="en-US" sz="1200" b="1" dirty="0" smtClean="0"/>
              <a:t>TOWERS DEVELOPING </a:t>
            </a:r>
            <a:r>
              <a:rPr lang="en-US" sz="1200" dirty="0"/>
              <a:t>OVER PORTIONS </a:t>
            </a:r>
            <a:r>
              <a:rPr lang="en-US" sz="1200" dirty="0" smtClean="0"/>
              <a:t>OF NRN/ERN LOWER MI</a:t>
            </a:r>
            <a:r>
              <a:rPr lang="en-US" sz="1200" dirty="0"/>
              <a:t>.</a:t>
            </a:r>
          </a:p>
        </p:txBody>
      </p:sp>
      <p:sp>
        <p:nvSpPr>
          <p:cNvPr id="49" name="Rectangle 48"/>
          <p:cNvSpPr/>
          <p:nvPr/>
        </p:nvSpPr>
        <p:spPr>
          <a:xfrm>
            <a:off x="2971800" y="5918537"/>
            <a:ext cx="3196110" cy="1015663"/>
          </a:xfrm>
          <a:prstGeom prst="rect">
            <a:avLst/>
          </a:prstGeom>
        </p:spPr>
        <p:txBody>
          <a:bodyPr wrap="square">
            <a:spAutoFit/>
          </a:bodyPr>
          <a:lstStyle/>
          <a:p>
            <a:r>
              <a:rPr lang="en-US" sz="1200" dirty="0"/>
              <a:t>1-MIN VISIBLE IMAGERY CONFIRMS </a:t>
            </a:r>
            <a:r>
              <a:rPr lang="en-US" sz="1200" b="1" dirty="0" smtClean="0"/>
              <a:t>DEEPENING CONVECTION</a:t>
            </a:r>
            <a:r>
              <a:rPr lang="en-US" sz="1200" dirty="0" smtClean="0"/>
              <a:t> OVER </a:t>
            </a:r>
            <a:r>
              <a:rPr lang="en-US" sz="1200" dirty="0"/>
              <a:t>THE PAST HALF HOUR ALONG </a:t>
            </a:r>
            <a:r>
              <a:rPr lang="en-US" sz="1200" dirty="0" smtClean="0"/>
              <a:t>A REMNANT </a:t>
            </a:r>
            <a:r>
              <a:rPr lang="en-US" sz="1200" dirty="0"/>
              <a:t>SW/NE-ORIENTED </a:t>
            </a:r>
            <a:r>
              <a:rPr lang="en-US" sz="1200" dirty="0" smtClean="0"/>
              <a:t>OUTFLOW BOUNDARY ACROSS </a:t>
            </a:r>
            <a:r>
              <a:rPr lang="en-US" sz="1200" dirty="0"/>
              <a:t>FAR WRN WV INTO ERN KY.</a:t>
            </a:r>
          </a:p>
        </p:txBody>
      </p:sp>
      <p:sp>
        <p:nvSpPr>
          <p:cNvPr id="50" name="Rectangle 49"/>
          <p:cNvSpPr/>
          <p:nvPr/>
        </p:nvSpPr>
        <p:spPr>
          <a:xfrm>
            <a:off x="6167910" y="5913120"/>
            <a:ext cx="2899890" cy="1015663"/>
          </a:xfrm>
          <a:prstGeom prst="rect">
            <a:avLst/>
          </a:prstGeom>
        </p:spPr>
        <p:txBody>
          <a:bodyPr wrap="square">
            <a:spAutoFit/>
          </a:bodyPr>
          <a:lstStyle/>
          <a:p>
            <a:r>
              <a:rPr lang="en-US" sz="1200" dirty="0"/>
              <a:t>1-MIN VISIBLE SATELLITE AND </a:t>
            </a:r>
            <a:r>
              <a:rPr lang="en-US" sz="1200" dirty="0" smtClean="0"/>
              <a:t>5-KM CAPPI </a:t>
            </a:r>
            <a:r>
              <a:rPr lang="en-US" sz="1200" dirty="0"/>
              <a:t>RADAR </a:t>
            </a:r>
            <a:r>
              <a:rPr lang="en-US" sz="1200" dirty="0" smtClean="0"/>
              <a:t>IMAGERY CONFIRM </a:t>
            </a:r>
            <a:r>
              <a:rPr lang="en-US" sz="1200" b="1" dirty="0" smtClean="0"/>
              <a:t>SLIGHT </a:t>
            </a:r>
            <a:r>
              <a:rPr lang="en-US" sz="1200" b="1" dirty="0"/>
              <a:t>INTENSIFICATION</a:t>
            </a:r>
            <a:r>
              <a:rPr lang="en-US" sz="1200" dirty="0"/>
              <a:t> OF A </a:t>
            </a:r>
            <a:r>
              <a:rPr lang="en-US" sz="1200" dirty="0" smtClean="0"/>
              <a:t>LINE SEGMENT </a:t>
            </a:r>
            <a:r>
              <a:rPr lang="en-US" sz="1200" dirty="0"/>
              <a:t>FROM MONROE </a:t>
            </a:r>
            <a:r>
              <a:rPr lang="en-US" sz="1200" dirty="0" smtClean="0"/>
              <a:t>TO CATTARAUGUS </a:t>
            </a:r>
            <a:r>
              <a:rPr lang="en-US" sz="1200" dirty="0"/>
              <a:t>COUNTIES.</a:t>
            </a:r>
          </a:p>
        </p:txBody>
      </p:sp>
    </p:spTree>
    <p:custDataLst>
      <p:tags r:id="rId1"/>
    </p:custDataLst>
    <p:extLst>
      <p:ext uri="{BB962C8B-B14F-4D97-AF65-F5344CB8AC3E}">
        <p14:creationId xmlns:p14="http://schemas.microsoft.com/office/powerpoint/2010/main" val="10017524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6629400" cy="808038"/>
          </a:xfrm>
        </p:spPr>
        <p:txBody>
          <a:bodyPr>
            <a:noAutofit/>
          </a:bodyPr>
          <a:lstStyle/>
          <a:p>
            <a:r>
              <a:rPr lang="en-US" sz="2300" dirty="0"/>
              <a:t>Storm Prediction Center</a:t>
            </a:r>
            <a:r>
              <a:rPr lang="en-US" sz="2300" dirty="0" smtClean="0"/>
              <a:t/>
            </a:r>
            <a:br>
              <a:rPr lang="en-US" sz="2300" dirty="0" smtClean="0"/>
            </a:br>
            <a:r>
              <a:rPr lang="en-US" sz="2300" dirty="0" smtClean="0"/>
              <a:t>May 23, 2015 Early Morning Weakening Convection</a:t>
            </a:r>
            <a:endParaRPr lang="en-US" sz="2300" dirty="0"/>
          </a:p>
        </p:txBody>
      </p:sp>
      <p:sp>
        <p:nvSpPr>
          <p:cNvPr id="3" name="Rectangle 2"/>
          <p:cNvSpPr/>
          <p:nvPr/>
        </p:nvSpPr>
        <p:spPr>
          <a:xfrm>
            <a:off x="152400" y="1295400"/>
            <a:ext cx="8763000" cy="1200329"/>
          </a:xfrm>
          <a:prstGeom prst="rect">
            <a:avLst/>
          </a:prstGeom>
        </p:spPr>
        <p:txBody>
          <a:bodyPr wrap="square">
            <a:spAutoFit/>
          </a:bodyPr>
          <a:lstStyle/>
          <a:p>
            <a:r>
              <a:rPr lang="en-US" dirty="0"/>
              <a:t>THIS EWD-PROPAGATING BOWING STRUCTURE SHOULD </a:t>
            </a:r>
            <a:r>
              <a:rPr lang="en-US" dirty="0" smtClean="0"/>
              <a:t>WEAKEN IN </a:t>
            </a:r>
            <a:r>
              <a:rPr lang="en-US" dirty="0"/>
              <a:t>THE PROGRESSIVELY MORE STABLE AIR MASS LIKELY PRESENT OVER </a:t>
            </a:r>
            <a:r>
              <a:rPr lang="en-US" dirty="0" smtClean="0"/>
              <a:t>THE E-CNTRL </a:t>
            </a:r>
            <a:r>
              <a:rPr lang="en-US" dirty="0"/>
              <a:t>TX PANHANDLE. 1-MIN </a:t>
            </a:r>
            <a:r>
              <a:rPr lang="en-US" dirty="0" smtClean="0"/>
              <a:t>IR IMAGERY </a:t>
            </a:r>
            <a:r>
              <a:rPr lang="en-US" dirty="0"/>
              <a:t>SUGGESTS THIS MAY ALREADY </a:t>
            </a:r>
            <a:r>
              <a:rPr lang="en-US" dirty="0" smtClean="0"/>
              <a:t>BE UNDERWAY </a:t>
            </a:r>
            <a:r>
              <a:rPr lang="en-US" dirty="0"/>
              <a:t>AS THE AREAL EXTENT </a:t>
            </a:r>
            <a:r>
              <a:rPr lang="en-US" dirty="0" smtClean="0"/>
              <a:t>OF COLDEST </a:t>
            </a:r>
            <a:r>
              <a:rPr lang="en-US" dirty="0"/>
              <a:t>CLOUD TOPS HAS BEGUN </a:t>
            </a:r>
            <a:r>
              <a:rPr lang="en-US" dirty="0" smtClean="0"/>
              <a:t>TO DECREASE </a:t>
            </a:r>
            <a:r>
              <a:rPr lang="en-US" dirty="0"/>
              <a:t>IN THE PAST HALF HOUR.</a:t>
            </a:r>
          </a:p>
        </p:txBody>
      </p:sp>
      <p:pic>
        <p:nvPicPr>
          <p:cNvPr id="13314" name="Picture 2" descr="MD 721 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0"/>
            <a:ext cx="3662312"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bline\Desktop\Presentations\PGUR_2015\20150523_tx_ir2.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62732" y="2564555"/>
            <a:ext cx="4762500" cy="3571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57800" y="2564555"/>
            <a:ext cx="2276782" cy="461665"/>
          </a:xfrm>
          <a:prstGeom prst="rect">
            <a:avLst/>
          </a:prstGeom>
          <a:noFill/>
        </p:spPr>
        <p:txBody>
          <a:bodyPr wrap="square" rtlCol="0">
            <a:spAutoFit/>
          </a:bodyPr>
          <a:lstStyle/>
          <a:p>
            <a:r>
              <a:rPr lang="en-US" sz="2400" b="1" dirty="0" smtClean="0">
                <a:solidFill>
                  <a:schemeClr val="bg1"/>
                </a:solidFill>
              </a:rPr>
              <a:t>1002Z – 1109Z</a:t>
            </a:r>
            <a:endParaRPr lang="en-US" sz="2400" b="1" dirty="0">
              <a:solidFill>
                <a:schemeClr val="bg1"/>
              </a:solidFill>
            </a:endParaRPr>
          </a:p>
        </p:txBody>
      </p:sp>
      <p:sp>
        <p:nvSpPr>
          <p:cNvPr id="7" name="TextBox 6"/>
          <p:cNvSpPr txBox="1"/>
          <p:nvPr/>
        </p:nvSpPr>
        <p:spPr>
          <a:xfrm>
            <a:off x="1761818" y="3048000"/>
            <a:ext cx="1743382" cy="461665"/>
          </a:xfrm>
          <a:prstGeom prst="rect">
            <a:avLst/>
          </a:prstGeom>
          <a:noFill/>
        </p:spPr>
        <p:txBody>
          <a:bodyPr wrap="square" rtlCol="0">
            <a:spAutoFit/>
          </a:bodyPr>
          <a:lstStyle/>
          <a:p>
            <a:r>
              <a:rPr lang="en-US" sz="2400" b="1" dirty="0" smtClean="0"/>
              <a:t>1038Z</a:t>
            </a:r>
            <a:endParaRPr lang="en-US" sz="2400" b="1" dirty="0"/>
          </a:p>
        </p:txBody>
      </p:sp>
    </p:spTree>
    <p:custDataLst>
      <p:tags r:id="rId1"/>
    </p:custDataLst>
    <p:extLst>
      <p:ext uri="{BB962C8B-B14F-4D97-AF65-F5344CB8AC3E}">
        <p14:creationId xmlns:p14="http://schemas.microsoft.com/office/powerpoint/2010/main" val="32758205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Origins of GOES Super Rapid Scan</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5872" y="3014442"/>
            <a:ext cx="2795728" cy="1786158"/>
          </a:xfrm>
          <a:prstGeom prst="rect">
            <a:avLst/>
          </a:prstGeom>
        </p:spPr>
      </p:pic>
      <p:sp>
        <p:nvSpPr>
          <p:cNvPr id="5" name="Rectangle 4"/>
          <p:cNvSpPr/>
          <p:nvPr/>
        </p:nvSpPr>
        <p:spPr>
          <a:xfrm>
            <a:off x="55471" y="1066800"/>
            <a:ext cx="6292429" cy="3970318"/>
          </a:xfrm>
          <a:prstGeom prst="rect">
            <a:avLst/>
          </a:prstGeom>
        </p:spPr>
        <p:txBody>
          <a:bodyPr wrap="square">
            <a:spAutoFit/>
          </a:bodyPr>
          <a:lstStyle/>
          <a:p>
            <a:pPr marL="285750" indent="-285750">
              <a:buFont typeface="Arial" pitchFamily="34" charset="0"/>
              <a:buChar char="•"/>
            </a:pPr>
            <a:r>
              <a:rPr lang="en-US" sz="2200" dirty="0"/>
              <a:t>Previous GOES PLT “NOAA Science Tests” allowed for testing of various scan schedules </a:t>
            </a:r>
          </a:p>
          <a:p>
            <a:pPr marL="285750" indent="-285750">
              <a:buFont typeface="Arial" pitchFamily="34" charset="0"/>
              <a:buChar char="•"/>
            </a:pPr>
            <a:r>
              <a:rPr lang="en-US" sz="2200" dirty="0"/>
              <a:t>GOES-8 collected up to 30-sec imaging in the </a:t>
            </a:r>
            <a:r>
              <a:rPr lang="en-US" sz="2200" dirty="0" smtClean="0"/>
              <a:t>mid-1990s</a:t>
            </a:r>
            <a:endParaRPr lang="en-US" sz="2200" dirty="0" smtClean="0"/>
          </a:p>
          <a:p>
            <a:pPr marL="285750" indent="-285750">
              <a:buFont typeface="Arial" pitchFamily="34" charset="0"/>
              <a:buChar char="•"/>
            </a:pPr>
            <a:r>
              <a:rPr lang="en-US" sz="2200" dirty="0" smtClean="0"/>
              <a:t>1996 article: </a:t>
            </a:r>
            <a:endParaRPr lang="en-US" sz="2200" dirty="0"/>
          </a:p>
          <a:p>
            <a:pPr marL="560388" lvl="1" indent="-285750">
              <a:buFont typeface="Arial" pitchFamily="34" charset="0"/>
              <a:buChar char="•"/>
            </a:pPr>
            <a:r>
              <a:rPr lang="en-US" sz="2000" dirty="0"/>
              <a:t>"Full disk imaging in 10 minutes is sought and so is 1 minute rapid scan modes over limited areas of say 1000 x 1000 km</a:t>
            </a:r>
            <a:r>
              <a:rPr lang="en-US" sz="2000" dirty="0" smtClean="0"/>
              <a:t>."</a:t>
            </a:r>
            <a:endParaRPr lang="en-US" sz="2000" dirty="0"/>
          </a:p>
          <a:p>
            <a:pPr marL="285750" indent="-285750">
              <a:buFont typeface="Arial" pitchFamily="34" charset="0"/>
              <a:buChar char="•"/>
            </a:pPr>
            <a:r>
              <a:rPr lang="en-US" sz="2200" dirty="0"/>
              <a:t>NWS 1999 ORD: </a:t>
            </a:r>
          </a:p>
          <a:p>
            <a:pPr marL="560388" lvl="1" indent="-285750">
              <a:buFont typeface="Arial" pitchFamily="34" charset="0"/>
              <a:buChar char="•"/>
            </a:pPr>
            <a:r>
              <a:rPr lang="en-US" sz="2000" dirty="0" smtClean="0"/>
              <a:t>Goal: </a:t>
            </a:r>
            <a:r>
              <a:rPr lang="en-US" sz="2000" dirty="0"/>
              <a:t>1-min imaging over </a:t>
            </a:r>
            <a:r>
              <a:rPr lang="en-US" sz="2000" dirty="0" smtClean="0"/>
              <a:t>CONUS, 15-min FD</a:t>
            </a:r>
            <a:endParaRPr lang="en-US" sz="2000" dirty="0"/>
          </a:p>
          <a:p>
            <a:pPr marL="560388" lvl="1" indent="-285750">
              <a:buFont typeface="Arial" pitchFamily="34" charset="0"/>
              <a:buChar char="•"/>
            </a:pPr>
            <a:r>
              <a:rPr lang="en-US" sz="2000" dirty="0" smtClean="0"/>
              <a:t>Requirement: </a:t>
            </a:r>
            <a:r>
              <a:rPr lang="en-US" sz="2000" dirty="0"/>
              <a:t>30-sec imaging </a:t>
            </a:r>
            <a:r>
              <a:rPr lang="en-US" sz="2000" dirty="0" smtClean="0"/>
              <a:t>over a </a:t>
            </a:r>
            <a:r>
              <a:rPr lang="en-US" sz="2000" dirty="0"/>
              <a:t>1000 x 1000 </a:t>
            </a:r>
            <a:r>
              <a:rPr lang="en-US" sz="2000" dirty="0" smtClean="0"/>
              <a:t>km area, 5-min CONUS, 15-min FD</a:t>
            </a:r>
          </a:p>
        </p:txBody>
      </p:sp>
      <p:pic>
        <p:nvPicPr>
          <p:cNvPr id="3074" name="Picture 2" descr="C:\Users\bline\Desktop\HWT_images2\30sec_2.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143000"/>
            <a:ext cx="2286000" cy="1717729"/>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6129168" y="1603186"/>
            <a:ext cx="500232" cy="30181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5037069" y="3409786"/>
            <a:ext cx="863799" cy="23533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1143000"/>
            <a:ext cx="6195500" cy="461665"/>
          </a:xfrm>
          <a:prstGeom prst="rect">
            <a:avLst/>
          </a:prstGeom>
        </p:spPr>
        <p:txBody>
          <a:bodyPr wrap="square">
            <a:spAutoFit/>
          </a:bodyPr>
          <a:lstStyle/>
          <a:p>
            <a:pPr marL="285750" indent="-285750">
              <a:buFont typeface="Arial" pitchFamily="34" charset="0"/>
              <a:buChar char="•"/>
            </a:pPr>
            <a:endParaRPr lang="en-US" sz="2400" dirty="0"/>
          </a:p>
        </p:txBody>
      </p:sp>
      <p:sp>
        <p:nvSpPr>
          <p:cNvPr id="13" name="Rectangle 12"/>
          <p:cNvSpPr/>
          <p:nvPr/>
        </p:nvSpPr>
        <p:spPr>
          <a:xfrm>
            <a:off x="0" y="4953000"/>
            <a:ext cx="9144000" cy="1723549"/>
          </a:xfrm>
          <a:prstGeom prst="rect">
            <a:avLst/>
          </a:prstGeom>
        </p:spPr>
        <p:txBody>
          <a:bodyPr wrap="square">
            <a:spAutoFit/>
          </a:bodyPr>
          <a:lstStyle/>
          <a:p>
            <a:pPr marL="285750" indent="-285750">
              <a:buFont typeface="Arial" pitchFamily="34" charset="0"/>
              <a:buChar char="•"/>
            </a:pPr>
            <a:r>
              <a:rPr lang="en-US" sz="2200" dirty="0" smtClean="0"/>
              <a:t>ABI </a:t>
            </a:r>
            <a:r>
              <a:rPr lang="en-US" sz="2200" dirty="0"/>
              <a:t>TRD and then the PORD</a:t>
            </a:r>
          </a:p>
          <a:p>
            <a:pPr marL="285750" indent="-285750">
              <a:buFont typeface="Arial" pitchFamily="34" charset="0"/>
              <a:buChar char="•"/>
            </a:pPr>
            <a:r>
              <a:rPr lang="en-US" sz="2200" dirty="0"/>
              <a:t>ABI Mode 3 (flex mode) </a:t>
            </a:r>
          </a:p>
          <a:p>
            <a:pPr marL="635000" lvl="1" indent="-292100">
              <a:buFont typeface="Arial" pitchFamily="34" charset="0"/>
              <a:buChar char="•"/>
            </a:pPr>
            <a:r>
              <a:rPr lang="en-US" sz="2000" dirty="0"/>
              <a:t>1000x1000 km </a:t>
            </a:r>
            <a:r>
              <a:rPr lang="en-US" sz="2000" dirty="0" smtClean="0"/>
              <a:t>sector  </a:t>
            </a:r>
            <a:r>
              <a:rPr lang="en-US" sz="2000" dirty="0"/>
              <a:t>every 30 </a:t>
            </a:r>
            <a:r>
              <a:rPr lang="en-US" sz="2000" dirty="0" smtClean="0"/>
              <a:t>seconds </a:t>
            </a:r>
            <a:r>
              <a:rPr lang="en-US" sz="2000" dirty="0"/>
              <a:t>or 2 </a:t>
            </a:r>
            <a:r>
              <a:rPr lang="en-US" sz="2000" dirty="0" smtClean="0"/>
              <a:t>separate sectors every </a:t>
            </a:r>
            <a:r>
              <a:rPr lang="en-US" sz="2000" dirty="0"/>
              <a:t>minute</a:t>
            </a:r>
          </a:p>
          <a:p>
            <a:pPr marL="285750" indent="-285750">
              <a:buFont typeface="Arial" pitchFamily="34" charset="0"/>
              <a:buChar char="•"/>
            </a:pPr>
            <a:r>
              <a:rPr lang="en-US" sz="2200" dirty="0"/>
              <a:t>Idea for GOES-14 SRSOR originated from Warn-on-Forecast meeting in </a:t>
            </a:r>
            <a:r>
              <a:rPr lang="en-US" sz="2200" dirty="0" smtClean="0"/>
              <a:t>2012</a:t>
            </a:r>
          </a:p>
          <a:p>
            <a:pPr marL="742950" lvl="1" indent="-285750">
              <a:buFont typeface="Arial" pitchFamily="34" charset="0"/>
              <a:buChar char="•"/>
            </a:pPr>
            <a:r>
              <a:rPr lang="en-US" sz="2000" dirty="0" smtClean="0"/>
              <a:t>157 images every 3 hours</a:t>
            </a:r>
            <a:endParaRPr lang="en-US" sz="2000" dirty="0"/>
          </a:p>
        </p:txBody>
      </p:sp>
    </p:spTree>
    <p:custDataLst>
      <p:tags r:id="rId1"/>
    </p:custDataLst>
    <p:extLst>
      <p:ext uri="{BB962C8B-B14F-4D97-AF65-F5344CB8AC3E}">
        <p14:creationId xmlns:p14="http://schemas.microsoft.com/office/powerpoint/2010/main" val="9317928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C:\Users\bline\Desktop\Presentations\PGUR_2015\SRSOR_20150610_CHI_vis4.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1" y="3809672"/>
            <a:ext cx="4876800" cy="281972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MD 963 graphic"/>
          <p:cNvPicPr>
            <a:picLocks noChangeAspect="1" noChangeArrowheads="1"/>
          </p:cNvPicPr>
          <p:nvPr/>
        </p:nvPicPr>
        <p:blipFill rotWithShape="1">
          <a:blip r:embed="rId4">
            <a:extLst>
              <a:ext uri="{28A0092B-C50C-407E-A947-70E740481C1C}">
                <a14:useLocalDpi xmlns:a14="http://schemas.microsoft.com/office/drawing/2010/main" val="0"/>
              </a:ext>
            </a:extLst>
          </a:blip>
          <a:srcRect l="3219" r="6352"/>
          <a:stretch/>
        </p:blipFill>
        <p:spPr bwMode="auto">
          <a:xfrm>
            <a:off x="113300" y="1765518"/>
            <a:ext cx="2248900" cy="18627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1371600" y="152400"/>
            <a:ext cx="6400800" cy="808038"/>
          </a:xfrm>
        </p:spPr>
        <p:txBody>
          <a:bodyPr>
            <a:noAutofit/>
          </a:bodyPr>
          <a:lstStyle/>
          <a:p>
            <a:r>
              <a:rPr lang="en-US" sz="2500" dirty="0" smtClean="0"/>
              <a:t>SPC and HWT</a:t>
            </a:r>
            <a:br>
              <a:rPr lang="en-US" sz="2500" dirty="0" smtClean="0"/>
            </a:br>
            <a:r>
              <a:rPr lang="en-US" sz="2500" dirty="0" smtClean="0"/>
              <a:t>June 10, 2015 Initiation </a:t>
            </a:r>
            <a:endParaRPr lang="en-US" sz="2500" dirty="0"/>
          </a:p>
        </p:txBody>
      </p:sp>
      <p:pic>
        <p:nvPicPr>
          <p:cNvPr id="16393" name="Picture 9" descr="C:\Users\bline\Desktop\Presentations\PGUR_2015\Picture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4267200"/>
            <a:ext cx="3581400" cy="19380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57801" y="1721584"/>
            <a:ext cx="3886199" cy="1631216"/>
          </a:xfrm>
          <a:prstGeom prst="rect">
            <a:avLst/>
          </a:prstGeom>
          <a:noFill/>
        </p:spPr>
        <p:txBody>
          <a:bodyPr wrap="square" rtlCol="0">
            <a:spAutoFit/>
          </a:bodyPr>
          <a:lstStyle/>
          <a:p>
            <a:r>
              <a:rPr lang="en-US" sz="2000" dirty="0" smtClean="0"/>
              <a:t>1-min imagery utilized in both </a:t>
            </a:r>
            <a:r>
              <a:rPr lang="en-US" sz="2000" b="1" dirty="0" smtClean="0"/>
              <a:t>SPC</a:t>
            </a:r>
            <a:r>
              <a:rPr lang="en-US" sz="2000" dirty="0" smtClean="0"/>
              <a:t> </a:t>
            </a:r>
            <a:r>
              <a:rPr lang="en-US" sz="2000" dirty="0"/>
              <a:t>and </a:t>
            </a:r>
            <a:r>
              <a:rPr lang="en-US" sz="2000" b="1" dirty="0" smtClean="0"/>
              <a:t>HWT</a:t>
            </a:r>
            <a:r>
              <a:rPr lang="en-US" sz="2000" dirty="0" smtClean="0"/>
              <a:t> for monitoring cu evolution along boundary and eventual initiation from under mid-level clouds</a:t>
            </a:r>
            <a:endParaRPr lang="en-US" sz="2000" dirty="0"/>
          </a:p>
        </p:txBody>
      </p:sp>
      <p:sp>
        <p:nvSpPr>
          <p:cNvPr id="6" name="TextBox 5"/>
          <p:cNvSpPr txBox="1"/>
          <p:nvPr/>
        </p:nvSpPr>
        <p:spPr>
          <a:xfrm>
            <a:off x="6400800" y="5758267"/>
            <a:ext cx="1981200" cy="523220"/>
          </a:xfrm>
          <a:prstGeom prst="rect">
            <a:avLst/>
          </a:prstGeom>
          <a:noFill/>
        </p:spPr>
        <p:txBody>
          <a:bodyPr wrap="square" rtlCol="0">
            <a:spAutoFit/>
          </a:bodyPr>
          <a:lstStyle/>
          <a:p>
            <a:r>
              <a:rPr lang="en-US" sz="2800" b="1" dirty="0" smtClean="0">
                <a:solidFill>
                  <a:schemeClr val="bg1"/>
                </a:solidFill>
              </a:rPr>
              <a:t>2359Z</a:t>
            </a:r>
            <a:endParaRPr lang="en-US" sz="2800" b="1" dirty="0">
              <a:solidFill>
                <a:schemeClr val="bg1"/>
              </a:solidFill>
            </a:endParaRPr>
          </a:p>
        </p:txBody>
      </p:sp>
      <p:sp>
        <p:nvSpPr>
          <p:cNvPr id="14" name="TextBox 13"/>
          <p:cNvSpPr txBox="1"/>
          <p:nvPr/>
        </p:nvSpPr>
        <p:spPr>
          <a:xfrm>
            <a:off x="1676400" y="6106180"/>
            <a:ext cx="2590800" cy="523220"/>
          </a:xfrm>
          <a:prstGeom prst="rect">
            <a:avLst/>
          </a:prstGeom>
          <a:noFill/>
        </p:spPr>
        <p:txBody>
          <a:bodyPr wrap="square" rtlCol="0">
            <a:spAutoFit/>
          </a:bodyPr>
          <a:lstStyle/>
          <a:p>
            <a:r>
              <a:rPr lang="en-US" sz="2800" b="1" dirty="0" smtClean="0">
                <a:solidFill>
                  <a:schemeClr val="bg1"/>
                </a:solidFill>
              </a:rPr>
              <a:t>2034Z – 2152Z</a:t>
            </a:r>
            <a:endParaRPr lang="en-US" sz="2800" b="1" dirty="0">
              <a:solidFill>
                <a:schemeClr val="bg1"/>
              </a:solidFill>
            </a:endParaRPr>
          </a:p>
        </p:txBody>
      </p:sp>
      <p:sp>
        <p:nvSpPr>
          <p:cNvPr id="15" name="TextBox 14"/>
          <p:cNvSpPr txBox="1"/>
          <p:nvPr/>
        </p:nvSpPr>
        <p:spPr>
          <a:xfrm>
            <a:off x="741949" y="3134380"/>
            <a:ext cx="1171575" cy="523220"/>
          </a:xfrm>
          <a:prstGeom prst="rect">
            <a:avLst/>
          </a:prstGeom>
          <a:noFill/>
        </p:spPr>
        <p:txBody>
          <a:bodyPr wrap="square" rtlCol="0">
            <a:spAutoFit/>
          </a:bodyPr>
          <a:lstStyle/>
          <a:p>
            <a:r>
              <a:rPr lang="en-US" sz="2800" b="1" dirty="0" smtClean="0"/>
              <a:t>2051Z</a:t>
            </a:r>
            <a:endParaRPr lang="en-US" sz="2800" b="1" dirty="0"/>
          </a:p>
        </p:txBody>
      </p:sp>
      <p:sp>
        <p:nvSpPr>
          <p:cNvPr id="8" name="Rectangle 7"/>
          <p:cNvSpPr/>
          <p:nvPr/>
        </p:nvSpPr>
        <p:spPr>
          <a:xfrm>
            <a:off x="52387" y="1371600"/>
            <a:ext cx="5129213" cy="2362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363201" y="1841718"/>
            <a:ext cx="2818399" cy="1815882"/>
          </a:xfrm>
          <a:prstGeom prst="rect">
            <a:avLst/>
          </a:prstGeom>
        </p:spPr>
        <p:txBody>
          <a:bodyPr wrap="square">
            <a:spAutoFit/>
          </a:bodyPr>
          <a:lstStyle/>
          <a:p>
            <a:r>
              <a:rPr lang="en-US" sz="1600" dirty="0"/>
              <a:t> 1-MIN VISIBLE SATELLITE IMAGERY HAS </a:t>
            </a:r>
            <a:r>
              <a:rPr lang="en-US" sz="1600" dirty="0" smtClean="0"/>
              <a:t>SAMPLED CU INCREASING ALONG </a:t>
            </a:r>
            <a:r>
              <a:rPr lang="en-US" sz="1600" dirty="0"/>
              <a:t>THE FRONT WITH </a:t>
            </a:r>
            <a:r>
              <a:rPr lang="en-US" sz="1600" dirty="0" smtClean="0"/>
              <a:t>MOST CAMS </a:t>
            </a:r>
            <a:r>
              <a:rPr lang="en-US" sz="1600" dirty="0"/>
              <a:t>SUGGESTING </a:t>
            </a:r>
            <a:r>
              <a:rPr lang="en-US" sz="1600" dirty="0" smtClean="0"/>
              <a:t>SCATTERED TSTM </a:t>
            </a:r>
            <a:r>
              <a:rPr lang="en-US" sz="1600" dirty="0"/>
              <a:t>DEVELOPMENT INTO EARLY EVENING.</a:t>
            </a:r>
          </a:p>
        </p:txBody>
      </p:sp>
      <p:sp>
        <p:nvSpPr>
          <p:cNvPr id="22" name="TextBox 21"/>
          <p:cNvSpPr txBox="1"/>
          <p:nvPr/>
        </p:nvSpPr>
        <p:spPr>
          <a:xfrm>
            <a:off x="1105400" y="1352490"/>
            <a:ext cx="4381000" cy="400110"/>
          </a:xfrm>
          <a:prstGeom prst="rect">
            <a:avLst/>
          </a:prstGeom>
          <a:noFill/>
        </p:spPr>
        <p:txBody>
          <a:bodyPr wrap="square" rtlCol="0">
            <a:spAutoFit/>
          </a:bodyPr>
          <a:lstStyle/>
          <a:p>
            <a:r>
              <a:rPr lang="en-US" sz="2000" b="1" dirty="0" smtClean="0"/>
              <a:t>SPC Mesoscale Discussion</a:t>
            </a:r>
            <a:endParaRPr lang="en-US" sz="2000" b="1" dirty="0"/>
          </a:p>
        </p:txBody>
      </p:sp>
      <p:sp>
        <p:nvSpPr>
          <p:cNvPr id="23" name="Right Arrow 22"/>
          <p:cNvSpPr/>
          <p:nvPr/>
        </p:nvSpPr>
        <p:spPr>
          <a:xfrm>
            <a:off x="4495800" y="5105400"/>
            <a:ext cx="1143000" cy="30480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384835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a:t>
            </a:r>
            <a:endParaRPr lang="en-US" dirty="0"/>
          </a:p>
        </p:txBody>
      </p:sp>
      <p:sp>
        <p:nvSpPr>
          <p:cNvPr id="3" name="TextBox 2"/>
          <p:cNvSpPr txBox="1"/>
          <p:nvPr/>
        </p:nvSpPr>
        <p:spPr>
          <a:xfrm>
            <a:off x="304800" y="1371600"/>
            <a:ext cx="8686800" cy="2308324"/>
          </a:xfrm>
          <a:prstGeom prst="rect">
            <a:avLst/>
          </a:prstGeom>
          <a:noFill/>
        </p:spPr>
        <p:txBody>
          <a:bodyPr wrap="square" rtlCol="0">
            <a:spAutoFit/>
          </a:bodyPr>
          <a:lstStyle/>
          <a:p>
            <a:pPr marL="285750" indent="-285750">
              <a:buFont typeface="Arial" pitchFamily="34" charset="0"/>
              <a:buChar char="•"/>
            </a:pPr>
            <a:r>
              <a:rPr lang="en-US" sz="2400" dirty="0" smtClean="0"/>
              <a:t>Webpage introduced to 15</a:t>
            </a:r>
            <a:r>
              <a:rPr lang="en-US" sz="2400" baseline="30000" dirty="0" smtClean="0"/>
              <a:t>th</a:t>
            </a:r>
            <a:r>
              <a:rPr lang="en-US" sz="2400" dirty="0" smtClean="0"/>
              <a:t> </a:t>
            </a:r>
            <a:r>
              <a:rPr lang="en-US" sz="2400" dirty="0"/>
              <a:t>OWS at Scott </a:t>
            </a:r>
            <a:r>
              <a:rPr lang="en-US" sz="2400" dirty="0" smtClean="0"/>
              <a:t>Air Force Base in 2015</a:t>
            </a:r>
          </a:p>
          <a:p>
            <a:pPr marL="285750" indent="-285750">
              <a:buFont typeface="Arial" pitchFamily="34" charset="0"/>
              <a:buChar char="•"/>
            </a:pPr>
            <a:r>
              <a:rPr lang="en-US" sz="2400" dirty="0" smtClean="0"/>
              <a:t>Utilized during PECAN field experiment in 2015 </a:t>
            </a:r>
          </a:p>
          <a:p>
            <a:pPr marL="285750" indent="-285750">
              <a:buFont typeface="Arial" pitchFamily="34" charset="0"/>
              <a:buChar char="•"/>
            </a:pPr>
            <a:r>
              <a:rPr lang="en-US" sz="2400" dirty="0" smtClean="0"/>
              <a:t>Featured on Weather Wall at National Weather Center in Norman, OK in 2015</a:t>
            </a:r>
          </a:p>
          <a:p>
            <a:pPr marL="285750" indent="-285750">
              <a:buFont typeface="Arial" pitchFamily="34" charset="0"/>
              <a:buChar char="•"/>
            </a:pPr>
            <a:r>
              <a:rPr lang="en-US" sz="2400" dirty="0" smtClean="0"/>
              <a:t>Algorithms (winds, OTs, STD, </a:t>
            </a:r>
            <a:r>
              <a:rPr lang="en-US" sz="2400" dirty="0" err="1" smtClean="0"/>
              <a:t>etc</a:t>
            </a:r>
            <a:r>
              <a:rPr lang="en-US" sz="2400" dirty="0" smtClean="0"/>
              <a:t>)</a:t>
            </a:r>
          </a:p>
          <a:p>
            <a:pPr marL="285750" indent="-285750">
              <a:buFont typeface="Arial" pitchFamily="34" charset="0"/>
              <a:buChar char="•"/>
            </a:pPr>
            <a:endParaRPr lang="en-US" sz="2400" dirty="0"/>
          </a:p>
        </p:txBody>
      </p:sp>
      <p:pic>
        <p:nvPicPr>
          <p:cNvPr id="1027" name="Picture 3" descr="C:\Users\bline\Desktop\HWT_images2\weather_wall_srs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581400"/>
            <a:ext cx="5553496" cy="3124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730008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Super Rapid Scan Training, Examples, and Documentation</a:t>
            </a:r>
            <a:endParaRPr lang="en-US" dirty="0"/>
          </a:p>
        </p:txBody>
      </p:sp>
      <p:sp>
        <p:nvSpPr>
          <p:cNvPr id="3" name="TextBox 2"/>
          <p:cNvSpPr txBox="1"/>
          <p:nvPr/>
        </p:nvSpPr>
        <p:spPr>
          <a:xfrm>
            <a:off x="152400" y="1371600"/>
            <a:ext cx="8915400" cy="5262979"/>
          </a:xfrm>
          <a:prstGeom prst="rect">
            <a:avLst/>
          </a:prstGeom>
          <a:noFill/>
        </p:spPr>
        <p:txBody>
          <a:bodyPr wrap="square" rtlCol="0">
            <a:spAutoFit/>
          </a:bodyPr>
          <a:lstStyle/>
          <a:p>
            <a:pPr marL="285750" indent="-285750">
              <a:buFont typeface="Arial" pitchFamily="34" charset="0"/>
              <a:buChar char="•"/>
            </a:pPr>
            <a:r>
              <a:rPr lang="en-US" sz="2400" dirty="0" smtClean="0"/>
              <a:t>GOES-14 SRSOR 2012, 2013, 2014, 2015 data collection periods documented with examples and links: </a:t>
            </a:r>
          </a:p>
          <a:p>
            <a:pPr marL="742950" lvl="1" indent="-285750">
              <a:buFont typeface="Arial" pitchFamily="34" charset="0"/>
              <a:buChar char="•"/>
            </a:pPr>
            <a:r>
              <a:rPr lang="en-US" sz="2000" dirty="0" smtClean="0"/>
              <a:t>http</a:t>
            </a:r>
            <a:r>
              <a:rPr lang="en-US" sz="2000" dirty="0"/>
              <a:t>://cimss.ssec.wisc.edu/goes/srsor2015/GOES-14_SRSOR.html</a:t>
            </a:r>
          </a:p>
          <a:p>
            <a:pPr marL="285750" indent="-285750">
              <a:buFont typeface="Arial" pitchFamily="34" charset="0"/>
              <a:buChar char="•"/>
            </a:pPr>
            <a:r>
              <a:rPr lang="en-US" sz="2400" dirty="0" smtClean="0"/>
              <a:t>GOES-14 SRSOR </a:t>
            </a:r>
            <a:r>
              <a:rPr lang="en-US" sz="2400" dirty="0" smtClean="0"/>
              <a:t>operational use </a:t>
            </a:r>
            <a:r>
              <a:rPr lang="en-US" sz="2400" dirty="0" smtClean="0"/>
              <a:t>examples on Satellite Liaison </a:t>
            </a:r>
            <a:r>
              <a:rPr lang="en-US" sz="2400" dirty="0" smtClean="0"/>
              <a:t>Blog:</a:t>
            </a:r>
          </a:p>
          <a:p>
            <a:pPr marL="742950" lvl="1" indent="-285750">
              <a:buFont typeface="Arial" pitchFamily="34" charset="0"/>
              <a:buChar char="•"/>
            </a:pPr>
            <a:r>
              <a:rPr lang="en-US" sz="2000" dirty="0" smtClean="0"/>
              <a:t>https</a:t>
            </a:r>
            <a:r>
              <a:rPr lang="en-US" sz="2000" dirty="0"/>
              <a:t>://satelliteliaisonblog.wordpress.com</a:t>
            </a:r>
            <a:r>
              <a:rPr lang="en-US" sz="2000" dirty="0" smtClean="0"/>
              <a:t>/</a:t>
            </a:r>
          </a:p>
          <a:p>
            <a:pPr marL="285750" indent="-285750">
              <a:buFont typeface="Arial" pitchFamily="34" charset="0"/>
              <a:buChar char="•"/>
            </a:pPr>
            <a:r>
              <a:rPr lang="en-US" sz="2400" dirty="0" smtClean="0"/>
              <a:t>GOES-14 SRSOR examples from the HWT</a:t>
            </a:r>
          </a:p>
          <a:p>
            <a:pPr marL="742950" lvl="1" indent="-285750">
              <a:buFont typeface="Arial" pitchFamily="34" charset="0"/>
              <a:buChar char="•"/>
            </a:pPr>
            <a:r>
              <a:rPr lang="en-US" sz="2000" dirty="0"/>
              <a:t>http://goesrhwt.blogspot.com/search/label/SRSOR</a:t>
            </a:r>
            <a:endParaRPr lang="en-US" sz="2000" dirty="0" smtClean="0"/>
          </a:p>
          <a:p>
            <a:pPr marL="285750" indent="-285750">
              <a:buFont typeface="Arial" pitchFamily="34" charset="0"/>
              <a:buChar char="•"/>
            </a:pPr>
            <a:r>
              <a:rPr lang="en-US" sz="2400" dirty="0" smtClean="0"/>
              <a:t>CIMSS Satellite Blog</a:t>
            </a:r>
            <a:r>
              <a:rPr lang="en-US" sz="2400" dirty="0"/>
              <a:t>: </a:t>
            </a:r>
            <a:endParaRPr lang="en-US" sz="2400" dirty="0" smtClean="0"/>
          </a:p>
          <a:p>
            <a:pPr marL="742950" lvl="1" indent="-285750">
              <a:buFont typeface="Arial" pitchFamily="34" charset="0"/>
              <a:buChar char="•"/>
            </a:pPr>
            <a:r>
              <a:rPr lang="en-US" sz="2000" dirty="0" smtClean="0"/>
              <a:t>http</a:t>
            </a:r>
            <a:r>
              <a:rPr lang="en-US" sz="2000" dirty="0"/>
              <a:t>://cimss.ssec.wisc.edu/goes/blog/</a:t>
            </a:r>
            <a:endParaRPr lang="en-US" sz="2000" dirty="0" smtClean="0"/>
          </a:p>
          <a:p>
            <a:pPr marL="285750" indent="-285750">
              <a:buFont typeface="Arial" pitchFamily="34" charset="0"/>
              <a:buChar char="•"/>
            </a:pPr>
            <a:r>
              <a:rPr lang="en-US" sz="2400" dirty="0" smtClean="0"/>
              <a:t>VISIT </a:t>
            </a:r>
            <a:r>
              <a:rPr lang="en-US" sz="2400" dirty="0"/>
              <a:t>Training </a:t>
            </a:r>
            <a:r>
              <a:rPr lang="en-US" sz="2400" dirty="0" smtClean="0"/>
              <a:t>Sessions:</a:t>
            </a:r>
          </a:p>
          <a:p>
            <a:pPr marL="742950" lvl="1" indent="-285750">
              <a:buFont typeface="Arial" pitchFamily="34" charset="0"/>
              <a:buChar char="•"/>
            </a:pPr>
            <a:r>
              <a:rPr lang="en-US" sz="2000" dirty="0" smtClean="0"/>
              <a:t>http</a:t>
            </a:r>
            <a:r>
              <a:rPr lang="en-US" sz="2000" dirty="0"/>
              <a:t>://rammb.cira.colostate.edu/training/visit/training_sessions/</a:t>
            </a:r>
            <a:endParaRPr lang="en-US" sz="2000" dirty="0" smtClean="0"/>
          </a:p>
          <a:p>
            <a:pPr marL="285750" indent="-285750">
              <a:buFont typeface="Arial" pitchFamily="34" charset="0"/>
              <a:buChar char="•"/>
            </a:pPr>
            <a:r>
              <a:rPr lang="en-US" sz="2400" dirty="0" smtClean="0"/>
              <a:t>VISIT </a:t>
            </a:r>
            <a:r>
              <a:rPr lang="en-US" sz="2400" dirty="0"/>
              <a:t>Satellite </a:t>
            </a:r>
            <a:r>
              <a:rPr lang="en-US" sz="2400" dirty="0" smtClean="0"/>
              <a:t>Chats:</a:t>
            </a:r>
          </a:p>
          <a:p>
            <a:pPr marL="742950" lvl="1" indent="-285750">
              <a:buFont typeface="Arial" pitchFamily="34" charset="0"/>
              <a:buChar char="•"/>
            </a:pPr>
            <a:r>
              <a:rPr lang="en-US" sz="2000" dirty="0" smtClean="0"/>
              <a:t>http</a:t>
            </a:r>
            <a:r>
              <a:rPr lang="en-US" sz="2000" dirty="0"/>
              <a:t>://rammb.cira.colostate.edu/training/visit/satellite_chat</a:t>
            </a:r>
            <a:r>
              <a:rPr lang="en-US" sz="2000" dirty="0" smtClean="0"/>
              <a:t>/</a:t>
            </a:r>
          </a:p>
          <a:p>
            <a:pPr marL="285750" indent="-285750">
              <a:buFont typeface="Arial" pitchFamily="34" charset="0"/>
              <a:buChar char="•"/>
            </a:pPr>
            <a:r>
              <a:rPr lang="en-US" sz="2400" dirty="0" smtClean="0"/>
              <a:t>Tales from the Testbed Webinars</a:t>
            </a:r>
          </a:p>
          <a:p>
            <a:pPr marL="742950" lvl="1" indent="-285750">
              <a:buFont typeface="Arial" pitchFamily="34" charset="0"/>
              <a:buChar char="•"/>
            </a:pPr>
            <a:r>
              <a:rPr lang="en-US" sz="2000" dirty="0"/>
              <a:t>http://hwt.nssl.noaa.gov/ewp/</a:t>
            </a:r>
            <a:endParaRPr lang="en-US" sz="2000" dirty="0" smtClean="0"/>
          </a:p>
        </p:txBody>
      </p:sp>
    </p:spTree>
    <p:custDataLst>
      <p:tags r:id="rId1"/>
    </p:custDataLst>
    <p:extLst>
      <p:ext uri="{BB962C8B-B14F-4D97-AF65-F5344CB8AC3E}">
        <p14:creationId xmlns:p14="http://schemas.microsoft.com/office/powerpoint/2010/main" val="39966383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Takeaways</a:t>
            </a:r>
            <a:endParaRPr lang="en-US" dirty="0"/>
          </a:p>
        </p:txBody>
      </p:sp>
      <p:sp>
        <p:nvSpPr>
          <p:cNvPr id="3" name="TextBox 2"/>
          <p:cNvSpPr txBox="1"/>
          <p:nvPr/>
        </p:nvSpPr>
        <p:spPr>
          <a:xfrm>
            <a:off x="0" y="1143000"/>
            <a:ext cx="9144000" cy="5093702"/>
          </a:xfrm>
          <a:prstGeom prst="rect">
            <a:avLst/>
          </a:prstGeom>
          <a:noFill/>
        </p:spPr>
        <p:txBody>
          <a:bodyPr wrap="square" rtlCol="0">
            <a:spAutoFit/>
          </a:bodyPr>
          <a:lstStyle/>
          <a:p>
            <a:pPr marL="285750" indent="-285750">
              <a:buFont typeface="Arial" pitchFamily="34" charset="0"/>
              <a:buChar char="•"/>
            </a:pPr>
            <a:r>
              <a:rPr lang="en-US" sz="2300" dirty="0" smtClean="0"/>
              <a:t>Super Rapid Scan imagery (up to 30 seconds) has been demonstrated to a degree since mid 1990s, its utility to operations well documented</a:t>
            </a:r>
          </a:p>
          <a:p>
            <a:pPr marL="285750" indent="-285750">
              <a:buFont typeface="Arial" pitchFamily="34" charset="0"/>
              <a:buChar char="•"/>
            </a:pPr>
            <a:r>
              <a:rPr lang="en-US" sz="2300" dirty="0"/>
              <a:t>E</a:t>
            </a:r>
            <a:r>
              <a:rPr lang="en-US" sz="2300" dirty="0" smtClean="0"/>
              <a:t>xamples and training resources already available to be leveraged in training, including many operational use examples</a:t>
            </a:r>
          </a:p>
          <a:p>
            <a:pPr marL="285750" indent="-285750">
              <a:buFont typeface="Arial" pitchFamily="34" charset="0"/>
              <a:buChar char="•"/>
            </a:pPr>
            <a:r>
              <a:rPr lang="en-US" sz="2300" dirty="0" smtClean="0"/>
              <a:t>On the vast majority of days, there will be multiple weather phenomenon that the 1-min imagery will aid the forecaster: convection most days (boundaries, cu evolution, initiation, cloud top features), fog/low clouds, sea/land breeze monitoring, mesoscale snow events such as LES, blowing dust, tropical systems, volcanos, fires…. </a:t>
            </a:r>
            <a:endParaRPr lang="en-US" sz="2300" dirty="0"/>
          </a:p>
          <a:p>
            <a:pPr marL="742950" lvl="1" indent="-285750">
              <a:buFont typeface="Arial" pitchFamily="34" charset="0"/>
              <a:buChar char="•"/>
            </a:pPr>
            <a:r>
              <a:rPr lang="en-US" sz="2300" dirty="0" smtClean="0"/>
              <a:t>It is obvious the two (four) sectors will be appreciated!</a:t>
            </a:r>
          </a:p>
          <a:p>
            <a:pPr marL="285750" indent="-285750">
              <a:buFont typeface="Arial" pitchFamily="34" charset="0"/>
              <a:buChar char="•"/>
            </a:pPr>
            <a:r>
              <a:rPr lang="en-US" sz="2300" dirty="0"/>
              <a:t>CONOPS for how the daily mesoscale sectors are chosen</a:t>
            </a:r>
            <a:r>
              <a:rPr lang="en-US" sz="2300" dirty="0" smtClean="0"/>
              <a:t>?</a:t>
            </a:r>
          </a:p>
          <a:p>
            <a:endParaRPr lang="en-US" sz="2400" dirty="0" smtClean="0"/>
          </a:p>
          <a:p>
            <a:pPr marL="285750" indent="-285750">
              <a:buFont typeface="Arial" pitchFamily="34" charset="0"/>
              <a:buChar char="•"/>
            </a:pPr>
            <a:r>
              <a:rPr lang="en-US" sz="2400" dirty="0"/>
              <a:t>“Satellite imagery at 1-min temporal resolution needs to become the new standard for severe weather operations</a:t>
            </a:r>
            <a:r>
              <a:rPr lang="en-US" sz="2400" dirty="0" smtClean="0"/>
              <a:t>.” – SPC Forecaster</a:t>
            </a:r>
          </a:p>
        </p:txBody>
      </p:sp>
    </p:spTree>
    <p:custDataLst>
      <p:tags r:id="rId1"/>
    </p:custDataLst>
    <p:extLst>
      <p:ext uri="{BB962C8B-B14F-4D97-AF65-F5344CB8AC3E}">
        <p14:creationId xmlns:p14="http://schemas.microsoft.com/office/powerpoint/2010/main" val="9584795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6400800" cy="1295400"/>
          </a:xfrm>
        </p:spPr>
        <p:txBody>
          <a:bodyPr>
            <a:noAutofit/>
          </a:bodyPr>
          <a:lstStyle/>
          <a:p>
            <a:r>
              <a:rPr lang="en-US" dirty="0" smtClean="0"/>
              <a:t>Preparing the users for super rapid scan imagery</a:t>
            </a:r>
            <a:endParaRPr lang="en-US" dirty="0"/>
          </a:p>
        </p:txBody>
      </p:sp>
      <p:sp>
        <p:nvSpPr>
          <p:cNvPr id="3" name="TextBox 2"/>
          <p:cNvSpPr txBox="1"/>
          <p:nvPr/>
        </p:nvSpPr>
        <p:spPr>
          <a:xfrm>
            <a:off x="228600" y="1066800"/>
            <a:ext cx="8991600" cy="5909310"/>
          </a:xfrm>
          <a:prstGeom prst="rect">
            <a:avLst/>
          </a:prstGeom>
          <a:noFill/>
        </p:spPr>
        <p:txBody>
          <a:bodyPr wrap="square" rtlCol="0">
            <a:spAutoFit/>
          </a:bodyPr>
          <a:lstStyle/>
          <a:p>
            <a:pPr algn="ctr">
              <a:lnSpc>
                <a:spcPct val="150000"/>
              </a:lnSpc>
            </a:pPr>
            <a:r>
              <a:rPr lang="en-US" sz="3600" b="1" dirty="0" smtClean="0">
                <a:solidFill>
                  <a:srgbClr val="8A0000"/>
                </a:solidFill>
              </a:rPr>
              <a:t>Weather Forecast Offices</a:t>
            </a:r>
          </a:p>
          <a:p>
            <a:pPr algn="ctr">
              <a:lnSpc>
                <a:spcPct val="150000"/>
              </a:lnSpc>
            </a:pPr>
            <a:r>
              <a:rPr lang="en-US" sz="3600" b="1" dirty="0" smtClean="0">
                <a:solidFill>
                  <a:srgbClr val="8A0000"/>
                </a:solidFill>
              </a:rPr>
              <a:t>Aviation Weather Center</a:t>
            </a:r>
          </a:p>
          <a:p>
            <a:pPr algn="ctr">
              <a:lnSpc>
                <a:spcPct val="150000"/>
              </a:lnSpc>
            </a:pPr>
            <a:r>
              <a:rPr lang="en-US" sz="3600" b="1" dirty="0" smtClean="0">
                <a:solidFill>
                  <a:srgbClr val="8A0000"/>
                </a:solidFill>
              </a:rPr>
              <a:t>National Hurricane Center</a:t>
            </a:r>
          </a:p>
          <a:p>
            <a:pPr algn="ctr">
              <a:lnSpc>
                <a:spcPct val="150000"/>
              </a:lnSpc>
            </a:pPr>
            <a:r>
              <a:rPr lang="en-US" sz="3600" b="1" dirty="0" smtClean="0">
                <a:solidFill>
                  <a:srgbClr val="8A0000"/>
                </a:solidFill>
              </a:rPr>
              <a:t>Ocean Prediction Center</a:t>
            </a:r>
          </a:p>
          <a:p>
            <a:pPr algn="ctr">
              <a:lnSpc>
                <a:spcPct val="150000"/>
              </a:lnSpc>
            </a:pPr>
            <a:r>
              <a:rPr lang="en-US" sz="3600" b="1" dirty="0" smtClean="0">
                <a:solidFill>
                  <a:srgbClr val="8A0000"/>
                </a:solidFill>
              </a:rPr>
              <a:t>Weather Prediction Center</a:t>
            </a:r>
          </a:p>
          <a:p>
            <a:pPr algn="ctr">
              <a:lnSpc>
                <a:spcPct val="150000"/>
              </a:lnSpc>
            </a:pPr>
            <a:r>
              <a:rPr lang="en-US" sz="3600" b="1" dirty="0" smtClean="0">
                <a:solidFill>
                  <a:srgbClr val="8A0000"/>
                </a:solidFill>
              </a:rPr>
              <a:t>Storm Prediction </a:t>
            </a:r>
            <a:r>
              <a:rPr lang="en-US" sz="3600" b="1" dirty="0" smtClean="0">
                <a:solidFill>
                  <a:srgbClr val="8A0000"/>
                </a:solidFill>
              </a:rPr>
              <a:t>Center</a:t>
            </a:r>
          </a:p>
          <a:p>
            <a:pPr algn="ctr">
              <a:lnSpc>
                <a:spcPct val="150000"/>
              </a:lnSpc>
            </a:pPr>
            <a:r>
              <a:rPr lang="en-US" sz="3600" b="1" dirty="0" smtClean="0">
                <a:solidFill>
                  <a:srgbClr val="8A0000"/>
                </a:solidFill>
              </a:rPr>
              <a:t>Other</a:t>
            </a:r>
            <a:endParaRPr lang="en-US" sz="3600" b="1" dirty="0">
              <a:solidFill>
                <a:srgbClr val="8A0000"/>
              </a:solidFill>
            </a:endParaRPr>
          </a:p>
        </p:txBody>
      </p:sp>
    </p:spTree>
    <p:custDataLst>
      <p:tags r:id="rId1"/>
    </p:custDataLst>
    <p:extLst>
      <p:ext uri="{BB962C8B-B14F-4D97-AF65-F5344CB8AC3E}">
        <p14:creationId xmlns:p14="http://schemas.microsoft.com/office/powerpoint/2010/main" val="400732055"/>
      </p:ext>
    </p:extLst>
  </p:cSld>
  <p:clrMapOvr>
    <a:masterClrMapping/>
  </p:clrMapOvr>
  <mc:AlternateContent xmlns:mc="http://schemas.openxmlformats.org/markup-compatibility/2006" xmlns:p14="http://schemas.microsoft.com/office/powerpoint/2010/main">
    <mc:Choice Requires="p14">
      <p:transition spd="slow" p14:dur="2000" advTm="24936"/>
    </mc:Choice>
    <mc:Fallback xmlns="">
      <p:transition spd="slow" advTm="24936"/>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Hazardous Weather Testbed</a:t>
            </a:r>
            <a:endParaRPr lang="en-US" dirty="0"/>
          </a:p>
        </p:txBody>
      </p:sp>
      <p:sp>
        <p:nvSpPr>
          <p:cNvPr id="3" name="TextBox 2"/>
          <p:cNvSpPr txBox="1"/>
          <p:nvPr/>
        </p:nvSpPr>
        <p:spPr>
          <a:xfrm>
            <a:off x="152400" y="1212532"/>
            <a:ext cx="8991600" cy="5893921"/>
          </a:xfrm>
          <a:prstGeom prst="rect">
            <a:avLst/>
          </a:prstGeom>
          <a:noFill/>
        </p:spPr>
        <p:txBody>
          <a:bodyPr wrap="square" rtlCol="0">
            <a:spAutoFit/>
          </a:bodyPr>
          <a:lstStyle/>
          <a:p>
            <a:pPr marL="285750" indent="-285750">
              <a:buFont typeface="Arial" pitchFamily="34" charset="0"/>
              <a:buChar char="•"/>
            </a:pPr>
            <a:r>
              <a:rPr lang="en-US" sz="2300" dirty="0" smtClean="0"/>
              <a:t>G14 1-min imagery demonstrated in HWT during 2014 and 2015 Spring Experiments.</a:t>
            </a:r>
          </a:p>
          <a:p>
            <a:pPr marL="742950" lvl="1" indent="-285750">
              <a:buFont typeface="Arial" pitchFamily="34" charset="0"/>
              <a:buChar char="•"/>
            </a:pPr>
            <a:r>
              <a:rPr lang="en-US" sz="2200" dirty="0" smtClean="0"/>
              <a:t>EWP (AWIPS-II) – Real-time experimental warning operations</a:t>
            </a:r>
          </a:p>
          <a:p>
            <a:pPr marL="1200150" lvl="2" indent="-285750">
              <a:buFont typeface="Arial" pitchFamily="34" charset="0"/>
              <a:buChar char="•"/>
            </a:pPr>
            <a:r>
              <a:rPr lang="en-US" sz="2000" dirty="0" smtClean="0"/>
              <a:t>24 NWS Forecasters (22 WFO, 2 CWSU; all CONUS regions and AR)</a:t>
            </a:r>
          </a:p>
          <a:p>
            <a:pPr marL="1200150" lvl="2" indent="-285750">
              <a:buFont typeface="Arial" pitchFamily="34" charset="0"/>
              <a:buChar char="•"/>
            </a:pPr>
            <a:r>
              <a:rPr lang="en-US" sz="2000" dirty="0" smtClean="0"/>
              <a:t>6 broadcast meteorologists – “viewers would love seeing this”</a:t>
            </a:r>
          </a:p>
          <a:p>
            <a:pPr marL="1200150" lvl="2" indent="-285750">
              <a:buFont typeface="Arial" pitchFamily="34" charset="0"/>
              <a:buChar char="•"/>
            </a:pPr>
            <a:r>
              <a:rPr lang="en-US" sz="2000" dirty="0" smtClean="0"/>
              <a:t>91 SRSOR </a:t>
            </a:r>
            <a:r>
              <a:rPr lang="en-US" sz="2000" dirty="0"/>
              <a:t>Blog posts: </a:t>
            </a:r>
            <a:r>
              <a:rPr lang="en-US" dirty="0">
                <a:hlinkClick r:id="rId4"/>
              </a:rPr>
              <a:t>http://</a:t>
            </a:r>
            <a:r>
              <a:rPr lang="en-US" dirty="0" smtClean="0">
                <a:hlinkClick r:id="rId4"/>
              </a:rPr>
              <a:t>goesrhwt.blogspot.com/search/label/SRSOR</a:t>
            </a:r>
            <a:endParaRPr lang="en-US" dirty="0" smtClean="0"/>
          </a:p>
          <a:p>
            <a:pPr marL="1200150" lvl="2" indent="-285750">
              <a:buFont typeface="Arial" pitchFamily="34" charset="0"/>
              <a:buChar char="•"/>
            </a:pPr>
            <a:r>
              <a:rPr lang="en-US" sz="2000" dirty="0" smtClean="0"/>
              <a:t>Operated in 32 unique CWA’s during SRSOR 2015</a:t>
            </a:r>
          </a:p>
          <a:p>
            <a:pPr marL="742950" lvl="1" indent="-285750">
              <a:buFont typeface="Arial" pitchFamily="34" charset="0"/>
              <a:buChar char="•"/>
            </a:pPr>
            <a:r>
              <a:rPr lang="en-US" sz="2200" dirty="0" smtClean="0"/>
              <a:t>EFP (N-AWIPS) – Real-time experimental forecast/outlook</a:t>
            </a:r>
          </a:p>
          <a:p>
            <a:pPr marL="1200150" lvl="2" indent="-285750">
              <a:buFont typeface="Arial" pitchFamily="34" charset="0"/>
              <a:buChar char="•"/>
            </a:pPr>
            <a:r>
              <a:rPr lang="en-US" sz="1900" dirty="0" smtClean="0"/>
              <a:t>SPC, WFO forecasters, researchers</a:t>
            </a:r>
          </a:p>
          <a:p>
            <a:pPr marL="285750" indent="-285750">
              <a:buFont typeface="Arial" pitchFamily="34" charset="0"/>
              <a:buChar char="•"/>
            </a:pPr>
            <a:r>
              <a:rPr lang="en-US" sz="2200" dirty="0" smtClean="0"/>
              <a:t>93</a:t>
            </a:r>
            <a:r>
              <a:rPr lang="en-US" sz="2200" dirty="0"/>
              <a:t>% of days in 2015, forecasters found that the 1-min data provided them with significant information not captured in the routine satellite imagery.</a:t>
            </a:r>
          </a:p>
          <a:p>
            <a:pPr marL="571500" lvl="1" indent="-228600">
              <a:buFont typeface="Arial" pitchFamily="34" charset="0"/>
              <a:buChar char="•"/>
            </a:pPr>
            <a:r>
              <a:rPr lang="en-US" dirty="0"/>
              <a:t>Monitoring cu </a:t>
            </a:r>
            <a:r>
              <a:rPr lang="en-US" dirty="0" smtClean="0"/>
              <a:t>development/evolution, </a:t>
            </a:r>
            <a:r>
              <a:rPr lang="en-US" dirty="0"/>
              <a:t>moist inflow, </a:t>
            </a:r>
            <a:r>
              <a:rPr lang="en-US" dirty="0" err="1"/>
              <a:t>i.d.</a:t>
            </a:r>
            <a:r>
              <a:rPr lang="en-US" dirty="0"/>
              <a:t> of </a:t>
            </a:r>
            <a:r>
              <a:rPr lang="en-US" dirty="0" smtClean="0"/>
              <a:t>OTs and collapsing tops, </a:t>
            </a:r>
            <a:r>
              <a:rPr lang="en-US" dirty="0" err="1"/>
              <a:t>i.d.</a:t>
            </a:r>
            <a:r>
              <a:rPr lang="en-US" dirty="0"/>
              <a:t> and tracking of boundaries and gravity waves, boundary </a:t>
            </a:r>
            <a:r>
              <a:rPr lang="en-US" dirty="0" smtClean="0"/>
              <a:t>interaction, </a:t>
            </a:r>
            <a:r>
              <a:rPr lang="en-US" dirty="0"/>
              <a:t>identifying new updrafts near mature storms, rapid cooling in IR</a:t>
            </a:r>
            <a:r>
              <a:rPr lang="en-US" dirty="0" smtClean="0"/>
              <a:t>, shear, features/processes </a:t>
            </a:r>
            <a:r>
              <a:rPr lang="en-US" dirty="0"/>
              <a:t>under mid-upper clouds … all </a:t>
            </a:r>
            <a:r>
              <a:rPr lang="en-US" dirty="0" smtClean="0"/>
              <a:t>done quicker and with more confidence</a:t>
            </a:r>
          </a:p>
          <a:p>
            <a:pPr marL="571500" lvl="1" indent="-228600">
              <a:buFont typeface="Arial" pitchFamily="34" charset="0"/>
              <a:buChar char="•"/>
            </a:pPr>
            <a:r>
              <a:rPr lang="en-US" dirty="0" smtClean="0"/>
              <a:t>See </a:t>
            </a:r>
            <a:r>
              <a:rPr lang="en-US" dirty="0"/>
              <a:t>future utility for fire weather plume tracking, outflow/dust storm tracking,  low cloud movement (esp. aviation), sea/lake </a:t>
            </a:r>
            <a:r>
              <a:rPr lang="en-US" dirty="0" smtClean="0"/>
              <a:t>breeze</a:t>
            </a:r>
            <a:endParaRPr lang="en-US" dirty="0"/>
          </a:p>
          <a:p>
            <a:pPr marL="571500" lvl="1" indent="-228600">
              <a:buFont typeface="Arial" pitchFamily="34" charset="0"/>
              <a:buChar char="•"/>
            </a:pPr>
            <a:r>
              <a:rPr lang="en-US" dirty="0"/>
              <a:t>65% felt </a:t>
            </a:r>
            <a:r>
              <a:rPr lang="en-US" dirty="0" smtClean="0"/>
              <a:t>1-min Overshooting Top </a:t>
            </a:r>
            <a:r>
              <a:rPr lang="en-US" dirty="0"/>
              <a:t>overlay enhanced 1-min imagery</a:t>
            </a:r>
          </a:p>
          <a:p>
            <a:pPr marL="742950" lvl="1" indent="-285750">
              <a:buFont typeface="Arial" pitchFamily="34" charset="0"/>
              <a:buChar char="•"/>
            </a:pPr>
            <a:endParaRPr lang="en-US" dirty="0"/>
          </a:p>
        </p:txBody>
      </p:sp>
    </p:spTree>
    <p:custDataLst>
      <p:tags r:id="rId1"/>
    </p:custDataLst>
    <p:extLst>
      <p:ext uri="{BB962C8B-B14F-4D97-AF65-F5344CB8AC3E}">
        <p14:creationId xmlns:p14="http://schemas.microsoft.com/office/powerpoint/2010/main" val="21430276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HWT Comments</a:t>
            </a:r>
            <a:endParaRPr lang="en-US" dirty="0"/>
          </a:p>
        </p:txBody>
      </p:sp>
      <p:sp>
        <p:nvSpPr>
          <p:cNvPr id="4" name="Rectangle 3"/>
          <p:cNvSpPr/>
          <p:nvPr/>
        </p:nvSpPr>
        <p:spPr>
          <a:xfrm>
            <a:off x="76200" y="1143000"/>
            <a:ext cx="8915400" cy="3046988"/>
          </a:xfrm>
          <a:prstGeom prst="rect">
            <a:avLst/>
          </a:prstGeom>
        </p:spPr>
        <p:txBody>
          <a:bodyPr wrap="square">
            <a:spAutoFit/>
          </a:bodyPr>
          <a:lstStyle/>
          <a:p>
            <a:pPr marL="285750" indent="-285750">
              <a:buFont typeface="Arial" pitchFamily="34" charset="0"/>
              <a:buChar char="•"/>
            </a:pPr>
            <a:r>
              <a:rPr lang="en-US" sz="2400" dirty="0" smtClean="0"/>
              <a:t>All Forecasters agreed:</a:t>
            </a:r>
          </a:p>
          <a:p>
            <a:pPr marL="628650" lvl="1" indent="-285750">
              <a:buFont typeface="Arial" pitchFamily="34" charset="0"/>
              <a:buChar char="•"/>
            </a:pPr>
            <a:r>
              <a:rPr lang="en-US" sz="2000" dirty="0" smtClean="0"/>
              <a:t>1-min satellite imagery NOT </a:t>
            </a:r>
            <a:r>
              <a:rPr lang="en-US" sz="2000" dirty="0"/>
              <a:t>“overwhelming” at </a:t>
            </a:r>
            <a:r>
              <a:rPr lang="en-US" sz="2000" dirty="0" smtClean="0"/>
              <a:t>all </a:t>
            </a:r>
          </a:p>
          <a:p>
            <a:pPr marL="628650" lvl="1" indent="-285750">
              <a:buFont typeface="Arial" pitchFamily="34" charset="0"/>
              <a:buChar char="•"/>
            </a:pPr>
            <a:r>
              <a:rPr lang="en-US" sz="2000" dirty="0" smtClean="0"/>
              <a:t>Will incorporate 1-min data into the warning process</a:t>
            </a:r>
          </a:p>
          <a:p>
            <a:pPr marL="628650" lvl="1" indent="-285750">
              <a:buFont typeface="Arial" pitchFamily="34" charset="0"/>
              <a:buChar char="•"/>
            </a:pPr>
            <a:r>
              <a:rPr lang="en-US" sz="2000" dirty="0" smtClean="0"/>
              <a:t>There will be an operational use for it on most days in their CWA </a:t>
            </a:r>
          </a:p>
          <a:p>
            <a:pPr marL="628650" lvl="1" indent="-285750">
              <a:buFont typeface="Arial" pitchFamily="34" charset="0"/>
              <a:buChar char="•"/>
            </a:pPr>
            <a:r>
              <a:rPr lang="en-US" sz="2000" dirty="0" smtClean="0"/>
              <a:t>What they most want to see in the GOES-R 1-min training are operational use examples from forecasters who experience with the data</a:t>
            </a:r>
          </a:p>
          <a:p>
            <a:pPr marL="628650" lvl="1" indent="-285750">
              <a:buFont typeface="Arial" pitchFamily="34" charset="0"/>
              <a:buChar char="•"/>
            </a:pPr>
            <a:r>
              <a:rPr lang="en-US" sz="2000" dirty="0" smtClean="0"/>
              <a:t>Forecasters consider this base data (along with radar, lightning)</a:t>
            </a:r>
          </a:p>
          <a:p>
            <a:pPr marL="285750" indent="-285750">
              <a:buFont typeface="Arial" pitchFamily="34" charset="0"/>
              <a:buChar char="•"/>
            </a:pPr>
            <a:r>
              <a:rPr lang="en-US" sz="2400" dirty="0" smtClean="0"/>
              <a:t>No AWIPS-II issues – forecasters loaded 100+ images alone or with OT, radar, lightning overlays</a:t>
            </a:r>
          </a:p>
        </p:txBody>
      </p:sp>
      <p:pic>
        <p:nvPicPr>
          <p:cNvPr id="6" name="Picture 5" descr="C:\Users\bline\Desktop\Presentations\PGUR_2015\SRSO_IR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80484" y="3886199"/>
            <a:ext cx="4218889" cy="28336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8600" y="4385608"/>
            <a:ext cx="4076700" cy="2246769"/>
          </a:xfrm>
          <a:prstGeom prst="rect">
            <a:avLst/>
          </a:prstGeom>
        </p:spPr>
        <p:txBody>
          <a:bodyPr wrap="square">
            <a:spAutoFit/>
          </a:bodyPr>
          <a:lstStyle/>
          <a:p>
            <a:r>
              <a:rPr lang="en-US" sz="2000" dirty="0" smtClean="0"/>
              <a:t>“I </a:t>
            </a:r>
            <a:r>
              <a:rPr lang="en-US" sz="2000" dirty="0"/>
              <a:t>would love to have an Super Rapid Scan Satellite loop with reflectivity, and lightning somewhere on my D2D as a way to </a:t>
            </a:r>
            <a:r>
              <a:rPr lang="en-US" sz="2000" b="1" dirty="0"/>
              <a:t>stay grounded </a:t>
            </a:r>
            <a:r>
              <a:rPr lang="en-US" sz="2000" dirty="0"/>
              <a:t>with what is happening in real time during severe weather operations</a:t>
            </a:r>
            <a:r>
              <a:rPr lang="en-US" sz="2000" dirty="0" smtClean="0"/>
              <a:t>.” – WFO Forecaster</a:t>
            </a:r>
            <a:endParaRPr lang="en-US" sz="2000" dirty="0"/>
          </a:p>
        </p:txBody>
      </p:sp>
      <p:pic>
        <p:nvPicPr>
          <p:cNvPr id="17410" name="Picture 2" descr="C:\Users\bline\Desktop\Presentations\PGUR_2015\SRSO_VIS_Z.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87943" y="3886199"/>
            <a:ext cx="4224130" cy="28336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1204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6400800" cy="808038"/>
          </a:xfrm>
        </p:spPr>
        <p:txBody>
          <a:bodyPr>
            <a:normAutofit fontScale="90000"/>
          </a:bodyPr>
          <a:lstStyle/>
          <a:p>
            <a:r>
              <a:rPr lang="en-US" dirty="0" smtClean="0"/>
              <a:t>HWT  Blog Example</a:t>
            </a:r>
            <a:br>
              <a:rPr lang="en-US" dirty="0" smtClean="0"/>
            </a:br>
            <a:r>
              <a:rPr lang="en-US" dirty="0" smtClean="0"/>
              <a:t>June 2, 2015 – SE Wyoming</a:t>
            </a:r>
            <a:endParaRPr lang="en-US" dirty="0"/>
          </a:p>
        </p:txBody>
      </p:sp>
      <p:sp>
        <p:nvSpPr>
          <p:cNvPr id="3" name="Rectangle 2"/>
          <p:cNvSpPr/>
          <p:nvPr/>
        </p:nvSpPr>
        <p:spPr>
          <a:xfrm>
            <a:off x="262792" y="1196876"/>
            <a:ext cx="8271608" cy="2308324"/>
          </a:xfrm>
          <a:prstGeom prst="rect">
            <a:avLst/>
          </a:prstGeom>
        </p:spPr>
        <p:txBody>
          <a:bodyPr wrap="square">
            <a:spAutoFit/>
          </a:bodyPr>
          <a:lstStyle/>
          <a:p>
            <a:pPr marL="285750" indent="-285750">
              <a:buFont typeface="Arial" pitchFamily="34" charset="0"/>
              <a:buChar char="•"/>
            </a:pPr>
            <a:r>
              <a:rPr lang="en-US" dirty="0" smtClean="0"/>
              <a:t>“The </a:t>
            </a:r>
            <a:r>
              <a:rPr lang="en-US" dirty="0"/>
              <a:t>RAP had 0-6km shear AOA 30 </a:t>
            </a:r>
            <a:r>
              <a:rPr lang="en-US" dirty="0" err="1"/>
              <a:t>kts</a:t>
            </a:r>
            <a:r>
              <a:rPr lang="en-US" dirty="0"/>
              <a:t>, this suggested that </a:t>
            </a:r>
            <a:r>
              <a:rPr lang="en-US" dirty="0" err="1"/>
              <a:t>multicell</a:t>
            </a:r>
            <a:r>
              <a:rPr lang="en-US" dirty="0"/>
              <a:t> would be the dominate storm mode.   The satellite </a:t>
            </a:r>
            <a:r>
              <a:rPr lang="en-US" dirty="0" err="1"/>
              <a:t>obs</a:t>
            </a:r>
            <a:r>
              <a:rPr lang="en-US" dirty="0"/>
              <a:t> suggested that there was actually a H3 </a:t>
            </a:r>
            <a:r>
              <a:rPr lang="en-US" dirty="0" err="1"/>
              <a:t>jetlet</a:t>
            </a:r>
            <a:r>
              <a:rPr lang="en-US" dirty="0"/>
              <a:t> moving into the </a:t>
            </a:r>
            <a:r>
              <a:rPr lang="en-US" dirty="0" smtClean="0"/>
              <a:t>area … 0-6km </a:t>
            </a:r>
            <a:r>
              <a:rPr lang="en-US" dirty="0"/>
              <a:t>shear to around 45 </a:t>
            </a:r>
            <a:r>
              <a:rPr lang="en-US" dirty="0" smtClean="0"/>
              <a:t>knots…” </a:t>
            </a:r>
            <a:endParaRPr lang="en-US" dirty="0"/>
          </a:p>
          <a:p>
            <a:pPr marL="285750" indent="-285750">
              <a:buFont typeface="Arial" pitchFamily="34" charset="0"/>
              <a:buChar char="•"/>
            </a:pPr>
            <a:r>
              <a:rPr lang="en-US" dirty="0" smtClean="0"/>
              <a:t>“I </a:t>
            </a:r>
            <a:r>
              <a:rPr lang="en-US" dirty="0"/>
              <a:t>thought that the </a:t>
            </a:r>
            <a:r>
              <a:rPr lang="en-US" dirty="0" err="1"/>
              <a:t>jetlet</a:t>
            </a:r>
            <a:r>
              <a:rPr lang="en-US" dirty="0"/>
              <a:t> would cause the storms to become stronger and more </a:t>
            </a:r>
            <a:r>
              <a:rPr lang="en-US" dirty="0" err="1"/>
              <a:t>supercell</a:t>
            </a:r>
            <a:r>
              <a:rPr lang="en-US" dirty="0"/>
              <a:t> in </a:t>
            </a:r>
            <a:r>
              <a:rPr lang="en-US" dirty="0" smtClean="0"/>
              <a:t>nature until it moved out of the area.  This </a:t>
            </a:r>
            <a:r>
              <a:rPr lang="en-US" dirty="0"/>
              <a:t>in fact happened.  This lead to a small window ~2 hours of </a:t>
            </a:r>
            <a:r>
              <a:rPr lang="en-US" dirty="0" err="1"/>
              <a:t>supercells</a:t>
            </a:r>
            <a:r>
              <a:rPr lang="en-US" dirty="0"/>
              <a:t> with large hail. </a:t>
            </a:r>
            <a:r>
              <a:rPr lang="en-US" dirty="0" smtClean="0"/>
              <a:t>“</a:t>
            </a:r>
          </a:p>
          <a:p>
            <a:pPr marL="285750" indent="-285750">
              <a:buFont typeface="Arial" pitchFamily="34" charset="0"/>
              <a:buChar char="•"/>
            </a:pPr>
            <a:r>
              <a:rPr lang="en-US" dirty="0" smtClean="0"/>
              <a:t>“The </a:t>
            </a:r>
            <a:r>
              <a:rPr lang="en-US" dirty="0"/>
              <a:t>1 min satellite data was vital to my knowledge of the environment and subsequent warnings</a:t>
            </a:r>
            <a:r>
              <a:rPr lang="en-US" dirty="0" smtClean="0"/>
              <a:t>.”</a:t>
            </a:r>
            <a:endParaRPr lang="en-US" dirty="0"/>
          </a:p>
        </p:txBody>
      </p:sp>
      <p:pic>
        <p:nvPicPr>
          <p:cNvPr id="9218" name="Picture 2" descr="C:\Users\bline\Desktop\Presentations\PGUR_2015\Screenshot-My-Animation-Mozilla-Firefo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92" y="3657600"/>
            <a:ext cx="4213954" cy="2921675"/>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bline\Desktop\Presentations\PGUR_2015\screenCapture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35500" y="3429000"/>
            <a:ext cx="4356100" cy="32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00200" y="5029200"/>
            <a:ext cx="609600" cy="50460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172311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Tales From the Testbed Webinar</a:t>
            </a:r>
            <a:br>
              <a:rPr lang="en-US" dirty="0" smtClean="0"/>
            </a:br>
            <a:r>
              <a:rPr lang="en-US" dirty="0" smtClean="0"/>
              <a:t>Week 4</a:t>
            </a:r>
            <a:endParaRPr lang="en-US"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600"/>
            <a:ext cx="7071264"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89135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 Proving Ground</a:t>
            </a:r>
            <a:endParaRPr lang="en-US" dirty="0"/>
          </a:p>
        </p:txBody>
      </p:sp>
      <p:sp>
        <p:nvSpPr>
          <p:cNvPr id="3" name="TextBox 2"/>
          <p:cNvSpPr txBox="1"/>
          <p:nvPr/>
        </p:nvSpPr>
        <p:spPr>
          <a:xfrm>
            <a:off x="152400" y="1219200"/>
            <a:ext cx="8915400" cy="3293209"/>
          </a:xfrm>
          <a:prstGeom prst="rect">
            <a:avLst/>
          </a:prstGeom>
          <a:noFill/>
        </p:spPr>
        <p:txBody>
          <a:bodyPr wrap="square" rtlCol="0">
            <a:spAutoFit/>
          </a:bodyPr>
          <a:lstStyle/>
          <a:p>
            <a:r>
              <a:rPr lang="en-US" sz="2400" b="1" dirty="0" smtClean="0"/>
              <a:t>2015 </a:t>
            </a:r>
            <a:r>
              <a:rPr lang="en-US" sz="2400" b="1" dirty="0"/>
              <a:t>experiment:  Evaluating the Usefulness of High-Temporal Satellite Imagery in the GOES-R Era</a:t>
            </a:r>
          </a:p>
          <a:p>
            <a:endParaRPr lang="en-US" sz="2000" b="1" dirty="0" smtClean="0"/>
          </a:p>
          <a:p>
            <a:r>
              <a:rPr lang="en-US" sz="2000" dirty="0"/>
              <a:t>Goal: Provide quantitative and qualitative guidance to NWS management and the NWS Scientific Services Division Chiefs on how 1-minute satellite imagery impacts NWS forecaster decision making in convective, fog and low stratus, and fire weather situations</a:t>
            </a:r>
            <a:r>
              <a:rPr lang="en-US" sz="2000" dirty="0" smtClean="0"/>
              <a:t>.</a:t>
            </a:r>
          </a:p>
          <a:p>
            <a:endParaRPr lang="en-US" sz="2000" dirty="0"/>
          </a:p>
          <a:p>
            <a:r>
              <a:rPr lang="en-US" sz="2000" dirty="0"/>
              <a:t>Overarching Question: Does 1-minute satellite imagery impact the forecaster’s ability to make effective forecast and warning decisions? </a:t>
            </a:r>
            <a:endParaRPr lang="en-US" sz="2000" dirty="0" smtClean="0"/>
          </a:p>
        </p:txBody>
      </p:sp>
      <p:sp>
        <p:nvSpPr>
          <p:cNvPr id="4" name="Rectangle 3"/>
          <p:cNvSpPr/>
          <p:nvPr/>
        </p:nvSpPr>
        <p:spPr>
          <a:xfrm>
            <a:off x="152400" y="4532055"/>
            <a:ext cx="8915400" cy="2554545"/>
          </a:xfrm>
          <a:prstGeom prst="rect">
            <a:avLst/>
          </a:prstGeom>
        </p:spPr>
        <p:txBody>
          <a:bodyPr wrap="square" numCol="2">
            <a:spAutoFit/>
          </a:bodyPr>
          <a:lstStyle/>
          <a:p>
            <a:r>
              <a:rPr lang="en-US" sz="2000" dirty="0"/>
              <a:t>- February through April 2015</a:t>
            </a:r>
          </a:p>
          <a:p>
            <a:r>
              <a:rPr lang="en-US" sz="2000" dirty="0"/>
              <a:t>- 6 weeks</a:t>
            </a:r>
          </a:p>
          <a:p>
            <a:r>
              <a:rPr lang="en-US" sz="2000" dirty="0"/>
              <a:t>- 17 forecasters</a:t>
            </a:r>
          </a:p>
          <a:p>
            <a:r>
              <a:rPr lang="en-US" sz="2000" dirty="0"/>
              <a:t>- All CONUS NWS Regions Represented</a:t>
            </a:r>
          </a:p>
          <a:p>
            <a:endParaRPr lang="en-US" sz="2000" dirty="0" smtClean="0"/>
          </a:p>
          <a:p>
            <a:endParaRPr lang="en-US" sz="2000" dirty="0"/>
          </a:p>
          <a:p>
            <a:endParaRPr lang="en-US" sz="2000" dirty="0" smtClean="0"/>
          </a:p>
          <a:p>
            <a:endParaRPr lang="en-US" sz="2000" dirty="0" smtClean="0"/>
          </a:p>
          <a:p>
            <a:r>
              <a:rPr lang="en-US" sz="2000" dirty="0" smtClean="0"/>
              <a:t>- </a:t>
            </a:r>
            <a:r>
              <a:rPr lang="en-US" sz="2000" dirty="0"/>
              <a:t>4 convective simulations (convective initiation, warning operations, and </a:t>
            </a:r>
            <a:r>
              <a:rPr lang="en-US" sz="2000" dirty="0" err="1"/>
              <a:t>mesoanalysts</a:t>
            </a:r>
            <a:r>
              <a:rPr lang="en-US" sz="2000" dirty="0" smtClean="0"/>
              <a:t>)</a:t>
            </a:r>
            <a:endParaRPr lang="en-US" sz="2000" dirty="0"/>
          </a:p>
          <a:p>
            <a:r>
              <a:rPr lang="en-US" sz="2000" dirty="0" smtClean="0"/>
              <a:t>- </a:t>
            </a:r>
            <a:r>
              <a:rPr lang="en-US" sz="2000" dirty="0"/>
              <a:t>1 flash flood simulation</a:t>
            </a:r>
          </a:p>
          <a:p>
            <a:r>
              <a:rPr lang="en-US" sz="2000" dirty="0"/>
              <a:t>- 1 fog and low stratus simulation</a:t>
            </a:r>
          </a:p>
          <a:p>
            <a:r>
              <a:rPr lang="en-US" sz="2000" dirty="0"/>
              <a:t>- 1 fire support simulation</a:t>
            </a:r>
          </a:p>
        </p:txBody>
      </p:sp>
      <p:sp>
        <p:nvSpPr>
          <p:cNvPr id="5" name="TextBox 4"/>
          <p:cNvSpPr txBox="1"/>
          <p:nvPr/>
        </p:nvSpPr>
        <p:spPr>
          <a:xfrm>
            <a:off x="152400" y="6172200"/>
            <a:ext cx="4186146" cy="461665"/>
          </a:xfrm>
          <a:prstGeom prst="rect">
            <a:avLst/>
          </a:prstGeom>
          <a:noFill/>
          <a:ln>
            <a:solidFill>
              <a:schemeClr val="tx1"/>
            </a:solidFill>
          </a:ln>
        </p:spPr>
        <p:txBody>
          <a:bodyPr wrap="none" rtlCol="0">
            <a:spAutoFit/>
          </a:bodyPr>
          <a:lstStyle/>
          <a:p>
            <a:r>
              <a:rPr lang="en-US" sz="2400" b="1" dirty="0" smtClean="0"/>
              <a:t>See Chad’s talk next for results!</a:t>
            </a:r>
            <a:endParaRPr lang="en-US" sz="2400" b="1" dirty="0"/>
          </a:p>
        </p:txBody>
      </p:sp>
    </p:spTree>
    <p:custDataLst>
      <p:tags r:id="rId1"/>
    </p:custDataLst>
    <p:extLst>
      <p:ext uri="{BB962C8B-B14F-4D97-AF65-F5344CB8AC3E}">
        <p14:creationId xmlns:p14="http://schemas.microsoft.com/office/powerpoint/2010/main" val="2045477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 Forecast Offices</a:t>
            </a:r>
            <a:endParaRPr lang="en-US" dirty="0"/>
          </a:p>
        </p:txBody>
      </p:sp>
      <p:sp>
        <p:nvSpPr>
          <p:cNvPr id="3" name="Rectangle 2"/>
          <p:cNvSpPr/>
          <p:nvPr/>
        </p:nvSpPr>
        <p:spPr>
          <a:xfrm>
            <a:off x="-1" y="1371600"/>
            <a:ext cx="5341093" cy="3354765"/>
          </a:xfrm>
          <a:prstGeom prst="rect">
            <a:avLst/>
          </a:prstGeom>
        </p:spPr>
        <p:txBody>
          <a:bodyPr wrap="square">
            <a:spAutoFit/>
          </a:bodyPr>
          <a:lstStyle/>
          <a:p>
            <a:pPr marL="236538" indent="-236538">
              <a:buFont typeface="Arial" pitchFamily="34" charset="0"/>
              <a:buChar char="•"/>
            </a:pPr>
            <a:r>
              <a:rPr lang="en-US" sz="2400" dirty="0" smtClean="0"/>
              <a:t>32 </a:t>
            </a:r>
            <a:r>
              <a:rPr lang="en-US" sz="2400" dirty="0"/>
              <a:t>NWS AWIPS-2 </a:t>
            </a:r>
            <a:r>
              <a:rPr lang="en-US" sz="2400" dirty="0" smtClean="0"/>
              <a:t>weather forecast offices pulling </a:t>
            </a:r>
            <a:r>
              <a:rPr lang="en-US" sz="2400" dirty="0"/>
              <a:t>1-minute imagery into </a:t>
            </a:r>
            <a:r>
              <a:rPr lang="en-US" sz="2400" dirty="0" smtClean="0"/>
              <a:t>operations</a:t>
            </a:r>
          </a:p>
          <a:p>
            <a:pPr marL="800100" lvl="1" indent="-342900">
              <a:buFont typeface="Arial" pitchFamily="34" charset="0"/>
              <a:buChar char="•"/>
            </a:pPr>
            <a:r>
              <a:rPr lang="en-US" sz="2000" dirty="0" smtClean="0"/>
              <a:t>ER</a:t>
            </a:r>
            <a:r>
              <a:rPr lang="en-US" sz="2000" dirty="0"/>
              <a:t>: </a:t>
            </a:r>
            <a:r>
              <a:rPr lang="en-US" sz="2000" dirty="0" smtClean="0"/>
              <a:t>5   CR</a:t>
            </a:r>
            <a:r>
              <a:rPr lang="en-US" sz="2000" dirty="0"/>
              <a:t>: </a:t>
            </a:r>
            <a:r>
              <a:rPr lang="en-US" sz="2000" dirty="0" smtClean="0"/>
              <a:t>21   SR</a:t>
            </a:r>
            <a:r>
              <a:rPr lang="en-US" sz="2000" dirty="0"/>
              <a:t>: </a:t>
            </a:r>
            <a:r>
              <a:rPr lang="en-US" sz="2000" dirty="0" smtClean="0"/>
              <a:t>2</a:t>
            </a:r>
            <a:r>
              <a:rPr lang="en-US" sz="2000" dirty="0"/>
              <a:t> </a:t>
            </a:r>
            <a:r>
              <a:rPr lang="en-US" sz="2000" dirty="0" smtClean="0"/>
              <a:t>  WR</a:t>
            </a:r>
            <a:r>
              <a:rPr lang="en-US" sz="2000" dirty="0"/>
              <a:t>: </a:t>
            </a:r>
            <a:r>
              <a:rPr lang="en-US" sz="2000" dirty="0" smtClean="0"/>
              <a:t>4</a:t>
            </a:r>
          </a:p>
          <a:p>
            <a:pPr marL="236538" indent="-236538">
              <a:buFont typeface="Arial" pitchFamily="34" charset="0"/>
              <a:buChar char="•"/>
            </a:pPr>
            <a:r>
              <a:rPr lang="en-US" sz="2400" dirty="0" smtClean="0"/>
              <a:t>One </a:t>
            </a:r>
            <a:r>
              <a:rPr lang="en-US" sz="2400" dirty="0"/>
              <a:t>of 2015 CR goals is to increase GOES-R User </a:t>
            </a:r>
            <a:r>
              <a:rPr lang="en-US" sz="2400" dirty="0" smtClean="0"/>
              <a:t>Readiness</a:t>
            </a:r>
          </a:p>
          <a:p>
            <a:pPr marL="236538" indent="-236538">
              <a:buFont typeface="Arial" pitchFamily="34" charset="0"/>
              <a:buChar char="•"/>
            </a:pPr>
            <a:r>
              <a:rPr lang="en-US" sz="2400" dirty="0" smtClean="0"/>
              <a:t>On </a:t>
            </a:r>
            <a:r>
              <a:rPr lang="en-US" sz="2400" dirty="0"/>
              <a:t>24 May 2015, OAX radar went down and 1-minute imagery was primary dataset to issue convective warnings</a:t>
            </a:r>
            <a:r>
              <a:rPr lang="en-US" sz="2400" dirty="0" smtClean="0"/>
              <a:t>.</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1093" y="1172972"/>
            <a:ext cx="3795813" cy="545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48370" y="5638800"/>
            <a:ext cx="3788409" cy="461665"/>
          </a:xfrm>
          <a:prstGeom prst="rect">
            <a:avLst/>
          </a:prstGeom>
          <a:noFill/>
          <a:ln>
            <a:solidFill>
              <a:schemeClr val="tx1"/>
            </a:solidFill>
          </a:ln>
        </p:spPr>
        <p:txBody>
          <a:bodyPr wrap="none" rtlCol="0">
            <a:spAutoFit/>
          </a:bodyPr>
          <a:lstStyle/>
          <a:p>
            <a:r>
              <a:rPr lang="en-US" sz="2400" b="1" dirty="0" smtClean="0"/>
              <a:t>May 27 NWS Norman Tweet</a:t>
            </a:r>
            <a:endParaRPr lang="en-US" sz="2400" b="1" dirty="0"/>
          </a:p>
        </p:txBody>
      </p:sp>
      <p:sp>
        <p:nvSpPr>
          <p:cNvPr id="8" name="Right Arrow 7"/>
          <p:cNvSpPr/>
          <p:nvPr/>
        </p:nvSpPr>
        <p:spPr>
          <a:xfrm>
            <a:off x="4044744" y="5731132"/>
            <a:ext cx="1213055"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8502357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55565</TotalTime>
  <Words>2286</Words>
  <Application>Microsoft Office PowerPoint</Application>
  <PresentationFormat>On-screen Show (4:3)</PresentationFormat>
  <Paragraphs>192</Paragraphs>
  <Slides>23</Slides>
  <Notes>5</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Current State of 1-minute Imagery User Readiness</vt:lpstr>
      <vt:lpstr>Origins of GOES Super Rapid Scan</vt:lpstr>
      <vt:lpstr>Preparing the users for super rapid scan imagery</vt:lpstr>
      <vt:lpstr>Hazardous Weather Testbed</vt:lpstr>
      <vt:lpstr>Other HWT Comments</vt:lpstr>
      <vt:lpstr>HWT  Blog Example June 2, 2015 – SE Wyoming</vt:lpstr>
      <vt:lpstr>Tales From the Testbed Webinar Week 4</vt:lpstr>
      <vt:lpstr>Operations Proving Ground</vt:lpstr>
      <vt:lpstr>Weather Forecast Offices</vt:lpstr>
      <vt:lpstr>Weather Forecast Offices</vt:lpstr>
      <vt:lpstr>National Hurricane Center</vt:lpstr>
      <vt:lpstr>Aviation Weather Center</vt:lpstr>
      <vt:lpstr>Aviation Weather Center</vt:lpstr>
      <vt:lpstr>OPC, WPC, and SAB </vt:lpstr>
      <vt:lpstr>Satellite Analysis Branch</vt:lpstr>
      <vt:lpstr>Weather Prediction Center</vt:lpstr>
      <vt:lpstr>Storm Prediction Center</vt:lpstr>
      <vt:lpstr>Storm Prediction Center June 08, 2015 – 480 frame loop</vt:lpstr>
      <vt:lpstr>Storm Prediction Center May 23, 2015 Early Morning Weakening Convection</vt:lpstr>
      <vt:lpstr>SPC and HWT June 10, 2015 Initiation </vt:lpstr>
      <vt:lpstr>Other</vt:lpstr>
      <vt:lpstr>Super Rapid Scan Training, Examples, and Documentation</vt:lpstr>
      <vt:lpstr>Takeaways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Line</dc:creator>
  <cp:lastModifiedBy>Bill Line</cp:lastModifiedBy>
  <cp:revision>313</cp:revision>
  <dcterms:created xsi:type="dcterms:W3CDTF">2013-10-03T14:06:04Z</dcterms:created>
  <dcterms:modified xsi:type="dcterms:W3CDTF">2015-06-16T19:38:14Z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6E7A52F1-3322-4F8A-8B4F-D3F19469D932</vt:lpwstr>
  </property>
  <property fmtid="{D5CDD505-2E9C-101B-9397-08002B2CF9AE}" pid="3" name="ArticulatePath">
    <vt:lpwstr>Line_AMS_2015_v1</vt:lpwstr>
  </property>
</Properties>
</file>