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63" r:id="rId5"/>
    <p:sldId id="265" r:id="rId6"/>
    <p:sldId id="264" r:id="rId7"/>
    <p:sldId id="271" r:id="rId8"/>
    <p:sldId id="260" r:id="rId9"/>
    <p:sldId id="268" r:id="rId10"/>
    <p:sldId id="261" r:id="rId11"/>
    <p:sldId id="266" r:id="rId12"/>
    <p:sldId id="272" r:id="rId13"/>
    <p:sldId id="269" r:id="rId14"/>
    <p:sldId id="26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227A7-41B0-4B57-B134-60A11B8A545D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59E33-9773-42FA-818E-86DBCCC2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1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Frank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E33-9773-42FA-818E-86DBCCC202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87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solidFill>
                  <a:srgbClr val="FFFF00"/>
                </a:solidFill>
              </a:rPr>
              <a:t>Frank</a:t>
            </a:r>
            <a:r>
              <a:rPr lang="en-US" sz="1200" b="0" baseline="0" dirty="0" smtClean="0">
                <a:solidFill>
                  <a:srgbClr val="FFFF00"/>
                </a:solidFill>
              </a:rPr>
              <a:t> pass back to Mel</a:t>
            </a:r>
            <a:endParaRPr lang="en-US" sz="1200" b="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E33-9773-42FA-818E-86DBCCC202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9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 pass to Frank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E33-9773-42FA-818E-86DBCCC202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75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E33-9773-42FA-818E-86DBCCC202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0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Frank continue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E33-9773-42FA-818E-86DBCCC202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Frank continue and transition to Mel for next two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E33-9773-42FA-818E-86DBCCC202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2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 continue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E33-9773-42FA-818E-86DBCCC202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 pass to Frank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E33-9773-42FA-818E-86DBCCC202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75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Frank continue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E33-9773-42FA-818E-86DBCCC202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4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Frank continue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E33-9773-42FA-818E-86DBCCC202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9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/>
                <a:ea typeface="ＭＳ Ｐゴシック"/>
                <a:cs typeface="ＭＳ Ｐゴシック"/>
              </a:rPr>
              <a:t>Frank</a:t>
            </a:r>
            <a:endParaRPr lang="en-US" dirty="0" smtClean="0">
              <a:latin typeface="Times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8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3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2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7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2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9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DC62-CE36-44E7-943E-EE2C0C260C1C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C472C-581C-4603-848E-6D99E3A5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986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Experiences with </a:t>
            </a:r>
            <a:r>
              <a:rPr lang="en-US" b="1" dirty="0" smtClean="0">
                <a:solidFill>
                  <a:srgbClr val="FFFF00"/>
                </a:solidFill>
              </a:rPr>
              <a:t>Operational Readiness </a:t>
            </a:r>
            <a:r>
              <a:rPr lang="en-US" b="1" dirty="0">
                <a:solidFill>
                  <a:srgbClr val="FFFF00"/>
                </a:solidFill>
              </a:rPr>
              <a:t>through the TOWR-S </a:t>
            </a:r>
            <a:r>
              <a:rPr lang="en-US" b="1" dirty="0" smtClean="0">
                <a:solidFill>
                  <a:srgbClr val="FFFF00"/>
                </a:solidFill>
              </a:rPr>
              <a:t>On-site </a:t>
            </a:r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perations Testing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Mel </a:t>
            </a:r>
            <a:r>
              <a:rPr lang="en-US" dirty="0" err="1" smtClean="0">
                <a:solidFill>
                  <a:srgbClr val="002060"/>
                </a:solidFill>
              </a:rPr>
              <a:t>Nordquist</a:t>
            </a:r>
            <a:r>
              <a:rPr lang="en-US" dirty="0" smtClean="0">
                <a:solidFill>
                  <a:srgbClr val="002060"/>
                </a:solidFill>
              </a:rPr>
              <a:t> – WFO EKA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Frank </a:t>
            </a:r>
            <a:r>
              <a:rPr lang="en-US" dirty="0" err="1" smtClean="0">
                <a:solidFill>
                  <a:srgbClr val="002060"/>
                </a:solidFill>
              </a:rPr>
              <a:t>Alsheimer</a:t>
            </a:r>
            <a:r>
              <a:rPr lang="en-US" dirty="0" smtClean="0">
                <a:solidFill>
                  <a:srgbClr val="002060"/>
                </a:solidFill>
              </a:rPr>
              <a:t> – WFO CHS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3654175" cy="27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1249680"/>
            <a:ext cx="18257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0.64 um channel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557457"/>
            <a:ext cx="18257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6.19 um channel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860590"/>
            <a:ext cx="18257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6.95 um channel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2900" y="2168407"/>
            <a:ext cx="18257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11.2 um channel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5683" y="4267199"/>
            <a:ext cx="18257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6.19 um channel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5683" y="4570001"/>
            <a:ext cx="18257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6.95 um channel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5683" y="4873455"/>
            <a:ext cx="18257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7.34 um channel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3878" y="1295400"/>
            <a:ext cx="18257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0.64 um channel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3878" y="1611759"/>
            <a:ext cx="18257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7.34 um channel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7334" y="1919536"/>
            <a:ext cx="18257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11.2 um channel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7334" y="4544800"/>
            <a:ext cx="18257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9.61 um channel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smtClean="0">
                <a:solidFill>
                  <a:srgbClr val="002060"/>
                </a:solidFill>
              </a:rPr>
              <a:t>Many of the same phenomena are shared by both of the uses cases. </a:t>
            </a:r>
          </a:p>
          <a:p>
            <a:pPr marL="285750" indent="-285750"/>
            <a:r>
              <a:rPr lang="en-US" sz="2800" dirty="0" smtClean="0">
                <a:solidFill>
                  <a:srgbClr val="002060"/>
                </a:solidFill>
              </a:rPr>
              <a:t>This leads to similar wireframes. </a:t>
            </a:r>
          </a:p>
          <a:p>
            <a:pPr marL="285750" indent="-285750"/>
            <a:r>
              <a:rPr lang="en-US" sz="2800" dirty="0" smtClean="0">
                <a:solidFill>
                  <a:srgbClr val="002060"/>
                </a:solidFill>
              </a:rPr>
              <a:t>This may indicate that some percentage of phenomena are shared by the different uses cases.</a:t>
            </a:r>
          </a:p>
          <a:p>
            <a:pPr marL="285750" indent="-285750"/>
            <a:r>
              <a:rPr lang="en-US" sz="2800" dirty="0" smtClean="0">
                <a:solidFill>
                  <a:srgbClr val="002060"/>
                </a:solidFill>
              </a:rPr>
              <a:t>It follows that a baseline set of procedures and tools could be developed for generic application.</a:t>
            </a:r>
          </a:p>
          <a:p>
            <a:pPr marL="285750" indent="-285750"/>
            <a:r>
              <a:rPr lang="en-US" sz="2800" dirty="0" smtClean="0">
                <a:solidFill>
                  <a:srgbClr val="002060"/>
                </a:solidFill>
              </a:rPr>
              <a:t>a tailored set for each of the uses cases or geographic differences (mountains vs plains, etc.).</a:t>
            </a:r>
          </a:p>
          <a:p>
            <a:pPr marL="285750" indent="-285750"/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eyond the scope of the TOWR-S project but may be a beneficial spin off of the effort.</a:t>
            </a:r>
            <a:endParaRPr lang="en-US" sz="2800" dirty="0">
              <a:solidFill>
                <a:srgbClr val="002060"/>
              </a:solidFill>
            </a:endParaRPr>
          </a:p>
          <a:p>
            <a:pPr marL="285750" indent="-285750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TOWR-S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CHS “Severe Thunderstorms”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EKA “Red Flag Warnings”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On Site Experience with Testing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The Good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GOES-R simulated data was delivered in a timely manner.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AWIPS II seemed to perform reasonably well despite large data flow.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Ability to interact with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aytheon tester that week was a big plus.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The pre-work done by Eric on setting up the procedures/editors was well worth it as it would have taken a lot of time to try and do it “on the fly”.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The Less Good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Issues arose between the localizations for EKA and CHS (some model data clips were missing for CHS, so not all severe thunderstorm warning-based procedures could be effectively tested). 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The method of simulating the one minute data was physically unrealistic, so it was tough to determine it’s use in the actual warning process (although some items in the pre-storm environment time frame of 45 min. to 2 hours were okay).</a:t>
            </a:r>
          </a:p>
        </p:txBody>
      </p:sp>
    </p:spTree>
    <p:extLst>
      <p:ext uri="{BB962C8B-B14F-4D97-AF65-F5344CB8AC3E}">
        <p14:creationId xmlns:p14="http://schemas.microsoft.com/office/powerpoint/2010/main" val="1664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Next Steps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Continue/accelerate local WFO training in preparation for receiving GOES-R data in 2016.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Continue to encourage use of SNPP and it’s associated derived products (i.e. NUCAPS, DNB) as more becomes available in AWIPS II.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Continue to participate in the GOES-R proving ground where applicable.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Hold next ER virtual satellite workshop in early 2016 (other regions welcome to join).</a:t>
            </a:r>
          </a:p>
          <a:p>
            <a:r>
              <a:rPr lang="en-US" dirty="0">
                <a:solidFill>
                  <a:srgbClr val="002060"/>
                </a:solidFill>
              </a:rPr>
              <a:t>Participate in the DOE-4.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Future Developments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Additional </a:t>
            </a:r>
            <a:r>
              <a:rPr lang="en-US" dirty="0">
                <a:solidFill>
                  <a:srgbClr val="002060"/>
                </a:solidFill>
              </a:rPr>
              <a:t>u</a:t>
            </a:r>
            <a:r>
              <a:rPr lang="en-US" dirty="0" smtClean="0">
                <a:solidFill>
                  <a:srgbClr val="002060"/>
                </a:solidFill>
              </a:rPr>
              <a:t>ses cases being developed.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Translating the procedures, methods, and techniques from the uses cases to operations.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 development of these uses cases could be used to inform development of operational training. 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Etc</a:t>
            </a:r>
            <a:r>
              <a:rPr lang="en-US" smtClean="0">
                <a:solidFill>
                  <a:srgbClr val="002060"/>
                </a:solidFill>
              </a:rPr>
              <a:t> ???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2006: First presentation to staff on GOES-R capabilities after attending my first GOES-R User’s conference in Bloomfield, CO. 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2009: Assigned staff initial COMET training on GOES-R.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2010: Attended the Spring Hazardous Weather Experiment (using CTC, proxy lightning, etc.) and briefed staff on the future operational use of GOES-R products in severe weather.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2010: Made first presentation to local broadcast </a:t>
            </a:r>
            <a:r>
              <a:rPr lang="en-US" dirty="0" err="1" smtClean="0">
                <a:solidFill>
                  <a:srgbClr val="002060"/>
                </a:solidFill>
              </a:rPr>
              <a:t>mets</a:t>
            </a:r>
            <a:r>
              <a:rPr lang="en-US" dirty="0" smtClean="0">
                <a:solidFill>
                  <a:srgbClr val="002060"/>
                </a:solidFill>
              </a:rPr>
              <a:t> on upcoming GOES-R and SNPP features (which has been updated annually since that time).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2010: Starting ingesting UW-CIMSS GOES-based convective products into AWIPS for operational use.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2010: Hosted the first ER virtual satellite workshop (second in 2013).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2012: Started ingesting NSSL-WRF Simulated Satellite Imagery into AWIPS for operational use.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2013: Started ingesting SNPP imagery into AWIPS.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2014: Starting working on TOWR-S Severe Thunderstorm Warning Thread connecting products with operational mission-based tasks.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2014: Made presentation on WFO CHS participation on GOES-R Proving Ground at GOES-R User Readiness Meeting.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Timeline to Date for Getting WFO CHS (and partners) ready for GOES-R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8100" y="32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WFO Training Experiences</a:t>
            </a:r>
            <a:endParaRPr lang="en-US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14400"/>
            <a:ext cx="9105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COMET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Several live COMET </a:t>
            </a:r>
            <a:r>
              <a:rPr lang="en-US" sz="2400" dirty="0" err="1" smtClean="0">
                <a:solidFill>
                  <a:srgbClr val="002060"/>
                </a:solidFill>
              </a:rPr>
              <a:t>teletraining</a:t>
            </a:r>
            <a:r>
              <a:rPr lang="en-US" sz="2400" dirty="0" smtClean="0">
                <a:solidFill>
                  <a:srgbClr val="002060"/>
                </a:solidFill>
              </a:rPr>
              <a:t> sessions were scheduled for the staff.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Recorded versions assigned in staff learning plans through LMS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OTJ Training </a:t>
            </a:r>
          </a:p>
          <a:p>
            <a:pPr marL="800100" lvl="2" indent="-342900" defTabSz="796925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Point out proper use of the data “live”</a:t>
            </a:r>
          </a:p>
          <a:p>
            <a:pPr marL="800100" lvl="2" indent="-342900" defTabSz="796925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Encouraged staff to mention products in AFDs</a:t>
            </a:r>
            <a:endParaRPr lang="en-US" sz="2400" dirty="0">
              <a:solidFill>
                <a:srgbClr val="002060"/>
              </a:solidFill>
            </a:endParaRPr>
          </a:p>
          <a:p>
            <a:pPr marL="342900" lvl="2" indent="-342900" defTabSz="796925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Locally made presentations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61843"/>
            <a:ext cx="2775626" cy="1962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2387"/>
            <a:ext cx="3047428" cy="20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>
                <a:solidFill>
                  <a:srgbClr val="FFFF00"/>
                </a:solidFill>
              </a:rPr>
              <a:t>TOWR-S on the NWS Virtual Lab</a:t>
            </a:r>
            <a:endParaRPr lang="en-US" sz="39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TOWR-S Community on </a:t>
            </a:r>
            <a:r>
              <a:rPr lang="en-US" sz="3000" dirty="0" err="1" smtClean="0"/>
              <a:t>Vlab</a:t>
            </a:r>
            <a:r>
              <a:rPr lang="en-US" sz="3000" dirty="0" smtClean="0"/>
              <a:t> has 75 members</a:t>
            </a:r>
          </a:p>
          <a:p>
            <a:r>
              <a:rPr lang="en-US" sz="3000" dirty="0" smtClean="0"/>
              <a:t>Use cases fully documented on </a:t>
            </a:r>
            <a:r>
              <a:rPr lang="en-US" sz="3000" dirty="0" err="1" smtClean="0"/>
              <a:t>Vlab</a:t>
            </a:r>
            <a:endParaRPr lang="en-US" sz="3000" dirty="0" smtClean="0"/>
          </a:p>
          <a:p>
            <a:pPr lvl="1"/>
            <a:r>
              <a:rPr lang="en-US" sz="3000" dirty="0" smtClean="0"/>
              <a:t>Wireframe diagrams for AWIPS-II procedures</a:t>
            </a:r>
          </a:p>
          <a:p>
            <a:pPr lvl="1"/>
            <a:r>
              <a:rPr lang="en-US" sz="3000" dirty="0" smtClean="0"/>
              <a:t>.xml files of AWIPS-II procedures containing simulated GOES-R data and baseline products</a:t>
            </a:r>
          </a:p>
          <a:p>
            <a:pPr lvl="1"/>
            <a:r>
              <a:rPr lang="en-US" sz="3000" dirty="0" smtClean="0"/>
              <a:t>Message board for each use case</a:t>
            </a:r>
          </a:p>
          <a:p>
            <a:r>
              <a:rPr lang="en-US" sz="3000" dirty="0" smtClean="0"/>
              <a:t>Sample GOES-R imagery files, </a:t>
            </a:r>
            <a:r>
              <a:rPr lang="en-US" sz="3000" dirty="0" err="1" smtClean="0"/>
              <a:t>sectorized</a:t>
            </a:r>
            <a:r>
              <a:rPr lang="en-US" sz="3000" dirty="0" smtClean="0"/>
              <a:t> CMI, and baseline products available for download</a:t>
            </a:r>
          </a:p>
          <a:p>
            <a:r>
              <a:rPr lang="en-US" sz="3000" dirty="0" smtClean="0"/>
              <a:t>Document library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40614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Two types fire weather “Red </a:t>
            </a:r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lag” warnings</a:t>
            </a:r>
          </a:p>
          <a:p>
            <a:pPr marL="685800" lvl="1"/>
            <a:r>
              <a:rPr lang="en-US" dirty="0" smtClean="0">
                <a:solidFill>
                  <a:srgbClr val="002060"/>
                </a:solidFill>
              </a:rPr>
              <a:t>Fire potential: </a:t>
            </a:r>
          </a:p>
          <a:p>
            <a:pPr marL="1085850" lvl="2"/>
            <a:r>
              <a:rPr lang="en-US" b="1" dirty="0" smtClean="0">
                <a:solidFill>
                  <a:srgbClr val="002060"/>
                </a:solidFill>
              </a:rPr>
              <a:t>based on lightning (thunderstorms), </a:t>
            </a:r>
            <a:r>
              <a:rPr lang="en-US" dirty="0" smtClean="0">
                <a:solidFill>
                  <a:srgbClr val="002060"/>
                </a:solidFill>
              </a:rPr>
              <a:t>or</a:t>
            </a:r>
          </a:p>
          <a:p>
            <a:pPr marL="1085850" lvl="2"/>
            <a:r>
              <a:rPr lang="en-US" b="1" dirty="0">
                <a:solidFill>
                  <a:srgbClr val="002060"/>
                </a:solidFill>
              </a:rPr>
              <a:t>l</a:t>
            </a:r>
            <a:r>
              <a:rPr lang="en-US" b="1" dirty="0" smtClean="0">
                <a:solidFill>
                  <a:srgbClr val="002060"/>
                </a:solidFill>
              </a:rPr>
              <a:t>ow RH recovery and </a:t>
            </a:r>
            <a:r>
              <a:rPr lang="en-US" b="1" dirty="0">
                <a:solidFill>
                  <a:srgbClr val="002060"/>
                </a:solidFill>
              </a:rPr>
              <a:t>w</a:t>
            </a:r>
            <a:r>
              <a:rPr lang="en-US" b="1" dirty="0" smtClean="0">
                <a:solidFill>
                  <a:srgbClr val="002060"/>
                </a:solidFill>
              </a:rPr>
              <a:t>ind conditions.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Initial step was to determine which or both uses cases would be covered.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Included Mike </a:t>
            </a:r>
            <a:r>
              <a:rPr lang="en-US" dirty="0" err="1" smtClean="0">
                <a:solidFill>
                  <a:srgbClr val="002060"/>
                </a:solidFill>
              </a:rPr>
              <a:t>Stavish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et al from MFR in a series of calls </a:t>
            </a:r>
            <a:r>
              <a:rPr lang="en-US" dirty="0">
                <a:solidFill>
                  <a:srgbClr val="002060"/>
                </a:solidFill>
              </a:rPr>
              <a:t>with Eric G. </a:t>
            </a:r>
            <a:r>
              <a:rPr lang="en-US" dirty="0" smtClean="0">
                <a:solidFill>
                  <a:srgbClr val="002060"/>
                </a:solidFill>
              </a:rPr>
              <a:t>to answer the above question. 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Determine if one “wireframe” would be representative of both cases.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yes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/>
            <a:endParaRPr lang="en-US" dirty="0" smtClean="0">
              <a:solidFill>
                <a:srgbClr val="002060"/>
              </a:solidFill>
            </a:endParaRPr>
          </a:p>
          <a:p>
            <a:pPr marL="285750" indent="-285750"/>
            <a:endParaRPr lang="en-US" dirty="0" smtClean="0">
              <a:solidFill>
                <a:srgbClr val="002060"/>
              </a:solidFill>
            </a:endParaRPr>
          </a:p>
          <a:p>
            <a:pPr marL="285750" indent="-285750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TOWR-S Prep Work for EKA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“Red Flag Warnings”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2800" dirty="0" smtClean="0">
                <a:solidFill>
                  <a:srgbClr val="002060"/>
                </a:solidFill>
              </a:rPr>
              <a:t>Next step was to match the GOES-R bands and products to the phenomena needed to diagnose  the fire weather “red flag” warning conditions and use that to build the draft wireframes. </a:t>
            </a:r>
          </a:p>
          <a:p>
            <a:pPr marL="285750" indent="-285750"/>
            <a:endParaRPr lang="en-US" sz="2800" dirty="0" smtClean="0">
              <a:solidFill>
                <a:srgbClr val="002060"/>
              </a:solidFill>
            </a:endParaRPr>
          </a:p>
          <a:p>
            <a:pPr marL="285750" indent="-285750"/>
            <a:endParaRPr lang="en-US" sz="2800" dirty="0">
              <a:solidFill>
                <a:srgbClr val="002060"/>
              </a:solidFill>
            </a:endParaRPr>
          </a:p>
          <a:p>
            <a:pPr marL="285750" indent="-285750"/>
            <a:endParaRPr lang="en-US" sz="2800" dirty="0" smtClean="0">
              <a:solidFill>
                <a:srgbClr val="002060"/>
              </a:solidFill>
            </a:endParaRPr>
          </a:p>
          <a:p>
            <a:pPr marL="285750" indent="-285750"/>
            <a:endParaRPr lang="en-US" sz="2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2800" dirty="0" smtClean="0">
                <a:solidFill>
                  <a:srgbClr val="002060"/>
                </a:solidFill>
              </a:rPr>
              <a:t>Held </a:t>
            </a:r>
            <a:r>
              <a:rPr lang="en-US" sz="2800" dirty="0">
                <a:solidFill>
                  <a:srgbClr val="002060"/>
                </a:solidFill>
              </a:rPr>
              <a:t>additional calls with Eric G. and Joe Z to build and edit the </a:t>
            </a:r>
            <a:r>
              <a:rPr lang="en-US" sz="2800" dirty="0" smtClean="0">
                <a:solidFill>
                  <a:srgbClr val="002060"/>
                </a:solidFill>
              </a:rPr>
              <a:t>wireframes.</a:t>
            </a:r>
          </a:p>
          <a:p>
            <a:pPr marL="285750" indent="-285750"/>
            <a:r>
              <a:rPr lang="en-US" sz="2800" dirty="0" smtClean="0">
                <a:solidFill>
                  <a:srgbClr val="002060"/>
                </a:solidFill>
              </a:rPr>
              <a:t>Both Frank and I then provided independent feedback on the wireframes through </a:t>
            </a:r>
            <a:r>
              <a:rPr lang="en-US" sz="2800" dirty="0" err="1" smtClean="0">
                <a:solidFill>
                  <a:srgbClr val="002060"/>
                </a:solidFill>
              </a:rPr>
              <a:t>Vlab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  <a:p>
            <a:pPr marL="285750" indent="-285750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TOWR-S Prep Work for EKA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“Red Flag Warnings”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04762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Held multiple calls with Eric G., Joe Z., and Dave R.</a:t>
            </a:r>
          </a:p>
          <a:p>
            <a:pPr marL="285750" indent="-285750"/>
            <a:r>
              <a:rPr lang="en-US" dirty="0" smtClean="0">
                <a:solidFill>
                  <a:srgbClr val="002060"/>
                </a:solidFill>
              </a:rPr>
              <a:t>Initial step was to determine the potential uses in the severe thunderstorm warning mission for the bands that will be available with GOES-R (as well as level 1 and 2 products).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TOWR-S Prep Work for CHS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904762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88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The next step was to create pre-canned AWIPS II D2D procedures, editors, and perspectives to use on test data with the vision that these “wireframes” could be used as a starting point for WFOs once the GOES-R data starts flowing (with the understanding that forecasters would eventually develop their own procedures/editors in their own style as they found their own uses for the data).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TOWR-S Prep Work for CHS (cont.)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96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Severe Thunderstorm Warning Satellite Dataflow CONOPS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451103" y="3794833"/>
            <a:ext cx="914400" cy="60876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4" name="TextBox 11263"/>
          <p:cNvSpPr txBox="1"/>
          <p:nvPr/>
        </p:nvSpPr>
        <p:spPr>
          <a:xfrm>
            <a:off x="7218623" y="3804730"/>
            <a:ext cx="1379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WFO Charleston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94958" y="990599"/>
            <a:ext cx="1100442" cy="158001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01334" y="3504361"/>
            <a:ext cx="1087690" cy="19058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5467" y="3135029"/>
            <a:ext cx="67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PDA 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379" y="606469"/>
            <a:ext cx="138435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SCMI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75542" y="2621816"/>
            <a:ext cx="58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NCF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10000" y="2526268"/>
            <a:ext cx="914400" cy="60876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71600" y="1752600"/>
            <a:ext cx="2362200" cy="914400"/>
          </a:xfrm>
          <a:prstGeom prst="straightConnector1">
            <a:avLst/>
          </a:prstGeom>
          <a:ln w="31750">
            <a:solidFill>
              <a:srgbClr val="3E0BF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334219" y="3135029"/>
            <a:ext cx="2399581" cy="1183256"/>
          </a:xfrm>
          <a:prstGeom prst="straightConnector1">
            <a:avLst/>
          </a:prstGeom>
          <a:ln w="31750">
            <a:solidFill>
              <a:srgbClr val="31D54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371600" y="4099214"/>
            <a:ext cx="6019800" cy="877163"/>
          </a:xfrm>
          <a:prstGeom prst="straightConnector1">
            <a:avLst/>
          </a:prstGeom>
          <a:ln w="31750">
            <a:solidFill>
              <a:srgbClr val="DC2AC3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00600" y="2827584"/>
            <a:ext cx="2590800" cy="1156997"/>
          </a:xfrm>
          <a:prstGeom prst="straightConnector1">
            <a:avLst/>
          </a:prstGeom>
          <a:ln w="31750">
            <a:solidFill>
              <a:srgbClr val="19D9ED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081136" y="6241585"/>
            <a:ext cx="715938" cy="1"/>
          </a:xfrm>
          <a:prstGeom prst="straightConnector1">
            <a:avLst/>
          </a:prstGeom>
          <a:ln w="31750">
            <a:solidFill>
              <a:srgbClr val="3E0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081136" y="6568570"/>
            <a:ext cx="715938" cy="2"/>
          </a:xfrm>
          <a:prstGeom prst="straightConnector1">
            <a:avLst/>
          </a:prstGeom>
          <a:ln w="31750">
            <a:solidFill>
              <a:srgbClr val="19D9ED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446257" y="6583362"/>
            <a:ext cx="715938" cy="0"/>
          </a:xfrm>
          <a:prstGeom prst="straightConnector1">
            <a:avLst/>
          </a:prstGeom>
          <a:ln w="31750">
            <a:solidFill>
              <a:srgbClr val="DC2AC3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446996" y="6246910"/>
            <a:ext cx="717418" cy="1"/>
          </a:xfrm>
          <a:prstGeom prst="straightConnector1">
            <a:avLst/>
          </a:prstGeom>
          <a:ln w="31750">
            <a:solidFill>
              <a:srgbClr val="31D54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51646" y="6087700"/>
            <a:ext cx="143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Terrestrial Link</a:t>
            </a:r>
            <a:endParaRPr lang="en-US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849427" y="6400798"/>
            <a:ext cx="1041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NWS SBN</a:t>
            </a:r>
            <a:endParaRPr lang="en-US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164414" y="6429473"/>
            <a:ext cx="1979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AWIPS DD Terrestrial</a:t>
            </a:r>
            <a:endParaRPr lang="en-US" sz="1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164414" y="5791322"/>
            <a:ext cx="1979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Standing Subscription</a:t>
            </a:r>
            <a:endParaRPr lang="en-US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184542" y="6087698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AWIPS DD SBN</a:t>
            </a:r>
            <a:endParaRPr lang="en-US" sz="1400" b="1" dirty="0"/>
          </a:p>
        </p:txBody>
      </p:sp>
      <p:sp>
        <p:nvSpPr>
          <p:cNvPr id="77" name="Rectangle 76"/>
          <p:cNvSpPr/>
          <p:nvPr/>
        </p:nvSpPr>
        <p:spPr>
          <a:xfrm>
            <a:off x="256113" y="3558851"/>
            <a:ext cx="960322" cy="4257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435252" y="5935253"/>
            <a:ext cx="717418" cy="1"/>
          </a:xfrm>
          <a:prstGeom prst="straightConnector1">
            <a:avLst/>
          </a:prstGeom>
          <a:ln w="3175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39" idx="1"/>
          </p:cNvCxnSpPr>
          <p:nvPr/>
        </p:nvCxnSpPr>
        <p:spPr>
          <a:xfrm flipV="1">
            <a:off x="1371600" y="2830649"/>
            <a:ext cx="2438400" cy="974081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710" y="4745545"/>
            <a:ext cx="108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Cloud Temp</a:t>
            </a:r>
          </a:p>
          <a:p>
            <a:pPr algn="ctr"/>
            <a:r>
              <a:rPr lang="en-US" sz="1200" dirty="0" smtClean="0"/>
              <a:t>Cloud Height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3511" y="4685461"/>
            <a:ext cx="960322" cy="5950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4180" y="4097117"/>
            <a:ext cx="960322" cy="4423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511" y="1000956"/>
            <a:ext cx="938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Channel 2</a:t>
            </a:r>
          </a:p>
          <a:p>
            <a:pPr algn="ctr"/>
            <a:r>
              <a:rPr lang="en-US" sz="1200" dirty="0" smtClean="0"/>
              <a:t>Channel 7</a:t>
            </a:r>
          </a:p>
          <a:p>
            <a:pPr algn="ctr"/>
            <a:r>
              <a:rPr lang="en-US" sz="1200" dirty="0" smtClean="0"/>
              <a:t>Channel 8</a:t>
            </a:r>
          </a:p>
          <a:p>
            <a:pPr algn="ctr"/>
            <a:r>
              <a:rPr lang="en-US" sz="1200" dirty="0" smtClean="0"/>
              <a:t>Channel 9</a:t>
            </a:r>
          </a:p>
          <a:p>
            <a:pPr algn="ctr"/>
            <a:r>
              <a:rPr lang="en-US" sz="1200" dirty="0" smtClean="0"/>
              <a:t>Channel 10</a:t>
            </a:r>
          </a:p>
          <a:p>
            <a:pPr algn="ctr"/>
            <a:r>
              <a:rPr lang="en-US" sz="1200" dirty="0" smtClean="0"/>
              <a:t>Channel 12</a:t>
            </a:r>
          </a:p>
          <a:p>
            <a:pPr algn="ctr"/>
            <a:r>
              <a:rPr lang="en-US" sz="1200" dirty="0" smtClean="0"/>
              <a:t>Channel 13</a:t>
            </a:r>
          </a:p>
          <a:p>
            <a:pPr algn="ctr"/>
            <a:r>
              <a:rPr lang="en-US" sz="1200" dirty="0" smtClean="0"/>
              <a:t>Channel 14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89100" y="4099214"/>
            <a:ext cx="108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Stab Indices</a:t>
            </a:r>
          </a:p>
          <a:p>
            <a:pPr algn="ctr"/>
            <a:r>
              <a:rPr lang="en-US" sz="1200" dirty="0" smtClean="0"/>
              <a:t>TPW</a:t>
            </a:r>
          </a:p>
          <a:p>
            <a:pPr algn="ctr"/>
            <a:endParaRPr lang="en-US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207710" y="3573897"/>
            <a:ext cx="108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Derived Winds</a:t>
            </a:r>
          </a:p>
          <a:p>
            <a:pPr algn="ctr"/>
            <a:r>
              <a:rPr lang="en-US" sz="1200" dirty="0" smtClean="0"/>
              <a:t>GLM</a:t>
            </a:r>
          </a:p>
        </p:txBody>
      </p:sp>
    </p:spTree>
    <p:extLst>
      <p:ext uri="{BB962C8B-B14F-4D97-AF65-F5344CB8AC3E}">
        <p14:creationId xmlns:p14="http://schemas.microsoft.com/office/powerpoint/2010/main" val="3851155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1108</Words>
  <Application>Microsoft Office PowerPoint</Application>
  <PresentationFormat>On-screen Show (4:3)</PresentationFormat>
  <Paragraphs>143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Experiences with Operational Readiness through the TOWR-S On-site Operations Testing</vt:lpstr>
      <vt:lpstr>PowerPoint Presentation</vt:lpstr>
      <vt:lpstr>PowerPoint Presentation</vt:lpstr>
      <vt:lpstr>TOWR-S on the NWS Virtual Lab</vt:lpstr>
      <vt:lpstr>PowerPoint Presentation</vt:lpstr>
      <vt:lpstr>PowerPoint Presentation</vt:lpstr>
      <vt:lpstr>PowerPoint Presentation</vt:lpstr>
      <vt:lpstr>PowerPoint Presentation</vt:lpstr>
      <vt:lpstr>Severe Thunderstorm Warning Satellite Dataflow CONOPS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Experiences with operational readiness through the TOWR-S on-site operations testing</dc:title>
  <dc:creator>Frank Alsheimer</dc:creator>
  <cp:lastModifiedBy>Frank Alsheimer</cp:lastModifiedBy>
  <cp:revision>29</cp:revision>
  <dcterms:created xsi:type="dcterms:W3CDTF">2015-05-18T16:59:51Z</dcterms:created>
  <dcterms:modified xsi:type="dcterms:W3CDTF">2015-06-13T15:51:38Z</dcterms:modified>
</cp:coreProperties>
</file>