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670" r:id="rId2"/>
    <p:sldId id="649" r:id="rId3"/>
    <p:sldId id="732" r:id="rId4"/>
    <p:sldId id="663" r:id="rId5"/>
    <p:sldId id="743" r:id="rId6"/>
    <p:sldId id="752" r:id="rId7"/>
    <p:sldId id="736" r:id="rId8"/>
    <p:sldId id="740" r:id="rId9"/>
    <p:sldId id="751" r:id="rId10"/>
    <p:sldId id="744" r:id="rId11"/>
    <p:sldId id="731" r:id="rId12"/>
    <p:sldId id="746" r:id="rId13"/>
    <p:sldId id="748" r:id="rId14"/>
    <p:sldId id="745" r:id="rId15"/>
    <p:sldId id="747" r:id="rId16"/>
    <p:sldId id="749" r:id="rId17"/>
    <p:sldId id="753" r:id="rId18"/>
    <p:sldId id="764" r:id="rId19"/>
    <p:sldId id="765" r:id="rId20"/>
    <p:sldId id="757" r:id="rId21"/>
    <p:sldId id="754" r:id="rId22"/>
    <p:sldId id="756" r:id="rId23"/>
    <p:sldId id="755" r:id="rId24"/>
    <p:sldId id="766" r:id="rId25"/>
    <p:sldId id="767" r:id="rId2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DAFF"/>
    <a:srgbClr val="99CCFF"/>
    <a:srgbClr val="0000FF"/>
    <a:srgbClr val="9900CC"/>
    <a:srgbClr val="FF00FF"/>
    <a:srgbClr val="BBE4DC"/>
    <a:srgbClr val="BBEEDC"/>
    <a:srgbClr val="008000"/>
    <a:srgbClr val="000099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44" autoAdjust="0"/>
    <p:restoredTop sz="91872" autoAdjust="0"/>
  </p:normalViewPr>
  <p:slideViewPr>
    <p:cSldViewPr>
      <p:cViewPr varScale="1">
        <p:scale>
          <a:sx n="107" d="100"/>
          <a:sy n="107" d="100"/>
        </p:scale>
        <p:origin x="190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68"/>
    </p:cViewPr>
  </p:sorterViewPr>
  <p:notesViewPr>
    <p:cSldViewPr>
      <p:cViewPr varScale="1">
        <p:scale>
          <a:sx n="80" d="100"/>
          <a:sy n="80" d="100"/>
        </p:scale>
        <p:origin x="-2022" y="-9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A83BC30-1F69-4946-BBAC-4AA479495E61}" type="datetimeFigureOut">
              <a:rPr lang="en-US" smtClean="0"/>
              <a:pPr/>
              <a:t>5/11/2016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13B6E2A-B48F-4EDA-B4DB-54954093E73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7610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6946CF8-0CF1-420D-AA2F-5587892411BB}" type="datetimeFigureOut">
              <a:rPr lang="en-US" smtClean="0"/>
              <a:pPr/>
              <a:t>5/11/2016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F388DBB-B7EC-4EA0-8A0F-916237568F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271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Exciting preview</a:t>
            </a:r>
            <a:r>
              <a:rPr lang="en-US" baseline="0" dirty="0" smtClean="0"/>
              <a:t> of GOES-R-like capabilities.  Shown here is the 1km, 1-minute Visible band imagery from GOES-14 when it was in the Super Rapid Scan Schedule.  Another great example of how GOES-R will routinely (not just in Super Rapid Scan), be able to provide insight to how the weather IS developing, instead of how the weather WAS developing.  </a:t>
            </a:r>
          </a:p>
          <a:p>
            <a:endParaRPr lang="en-US" baseline="0" dirty="0" smtClean="0"/>
          </a:p>
          <a:p>
            <a:r>
              <a:rPr lang="en-US" dirty="0" smtClean="0"/>
              <a:t>The GOES-R ABI will have sixteen spectral bands vice five (3</a:t>
            </a:r>
            <a:r>
              <a:rPr lang="en-US" baseline="0" dirty="0" smtClean="0"/>
              <a:t> times more),</a:t>
            </a:r>
            <a:endParaRPr lang="en-US" dirty="0" smtClean="0"/>
          </a:p>
          <a:p>
            <a:r>
              <a:rPr lang="en-US" dirty="0" smtClean="0"/>
              <a:t>four times the spatial resolution, and </a:t>
            </a:r>
          </a:p>
          <a:p>
            <a:r>
              <a:rPr lang="en-US" dirty="0" smtClean="0"/>
              <a:t>more than five times faster temporal coverage than the current system. </a:t>
            </a:r>
          </a:p>
          <a:p>
            <a:endParaRPr lang="en-US" dirty="0" smtClean="0"/>
          </a:p>
          <a:p>
            <a:r>
              <a:rPr lang="en-US" dirty="0" smtClean="0"/>
              <a:t>Mode 3 generates 3 times more files than Mode 4. </a:t>
            </a:r>
          </a:p>
          <a:p>
            <a:r>
              <a:rPr lang="en-US" dirty="0">
                <a:solidFill>
                  <a:schemeClr val="bg1"/>
                </a:solidFill>
              </a:rPr>
              <a:t>New Capabilities come with computational cost.</a:t>
            </a: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See Talks for GOES-R Data Volumes:</a:t>
            </a: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Schmit - ABI</a:t>
            </a: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Goodman - GLM</a:t>
            </a: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Denig - Space Wx</a:t>
            </a: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Metcalf - DCS</a:t>
            </a: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Seymour - GRB &amp; HRIT/EMWIN</a:t>
            </a:r>
          </a:p>
          <a:p>
            <a:endParaRPr lang="en-US" dirty="0" smtClean="0"/>
          </a:p>
          <a:p>
            <a:r>
              <a:rPr lang="en-US" dirty="0" smtClean="0"/>
              <a:t>My Talk</a:t>
            </a:r>
            <a:r>
              <a:rPr lang="en-US" baseline="0" dirty="0" smtClean="0"/>
              <a:t> is going to focus on what Users should expect to see leading up to and during the Joint Operations of GOES-13/14/15 &amp; GOES-R.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88DBB-B7EC-4EA0-8A0F-916237568FD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02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 smtClean="0"/>
              <a:t>Photo:  CBU:  Consolidated</a:t>
            </a:r>
            <a:r>
              <a:rPr lang="en-US" baseline="0" dirty="0" smtClean="0"/>
              <a:t> Back-Up in Fairmont, WV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88DBB-B7EC-4EA0-8A0F-916237568FD6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843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 smtClean="0"/>
              <a:t>Photo:  CBU:  Consolidated</a:t>
            </a:r>
            <a:r>
              <a:rPr lang="en-US" baseline="0" dirty="0" smtClean="0"/>
              <a:t> Back-Up in Fairmont, WV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88DBB-B7EC-4EA0-8A0F-916237568FD6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896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 smtClean="0"/>
              <a:t>Photo:  CBU:  Consolidated</a:t>
            </a:r>
            <a:r>
              <a:rPr lang="en-US" baseline="0" dirty="0" smtClean="0"/>
              <a:t> Back-Up in Fairmont, WV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88DBB-B7EC-4EA0-8A0F-916237568FD6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198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>
                <a:solidFill>
                  <a:srgbClr val="000000"/>
                </a:solidFill>
              </a:rPr>
              <a:t>Successive Order of Interaction (SOI) forward </a:t>
            </a:r>
            <a:r>
              <a:rPr lang="en-US" dirty="0" err="1" smtClean="0">
                <a:solidFill>
                  <a:srgbClr val="000000"/>
                </a:solidFill>
              </a:rPr>
              <a:t>radiative</a:t>
            </a:r>
            <a:r>
              <a:rPr lang="en-US" dirty="0" smtClean="0">
                <a:solidFill>
                  <a:srgbClr val="000000"/>
                </a:solidFill>
              </a:rPr>
              <a:t> transfer model </a:t>
            </a:r>
          </a:p>
          <a:p>
            <a:pPr>
              <a:spcBef>
                <a:spcPct val="0"/>
              </a:spcBef>
            </a:pPr>
            <a:endParaRPr lang="en-US" dirty="0" smtClean="0">
              <a:solidFill>
                <a:srgbClr val="00000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srgbClr val="000099"/>
                </a:solidFill>
                <a:latin typeface="+mn-lt"/>
                <a:cs typeface="+mn-cs"/>
              </a:rPr>
              <a:t>These high fidelity simulated datasets are important for </a:t>
            </a:r>
            <a:r>
              <a:rPr lang="en-US" sz="1200" b="1" u="sng" dirty="0" smtClean="0">
                <a:solidFill>
                  <a:srgbClr val="000099"/>
                </a:solidFill>
                <a:latin typeface="+mn-lt"/>
                <a:cs typeface="+mn-cs"/>
              </a:rPr>
              <a:t>pre-launch</a:t>
            </a:r>
            <a:r>
              <a:rPr lang="en-US" sz="1200" b="1" dirty="0" smtClean="0">
                <a:solidFill>
                  <a:srgbClr val="000099"/>
                </a:solidFill>
                <a:latin typeface="+mn-lt"/>
                <a:cs typeface="+mn-cs"/>
              </a:rPr>
              <a:t> algorithm development, testing, verification, and user readiness activities</a:t>
            </a:r>
          </a:p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9A0224-C719-435A-A082-670FEAC5415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92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Hurricane Patricia is along coast</a:t>
            </a:r>
            <a:r>
              <a:rPr lang="en-US" baseline="0" dirty="0" smtClean="0"/>
              <a:t> of Mexico (central pressure of 880mb is lowest of any storm in the Eastern Pacific or Atlantic in 30).  </a:t>
            </a:r>
          </a:p>
          <a:p>
            <a:r>
              <a:rPr lang="en-US" baseline="0" dirty="0" smtClean="0"/>
              <a:t>Hurricane Olaf is in center of Pacific.</a:t>
            </a:r>
          </a:p>
          <a:p>
            <a:endParaRPr lang="en-US" baseline="0" dirty="0" smtClean="0"/>
          </a:p>
          <a:p>
            <a:r>
              <a:rPr lang="en-US" baseline="0" dirty="0" smtClean="0"/>
              <a:t>Periodic uploads via manual data transfer each morning.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23597-6DE3-6644-98DE-74C7108571A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36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Matching re-</a:t>
            </a:r>
            <a:r>
              <a:rPr lang="en-US" dirty="0" err="1" smtClean="0"/>
              <a:t>producability</a:t>
            </a:r>
            <a:r>
              <a:rPr lang="en-US" baseline="0" dirty="0" smtClean="0"/>
              <a:t> requirements, is criteria for turning </a:t>
            </a:r>
            <a:r>
              <a:rPr lang="en-US" baseline="0" smtClean="0"/>
              <a:t>rows green.</a:t>
            </a:r>
            <a:endParaRPr lang="en-US" dirty="0" smtClean="0"/>
          </a:p>
          <a:p>
            <a:r>
              <a:rPr lang="en-US" dirty="0" smtClean="0"/>
              <a:t>Snow cover runs</a:t>
            </a:r>
            <a:r>
              <a:rPr lang="en-US" baseline="0" dirty="0" smtClean="0"/>
              <a:t> but is degraded, needs albedo so we’re adding it to the baseline. Any other </a:t>
            </a:r>
            <a:r>
              <a:rPr lang="en-US" baseline="0" dirty="0" err="1" smtClean="0"/>
              <a:t>alg</a:t>
            </a:r>
            <a:r>
              <a:rPr lang="en-US" baseline="0" dirty="0" smtClean="0"/>
              <a:t> that needs snow cover is using the IMS snow mask, so there are no algorithm implications. </a:t>
            </a:r>
          </a:p>
          <a:p>
            <a:r>
              <a:rPr lang="en-US" baseline="0" dirty="0" smtClean="0"/>
              <a:t>Final WR for winds in work, fix in DO.04.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041F39-86F6-49E6-9050-670877ABD98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620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  <a:lvl2pPr>
              <a:defRPr>
                <a:solidFill>
                  <a:srgbClr val="FFFF00"/>
                </a:solidFill>
              </a:defRPr>
            </a:lvl2pPr>
            <a:lvl3pPr>
              <a:defRPr>
                <a:solidFill>
                  <a:srgbClr val="FFFF00"/>
                </a:solidFill>
              </a:defRPr>
            </a:lvl3pPr>
            <a:lvl4pPr>
              <a:defRPr>
                <a:solidFill>
                  <a:srgbClr val="FFFF00"/>
                </a:solidFill>
              </a:defRPr>
            </a:lvl4pPr>
            <a:lvl5pPr>
              <a:defRPr>
                <a:solidFill>
                  <a:srgbClr val="FFFF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686405" y="6247805"/>
            <a:ext cx="1905000" cy="458391"/>
          </a:xfrm>
          <a:prstGeom prst="rect">
            <a:avLst/>
          </a:prstGeom>
        </p:spPr>
        <p:txBody>
          <a:bodyPr lIns="86493" tIns="43247" rIns="86493" bIns="43247"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3595" y="6247805"/>
            <a:ext cx="2896810" cy="458391"/>
          </a:xfrm>
          <a:prstGeom prst="rect">
            <a:avLst/>
          </a:prstGeom>
        </p:spPr>
        <p:txBody>
          <a:bodyPr lIns="86493" tIns="43247" rIns="86493" bIns="43247"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2595" y="6247805"/>
            <a:ext cx="1905000" cy="458391"/>
          </a:xfrm>
          <a:prstGeom prst="rect">
            <a:avLst/>
          </a:prstGeom>
        </p:spPr>
        <p:txBody>
          <a:bodyPr lIns="86493" tIns="43247" rIns="86493" bIns="43247"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fld id="{6461F381-B37C-44C4-B978-803DC0123C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  <a:lvl2pPr>
              <a:defRPr>
                <a:solidFill>
                  <a:srgbClr val="FFFF00"/>
                </a:solidFill>
              </a:defRPr>
            </a:lvl2pPr>
            <a:lvl3pPr>
              <a:defRPr>
                <a:solidFill>
                  <a:srgbClr val="FFFF00"/>
                </a:solidFill>
              </a:defRPr>
            </a:lvl3pPr>
            <a:lvl4pPr>
              <a:defRPr>
                <a:solidFill>
                  <a:srgbClr val="FFFF00"/>
                </a:solidFill>
              </a:defRPr>
            </a:lvl4pPr>
            <a:lvl5pPr>
              <a:defRPr>
                <a:solidFill>
                  <a:srgbClr val="FFFF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686405" y="6247805"/>
            <a:ext cx="1905000" cy="458391"/>
          </a:xfrm>
          <a:prstGeom prst="rect">
            <a:avLst/>
          </a:prstGeom>
        </p:spPr>
        <p:txBody>
          <a:bodyPr lIns="86493" tIns="43247" rIns="86493" bIns="43247"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3595" y="6247805"/>
            <a:ext cx="2896810" cy="458391"/>
          </a:xfrm>
          <a:prstGeom prst="rect">
            <a:avLst/>
          </a:prstGeom>
        </p:spPr>
        <p:txBody>
          <a:bodyPr lIns="86493" tIns="43247" rIns="86493" bIns="43247"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2595" y="6247805"/>
            <a:ext cx="1905000" cy="458391"/>
          </a:xfrm>
          <a:prstGeom prst="rect">
            <a:avLst/>
          </a:prstGeom>
        </p:spPr>
        <p:txBody>
          <a:bodyPr lIns="86493" tIns="43247" rIns="86493" bIns="43247"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fld id="{6461F381-B37C-44C4-B978-803DC0123C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  <a:lvl2pPr>
              <a:defRPr>
                <a:solidFill>
                  <a:srgbClr val="FFFF00"/>
                </a:solidFill>
              </a:defRPr>
            </a:lvl2pPr>
            <a:lvl3pPr>
              <a:defRPr>
                <a:solidFill>
                  <a:srgbClr val="FFFF00"/>
                </a:solidFill>
              </a:defRPr>
            </a:lvl3pPr>
            <a:lvl4pPr>
              <a:defRPr>
                <a:solidFill>
                  <a:srgbClr val="FFFF00"/>
                </a:solidFill>
              </a:defRPr>
            </a:lvl4pPr>
            <a:lvl5pPr>
              <a:defRPr>
                <a:solidFill>
                  <a:srgbClr val="FFFF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686405" y="6247805"/>
            <a:ext cx="1905000" cy="458391"/>
          </a:xfrm>
          <a:prstGeom prst="rect">
            <a:avLst/>
          </a:prstGeom>
        </p:spPr>
        <p:txBody>
          <a:bodyPr lIns="86493" tIns="43247" rIns="86493" bIns="43247"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3595" y="6247805"/>
            <a:ext cx="2896810" cy="458391"/>
          </a:xfrm>
          <a:prstGeom prst="rect">
            <a:avLst/>
          </a:prstGeom>
        </p:spPr>
        <p:txBody>
          <a:bodyPr lIns="86493" tIns="43247" rIns="86493" bIns="43247"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2595" y="6247805"/>
            <a:ext cx="1905000" cy="458391"/>
          </a:xfrm>
          <a:prstGeom prst="rect">
            <a:avLst/>
          </a:prstGeom>
        </p:spPr>
        <p:txBody>
          <a:bodyPr lIns="86493" tIns="43247" rIns="86493" bIns="43247"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fld id="{6461F381-B37C-44C4-B978-803DC0123C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  <a:lvl2pPr>
              <a:defRPr>
                <a:solidFill>
                  <a:srgbClr val="FFFF00"/>
                </a:solidFill>
              </a:defRPr>
            </a:lvl2pPr>
            <a:lvl3pPr>
              <a:defRPr>
                <a:solidFill>
                  <a:srgbClr val="FFFF00"/>
                </a:solidFill>
              </a:defRPr>
            </a:lvl3pPr>
            <a:lvl4pPr>
              <a:defRPr>
                <a:solidFill>
                  <a:srgbClr val="FFFF00"/>
                </a:solidFill>
              </a:defRPr>
            </a:lvl4pPr>
            <a:lvl5pPr>
              <a:defRPr>
                <a:solidFill>
                  <a:srgbClr val="FFFF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686405" y="6247805"/>
            <a:ext cx="1905000" cy="458391"/>
          </a:xfrm>
          <a:prstGeom prst="rect">
            <a:avLst/>
          </a:prstGeom>
        </p:spPr>
        <p:txBody>
          <a:bodyPr lIns="86493" tIns="43247" rIns="86493" bIns="43247"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3595" y="6247805"/>
            <a:ext cx="2896810" cy="458391"/>
          </a:xfrm>
          <a:prstGeom prst="rect">
            <a:avLst/>
          </a:prstGeom>
        </p:spPr>
        <p:txBody>
          <a:bodyPr lIns="86493" tIns="43247" rIns="86493" bIns="43247"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2595" y="6247805"/>
            <a:ext cx="1905000" cy="458391"/>
          </a:xfrm>
          <a:prstGeom prst="rect">
            <a:avLst/>
          </a:prstGeom>
        </p:spPr>
        <p:txBody>
          <a:bodyPr lIns="86493" tIns="43247" rIns="86493" bIns="43247"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fld id="{6461F381-B37C-44C4-B978-803DC0123C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222516"/>
            <a:ext cx="9144000" cy="1199555"/>
          </a:xfrm>
          <a:solidFill>
            <a:srgbClr val="FFFFFF">
              <a:shade val="85000"/>
            </a:srgbClr>
          </a:solidFill>
          <a:ln w="19050" cmpd="sng"/>
        </p:spPr>
        <p:txBody>
          <a:bodyPr/>
          <a:lstStyle>
            <a:lvl1pPr algn="ctr">
              <a:defRPr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46228" y="2435040"/>
            <a:ext cx="8389990" cy="4191000"/>
          </a:xfrm>
        </p:spPr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  <a:lvl2pPr>
              <a:defRPr>
                <a:solidFill>
                  <a:srgbClr val="FFFF00"/>
                </a:solidFill>
              </a:defRPr>
            </a:lvl2pPr>
            <a:lvl3pPr>
              <a:defRPr>
                <a:solidFill>
                  <a:srgbClr val="FFFF00"/>
                </a:solidFill>
              </a:defRPr>
            </a:lvl3pPr>
            <a:lvl4pPr>
              <a:defRPr>
                <a:solidFill>
                  <a:srgbClr val="FFFF00"/>
                </a:solidFill>
              </a:defRPr>
            </a:lvl4pPr>
            <a:lvl5pPr>
              <a:defRPr>
                <a:solidFill>
                  <a:srgbClr val="FFFF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(Non-Export Controll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4505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solidFill>
            <a:schemeClr val="tx1"/>
          </a:solidFill>
        </p:spPr>
        <p:txBody>
          <a:bodyPr wrap="square" tIns="0" bIns="0" rtlCol="0">
            <a:sp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7" descr="Dept of Commerce Seal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8645" y="6603891"/>
            <a:ext cx="239351" cy="23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NOAA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46075" y="6607066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010400" y="6550223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1E742A0-6DE7-4873-B540-0A0A1E517E82}" type="slidenum">
              <a:rPr lang="en-US" sz="1400" smtClean="0">
                <a:solidFill>
                  <a:schemeClr val="bg1"/>
                </a:solidFill>
              </a:rPr>
              <a:pPr algn="r"/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540057"/>
            <a:ext cx="9144000" cy="276999"/>
          </a:xfrm>
          <a:prstGeom prst="rect">
            <a:avLst/>
          </a:prstGeom>
          <a:noFill/>
        </p:spPr>
        <p:txBody>
          <a:bodyPr wrap="square" lIns="91440" tIns="0" rIns="91440" bIns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1800" b="0" cap="all" spc="0" baseline="0" dirty="0" smtClean="0">
                <a:ln w="0"/>
                <a:gradFill flip="none">
                  <a:gsLst>
                    <a:gs pos="0">
                      <a:schemeClr val="bg1"/>
                    </a:gs>
                    <a:gs pos="49000">
                      <a:schemeClr val="bg1">
                        <a:lumMod val="95000"/>
                      </a:schemeClr>
                    </a:gs>
                    <a:gs pos="50000">
                      <a:schemeClr val="bg1">
                        <a:lumMod val="85000"/>
                      </a:schemeClr>
                    </a:gs>
                    <a:gs pos="92000">
                      <a:schemeClr val="bg1">
                        <a:lumMod val="75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Haettenschweiler" pitchFamily="34" charset="0"/>
              </a:rPr>
              <a:t>OFFICE  OF  SATELLITE  AND  PRODUCT  OPERATIONS</a:t>
            </a:r>
            <a:endParaRPr lang="en-US" sz="1800" b="0" cap="all" spc="0" baseline="0" dirty="0">
              <a:ln w="0"/>
              <a:gradFill flip="none">
                <a:gsLst>
                  <a:gs pos="0">
                    <a:schemeClr val="bg1"/>
                  </a:gs>
                  <a:gs pos="49000">
                    <a:schemeClr val="bg1">
                      <a:lumMod val="95000"/>
                    </a:schemeClr>
                  </a:gs>
                  <a:gs pos="50000">
                    <a:schemeClr val="bg1">
                      <a:lumMod val="85000"/>
                    </a:schemeClr>
                  </a:gs>
                  <a:gs pos="92000">
                    <a:schemeClr val="bg1">
                      <a:lumMod val="75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Haettenschweiler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7" r:id="rId14"/>
    <p:sldLayoutId id="2147483668" r:id="rId15"/>
    <p:sldLayoutId id="2147483669" r:id="rId16"/>
    <p:sldLayoutId id="2147483672" r:id="rId17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ttp://www.goes-r.gov/education/images/logos/Color/Small/GOES-R_logo_sm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26136"/>
            <a:ext cx="1876778" cy="119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87824" y="143416"/>
            <a:ext cx="5936776" cy="606319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4800" dirty="0" smtClean="0">
                <a:ln w="22225" cmpd="sng">
                  <a:solidFill>
                    <a:schemeClr val="tx1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bg1"/>
                    </a:gs>
                    <a:gs pos="90000">
                      <a:schemeClr val="bg1"/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Haettenschweiler" pitchFamily="34" charset="0"/>
              </a:rPr>
              <a:t>Pre-Launch Readiness: DOE/GRE Overview, Previous Activities, Plans for DOE-4, and L2 Algorithms</a:t>
            </a:r>
          </a:p>
          <a:p>
            <a:endParaRPr lang="en-US" sz="4800" dirty="0" smtClean="0">
              <a:ln w="22225" cmpd="sng">
                <a:solidFill>
                  <a:schemeClr val="tx1"/>
                </a:solidFill>
                <a:prstDash val="solid"/>
                <a:miter lim="800000"/>
              </a:ln>
              <a:gradFill>
                <a:gsLst>
                  <a:gs pos="10000">
                    <a:schemeClr val="bg1"/>
                  </a:gs>
                  <a:gs pos="90000">
                    <a:schemeClr val="bg1"/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Haettenschweiler" pitchFamily="34" charset="0"/>
            </a:endParaRPr>
          </a:p>
          <a:p>
            <a:r>
              <a:rPr lang="en-US" sz="4400" dirty="0" smtClean="0">
                <a:ln w="22225" cmpd="sng">
                  <a:solidFill>
                    <a:schemeClr val="tx1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bg1"/>
                    </a:gs>
                    <a:gs pos="90000">
                      <a:schemeClr val="bg1"/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Haettenschweiler" pitchFamily="34" charset="0"/>
              </a:rPr>
              <a:t>Wayne </a:t>
            </a:r>
            <a:r>
              <a:rPr lang="en-US" sz="4400" dirty="0" err="1" smtClean="0">
                <a:ln w="22225" cmpd="sng">
                  <a:solidFill>
                    <a:schemeClr val="tx1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bg1"/>
                    </a:gs>
                    <a:gs pos="90000">
                      <a:schemeClr val="bg1"/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Haettenschweiler" pitchFamily="34" charset="0"/>
              </a:rPr>
              <a:t>MacKenzie</a:t>
            </a:r>
            <a:endParaRPr lang="en-US" sz="4400" dirty="0" smtClean="0">
              <a:ln w="22225" cmpd="sng">
                <a:solidFill>
                  <a:schemeClr val="tx1"/>
                </a:solidFill>
                <a:prstDash val="solid"/>
                <a:miter lim="800000"/>
              </a:ln>
              <a:gradFill>
                <a:gsLst>
                  <a:gs pos="10000">
                    <a:schemeClr val="bg1"/>
                  </a:gs>
                  <a:gs pos="90000">
                    <a:schemeClr val="bg1"/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Haettenschweiler" pitchFamily="34" charset="0"/>
            </a:endParaRPr>
          </a:p>
          <a:p>
            <a:r>
              <a:rPr lang="en-US" sz="2800" dirty="0" smtClean="0">
                <a:ln w="22225" cmpd="sng">
                  <a:solidFill>
                    <a:schemeClr val="tx1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bg1"/>
                    </a:gs>
                    <a:gs pos="90000">
                      <a:schemeClr val="bg1"/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Haettenschweiler" pitchFamily="34" charset="0"/>
              </a:rPr>
              <a:t>GOES-R Product Area Lead and PRO Deputy</a:t>
            </a:r>
          </a:p>
          <a:p>
            <a:r>
              <a:rPr lang="en-US" sz="2800" dirty="0" smtClean="0">
                <a:ln w="22225" cmpd="sng">
                  <a:solidFill>
                    <a:schemeClr val="tx1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bg1"/>
                    </a:gs>
                    <a:gs pos="90000">
                      <a:schemeClr val="bg1"/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Haettenschweiler" pitchFamily="34" charset="0"/>
              </a:rPr>
              <a:t>NESDIS/OSPO/SPSD</a:t>
            </a:r>
          </a:p>
          <a:p>
            <a:endParaRPr lang="en-US" sz="4800" dirty="0" smtClean="0">
              <a:ln w="22225" cmpd="sng">
                <a:solidFill>
                  <a:schemeClr val="tx1"/>
                </a:solidFill>
                <a:prstDash val="solid"/>
                <a:miter lim="800000"/>
              </a:ln>
              <a:gradFill>
                <a:gsLst>
                  <a:gs pos="10000">
                    <a:schemeClr val="bg1"/>
                  </a:gs>
                  <a:gs pos="90000">
                    <a:schemeClr val="bg1"/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Haettenschweiler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7824" y="5389602"/>
            <a:ext cx="35745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NOAA Satellite Proving Ground/User Readiness  Meeting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Norman, OK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May 11, 2016</a:t>
            </a:r>
            <a:endParaRPr lang="en-US" sz="1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08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 Activities</a:t>
            </a:r>
            <a:endParaRPr lang="en-US" dirty="0"/>
          </a:p>
        </p:txBody>
      </p:sp>
      <p:pic>
        <p:nvPicPr>
          <p:cNvPr id="4" name="Picture 3" descr="http://www.goes-r.gov/education/images/logos/Color/Small/GOES-R_logo_sm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26136"/>
            <a:ext cx="962378" cy="61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393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DOE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AWG </a:t>
            </a:r>
            <a:r>
              <a:rPr lang="en-US" dirty="0"/>
              <a:t>and CWG participating in Ground Segment’s </a:t>
            </a:r>
            <a:r>
              <a:rPr lang="en-US" dirty="0" smtClean="0"/>
              <a:t>DOEs</a:t>
            </a:r>
            <a:endParaRPr lang="en-US" dirty="0"/>
          </a:p>
          <a:p>
            <a:pPr lvl="1"/>
            <a:r>
              <a:rPr lang="en-US" dirty="0" smtClean="0"/>
              <a:t>DOE-0: NOV 2014</a:t>
            </a:r>
          </a:p>
          <a:p>
            <a:pPr lvl="2"/>
            <a:r>
              <a:rPr lang="en-US" dirty="0" smtClean="0"/>
              <a:t>Input Data: Triplet Dataset (KPPs generated only for L2)</a:t>
            </a:r>
            <a:endParaRPr lang="en-US" dirty="0"/>
          </a:p>
          <a:p>
            <a:pPr lvl="1"/>
            <a:r>
              <a:rPr lang="en-US" dirty="0" smtClean="0"/>
              <a:t>DOE-1</a:t>
            </a:r>
            <a:r>
              <a:rPr lang="en-US" dirty="0"/>
              <a:t>-</a:t>
            </a:r>
            <a:r>
              <a:rPr lang="en-US" dirty="0" smtClean="0"/>
              <a:t>2: 15-30 JUN 2015</a:t>
            </a:r>
          </a:p>
          <a:p>
            <a:pPr lvl="2"/>
            <a:r>
              <a:rPr lang="en-US" dirty="0" smtClean="0"/>
              <a:t>Algorithm change</a:t>
            </a:r>
            <a:endParaRPr lang="en-US" dirty="0"/>
          </a:p>
          <a:p>
            <a:pPr lvl="2"/>
            <a:r>
              <a:rPr lang="en-US" dirty="0"/>
              <a:t>M</a:t>
            </a:r>
            <a:r>
              <a:rPr lang="en-US" dirty="0" smtClean="0"/>
              <a:t>anually transfer </a:t>
            </a:r>
            <a:r>
              <a:rPr lang="en-US" dirty="0"/>
              <a:t>data off of OE to DE (NSOF PPZ DE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Input Data: Triplet Dataset (ABI and non-ABI Instruments)</a:t>
            </a:r>
            <a:endParaRPr lang="en-US" dirty="0"/>
          </a:p>
          <a:p>
            <a:pPr lvl="1"/>
            <a:r>
              <a:rPr lang="en-US" dirty="0" smtClean="0"/>
              <a:t>DOE-3: AUG 2015</a:t>
            </a:r>
          </a:p>
          <a:p>
            <a:pPr lvl="2"/>
            <a:r>
              <a:rPr lang="en-US" dirty="0" smtClean="0"/>
              <a:t>Analyze </a:t>
            </a:r>
            <a:r>
              <a:rPr lang="en-US" dirty="0"/>
              <a:t>Space </a:t>
            </a:r>
            <a:r>
              <a:rPr lang="en-US" dirty="0" err="1"/>
              <a:t>Wx</a:t>
            </a:r>
            <a:r>
              <a:rPr lang="en-US" dirty="0"/>
              <a:t> Prototypes and Final Product Set updates (WCDAS DE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Input Data: Triplet Dataset (ABI and non-ABI Instruments)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71996" y="6400800"/>
            <a:ext cx="1828800" cy="365125"/>
          </a:xfrm>
          <a:prstGeom prst="rect">
            <a:avLst/>
          </a:prstGeom>
        </p:spPr>
        <p:txBody>
          <a:bodyPr/>
          <a:lstStyle/>
          <a:p>
            <a:fld id="{97FA8124-9865-F141-9E48-75D99BBAEFD0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6" descr="http://www.goes-r.gov/education/images/logos/Color/Small/GOES-R_logo_sm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26136"/>
            <a:ext cx="962378" cy="61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52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GRE’s are less formal data flows.</a:t>
            </a:r>
          </a:p>
          <a:p>
            <a:r>
              <a:rPr lang="en-US" dirty="0" smtClean="0"/>
              <a:t>AWG </a:t>
            </a:r>
            <a:r>
              <a:rPr lang="en-US" dirty="0"/>
              <a:t>and CWG participating in Ground Segment’s </a:t>
            </a:r>
            <a:r>
              <a:rPr lang="en-US" dirty="0" smtClean="0"/>
              <a:t>GREs</a:t>
            </a:r>
            <a:endParaRPr lang="en-US" dirty="0"/>
          </a:p>
          <a:p>
            <a:r>
              <a:rPr lang="en-US" dirty="0" smtClean="0"/>
              <a:t>Issues have been identified during GRE activities and allowed us to fix these issues pre-launch</a:t>
            </a:r>
          </a:p>
          <a:p>
            <a:r>
              <a:rPr lang="en-US" dirty="0" smtClean="0"/>
              <a:t>We have flowed spacecraft data into the ground system as of May 9!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71996" y="6400800"/>
            <a:ext cx="1828800" cy="365125"/>
          </a:xfrm>
          <a:prstGeom prst="rect">
            <a:avLst/>
          </a:prstGeom>
        </p:spPr>
        <p:txBody>
          <a:bodyPr/>
          <a:lstStyle/>
          <a:p>
            <a:fld id="{97FA8124-9865-F141-9E48-75D99BBAEFD0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 descr="http://www.goes-r.gov/education/images/logos/Color/Small/GOES-R_logo_sm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26136"/>
            <a:ext cx="962378" cy="61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60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DOE/GRE Schedule</a:t>
            </a: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3845601"/>
              </p:ext>
            </p:extLst>
          </p:nvPr>
        </p:nvGraphicFramePr>
        <p:xfrm>
          <a:off x="76198" y="1828800"/>
          <a:ext cx="5005155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7047"/>
                <a:gridCol w="1500955"/>
                <a:gridCol w="1957153"/>
              </a:tblGrid>
              <a:tr h="233680">
                <a:tc>
                  <a:txBody>
                    <a:bodyPr/>
                    <a:lstStyle/>
                    <a:p>
                      <a:r>
                        <a:rPr lang="en-US" dirty="0" smtClean="0"/>
                        <a:t>Test Event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Input Dataset</a:t>
                      </a:r>
                      <a:endParaRPr lang="en-US" dirty="0"/>
                    </a:p>
                  </a:txBody>
                  <a:tcPr/>
                </a:tc>
              </a:tr>
              <a:tr h="233680">
                <a:tc>
                  <a:txBody>
                    <a:bodyPr/>
                    <a:lstStyle/>
                    <a:p>
                      <a:r>
                        <a:rPr lang="en-US" dirty="0" smtClean="0"/>
                        <a:t>DOE-0</a:t>
                      </a:r>
                      <a:r>
                        <a:rPr lang="en-US" sz="2000" baseline="30000" dirty="0" smtClean="0"/>
                        <a:t>*</a:t>
                      </a:r>
                      <a:endParaRPr lang="en-US" sz="1600" baseline="300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Nov</a:t>
                      </a:r>
                      <a:r>
                        <a:rPr lang="en-US" baseline="0" dirty="0" smtClean="0"/>
                        <a:t> 2014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MVTDS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233680">
                <a:tc>
                  <a:txBody>
                    <a:bodyPr/>
                    <a:lstStyle/>
                    <a:p>
                      <a:r>
                        <a:rPr lang="en-US" dirty="0" smtClean="0"/>
                        <a:t>DOE-1&amp;2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Jun</a:t>
                      </a:r>
                      <a:r>
                        <a:rPr lang="en-US" baseline="0" dirty="0" smtClean="0"/>
                        <a:t> 2015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MVTDS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233680">
                <a:tc>
                  <a:txBody>
                    <a:bodyPr/>
                    <a:lstStyle/>
                    <a:p>
                      <a:r>
                        <a:rPr lang="en-US" dirty="0" smtClean="0"/>
                        <a:t>DOE-3</a:t>
                      </a:r>
                      <a:endParaRPr lang="en-US" baseline="300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Aug 2015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MVTDS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233680">
                <a:tc>
                  <a:txBody>
                    <a:bodyPr/>
                    <a:lstStyle/>
                    <a:p>
                      <a:r>
                        <a:rPr lang="en-US" dirty="0" smtClean="0"/>
                        <a:t>GRE DO 1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October 2015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AAWDS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233680">
                <a:tc>
                  <a:txBody>
                    <a:bodyPr/>
                    <a:lstStyle/>
                    <a:p>
                      <a:r>
                        <a:rPr lang="en-US" dirty="0" smtClean="0"/>
                        <a:t>GRE DO 2.1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Jan 2016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MVTDS</a:t>
                      </a:r>
                      <a:r>
                        <a:rPr lang="en-US" baseline="0" dirty="0" smtClean="0"/>
                        <a:t> (Errors)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233680">
                <a:tc>
                  <a:txBody>
                    <a:bodyPr/>
                    <a:lstStyle/>
                    <a:p>
                      <a:r>
                        <a:rPr lang="en-US" dirty="0" smtClean="0"/>
                        <a:t>GRE DO 2.2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Jan/Feb</a:t>
                      </a:r>
                      <a:r>
                        <a:rPr lang="en-US" baseline="0" dirty="0" smtClean="0"/>
                        <a:t> 2016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AAWDS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233680">
                <a:tc>
                  <a:txBody>
                    <a:bodyPr/>
                    <a:lstStyle/>
                    <a:p>
                      <a:r>
                        <a:rPr lang="en-US" dirty="0" smtClean="0"/>
                        <a:t>GRE DO 2.3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Feb 2016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AAWDS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233680">
                <a:tc>
                  <a:txBody>
                    <a:bodyPr/>
                    <a:lstStyle/>
                    <a:p>
                      <a:r>
                        <a:rPr lang="en-US" dirty="0" smtClean="0"/>
                        <a:t>GRE 3.1 - MVT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May 2016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MVTDS/AAWDS</a:t>
                      </a:r>
                      <a:endParaRPr lang="en-US" dirty="0"/>
                    </a:p>
                  </a:txBody>
                  <a:tcPr/>
                </a:tc>
              </a:tr>
              <a:tr h="233680">
                <a:tc>
                  <a:txBody>
                    <a:bodyPr/>
                    <a:lstStyle/>
                    <a:p>
                      <a:r>
                        <a:rPr lang="en-US" dirty="0" smtClean="0"/>
                        <a:t>DOE-4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July 2016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AAWDS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6200" y="5715000"/>
            <a:ext cx="50051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* Only L2+ algorithm produced was Imagery during DOE-0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5105401" y="1371600"/>
            <a:ext cx="38861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MVTDS (Mission Validation Test Dataset) contains the ABI Triplet Dataset from 04 June 2015.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AAWDS (ABI AWG/UW Data Set) is simulated L1b data from WRF in near real-time.</a:t>
            </a:r>
            <a:endParaRPr lang="en-US" dirty="0"/>
          </a:p>
        </p:txBody>
      </p:sp>
      <p:pic>
        <p:nvPicPr>
          <p:cNvPr id="7" name="Picture 6" descr="http://www.goes-r.gov/education/images/logos/Color/Small/GOES-R_logo_sm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26136"/>
            <a:ext cx="962378" cy="61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541907"/>
            <a:ext cx="3657600" cy="29260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34000" y="3016129"/>
            <a:ext cx="4114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Simulated Cloud &amp; Moisture Imagery (CMI) from </a:t>
            </a:r>
            <a:r>
              <a:rPr lang="en-US" sz="1600" b="1" dirty="0" smtClean="0"/>
              <a:t>the First </a:t>
            </a:r>
            <a:r>
              <a:rPr lang="en-US" sz="1600" b="1" dirty="0"/>
              <a:t>GOES-R </a:t>
            </a:r>
            <a:r>
              <a:rPr lang="en-US" sz="1600" b="1" dirty="0" smtClean="0"/>
              <a:t>Data Operations Exercise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62084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Plans for DOE-4</a:t>
            </a:r>
            <a:endParaRPr lang="en-US" dirty="0"/>
          </a:p>
        </p:txBody>
      </p:sp>
      <p:pic>
        <p:nvPicPr>
          <p:cNvPr id="4" name="Picture 3" descr="http://www.goes-r.gov/education/images/logos/Color/Small/GOES-R_logo_sm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26136"/>
            <a:ext cx="962378" cy="61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685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DOE-4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DOE-4 Highlights</a:t>
            </a:r>
          </a:p>
          <a:p>
            <a:pPr lvl="1"/>
            <a:r>
              <a:rPr lang="en-US" dirty="0" smtClean="0"/>
              <a:t>July 18</a:t>
            </a:r>
            <a:r>
              <a:rPr lang="en-US" baseline="30000" dirty="0" smtClean="0"/>
              <a:t>th</a:t>
            </a:r>
            <a:r>
              <a:rPr lang="en-US" dirty="0" smtClean="0"/>
              <a:t> – August 26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AAWDS for ABI</a:t>
            </a:r>
          </a:p>
          <a:p>
            <a:pPr lvl="1"/>
            <a:r>
              <a:rPr lang="en-US" dirty="0" smtClean="0"/>
              <a:t>MVTDS for non-ABI</a:t>
            </a:r>
          </a:p>
          <a:p>
            <a:pPr lvl="1"/>
            <a:r>
              <a:rPr lang="en-US" dirty="0" smtClean="0"/>
              <a:t>2 weeks each position West, Center and East position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lgorithm change (preparation for PLT)</a:t>
            </a:r>
          </a:p>
          <a:p>
            <a:pPr lvl="2"/>
            <a:r>
              <a:rPr lang="en-US" dirty="0" smtClean="0"/>
              <a:t>Implementation and back-out</a:t>
            </a:r>
          </a:p>
          <a:p>
            <a:r>
              <a:rPr lang="en-US" dirty="0" smtClean="0"/>
              <a:t>DOE-4 </a:t>
            </a:r>
            <a:r>
              <a:rPr lang="en-US" dirty="0"/>
              <a:t>will include participation by the NWS TOWR-S (Total Operational Weather Readiness - Satellites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71996" y="6400800"/>
            <a:ext cx="1828800" cy="365125"/>
          </a:xfrm>
          <a:prstGeom prst="rect">
            <a:avLst/>
          </a:prstGeom>
        </p:spPr>
        <p:txBody>
          <a:bodyPr/>
          <a:lstStyle/>
          <a:p>
            <a:fld id="{97FA8124-9865-F141-9E48-75D99BBAEFD0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Picture 6" descr="http://www.goes-r.gov/education/images/logos/Color/Small/GOES-R_logo_sm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26136"/>
            <a:ext cx="962378" cy="61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90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DOE-4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DOE-4 will occur after the DO.04 build</a:t>
            </a:r>
          </a:p>
          <a:p>
            <a:r>
              <a:rPr lang="en-US" dirty="0" smtClean="0"/>
              <a:t>Issues identified during DOE-4, we will incorporate in a build post-launch</a:t>
            </a:r>
          </a:p>
          <a:p>
            <a:r>
              <a:rPr lang="en-US" dirty="0" smtClean="0"/>
              <a:t>Algorithm fixes can be incorporated quickly after launch so that testing isn’t </a:t>
            </a:r>
            <a:r>
              <a:rPr lang="en-US" dirty="0" smtClean="0"/>
              <a:t>delayed</a:t>
            </a:r>
          </a:p>
          <a:p>
            <a:r>
              <a:rPr lang="en-US" dirty="0" smtClean="0"/>
              <a:t>Eric Guillot will talk about NWS/TOWR-S involvement in DOE-4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816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 Change Process</a:t>
            </a:r>
            <a:endParaRPr lang="en-US" dirty="0"/>
          </a:p>
        </p:txBody>
      </p:sp>
      <p:pic>
        <p:nvPicPr>
          <p:cNvPr id="4" name="Picture 3" descr="http://www.goes-r.gov/education/images/logos/Color/Small/GOES-R_logo_sm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26136"/>
            <a:ext cx="962378" cy="61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025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Non-Science Changes – Changes that do not affect the science algorithms.  These go straight to the WR/DCRB process.</a:t>
            </a:r>
          </a:p>
          <a:p>
            <a:r>
              <a:rPr lang="en-US" dirty="0" smtClean="0"/>
              <a:t>Look-up Tables (LUTs) – an array that replaces runtime computation with a simpler array indexing operation.  This is used to save processing time when the values are known within sufficient precision.</a:t>
            </a:r>
          </a:p>
          <a:p>
            <a:r>
              <a:rPr lang="en-US" dirty="0" smtClean="0"/>
              <a:t>Simple Code </a:t>
            </a:r>
            <a:r>
              <a:rPr lang="en-US" dirty="0"/>
              <a:t>Changes – </a:t>
            </a:r>
            <a:r>
              <a:rPr lang="en-US" dirty="0" smtClean="0"/>
              <a:t>Any code change that does not affect to I/O, is under 200 lines of code, and is PG only.</a:t>
            </a:r>
          </a:p>
          <a:p>
            <a:r>
              <a:rPr lang="en-US" dirty="0" smtClean="0"/>
              <a:t>Complex Code Changes – Any code change that does not meet the simple criteria.</a:t>
            </a:r>
          </a:p>
        </p:txBody>
      </p:sp>
    </p:spTree>
    <p:extLst>
      <p:ext uri="{BB962C8B-B14F-4D97-AF65-F5344CB8AC3E}">
        <p14:creationId xmlns:p14="http://schemas.microsoft.com/office/powerpoint/2010/main" val="330863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After code is installed on the DE, we will flow live data through the algorithms</a:t>
            </a:r>
          </a:p>
          <a:p>
            <a:pPr lvl="1"/>
            <a:r>
              <a:rPr lang="en-US" dirty="0" smtClean="0"/>
              <a:t>All algorithm changes will flow data on the system before being promoted to operations</a:t>
            </a:r>
          </a:p>
          <a:p>
            <a:pPr lvl="1"/>
            <a:r>
              <a:rPr lang="en-US" dirty="0" smtClean="0"/>
              <a:t>Length of time depends on the complexity of the changes</a:t>
            </a:r>
          </a:p>
          <a:p>
            <a:r>
              <a:rPr lang="en-US" dirty="0" smtClean="0"/>
              <a:t>For simple code changes or LUT updates, we will follow a 3 week patch schedule.</a:t>
            </a:r>
          </a:p>
        </p:txBody>
      </p:sp>
    </p:spTree>
    <p:extLst>
      <p:ext uri="{BB962C8B-B14F-4D97-AF65-F5344CB8AC3E}">
        <p14:creationId xmlns:p14="http://schemas.microsoft.com/office/powerpoint/2010/main" val="931374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3"/>
          </a:xfrm>
        </p:spPr>
        <p:txBody>
          <a:bodyPr>
            <a:noAutofit/>
          </a:bodyPr>
          <a:lstStyle/>
          <a:p>
            <a:r>
              <a:rPr lang="en-US" sz="4000" dirty="0" smtClean="0"/>
              <a:t>Outline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5181600"/>
          </a:xfrm>
        </p:spPr>
        <p:txBody>
          <a:bodyPr>
            <a:normAutofit/>
          </a:bodyPr>
          <a:lstStyle/>
          <a:p>
            <a:r>
              <a:rPr lang="en-US" dirty="0" smtClean="0"/>
              <a:t>DOE/GRE Overview</a:t>
            </a:r>
          </a:p>
          <a:p>
            <a:r>
              <a:rPr lang="en-US" dirty="0" smtClean="0"/>
              <a:t>Previous Activities to Date</a:t>
            </a:r>
          </a:p>
          <a:p>
            <a:r>
              <a:rPr lang="en-US" dirty="0" smtClean="0"/>
              <a:t>Plans for DOE-4</a:t>
            </a:r>
          </a:p>
          <a:p>
            <a:r>
              <a:rPr lang="en-US" dirty="0" smtClean="0"/>
              <a:t>Algorithm Change Process</a:t>
            </a:r>
          </a:p>
          <a:p>
            <a:r>
              <a:rPr lang="en-US" dirty="0"/>
              <a:t>Algorithm Trade </a:t>
            </a:r>
            <a:r>
              <a:rPr lang="en-US" dirty="0" smtClean="0"/>
              <a:t>Study</a:t>
            </a:r>
          </a:p>
          <a:p>
            <a:r>
              <a:rPr lang="en-US" dirty="0" smtClean="0"/>
              <a:t>Level 2+ Status</a:t>
            </a:r>
          </a:p>
        </p:txBody>
      </p:sp>
      <p:pic>
        <p:nvPicPr>
          <p:cNvPr id="4" name="Picture 3" descr="http://www.goes-r.gov/education/images/logos/Color/Small/GOES-R_logo_sm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26136"/>
            <a:ext cx="962378" cy="61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20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 Week Patch Overview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28650" y="2527538"/>
            <a:ext cx="112471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CM Merge/DE Prep</a:t>
            </a:r>
            <a:endParaRPr lang="en-US" sz="1400" dirty="0"/>
          </a:p>
        </p:txBody>
      </p:sp>
      <p:sp>
        <p:nvSpPr>
          <p:cNvPr id="4" name="Rectangle 3"/>
          <p:cNvSpPr/>
          <p:nvPr/>
        </p:nvSpPr>
        <p:spPr>
          <a:xfrm>
            <a:off x="1753362" y="2527538"/>
            <a:ext cx="1124712" cy="914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Test on Live Data</a:t>
            </a:r>
            <a:endParaRPr lang="en-US" sz="1400" dirty="0"/>
          </a:p>
        </p:txBody>
      </p:sp>
      <p:sp>
        <p:nvSpPr>
          <p:cNvPr id="5" name="Rectangle 4"/>
          <p:cNvSpPr/>
          <p:nvPr/>
        </p:nvSpPr>
        <p:spPr>
          <a:xfrm>
            <a:off x="2878074" y="2527538"/>
            <a:ext cx="557784" cy="914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Stop Test/Send Data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3435858" y="2527538"/>
            <a:ext cx="1691640" cy="9144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Test Data Review/ Write WR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5127498" y="2527538"/>
            <a:ext cx="3383280" cy="9144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ARB Review/OCCR Review/Deployment</a:t>
            </a:r>
            <a:endParaRPr lang="en-US" sz="1400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8650" y="3439064"/>
            <a:ext cx="0" cy="30480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9" name="Straight Connector 8"/>
          <p:cNvCxnSpPr/>
          <p:nvPr/>
        </p:nvCxnSpPr>
        <p:spPr>
          <a:xfrm flipV="1">
            <a:off x="1753362" y="3439064"/>
            <a:ext cx="0" cy="30480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0" name="Straight Connector 9"/>
          <p:cNvCxnSpPr/>
          <p:nvPr/>
        </p:nvCxnSpPr>
        <p:spPr>
          <a:xfrm flipV="1">
            <a:off x="2878074" y="3427058"/>
            <a:ext cx="0" cy="30480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1" name="Straight Connector 10"/>
          <p:cNvCxnSpPr/>
          <p:nvPr/>
        </p:nvCxnSpPr>
        <p:spPr>
          <a:xfrm flipV="1">
            <a:off x="8499856" y="3439064"/>
            <a:ext cx="0" cy="30480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2" name="Straight Connector 11"/>
          <p:cNvCxnSpPr/>
          <p:nvPr/>
        </p:nvCxnSpPr>
        <p:spPr>
          <a:xfrm flipV="1">
            <a:off x="5136896" y="3439064"/>
            <a:ext cx="0" cy="30480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3" name="Straight Connector 12"/>
          <p:cNvCxnSpPr/>
          <p:nvPr/>
        </p:nvCxnSpPr>
        <p:spPr>
          <a:xfrm flipV="1">
            <a:off x="3442716" y="3439064"/>
            <a:ext cx="0" cy="30480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857949" y="3476048"/>
            <a:ext cx="6119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prstClr val="black"/>
                </a:solidFill>
                <a:latin typeface="Calibri"/>
              </a:rPr>
              <a:t>1.5 </a:t>
            </a:r>
            <a:r>
              <a:rPr lang="en-US" sz="900" dirty="0">
                <a:solidFill>
                  <a:prstClr val="black"/>
                </a:solidFill>
                <a:latin typeface="Calibri"/>
              </a:rPr>
              <a:t>Days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29543" y="3476048"/>
            <a:ext cx="6119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prstClr val="black"/>
                </a:solidFill>
                <a:latin typeface="Calibri"/>
              </a:rPr>
              <a:t>2.5 </a:t>
            </a:r>
            <a:r>
              <a:rPr lang="en-US" sz="900" dirty="0">
                <a:solidFill>
                  <a:prstClr val="black"/>
                </a:solidFill>
                <a:latin typeface="Calibri"/>
              </a:rPr>
              <a:t>Days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66909" y="3469294"/>
            <a:ext cx="6119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prstClr val="black"/>
                </a:solidFill>
                <a:latin typeface="Calibri"/>
              </a:rPr>
              <a:t>3</a:t>
            </a:r>
            <a:r>
              <a:rPr lang="en-US" sz="9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900" dirty="0">
                <a:solidFill>
                  <a:prstClr val="black"/>
                </a:solidFill>
                <a:latin typeface="Calibri"/>
              </a:rPr>
              <a:t>Days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23909" y="3457288"/>
            <a:ext cx="6119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prstClr val="black"/>
                </a:solidFill>
                <a:latin typeface="Calibri"/>
              </a:rPr>
              <a:t>1</a:t>
            </a:r>
            <a:r>
              <a:rPr lang="en-US" sz="9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900" dirty="0">
                <a:solidFill>
                  <a:prstClr val="black"/>
                </a:solidFill>
                <a:latin typeface="Calibri"/>
              </a:rPr>
              <a:t>Days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03764" y="3457288"/>
            <a:ext cx="6119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prstClr val="black"/>
                </a:solidFill>
                <a:latin typeface="Calibri"/>
              </a:rPr>
              <a:t>7</a:t>
            </a:r>
            <a:r>
              <a:rPr lang="en-US" sz="9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900" dirty="0">
                <a:solidFill>
                  <a:prstClr val="black"/>
                </a:solidFill>
                <a:latin typeface="Calibri"/>
              </a:rPr>
              <a:t>Days</a:t>
            </a:r>
          </a:p>
        </p:txBody>
      </p:sp>
    </p:spTree>
    <p:extLst>
      <p:ext uri="{BB962C8B-B14F-4D97-AF65-F5344CB8AC3E}">
        <p14:creationId xmlns:p14="http://schemas.microsoft.com/office/powerpoint/2010/main" val="354572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 Implementation Improvement Study</a:t>
            </a:r>
            <a:endParaRPr lang="en-US" dirty="0"/>
          </a:p>
        </p:txBody>
      </p:sp>
      <p:pic>
        <p:nvPicPr>
          <p:cNvPr id="4" name="Picture 3" descr="http://www.goes-r.gov/education/images/logos/Color/Small/GOES-R_logo_sm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26136"/>
            <a:ext cx="962378" cy="61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5504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Algorithm Maintenance &amp; Sustainment Improvements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System written in C++ including science algorithms</a:t>
            </a:r>
          </a:p>
          <a:p>
            <a:r>
              <a:rPr lang="en-US" dirty="0" smtClean="0"/>
              <a:t>Study will investigate simplifying the process to implement new algorithms</a:t>
            </a:r>
          </a:p>
          <a:p>
            <a:pPr lvl="1"/>
            <a:r>
              <a:rPr lang="en-US" dirty="0" smtClean="0"/>
              <a:t>Centralizing configuration files</a:t>
            </a:r>
          </a:p>
          <a:p>
            <a:pPr lvl="1"/>
            <a:r>
              <a:rPr lang="en-US" dirty="0" smtClean="0"/>
              <a:t>Simplifying data fabric interface</a:t>
            </a:r>
          </a:p>
          <a:p>
            <a:pPr lvl="1"/>
            <a:r>
              <a:rPr lang="en-US" dirty="0" smtClean="0"/>
              <a:t>Improving metadata generation configuration</a:t>
            </a:r>
          </a:p>
          <a:p>
            <a:r>
              <a:rPr lang="en-US" dirty="0" smtClean="0"/>
              <a:t>Investigate wrapping Fortran science algorithms using two algorithms</a:t>
            </a:r>
          </a:p>
          <a:p>
            <a:pPr lvl="1"/>
            <a:r>
              <a:rPr lang="en-US" dirty="0" smtClean="0"/>
              <a:t>Cloud Mask</a:t>
            </a:r>
          </a:p>
          <a:p>
            <a:pPr lvl="1"/>
            <a:r>
              <a:rPr lang="en-US" dirty="0" smtClean="0"/>
              <a:t>Parallax Correction</a:t>
            </a:r>
          </a:p>
          <a:p>
            <a:r>
              <a:rPr lang="en-US" b="1" dirty="0" smtClean="0"/>
              <a:t>Study Completion September 2016</a:t>
            </a:r>
          </a:p>
        </p:txBody>
      </p:sp>
    </p:spTree>
    <p:extLst>
      <p:ext uri="{BB962C8B-B14F-4D97-AF65-F5344CB8AC3E}">
        <p14:creationId xmlns:p14="http://schemas.microsoft.com/office/powerpoint/2010/main" val="35583614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 2 Status</a:t>
            </a:r>
            <a:endParaRPr lang="en-US" dirty="0"/>
          </a:p>
        </p:txBody>
      </p:sp>
      <p:pic>
        <p:nvPicPr>
          <p:cNvPr id="4" name="Picture 3" descr="http://www.goes-r.gov/education/images/logos/Color/Small/GOES-R_logo_sm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26136"/>
            <a:ext cx="962378" cy="61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9377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L2+ Algorithm Status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228600" y="6400800"/>
            <a:ext cx="1821615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5/6/2016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2050215" y="6400800"/>
            <a:ext cx="5021781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Operations Status Review (OSR)</a:t>
            </a:r>
            <a:endParaRPr lang="en-US"/>
          </a:p>
        </p:txBody>
      </p:sp>
      <p:graphicFrame>
        <p:nvGraphicFramePr>
          <p:cNvPr id="7" name="Content Placeholder 6"/>
          <p:cNvGraphicFramePr>
            <a:graphicFrameLocks/>
          </p:cNvGraphicFramePr>
          <p:nvPr>
            <p:extLst/>
          </p:nvPr>
        </p:nvGraphicFramePr>
        <p:xfrm>
          <a:off x="228601" y="977900"/>
          <a:ext cx="8489432" cy="5852160"/>
        </p:xfrm>
        <a:graphic>
          <a:graphicData uri="http://schemas.openxmlformats.org/drawingml/2006/table">
            <a:tbl>
              <a:tblPr firstRow="1" bandRow="1"/>
              <a:tblGrid>
                <a:gridCol w="1503217"/>
                <a:gridCol w="6986215"/>
              </a:tblGrid>
              <a:tr h="3302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b="1" dirty="0" smtClean="0">
                          <a:latin typeface="+mn-lt"/>
                        </a:rPr>
                        <a:t>Algorithm</a:t>
                      </a:r>
                      <a:endParaRPr lang="en-US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428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b="1" dirty="0" smtClean="0">
                          <a:latin typeface="+mn-lt"/>
                        </a:rPr>
                        <a:t>Status</a:t>
                      </a:r>
                      <a:endParaRPr lang="en-US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4284"/>
                    </a:solidFill>
                  </a:tcPr>
                </a:tc>
              </a:tr>
              <a:tr h="2423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1200" b="0" dirty="0" smtClean="0">
                          <a:latin typeface="+mn-lt"/>
                        </a:rPr>
                        <a:t>ADP</a:t>
                      </a:r>
                      <a:endParaRPr lang="en-US" sz="12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+mn-lt"/>
                        </a:rPr>
                        <a:t>Matches AWG Test Data Results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</a:tr>
              <a:tr h="2124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1200" b="0" dirty="0" smtClean="0">
                          <a:latin typeface="+mn-lt"/>
                        </a:rPr>
                        <a:t>AOD</a:t>
                      </a:r>
                      <a:endParaRPr lang="en-US" sz="12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+mn-lt"/>
                        </a:rPr>
                        <a:t>Matches</a:t>
                      </a:r>
                      <a:r>
                        <a:rPr lang="en-US" sz="1200" b="0" baseline="0" dirty="0" smtClean="0">
                          <a:latin typeface="+mn-lt"/>
                        </a:rPr>
                        <a:t> AWG Test Data Results</a:t>
                      </a:r>
                      <a:endParaRPr lang="en-US" sz="1200" b="0" dirty="0" smtClean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</a:tr>
              <a:tr h="2278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1200" b="0" dirty="0" smtClean="0">
                          <a:latin typeface="+mn-lt"/>
                        </a:rPr>
                        <a:t>CMI</a:t>
                      </a:r>
                      <a:endParaRPr lang="en-US" sz="12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Matches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AWG Test Data Results</a:t>
                      </a:r>
                      <a:endParaRPr lang="en-US" sz="12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1200" b="0" dirty="0" smtClean="0">
                          <a:latin typeface="+mn-lt"/>
                        </a:rPr>
                        <a:t>Vol Ash</a:t>
                      </a:r>
                      <a:endParaRPr lang="en-US" sz="12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+mn-lt"/>
                        </a:rPr>
                        <a:t>Matches AWG Test Data Results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</a:tr>
              <a:tr h="1663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1200" b="0" dirty="0" smtClean="0">
                          <a:latin typeface="+mn-lt"/>
                        </a:rPr>
                        <a:t>Clear Sky Mask</a:t>
                      </a:r>
                      <a:endParaRPr lang="en-US" sz="12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smtClean="0">
                          <a:latin typeface="+mn-lt"/>
                        </a:rPr>
                        <a:t>Matches</a:t>
                      </a:r>
                      <a:r>
                        <a:rPr lang="en-US" sz="1200" b="0" baseline="0" smtClean="0">
                          <a:latin typeface="+mn-lt"/>
                        </a:rPr>
                        <a:t> AWG Test Data Results</a:t>
                      </a:r>
                      <a:endParaRPr lang="en-US" sz="1200" b="0" dirty="0" smtClean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1200" b="0" dirty="0" smtClean="0">
                          <a:latin typeface="+mn-lt"/>
                        </a:rPr>
                        <a:t>CT</a:t>
                      </a:r>
                      <a:r>
                        <a:rPr lang="en-US" sz="1200" b="0" baseline="0" dirty="0" smtClean="0">
                          <a:latin typeface="+mn-lt"/>
                        </a:rPr>
                        <a:t>P/CTT/CTH</a:t>
                      </a:r>
                      <a:endParaRPr lang="en-US" sz="12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+mn-lt"/>
                        </a:rPr>
                        <a:t>Matches</a:t>
                      </a:r>
                      <a:r>
                        <a:rPr lang="en-US" sz="1200" b="0" baseline="0" dirty="0" smtClean="0">
                          <a:latin typeface="+mn-lt"/>
                        </a:rPr>
                        <a:t> AWG Test Data Results</a:t>
                      </a:r>
                      <a:endParaRPr lang="en-US" sz="1200" b="0" dirty="0" smtClean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</a:tr>
              <a:tr h="188047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>
                          <a:latin typeface="+mn-lt"/>
                        </a:rPr>
                        <a:t>Soundings</a:t>
                      </a:r>
                      <a:endParaRPr lang="en-US" sz="12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+mn-lt"/>
                        </a:rPr>
                        <a:t>Matches</a:t>
                      </a:r>
                      <a:r>
                        <a:rPr lang="en-US" sz="1200" b="0" baseline="0" dirty="0" smtClean="0">
                          <a:latin typeface="+mn-lt"/>
                        </a:rPr>
                        <a:t> AWG Test Data Results</a:t>
                      </a:r>
                      <a:endParaRPr lang="en-US" sz="1200" b="0" dirty="0" smtClean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</a:tr>
              <a:tr h="150468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>
                          <a:latin typeface="+mn-lt"/>
                        </a:rPr>
                        <a:t>Cloud Phase</a:t>
                      </a:r>
                      <a:endParaRPr lang="en-US" sz="12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+mn-lt"/>
                        </a:rPr>
                        <a:t>Matches</a:t>
                      </a:r>
                      <a:r>
                        <a:rPr lang="en-US" sz="1200" b="0" baseline="0" dirty="0" smtClean="0">
                          <a:latin typeface="+mn-lt"/>
                        </a:rPr>
                        <a:t> AWG Test Data Results</a:t>
                      </a:r>
                      <a:endParaRPr lang="en-US" sz="1200" b="0" dirty="0" smtClean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</a:tr>
              <a:tr h="1464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1200" b="0" dirty="0" smtClean="0">
                          <a:latin typeface="+mn-lt"/>
                        </a:rPr>
                        <a:t>DSR/RSR</a:t>
                      </a:r>
                      <a:endParaRPr lang="en-US" sz="12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+mn-lt"/>
                        </a:rPr>
                        <a:t>Matches AWG Test Data Results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</a:tr>
              <a:tr h="3804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1200" b="0" dirty="0" smtClean="0">
                          <a:latin typeface="+mn-lt"/>
                        </a:rPr>
                        <a:t>Snow Cover</a:t>
                      </a:r>
                      <a:endParaRPr lang="en-US" sz="12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1200" b="0" dirty="0" smtClean="0">
                          <a:latin typeface="+mn-lt"/>
                        </a:rPr>
                        <a:t>- Deferred.</a:t>
                      </a:r>
                      <a:r>
                        <a:rPr lang="en-US" sz="1200" b="0" baseline="0" dirty="0" smtClean="0">
                          <a:latin typeface="+mn-lt"/>
                        </a:rPr>
                        <a:t>  </a:t>
                      </a:r>
                      <a:r>
                        <a:rPr lang="en-US" sz="1200" b="0" dirty="0" smtClean="0">
                          <a:latin typeface="+mn-lt"/>
                        </a:rPr>
                        <a:t>Degraded performance due to lack of Albedo product.  Albedo was removed from Baseline in 2012, but is being developed</a:t>
                      </a:r>
                      <a:r>
                        <a:rPr lang="en-US" sz="1200" b="0" baseline="0" dirty="0" smtClean="0">
                          <a:latin typeface="+mn-lt"/>
                        </a:rPr>
                        <a:t> by AWG.  To accomplish delivery in 2016 Q4 &amp; implementation in 2017 Q4.  </a:t>
                      </a:r>
                    </a:p>
                    <a:p>
                      <a:pPr algn="l"/>
                      <a:r>
                        <a:rPr lang="en-US" sz="1200" b="0" dirty="0" smtClean="0">
                          <a:latin typeface="+mn-lt"/>
                        </a:rPr>
                        <a:t>- User</a:t>
                      </a:r>
                      <a:r>
                        <a:rPr lang="en-US" sz="1200" b="0" baseline="0" dirty="0" smtClean="0">
                          <a:latin typeface="+mn-lt"/>
                        </a:rPr>
                        <a:t> impact is to NIC which uses for comparisons in development of IMS.  Four downstream products depend on Snow Cover, but all 4 have switched to IMS polar product (2km resolution matches GOES-R). </a:t>
                      </a:r>
                      <a:endParaRPr lang="en-US" sz="12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586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1200" b="0" dirty="0" smtClean="0">
                          <a:latin typeface="+mn-lt"/>
                        </a:rPr>
                        <a:t>DMW</a:t>
                      </a:r>
                      <a:endParaRPr lang="en-US" sz="12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Remaining issues are being worked</a:t>
                      </a:r>
                      <a:r>
                        <a:rPr lang="en-US" sz="1200" b="0" kern="1200" baseline="0" dirty="0" smtClean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. Held a TIM with AWG/Harris/AER on 4/28. Several issues were identified and will be examined. Should be resolved and deployed in early PLT.</a:t>
                      </a:r>
                      <a:endParaRPr lang="en-US" sz="1200" b="0" kern="1200" dirty="0" smtClean="0">
                        <a:solidFill>
                          <a:schemeClr val="tx1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498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LST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Matches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AWG Test Data Results</a:t>
                      </a:r>
                      <a:endParaRPr lang="en-US" sz="12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</a:tr>
              <a:tr h="1315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1200" b="0" dirty="0" smtClean="0">
                          <a:latin typeface="+mn-lt"/>
                        </a:rPr>
                        <a:t>Fire</a:t>
                      </a:r>
                      <a:endParaRPr lang="en-US" sz="12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+mn-lt"/>
                        </a:rPr>
                        <a:t>Matches AWG Test Data Results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+mn-lt"/>
                        </a:rPr>
                        <a:t>Rain Rate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dk1"/>
                          </a:solidFill>
                          <a:latin typeface="Calibri"/>
                          <a:ea typeface="+mn-ea"/>
                          <a:cs typeface="+mn-cs"/>
                        </a:rPr>
                        <a:t>Matches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Calibri"/>
                          <a:ea typeface="+mn-ea"/>
                          <a:cs typeface="+mn-cs"/>
                        </a:rPr>
                        <a:t> AWG Test Data Results – However, operational implementation is missing parallax correction which will impact operational implementation </a:t>
                      </a: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Calibri"/>
                          <a:ea typeface="+mn-ea"/>
                          <a:cs typeface="+mn-cs"/>
                        </a:rPr>
                        <a:t>cal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Calibri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Calibri"/>
                          <a:ea typeface="+mn-ea"/>
                          <a:cs typeface="+mn-cs"/>
                        </a:rPr>
                        <a:t>val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Calibri"/>
                          <a:ea typeface="+mn-ea"/>
                          <a:cs typeface="+mn-cs"/>
                        </a:rPr>
                        <a:t> activities.  Mitigation – implement parallax correction as one of the wrapped algorithm trade studies ASAP, which is likely after PLT.</a:t>
                      </a:r>
                      <a:endParaRPr lang="en-US" sz="1200" b="0" kern="1200" dirty="0" smtClean="0">
                        <a:solidFill>
                          <a:schemeClr val="dk1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+mn-lt"/>
                        </a:rPr>
                        <a:t>Hurricane Intensity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+mn-lt"/>
                        </a:rPr>
                        <a:t>Matches</a:t>
                      </a:r>
                      <a:r>
                        <a:rPr lang="en-US" sz="1200" b="0" baseline="0" dirty="0" smtClean="0">
                          <a:latin typeface="+mn-lt"/>
                        </a:rPr>
                        <a:t> AWG Test Data Results</a:t>
                      </a:r>
                      <a:endParaRPr lang="en-US" sz="1200" b="0" dirty="0" smtClean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</a:tr>
              <a:tr h="14803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+mn-lt"/>
                        </a:rPr>
                        <a:t>SST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+mn-lt"/>
                        </a:rPr>
                        <a:t>Matches</a:t>
                      </a:r>
                      <a:r>
                        <a:rPr lang="en-US" sz="1200" b="0" baseline="0" dirty="0" smtClean="0">
                          <a:latin typeface="+mn-lt"/>
                        </a:rPr>
                        <a:t> AWG Test Data Results</a:t>
                      </a:r>
                      <a:endParaRPr lang="en-US" sz="1200" b="0" dirty="0" smtClean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71996" y="6400800"/>
            <a:ext cx="1828800" cy="365125"/>
          </a:xfrm>
          <a:prstGeom prst="rect">
            <a:avLst/>
          </a:prstGeom>
        </p:spPr>
        <p:txBody>
          <a:bodyPr/>
          <a:lstStyle/>
          <a:p>
            <a:fld id="{97FA8124-9865-F141-9E48-75D99BBAEFD0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82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Algorithm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5 Pathfinder Algorithms</a:t>
            </a:r>
          </a:p>
          <a:p>
            <a:pPr lvl="1"/>
            <a:r>
              <a:rPr lang="en-US" dirty="0" smtClean="0"/>
              <a:t>Cloud Cover Layers</a:t>
            </a:r>
          </a:p>
          <a:p>
            <a:pPr lvl="1"/>
            <a:r>
              <a:rPr lang="en-US" dirty="0" smtClean="0"/>
              <a:t>Aerosol Particle Size</a:t>
            </a:r>
          </a:p>
          <a:p>
            <a:pPr lvl="1"/>
            <a:r>
              <a:rPr lang="en-US" dirty="0" smtClean="0"/>
              <a:t>Sea &amp; Lake Ice Cover/Concentration</a:t>
            </a:r>
          </a:p>
          <a:p>
            <a:pPr lvl="1"/>
            <a:r>
              <a:rPr lang="en-US" dirty="0" smtClean="0"/>
              <a:t>Sea &amp; Lake Ice Age/Thickness</a:t>
            </a:r>
          </a:p>
          <a:p>
            <a:pPr lvl="1"/>
            <a:r>
              <a:rPr lang="en-US" dirty="0" smtClean="0"/>
              <a:t>Sea &amp; Lake Ice Motion</a:t>
            </a:r>
          </a:p>
          <a:p>
            <a:r>
              <a:rPr lang="en-US" dirty="0" smtClean="0"/>
              <a:t>Albedo Algorithm</a:t>
            </a:r>
          </a:p>
          <a:p>
            <a:pPr lvl="1"/>
            <a:r>
              <a:rPr lang="en-US" dirty="0" smtClean="0"/>
              <a:t>Needed for Fractional Snow Cover Algorithm</a:t>
            </a:r>
          </a:p>
          <a:p>
            <a:r>
              <a:rPr lang="en-US" dirty="0" smtClean="0"/>
              <a:t>Low Cloud/Fog</a:t>
            </a:r>
          </a:p>
          <a:p>
            <a:r>
              <a:rPr lang="en-US" b="1" dirty="0" smtClean="0"/>
              <a:t>Science Development Complete 8/2017</a:t>
            </a:r>
          </a:p>
          <a:p>
            <a:r>
              <a:rPr lang="en-US" b="1" dirty="0" smtClean="0"/>
              <a:t>Operational 12/2017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33474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DOE/GRE Activities</a:t>
            </a:r>
            <a:endParaRPr lang="en-US" dirty="0"/>
          </a:p>
        </p:txBody>
      </p:sp>
      <p:pic>
        <p:nvPicPr>
          <p:cNvPr id="4" name="Picture 3" descr="http://www.goes-r.gov/education/images/logos/Color/Small/GOES-R_logo_sm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26136"/>
            <a:ext cx="962378" cy="61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821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Data Operations Exercises (DOEs)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990599"/>
            <a:ext cx="8229600" cy="3733801"/>
          </a:xfrm>
        </p:spPr>
        <p:txBody>
          <a:bodyPr>
            <a:noAutofit/>
          </a:bodyPr>
          <a:lstStyle/>
          <a:p>
            <a:r>
              <a:rPr lang="en-US" sz="1800" dirty="0" smtClean="0"/>
              <a:t>DOEs are mission rehearsals executed by </a:t>
            </a:r>
            <a:r>
              <a:rPr lang="en-US" sz="1800" dirty="0"/>
              <a:t>the Data Operations </a:t>
            </a:r>
            <a:r>
              <a:rPr lang="en-US" sz="1800" dirty="0" smtClean="0"/>
              <a:t>team</a:t>
            </a:r>
          </a:p>
          <a:p>
            <a:r>
              <a:rPr lang="en-US" sz="1800" dirty="0" smtClean="0"/>
              <a:t>DOEs provide incremental readiness to prepare systems, operators, processes, and teams to support mission operations</a:t>
            </a:r>
          </a:p>
          <a:p>
            <a:r>
              <a:rPr lang="en-US" sz="1800" dirty="0" smtClean="0"/>
              <a:t>Conducted </a:t>
            </a:r>
            <a:r>
              <a:rPr lang="en-US" sz="1800" dirty="0"/>
              <a:t>in a “rehearse like we fly” manner</a:t>
            </a:r>
          </a:p>
          <a:p>
            <a:r>
              <a:rPr lang="en-US" sz="1800" dirty="0" smtClean="0"/>
              <a:t>Both nominal and anomalous conditions are exercised </a:t>
            </a:r>
          </a:p>
          <a:p>
            <a:pPr lvl="1"/>
            <a:r>
              <a:rPr lang="en-US" sz="1600" dirty="0" smtClean="0"/>
              <a:t>Problems encountered are recorded and opened for investigation</a:t>
            </a:r>
          </a:p>
          <a:p>
            <a:pPr lvl="1"/>
            <a:r>
              <a:rPr lang="en-US" sz="1600" dirty="0" smtClean="0"/>
              <a:t>Unscripted events are injected including failover scenarios</a:t>
            </a:r>
          </a:p>
          <a:p>
            <a:pPr lvl="1"/>
            <a:r>
              <a:rPr lang="en-US" sz="1600" dirty="0" smtClean="0"/>
              <a:t>Some long duration DOEs are planned to satisfy consumers’ needs</a:t>
            </a:r>
          </a:p>
          <a:p>
            <a:r>
              <a:rPr lang="en-US" sz="1800" dirty="0" smtClean="0"/>
              <a:t>Goal </a:t>
            </a:r>
            <a:r>
              <a:rPr lang="en-US" sz="1800" dirty="0"/>
              <a:t>is to </a:t>
            </a:r>
            <a:r>
              <a:rPr lang="en-US" sz="1800" dirty="0" smtClean="0"/>
              <a:t>ultimately exercise </a:t>
            </a:r>
            <a:r>
              <a:rPr lang="en-US" sz="1800" dirty="0"/>
              <a:t>the </a:t>
            </a:r>
            <a:r>
              <a:rPr lang="en-US" sz="1800" dirty="0" smtClean="0"/>
              <a:t>entire ground </a:t>
            </a:r>
            <a:r>
              <a:rPr lang="en-US" sz="1800" dirty="0"/>
              <a:t>system by processing </a:t>
            </a:r>
            <a:r>
              <a:rPr lang="en-US" sz="1800" dirty="0" smtClean="0"/>
              <a:t>various data sets </a:t>
            </a:r>
            <a:r>
              <a:rPr lang="en-US" sz="1800" dirty="0"/>
              <a:t>from </a:t>
            </a:r>
            <a:r>
              <a:rPr lang="en-US" sz="1800" dirty="0" smtClean="0"/>
              <a:t>end-to-end, from </a:t>
            </a:r>
            <a:r>
              <a:rPr lang="en-US" sz="1800" dirty="0"/>
              <a:t>L0 through L2+, including </a:t>
            </a:r>
            <a:r>
              <a:rPr lang="en-US" sz="1800" dirty="0" smtClean="0"/>
              <a:t>PDA in DOE-3 and DOE-4</a:t>
            </a:r>
          </a:p>
          <a:p>
            <a:r>
              <a:rPr lang="en-US" sz="1800" dirty="0" smtClean="0"/>
              <a:t>DOE-4 will include participation by the NWS TOWR-S (Total Operational Weather Readiness - Satellites) project which is incorporating distribution to elements of the AWIPS community</a:t>
            </a:r>
            <a:endParaRPr lang="en-US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1" t="21329" r="1001" b="36004"/>
          <a:stretch/>
        </p:blipFill>
        <p:spPr>
          <a:xfrm>
            <a:off x="2354579" y="4944340"/>
            <a:ext cx="4267200" cy="155170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2" name="Rectangle 1"/>
          <p:cNvSpPr/>
          <p:nvPr/>
        </p:nvSpPr>
        <p:spPr>
          <a:xfrm>
            <a:off x="2326003" y="6178856"/>
            <a:ext cx="4379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CBU:  Consolidated Back-Up in Fairmont, WV</a:t>
            </a:r>
          </a:p>
        </p:txBody>
      </p:sp>
      <p:pic>
        <p:nvPicPr>
          <p:cNvPr id="9" name="Picture 8" descr="http://www.goes-r.gov/education/images/logos/Color/Small/GOES-R_logo_smal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26136"/>
            <a:ext cx="962378" cy="61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95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Ground Readiness Exercises (GREs)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990599"/>
            <a:ext cx="8229600" cy="3733801"/>
          </a:xfrm>
        </p:spPr>
        <p:txBody>
          <a:bodyPr>
            <a:noAutofit/>
          </a:bodyPr>
          <a:lstStyle/>
          <a:p>
            <a:r>
              <a:rPr lang="en-US" sz="2400" dirty="0" smtClean="0"/>
              <a:t>GREs are more flexible and less defined mission rehearsals executed by </a:t>
            </a:r>
            <a:r>
              <a:rPr lang="en-US" sz="2400" dirty="0"/>
              <a:t>the Data Operations </a:t>
            </a:r>
            <a:r>
              <a:rPr lang="en-US" sz="2400" dirty="0" smtClean="0"/>
              <a:t>team</a:t>
            </a:r>
          </a:p>
          <a:p>
            <a:r>
              <a:rPr lang="en-US" sz="2400" dirty="0" smtClean="0"/>
              <a:t>DOEs provide incremental readiness to prepare systems, operators, processes, and teams to support mission operations</a:t>
            </a:r>
          </a:p>
          <a:p>
            <a:r>
              <a:rPr lang="en-US" sz="2400" dirty="0" smtClean="0"/>
              <a:t>Both nominal and anomalous conditions are exercised </a:t>
            </a:r>
          </a:p>
          <a:p>
            <a:pPr lvl="1"/>
            <a:r>
              <a:rPr lang="en-US" sz="2000" dirty="0" smtClean="0"/>
              <a:t>Problems encountered are recorded and opened for investigation</a:t>
            </a:r>
          </a:p>
          <a:p>
            <a:pPr lvl="1"/>
            <a:r>
              <a:rPr lang="en-US" sz="2000" dirty="0" smtClean="0"/>
              <a:t>Unscripted events are injected including failover scenarios</a:t>
            </a:r>
          </a:p>
        </p:txBody>
      </p:sp>
      <p:sp>
        <p:nvSpPr>
          <p:cNvPr id="2" name="Rectangle 1"/>
          <p:cNvSpPr/>
          <p:nvPr/>
        </p:nvSpPr>
        <p:spPr>
          <a:xfrm>
            <a:off x="2326003" y="6178856"/>
            <a:ext cx="4379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CBU:  Consolidated Back-Up in Fairmont, WV</a:t>
            </a:r>
          </a:p>
        </p:txBody>
      </p:sp>
      <p:pic>
        <p:nvPicPr>
          <p:cNvPr id="9" name="Picture 8" descr="http://www.goes-r.gov/education/images/logos/Color/Small/GOES-R_logo_sm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26136"/>
            <a:ext cx="962378" cy="61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29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5635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DOE/GRE Activities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1000" y="1142999"/>
            <a:ext cx="8534400" cy="3733801"/>
          </a:xfrm>
        </p:spPr>
        <p:txBody>
          <a:bodyPr>
            <a:noAutofit/>
          </a:bodyPr>
          <a:lstStyle/>
          <a:p>
            <a:r>
              <a:rPr lang="en-US" sz="2200" dirty="0" smtClean="0"/>
              <a:t>DOE/GREs use simulated ABI data as input data.</a:t>
            </a:r>
          </a:p>
          <a:p>
            <a:r>
              <a:rPr lang="en-US" sz="2200" dirty="0" smtClean="0"/>
              <a:t>There are two types of simulated data used:</a:t>
            </a:r>
          </a:p>
          <a:p>
            <a:pPr lvl="1"/>
            <a:r>
              <a:rPr lang="en-US" sz="2200" dirty="0" smtClean="0"/>
              <a:t>MVTDS – Mission Validation Test Dataset</a:t>
            </a:r>
          </a:p>
          <a:p>
            <a:pPr lvl="2"/>
            <a:r>
              <a:rPr lang="en-US" sz="2200" dirty="0"/>
              <a:t>MVTDS starts as Level 0 data in the ground system and processes through L2</a:t>
            </a:r>
            <a:r>
              <a:rPr lang="en-US" sz="2200" dirty="0" smtClean="0"/>
              <a:t>+</a:t>
            </a:r>
          </a:p>
          <a:p>
            <a:pPr lvl="1"/>
            <a:r>
              <a:rPr lang="en-US" sz="2200" dirty="0" smtClean="0"/>
              <a:t>AAWDS – ABI AWG/UW Simulated Dataset</a:t>
            </a:r>
          </a:p>
          <a:p>
            <a:pPr lvl="2"/>
            <a:r>
              <a:rPr lang="en-US" sz="2200" dirty="0"/>
              <a:t>AAWDS starts as Level 1b in the ground system and processes through L2</a:t>
            </a:r>
            <a:r>
              <a:rPr lang="en-US" sz="2200" dirty="0" smtClean="0"/>
              <a:t>+</a:t>
            </a:r>
          </a:p>
          <a:p>
            <a:r>
              <a:rPr lang="en-US" sz="2200" dirty="0" smtClean="0"/>
              <a:t>Output is sent out a terrestrial GRB link to NSOF to generate L2+ data</a:t>
            </a:r>
          </a:p>
          <a:p>
            <a:r>
              <a:rPr lang="en-US" sz="2200" dirty="0" smtClean="0"/>
              <a:t>Output is also sent out via PDA to NWS via the Total Operational Weather Readiness Satellite Project (TOWR-S)</a:t>
            </a:r>
          </a:p>
          <a:p>
            <a:r>
              <a:rPr lang="en-US" sz="2200" dirty="0" smtClean="0"/>
              <a:t>NWS sends data via the Satellite Broadcast Network (SBN) to select WFOs and NCEP Centers to ensure preparedness of their distribution systems.</a:t>
            </a:r>
          </a:p>
        </p:txBody>
      </p:sp>
      <p:pic>
        <p:nvPicPr>
          <p:cNvPr id="9" name="Picture 8" descr="http://www.goes-r.gov/education/images/logos/Color/Small/GOES-R_logo_sm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26136"/>
            <a:ext cx="962378" cy="61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9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321092" y="63798"/>
            <a:ext cx="6578896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AWG Proxy Team ABI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Image Triplet Test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Datasets Delivered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to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the GOES-Program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5709" y="4006467"/>
          <a:ext cx="9138291" cy="25216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3986"/>
                <a:gridCol w="1314719"/>
                <a:gridCol w="3065930"/>
                <a:gridCol w="3033656"/>
              </a:tblGrid>
              <a:tr h="282389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ABI Image Triplet</a:t>
                      </a:r>
                      <a:endParaRPr lang="en-US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137W</a:t>
                      </a:r>
                      <a:endParaRPr lang="en-US" sz="160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89.5W</a:t>
                      </a:r>
                      <a:endParaRPr lang="en-US" sz="160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75W </a:t>
                      </a:r>
                      <a:endParaRPr lang="en-US" sz="160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12339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Model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WRF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WRF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WRF</a:t>
                      </a:r>
                      <a:endParaRPr lang="en-US" sz="1200" dirty="0"/>
                    </a:p>
                  </a:txBody>
                  <a:tcPr/>
                </a:tc>
              </a:tr>
              <a:tr h="312339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Number of times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7</a:t>
                      </a:r>
                      <a:endParaRPr lang="en-US" sz="1200" dirty="0"/>
                    </a:p>
                  </a:txBody>
                  <a:tcPr/>
                </a:tc>
              </a:tr>
              <a:tr h="312339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Time range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20:00-20:30UTC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20:00-20:30UTC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20:00-20:30UTC</a:t>
                      </a:r>
                    </a:p>
                  </a:txBody>
                  <a:tcPr/>
                </a:tc>
              </a:tr>
              <a:tr h="312339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Day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04-Jun-2005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04-Jun-2005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04-Jun-2005</a:t>
                      </a:r>
                    </a:p>
                  </a:txBody>
                  <a:tcPr/>
                </a:tc>
              </a:tr>
              <a:tr h="312339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Sectors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FD, CONUS, MESO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FD, CONUS, MESO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FD, CONUS, MESO</a:t>
                      </a:r>
                    </a:p>
                  </a:txBody>
                  <a:tcPr/>
                </a:tc>
              </a:tr>
              <a:tr h="312339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Types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GRB, VAL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GRB, VAL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GRB, VAL</a:t>
                      </a:r>
                      <a:endParaRPr lang="en-US" sz="1200" dirty="0"/>
                    </a:p>
                  </a:txBody>
                  <a:tcPr/>
                </a:tc>
              </a:tr>
              <a:tr h="312339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Navigation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FGF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FGF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FGF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721" y="1139687"/>
            <a:ext cx="3092315" cy="283689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540" y="1139588"/>
            <a:ext cx="3051545" cy="28450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764"/>
            <a:ext cx="3040907" cy="2843817"/>
          </a:xfrm>
          <a:prstGeom prst="rect">
            <a:avLst/>
          </a:prstGeom>
        </p:spPr>
      </p:pic>
      <p:pic>
        <p:nvPicPr>
          <p:cNvPr id="8" name="Picture 7" descr="http://www.goes-r.gov/education/images/logos/Color/Small/GOES-R_logo_smal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26136"/>
            <a:ext cx="962378" cy="61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11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79388" y="1174750"/>
            <a:ext cx="4485377" cy="5516563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sz="1800" b="1" dirty="0" smtClean="0">
                <a:solidFill>
                  <a:srgbClr val="000099"/>
                </a:solidFill>
              </a:rPr>
              <a:t>Atmospherically realistic data </a:t>
            </a:r>
            <a:r>
              <a:rPr lang="en-US" sz="1800" dirty="0" smtClean="0">
                <a:solidFill>
                  <a:srgbClr val="000099"/>
                </a:solidFill>
              </a:rPr>
              <a:t>generated via combination of high spatial resolution numerical model runs and advanced ‘forward’ </a:t>
            </a:r>
            <a:r>
              <a:rPr lang="en-US" sz="1800" dirty="0" err="1" smtClean="0">
                <a:solidFill>
                  <a:srgbClr val="000099"/>
                </a:solidFill>
              </a:rPr>
              <a:t>radiative</a:t>
            </a:r>
            <a:r>
              <a:rPr lang="en-US" sz="1800" dirty="0" smtClean="0">
                <a:solidFill>
                  <a:srgbClr val="000099"/>
                </a:solidFill>
              </a:rPr>
              <a:t> transfer models</a:t>
            </a:r>
          </a:p>
          <a:p>
            <a:pPr>
              <a:lnSpc>
                <a:spcPct val="120000"/>
              </a:lnSpc>
            </a:pPr>
            <a:endParaRPr lang="en-US" sz="700" dirty="0" smtClean="0">
              <a:solidFill>
                <a:srgbClr val="000099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1800" dirty="0" smtClean="0">
                <a:solidFill>
                  <a:srgbClr val="000099"/>
                </a:solidFill>
              </a:rPr>
              <a:t>All 16 bands, various </a:t>
            </a:r>
            <a:r>
              <a:rPr lang="en-US" sz="1800" dirty="0" err="1" smtClean="0">
                <a:solidFill>
                  <a:srgbClr val="000099"/>
                </a:solidFill>
              </a:rPr>
              <a:t>coverages</a:t>
            </a:r>
            <a:r>
              <a:rPr lang="en-US" sz="1800" dirty="0" smtClean="0">
                <a:solidFill>
                  <a:srgbClr val="000099"/>
                </a:solidFill>
              </a:rPr>
              <a:t> (FD, CONUS, </a:t>
            </a:r>
            <a:r>
              <a:rPr lang="en-US" sz="1800" dirty="0" err="1" smtClean="0">
                <a:solidFill>
                  <a:srgbClr val="000099"/>
                </a:solidFill>
              </a:rPr>
              <a:t>Meso</a:t>
            </a:r>
            <a:r>
              <a:rPr lang="en-US" sz="1800" dirty="0" smtClean="0">
                <a:solidFill>
                  <a:srgbClr val="000099"/>
                </a:solidFill>
              </a:rPr>
              <a:t>), spatial resolutions, and formats (GOES-R Fixed Grid Format, </a:t>
            </a:r>
            <a:r>
              <a:rPr lang="en-US" sz="1800" dirty="0" err="1" smtClean="0">
                <a:solidFill>
                  <a:srgbClr val="000099"/>
                </a:solidFill>
              </a:rPr>
              <a:t>NetCDF</a:t>
            </a:r>
            <a:r>
              <a:rPr lang="en-US" sz="1800" dirty="0" smtClean="0">
                <a:solidFill>
                  <a:srgbClr val="000099"/>
                </a:solidFill>
              </a:rPr>
              <a:t>)</a:t>
            </a:r>
          </a:p>
          <a:p>
            <a:pPr>
              <a:lnSpc>
                <a:spcPct val="120000"/>
              </a:lnSpc>
            </a:pPr>
            <a:endParaRPr lang="en-US" sz="700" dirty="0" smtClean="0">
              <a:solidFill>
                <a:srgbClr val="000099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1800" dirty="0" smtClean="0">
                <a:solidFill>
                  <a:srgbClr val="000099"/>
                </a:solidFill>
              </a:rPr>
              <a:t>Used by AWG product teams and in a number of GOES-R Proving Ground demonstrations</a:t>
            </a:r>
          </a:p>
          <a:p>
            <a:pPr>
              <a:lnSpc>
                <a:spcPct val="120000"/>
              </a:lnSpc>
            </a:pPr>
            <a:endParaRPr lang="en-US" sz="700" dirty="0" smtClean="0">
              <a:solidFill>
                <a:srgbClr val="000099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1800" dirty="0" smtClean="0">
                <a:solidFill>
                  <a:srgbClr val="000099"/>
                </a:solidFill>
              </a:rPr>
              <a:t>Used to support ABI waiver analyses </a:t>
            </a:r>
            <a:endParaRPr lang="en-US" sz="1800" i="1" dirty="0" smtClean="0">
              <a:solidFill>
                <a:srgbClr val="000099"/>
              </a:solidFill>
            </a:endParaRPr>
          </a:p>
          <a:p>
            <a:pPr>
              <a:lnSpc>
                <a:spcPct val="120000"/>
              </a:lnSpc>
            </a:pPr>
            <a:endParaRPr lang="en-US" sz="700" dirty="0" smtClean="0">
              <a:solidFill>
                <a:srgbClr val="000099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1800" dirty="0" smtClean="0">
                <a:solidFill>
                  <a:srgbClr val="000099"/>
                </a:solidFill>
              </a:rPr>
              <a:t>Planned use in GOES-R Ground System verification testing activities</a:t>
            </a:r>
          </a:p>
          <a:p>
            <a:pPr>
              <a:lnSpc>
                <a:spcPct val="120000"/>
              </a:lnSpc>
            </a:pPr>
            <a:endParaRPr lang="en-US" sz="1400" dirty="0" smtClean="0">
              <a:solidFill>
                <a:srgbClr val="000099"/>
              </a:solidFill>
            </a:endParaRPr>
          </a:p>
        </p:txBody>
      </p:sp>
      <p:pic>
        <p:nvPicPr>
          <p:cNvPr id="36867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0339" y="1256272"/>
            <a:ext cx="3562686" cy="252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175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148867" y="128930"/>
            <a:ext cx="6900862" cy="7524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GOES-R ABI High Fidelity Simulated Datasets </a:t>
            </a:r>
            <a:endParaRPr 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 descr="\\beans\users$\bpierce\Data\Documents\Attachments\feb_01\CIMSS.ABI.PROXY.TB07.2013-01-29-12Z_2013-01-30_11Z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829" y="3879790"/>
            <a:ext cx="3587751" cy="2152651"/>
          </a:xfrm>
          <a:prstGeom prst="rect">
            <a:avLst/>
          </a:prstGeom>
          <a:noFill/>
          <a:effectLst>
            <a:outerShdw blurRad="3175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949440" y="6172980"/>
            <a:ext cx="2194560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rgbClr val="FF0000"/>
                </a:solidFill>
              </a:rPr>
              <a:t>AWG Proxy Team at CIMSS</a:t>
            </a:r>
            <a:endParaRPr lang="en-US" sz="1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5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4737" y="65088"/>
            <a:ext cx="7323463" cy="752475"/>
          </a:xfrm>
        </p:spPr>
        <p:txBody>
          <a:bodyPr>
            <a:noAutofit/>
          </a:bodyPr>
          <a:lstStyle/>
          <a:p>
            <a:r>
              <a:rPr lang="en-US" sz="2500" b="1" dirty="0" smtClean="0">
                <a:solidFill>
                  <a:schemeClr val="tx1"/>
                </a:solidFill>
              </a:rPr>
              <a:t>Simulated Cloud &amp; Moisture Imagery (CMI) from the</a:t>
            </a:r>
            <a:br>
              <a:rPr lang="en-US" sz="2500" b="1" dirty="0" smtClean="0">
                <a:solidFill>
                  <a:schemeClr val="tx1"/>
                </a:solidFill>
              </a:rPr>
            </a:br>
            <a:r>
              <a:rPr lang="en-US" sz="2500" b="1" dirty="0" smtClean="0">
                <a:solidFill>
                  <a:schemeClr val="tx1"/>
                </a:solidFill>
              </a:rPr>
              <a:t>Ground Readiness Exercise GRE-DO1 (AAWDS)</a:t>
            </a:r>
            <a:endParaRPr lang="en-US" sz="2500" b="1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10400" y="6553200"/>
            <a:ext cx="2133600" cy="2889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13A-</a:t>
            </a:r>
            <a:fld id="{13AF08EC-556D-4A1C-845F-2ABFACE9E84C}" type="slidenum">
              <a:rPr smtClean="0"/>
              <a:pPr/>
              <a:t>9</a:t>
            </a:fld>
            <a:endParaRPr dirty="0"/>
          </a:p>
        </p:txBody>
      </p:sp>
      <p:grpSp>
        <p:nvGrpSpPr>
          <p:cNvPr id="12" name="Group 11"/>
          <p:cNvGrpSpPr/>
          <p:nvPr/>
        </p:nvGrpSpPr>
        <p:grpSpPr>
          <a:xfrm>
            <a:off x="-239534" y="814632"/>
            <a:ext cx="6651623" cy="4354190"/>
            <a:chOff x="-239534" y="814632"/>
            <a:chExt cx="6651623" cy="408961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9534" y="1172786"/>
              <a:ext cx="6102177" cy="332846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 bwMode="auto">
            <a:xfrm>
              <a:off x="4425244" y="1059499"/>
              <a:ext cx="1986845" cy="384474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48357" y="814632"/>
              <a:ext cx="41768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GOES-R Inspection Program (GRIP)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8565" y="4472601"/>
              <a:ext cx="4436534" cy="276999"/>
            </a:xfrm>
            <a:prstGeom prst="rect">
              <a:avLst/>
            </a:prstGeom>
            <a:ln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000000"/>
                  </a:solidFill>
                  <a:latin typeface="Arial"/>
                </a:rPr>
                <a:t>10/21/15</a:t>
              </a:r>
              <a:endParaRPr lang="en-US" sz="1200" b="1" baseline="0" dirty="0" smtClean="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572004" y="861950"/>
            <a:ext cx="4387980" cy="4116679"/>
            <a:chOff x="4572004" y="861950"/>
            <a:chExt cx="4387980" cy="4116679"/>
          </a:xfrm>
        </p:grpSpPr>
        <p:sp>
          <p:nvSpPr>
            <p:cNvPr id="9" name="TextBox 8"/>
            <p:cNvSpPr txBox="1"/>
            <p:nvPr/>
          </p:nvSpPr>
          <p:spPr>
            <a:xfrm>
              <a:off x="5171101" y="861950"/>
              <a:ext cx="27861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NWS AWIPS 4-Panel Display</a:t>
              </a:r>
              <a:endParaRPr lang="en-US" dirty="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4" y="1183154"/>
              <a:ext cx="4387980" cy="352070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0664" y="1686206"/>
              <a:ext cx="3645032" cy="276255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961486" y="4701630"/>
              <a:ext cx="3609015" cy="276999"/>
            </a:xfrm>
            <a:prstGeom prst="rect">
              <a:avLst/>
            </a:prstGeom>
            <a:ln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000000"/>
                  </a:solidFill>
                  <a:latin typeface="Arial"/>
                </a:rPr>
                <a:t>10/15/15</a:t>
              </a:r>
              <a:endParaRPr lang="en-US" sz="1200" b="1" baseline="0" dirty="0" smtClean="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06513" y="5021912"/>
            <a:ext cx="8645574" cy="1615827"/>
          </a:xfrm>
          <a:prstGeom prst="rect">
            <a:avLst/>
          </a:prstGeom>
          <a:ln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 smtClean="0"/>
              <a:t>The GOES-R AWG Proxy Team at NESDIS/STAR’s </a:t>
            </a:r>
            <a:r>
              <a:rPr lang="en-US" sz="1200" dirty="0"/>
              <a:t>Cooperative </a:t>
            </a:r>
            <a:r>
              <a:rPr lang="en-US" sz="1200" dirty="0" smtClean="0"/>
              <a:t>Institute for Meteorological Satellite Studies (CIMSS) </a:t>
            </a:r>
            <a:r>
              <a:rPr lang="en-US" sz="1200" dirty="0"/>
              <a:t>creates 16 bands of </a:t>
            </a:r>
            <a:r>
              <a:rPr lang="en-US" sz="1200" u="sng" dirty="0"/>
              <a:t>real-time modeled </a:t>
            </a:r>
            <a:r>
              <a:rPr lang="en-US" sz="1200" dirty="0" smtClean="0"/>
              <a:t>data using WRF </a:t>
            </a:r>
            <a:r>
              <a:rPr lang="en-US" sz="1200" dirty="0"/>
              <a:t>and GFS </a:t>
            </a:r>
            <a:r>
              <a:rPr lang="en-US" sz="1200" dirty="0" smtClean="0"/>
              <a:t>models, called </a:t>
            </a:r>
            <a:r>
              <a:rPr lang="en-US" sz="1200" dirty="0"/>
              <a:t>AAWDS (ABI AWG/UW-Madison Data </a:t>
            </a:r>
            <a:r>
              <a:rPr lang="en-US" sz="1200" dirty="0" smtClean="0"/>
              <a:t>Set)</a:t>
            </a:r>
            <a:endParaRPr lang="en-US" sz="1200" dirty="0"/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 err="1" smtClean="0"/>
              <a:t>RaFTR</a:t>
            </a:r>
            <a:r>
              <a:rPr lang="en-US" sz="1200" dirty="0" smtClean="0"/>
              <a:t> software formats </a:t>
            </a:r>
            <a:r>
              <a:rPr lang="en-US" sz="1200" dirty="0"/>
              <a:t>the data and </a:t>
            </a:r>
            <a:r>
              <a:rPr lang="en-US" sz="1200" dirty="0" smtClean="0"/>
              <a:t>interpolates </a:t>
            </a:r>
            <a:r>
              <a:rPr lang="en-US" sz="1200" dirty="0"/>
              <a:t>to the GOES-R real-time cadence for sampling </a:t>
            </a:r>
            <a:r>
              <a:rPr lang="en-US" sz="1200" dirty="0" smtClean="0"/>
              <a:t>Earth then the data are injected to the GOES-R GS data fabric.</a:t>
            </a:r>
            <a:endParaRPr lang="en-US" sz="1200" dirty="0"/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 smtClean="0"/>
              <a:t>Finally, PD sends </a:t>
            </a:r>
            <a:r>
              <a:rPr lang="en-US" sz="1200" dirty="0"/>
              <a:t>the </a:t>
            </a:r>
            <a:r>
              <a:rPr lang="en-US" sz="1200" dirty="0" err="1" smtClean="0"/>
              <a:t>NetCDF</a:t>
            </a:r>
            <a:r>
              <a:rPr lang="en-US" sz="1200" dirty="0" smtClean="0"/>
              <a:t> files to NWS which broadcasts the file </a:t>
            </a:r>
            <a:r>
              <a:rPr lang="en-US" sz="1200" dirty="0"/>
              <a:t>over the </a:t>
            </a:r>
            <a:r>
              <a:rPr lang="en-US" sz="1200" dirty="0" smtClean="0"/>
              <a:t>SBN </a:t>
            </a:r>
            <a:r>
              <a:rPr lang="en-US" sz="1200" dirty="0"/>
              <a:t>to AWIPS-II terminals </a:t>
            </a:r>
            <a:r>
              <a:rPr lang="en-US" sz="1200" dirty="0" smtClean="0"/>
              <a:t>at select WFOs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u="sng" dirty="0" smtClean="0"/>
              <a:t>Forecasters</a:t>
            </a:r>
            <a:r>
              <a:rPr lang="en-US" sz="1200" dirty="0" smtClean="0"/>
              <a:t> then look at these simulated “GOES-R products” and </a:t>
            </a:r>
            <a:r>
              <a:rPr lang="en-US" sz="1200" u="sng" dirty="0" smtClean="0"/>
              <a:t>can see the spatial/spectral/temporal benefits and make side-by-side comparisons against other tools</a:t>
            </a:r>
            <a:endParaRPr lang="en-US" sz="1200" u="sng" dirty="0"/>
          </a:p>
        </p:txBody>
      </p:sp>
      <p:pic>
        <p:nvPicPr>
          <p:cNvPr id="16" name="Picture 15" descr="http://www.goes-r.gov/education/images/logos/Color/Small/GOES-R_logo_smal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26136"/>
            <a:ext cx="962378" cy="61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99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UG2013_SEYBOLD_v0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MUG2013_SEYBOLD_v01</Template>
  <TotalTime>36869</TotalTime>
  <Words>1915</Words>
  <Application>Microsoft Office PowerPoint</Application>
  <PresentationFormat>On-screen Show (4:3)</PresentationFormat>
  <Paragraphs>289</Paragraphs>
  <Slides>25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Haettenschweiler</vt:lpstr>
      <vt:lpstr>MUG2013_SEYBOLD_v01</vt:lpstr>
      <vt:lpstr>PowerPoint Presentation</vt:lpstr>
      <vt:lpstr>Outline</vt:lpstr>
      <vt:lpstr>DOE/GRE Activities</vt:lpstr>
      <vt:lpstr>Data Operations Exercises (DOEs)</vt:lpstr>
      <vt:lpstr>Ground Readiness Exercises (GREs)</vt:lpstr>
      <vt:lpstr>DOE/GRE Activities</vt:lpstr>
      <vt:lpstr>PowerPoint Presentation</vt:lpstr>
      <vt:lpstr>GOES-R ABI High Fidelity Simulated Datasets </vt:lpstr>
      <vt:lpstr>Simulated Cloud &amp; Moisture Imagery (CMI) from the Ground Readiness Exercise GRE-DO1 (AAWDS)</vt:lpstr>
      <vt:lpstr>PREVIOUS Activities</vt:lpstr>
      <vt:lpstr>DOE Activities</vt:lpstr>
      <vt:lpstr>GRE Activities</vt:lpstr>
      <vt:lpstr>DOE/GRE Schedule</vt:lpstr>
      <vt:lpstr>Plans for DOE-4</vt:lpstr>
      <vt:lpstr>DOE-4 Information</vt:lpstr>
      <vt:lpstr>DOE-4 Information</vt:lpstr>
      <vt:lpstr>Algorithm Change Process</vt:lpstr>
      <vt:lpstr>Types of Changes</vt:lpstr>
      <vt:lpstr>System Testing</vt:lpstr>
      <vt:lpstr>2 Week Patch Overview</vt:lpstr>
      <vt:lpstr>Algorithm Implementation Improvement Study</vt:lpstr>
      <vt:lpstr>Algorithm Maintenance &amp; Sustainment Improvements Study</vt:lpstr>
      <vt:lpstr>Level 2 Status</vt:lpstr>
      <vt:lpstr>L2+ Algorithm Status</vt:lpstr>
      <vt:lpstr>New Algorithm Development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Vanessa</dc:creator>
  <dc:description>Title Slide Background and Banner were designed by TeddyPavlis@gmail.com</dc:description>
  <cp:lastModifiedBy>MacKenzie, Wayne M. (GSFC-4170)[NOAA]</cp:lastModifiedBy>
  <cp:revision>573</cp:revision>
  <cp:lastPrinted>2015-04-24T14:18:29Z</cp:lastPrinted>
  <dcterms:created xsi:type="dcterms:W3CDTF">2013-09-01T23:12:18Z</dcterms:created>
  <dcterms:modified xsi:type="dcterms:W3CDTF">2016-05-11T13:33:04Z</dcterms:modified>
</cp:coreProperties>
</file>