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6" r:id="rId9"/>
    <p:sldId id="262" r:id="rId10"/>
    <p:sldId id="265" r:id="rId11"/>
    <p:sldId id="263" r:id="rId12"/>
    <p:sldId id="264" r:id="rId13"/>
    <p:sldId id="270" r:id="rId14"/>
    <p:sldId id="268" r:id="rId15"/>
    <p:sldId id="269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566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A26FE-B109-46DA-BBA8-5F214941D703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C96C7-809A-4295-A2CC-EC98BADC1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9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72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2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2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9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2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7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9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716D4-A9AB-461F-8870-1D27176248E6}" type="datetimeFigureOut">
              <a:rPr lang="en-US" smtClean="0"/>
              <a:t>5/6/2016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8EB8-12BE-446B-82AC-20D47EA46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5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goes-r.gov/products/baseline.html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hyperlink" Target="http://www.goes-r.gov/products/baseline.html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3886199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Status of recent/near future VISIT/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SHyMet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as it relates to the Satellite Foundational Course for GOES-R (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SatFC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-G)</a:t>
            </a:r>
            <a:b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700" dirty="0" smtClean="0"/>
              <a:t>NOAA Satellite Proving Ground / User Readiness 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>12 </a:t>
            </a:r>
            <a:r>
              <a:rPr lang="en-US" sz="2700" dirty="0" smtClean="0"/>
              <a:t>May 2016, Norman, OK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924800" cy="22860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Dan </a:t>
            </a:r>
            <a:r>
              <a:rPr lang="en-US" dirty="0" err="1">
                <a:solidFill>
                  <a:schemeClr val="tx1"/>
                </a:solidFill>
              </a:rPr>
              <a:t>Bikos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Cooperative </a:t>
            </a:r>
            <a:r>
              <a:rPr lang="en-US" smtClean="0">
                <a:solidFill>
                  <a:schemeClr val="tx1"/>
                </a:solidFill>
              </a:rPr>
              <a:t>Institute </a:t>
            </a:r>
            <a:r>
              <a:rPr lang="en-US" dirty="0">
                <a:solidFill>
                  <a:schemeClr val="tx1"/>
                </a:solidFill>
              </a:rPr>
              <a:t>for Research in the Atmosphere (CIRA) / Colorado State University (CSU)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Scott Lindstrom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Cooperative Institute for Meteorological Satellite Studies (CIMSS) / University of Wisconsin - Madison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9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List of CIRA SatFC-G modules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458200" cy="54102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1.	Spectral bands: IR Water Vapor bands (6.19, 6.95, and 7.34 µm)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2.	Baseline Products: Hurricane Intensity Estimates (HIE)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3.	Baseline Products: Rainfall and precipitation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4.	Introduction to Mesoscale / Convection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5.	Pre-convective environment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6.	Pre-convective cloud features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7.	Boundary forced convection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8.	Mountain waves and orographic enhancement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9.	</a:t>
            </a:r>
            <a:r>
              <a:rPr lang="en-US" dirty="0" err="1" smtClean="0">
                <a:solidFill>
                  <a:schemeClr val="tx1"/>
                </a:solidFill>
              </a:rPr>
              <a:t>Mesolows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10.	Convective Evolution: Cumulus </a:t>
            </a:r>
            <a:r>
              <a:rPr lang="en-US" dirty="0" err="1" smtClean="0">
                <a:solidFill>
                  <a:schemeClr val="tx1"/>
                </a:solidFill>
              </a:rPr>
              <a:t>congestus</a:t>
            </a:r>
            <a:r>
              <a:rPr lang="en-US" dirty="0" smtClean="0">
                <a:solidFill>
                  <a:schemeClr val="tx1"/>
                </a:solidFill>
              </a:rPr>
              <a:t> / growth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11.	Convective Evolution: Discrete storms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12.	Convective Evolution: Mesoscale Convective Systems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13.	Cyclogenesis: Life cycle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14.	Other jet features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15.	General circulation patterns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16.	Atmospheric rivers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17.	Comparing NWP Simulated Satellite Imagery to Observed Satellite Imagery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3872" y="3200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Dates mostly start in May/June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19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1143000" y="1600200"/>
            <a:ext cx="6870476" cy="515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2493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Baseline Products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600" dirty="0" smtClean="0">
                <a:hlinkClick r:id="rId5"/>
              </a:rPr>
              <a:t>http://</a:t>
            </a:r>
            <a:r>
              <a:rPr lang="en-US" sz="3600" i="1" dirty="0" smtClean="0">
                <a:hlinkClick r:id="rId5"/>
              </a:rPr>
              <a:t>www.</a:t>
            </a:r>
            <a:r>
              <a:rPr lang="en-US" sz="3600" b="1" i="1" dirty="0" smtClean="0">
                <a:hlinkClick r:id="rId5"/>
              </a:rPr>
              <a:t>goes</a:t>
            </a:r>
            <a:r>
              <a:rPr lang="en-US" sz="3600" i="1" dirty="0" smtClean="0">
                <a:hlinkClick r:id="rId5"/>
              </a:rPr>
              <a:t>-</a:t>
            </a:r>
            <a:r>
              <a:rPr lang="en-US" sz="3600" b="1" i="1" dirty="0" smtClean="0">
                <a:hlinkClick r:id="rId5"/>
              </a:rPr>
              <a:t>r</a:t>
            </a:r>
            <a:r>
              <a:rPr lang="en-US" sz="3600" i="1" dirty="0" smtClean="0">
                <a:hlinkClick r:id="rId5"/>
              </a:rPr>
              <a:t>.gov/</a:t>
            </a:r>
            <a:r>
              <a:rPr lang="en-US" sz="3600" b="1" i="1" dirty="0" smtClean="0">
                <a:hlinkClick r:id="rId5"/>
              </a:rPr>
              <a:t>products</a:t>
            </a:r>
            <a:r>
              <a:rPr lang="en-US" sz="3600" i="1" dirty="0" smtClean="0">
                <a:hlinkClick r:id="rId5"/>
              </a:rPr>
              <a:t>/</a:t>
            </a:r>
            <a:r>
              <a:rPr lang="en-US" sz="3600" b="1" i="1" dirty="0" smtClean="0">
                <a:hlinkClick r:id="rId5"/>
              </a:rPr>
              <a:t>baseline</a:t>
            </a:r>
            <a:r>
              <a:rPr lang="en-US" sz="3600" i="1" dirty="0" smtClean="0">
                <a:hlinkClick r:id="rId5"/>
              </a:rPr>
              <a:t>.html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6104653"/>
            <a:ext cx="25908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Training for each product is being produced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List of CIMSS SatFC-G modules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458200" cy="3733800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1.	</a:t>
            </a:r>
            <a:r>
              <a:rPr lang="en-US" sz="1800" dirty="0" smtClean="0">
                <a:solidFill>
                  <a:schemeClr val="tx1"/>
                </a:solidFill>
              </a:rPr>
              <a:t>Basic Operations of GOES-R Satellites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2.	</a:t>
            </a:r>
            <a:r>
              <a:rPr lang="en-US" sz="1800" dirty="0" smtClean="0">
                <a:solidFill>
                  <a:schemeClr val="tx1"/>
                </a:solidFill>
              </a:rPr>
              <a:t>Multi-Channel Interpretation Approaches (SIFT)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3.	Baseline Products: </a:t>
            </a:r>
            <a:r>
              <a:rPr lang="en-US" sz="1800" dirty="0" smtClean="0">
                <a:solidFill>
                  <a:schemeClr val="tx1"/>
                </a:solidFill>
              </a:rPr>
              <a:t>Aerosols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4.	</a:t>
            </a:r>
            <a:r>
              <a:rPr lang="en-US" sz="1800" dirty="0" smtClean="0">
                <a:solidFill>
                  <a:schemeClr val="tx1"/>
                </a:solidFill>
              </a:rPr>
              <a:t>Baseline Products: Clouds and Microphysics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5.	</a:t>
            </a:r>
            <a:r>
              <a:rPr lang="en-US" sz="1800" dirty="0" smtClean="0">
                <a:solidFill>
                  <a:schemeClr val="tx1"/>
                </a:solidFill>
              </a:rPr>
              <a:t>Baseline Products: Fire Characterization including Land Surface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6.	</a:t>
            </a:r>
            <a:r>
              <a:rPr lang="en-US" sz="1800" dirty="0" smtClean="0">
                <a:solidFill>
                  <a:schemeClr val="tx1"/>
                </a:solidFill>
              </a:rPr>
              <a:t>Baseline Products: Stability Indices and Legacy Profiles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7.	</a:t>
            </a:r>
            <a:r>
              <a:rPr lang="en-US" sz="1800" dirty="0" smtClean="0">
                <a:solidFill>
                  <a:schemeClr val="tx1"/>
                </a:solidFill>
              </a:rPr>
              <a:t>Baseline Products: Volcanic Ash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8.	</a:t>
            </a:r>
            <a:r>
              <a:rPr lang="en-US" sz="1800" dirty="0" smtClean="0">
                <a:solidFill>
                  <a:schemeClr val="tx1"/>
                </a:solidFill>
              </a:rPr>
              <a:t>Baseline Products: Derived Motion Winds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9.	</a:t>
            </a:r>
            <a:r>
              <a:rPr lang="en-US" sz="1800" dirty="0" smtClean="0">
                <a:solidFill>
                  <a:schemeClr val="tx1"/>
                </a:solidFill>
              </a:rPr>
              <a:t>Fog/Low Clouds Formation and Dissipation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10.	</a:t>
            </a:r>
            <a:r>
              <a:rPr lang="en-US" sz="1800" dirty="0" smtClean="0">
                <a:solidFill>
                  <a:schemeClr val="tx1"/>
                </a:solidFill>
              </a:rPr>
              <a:t>Cyclogenesis:  Potential Vorticity Concepts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11.	</a:t>
            </a:r>
            <a:r>
              <a:rPr lang="en-US" sz="1800" dirty="0" smtClean="0">
                <a:solidFill>
                  <a:schemeClr val="tx1"/>
                </a:solidFill>
              </a:rPr>
              <a:t>Cyclogenesis:  TROWALs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733" y="3036794"/>
            <a:ext cx="2451678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18" y="4953000"/>
            <a:ext cx="24264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69" y="4956048"/>
            <a:ext cx="241804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73" y="4956048"/>
            <a:ext cx="2436005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3872" y="1600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Dates mostly start in May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2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4114" r="15333" b="11794"/>
          <a:stretch/>
        </p:blipFill>
        <p:spPr bwMode="auto">
          <a:xfrm>
            <a:off x="1143000" y="1600200"/>
            <a:ext cx="6870476" cy="515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2493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Baseline Products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600" dirty="0" smtClean="0">
                <a:hlinkClick r:id="rId5"/>
              </a:rPr>
              <a:t>http://</a:t>
            </a:r>
            <a:r>
              <a:rPr lang="en-US" sz="3600" i="1" dirty="0" smtClean="0">
                <a:hlinkClick r:id="rId5"/>
              </a:rPr>
              <a:t>www.</a:t>
            </a:r>
            <a:r>
              <a:rPr lang="en-US" sz="3600" b="1" i="1" dirty="0" smtClean="0">
                <a:hlinkClick r:id="rId5"/>
              </a:rPr>
              <a:t>goes</a:t>
            </a:r>
            <a:r>
              <a:rPr lang="en-US" sz="3600" i="1" dirty="0" smtClean="0">
                <a:hlinkClick r:id="rId5"/>
              </a:rPr>
              <a:t>-</a:t>
            </a:r>
            <a:r>
              <a:rPr lang="en-US" sz="3600" b="1" i="1" dirty="0" smtClean="0">
                <a:hlinkClick r:id="rId5"/>
              </a:rPr>
              <a:t>r</a:t>
            </a:r>
            <a:r>
              <a:rPr lang="en-US" sz="3600" i="1" dirty="0" smtClean="0">
                <a:hlinkClick r:id="rId5"/>
              </a:rPr>
              <a:t>.gov/</a:t>
            </a:r>
            <a:r>
              <a:rPr lang="en-US" sz="3600" b="1" i="1" dirty="0" smtClean="0">
                <a:hlinkClick r:id="rId5"/>
              </a:rPr>
              <a:t>products</a:t>
            </a:r>
            <a:r>
              <a:rPr lang="en-US" sz="3600" i="1" dirty="0" smtClean="0">
                <a:hlinkClick r:id="rId5"/>
              </a:rPr>
              <a:t>/</a:t>
            </a:r>
            <a:r>
              <a:rPr lang="en-US" sz="3600" b="1" i="1" dirty="0" smtClean="0">
                <a:hlinkClick r:id="rId5"/>
              </a:rPr>
              <a:t>baseline</a:t>
            </a:r>
            <a:r>
              <a:rPr lang="en-US" sz="3600" i="1" dirty="0" smtClean="0">
                <a:hlinkClick r:id="rId5"/>
              </a:rPr>
              <a:t>.html</a:t>
            </a:r>
            <a:endParaRPr lang="en-US" sz="36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6104653"/>
            <a:ext cx="25908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Trainings for products grouped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2926756">
            <a:off x="1794295" y="2252464"/>
            <a:ext cx="1017450" cy="178784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6546047" y="3294386"/>
            <a:ext cx="951551" cy="1787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7187994">
            <a:off x="5926212" y="1502778"/>
            <a:ext cx="1020701" cy="27393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1712804" y="3142733"/>
            <a:ext cx="951549" cy="209115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3190760" y="2100801"/>
            <a:ext cx="815040" cy="7282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5136063" y="3214960"/>
            <a:ext cx="971712" cy="72824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4129919" y="2912757"/>
            <a:ext cx="956386" cy="72824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6726819" y="4779381"/>
            <a:ext cx="838201" cy="72824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7187994">
            <a:off x="1828936" y="4481331"/>
            <a:ext cx="1020701" cy="1880900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5979361" y="5283332"/>
            <a:ext cx="914400" cy="728243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3141079" y="4424072"/>
            <a:ext cx="914400" cy="728243"/>
          </a:xfrm>
          <a:prstGeom prst="rect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4187536" y="4936211"/>
            <a:ext cx="870021" cy="728243"/>
          </a:xfrm>
          <a:prstGeom prst="rect">
            <a:avLst/>
          </a:prstGeom>
          <a:noFill/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2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Products aren’t available as they’ll appear in AWIPS</a:t>
            </a:r>
          </a:p>
          <a:p>
            <a:pPr lvl="1"/>
            <a:r>
              <a:rPr lang="en-US" dirty="0" smtClean="0"/>
              <a:t>‘Placeholder’ imagery can be inserted in training, requiring considerable updates once GOES-R data are flowing</a:t>
            </a:r>
          </a:p>
          <a:p>
            <a:r>
              <a:rPr lang="en-US" dirty="0" smtClean="0"/>
              <a:t>Scientists/Developers who are SMEs are just a swamped as the rest of us – Trainers have to be a little big hector-y to keep things on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89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Don’t tell STAT Training Developers that you’re busy  </a:t>
            </a:r>
          </a:p>
          <a:p>
            <a:r>
              <a:rPr lang="en-US" dirty="0" smtClean="0"/>
              <a:t>STAT dovetails nicely with VISIT and </a:t>
            </a:r>
            <a:r>
              <a:rPr lang="en-US" dirty="0" err="1" smtClean="0"/>
              <a:t>SHyMet</a:t>
            </a:r>
            <a:r>
              <a:rPr lang="en-US" dirty="0" smtClean="0"/>
              <a:t> work to upgrade training.</a:t>
            </a:r>
          </a:p>
          <a:p>
            <a:r>
              <a:rPr lang="en-US" dirty="0" smtClean="0"/>
              <a:t>VISIT and </a:t>
            </a:r>
            <a:r>
              <a:rPr lang="en-US" dirty="0" err="1" smtClean="0"/>
              <a:t>SHyMet</a:t>
            </a:r>
            <a:r>
              <a:rPr lang="en-US" dirty="0" smtClean="0"/>
              <a:t> modules can be, and have been, mined to provide information for STAT modules.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5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Outline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924800" cy="4876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Build upon existing VISIT / SHyMet training.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Update existing training with new satellite imagery.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Develop new training based on: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New  capabilities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Recent research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New products</a:t>
            </a: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013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Exisiting VISIT/SHyMet training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924800" cy="4876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67 training sessions available on VISIT web-pages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71437"/>
            <a:ext cx="7086600" cy="371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6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Exisiting VISIT/SHyMet training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7924800" cy="4876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67 training sessions available on VISIT web-pages – but many were developed &gt;5 years ago.  GOES-R STAT course is an opportunity for content update!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71437"/>
            <a:ext cx="7086600" cy="371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Exisiting VISIT/SHyMet training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924800" cy="48768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40 training sessions / modules comprise 4 SHyMet courses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19400"/>
            <a:ext cx="7708900" cy="364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0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Update existing training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95400"/>
            <a:ext cx="8458200" cy="45720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After satellite launch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New imagery and products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Before satellite launch (</a:t>
            </a:r>
            <a:r>
              <a:rPr lang="en-US" dirty="0" err="1" smtClean="0">
                <a:solidFill>
                  <a:schemeClr val="tx1"/>
                </a:solidFill>
              </a:rPr>
              <a:t>SatFC</a:t>
            </a:r>
            <a:r>
              <a:rPr lang="en-US" dirty="0" smtClean="0">
                <a:solidFill>
                  <a:schemeClr val="tx1"/>
                </a:solidFill>
              </a:rPr>
              <a:t>-G)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Proxy data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 all cases, </a:t>
            </a:r>
            <a:r>
              <a:rPr lang="en-US" dirty="0" err="1" smtClean="0">
                <a:solidFill>
                  <a:schemeClr val="tx1"/>
                </a:solidFill>
              </a:rPr>
              <a:t>SatFC</a:t>
            </a:r>
            <a:r>
              <a:rPr lang="en-US" dirty="0" smtClean="0">
                <a:solidFill>
                  <a:schemeClr val="tx1"/>
                </a:solidFill>
              </a:rPr>
              <a:t>-G training modules are shorter than VISIT/</a:t>
            </a:r>
            <a:r>
              <a:rPr lang="en-US" dirty="0" err="1" smtClean="0">
                <a:solidFill>
                  <a:schemeClr val="tx1"/>
                </a:solidFill>
              </a:rPr>
              <a:t>SHyMet</a:t>
            </a:r>
            <a:r>
              <a:rPr lang="en-US" dirty="0" smtClean="0">
                <a:solidFill>
                  <a:schemeClr val="tx1"/>
                </a:solidFill>
              </a:rPr>
              <a:t> Modules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Most are 10 minutes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 few stretch out to 30 minutes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2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New training based on new capabilities</a:t>
            </a:r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82950"/>
            <a:ext cx="4605867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2438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Introducing new capabilities in IR Water Vapor Bands module:</a:t>
            </a:r>
            <a:endParaRPr lang="en-US" sz="2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New training based on new capabilities</a:t>
            </a:r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057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Introducing new capabilities in convection modules:</a:t>
            </a:r>
            <a:endParaRPr lang="en-US" sz="2400" b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51873"/>
            <a:ext cx="9144000" cy="4006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11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New training based on recent research</a:t>
            </a:r>
            <a:endParaRPr lang="en-US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28800" y="4343400"/>
            <a:ext cx="4038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629919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15957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Tracking the EML with the GOES-R 7.34 µm band: </a:t>
            </a:r>
            <a:endParaRPr lang="en-US" sz="2400" b="1"/>
          </a:p>
        </p:txBody>
      </p:sp>
      <p:sp>
        <p:nvSpPr>
          <p:cNvPr id="6" name="TextBox 5"/>
          <p:cNvSpPr txBox="1"/>
          <p:nvPr/>
        </p:nvSpPr>
        <p:spPr>
          <a:xfrm>
            <a:off x="3848100" y="3288268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+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3276600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+</a:t>
            </a:r>
            <a:endParaRPr lang="en-US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70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358</Words>
  <Application>Microsoft Office PowerPoint</Application>
  <PresentationFormat>On-screen Show (4:3)</PresentationFormat>
  <Paragraphs>80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Status of recent/near future VISIT/SHyMet as it relates to the Satellite Foundational Course for GOES-R (SatFC-G) NOAA Satellite Proving Ground / User Readiness  12 May 2016, Norman, OK</vt:lpstr>
      <vt:lpstr>Outline</vt:lpstr>
      <vt:lpstr>Exisiting VISIT/SHyMet training</vt:lpstr>
      <vt:lpstr>Exisiting VISIT/SHyMet training</vt:lpstr>
      <vt:lpstr>Exisiting VISIT/SHyMet training</vt:lpstr>
      <vt:lpstr>Update existing training</vt:lpstr>
      <vt:lpstr>New training based on new capabilities</vt:lpstr>
      <vt:lpstr>New training based on new capabilities</vt:lpstr>
      <vt:lpstr>New training based on recent research</vt:lpstr>
      <vt:lpstr>List of CIRA SatFC-G modules</vt:lpstr>
      <vt:lpstr>Baseline Products  http://www.goes-r.gov/products/baseline.html</vt:lpstr>
      <vt:lpstr>List of CIMSS SatFC-G modules</vt:lpstr>
      <vt:lpstr>Baseline Products  http://www.goes-r.gov/products/baseline.html</vt:lpstr>
      <vt:lpstr>Challenges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recent/near future VISIT/SHyMet as it relates to the Satellite Foundational Course for GOES-R (SatFC-G)</dc:title>
  <dc:creator>Bikos, Dan</dc:creator>
  <cp:lastModifiedBy>hkane</cp:lastModifiedBy>
  <cp:revision>29</cp:revision>
  <dcterms:created xsi:type="dcterms:W3CDTF">2016-04-18T20:15:01Z</dcterms:created>
  <dcterms:modified xsi:type="dcterms:W3CDTF">2016-05-06T18:37:05Z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2832514D-0867-487E-8348-F83E4114C46B</vt:lpwstr>
  </property>
  <property fmtid="{D5CDD505-2E9C-101B-9397-08002B2CF9AE}" pid="3" name="ArticulatePath">
    <vt:lpwstr>Presentation1</vt:lpwstr>
  </property>
</Properties>
</file>