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26"/>
  </p:notesMasterIdLst>
  <p:handoutMasterIdLst>
    <p:handoutMasterId r:id="rId27"/>
  </p:handoutMasterIdLst>
  <p:sldIdLst>
    <p:sldId id="307" r:id="rId2"/>
    <p:sldId id="335" r:id="rId3"/>
    <p:sldId id="348" r:id="rId4"/>
    <p:sldId id="356" r:id="rId5"/>
    <p:sldId id="357" r:id="rId6"/>
    <p:sldId id="358" r:id="rId7"/>
    <p:sldId id="359" r:id="rId8"/>
    <p:sldId id="360" r:id="rId9"/>
    <p:sldId id="361" r:id="rId10"/>
    <p:sldId id="362" r:id="rId11"/>
    <p:sldId id="363" r:id="rId12"/>
    <p:sldId id="364" r:id="rId13"/>
    <p:sldId id="365" r:id="rId14"/>
    <p:sldId id="367" r:id="rId15"/>
    <p:sldId id="368" r:id="rId16"/>
    <p:sldId id="369" r:id="rId17"/>
    <p:sldId id="370" r:id="rId18"/>
    <p:sldId id="371" r:id="rId19"/>
    <p:sldId id="372" r:id="rId20"/>
    <p:sldId id="373" r:id="rId21"/>
    <p:sldId id="374" r:id="rId22"/>
    <p:sldId id="375" r:id="rId23"/>
    <p:sldId id="376" r:id="rId24"/>
    <p:sldId id="377" r:id="rId25"/>
  </p:sldIdLst>
  <p:sldSz cx="9144000" cy="6858000" type="screen4x3"/>
  <p:notesSz cx="6934200" cy="9232900"/>
  <p:defaultTextStyle>
    <a:defPPr>
      <a:defRPr lang="en-US"/>
    </a:defPPr>
    <a:lvl1pPr algn="l" rtl="0" fontAlgn="base">
      <a:spcBef>
        <a:spcPct val="0"/>
      </a:spcBef>
      <a:spcAft>
        <a:spcPct val="0"/>
      </a:spcAft>
      <a:defRPr sz="1600" kern="1200">
        <a:solidFill>
          <a:schemeClr val="accent1"/>
        </a:solidFill>
        <a:latin typeface="Arial Black" pitchFamily="34" charset="0"/>
        <a:ea typeface="MS PGothic" pitchFamily="34" charset="-128"/>
        <a:cs typeface="+mn-cs"/>
      </a:defRPr>
    </a:lvl1pPr>
    <a:lvl2pPr marL="457200" algn="l" rtl="0" fontAlgn="base">
      <a:spcBef>
        <a:spcPct val="0"/>
      </a:spcBef>
      <a:spcAft>
        <a:spcPct val="0"/>
      </a:spcAft>
      <a:defRPr sz="1600" kern="1200">
        <a:solidFill>
          <a:schemeClr val="accent1"/>
        </a:solidFill>
        <a:latin typeface="Arial Black" pitchFamily="34" charset="0"/>
        <a:ea typeface="MS PGothic" pitchFamily="34" charset="-128"/>
        <a:cs typeface="+mn-cs"/>
      </a:defRPr>
    </a:lvl2pPr>
    <a:lvl3pPr marL="914400" algn="l" rtl="0" fontAlgn="base">
      <a:spcBef>
        <a:spcPct val="0"/>
      </a:spcBef>
      <a:spcAft>
        <a:spcPct val="0"/>
      </a:spcAft>
      <a:defRPr sz="1600" kern="1200">
        <a:solidFill>
          <a:schemeClr val="accent1"/>
        </a:solidFill>
        <a:latin typeface="Arial Black" pitchFamily="34" charset="0"/>
        <a:ea typeface="MS PGothic" pitchFamily="34" charset="-128"/>
        <a:cs typeface="+mn-cs"/>
      </a:defRPr>
    </a:lvl3pPr>
    <a:lvl4pPr marL="1371600" algn="l" rtl="0" fontAlgn="base">
      <a:spcBef>
        <a:spcPct val="0"/>
      </a:spcBef>
      <a:spcAft>
        <a:spcPct val="0"/>
      </a:spcAft>
      <a:defRPr sz="1600" kern="1200">
        <a:solidFill>
          <a:schemeClr val="accent1"/>
        </a:solidFill>
        <a:latin typeface="Arial Black" pitchFamily="34" charset="0"/>
        <a:ea typeface="MS PGothic" pitchFamily="34" charset="-128"/>
        <a:cs typeface="+mn-cs"/>
      </a:defRPr>
    </a:lvl4pPr>
    <a:lvl5pPr marL="1828800" algn="l" rtl="0" fontAlgn="base">
      <a:spcBef>
        <a:spcPct val="0"/>
      </a:spcBef>
      <a:spcAft>
        <a:spcPct val="0"/>
      </a:spcAft>
      <a:defRPr sz="1600" kern="1200">
        <a:solidFill>
          <a:schemeClr val="accent1"/>
        </a:solidFill>
        <a:latin typeface="Arial Black" pitchFamily="34" charset="0"/>
        <a:ea typeface="MS PGothic" pitchFamily="34" charset="-128"/>
        <a:cs typeface="+mn-cs"/>
      </a:defRPr>
    </a:lvl5pPr>
    <a:lvl6pPr marL="2286000" algn="l" defTabSz="914400" rtl="0" eaLnBrk="1" latinLnBrk="0" hangingPunct="1">
      <a:defRPr sz="1600" kern="1200">
        <a:solidFill>
          <a:schemeClr val="accent1"/>
        </a:solidFill>
        <a:latin typeface="Arial Black" pitchFamily="34" charset="0"/>
        <a:ea typeface="MS PGothic" pitchFamily="34" charset="-128"/>
        <a:cs typeface="+mn-cs"/>
      </a:defRPr>
    </a:lvl6pPr>
    <a:lvl7pPr marL="2743200" algn="l" defTabSz="914400" rtl="0" eaLnBrk="1" latinLnBrk="0" hangingPunct="1">
      <a:defRPr sz="1600" kern="1200">
        <a:solidFill>
          <a:schemeClr val="accent1"/>
        </a:solidFill>
        <a:latin typeface="Arial Black" pitchFamily="34" charset="0"/>
        <a:ea typeface="MS PGothic" pitchFamily="34" charset="-128"/>
        <a:cs typeface="+mn-cs"/>
      </a:defRPr>
    </a:lvl7pPr>
    <a:lvl8pPr marL="3200400" algn="l" defTabSz="914400" rtl="0" eaLnBrk="1" latinLnBrk="0" hangingPunct="1">
      <a:defRPr sz="1600" kern="1200">
        <a:solidFill>
          <a:schemeClr val="accent1"/>
        </a:solidFill>
        <a:latin typeface="Arial Black" pitchFamily="34" charset="0"/>
        <a:ea typeface="MS PGothic" pitchFamily="34" charset="-128"/>
        <a:cs typeface="+mn-cs"/>
      </a:defRPr>
    </a:lvl8pPr>
    <a:lvl9pPr marL="3657600" algn="l" defTabSz="914400" rtl="0" eaLnBrk="1" latinLnBrk="0" hangingPunct="1">
      <a:defRPr sz="1600" kern="1200">
        <a:solidFill>
          <a:schemeClr val="accent1"/>
        </a:solidFill>
        <a:latin typeface="Arial Black" pitchFamily="34" charset="0"/>
        <a:ea typeface="MS PGothic"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08">
          <p15:clr>
            <a:srgbClr val="A4A3A4"/>
          </p15:clr>
        </p15:guide>
        <p15:guide id="2"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D2FF"/>
    <a:srgbClr val="9D9DDF"/>
    <a:srgbClr val="39A5A0"/>
    <a:srgbClr val="006699"/>
    <a:srgbClr val="57B7FF"/>
    <a:srgbClr val="0058B0"/>
    <a:srgbClr val="00478E"/>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84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52"/>
    </p:cViewPr>
  </p:sorterViewPr>
  <p:notesViewPr>
    <p:cSldViewPr snapToGrid="0">
      <p:cViewPr>
        <p:scale>
          <a:sx n="75" d="100"/>
          <a:sy n="75" d="100"/>
        </p:scale>
        <p:origin x="-3114" y="-894"/>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5601"/>
          <p:cNvSpPr>
            <a:spLocks noGrp="1" noChangeArrowheads="1"/>
          </p:cNvSpPr>
          <p:nvPr>
            <p:ph type="hdr" sz="quarter"/>
          </p:nvPr>
        </p:nvSpPr>
        <p:spPr bwMode="auto">
          <a:xfrm>
            <a:off x="0" y="0"/>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t" anchorCtr="0" compatLnSpc="1">
            <a:prstTxWarp prst="textNoShape">
              <a:avLst/>
            </a:prstTxWarp>
          </a:bodyPr>
          <a:lstStyle>
            <a:lvl1pPr eaLnBrk="0" hangingPunct="0">
              <a:defRPr sz="1200">
                <a:solidFill>
                  <a:schemeClr val="tx1"/>
                </a:solidFill>
                <a:latin typeface="Arial" pitchFamily="34" charset="0"/>
                <a:ea typeface="+mn-ea"/>
                <a:cs typeface="+mn-cs"/>
              </a:defRPr>
            </a:lvl1pPr>
          </a:lstStyle>
          <a:p>
            <a:pPr>
              <a:defRPr/>
            </a:pPr>
            <a:endParaRPr lang="en-US"/>
          </a:p>
        </p:txBody>
      </p:sp>
      <p:sp>
        <p:nvSpPr>
          <p:cNvPr id="48131" name="Date Placeholder 48130"/>
          <p:cNvSpPr>
            <a:spLocks noGrp="1" noChangeArrowheads="1"/>
          </p:cNvSpPr>
          <p:nvPr>
            <p:ph type="dt" sz="quarter" idx="1"/>
          </p:nvPr>
        </p:nvSpPr>
        <p:spPr bwMode="auto">
          <a:xfrm>
            <a:off x="3927475" y="0"/>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t" anchorCtr="0" compatLnSpc="1">
            <a:prstTxWarp prst="textNoShape">
              <a:avLst/>
            </a:prstTxWarp>
          </a:bodyPr>
          <a:lstStyle>
            <a:lvl1pPr algn="r" eaLnBrk="0" hangingPunct="0">
              <a:defRPr sz="1200" smtClean="0">
                <a:solidFill>
                  <a:schemeClr val="tx1"/>
                </a:solidFill>
                <a:latin typeface="Arial" pitchFamily="34" charset="0"/>
              </a:defRPr>
            </a:lvl1pPr>
          </a:lstStyle>
          <a:p>
            <a:pPr>
              <a:defRPr/>
            </a:pPr>
            <a:fld id="{201643E2-30B5-4CC6-BA9D-8DF4AD45195D}" type="datetime1">
              <a:rPr lang="en-US" altLang="en-US"/>
              <a:pPr>
                <a:defRPr/>
              </a:pPr>
              <a:t>5/5/2016</a:t>
            </a:fld>
            <a:endParaRPr lang="en-US" altLang="en-US"/>
          </a:p>
        </p:txBody>
      </p:sp>
      <p:sp>
        <p:nvSpPr>
          <p:cNvPr id="23556" name="Rectangle 25603"/>
          <p:cNvSpPr>
            <a:spLocks noGrp="1" noChangeArrowheads="1"/>
          </p:cNvSpPr>
          <p:nvPr>
            <p:ph type="ftr" sz="quarter" idx="2"/>
          </p:nvPr>
        </p:nvSpPr>
        <p:spPr bwMode="auto">
          <a:xfrm>
            <a:off x="0" y="8770938"/>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b" anchorCtr="0" compatLnSpc="1">
            <a:prstTxWarp prst="textNoShape">
              <a:avLst/>
            </a:prstTxWarp>
          </a:bodyPr>
          <a:lstStyle>
            <a:lvl1pPr eaLnBrk="0" hangingPunct="0">
              <a:defRPr sz="1200">
                <a:solidFill>
                  <a:schemeClr val="tx1"/>
                </a:solidFill>
                <a:latin typeface="Arial" pitchFamily="34" charset="0"/>
                <a:ea typeface="+mn-ea"/>
                <a:cs typeface="+mn-cs"/>
              </a:defRPr>
            </a:lvl1pPr>
          </a:lstStyle>
          <a:p>
            <a:pPr>
              <a:defRPr/>
            </a:pPr>
            <a:endParaRPr lang="en-US"/>
          </a:p>
        </p:txBody>
      </p:sp>
      <p:sp>
        <p:nvSpPr>
          <p:cNvPr id="48133" name="Slide Number Placeholder 48132"/>
          <p:cNvSpPr>
            <a:spLocks noGrp="1" noChangeArrowheads="1"/>
          </p:cNvSpPr>
          <p:nvPr>
            <p:ph type="sldNum" sz="quarter" idx="3"/>
          </p:nvPr>
        </p:nvSpPr>
        <p:spPr bwMode="auto">
          <a:xfrm>
            <a:off x="3927475" y="8770938"/>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b" anchorCtr="0" compatLnSpc="1">
            <a:prstTxWarp prst="textNoShape">
              <a:avLst/>
            </a:prstTxWarp>
          </a:bodyPr>
          <a:lstStyle>
            <a:lvl1pPr algn="r" eaLnBrk="0" hangingPunct="0">
              <a:defRPr sz="1200" smtClean="0">
                <a:solidFill>
                  <a:schemeClr val="tx1"/>
                </a:solidFill>
                <a:latin typeface="Arial" pitchFamily="34" charset="0"/>
              </a:defRPr>
            </a:lvl1pPr>
          </a:lstStyle>
          <a:p>
            <a:pPr>
              <a:defRPr/>
            </a:pPr>
            <a:fld id="{3B15F0C8-D829-4B09-B90D-37D826B8E496}" type="slidenum">
              <a:rPr lang="en-US" altLang="en-US"/>
              <a:pPr>
                <a:defRPr/>
              </a:pPr>
              <a:t>‹#›</a:t>
            </a:fld>
            <a:endParaRPr lang="en-US" altLang="en-US"/>
          </a:p>
        </p:txBody>
      </p:sp>
    </p:spTree>
    <p:extLst>
      <p:ext uri="{BB962C8B-B14F-4D97-AF65-F5344CB8AC3E}">
        <p14:creationId xmlns:p14="http://schemas.microsoft.com/office/powerpoint/2010/main" val="3193545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3313"/>
          <p:cNvSpPr>
            <a:spLocks noGrp="1"/>
          </p:cNvSpPr>
          <p:nvPr>
            <p:ph type="hdr" sz="quarter"/>
          </p:nvPr>
        </p:nvSpPr>
        <p:spPr bwMode="auto">
          <a:xfrm>
            <a:off x="0" y="0"/>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302" tIns="46151" rIns="92302" bIns="46151" numCol="1" anchor="t" anchorCtr="0" compatLnSpc="1">
            <a:prstTxWarp prst="textNoShape">
              <a:avLst/>
            </a:prstTxWarp>
          </a:bodyPr>
          <a:lstStyle>
            <a:lvl1pPr defTabSz="922338">
              <a:defRPr sz="1200">
                <a:solidFill>
                  <a:schemeClr val="tx1"/>
                </a:solidFill>
                <a:latin typeface="Calibri" pitchFamily="34" charset="0"/>
                <a:ea typeface="+mn-ea"/>
                <a:cs typeface="+mn-cs"/>
              </a:defRPr>
            </a:lvl1pPr>
          </a:lstStyle>
          <a:p>
            <a:pPr>
              <a:defRPr/>
            </a:pPr>
            <a:endParaRPr lang="en-US"/>
          </a:p>
        </p:txBody>
      </p:sp>
      <p:sp>
        <p:nvSpPr>
          <p:cNvPr id="3" name="Date Placeholder 2"/>
          <p:cNvSpPr>
            <a:spLocks noGrp="1"/>
          </p:cNvSpPr>
          <p:nvPr>
            <p:ph type="dt" idx="1"/>
          </p:nvPr>
        </p:nvSpPr>
        <p:spPr bwMode="auto">
          <a:xfrm>
            <a:off x="3927475" y="0"/>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302" tIns="46151" rIns="92302" bIns="46151" numCol="1" anchor="t" anchorCtr="0" compatLnSpc="1">
            <a:prstTxWarp prst="textNoShape">
              <a:avLst/>
            </a:prstTxWarp>
          </a:bodyPr>
          <a:lstStyle>
            <a:lvl1pPr algn="r" defTabSz="922338">
              <a:defRPr sz="1200" smtClean="0">
                <a:solidFill>
                  <a:schemeClr val="tx1"/>
                </a:solidFill>
                <a:latin typeface="Calibri" pitchFamily="34" charset="0"/>
              </a:defRPr>
            </a:lvl1pPr>
          </a:lstStyle>
          <a:p>
            <a:pPr>
              <a:defRPr/>
            </a:pPr>
            <a:fld id="{38F95D69-3F9E-44F8-90EA-EBD6E5B033C4}" type="datetimeFigureOut">
              <a:rPr lang="en-US" altLang="en-US"/>
              <a:pPr>
                <a:defRPr/>
              </a:pPr>
              <a:t>5/5/2016</a:t>
            </a:fld>
            <a:endParaRPr lang="en-US" altLang="en-US"/>
          </a:p>
        </p:txBody>
      </p:sp>
      <p:sp>
        <p:nvSpPr>
          <p:cNvPr id="12292" name="Rectangle 13315"/>
          <p:cNvSpPr>
            <a:spLocks noGrp="1" noRot="1" noChangeAspect="1"/>
          </p:cNvSpPr>
          <p:nvPr>
            <p:ph type="sldImg" idx="2"/>
          </p:nvPr>
        </p:nvSpPr>
        <p:spPr bwMode="auto">
          <a:xfrm>
            <a:off x="1160463" y="693738"/>
            <a:ext cx="4616450" cy="34623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 name="Notes Placeholder 4"/>
          <p:cNvSpPr>
            <a:spLocks noGrp="1"/>
          </p:cNvSpPr>
          <p:nvPr>
            <p:ph type="body" sz="quarter" idx="3"/>
          </p:nvPr>
        </p:nvSpPr>
        <p:spPr bwMode="auto">
          <a:xfrm>
            <a:off x="693738" y="4386263"/>
            <a:ext cx="554672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302" tIns="46151" rIns="92302" bIns="4615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13317"/>
          <p:cNvSpPr>
            <a:spLocks noGrp="1"/>
          </p:cNvSpPr>
          <p:nvPr>
            <p:ph type="ftr" sz="quarter" idx="4"/>
          </p:nvPr>
        </p:nvSpPr>
        <p:spPr bwMode="auto">
          <a:xfrm>
            <a:off x="0" y="8770938"/>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302" tIns="46151" rIns="92302" bIns="46151" numCol="1" anchor="b" anchorCtr="0" compatLnSpc="1">
            <a:prstTxWarp prst="textNoShape">
              <a:avLst/>
            </a:prstTxWarp>
          </a:bodyPr>
          <a:lstStyle>
            <a:lvl1pPr defTabSz="922338">
              <a:defRPr sz="1200">
                <a:solidFill>
                  <a:schemeClr val="tx1"/>
                </a:solidFill>
                <a:latin typeface="Calibri" pitchFamily="34" charset="0"/>
                <a:ea typeface="+mn-ea"/>
                <a:cs typeface="+mn-cs"/>
              </a:defRPr>
            </a:lvl1pPr>
          </a:lstStyle>
          <a:p>
            <a:pPr>
              <a:defRPr/>
            </a:pPr>
            <a:endParaRPr lang="en-US"/>
          </a:p>
        </p:txBody>
      </p:sp>
      <p:sp>
        <p:nvSpPr>
          <p:cNvPr id="7" name="Slide Number Placeholder 6"/>
          <p:cNvSpPr>
            <a:spLocks noGrp="1"/>
          </p:cNvSpPr>
          <p:nvPr>
            <p:ph type="sldNum" sz="quarter" idx="5"/>
          </p:nvPr>
        </p:nvSpPr>
        <p:spPr bwMode="auto">
          <a:xfrm>
            <a:off x="3927475" y="8770938"/>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302" tIns="46151" rIns="92302" bIns="46151" numCol="1" anchor="b" anchorCtr="0" compatLnSpc="1">
            <a:prstTxWarp prst="textNoShape">
              <a:avLst/>
            </a:prstTxWarp>
          </a:bodyPr>
          <a:lstStyle>
            <a:lvl1pPr algn="r" defTabSz="922338">
              <a:defRPr sz="1200" smtClean="0">
                <a:solidFill>
                  <a:schemeClr val="tx1"/>
                </a:solidFill>
                <a:latin typeface="Calibri" pitchFamily="34" charset="0"/>
              </a:defRPr>
            </a:lvl1pPr>
          </a:lstStyle>
          <a:p>
            <a:pPr>
              <a:defRPr/>
            </a:pPr>
            <a:fld id="{716E5551-2B12-46B7-A623-8225B78A53A1}" type="slidenum">
              <a:rPr lang="en-US" altLang="en-US"/>
              <a:pPr>
                <a:defRPr/>
              </a:pPr>
              <a:t>‹#›</a:t>
            </a:fld>
            <a:endParaRPr lang="en-US" altLang="en-US"/>
          </a:p>
        </p:txBody>
      </p:sp>
    </p:spTree>
    <p:extLst>
      <p:ext uri="{BB962C8B-B14F-4D97-AF65-F5344CB8AC3E}">
        <p14:creationId xmlns:p14="http://schemas.microsoft.com/office/powerpoint/2010/main" val="2734826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TextEdit="1"/>
          </p:cNvSpPr>
          <p:nvPr>
            <p:ph type="sldImg"/>
          </p:nvPr>
        </p:nvSpPr>
        <p:spPr>
          <a:ln/>
        </p:spPr>
      </p:sp>
      <p:sp>
        <p:nvSpPr>
          <p:cNvPr id="13315" name="Rectangle 3"/>
          <p:cNvSpPr>
            <a:spLocks noGrp="1"/>
          </p:cNvSpPr>
          <p:nvPr>
            <p:ph type="body" idx="1"/>
          </p:nvPr>
        </p:nvSpPr>
        <p:spPr>
          <a:noFill/>
        </p:spPr>
        <p:txBody>
          <a:bodyPr/>
          <a:lstStyle/>
          <a:p>
            <a:endParaRPr lang="en-US" altLang="en-US" smtClean="0">
              <a:latin typeface="Arial" charset="0"/>
            </a:endParaRPr>
          </a:p>
        </p:txBody>
      </p:sp>
    </p:spTree>
    <p:extLst>
      <p:ext uri="{BB962C8B-B14F-4D97-AF65-F5344CB8AC3E}">
        <p14:creationId xmlns:p14="http://schemas.microsoft.com/office/powerpoint/2010/main" val="3276791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10</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1248118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11</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3141393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12</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2434838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13</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3304578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14</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1261884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15</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763080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16</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2887057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17</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4250704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18</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1749576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19</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691388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2</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3791062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20</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2729776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21</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334123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22</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1609860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23</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2817053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24</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3969550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3</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4233467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4</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995863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5</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3718803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6</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2944016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7</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2551809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8</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3290910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9</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11543642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3730" name="Rectangle 1026"/>
          <p:cNvSpPr>
            <a:spLocks noGrp="1" noChangeArrowheads="1"/>
          </p:cNvSpPr>
          <p:nvPr>
            <p:ph type="subTitle" idx="1"/>
          </p:nvPr>
        </p:nvSpPr>
        <p:spPr>
          <a:xfrm>
            <a:off x="1371600" y="3886200"/>
            <a:ext cx="6400800" cy="1752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a:defRPr smtClean="0"/>
            </a:lvl1pPr>
          </a:lstStyle>
          <a:p>
            <a:pPr lvl="0"/>
            <a:r>
              <a:rPr lang="en-US" noProof="0" smtClean="0"/>
              <a:t>Click to edit Master subtitle style</a:t>
            </a:r>
          </a:p>
        </p:txBody>
      </p:sp>
      <p:sp>
        <p:nvSpPr>
          <p:cNvPr id="73734" name="Rectangle 1025"/>
          <p:cNvSpPr>
            <a:spLocks noGrp="1" noChangeArrowheads="1"/>
          </p:cNvSpPr>
          <p:nvPr>
            <p:ph type="ctrTitle"/>
          </p:nvPr>
        </p:nvSpPr>
        <p:spPr>
          <a:xfrm>
            <a:off x="685800" y="2133600"/>
            <a:ext cx="7772400" cy="14700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a:defRPr smtClean="0"/>
            </a:lvl1pPr>
          </a:lstStyle>
          <a:p>
            <a:pPr lvl="0"/>
            <a:r>
              <a:rPr lang="en-US" noProof="0" smtClean="0"/>
              <a:t>Click to edit Master title style</a:t>
            </a:r>
          </a:p>
        </p:txBody>
      </p:sp>
      <p:sp>
        <p:nvSpPr>
          <p:cNvPr id="4" name="Rectangle 1027"/>
          <p:cNvSpPr>
            <a:spLocks noGrp="1" noChangeArrowheads="1"/>
          </p:cNvSpPr>
          <p:nvPr>
            <p:ph type="dt" sz="half" idx="10"/>
          </p:nvPr>
        </p:nvSpPr>
        <p:spPr bwMode="auto">
          <a:xfrm>
            <a:off x="457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Arial" pitchFamily="34" charset="0"/>
              </a:defRPr>
            </a:lvl1pPr>
          </a:lstStyle>
          <a:p>
            <a:pPr>
              <a:defRPr/>
            </a:pPr>
            <a:fld id="{56F84C58-7F90-4178-99FD-330C75071A22}" type="datetime1">
              <a:rPr lang="en-US" altLang="en-US"/>
              <a:pPr>
                <a:defRPr/>
              </a:pPr>
              <a:t>5/5/2016</a:t>
            </a:fld>
            <a:endParaRPr lang="en-US" altLang="en-US"/>
          </a:p>
        </p:txBody>
      </p:sp>
      <p:sp>
        <p:nvSpPr>
          <p:cNvPr id="5" name="Rectangle 1028"/>
          <p:cNvSpPr>
            <a:spLocks noGrp="1" noChangeArrowheads="1"/>
          </p:cNvSpPr>
          <p:nvPr>
            <p:ph type="ftr" sz="quarter" idx="11"/>
          </p:nvPr>
        </p:nvSpPr>
        <p:spPr bwMode="auto">
          <a:xfrm>
            <a:off x="3124200" y="6245225"/>
            <a:ext cx="2895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34" charset="0"/>
                <a:ea typeface="+mn-ea"/>
                <a:cs typeface="+mn-cs"/>
              </a:defRPr>
            </a:lvl1pPr>
          </a:lstStyle>
          <a:p>
            <a:pPr>
              <a:defRPr/>
            </a:pPr>
            <a:endParaRPr lang="en-US"/>
          </a:p>
        </p:txBody>
      </p:sp>
      <p:sp>
        <p:nvSpPr>
          <p:cNvPr id="6" name="Rectangle 5"/>
          <p:cNvSpPr>
            <a:spLocks noGrp="1" noChangeArrowheads="1"/>
          </p:cNvSpPr>
          <p:nvPr>
            <p:ph type="sldNum" sz="quarter" idx="12"/>
          </p:nvPr>
        </p:nvSpPr>
        <p:spPr>
          <a:xfrm>
            <a:off x="6553200" y="6245225"/>
            <a:ext cx="2133600" cy="476250"/>
          </a:xfrm>
        </p:spPr>
        <p:txBody>
          <a:bodyPr anchor="t"/>
          <a:lstStyle>
            <a:lvl1pPr algn="r">
              <a:defRPr sz="1400" smtClean="0"/>
            </a:lvl1pPr>
          </a:lstStyle>
          <a:p>
            <a:pPr>
              <a:defRPr/>
            </a:pPr>
            <a:fld id="{6E49C9B5-3B34-451F-A44F-759BBE93A2CD}" type="slidenum">
              <a:rPr lang="en-US" altLang="en-US"/>
              <a:pPr>
                <a:defRPr/>
              </a:pPr>
              <a:t>‹#›</a:t>
            </a:fld>
            <a:endParaRPr lang="en-US" altLang="en-US"/>
          </a:p>
        </p:txBody>
      </p:sp>
    </p:spTree>
    <p:extLst>
      <p:ext uri="{BB962C8B-B14F-4D97-AF65-F5344CB8AC3E}">
        <p14:creationId xmlns:p14="http://schemas.microsoft.com/office/powerpoint/2010/main" val="2261224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Shape 1"/>
          <p:cNvSpPr>
            <a:spLocks noGrp="1"/>
          </p:cNvSpPr>
          <p:nvPr>
            <p:ph type="title"/>
          </p:nvPr>
        </p:nvSpPr>
        <p:spPr>
          <a:xfrm>
            <a:off x="1792288" y="4800600"/>
            <a:ext cx="5486400" cy="566738"/>
          </a:xfrm>
        </p:spPr>
        <p:txBody>
          <a:bodyPr rtlCol="0" anchor="b"/>
          <a:lstStyle>
            <a:lvl1pPr algn="l">
              <a:defRPr sz="2000" b="1"/>
            </a:lvl1pPr>
          </a:lstStyle>
          <a:p>
            <a:r>
              <a:rPr lang="en-US"/>
              <a:t>Click to edit Master title style</a:t>
            </a:r>
          </a:p>
        </p:txBody>
      </p:sp>
      <p:sp>
        <p:nvSpPr>
          <p:cNvPr id="3" name="Shape 2"/>
          <p:cNvSpPr>
            <a:spLocks noGrp="1"/>
          </p:cNvSpPr>
          <p:nvPr>
            <p:ph type="pic" idx="1"/>
          </p:nvPr>
        </p:nvSpPr>
        <p:spPr>
          <a:xfrm>
            <a:off x="1792288" y="612775"/>
            <a:ext cx="5486400" cy="411480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Shape 3"/>
          <p:cNvSpPr>
            <a:spLocks noGrp="1"/>
          </p:cNvSpPr>
          <p:nvPr>
            <p:ph type="body" sz="half" idx="2"/>
          </p:nvPr>
        </p:nvSpPr>
        <p:spPr>
          <a:xfrm>
            <a:off x="1792288" y="5367338"/>
            <a:ext cx="5486400" cy="804862"/>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F2BEC5A2-E5D4-42D4-AEE1-32676B56E3A7}" type="slidenum">
              <a:rPr lang="en-US" altLang="en-US"/>
              <a:pPr>
                <a:defRPr/>
              </a:pPr>
              <a:t>‹#›</a:t>
            </a:fld>
            <a:endParaRPr lang="en-US" altLang="en-US"/>
          </a:p>
        </p:txBody>
      </p:sp>
    </p:spTree>
    <p:extLst>
      <p:ext uri="{BB962C8B-B14F-4D97-AF65-F5344CB8AC3E}">
        <p14:creationId xmlns:p14="http://schemas.microsoft.com/office/powerpoint/2010/main" val="1380259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7159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990600"/>
            <a:ext cx="8610600" cy="5181600"/>
          </a:xfrm>
        </p:spPr>
        <p:txBody>
          <a:bodyPr/>
          <a:lstStyle/>
          <a:p>
            <a:pPr lvl="0"/>
            <a:endParaRPr lang="en-US" noProof="0"/>
          </a:p>
        </p:txBody>
      </p:sp>
      <p:sp>
        <p:nvSpPr>
          <p:cNvPr id="4" name="Rectangle 3"/>
          <p:cNvSpPr>
            <a:spLocks noGrp="1" noChangeArrowheads="1"/>
          </p:cNvSpPr>
          <p:nvPr>
            <p:ph type="sldNum" sz="quarter" idx="10"/>
          </p:nvPr>
        </p:nvSpPr>
        <p:spPr>
          <a:ln/>
        </p:spPr>
        <p:txBody>
          <a:bodyPr/>
          <a:lstStyle>
            <a:lvl1pPr>
              <a:defRPr/>
            </a:lvl1pPr>
          </a:lstStyle>
          <a:p>
            <a:pPr>
              <a:defRPr/>
            </a:pPr>
            <a:fld id="{6209BB37-9249-442E-8609-EFE4E8D4FDE0}" type="slidenum">
              <a:rPr lang="en-US" altLang="en-US"/>
              <a:pPr>
                <a:defRPr/>
              </a:pPr>
              <a:t>‹#›</a:t>
            </a:fld>
            <a:endParaRPr lang="en-US" altLang="en-US"/>
          </a:p>
        </p:txBody>
      </p:sp>
    </p:spTree>
    <p:extLst>
      <p:ext uri="{BB962C8B-B14F-4D97-AF65-F5344CB8AC3E}">
        <p14:creationId xmlns:p14="http://schemas.microsoft.com/office/powerpoint/2010/main" val="15961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Shape 1"/>
          <p:cNvSpPr>
            <a:spLocks noGrp="1"/>
          </p:cNvSpPr>
          <p:nvPr>
            <p:ph type="ctrTitle"/>
          </p:nvPr>
        </p:nvSpPr>
        <p:spPr>
          <a:xfrm>
            <a:off x="685800" y="2130425"/>
            <a:ext cx="7772400" cy="1470025"/>
          </a:xfrm>
        </p:spPr>
        <p:txBody>
          <a:bodyPr rtlCol="0"/>
          <a:lstStyle/>
          <a:p>
            <a:r>
              <a:rPr lang="en-US"/>
              <a:t>Click to edit Master title style</a:t>
            </a:r>
          </a:p>
        </p:txBody>
      </p:sp>
      <p:sp>
        <p:nvSpPr>
          <p:cNvPr id="3" name="Shape 2"/>
          <p:cNvSpPr>
            <a:spLocks noGrp="1"/>
          </p:cNvSpPr>
          <p:nvPr>
            <p:ph type="subTitle" idx="1"/>
          </p:nvPr>
        </p:nvSpPr>
        <p:spPr>
          <a:xfrm>
            <a:off x="1371600" y="3886200"/>
            <a:ext cx="6400800" cy="1752600"/>
          </a:xfrm>
        </p:spPr>
        <p:txBody>
          <a:bodyPr rtlCol="0"/>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Rectangle 3"/>
          <p:cNvSpPr>
            <a:spLocks noGrp="1" noChangeArrowheads="1"/>
          </p:cNvSpPr>
          <p:nvPr>
            <p:ph type="sldNum" sz="quarter" idx="10"/>
          </p:nvPr>
        </p:nvSpPr>
        <p:spPr>
          <a:ln/>
        </p:spPr>
        <p:txBody>
          <a:bodyPr/>
          <a:lstStyle>
            <a:lvl1pPr>
              <a:defRPr/>
            </a:lvl1pPr>
          </a:lstStyle>
          <a:p>
            <a:pPr>
              <a:defRPr/>
            </a:pPr>
            <a:fld id="{5A19CC16-AAB0-41D6-8656-6D51D6BF8086}" type="slidenum">
              <a:rPr lang="en-US" altLang="en-US"/>
              <a:pPr>
                <a:defRPr/>
              </a:pPr>
              <a:t>‹#›</a:t>
            </a:fld>
            <a:endParaRPr lang="en-US" altLang="en-US"/>
          </a:p>
        </p:txBody>
      </p:sp>
    </p:spTree>
    <p:extLst>
      <p:ext uri="{BB962C8B-B14F-4D97-AF65-F5344CB8AC3E}">
        <p14:creationId xmlns:p14="http://schemas.microsoft.com/office/powerpoint/2010/main" val="2896902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Shape 1"/>
          <p:cNvSpPr>
            <a:spLocks noGrp="1"/>
          </p:cNvSpPr>
          <p:nvPr>
            <p:ph type="title"/>
          </p:nvPr>
        </p:nvSpPr>
        <p:spPr/>
        <p:txBody>
          <a:bodyPr rtlCol="0"/>
          <a:lstStyle/>
          <a:p>
            <a:r>
              <a:rPr lang="en-US"/>
              <a:t>Click to edit Master title style</a:t>
            </a:r>
          </a:p>
        </p:txBody>
      </p:sp>
      <p:sp>
        <p:nvSpPr>
          <p:cNvPr id="3" name="Shape 2"/>
          <p:cNvSpPr>
            <a:spLocks noGrp="1"/>
          </p:cNvSpPr>
          <p:nvPr>
            <p:ph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3B588412-83CC-47B5-83F6-A5E7C6FE1392}" type="slidenum">
              <a:rPr lang="en-US" altLang="en-US"/>
              <a:pPr>
                <a:defRPr/>
              </a:pPr>
              <a:t>‹#›</a:t>
            </a:fld>
            <a:endParaRPr lang="en-US" altLang="en-US"/>
          </a:p>
        </p:txBody>
      </p:sp>
    </p:spTree>
    <p:extLst>
      <p:ext uri="{BB962C8B-B14F-4D97-AF65-F5344CB8AC3E}">
        <p14:creationId xmlns:p14="http://schemas.microsoft.com/office/powerpoint/2010/main" val="2220514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Shape 1"/>
          <p:cNvSpPr>
            <a:spLocks noGrp="1"/>
          </p:cNvSpPr>
          <p:nvPr>
            <p:ph type="title"/>
          </p:nvPr>
        </p:nvSpPr>
        <p:spPr>
          <a:xfrm>
            <a:off x="722313" y="4406900"/>
            <a:ext cx="7772400" cy="1362075"/>
          </a:xfrm>
        </p:spPr>
        <p:txBody>
          <a:bodyPr rtlCol="0" anchor="t"/>
          <a:lstStyle>
            <a:lvl1pPr algn="l">
              <a:defRPr sz="4000" b="1" cap="all"/>
            </a:lvl1pPr>
          </a:lstStyle>
          <a:p>
            <a:r>
              <a:rPr lang="en-US"/>
              <a:t>Click to edit Master title style</a:t>
            </a:r>
          </a:p>
        </p:txBody>
      </p:sp>
      <p:sp>
        <p:nvSpPr>
          <p:cNvPr id="3" name="Shape 2"/>
          <p:cNvSpPr>
            <a:spLocks noGrp="1"/>
          </p:cNvSpPr>
          <p:nvPr>
            <p:ph type="body" idx="1"/>
          </p:nvPr>
        </p:nvSpPr>
        <p:spPr>
          <a:xfrm>
            <a:off x="722313" y="2906713"/>
            <a:ext cx="7772400" cy="1500187"/>
          </a:xfrm>
        </p:spPr>
        <p:txBody>
          <a:bodyPr rtlCol="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C7B20D5F-0A2B-4168-BFCB-AC5F0A584B60}" type="slidenum">
              <a:rPr lang="en-US" altLang="en-US"/>
              <a:pPr>
                <a:defRPr/>
              </a:pPr>
              <a:t>‹#›</a:t>
            </a:fld>
            <a:endParaRPr lang="en-US" altLang="en-US"/>
          </a:p>
        </p:txBody>
      </p:sp>
    </p:spTree>
    <p:extLst>
      <p:ext uri="{BB962C8B-B14F-4D97-AF65-F5344CB8AC3E}">
        <p14:creationId xmlns:p14="http://schemas.microsoft.com/office/powerpoint/2010/main" val="1508605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Shape 1"/>
          <p:cNvSpPr>
            <a:spLocks noGrp="1"/>
          </p:cNvSpPr>
          <p:nvPr>
            <p:ph type="title"/>
          </p:nvPr>
        </p:nvSpPr>
        <p:spPr/>
        <p:txBody>
          <a:bodyPr rtlCol="0"/>
          <a:lstStyle/>
          <a:p>
            <a:r>
              <a:rPr lang="en-US"/>
              <a:t>Click to edit Master title style</a:t>
            </a:r>
          </a:p>
        </p:txBody>
      </p:sp>
      <p:sp>
        <p:nvSpPr>
          <p:cNvPr id="3" name="Shape 2"/>
          <p:cNvSpPr>
            <a:spLocks noGrp="1"/>
          </p:cNvSpPr>
          <p:nvPr>
            <p:ph sz="half" idx="1"/>
          </p:nvPr>
        </p:nvSpPr>
        <p:spPr>
          <a:xfrm>
            <a:off x="457200" y="1600200"/>
            <a:ext cx="4038600" cy="4525963"/>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hape 3"/>
          <p:cNvSpPr>
            <a:spLocks noGrp="1"/>
          </p:cNvSpPr>
          <p:nvPr>
            <p:ph sz="half" idx="2"/>
          </p:nvPr>
        </p:nvSpPr>
        <p:spPr>
          <a:xfrm>
            <a:off x="4648200" y="1600200"/>
            <a:ext cx="4038600" cy="4525963"/>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pPr>
              <a:defRPr/>
            </a:pPr>
            <a:fld id="{5BB3EAAB-B0AD-48BB-8D6B-42645148456B}" type="slidenum">
              <a:rPr lang="en-US" altLang="en-US"/>
              <a:pPr>
                <a:defRPr/>
              </a:pPr>
              <a:t>‹#›</a:t>
            </a:fld>
            <a:endParaRPr lang="en-US" altLang="en-US"/>
          </a:p>
        </p:txBody>
      </p:sp>
    </p:spTree>
    <p:extLst>
      <p:ext uri="{BB962C8B-B14F-4D97-AF65-F5344CB8AC3E}">
        <p14:creationId xmlns:p14="http://schemas.microsoft.com/office/powerpoint/2010/main" val="2171793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Shape 1"/>
          <p:cNvSpPr>
            <a:spLocks noGrp="1"/>
          </p:cNvSpPr>
          <p:nvPr>
            <p:ph type="title"/>
          </p:nvPr>
        </p:nvSpPr>
        <p:spPr/>
        <p:txBody>
          <a:bodyPr rtlCol="0"/>
          <a:lstStyle>
            <a:lvl1pPr>
              <a:defRPr/>
            </a:lvl1pPr>
          </a:lstStyle>
          <a:p>
            <a:r>
              <a:rPr lang="en-US"/>
              <a:t>Click to edit Master title style</a:t>
            </a:r>
          </a:p>
        </p:txBody>
      </p:sp>
      <p:sp>
        <p:nvSpPr>
          <p:cNvPr id="3" name="Shape 2"/>
          <p:cNvSpPr>
            <a:spLocks noGrp="1"/>
          </p:cNvSpPr>
          <p:nvPr>
            <p:ph type="body" idx="1"/>
          </p:nvPr>
        </p:nvSpPr>
        <p:spPr>
          <a:xfrm>
            <a:off x="457200" y="1535113"/>
            <a:ext cx="4040188"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Shape 3"/>
          <p:cNvSpPr>
            <a:spLocks noGrp="1"/>
          </p:cNvSpPr>
          <p:nvPr>
            <p:ph sz="half" idx="2"/>
          </p:nvPr>
        </p:nvSpPr>
        <p:spPr>
          <a:xfrm>
            <a:off x="457200" y="2174875"/>
            <a:ext cx="4040188"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hape 4"/>
          <p:cNvSpPr>
            <a:spLocks noGrp="1"/>
          </p:cNvSpPr>
          <p:nvPr>
            <p:ph type="body" sz="quarter" idx="3"/>
          </p:nvPr>
        </p:nvSpPr>
        <p:spPr>
          <a:xfrm>
            <a:off x="4645025" y="1535113"/>
            <a:ext cx="4041775"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hape 5"/>
          <p:cNvSpPr>
            <a:spLocks noGrp="1"/>
          </p:cNvSpPr>
          <p:nvPr>
            <p:ph sz="quarter" idx="4"/>
          </p:nvPr>
        </p:nvSpPr>
        <p:spPr>
          <a:xfrm>
            <a:off x="4645025" y="2174875"/>
            <a:ext cx="4041775"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9CD24B26-D0F6-4BC1-AA55-D12612917909}" type="slidenum">
              <a:rPr lang="en-US" altLang="en-US"/>
              <a:pPr>
                <a:defRPr/>
              </a:pPr>
              <a:t>‹#›</a:t>
            </a:fld>
            <a:endParaRPr lang="en-US" altLang="en-US"/>
          </a:p>
        </p:txBody>
      </p:sp>
    </p:spTree>
    <p:extLst>
      <p:ext uri="{BB962C8B-B14F-4D97-AF65-F5344CB8AC3E}">
        <p14:creationId xmlns:p14="http://schemas.microsoft.com/office/powerpoint/2010/main" val="4282845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Shape 1"/>
          <p:cNvSpPr>
            <a:spLocks noGrp="1"/>
          </p:cNvSpPr>
          <p:nvPr>
            <p:ph type="title"/>
          </p:nvPr>
        </p:nvSpPr>
        <p:spPr/>
        <p:txBody>
          <a:bodyPr rtlCol="0"/>
          <a:lstStyle/>
          <a:p>
            <a:r>
              <a:rPr lang="en-US"/>
              <a:t>Click to edit Master title style</a:t>
            </a:r>
          </a:p>
        </p:txBody>
      </p:sp>
      <p:sp>
        <p:nvSpPr>
          <p:cNvPr id="3" name="Rectangle 2"/>
          <p:cNvSpPr>
            <a:spLocks noGrp="1" noChangeArrowheads="1"/>
          </p:cNvSpPr>
          <p:nvPr>
            <p:ph type="sldNum" sz="quarter" idx="10"/>
          </p:nvPr>
        </p:nvSpPr>
        <p:spPr>
          <a:ln/>
        </p:spPr>
        <p:txBody>
          <a:bodyPr/>
          <a:lstStyle>
            <a:lvl1pPr>
              <a:defRPr/>
            </a:lvl1pPr>
          </a:lstStyle>
          <a:p>
            <a:pPr>
              <a:defRPr/>
            </a:pPr>
            <a:fld id="{54E0BC96-D776-4698-8A4B-B7F473C022B2}" type="slidenum">
              <a:rPr lang="en-US" altLang="en-US"/>
              <a:pPr>
                <a:defRPr/>
              </a:pPr>
              <a:t>‹#›</a:t>
            </a:fld>
            <a:endParaRPr lang="en-US" altLang="en-US"/>
          </a:p>
        </p:txBody>
      </p:sp>
    </p:spTree>
    <p:extLst>
      <p:ext uri="{BB962C8B-B14F-4D97-AF65-F5344CB8AC3E}">
        <p14:creationId xmlns:p14="http://schemas.microsoft.com/office/powerpoint/2010/main" val="243667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ln/>
        </p:spPr>
        <p:txBody>
          <a:bodyPr/>
          <a:lstStyle>
            <a:lvl1pPr>
              <a:defRPr/>
            </a:lvl1pPr>
          </a:lstStyle>
          <a:p>
            <a:pPr>
              <a:defRPr/>
            </a:pPr>
            <a:fld id="{A18DADF6-892E-4353-83AD-E5DFDE82D3EA}" type="slidenum">
              <a:rPr lang="en-US" altLang="en-US"/>
              <a:pPr>
                <a:defRPr/>
              </a:pPr>
              <a:t>‹#›</a:t>
            </a:fld>
            <a:endParaRPr lang="en-US" altLang="en-US"/>
          </a:p>
        </p:txBody>
      </p:sp>
    </p:spTree>
    <p:extLst>
      <p:ext uri="{BB962C8B-B14F-4D97-AF65-F5344CB8AC3E}">
        <p14:creationId xmlns:p14="http://schemas.microsoft.com/office/powerpoint/2010/main" val="3762870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Shape 1"/>
          <p:cNvSpPr>
            <a:spLocks noGrp="1"/>
          </p:cNvSpPr>
          <p:nvPr>
            <p:ph type="title"/>
          </p:nvPr>
        </p:nvSpPr>
        <p:spPr>
          <a:xfrm>
            <a:off x="457200" y="273050"/>
            <a:ext cx="3008313" cy="1162050"/>
          </a:xfrm>
        </p:spPr>
        <p:txBody>
          <a:bodyPr rtlCol="0" anchor="b"/>
          <a:lstStyle>
            <a:lvl1pPr algn="l">
              <a:defRPr sz="2000" b="1"/>
            </a:lvl1pPr>
          </a:lstStyle>
          <a:p>
            <a:r>
              <a:rPr lang="en-US"/>
              <a:t>Click to edit Master title style</a:t>
            </a:r>
          </a:p>
        </p:txBody>
      </p:sp>
      <p:sp>
        <p:nvSpPr>
          <p:cNvPr id="3" name="Shape 2"/>
          <p:cNvSpPr>
            <a:spLocks noGrp="1"/>
          </p:cNvSpPr>
          <p:nvPr>
            <p:ph idx="1"/>
          </p:nvPr>
        </p:nvSpPr>
        <p:spPr>
          <a:xfrm>
            <a:off x="3575050" y="273050"/>
            <a:ext cx="5111750" cy="5853113"/>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hape 3"/>
          <p:cNvSpPr>
            <a:spLocks noGrp="1"/>
          </p:cNvSpPr>
          <p:nvPr>
            <p:ph type="body" sz="half" idx="2"/>
          </p:nvPr>
        </p:nvSpPr>
        <p:spPr>
          <a:xfrm>
            <a:off x="457200" y="1435100"/>
            <a:ext cx="3008313" cy="4691063"/>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7B313F34-19F3-459A-841F-65498E5C3B44}" type="slidenum">
              <a:rPr lang="en-US" altLang="en-US"/>
              <a:pPr>
                <a:defRPr/>
              </a:pPr>
              <a:t>‹#›</a:t>
            </a:fld>
            <a:endParaRPr lang="en-US" altLang="en-US"/>
          </a:p>
        </p:txBody>
      </p:sp>
    </p:spTree>
    <p:extLst>
      <p:ext uri="{BB962C8B-B14F-4D97-AF65-F5344CB8AC3E}">
        <p14:creationId xmlns:p14="http://schemas.microsoft.com/office/powerpoint/2010/main" val="158626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0" name="Slide Number Placeholder 1029"/>
          <p:cNvSpPr>
            <a:spLocks noGrp="1" noChangeArrowheads="1"/>
          </p:cNvSpPr>
          <p:nvPr>
            <p:ph type="sldNum" sz="quarter" idx="4"/>
          </p:nvPr>
        </p:nvSpPr>
        <p:spPr bwMode="auto">
          <a:xfrm>
            <a:off x="0" y="63817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smtClean="0">
                <a:solidFill>
                  <a:schemeClr val="tx1"/>
                </a:solidFill>
                <a:latin typeface="Arial" pitchFamily="34" charset="0"/>
              </a:defRPr>
            </a:lvl1pPr>
          </a:lstStyle>
          <a:p>
            <a:pPr>
              <a:defRPr/>
            </a:pPr>
            <a:fld id="{033A702E-B305-4F8A-991C-67A0D80A939A}" type="slidenum">
              <a:rPr lang="en-US" altLang="en-US"/>
              <a:pPr>
                <a:defRPr/>
              </a:pPr>
              <a:t>‹#›</a:t>
            </a:fld>
            <a:endParaRPr lang="en-US" altLang="en-US"/>
          </a:p>
        </p:txBody>
      </p:sp>
      <p:sp>
        <p:nvSpPr>
          <p:cNvPr id="1027" name="Rectangle 19"/>
          <p:cNvSpPr>
            <a:spLocks noGrp="1" noChangeArrowheads="1"/>
          </p:cNvSpPr>
          <p:nvPr>
            <p:ph type="title"/>
          </p:nvPr>
        </p:nvSpPr>
        <p:spPr bwMode="auto">
          <a:xfrm>
            <a:off x="914400" y="0"/>
            <a:ext cx="82296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0"/>
          <p:cNvSpPr>
            <a:spLocks noGrp="1" noChangeArrowheads="1"/>
          </p:cNvSpPr>
          <p:nvPr>
            <p:ph type="body" idx="1"/>
          </p:nvPr>
        </p:nvSpPr>
        <p:spPr bwMode="auto">
          <a:xfrm>
            <a:off x="228600" y="990600"/>
            <a:ext cx="8610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29" name="Group 22"/>
          <p:cNvGrpSpPr>
            <a:grpSpLocks/>
          </p:cNvGrpSpPr>
          <p:nvPr userDrawn="1"/>
        </p:nvGrpSpPr>
        <p:grpSpPr bwMode="auto">
          <a:xfrm>
            <a:off x="7785100" y="6197600"/>
            <a:ext cx="1209675" cy="584200"/>
            <a:chOff x="4904" y="3904"/>
            <a:chExt cx="762" cy="368"/>
          </a:xfrm>
        </p:grpSpPr>
        <p:pic>
          <p:nvPicPr>
            <p:cNvPr id="2" name="Rectangle 3078"/>
            <p:cNvPicPr>
              <a:picLocks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303" y="3904"/>
              <a:ext cx="363"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21" descr="DOC Color Use"/>
            <p:cNvPicPr>
              <a:picLocks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4904" y="3909"/>
              <a:ext cx="363"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07"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ftr="0" dt="0"/>
  <p:txStyles>
    <p:titleStyle>
      <a:lvl1pPr marL="342900" indent="-342900" algn="r" defTabSz="-13873163" rtl="0" eaLnBrk="0" fontAlgn="base" hangingPunct="0">
        <a:spcBef>
          <a:spcPct val="0"/>
        </a:spcBef>
        <a:spcAft>
          <a:spcPct val="0"/>
        </a:spcAft>
        <a:defRPr sz="3600" b="1">
          <a:solidFill>
            <a:srgbClr val="0058B0"/>
          </a:solidFill>
          <a:latin typeface="Arial Narrow" pitchFamily="34" charset="0"/>
          <a:ea typeface="MS PGothic" pitchFamily="34" charset="-128"/>
          <a:cs typeface="ＭＳ Ｐゴシック" charset="0"/>
        </a:defRPr>
      </a:lvl1pPr>
      <a:lvl2pPr marL="342900" indent="-342900" algn="r" defTabSz="-13873163" rtl="0" eaLnBrk="0" fontAlgn="base" hangingPunct="0">
        <a:spcBef>
          <a:spcPct val="0"/>
        </a:spcBef>
        <a:spcAft>
          <a:spcPct val="0"/>
        </a:spcAft>
        <a:defRPr sz="3600" b="1">
          <a:solidFill>
            <a:srgbClr val="0058B0"/>
          </a:solidFill>
          <a:latin typeface="Arial Narrow" pitchFamily="34" charset="0"/>
          <a:ea typeface="MS PGothic" pitchFamily="34" charset="-128"/>
          <a:cs typeface="ＭＳ Ｐゴシック" charset="0"/>
        </a:defRPr>
      </a:lvl2pPr>
      <a:lvl3pPr marL="342900" indent="-342900" algn="r" defTabSz="-13873163" rtl="0" eaLnBrk="0" fontAlgn="base" hangingPunct="0">
        <a:spcBef>
          <a:spcPct val="0"/>
        </a:spcBef>
        <a:spcAft>
          <a:spcPct val="0"/>
        </a:spcAft>
        <a:defRPr sz="3600" b="1">
          <a:solidFill>
            <a:srgbClr val="0058B0"/>
          </a:solidFill>
          <a:latin typeface="Arial Narrow" pitchFamily="34" charset="0"/>
          <a:ea typeface="MS PGothic" pitchFamily="34" charset="-128"/>
          <a:cs typeface="ＭＳ Ｐゴシック" charset="0"/>
        </a:defRPr>
      </a:lvl3pPr>
      <a:lvl4pPr marL="342900" indent="-342900" algn="r" defTabSz="-13873163" rtl="0" eaLnBrk="0" fontAlgn="base" hangingPunct="0">
        <a:spcBef>
          <a:spcPct val="0"/>
        </a:spcBef>
        <a:spcAft>
          <a:spcPct val="0"/>
        </a:spcAft>
        <a:defRPr sz="3600" b="1">
          <a:solidFill>
            <a:srgbClr val="0058B0"/>
          </a:solidFill>
          <a:latin typeface="Arial Narrow" pitchFamily="34" charset="0"/>
          <a:ea typeface="MS PGothic" pitchFamily="34" charset="-128"/>
          <a:cs typeface="ＭＳ Ｐゴシック" charset="0"/>
        </a:defRPr>
      </a:lvl4pPr>
      <a:lvl5pPr marL="342900" indent="-342900" algn="r" defTabSz="-13873163" rtl="0" eaLnBrk="0" fontAlgn="base" hangingPunct="0">
        <a:spcBef>
          <a:spcPct val="0"/>
        </a:spcBef>
        <a:spcAft>
          <a:spcPct val="0"/>
        </a:spcAft>
        <a:defRPr sz="3600" b="1">
          <a:solidFill>
            <a:srgbClr val="0058B0"/>
          </a:solidFill>
          <a:latin typeface="Arial Narrow" pitchFamily="34" charset="0"/>
          <a:ea typeface="MS PGothic" pitchFamily="34" charset="-128"/>
          <a:cs typeface="ＭＳ Ｐゴシック" charset="0"/>
        </a:defRPr>
      </a:lvl5pPr>
      <a:lvl6pPr marL="457200" algn="ctr" fontAlgn="base">
        <a:spcBef>
          <a:spcPct val="0"/>
        </a:spcBef>
        <a:spcAft>
          <a:spcPct val="0"/>
        </a:spcAft>
        <a:defRPr sz="4400">
          <a:solidFill>
            <a:schemeClr val="tx2">
              <a:alpha val="100000"/>
            </a:schemeClr>
          </a:solidFill>
          <a:latin typeface="Arial"/>
        </a:defRPr>
      </a:lvl6pPr>
      <a:lvl7pPr marL="914400" algn="ctr" fontAlgn="base">
        <a:spcBef>
          <a:spcPct val="0"/>
        </a:spcBef>
        <a:spcAft>
          <a:spcPct val="0"/>
        </a:spcAft>
        <a:defRPr sz="4400">
          <a:solidFill>
            <a:schemeClr val="tx2">
              <a:alpha val="100000"/>
            </a:schemeClr>
          </a:solidFill>
          <a:latin typeface="Arial"/>
        </a:defRPr>
      </a:lvl7pPr>
      <a:lvl8pPr marL="1371600" algn="ctr" fontAlgn="base">
        <a:spcBef>
          <a:spcPct val="0"/>
        </a:spcBef>
        <a:spcAft>
          <a:spcPct val="0"/>
        </a:spcAft>
        <a:defRPr sz="4400">
          <a:solidFill>
            <a:schemeClr val="tx2">
              <a:alpha val="100000"/>
            </a:schemeClr>
          </a:solidFill>
          <a:latin typeface="Arial"/>
        </a:defRPr>
      </a:lvl8pPr>
      <a:lvl9pPr marL="1828800" algn="ctr" fontAlgn="base">
        <a:spcBef>
          <a:spcPct val="0"/>
        </a:spcBef>
        <a:spcAft>
          <a:spcPct val="0"/>
        </a:spcAft>
        <a:defRPr sz="4400">
          <a:solidFill>
            <a:schemeClr val="tx2">
              <a:alpha val="100000"/>
            </a:schemeClr>
          </a:solidFill>
          <a:latin typeface="Arial"/>
        </a:defRPr>
      </a:lvl9pPr>
    </p:titleStyle>
    <p:bodyStyle>
      <a:lvl1pPr marL="342900" indent="-342900" algn="l" defTabSz="-13873163" rtl="0" eaLnBrk="0" fontAlgn="base" hangingPunct="0">
        <a:spcBef>
          <a:spcPct val="20000"/>
        </a:spcBef>
        <a:spcAft>
          <a:spcPct val="0"/>
        </a:spcAft>
        <a:defRPr sz="2800">
          <a:solidFill>
            <a:schemeClr val="tx1"/>
          </a:solidFill>
          <a:latin typeface="+mn-lt"/>
          <a:ea typeface="MS PGothic" pitchFamily="34" charset="-128"/>
          <a:cs typeface="ＭＳ Ｐゴシック" charset="0"/>
        </a:defRPr>
      </a:lvl1pPr>
      <a:lvl2pPr marL="742950" indent="-285750" algn="l" defTabSz="-13873163" rtl="0" eaLnBrk="0" fontAlgn="base" hangingPunct="0">
        <a:spcBef>
          <a:spcPct val="20000"/>
        </a:spcBef>
        <a:spcAft>
          <a:spcPct val="0"/>
        </a:spcAft>
        <a:buChar char="–"/>
        <a:defRPr sz="2400">
          <a:solidFill>
            <a:schemeClr val="tx1"/>
          </a:solidFill>
          <a:latin typeface="+mn-lt"/>
          <a:ea typeface="MS PGothic" pitchFamily="34" charset="-128"/>
        </a:defRPr>
      </a:lvl2pPr>
      <a:lvl3pPr marL="1143000" indent="-228600" algn="l" defTabSz="-13873163" rtl="0" eaLnBrk="0" fontAlgn="base" hangingPunct="0">
        <a:spcBef>
          <a:spcPct val="20000"/>
        </a:spcBef>
        <a:spcAft>
          <a:spcPct val="0"/>
        </a:spcAft>
        <a:buChar char="•"/>
        <a:defRPr sz="2000">
          <a:solidFill>
            <a:schemeClr val="tx1"/>
          </a:solidFill>
          <a:latin typeface="+mn-lt"/>
          <a:ea typeface="MS PGothic" pitchFamily="34" charset="-128"/>
        </a:defRPr>
      </a:lvl3pPr>
      <a:lvl4pPr marL="1600200" indent="-228600" algn="l" defTabSz="-13873163" rtl="0" eaLnBrk="0" fontAlgn="base" hangingPunct="0">
        <a:spcBef>
          <a:spcPct val="20000"/>
        </a:spcBef>
        <a:spcAft>
          <a:spcPct val="0"/>
        </a:spcAft>
        <a:buChar char="–"/>
        <a:defRPr>
          <a:solidFill>
            <a:schemeClr val="tx1"/>
          </a:solidFill>
          <a:latin typeface="+mn-lt"/>
          <a:ea typeface="MS PGothic" pitchFamily="34" charset="-128"/>
        </a:defRPr>
      </a:lvl4pPr>
      <a:lvl5pPr marL="2057400" indent="-228600" algn="l" defTabSz="-13873163" rtl="0" eaLnBrk="0" fontAlgn="base" hangingPunct="0">
        <a:spcBef>
          <a:spcPct val="20000"/>
        </a:spcBef>
        <a:spcAft>
          <a:spcPct val="0"/>
        </a:spcAft>
        <a:buChar char="»"/>
        <a:defRPr>
          <a:solidFill>
            <a:schemeClr val="tx1"/>
          </a:solidFill>
          <a:latin typeface="+mn-lt"/>
          <a:ea typeface="MS PGothic" pitchFamily="34" charset="-128"/>
        </a:defRPr>
      </a:lvl5pPr>
      <a:lvl6pPr marL="2514600" indent="-228600" algn="l" fontAlgn="base">
        <a:spcBef>
          <a:spcPct val="20000"/>
        </a:spcBef>
        <a:spcAft>
          <a:spcPct val="0"/>
        </a:spcAft>
        <a:buChar char="»"/>
        <a:defRPr sz="2000">
          <a:solidFill>
            <a:schemeClr val="tx1">
              <a:alpha val="100000"/>
            </a:schemeClr>
          </a:solidFill>
          <a:latin typeface="+mn-lt"/>
        </a:defRPr>
      </a:lvl6pPr>
      <a:lvl7pPr marL="2971800" indent="-228600" algn="l" fontAlgn="base">
        <a:spcBef>
          <a:spcPct val="20000"/>
        </a:spcBef>
        <a:spcAft>
          <a:spcPct val="0"/>
        </a:spcAft>
        <a:buChar char="»"/>
        <a:defRPr sz="2000">
          <a:solidFill>
            <a:schemeClr val="tx1">
              <a:alpha val="100000"/>
            </a:schemeClr>
          </a:solidFill>
          <a:latin typeface="+mn-lt"/>
        </a:defRPr>
      </a:lvl7pPr>
      <a:lvl8pPr marL="3429000" indent="-228600" algn="l" fontAlgn="base">
        <a:spcBef>
          <a:spcPct val="20000"/>
        </a:spcBef>
        <a:spcAft>
          <a:spcPct val="0"/>
        </a:spcAft>
        <a:buChar char="»"/>
        <a:defRPr sz="2000">
          <a:solidFill>
            <a:schemeClr val="tx1">
              <a:alpha val="100000"/>
            </a:schemeClr>
          </a:solidFill>
          <a:latin typeface="+mn-lt"/>
        </a:defRPr>
      </a:lvl8pPr>
      <a:lvl9pPr marL="3886200" indent="-228600" algn="l" fontAlgn="base">
        <a:spcBef>
          <a:spcPct val="20000"/>
        </a:spcBef>
        <a:spcAft>
          <a:spcPct val="0"/>
        </a:spcAft>
        <a:buChar char="»"/>
        <a:defRPr sz="2000">
          <a:solidFill>
            <a:schemeClr val="tx1">
              <a:alpha val="100000"/>
            </a:schemeClr>
          </a:solidFill>
          <a:latin typeface="+mn-lt"/>
        </a:defRPr>
      </a:lvl9pPr>
    </p:bodyStyle>
    <p:otherStyle>
      <a:lvl1pPr algn="l" eaLnBrk="0" fontAlgn="base" hangingPunct="0">
        <a:spcBef>
          <a:spcPct val="0"/>
        </a:spcBef>
        <a:spcAft>
          <a:spcPct val="0"/>
        </a:spcAft>
        <a:defRPr>
          <a:solidFill>
            <a:schemeClr val="tx1">
              <a:alpha val="100000"/>
            </a:schemeClr>
          </a:solidFill>
          <a:latin typeface="Arial"/>
        </a:defRPr>
      </a:lvl1pPr>
      <a:lvl2pPr marL="457200" algn="l" eaLnBrk="0" fontAlgn="base" hangingPunct="0">
        <a:spcBef>
          <a:spcPct val="0"/>
        </a:spcBef>
        <a:spcAft>
          <a:spcPct val="0"/>
        </a:spcAft>
        <a:defRPr>
          <a:solidFill>
            <a:schemeClr val="tx1">
              <a:alpha val="100000"/>
            </a:schemeClr>
          </a:solidFill>
          <a:latin typeface="Arial"/>
        </a:defRPr>
      </a:lvl2pPr>
      <a:lvl3pPr marL="914400" algn="l" eaLnBrk="0" fontAlgn="base" hangingPunct="0">
        <a:spcBef>
          <a:spcPct val="0"/>
        </a:spcBef>
        <a:spcAft>
          <a:spcPct val="0"/>
        </a:spcAft>
        <a:defRPr>
          <a:solidFill>
            <a:schemeClr val="tx1">
              <a:alpha val="100000"/>
            </a:schemeClr>
          </a:solidFill>
          <a:latin typeface="Arial"/>
        </a:defRPr>
      </a:lvl3pPr>
      <a:lvl4pPr marL="1371600" algn="l" eaLnBrk="0" fontAlgn="base" hangingPunct="0">
        <a:spcBef>
          <a:spcPct val="0"/>
        </a:spcBef>
        <a:spcAft>
          <a:spcPct val="0"/>
        </a:spcAft>
        <a:defRPr>
          <a:solidFill>
            <a:schemeClr val="tx1">
              <a:alpha val="100000"/>
            </a:schemeClr>
          </a:solidFill>
          <a:latin typeface="Arial"/>
        </a:defRPr>
      </a:lvl4pPr>
      <a:lvl5pPr marL="1828800" algn="l" eaLnBrk="0" fontAlgn="base" hangingPunct="0">
        <a:spcBef>
          <a:spcPct val="0"/>
        </a:spcBef>
        <a:spcAft>
          <a:spcPct val="0"/>
        </a:spcAft>
        <a:defRPr>
          <a:solidFill>
            <a:schemeClr val="tx1">
              <a:alpha val="100000"/>
            </a:schemeClr>
          </a:solidFill>
          <a:latin typeface="Arial"/>
        </a:defRPr>
      </a:lvl5pPr>
      <a:lvl6pPr marL="2286000" algn="l" eaLnBrk="0" fontAlgn="base" hangingPunct="0">
        <a:spcBef>
          <a:spcPct val="0"/>
        </a:spcBef>
        <a:spcAft>
          <a:spcPct val="0"/>
        </a:spcAft>
        <a:defRPr>
          <a:solidFill>
            <a:schemeClr val="tx1">
              <a:alpha val="100000"/>
            </a:schemeClr>
          </a:solidFill>
          <a:latin typeface="Arial"/>
        </a:defRPr>
      </a:lvl6pPr>
      <a:lvl7pPr marL="2743200" algn="l" eaLnBrk="0" fontAlgn="base" hangingPunct="0">
        <a:spcBef>
          <a:spcPct val="0"/>
        </a:spcBef>
        <a:spcAft>
          <a:spcPct val="0"/>
        </a:spcAft>
        <a:defRPr>
          <a:solidFill>
            <a:schemeClr val="tx1">
              <a:alpha val="100000"/>
            </a:schemeClr>
          </a:solidFill>
          <a:latin typeface="Arial"/>
        </a:defRPr>
      </a:lvl7pPr>
      <a:lvl8pPr marL="3200400" algn="l" eaLnBrk="0" fontAlgn="base" hangingPunct="0">
        <a:spcBef>
          <a:spcPct val="0"/>
        </a:spcBef>
        <a:spcAft>
          <a:spcPct val="0"/>
        </a:spcAft>
        <a:defRPr>
          <a:solidFill>
            <a:schemeClr val="tx1">
              <a:alpha val="100000"/>
            </a:schemeClr>
          </a:solidFill>
          <a:latin typeface="Arial"/>
        </a:defRPr>
      </a:lvl8pPr>
      <a:lvl9pPr marL="3657600" algn="l" eaLnBrk="0" fontAlgn="base" hangingPunct="0">
        <a:spcBef>
          <a:spcPct val="0"/>
        </a:spcBef>
        <a:spcAft>
          <a:spcPct val="0"/>
        </a:spcAft>
        <a:defRPr>
          <a:solidFill>
            <a:schemeClr val="tx1">
              <a:alpha val="100000"/>
            </a:schemeClr>
          </a:solidFill>
          <a:latin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6.gif"/></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10"/>
          <p:cNvSpPr>
            <a:spLocks noChangeArrowheads="1"/>
          </p:cNvSpPr>
          <p:nvPr/>
        </p:nvSpPr>
        <p:spPr bwMode="auto">
          <a:xfrm>
            <a:off x="190500" y="2286000"/>
            <a:ext cx="8686800" cy="1143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342900" indent="-342900" algn="ctr" defTabSz="-13873163" eaLnBrk="0" hangingPunct="0">
              <a:defRPr/>
            </a:pPr>
            <a:r>
              <a:rPr lang="en-US" sz="3600" b="1" dirty="0">
                <a:solidFill>
                  <a:srgbClr val="97D2FF"/>
                </a:solidFill>
                <a:latin typeface="Arial Narrow" charset="0"/>
                <a:ea typeface="ＭＳ Ｐゴシック" charset="0"/>
              </a:rPr>
              <a:t>GOES-R Risk Reduction Status</a:t>
            </a:r>
          </a:p>
        </p:txBody>
      </p:sp>
      <p:sp>
        <p:nvSpPr>
          <p:cNvPr id="3075" name="Text Box 11"/>
          <p:cNvSpPr txBox="1">
            <a:spLocks noChangeArrowheads="1"/>
          </p:cNvSpPr>
          <p:nvPr/>
        </p:nvSpPr>
        <p:spPr bwMode="auto">
          <a:xfrm>
            <a:off x="228600" y="4114800"/>
            <a:ext cx="7620000" cy="1854200"/>
          </a:xfrm>
          <a:prstGeom prst="rect">
            <a:avLst/>
          </a:prstGeom>
          <a:noFill/>
          <a:ln>
            <a:noFill/>
          </a:ln>
          <a:effectLst/>
          <a:extLst>
            <a:ext uri="{909E8E84-426E-40DD-AFC4-6F175D3DCCD1}">
              <a14:hiddenFill xmlns:a14="http://schemas.microsoft.com/office/drawing/2010/main">
                <a:solidFill>
                  <a:srgbClr val="0061AA"/>
                </a:solidFill>
              </a14:hiddenFill>
            </a:ext>
            <a:ext uri="{91240B29-F687-4F45-9708-019B960494DF}">
              <a14:hiddenLine xmlns:a14="http://schemas.microsoft.com/office/drawing/2010/main" w="19050">
                <a:solidFill>
                  <a:srgbClr val="00005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600">
                <a:solidFill>
                  <a:schemeClr val="accent1"/>
                </a:solidFill>
                <a:latin typeface="Arial Black" charset="0"/>
                <a:ea typeface="ＭＳ Ｐゴシック" charset="0"/>
              </a:defRPr>
            </a:lvl1pPr>
            <a:lvl2pPr marL="742950" indent="-285750" eaLnBrk="0" hangingPunct="0">
              <a:defRPr sz="1600">
                <a:solidFill>
                  <a:schemeClr val="accent1"/>
                </a:solidFill>
                <a:latin typeface="Arial Black" charset="0"/>
                <a:ea typeface="ＭＳ Ｐゴシック" charset="0"/>
              </a:defRPr>
            </a:lvl2pPr>
            <a:lvl3pPr marL="1143000" indent="-228600" eaLnBrk="0" hangingPunct="0">
              <a:defRPr sz="1600">
                <a:solidFill>
                  <a:schemeClr val="accent1"/>
                </a:solidFill>
                <a:latin typeface="Arial Black" charset="0"/>
                <a:ea typeface="ＭＳ Ｐゴシック" charset="0"/>
              </a:defRPr>
            </a:lvl3pPr>
            <a:lvl4pPr marL="1600200" indent="-228600" eaLnBrk="0" hangingPunct="0">
              <a:defRPr sz="1600">
                <a:solidFill>
                  <a:schemeClr val="accent1"/>
                </a:solidFill>
                <a:latin typeface="Arial Black" charset="0"/>
                <a:ea typeface="ＭＳ Ｐゴシック" charset="0"/>
              </a:defRPr>
            </a:lvl4pPr>
            <a:lvl5pPr marL="2057400" indent="-228600" eaLnBrk="0" hangingPunct="0">
              <a:defRPr sz="1600">
                <a:solidFill>
                  <a:schemeClr val="accent1"/>
                </a:solidFill>
                <a:latin typeface="Arial Black" charset="0"/>
                <a:ea typeface="ＭＳ Ｐゴシック" charset="0"/>
              </a:defRPr>
            </a:lvl5pPr>
            <a:lvl6pPr marL="2514600" indent="-228600" eaLnBrk="0" fontAlgn="base" hangingPunct="0">
              <a:spcBef>
                <a:spcPct val="0"/>
              </a:spcBef>
              <a:spcAft>
                <a:spcPct val="0"/>
              </a:spcAft>
              <a:defRPr sz="1600">
                <a:solidFill>
                  <a:schemeClr val="accent1"/>
                </a:solidFill>
                <a:latin typeface="Arial Black" charset="0"/>
                <a:ea typeface="ＭＳ Ｐゴシック" charset="0"/>
              </a:defRPr>
            </a:lvl6pPr>
            <a:lvl7pPr marL="2971800" indent="-228600" eaLnBrk="0" fontAlgn="base" hangingPunct="0">
              <a:spcBef>
                <a:spcPct val="0"/>
              </a:spcBef>
              <a:spcAft>
                <a:spcPct val="0"/>
              </a:spcAft>
              <a:defRPr sz="1600">
                <a:solidFill>
                  <a:schemeClr val="accent1"/>
                </a:solidFill>
                <a:latin typeface="Arial Black" charset="0"/>
                <a:ea typeface="ＭＳ Ｐゴシック" charset="0"/>
              </a:defRPr>
            </a:lvl7pPr>
            <a:lvl8pPr marL="3429000" indent="-228600" eaLnBrk="0" fontAlgn="base" hangingPunct="0">
              <a:spcBef>
                <a:spcPct val="0"/>
              </a:spcBef>
              <a:spcAft>
                <a:spcPct val="0"/>
              </a:spcAft>
              <a:defRPr sz="1600">
                <a:solidFill>
                  <a:schemeClr val="accent1"/>
                </a:solidFill>
                <a:latin typeface="Arial Black" charset="0"/>
                <a:ea typeface="ＭＳ Ｐゴシック" charset="0"/>
              </a:defRPr>
            </a:lvl8pPr>
            <a:lvl9pPr marL="3886200" indent="-228600" eaLnBrk="0" fontAlgn="base" hangingPunct="0">
              <a:spcBef>
                <a:spcPct val="0"/>
              </a:spcBef>
              <a:spcAft>
                <a:spcPct val="0"/>
              </a:spcAft>
              <a:defRPr sz="1600">
                <a:solidFill>
                  <a:schemeClr val="accent1"/>
                </a:solidFill>
                <a:latin typeface="Arial Black" charset="0"/>
                <a:ea typeface="ＭＳ Ｐゴシック" charset="0"/>
              </a:defRPr>
            </a:lvl9pPr>
          </a:lstStyle>
          <a:p>
            <a:pPr eaLnBrk="1" hangingPunct="1">
              <a:defRPr/>
            </a:pPr>
            <a:r>
              <a:rPr lang="en-US" dirty="0" smtClean="0">
                <a:solidFill>
                  <a:schemeClr val="tx1"/>
                </a:solidFill>
              </a:rPr>
              <a:t>Dan Lindsey and Andy </a:t>
            </a:r>
            <a:r>
              <a:rPr lang="en-US" dirty="0" err="1" smtClean="0">
                <a:solidFill>
                  <a:schemeClr val="tx1"/>
                </a:solidFill>
              </a:rPr>
              <a:t>Heidinger</a:t>
            </a:r>
            <a:endParaRPr lang="en-US" dirty="0" smtClean="0">
              <a:solidFill>
                <a:schemeClr val="tx1"/>
              </a:solidFill>
            </a:endParaRPr>
          </a:p>
          <a:p>
            <a:pPr eaLnBrk="1" hangingPunct="1">
              <a:defRPr/>
            </a:pPr>
            <a:r>
              <a:rPr lang="en-US" dirty="0" smtClean="0">
                <a:solidFill>
                  <a:schemeClr val="tx1"/>
                </a:solidFill>
              </a:rPr>
              <a:t>Cooperative Research Program (</a:t>
            </a:r>
            <a:r>
              <a:rPr lang="en-US" dirty="0" err="1" smtClean="0">
                <a:solidFill>
                  <a:schemeClr val="tx1"/>
                </a:solidFill>
              </a:rPr>
              <a:t>CoRP</a:t>
            </a:r>
            <a:r>
              <a:rPr lang="en-US" dirty="0" smtClean="0">
                <a:solidFill>
                  <a:schemeClr val="tx1"/>
                </a:solidFill>
              </a:rPr>
              <a:t>)</a:t>
            </a:r>
          </a:p>
          <a:p>
            <a:pPr eaLnBrk="1" hangingPunct="1">
              <a:defRPr/>
            </a:pPr>
            <a:r>
              <a:rPr lang="en-US" dirty="0" smtClean="0">
                <a:solidFill>
                  <a:schemeClr val="tx1"/>
                </a:solidFill>
              </a:rPr>
              <a:t>NOAA/NESDIS/STAR</a:t>
            </a:r>
          </a:p>
          <a:p>
            <a:pPr eaLnBrk="1" hangingPunct="1">
              <a:spcBef>
                <a:spcPct val="124000"/>
              </a:spcBef>
              <a:defRPr/>
            </a:pPr>
            <a:r>
              <a:rPr lang="en-US" sz="1800" b="1" dirty="0" smtClean="0">
                <a:solidFill>
                  <a:srgbClr val="00478E"/>
                </a:solidFill>
                <a:latin typeface="Arial" charset="0"/>
              </a:rPr>
              <a:t>Satellite Proving Ground/User-Readiness Meeting, Norman, OK</a:t>
            </a:r>
          </a:p>
          <a:p>
            <a:pPr eaLnBrk="1" hangingPunct="1">
              <a:spcBef>
                <a:spcPct val="50000"/>
              </a:spcBef>
              <a:defRPr/>
            </a:pPr>
            <a:r>
              <a:rPr lang="en-US" sz="1800" dirty="0" smtClean="0">
                <a:solidFill>
                  <a:srgbClr val="00478E"/>
                </a:solidFill>
                <a:latin typeface="Arial" charset="0"/>
              </a:rPr>
              <a:t>May 10, 2016</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10</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228600" y="1041400"/>
            <a:ext cx="8610600" cy="5181600"/>
          </a:xfrm>
        </p:spPr>
        <p:txBody>
          <a:bodyPr/>
          <a:lstStyle/>
          <a:p>
            <a:pPr algn="ctr"/>
            <a:r>
              <a:rPr lang="en-AU" sz="2000" dirty="0"/>
              <a:t>Diagnosis and Anticipation of Tropical Cyclone </a:t>
            </a:r>
            <a:r>
              <a:rPr lang="en-AU" sz="2000" dirty="0" err="1" smtClean="0"/>
              <a:t>Behavior</a:t>
            </a:r>
            <a:r>
              <a:rPr lang="en-AU" sz="2000" dirty="0" smtClean="0"/>
              <a:t> </a:t>
            </a:r>
            <a:r>
              <a:rPr lang="en-AU" sz="2000" dirty="0"/>
              <a:t>from New and Enhanced GOES-R Capabilities </a:t>
            </a:r>
            <a:endParaRPr lang="en-AU" sz="2000" dirty="0" smtClean="0"/>
          </a:p>
          <a:p>
            <a:pPr algn="ctr"/>
            <a:r>
              <a:rPr lang="en-US" altLang="en-US" sz="2000" dirty="0" smtClean="0">
                <a:solidFill>
                  <a:srgbClr val="0070C0"/>
                </a:solidFill>
              </a:rPr>
              <a:t>John </a:t>
            </a:r>
            <a:r>
              <a:rPr lang="en-US" altLang="en-US" sz="2000" dirty="0" err="1" smtClean="0">
                <a:solidFill>
                  <a:srgbClr val="0070C0"/>
                </a:solidFill>
              </a:rPr>
              <a:t>Knaff</a:t>
            </a:r>
            <a:r>
              <a:rPr lang="en-US" altLang="en-US" sz="2000" dirty="0" smtClean="0">
                <a:solidFill>
                  <a:srgbClr val="0070C0"/>
                </a:solidFill>
              </a:rPr>
              <a:t> (RAMMB)</a:t>
            </a:r>
            <a:endParaRPr lang="en-US" altLang="en-US" sz="1800" dirty="0" smtClean="0">
              <a:solidFill>
                <a:srgbClr val="0070C0"/>
              </a:solidFill>
            </a:endParaRPr>
          </a:p>
        </p:txBody>
      </p:sp>
      <p:sp>
        <p:nvSpPr>
          <p:cNvPr id="3" name="TextBox 2"/>
          <p:cNvSpPr txBox="1"/>
          <p:nvPr/>
        </p:nvSpPr>
        <p:spPr>
          <a:xfrm>
            <a:off x="428199" y="5729393"/>
            <a:ext cx="7523328" cy="954107"/>
          </a:xfrm>
          <a:prstGeom prst="rect">
            <a:avLst/>
          </a:prstGeom>
          <a:noFill/>
        </p:spPr>
        <p:txBody>
          <a:bodyPr wrap="square" rtlCol="0">
            <a:spAutoFit/>
          </a:bodyPr>
          <a:lstStyle/>
          <a:p>
            <a:r>
              <a:rPr lang="en-AU" sz="1400" i="1" dirty="0">
                <a:solidFill>
                  <a:schemeClr val="tx1"/>
                </a:solidFill>
                <a:latin typeface="+mn-lt"/>
              </a:rPr>
              <a:t>Reliability </a:t>
            </a:r>
            <a:r>
              <a:rPr lang="en-AU" sz="1400" i="1" dirty="0" smtClean="0">
                <a:solidFill>
                  <a:schemeClr val="tx1"/>
                </a:solidFill>
                <a:latin typeface="+mn-lt"/>
              </a:rPr>
              <a:t>diagram </a:t>
            </a:r>
            <a:r>
              <a:rPr lang="en-AU" sz="1400" i="1" dirty="0">
                <a:solidFill>
                  <a:schemeClr val="tx1"/>
                </a:solidFill>
                <a:latin typeface="+mn-lt"/>
              </a:rPr>
              <a:t>showing the calibration of the probabilistic schemes used to predict the probability of an eye forming </a:t>
            </a:r>
            <a:r>
              <a:rPr lang="en-AU" sz="1400" i="1" dirty="0" smtClean="0">
                <a:solidFill>
                  <a:schemeClr val="tx1"/>
                </a:solidFill>
                <a:latin typeface="+mn-lt"/>
              </a:rPr>
              <a:t>in 12 hours</a:t>
            </a:r>
            <a:r>
              <a:rPr lang="en-AU" sz="1400" i="1" dirty="0">
                <a:solidFill>
                  <a:schemeClr val="tx1"/>
                </a:solidFill>
                <a:latin typeface="+mn-lt"/>
              </a:rPr>
              <a:t>.  These forecasts were developed using Atlantic Basin tropical cyclones (1996-2013). The forecast scheme was then applied to eastern and central Pacific tropical cyclones (1996-2014). The results are thus completely </a:t>
            </a:r>
            <a:r>
              <a:rPr lang="en-AU" sz="1400" i="1" dirty="0" smtClean="0">
                <a:solidFill>
                  <a:schemeClr val="tx1"/>
                </a:solidFill>
                <a:latin typeface="+mn-lt"/>
              </a:rPr>
              <a:t>independent.</a:t>
            </a:r>
            <a:endParaRPr lang="en-US" sz="1400" i="1" dirty="0">
              <a:solidFill>
                <a:schemeClr val="tx1"/>
              </a:solidFill>
              <a:latin typeface="+mn-lt"/>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2408076" y="2139286"/>
            <a:ext cx="4511339" cy="3551830"/>
          </a:xfrm>
          <a:prstGeom prst="rect">
            <a:avLst/>
          </a:prstGeom>
          <a:noFill/>
        </p:spPr>
      </p:pic>
    </p:spTree>
    <p:extLst>
      <p:ext uri="{BB962C8B-B14F-4D97-AF65-F5344CB8AC3E}">
        <p14:creationId xmlns:p14="http://schemas.microsoft.com/office/powerpoint/2010/main" val="15447768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11</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US" sz="1500" dirty="0"/>
              <a:t>Development and Optimization of Mesoscale Atmospheric Motion Vectors (AMVs) using Novel GOES-R Processing Algorithms on 1-5 min. SRSO Proxy Data, and Demonstration of Readiness for GOES-R Applications via Impact Studies in Mesoscale Data Assimilation and NWP Systems </a:t>
            </a:r>
          </a:p>
          <a:p>
            <a:pPr algn="ctr"/>
            <a:r>
              <a:rPr lang="en-US" altLang="en-US" sz="1500" dirty="0" smtClean="0">
                <a:solidFill>
                  <a:srgbClr val="0070C0"/>
                </a:solidFill>
              </a:rPr>
              <a:t>Chris </a:t>
            </a:r>
            <a:r>
              <a:rPr lang="en-US" altLang="en-US" sz="1500" dirty="0" err="1" smtClean="0">
                <a:solidFill>
                  <a:srgbClr val="0070C0"/>
                </a:solidFill>
              </a:rPr>
              <a:t>Velden</a:t>
            </a:r>
            <a:r>
              <a:rPr lang="en-US" altLang="en-US" sz="1500" dirty="0" smtClean="0">
                <a:solidFill>
                  <a:srgbClr val="0070C0"/>
                </a:solidFill>
              </a:rPr>
              <a:t> (CIMSS)</a:t>
            </a:r>
          </a:p>
        </p:txBody>
      </p:sp>
      <p:sp>
        <p:nvSpPr>
          <p:cNvPr id="3" name="TextBox 2"/>
          <p:cNvSpPr txBox="1"/>
          <p:nvPr/>
        </p:nvSpPr>
        <p:spPr>
          <a:xfrm>
            <a:off x="428199" y="5729393"/>
            <a:ext cx="7523328" cy="738664"/>
          </a:xfrm>
          <a:prstGeom prst="rect">
            <a:avLst/>
          </a:prstGeom>
          <a:noFill/>
        </p:spPr>
        <p:txBody>
          <a:bodyPr wrap="square" rtlCol="0">
            <a:spAutoFit/>
          </a:bodyPr>
          <a:lstStyle/>
          <a:p>
            <a:r>
              <a:rPr lang="en-AU" sz="1400" i="1" dirty="0" smtClean="0">
                <a:solidFill>
                  <a:schemeClr val="tx1"/>
                </a:solidFill>
                <a:latin typeface="+mn-lt"/>
              </a:rPr>
              <a:t>Control RAP simulation (left) compared to the RAP simulation after assimilating AMVs (right) for a severe weather case from 25 May 2015.  Both are for 6-hour forecasts.  In this case the AMV resulted in stronger southerly 850 </a:t>
            </a:r>
            <a:r>
              <a:rPr lang="en-AU" sz="1400" i="1" dirty="0" err="1" smtClean="0">
                <a:solidFill>
                  <a:schemeClr val="tx1"/>
                </a:solidFill>
                <a:latin typeface="+mn-lt"/>
              </a:rPr>
              <a:t>mb</a:t>
            </a:r>
            <a:r>
              <a:rPr lang="en-AU" sz="1400" i="1" dirty="0" smtClean="0">
                <a:solidFill>
                  <a:schemeClr val="tx1"/>
                </a:solidFill>
                <a:latin typeface="+mn-lt"/>
              </a:rPr>
              <a:t> winds in the southeast US </a:t>
            </a:r>
            <a:endParaRPr lang="en-US" sz="1400" i="1" dirty="0">
              <a:solidFill>
                <a:schemeClr val="tx1"/>
              </a:solidFill>
              <a:latin typeface="+mn-lt"/>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1221475" y="2055896"/>
            <a:ext cx="6400800" cy="3585845"/>
          </a:xfrm>
          <a:prstGeom prst="rect">
            <a:avLst/>
          </a:prstGeom>
        </p:spPr>
      </p:pic>
    </p:spTree>
    <p:extLst>
      <p:ext uri="{BB962C8B-B14F-4D97-AF65-F5344CB8AC3E}">
        <p14:creationId xmlns:p14="http://schemas.microsoft.com/office/powerpoint/2010/main" val="38519373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12</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AU" sz="2000" b="1" dirty="0"/>
              <a:t>Synthetic Imagery Generation over Alaska and Hawaii </a:t>
            </a:r>
            <a:r>
              <a:rPr lang="en-AU" sz="2000" b="1" dirty="0" smtClean="0"/>
              <a:t>for </a:t>
            </a:r>
            <a:r>
              <a:rPr lang="en-AU" sz="2000" b="1" dirty="0"/>
              <a:t>GOES-R Product Development</a:t>
            </a:r>
            <a:r>
              <a:rPr lang="en-US" sz="2000" dirty="0" smtClean="0"/>
              <a:t> </a:t>
            </a:r>
            <a:endParaRPr lang="en-US" sz="2000" dirty="0"/>
          </a:p>
          <a:p>
            <a:pPr algn="ctr"/>
            <a:r>
              <a:rPr lang="en-US" altLang="en-US" sz="2000" dirty="0" smtClean="0">
                <a:solidFill>
                  <a:srgbClr val="0070C0"/>
                </a:solidFill>
              </a:rPr>
              <a:t>Dan Lindsey (RAMMB) and Louie Grasso (CIRA)</a:t>
            </a:r>
          </a:p>
        </p:txBody>
      </p:sp>
      <p:sp>
        <p:nvSpPr>
          <p:cNvPr id="3" name="TextBox 2"/>
          <p:cNvSpPr txBox="1"/>
          <p:nvPr/>
        </p:nvSpPr>
        <p:spPr>
          <a:xfrm>
            <a:off x="518615" y="5403616"/>
            <a:ext cx="8517766" cy="646331"/>
          </a:xfrm>
          <a:prstGeom prst="rect">
            <a:avLst/>
          </a:prstGeom>
          <a:noFill/>
        </p:spPr>
        <p:txBody>
          <a:bodyPr wrap="square" rtlCol="0">
            <a:spAutoFit/>
          </a:bodyPr>
          <a:lstStyle/>
          <a:p>
            <a:r>
              <a:rPr lang="en-AU" sz="1800" i="1" dirty="0" smtClean="0">
                <a:solidFill>
                  <a:schemeClr val="tx1"/>
                </a:solidFill>
                <a:latin typeface="+mn-lt"/>
              </a:rPr>
              <a:t>Forecast 10.4 µm band based on the 1 March 2016 run of the NAM Alaska Nest model (left) compared to the observed GOES-15 10.7 µm band (right)</a:t>
            </a:r>
            <a:endParaRPr lang="en-US" sz="1800" i="1" dirty="0">
              <a:solidFill>
                <a:schemeClr val="tx1"/>
              </a:solidFill>
              <a:latin typeface="+mn-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28" y="2264088"/>
            <a:ext cx="4356763" cy="307536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9618" y="2264088"/>
            <a:ext cx="4356763" cy="3075362"/>
          </a:xfrm>
          <a:prstGeom prst="rect">
            <a:avLst/>
          </a:prstGeom>
        </p:spPr>
      </p:pic>
    </p:spTree>
    <p:extLst>
      <p:ext uri="{BB962C8B-B14F-4D97-AF65-F5344CB8AC3E}">
        <p14:creationId xmlns:p14="http://schemas.microsoft.com/office/powerpoint/2010/main" val="41044466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13</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US" sz="2000" dirty="0"/>
              <a:t>Applications of concurrent super rapid sampling from </a:t>
            </a:r>
            <a:r>
              <a:rPr lang="en-US" sz="2000" dirty="0" smtClean="0"/>
              <a:t>GOES14 SRSOR</a:t>
            </a:r>
            <a:r>
              <a:rPr lang="en-US" sz="2000" dirty="0"/>
              <a:t>, </a:t>
            </a:r>
            <a:r>
              <a:rPr lang="en-US" sz="2000" dirty="0" smtClean="0"/>
              <a:t>radar and</a:t>
            </a:r>
            <a:r>
              <a:rPr lang="en-US" sz="2000" dirty="0"/>
              <a:t> </a:t>
            </a:r>
            <a:r>
              <a:rPr lang="en-US" sz="2000" dirty="0" smtClean="0"/>
              <a:t>lightning </a:t>
            </a:r>
            <a:r>
              <a:rPr lang="en-US" sz="2000" dirty="0"/>
              <a:t>data</a:t>
            </a:r>
            <a:r>
              <a:rPr lang="en-US" sz="2000" dirty="0" smtClean="0"/>
              <a:t> </a:t>
            </a:r>
            <a:endParaRPr lang="en-US" sz="2000" dirty="0"/>
          </a:p>
          <a:p>
            <a:pPr algn="ctr"/>
            <a:r>
              <a:rPr lang="en-US" altLang="en-US" sz="2000" dirty="0" smtClean="0">
                <a:solidFill>
                  <a:srgbClr val="0070C0"/>
                </a:solidFill>
              </a:rPr>
              <a:t>Bob Rabin (NSSL)</a:t>
            </a:r>
          </a:p>
        </p:txBody>
      </p:sp>
      <p:sp>
        <p:nvSpPr>
          <p:cNvPr id="3" name="TextBox 2"/>
          <p:cNvSpPr txBox="1"/>
          <p:nvPr/>
        </p:nvSpPr>
        <p:spPr>
          <a:xfrm>
            <a:off x="5104263" y="2551234"/>
            <a:ext cx="3884754" cy="2062103"/>
          </a:xfrm>
          <a:prstGeom prst="rect">
            <a:avLst/>
          </a:prstGeom>
          <a:noFill/>
        </p:spPr>
        <p:txBody>
          <a:bodyPr wrap="square" rtlCol="0">
            <a:spAutoFit/>
          </a:bodyPr>
          <a:lstStyle/>
          <a:p>
            <a:r>
              <a:rPr lang="en-US" i="1" dirty="0" smtClean="0">
                <a:solidFill>
                  <a:schemeClr val="tx1"/>
                </a:solidFill>
                <a:latin typeface="+mn-lt"/>
              </a:rPr>
              <a:t>GOES14 visible </a:t>
            </a:r>
            <a:r>
              <a:rPr lang="en-US" i="1" dirty="0">
                <a:solidFill>
                  <a:schemeClr val="tx1"/>
                </a:solidFill>
                <a:latin typeface="+mn-lt"/>
              </a:rPr>
              <a:t>with overlay of </a:t>
            </a:r>
            <a:r>
              <a:rPr lang="en-US" i="1" dirty="0" smtClean="0">
                <a:solidFill>
                  <a:schemeClr val="tx1"/>
                </a:solidFill>
                <a:latin typeface="+mn-lt"/>
              </a:rPr>
              <a:t>GOES14 </a:t>
            </a:r>
            <a:r>
              <a:rPr lang="fr-FR" i="1" dirty="0" err="1" smtClean="0">
                <a:solidFill>
                  <a:schemeClr val="tx1"/>
                </a:solidFill>
                <a:latin typeface="+mn-lt"/>
              </a:rPr>
              <a:t>AMVs</a:t>
            </a:r>
            <a:r>
              <a:rPr lang="fr-FR" i="1" dirty="0" smtClean="0">
                <a:solidFill>
                  <a:schemeClr val="tx1"/>
                </a:solidFill>
                <a:latin typeface="+mn-lt"/>
              </a:rPr>
              <a:t> at 2147 </a:t>
            </a:r>
            <a:r>
              <a:rPr lang="fr-FR" i="1" dirty="0">
                <a:solidFill>
                  <a:schemeClr val="tx1"/>
                </a:solidFill>
                <a:latin typeface="+mn-lt"/>
              </a:rPr>
              <a:t>UTC, 10 </a:t>
            </a:r>
            <a:r>
              <a:rPr lang="fr-FR" i="1" dirty="0" err="1" smtClean="0">
                <a:solidFill>
                  <a:schemeClr val="tx1"/>
                </a:solidFill>
                <a:latin typeface="+mn-lt"/>
              </a:rPr>
              <a:t>June</a:t>
            </a:r>
            <a:r>
              <a:rPr lang="fr-FR" i="1" dirty="0">
                <a:solidFill>
                  <a:schemeClr val="tx1"/>
                </a:solidFill>
                <a:latin typeface="+mn-lt"/>
              </a:rPr>
              <a:t> </a:t>
            </a:r>
            <a:r>
              <a:rPr lang="fr-FR" i="1" dirty="0" smtClean="0">
                <a:solidFill>
                  <a:schemeClr val="tx1"/>
                </a:solidFill>
                <a:latin typeface="+mn-lt"/>
              </a:rPr>
              <a:t>2015</a:t>
            </a:r>
            <a:r>
              <a:rPr lang="fr-FR" i="1" dirty="0">
                <a:solidFill>
                  <a:schemeClr val="tx1"/>
                </a:solidFill>
                <a:latin typeface="+mn-lt"/>
              </a:rPr>
              <a:t>. </a:t>
            </a:r>
            <a:r>
              <a:rPr lang="fr-FR" i="1" dirty="0" smtClean="0">
                <a:solidFill>
                  <a:schemeClr val="tx1"/>
                </a:solidFill>
                <a:latin typeface="+mn-lt"/>
              </a:rPr>
              <a:t>Pressure </a:t>
            </a:r>
            <a:r>
              <a:rPr lang="en-US" i="1" dirty="0" smtClean="0">
                <a:solidFill>
                  <a:schemeClr val="tx1"/>
                </a:solidFill>
                <a:latin typeface="+mn-lt"/>
              </a:rPr>
              <a:t>levels </a:t>
            </a:r>
            <a:r>
              <a:rPr lang="en-US" i="1" dirty="0">
                <a:solidFill>
                  <a:schemeClr val="tx1"/>
                </a:solidFill>
                <a:latin typeface="+mn-lt"/>
              </a:rPr>
              <a:t>indicated </a:t>
            </a:r>
            <a:r>
              <a:rPr lang="en-US" i="1" dirty="0" smtClean="0">
                <a:solidFill>
                  <a:schemeClr val="tx1"/>
                </a:solidFill>
                <a:latin typeface="+mn-lt"/>
              </a:rPr>
              <a:t>by color</a:t>
            </a:r>
            <a:r>
              <a:rPr lang="en-US" i="1" dirty="0">
                <a:solidFill>
                  <a:schemeClr val="tx1"/>
                </a:solidFill>
                <a:latin typeface="+mn-lt"/>
              </a:rPr>
              <a:t>: </a:t>
            </a:r>
            <a:r>
              <a:rPr lang="en-US" i="1" dirty="0" smtClean="0">
                <a:solidFill>
                  <a:schemeClr val="tx1"/>
                </a:solidFill>
                <a:latin typeface="+mn-lt"/>
              </a:rPr>
              <a:t>1000-850 mb </a:t>
            </a:r>
            <a:r>
              <a:rPr lang="en-US" i="1" dirty="0">
                <a:solidFill>
                  <a:schemeClr val="tx1"/>
                </a:solidFill>
                <a:latin typeface="+mn-lt"/>
              </a:rPr>
              <a:t>(cyan), </a:t>
            </a:r>
            <a:r>
              <a:rPr lang="en-US" i="1" dirty="0" smtClean="0">
                <a:solidFill>
                  <a:schemeClr val="tx1"/>
                </a:solidFill>
                <a:latin typeface="+mn-lt"/>
              </a:rPr>
              <a:t>850-600 (green</a:t>
            </a:r>
            <a:r>
              <a:rPr lang="en-US" i="1" dirty="0">
                <a:solidFill>
                  <a:schemeClr val="tx1"/>
                </a:solidFill>
                <a:latin typeface="+mn-lt"/>
              </a:rPr>
              <a:t>), </a:t>
            </a:r>
            <a:r>
              <a:rPr lang="en-US" i="1" dirty="0" smtClean="0">
                <a:solidFill>
                  <a:schemeClr val="tx1"/>
                </a:solidFill>
                <a:latin typeface="+mn-lt"/>
              </a:rPr>
              <a:t>640-400 (gold</a:t>
            </a:r>
            <a:r>
              <a:rPr lang="en-US" i="1" dirty="0">
                <a:solidFill>
                  <a:schemeClr val="tx1"/>
                </a:solidFill>
                <a:latin typeface="+mn-lt"/>
              </a:rPr>
              <a:t>), </a:t>
            </a:r>
            <a:r>
              <a:rPr lang="en-US" i="1" dirty="0" smtClean="0">
                <a:solidFill>
                  <a:schemeClr val="tx1"/>
                </a:solidFill>
                <a:latin typeface="+mn-lt"/>
              </a:rPr>
              <a:t>400-200 (red</a:t>
            </a:r>
            <a:r>
              <a:rPr lang="en-US" i="1" dirty="0">
                <a:solidFill>
                  <a:schemeClr val="tx1"/>
                </a:solidFill>
                <a:latin typeface="+mn-lt"/>
              </a:rPr>
              <a:t>), </a:t>
            </a:r>
            <a:r>
              <a:rPr lang="en-US" i="1" dirty="0" smtClean="0">
                <a:solidFill>
                  <a:schemeClr val="tx1"/>
                </a:solidFill>
                <a:latin typeface="+mn-lt"/>
              </a:rPr>
              <a:t>200-50 (yellow</a:t>
            </a:r>
            <a:r>
              <a:rPr lang="en-US" i="1" dirty="0">
                <a:solidFill>
                  <a:schemeClr val="tx1"/>
                </a:solidFill>
                <a:latin typeface="+mn-lt"/>
              </a:rPr>
              <a:t>). Note that the </a:t>
            </a:r>
            <a:r>
              <a:rPr lang="en-US" i="1" dirty="0" smtClean="0">
                <a:solidFill>
                  <a:schemeClr val="tx1"/>
                </a:solidFill>
                <a:latin typeface="+mn-lt"/>
              </a:rPr>
              <a:t>lowest altitude </a:t>
            </a:r>
            <a:r>
              <a:rPr lang="en-US" i="1" dirty="0">
                <a:solidFill>
                  <a:schemeClr val="tx1"/>
                </a:solidFill>
                <a:latin typeface="+mn-lt"/>
              </a:rPr>
              <a:t>winds (</a:t>
            </a:r>
            <a:r>
              <a:rPr lang="en-US" i="1" dirty="0" smtClean="0">
                <a:solidFill>
                  <a:schemeClr val="tx1"/>
                </a:solidFill>
                <a:latin typeface="+mn-lt"/>
              </a:rPr>
              <a:t>1000-850 mb</a:t>
            </a:r>
            <a:r>
              <a:rPr lang="en-US" i="1" dirty="0">
                <a:solidFill>
                  <a:schemeClr val="tx1"/>
                </a:solidFill>
                <a:latin typeface="+mn-lt"/>
              </a:rPr>
              <a:t>) </a:t>
            </a:r>
            <a:r>
              <a:rPr lang="en-US" i="1" dirty="0" smtClean="0">
                <a:solidFill>
                  <a:schemeClr val="tx1"/>
                </a:solidFill>
                <a:latin typeface="+mn-lt"/>
              </a:rPr>
              <a:t>are limited </a:t>
            </a:r>
            <a:r>
              <a:rPr lang="en-US" i="1" dirty="0">
                <a:solidFill>
                  <a:schemeClr val="tx1"/>
                </a:solidFill>
                <a:latin typeface="+mn-lt"/>
              </a:rPr>
              <a:t>to a </a:t>
            </a:r>
            <a:r>
              <a:rPr lang="en-US" i="1" dirty="0" smtClean="0">
                <a:solidFill>
                  <a:schemeClr val="tx1"/>
                </a:solidFill>
                <a:latin typeface="+mn-lt"/>
              </a:rPr>
              <a:t>few areas </a:t>
            </a:r>
            <a:r>
              <a:rPr lang="en-US" i="1" dirty="0">
                <a:solidFill>
                  <a:schemeClr val="tx1"/>
                </a:solidFill>
                <a:latin typeface="+mn-lt"/>
              </a:rPr>
              <a:t>south of the </a:t>
            </a:r>
            <a:r>
              <a:rPr lang="en-US" i="1" dirty="0" smtClean="0">
                <a:solidFill>
                  <a:schemeClr val="tx1"/>
                </a:solidFill>
                <a:latin typeface="+mn-lt"/>
              </a:rPr>
              <a:t>mid level </a:t>
            </a:r>
            <a:r>
              <a:rPr lang="en-US" i="1" dirty="0">
                <a:solidFill>
                  <a:schemeClr val="tx1"/>
                </a:solidFill>
                <a:latin typeface="+mn-lt"/>
              </a:rPr>
              <a:t>cloud band.</a:t>
            </a:r>
          </a:p>
        </p:txBody>
      </p:sp>
      <p:pic>
        <p:nvPicPr>
          <p:cNvPr id="2" name="Picture 1"/>
          <p:cNvPicPr>
            <a:picLocks noChangeAspect="1"/>
          </p:cNvPicPr>
          <p:nvPr/>
        </p:nvPicPr>
        <p:blipFill>
          <a:blip r:embed="rId3"/>
          <a:stretch>
            <a:fillRect/>
          </a:stretch>
        </p:blipFill>
        <p:spPr>
          <a:xfrm>
            <a:off x="306775" y="2179252"/>
            <a:ext cx="4690879" cy="4440623"/>
          </a:xfrm>
          <a:prstGeom prst="rect">
            <a:avLst/>
          </a:prstGeom>
        </p:spPr>
      </p:pic>
    </p:spTree>
    <p:extLst>
      <p:ext uri="{BB962C8B-B14F-4D97-AF65-F5344CB8AC3E}">
        <p14:creationId xmlns:p14="http://schemas.microsoft.com/office/powerpoint/2010/main" val="29328219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14</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AU" sz="2000" dirty="0"/>
              <a:t>Using total lightning data from GLM/GOES-R to improve real-time tropical cyclone genesis and intensity forecasts</a:t>
            </a:r>
            <a:r>
              <a:rPr lang="en-US" sz="2000" dirty="0" smtClean="0"/>
              <a:t> </a:t>
            </a:r>
            <a:endParaRPr lang="en-US" sz="2000" dirty="0"/>
          </a:p>
          <a:p>
            <a:pPr algn="ctr"/>
            <a:r>
              <a:rPr lang="en-US" altLang="en-US" sz="2000" dirty="0" smtClean="0">
                <a:solidFill>
                  <a:srgbClr val="0070C0"/>
                </a:solidFill>
              </a:rPr>
              <a:t>Andrea </a:t>
            </a:r>
            <a:r>
              <a:rPr lang="en-US" altLang="en-US" sz="2000" dirty="0">
                <a:solidFill>
                  <a:srgbClr val="0070C0"/>
                </a:solidFill>
              </a:rPr>
              <a:t>Schumacher (</a:t>
            </a:r>
            <a:r>
              <a:rPr lang="en-US" altLang="en-US" sz="2000" dirty="0" smtClean="0">
                <a:solidFill>
                  <a:srgbClr val="0070C0"/>
                </a:solidFill>
              </a:rPr>
              <a:t>CIRA) and Alex Fierro (CIMMS)</a:t>
            </a:r>
          </a:p>
        </p:txBody>
      </p:sp>
      <p:sp>
        <p:nvSpPr>
          <p:cNvPr id="3" name="TextBox 2"/>
          <p:cNvSpPr txBox="1"/>
          <p:nvPr/>
        </p:nvSpPr>
        <p:spPr>
          <a:xfrm>
            <a:off x="435049" y="5142547"/>
            <a:ext cx="7971971" cy="1754326"/>
          </a:xfrm>
          <a:prstGeom prst="rect">
            <a:avLst/>
          </a:prstGeom>
          <a:noFill/>
        </p:spPr>
        <p:txBody>
          <a:bodyPr wrap="square" rtlCol="0">
            <a:spAutoFit/>
          </a:bodyPr>
          <a:lstStyle/>
          <a:p>
            <a:r>
              <a:rPr lang="en-AU" sz="1800" i="1" dirty="0">
                <a:solidFill>
                  <a:schemeClr val="tx1"/>
                </a:solidFill>
                <a:latin typeface="+mn-lt"/>
              </a:rPr>
              <a:t>Schematic depicting the regions over which lightning density was </a:t>
            </a:r>
            <a:r>
              <a:rPr lang="en-AU" sz="1800" i="1" dirty="0" smtClean="0">
                <a:solidFill>
                  <a:schemeClr val="tx1"/>
                </a:solidFill>
                <a:latin typeface="+mn-lt"/>
              </a:rPr>
              <a:t>calculated (left), and inner </a:t>
            </a:r>
            <a:r>
              <a:rPr lang="en-AU" sz="1800" i="1" dirty="0">
                <a:solidFill>
                  <a:schemeClr val="tx1"/>
                </a:solidFill>
                <a:latin typeface="+mn-lt"/>
              </a:rPr>
              <a:t>core </a:t>
            </a:r>
            <a:r>
              <a:rPr lang="en-AU" sz="1800" i="1" dirty="0" smtClean="0">
                <a:solidFill>
                  <a:schemeClr val="tx1"/>
                </a:solidFill>
                <a:latin typeface="+mn-lt"/>
              </a:rPr>
              <a:t>lightning density (right) </a:t>
            </a:r>
            <a:r>
              <a:rPr lang="en-AU" sz="1800" i="1" dirty="0">
                <a:solidFill>
                  <a:schemeClr val="tx1"/>
                </a:solidFill>
                <a:latin typeface="+mn-lt"/>
              </a:rPr>
              <a:t>for intensifying (blue), weakening (red) and all (green) 2005-2014 Atlantic TCs.  AA = azimuthal average and quadrant abbreviations are shown </a:t>
            </a:r>
            <a:r>
              <a:rPr lang="en-AU" sz="1800" i="1" dirty="0" smtClean="0">
                <a:solidFill>
                  <a:schemeClr val="tx1"/>
                </a:solidFill>
                <a:latin typeface="+mn-lt"/>
              </a:rPr>
              <a:t>on the left.  Lightning data comes from the WWLLN dataset.</a:t>
            </a:r>
            <a:endParaRPr lang="en-US" sz="1800" dirty="0">
              <a:solidFill>
                <a:schemeClr val="tx1"/>
              </a:solidFill>
              <a:latin typeface="+mn-lt"/>
            </a:endParaRPr>
          </a:p>
          <a:p>
            <a:endParaRPr lang="en-US" sz="1800" dirty="0">
              <a:solidFill>
                <a:schemeClr val="tx1"/>
              </a:solidFill>
              <a:latin typeface="+mn-lt"/>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4189862" y="2347176"/>
            <a:ext cx="3930556" cy="2762713"/>
          </a:xfrm>
          <a:prstGeom prst="rect">
            <a:avLst/>
          </a:prstGeom>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859809" y="2347176"/>
            <a:ext cx="2837445" cy="2503813"/>
          </a:xfrm>
          <a:prstGeom prst="rect">
            <a:avLst/>
          </a:prstGeom>
        </p:spPr>
      </p:pic>
    </p:spTree>
    <p:extLst>
      <p:ext uri="{BB962C8B-B14F-4D97-AF65-F5344CB8AC3E}">
        <p14:creationId xmlns:p14="http://schemas.microsoft.com/office/powerpoint/2010/main" val="13922142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15</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US" sz="2000" dirty="0"/>
              <a:t>Development of a Near Real-time Satellite Verification and </a:t>
            </a:r>
            <a:r>
              <a:rPr lang="en-US" sz="2000" dirty="0" smtClean="0"/>
              <a:t>Forecaster Guidance System for </a:t>
            </a:r>
            <a:r>
              <a:rPr lang="en-US" sz="2000" dirty="0"/>
              <a:t>the High-Resolution Rapid Refresh (HRRR) Model</a:t>
            </a:r>
            <a:r>
              <a:rPr lang="en-US" sz="2000" dirty="0" smtClean="0"/>
              <a:t> </a:t>
            </a:r>
            <a:endParaRPr lang="en-US" sz="2000" dirty="0"/>
          </a:p>
          <a:p>
            <a:pPr algn="ctr"/>
            <a:r>
              <a:rPr lang="en-US" altLang="en-US" sz="2000" dirty="0" smtClean="0">
                <a:solidFill>
                  <a:srgbClr val="0070C0"/>
                </a:solidFill>
              </a:rPr>
              <a:t>Jason </a:t>
            </a:r>
            <a:r>
              <a:rPr lang="en-US" altLang="en-US" sz="2000" dirty="0" err="1" smtClean="0">
                <a:solidFill>
                  <a:srgbClr val="0070C0"/>
                </a:solidFill>
              </a:rPr>
              <a:t>Otkin</a:t>
            </a:r>
            <a:r>
              <a:rPr lang="en-US" altLang="en-US" sz="2000" dirty="0" smtClean="0">
                <a:solidFill>
                  <a:srgbClr val="0070C0"/>
                </a:solidFill>
              </a:rPr>
              <a:t> (CIMSS) and Justin </a:t>
            </a:r>
            <a:r>
              <a:rPr lang="en-US" altLang="en-US" sz="2000" dirty="0" err="1" smtClean="0">
                <a:solidFill>
                  <a:srgbClr val="0070C0"/>
                </a:solidFill>
              </a:rPr>
              <a:t>Sieglaff</a:t>
            </a:r>
            <a:r>
              <a:rPr lang="en-US" altLang="en-US" sz="2000" dirty="0" smtClean="0">
                <a:solidFill>
                  <a:srgbClr val="0070C0"/>
                </a:solidFill>
              </a:rPr>
              <a:t> (CIMSS)</a:t>
            </a:r>
          </a:p>
        </p:txBody>
      </p:sp>
      <p:sp>
        <p:nvSpPr>
          <p:cNvPr id="3" name="TextBox 2"/>
          <p:cNvSpPr txBox="1"/>
          <p:nvPr/>
        </p:nvSpPr>
        <p:spPr>
          <a:xfrm>
            <a:off x="0" y="2416390"/>
            <a:ext cx="3135004" cy="3046988"/>
          </a:xfrm>
          <a:prstGeom prst="rect">
            <a:avLst/>
          </a:prstGeom>
          <a:noFill/>
        </p:spPr>
        <p:txBody>
          <a:bodyPr wrap="square" rtlCol="0">
            <a:spAutoFit/>
          </a:bodyPr>
          <a:lstStyle/>
          <a:p>
            <a:r>
              <a:rPr lang="en-US" sz="1200" i="1" dirty="0">
                <a:solidFill>
                  <a:schemeClr val="tx1"/>
                </a:solidFill>
                <a:latin typeface="+mn-lt"/>
              </a:rPr>
              <a:t>(top panels) Simulated and observed GOES 10.7 </a:t>
            </a:r>
            <a:r>
              <a:rPr lang="en-US" sz="1200" i="1" dirty="0" err="1">
                <a:solidFill>
                  <a:schemeClr val="tx1"/>
                </a:solidFill>
                <a:latin typeface="+mn-lt"/>
              </a:rPr>
              <a:t>μm</a:t>
            </a:r>
            <a:r>
              <a:rPr lang="en-US" sz="1200" i="1" dirty="0">
                <a:solidFill>
                  <a:schemeClr val="tx1"/>
                </a:solidFill>
                <a:latin typeface="+mn-lt"/>
              </a:rPr>
              <a:t> brightness temperatures valid at 07 UTC </a:t>
            </a:r>
            <a:r>
              <a:rPr lang="en-US" sz="1200" i="1" dirty="0" smtClean="0">
                <a:solidFill>
                  <a:schemeClr val="tx1"/>
                </a:solidFill>
                <a:latin typeface="+mn-lt"/>
              </a:rPr>
              <a:t>on 18 </a:t>
            </a:r>
            <a:r>
              <a:rPr lang="en-US" sz="1200" i="1" dirty="0">
                <a:solidFill>
                  <a:schemeClr val="tx1"/>
                </a:solidFill>
                <a:latin typeface="+mn-lt"/>
              </a:rPr>
              <a:t>July 2015. The simulated brightness temperatures are from a 6-hour HRRR forecast starting at 01 </a:t>
            </a:r>
            <a:r>
              <a:rPr lang="en-US" sz="1200" i="1" dirty="0" smtClean="0">
                <a:solidFill>
                  <a:schemeClr val="tx1"/>
                </a:solidFill>
                <a:latin typeface="+mn-lt"/>
              </a:rPr>
              <a:t>UTC on </a:t>
            </a:r>
            <a:r>
              <a:rPr lang="en-US" sz="1200" i="1" dirty="0">
                <a:solidFill>
                  <a:schemeClr val="tx1"/>
                </a:solidFill>
                <a:latin typeface="+mn-lt"/>
              </a:rPr>
              <a:t>18 July 2015. (bottom panels) Cloud objects identified </a:t>
            </a:r>
            <a:r>
              <a:rPr lang="en-US" sz="1200" i="1" dirty="0" smtClean="0">
                <a:solidFill>
                  <a:schemeClr val="tx1"/>
                </a:solidFill>
                <a:latin typeface="+mn-lt"/>
              </a:rPr>
              <a:t>by MODE </a:t>
            </a:r>
            <a:r>
              <a:rPr lang="en-US" sz="1200" i="1" dirty="0">
                <a:solidFill>
                  <a:schemeClr val="tx1"/>
                </a:solidFill>
                <a:latin typeface="+mn-lt"/>
              </a:rPr>
              <a:t>using the simulated and </a:t>
            </a:r>
            <a:r>
              <a:rPr lang="en-US" sz="1200" i="1" dirty="0" smtClean="0">
                <a:solidFill>
                  <a:schemeClr val="tx1"/>
                </a:solidFill>
                <a:latin typeface="+mn-lt"/>
              </a:rPr>
              <a:t>observed brightness </a:t>
            </a:r>
            <a:r>
              <a:rPr lang="en-US" sz="1200" i="1" dirty="0">
                <a:solidFill>
                  <a:schemeClr val="tx1"/>
                </a:solidFill>
                <a:latin typeface="+mn-lt"/>
              </a:rPr>
              <a:t>temperatures. Matching cloud </a:t>
            </a:r>
            <a:r>
              <a:rPr lang="en-US" sz="1200" i="1" dirty="0" smtClean="0">
                <a:solidFill>
                  <a:schemeClr val="tx1"/>
                </a:solidFill>
                <a:latin typeface="+mn-lt"/>
              </a:rPr>
              <a:t>objects in </a:t>
            </a:r>
            <a:r>
              <a:rPr lang="en-US" sz="1200" i="1" dirty="0">
                <a:solidFill>
                  <a:schemeClr val="tx1"/>
                </a:solidFill>
                <a:latin typeface="+mn-lt"/>
              </a:rPr>
              <a:t>the forecast and observations are encircled by </a:t>
            </a:r>
            <a:r>
              <a:rPr lang="en-US" sz="1200" i="1" dirty="0" smtClean="0">
                <a:solidFill>
                  <a:schemeClr val="tx1"/>
                </a:solidFill>
                <a:latin typeface="+mn-lt"/>
              </a:rPr>
              <a:t>thick black </a:t>
            </a:r>
            <a:r>
              <a:rPr lang="en-US" sz="1200" i="1" dirty="0">
                <a:solidFill>
                  <a:schemeClr val="tx1"/>
                </a:solidFill>
                <a:latin typeface="+mn-lt"/>
              </a:rPr>
              <a:t>lines. A brightness </a:t>
            </a:r>
            <a:r>
              <a:rPr lang="en-US" sz="1200" i="1" dirty="0" smtClean="0">
                <a:solidFill>
                  <a:schemeClr val="tx1"/>
                </a:solidFill>
                <a:latin typeface="+mn-lt"/>
              </a:rPr>
              <a:t>temperature threshold </a:t>
            </a:r>
            <a:r>
              <a:rPr lang="en-US" sz="1200" i="1" dirty="0">
                <a:solidFill>
                  <a:schemeClr val="tx1"/>
                </a:solidFill>
                <a:latin typeface="+mn-lt"/>
              </a:rPr>
              <a:t>of 250 K and a convolution radius of 15 km (five </a:t>
            </a:r>
            <a:r>
              <a:rPr lang="en-US" sz="1200" i="1" dirty="0" smtClean="0">
                <a:solidFill>
                  <a:schemeClr val="tx1"/>
                </a:solidFill>
                <a:latin typeface="+mn-lt"/>
              </a:rPr>
              <a:t>model grid </a:t>
            </a:r>
            <a:r>
              <a:rPr lang="en-US" sz="1200" i="1" dirty="0">
                <a:solidFill>
                  <a:schemeClr val="tx1"/>
                </a:solidFill>
                <a:latin typeface="+mn-lt"/>
              </a:rPr>
              <a:t>points) was used </a:t>
            </a:r>
            <a:r>
              <a:rPr lang="en-US" sz="1200" i="1" dirty="0" smtClean="0">
                <a:solidFill>
                  <a:schemeClr val="tx1"/>
                </a:solidFill>
                <a:latin typeface="+mn-lt"/>
              </a:rPr>
              <a:t>to identify </a:t>
            </a:r>
            <a:r>
              <a:rPr lang="en-US" sz="1200" i="1" dirty="0">
                <a:solidFill>
                  <a:schemeClr val="tx1"/>
                </a:solidFill>
                <a:latin typeface="+mn-lt"/>
              </a:rPr>
              <a:t>the cloud objects. The GOES observations were remapped to the </a:t>
            </a:r>
            <a:r>
              <a:rPr lang="en-US" sz="1200" i="1" dirty="0" smtClean="0">
                <a:solidFill>
                  <a:schemeClr val="tx1"/>
                </a:solidFill>
                <a:latin typeface="+mn-lt"/>
              </a:rPr>
              <a:t>HRRR model </a:t>
            </a:r>
            <a:r>
              <a:rPr lang="en-US" sz="1200" i="1" dirty="0">
                <a:solidFill>
                  <a:schemeClr val="tx1"/>
                </a:solidFill>
                <a:latin typeface="+mn-lt"/>
              </a:rPr>
              <a:t>projection prior to running MODE</a:t>
            </a:r>
            <a:r>
              <a:rPr lang="en-US" sz="1200" i="1" dirty="0" smtClean="0">
                <a:solidFill>
                  <a:schemeClr val="tx1"/>
                </a:solidFill>
                <a:latin typeface="+mn-lt"/>
              </a:rPr>
              <a:t>.</a:t>
            </a:r>
            <a:endParaRPr lang="en-US" sz="1200" i="1" dirty="0">
              <a:solidFill>
                <a:schemeClr val="tx1"/>
              </a:solidFill>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815" y="2097937"/>
            <a:ext cx="5755374" cy="3621186"/>
          </a:xfrm>
          <a:prstGeom prst="rect">
            <a:avLst/>
          </a:prstGeom>
        </p:spPr>
      </p:pic>
    </p:spTree>
    <p:extLst>
      <p:ext uri="{BB962C8B-B14F-4D97-AF65-F5344CB8AC3E}">
        <p14:creationId xmlns:p14="http://schemas.microsoft.com/office/powerpoint/2010/main" val="39375382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16</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AU" sz="2000" dirty="0"/>
              <a:t>Enhancing NCEP-NAM Weather Forecasts via Assimilating Real-time GOES-R Observations of Land Surface Temperature and Green Vegetation </a:t>
            </a:r>
            <a:r>
              <a:rPr lang="en-AU" sz="2000" dirty="0" smtClean="0"/>
              <a:t>Fraction</a:t>
            </a:r>
            <a:r>
              <a:rPr lang="en-US" sz="2000" dirty="0" smtClean="0"/>
              <a:t> </a:t>
            </a:r>
            <a:endParaRPr lang="en-US" sz="2000" dirty="0"/>
          </a:p>
          <a:p>
            <a:pPr algn="ctr"/>
            <a:r>
              <a:rPr lang="en-US" altLang="en-US" sz="2000" dirty="0" err="1" smtClean="0">
                <a:solidFill>
                  <a:srgbClr val="0070C0"/>
                </a:solidFill>
              </a:rPr>
              <a:t>Xiwu</a:t>
            </a:r>
            <a:r>
              <a:rPr lang="en-US" altLang="en-US" sz="2000" dirty="0" smtClean="0">
                <a:solidFill>
                  <a:srgbClr val="0070C0"/>
                </a:solidFill>
              </a:rPr>
              <a:t> Zhan (STAR)</a:t>
            </a:r>
          </a:p>
        </p:txBody>
      </p:sp>
      <p:sp>
        <p:nvSpPr>
          <p:cNvPr id="3" name="TextBox 2"/>
          <p:cNvSpPr txBox="1"/>
          <p:nvPr/>
        </p:nvSpPr>
        <p:spPr>
          <a:xfrm>
            <a:off x="5689822" y="2450270"/>
            <a:ext cx="3290405" cy="3139321"/>
          </a:xfrm>
          <a:prstGeom prst="rect">
            <a:avLst/>
          </a:prstGeom>
          <a:noFill/>
        </p:spPr>
        <p:txBody>
          <a:bodyPr wrap="square" rtlCol="0">
            <a:spAutoFit/>
          </a:bodyPr>
          <a:lstStyle/>
          <a:p>
            <a:r>
              <a:rPr lang="en-US" sz="1800" i="1" dirty="0">
                <a:solidFill>
                  <a:schemeClr val="tx1"/>
                </a:solidFill>
                <a:latin typeface="+mn-lt"/>
              </a:rPr>
              <a:t>Spatial distribution of RMSE difference in 2 m RH (forecast without </a:t>
            </a:r>
            <a:r>
              <a:rPr lang="en-US" sz="1800" i="1" dirty="0" smtClean="0">
                <a:solidFill>
                  <a:schemeClr val="tx1"/>
                </a:solidFill>
                <a:latin typeface="+mn-lt"/>
              </a:rPr>
              <a:t>data assimilation minus </a:t>
            </a:r>
            <a:r>
              <a:rPr lang="en-US" sz="1800" i="1" dirty="0">
                <a:solidFill>
                  <a:schemeClr val="tx1"/>
                </a:solidFill>
                <a:latin typeface="+mn-lt"/>
              </a:rPr>
              <a:t>forecast with </a:t>
            </a:r>
            <a:r>
              <a:rPr lang="en-US" sz="1800" i="1" dirty="0" smtClean="0">
                <a:solidFill>
                  <a:schemeClr val="tx1"/>
                </a:solidFill>
                <a:latin typeface="+mn-lt"/>
              </a:rPr>
              <a:t>Climate Change Initiative (CCI) Soil Moisture data assimilation </a:t>
            </a:r>
            <a:r>
              <a:rPr lang="en-US" sz="1800" i="1" dirty="0">
                <a:solidFill>
                  <a:schemeClr val="tx1"/>
                </a:solidFill>
                <a:latin typeface="+mn-lt"/>
              </a:rPr>
              <a:t>over the period of May 10th to May </a:t>
            </a:r>
            <a:r>
              <a:rPr lang="en-US" sz="1800" i="1" dirty="0" smtClean="0">
                <a:solidFill>
                  <a:schemeClr val="tx1"/>
                </a:solidFill>
                <a:latin typeface="+mn-lt"/>
              </a:rPr>
              <a:t>19</a:t>
            </a:r>
            <a:r>
              <a:rPr lang="en-US" sz="1800" i="1" baseline="30000" dirty="0" smtClean="0">
                <a:solidFill>
                  <a:schemeClr val="tx1"/>
                </a:solidFill>
                <a:latin typeface="+mn-lt"/>
              </a:rPr>
              <a:t>th</a:t>
            </a:r>
            <a:r>
              <a:rPr lang="en-US" sz="1800" i="1" dirty="0" smtClean="0">
                <a:solidFill>
                  <a:schemeClr val="tx1"/>
                </a:solidFill>
                <a:latin typeface="+mn-lt"/>
              </a:rPr>
              <a:t>.  Positive values (warmer colors) represent value added by the soil moisture assimilation.</a:t>
            </a:r>
            <a:endParaRPr lang="en-US" sz="1800" i="1" dirty="0">
              <a:solidFill>
                <a:schemeClr val="tx1"/>
              </a:solidFill>
              <a:latin typeface="+mn-lt"/>
            </a:endParaRPr>
          </a:p>
        </p:txBody>
      </p:sp>
      <p:pic>
        <p:nvPicPr>
          <p:cNvPr id="7" name="Picture 6" descr="C:\Users\lfang\Documents\Project_UMD\WRF_LIS\SMDA_4DAYS\img_20\DPT_avgdif_15.png"/>
          <p:cNvPicPr/>
          <p:nvPr/>
        </p:nvPicPr>
        <p:blipFill>
          <a:blip r:embed="rId3" cstate="print"/>
          <a:srcRect t="16893" r="4000" b="2371"/>
          <a:stretch>
            <a:fillRect/>
          </a:stretch>
        </p:blipFill>
        <p:spPr bwMode="auto">
          <a:xfrm>
            <a:off x="132909" y="2272848"/>
            <a:ext cx="5424004" cy="4108902"/>
          </a:xfrm>
          <a:prstGeom prst="rect">
            <a:avLst/>
          </a:prstGeom>
          <a:noFill/>
          <a:ln w="9525">
            <a:noFill/>
            <a:miter lim="800000"/>
            <a:headEnd/>
            <a:tailEnd/>
          </a:ln>
          <a:effectLst/>
        </p:spPr>
      </p:pic>
    </p:spTree>
    <p:extLst>
      <p:ext uri="{BB962C8B-B14F-4D97-AF65-F5344CB8AC3E}">
        <p14:creationId xmlns:p14="http://schemas.microsoft.com/office/powerpoint/2010/main" val="32452472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17</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US" sz="2000" dirty="0"/>
              <a:t>GOES-R ABI Multi-Spectral Imagery for Visibility Hazard Assessment via </a:t>
            </a:r>
            <a:r>
              <a:rPr lang="en-US" sz="2000" dirty="0" err="1"/>
              <a:t>Himawari</a:t>
            </a:r>
            <a:r>
              <a:rPr lang="en-US" sz="2000" dirty="0"/>
              <a:t> AHI </a:t>
            </a:r>
            <a:r>
              <a:rPr lang="en-US" sz="2000" dirty="0" smtClean="0"/>
              <a:t> </a:t>
            </a:r>
            <a:endParaRPr lang="en-US" sz="2000" dirty="0"/>
          </a:p>
          <a:p>
            <a:pPr algn="ctr"/>
            <a:r>
              <a:rPr lang="en-US" altLang="en-US" sz="2000" dirty="0" smtClean="0">
                <a:solidFill>
                  <a:srgbClr val="0070C0"/>
                </a:solidFill>
              </a:rPr>
              <a:t>Steve Miller (CIRA)</a:t>
            </a:r>
          </a:p>
        </p:txBody>
      </p:sp>
      <p:sp>
        <p:nvSpPr>
          <p:cNvPr id="3" name="TextBox 2"/>
          <p:cNvSpPr txBox="1"/>
          <p:nvPr/>
        </p:nvSpPr>
        <p:spPr>
          <a:xfrm>
            <a:off x="5570226" y="2513127"/>
            <a:ext cx="3432412" cy="3693319"/>
          </a:xfrm>
          <a:prstGeom prst="rect">
            <a:avLst/>
          </a:prstGeom>
          <a:noFill/>
        </p:spPr>
        <p:txBody>
          <a:bodyPr wrap="square" rtlCol="0">
            <a:spAutoFit/>
          </a:bodyPr>
          <a:lstStyle/>
          <a:p>
            <a:r>
              <a:rPr lang="en-US" sz="1800" i="1" dirty="0" smtClean="0">
                <a:solidFill>
                  <a:schemeClr val="tx1"/>
                </a:solidFill>
                <a:latin typeface="+mn-lt"/>
              </a:rPr>
              <a:t>Example of the </a:t>
            </a:r>
            <a:r>
              <a:rPr lang="en-US" sz="1800" i="1" dirty="0" err="1" smtClean="0">
                <a:solidFill>
                  <a:schemeClr val="tx1"/>
                </a:solidFill>
                <a:latin typeface="+mn-lt"/>
              </a:rPr>
              <a:t>Geocolor</a:t>
            </a:r>
            <a:r>
              <a:rPr lang="en-US" sz="1800" i="1" dirty="0" smtClean="0">
                <a:solidFill>
                  <a:schemeClr val="tx1"/>
                </a:solidFill>
                <a:latin typeface="+mn-lt"/>
              </a:rPr>
              <a:t> product from AHI from 18 April 2016 at 1710 UTC over Japan and parts of eastern Asia.  This product is now being generated in real time over the AHI full disk.  Pink colors represent liquid water clouds and gray shades are ice clouds.  It’s a nice tool for identifying potentially hazardous (for aviation, e.g.) stratus clouds, even through thin cirrus. </a:t>
            </a:r>
            <a:endParaRPr lang="en-US" sz="1800" i="1" dirty="0">
              <a:solidFill>
                <a:schemeClr val="tx1"/>
              </a:solidFill>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740" y="2142699"/>
            <a:ext cx="4892125" cy="4715301"/>
          </a:xfrm>
          <a:prstGeom prst="rect">
            <a:avLst/>
          </a:prstGeom>
        </p:spPr>
      </p:pic>
    </p:spTree>
    <p:extLst>
      <p:ext uri="{BB962C8B-B14F-4D97-AF65-F5344CB8AC3E}">
        <p14:creationId xmlns:p14="http://schemas.microsoft.com/office/powerpoint/2010/main" val="40889162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18</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AU" sz="2000" dirty="0"/>
              <a:t>Using Multi-Sensor Observations for Volcanic Cloud </a:t>
            </a:r>
            <a:r>
              <a:rPr lang="en-AU" sz="2000" dirty="0" smtClean="0"/>
              <a:t>Detection, Characterization</a:t>
            </a:r>
            <a:r>
              <a:rPr lang="en-AU" sz="2000" dirty="0"/>
              <a:t>, and Improved Dispersion </a:t>
            </a:r>
            <a:r>
              <a:rPr lang="en-AU" sz="2000" dirty="0" err="1"/>
              <a:t>Modeling</a:t>
            </a:r>
            <a:r>
              <a:rPr lang="en-US" sz="2000" dirty="0" smtClean="0"/>
              <a:t>  </a:t>
            </a:r>
            <a:endParaRPr lang="en-US" sz="2000" dirty="0"/>
          </a:p>
          <a:p>
            <a:pPr algn="ctr"/>
            <a:r>
              <a:rPr lang="en-US" altLang="en-US" sz="2000" dirty="0" smtClean="0">
                <a:solidFill>
                  <a:srgbClr val="0070C0"/>
                </a:solidFill>
              </a:rPr>
              <a:t>Mike </a:t>
            </a:r>
            <a:r>
              <a:rPr lang="en-US" altLang="en-US" sz="2000" dirty="0" err="1" smtClean="0">
                <a:solidFill>
                  <a:srgbClr val="0070C0"/>
                </a:solidFill>
              </a:rPr>
              <a:t>Pavolonis</a:t>
            </a:r>
            <a:r>
              <a:rPr lang="en-US" altLang="en-US" sz="2000" dirty="0" smtClean="0">
                <a:solidFill>
                  <a:srgbClr val="0070C0"/>
                </a:solidFill>
              </a:rPr>
              <a:t> (ASPB)</a:t>
            </a:r>
          </a:p>
        </p:txBody>
      </p:sp>
      <p:sp>
        <p:nvSpPr>
          <p:cNvPr id="3" name="TextBox 2"/>
          <p:cNvSpPr txBox="1"/>
          <p:nvPr/>
        </p:nvSpPr>
        <p:spPr>
          <a:xfrm>
            <a:off x="4416992" y="2532883"/>
            <a:ext cx="4403342" cy="3046988"/>
          </a:xfrm>
          <a:prstGeom prst="rect">
            <a:avLst/>
          </a:prstGeom>
          <a:noFill/>
        </p:spPr>
        <p:txBody>
          <a:bodyPr wrap="square" rtlCol="0">
            <a:spAutoFit/>
          </a:bodyPr>
          <a:lstStyle/>
          <a:p>
            <a:r>
              <a:rPr lang="en-US" i="1" dirty="0">
                <a:solidFill>
                  <a:schemeClr val="tx1"/>
                </a:solidFill>
                <a:latin typeface="+mn-lt"/>
              </a:rPr>
              <a:t>A screenshot of a near-</a:t>
            </a:r>
            <a:r>
              <a:rPr lang="en-US" i="1" dirty="0" err="1">
                <a:solidFill>
                  <a:schemeClr val="tx1"/>
                </a:solidFill>
                <a:latin typeface="+mn-lt"/>
              </a:rPr>
              <a:t>realtime</a:t>
            </a:r>
            <a:r>
              <a:rPr lang="en-US" i="1" dirty="0">
                <a:solidFill>
                  <a:schemeClr val="tx1"/>
                </a:solidFill>
                <a:latin typeface="+mn-lt"/>
              </a:rPr>
              <a:t> VOLCAT ash alert associated with an eruption of Fuego (Guatemala) on January 20, 2016 is shown in the top panel.  The Washington VAAC utilized this alert to issue a Volcanic Ash Advisory (bottom, left panel).  A more detailed view of the ash detected by VOLCAT is shown in the bottom, right panel.  The VOLCAT products provided unique information, as the Fuego ash cloud was not unambiguously identifiable in the standard satellite products utilized by the Washington VAAC.</a:t>
            </a: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22412" y="2115403"/>
            <a:ext cx="4372168" cy="4684552"/>
          </a:xfrm>
          <a:prstGeom prst="rect">
            <a:avLst/>
          </a:prstGeom>
        </p:spPr>
      </p:pic>
    </p:spTree>
    <p:extLst>
      <p:ext uri="{BB962C8B-B14F-4D97-AF65-F5344CB8AC3E}">
        <p14:creationId xmlns:p14="http://schemas.microsoft.com/office/powerpoint/2010/main" val="42928836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19</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US" sz="2000" dirty="0"/>
              <a:t>Developing Integrated Satellite and Gauge-Radar-Satellite-Model Fused </a:t>
            </a:r>
            <a:r>
              <a:rPr lang="en-US" sz="2000" dirty="0" smtClean="0"/>
              <a:t> Precipitation </a:t>
            </a:r>
            <a:r>
              <a:rPr lang="en-US" sz="2000" dirty="0"/>
              <a:t>Estimates for Real-time Weather, Hydrometeorology and Hazards Monitoring</a:t>
            </a:r>
          </a:p>
          <a:p>
            <a:pPr algn="ctr"/>
            <a:r>
              <a:rPr lang="en-US" altLang="en-US" sz="2000" dirty="0" err="1" smtClean="0">
                <a:solidFill>
                  <a:srgbClr val="0070C0"/>
                </a:solidFill>
              </a:rPr>
              <a:t>Pingping</a:t>
            </a:r>
            <a:r>
              <a:rPr lang="en-US" altLang="en-US" sz="2000" dirty="0" smtClean="0">
                <a:solidFill>
                  <a:srgbClr val="0070C0"/>
                </a:solidFill>
              </a:rPr>
              <a:t> </a:t>
            </a:r>
            <a:r>
              <a:rPr lang="en-US" altLang="en-US" sz="2000" dirty="0" err="1" smtClean="0">
                <a:solidFill>
                  <a:srgbClr val="0070C0"/>
                </a:solidFill>
              </a:rPr>
              <a:t>Xie</a:t>
            </a:r>
            <a:r>
              <a:rPr lang="en-US" altLang="en-US" sz="2000" dirty="0" smtClean="0">
                <a:solidFill>
                  <a:srgbClr val="0070C0"/>
                </a:solidFill>
              </a:rPr>
              <a:t> (CPC)</a:t>
            </a:r>
          </a:p>
        </p:txBody>
      </p:sp>
      <p:sp>
        <p:nvSpPr>
          <p:cNvPr id="3" name="TextBox 2"/>
          <p:cNvSpPr txBox="1"/>
          <p:nvPr/>
        </p:nvSpPr>
        <p:spPr>
          <a:xfrm>
            <a:off x="4089779" y="3466532"/>
            <a:ext cx="4057934" cy="2031325"/>
          </a:xfrm>
          <a:prstGeom prst="rect">
            <a:avLst/>
          </a:prstGeom>
          <a:noFill/>
        </p:spPr>
        <p:txBody>
          <a:bodyPr wrap="square" rtlCol="0">
            <a:spAutoFit/>
          </a:bodyPr>
          <a:lstStyle/>
          <a:p>
            <a:r>
              <a:rPr lang="en-AU" sz="1800" i="1" dirty="0">
                <a:solidFill>
                  <a:schemeClr val="tx1"/>
                </a:solidFill>
                <a:latin typeface="+mn-lt"/>
              </a:rPr>
              <a:t>Daily mean precipitation (mm/day) for October 20, 2015, derived from the CMORPH integrated satellite precipitation estimates (top), and from the Himawari-8 Band-13 TBB using the GOES-R Precipitation Estimation (GPE) technique.</a:t>
            </a:r>
            <a:endParaRPr lang="en-US" sz="1800" i="1" dirty="0">
              <a:solidFill>
                <a:schemeClr val="tx1"/>
              </a:solidFill>
              <a:latin typeface="+mn-lt"/>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359391" y="2531066"/>
            <a:ext cx="3548418" cy="4247318"/>
          </a:xfrm>
          <a:prstGeom prst="rect">
            <a:avLst/>
          </a:prstGeom>
        </p:spPr>
      </p:pic>
    </p:spTree>
    <p:extLst>
      <p:ext uri="{BB962C8B-B14F-4D97-AF65-F5344CB8AC3E}">
        <p14:creationId xmlns:p14="http://schemas.microsoft.com/office/powerpoint/2010/main" val="8723560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2</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GOES-R Risk Reduction Projects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228600" y="1041400"/>
            <a:ext cx="8610600" cy="5511800"/>
          </a:xfrm>
        </p:spPr>
        <p:txBody>
          <a:bodyPr/>
          <a:lstStyle/>
          <a:p>
            <a:pPr>
              <a:spcBef>
                <a:spcPts val="0"/>
              </a:spcBef>
              <a:spcAft>
                <a:spcPts val="600"/>
              </a:spcAft>
              <a:buFont typeface="Arial" panose="020B0604020202020204" pitchFamily="34" charset="0"/>
              <a:buChar char="•"/>
              <a:defRPr/>
            </a:pPr>
            <a:r>
              <a:rPr lang="en-US" altLang="en-US" sz="2000" dirty="0" smtClean="0"/>
              <a:t>We’re currently in the 2</a:t>
            </a:r>
            <a:r>
              <a:rPr lang="en-US" altLang="en-US" sz="2000" baseline="30000" dirty="0" smtClean="0"/>
              <a:t>nd</a:t>
            </a:r>
            <a:r>
              <a:rPr lang="en-US" altLang="en-US" sz="2000" dirty="0" smtClean="0"/>
              <a:t> half of the FY15 funding cycle</a:t>
            </a:r>
          </a:p>
          <a:p>
            <a:pPr>
              <a:spcBef>
                <a:spcPts val="0"/>
              </a:spcBef>
              <a:spcAft>
                <a:spcPts val="600"/>
              </a:spcAft>
              <a:buFont typeface="Arial" panose="020B0604020202020204" pitchFamily="34" charset="0"/>
              <a:buChar char="•"/>
              <a:defRPr/>
            </a:pPr>
            <a:endParaRPr lang="en-US" altLang="en-US" sz="2000" dirty="0" smtClean="0"/>
          </a:p>
          <a:p>
            <a:pPr>
              <a:spcBef>
                <a:spcPts val="0"/>
              </a:spcBef>
              <a:spcAft>
                <a:spcPts val="600"/>
              </a:spcAft>
              <a:buFont typeface="Arial" panose="020B0604020202020204" pitchFamily="34" charset="0"/>
              <a:buChar char="•"/>
              <a:defRPr/>
            </a:pPr>
            <a:r>
              <a:rPr lang="en-US" altLang="en-US" sz="2000" dirty="0" smtClean="0"/>
              <a:t>FY16 funding cycle begins July 1, 2016</a:t>
            </a:r>
          </a:p>
          <a:p>
            <a:pPr>
              <a:spcBef>
                <a:spcPts val="0"/>
              </a:spcBef>
              <a:spcAft>
                <a:spcPts val="600"/>
              </a:spcAft>
              <a:buFont typeface="Arial" panose="020B0604020202020204" pitchFamily="34" charset="0"/>
              <a:buChar char="•"/>
              <a:defRPr/>
            </a:pPr>
            <a:endParaRPr lang="en-US" altLang="en-US" sz="2000" dirty="0" smtClean="0"/>
          </a:p>
          <a:p>
            <a:pPr>
              <a:spcBef>
                <a:spcPts val="0"/>
              </a:spcBef>
              <a:spcAft>
                <a:spcPts val="600"/>
              </a:spcAft>
              <a:buFont typeface="Arial" panose="020B0604020202020204" pitchFamily="34" charset="0"/>
              <a:buChar char="•"/>
              <a:defRPr/>
            </a:pPr>
            <a:r>
              <a:rPr lang="en-US" altLang="en-US" sz="2000" dirty="0" smtClean="0"/>
              <a:t>Some projects are finishing this summer, and others continue for one more year (the FY16 funding cycle is July 1, 2016 – June 30, 2017)</a:t>
            </a:r>
          </a:p>
          <a:p>
            <a:pPr>
              <a:spcBef>
                <a:spcPts val="0"/>
              </a:spcBef>
              <a:spcAft>
                <a:spcPts val="600"/>
              </a:spcAft>
              <a:buFont typeface="Arial" panose="020B0604020202020204" pitchFamily="34" charset="0"/>
              <a:buChar char="•"/>
              <a:defRPr/>
            </a:pPr>
            <a:endParaRPr lang="en-US" altLang="en-US" sz="2000" dirty="0"/>
          </a:p>
          <a:p>
            <a:pPr>
              <a:spcBef>
                <a:spcPts val="0"/>
              </a:spcBef>
              <a:spcAft>
                <a:spcPts val="600"/>
              </a:spcAft>
              <a:buFont typeface="Arial" panose="020B0604020202020204" pitchFamily="34" charset="0"/>
              <a:buChar char="•"/>
              <a:defRPr/>
            </a:pPr>
            <a:r>
              <a:rPr lang="en-US" altLang="en-US" sz="2000" dirty="0" smtClean="0"/>
              <a:t>Late this summer, a new GOES-R Risk Reduction Request for Proposals will be sent out, asking for Letters of Intent for new FY17-19 projects</a:t>
            </a:r>
          </a:p>
          <a:p>
            <a:pPr>
              <a:spcBef>
                <a:spcPts val="0"/>
              </a:spcBef>
              <a:spcAft>
                <a:spcPts val="600"/>
              </a:spcAft>
              <a:buFont typeface="Arial" panose="020B0604020202020204" pitchFamily="34" charset="0"/>
              <a:buChar char="•"/>
              <a:defRPr/>
            </a:pPr>
            <a:endParaRPr lang="en-US" altLang="en-US" sz="2000" dirty="0"/>
          </a:p>
          <a:p>
            <a:pPr>
              <a:spcBef>
                <a:spcPts val="0"/>
              </a:spcBef>
              <a:spcAft>
                <a:spcPts val="600"/>
              </a:spcAft>
              <a:buFont typeface="Arial" panose="020B0604020202020204" pitchFamily="34" charset="0"/>
              <a:buChar char="•"/>
              <a:defRPr/>
            </a:pPr>
            <a:r>
              <a:rPr lang="en-US" altLang="en-US" sz="2000" dirty="0" smtClean="0"/>
              <a:t>As usual, priority will be given to projects whose end goal is a product or decision aid useful for NWS operations</a:t>
            </a:r>
          </a:p>
          <a:p>
            <a:pPr marL="0" indent="0">
              <a:spcBef>
                <a:spcPts val="0"/>
              </a:spcBef>
              <a:spcAft>
                <a:spcPts val="600"/>
              </a:spcAft>
              <a:defRPr/>
            </a:pPr>
            <a:endParaRPr lang="en-US" altLang="en-US" sz="2000" dirty="0" smtClean="0">
              <a:solidFill>
                <a:srgbClr val="0070C0"/>
              </a:solidFill>
            </a:endParaRPr>
          </a:p>
          <a:p>
            <a:pPr>
              <a:lnSpc>
                <a:spcPct val="80000"/>
              </a:lnSpc>
              <a:spcAft>
                <a:spcPts val="600"/>
              </a:spcAft>
              <a:buFont typeface="Arial" panose="020B0604020202020204" pitchFamily="34" charset="0"/>
              <a:buChar char="•"/>
              <a:defRPr/>
            </a:pPr>
            <a:endParaRPr lang="en-US" altLang="en-US" sz="20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20</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AU" sz="2000" dirty="0"/>
              <a:t>Probabilistic Forecasting of Severe Convection through Data </a:t>
            </a:r>
            <a:r>
              <a:rPr lang="en-AU" sz="2000" dirty="0" smtClean="0"/>
              <a:t>Fusion</a:t>
            </a:r>
          </a:p>
          <a:p>
            <a:pPr algn="ctr"/>
            <a:r>
              <a:rPr lang="en-US" altLang="en-US" sz="2000" dirty="0" smtClean="0">
                <a:solidFill>
                  <a:srgbClr val="0070C0"/>
                </a:solidFill>
              </a:rPr>
              <a:t>Mike </a:t>
            </a:r>
            <a:r>
              <a:rPr lang="en-US" altLang="en-US" sz="2000" dirty="0" err="1" smtClean="0">
                <a:solidFill>
                  <a:srgbClr val="0070C0"/>
                </a:solidFill>
              </a:rPr>
              <a:t>Pavolonis</a:t>
            </a:r>
            <a:r>
              <a:rPr lang="en-US" altLang="en-US" sz="2000" dirty="0" smtClean="0">
                <a:solidFill>
                  <a:srgbClr val="0070C0"/>
                </a:solidFill>
              </a:rPr>
              <a:t> (ASPB)</a:t>
            </a:r>
          </a:p>
        </p:txBody>
      </p:sp>
      <p:sp>
        <p:nvSpPr>
          <p:cNvPr id="3" name="TextBox 2"/>
          <p:cNvSpPr txBox="1"/>
          <p:nvPr/>
        </p:nvSpPr>
        <p:spPr>
          <a:xfrm>
            <a:off x="777922" y="5735419"/>
            <a:ext cx="7956644" cy="646331"/>
          </a:xfrm>
          <a:prstGeom prst="rect">
            <a:avLst/>
          </a:prstGeom>
          <a:noFill/>
        </p:spPr>
        <p:txBody>
          <a:bodyPr wrap="square" rtlCol="0">
            <a:spAutoFit/>
          </a:bodyPr>
          <a:lstStyle/>
          <a:p>
            <a:r>
              <a:rPr lang="en-AU" sz="1800" i="1" dirty="0">
                <a:solidFill>
                  <a:schemeClr val="tx1"/>
                </a:solidFill>
                <a:latin typeface="+mn-lt"/>
              </a:rPr>
              <a:t>Example of the </a:t>
            </a:r>
            <a:r>
              <a:rPr lang="en-AU" sz="1800" i="1" dirty="0" err="1">
                <a:solidFill>
                  <a:schemeClr val="tx1"/>
                </a:solidFill>
                <a:latin typeface="+mn-lt"/>
              </a:rPr>
              <a:t>ProbSevere</a:t>
            </a:r>
            <a:r>
              <a:rPr lang="en-AU" sz="1800" i="1" dirty="0">
                <a:solidFill>
                  <a:schemeClr val="tx1"/>
                </a:solidFill>
                <a:latin typeface="+mn-lt"/>
              </a:rPr>
              <a:t> model displayed in AWIPS2 with lightning information.</a:t>
            </a:r>
            <a:endParaRPr lang="en-US" sz="1800" i="1" dirty="0">
              <a:solidFill>
                <a:schemeClr val="tx1"/>
              </a:solidFill>
              <a:latin typeface="+mn-lt"/>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777922" y="1822862"/>
            <a:ext cx="7451678" cy="3834809"/>
          </a:xfrm>
          <a:prstGeom prst="rect">
            <a:avLst/>
          </a:prstGeom>
        </p:spPr>
      </p:pic>
    </p:spTree>
    <p:extLst>
      <p:ext uri="{BB962C8B-B14F-4D97-AF65-F5344CB8AC3E}">
        <p14:creationId xmlns:p14="http://schemas.microsoft.com/office/powerpoint/2010/main" val="21062246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21</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AU" sz="2000" dirty="0"/>
              <a:t>Assimilation and Forecast Impact of High Temporal Resolution Leo/Geo </a:t>
            </a:r>
            <a:r>
              <a:rPr lang="en-AU" sz="2000" dirty="0" smtClean="0"/>
              <a:t>AMVs in</a:t>
            </a:r>
            <a:r>
              <a:rPr lang="en-US" sz="2000" dirty="0"/>
              <a:t> </a:t>
            </a:r>
            <a:r>
              <a:rPr lang="en-AU" sz="2000" dirty="0" smtClean="0"/>
              <a:t>the </a:t>
            </a:r>
            <a:r>
              <a:rPr lang="en-AU" sz="2000" dirty="0"/>
              <a:t>High-Latitude Data-Gap </a:t>
            </a:r>
            <a:r>
              <a:rPr lang="en-AU" sz="2000" dirty="0" smtClean="0"/>
              <a:t>Corridor</a:t>
            </a:r>
          </a:p>
          <a:p>
            <a:pPr algn="ctr"/>
            <a:r>
              <a:rPr lang="en-US" altLang="en-US" sz="2000" dirty="0" smtClean="0">
                <a:solidFill>
                  <a:srgbClr val="0070C0"/>
                </a:solidFill>
              </a:rPr>
              <a:t>Brett Hoover (CIMSS)</a:t>
            </a:r>
          </a:p>
        </p:txBody>
      </p:sp>
      <p:sp>
        <p:nvSpPr>
          <p:cNvPr id="3" name="TextBox 2"/>
          <p:cNvSpPr txBox="1"/>
          <p:nvPr/>
        </p:nvSpPr>
        <p:spPr>
          <a:xfrm>
            <a:off x="5916304" y="2451572"/>
            <a:ext cx="3138985" cy="3754874"/>
          </a:xfrm>
          <a:prstGeom prst="rect">
            <a:avLst/>
          </a:prstGeom>
          <a:noFill/>
        </p:spPr>
        <p:txBody>
          <a:bodyPr wrap="square" rtlCol="0">
            <a:spAutoFit/>
          </a:bodyPr>
          <a:lstStyle/>
          <a:p>
            <a:r>
              <a:rPr lang="en-AU" sz="1400" i="1" dirty="0">
                <a:solidFill>
                  <a:schemeClr val="tx1"/>
                </a:solidFill>
                <a:latin typeface="+mn-lt"/>
              </a:rPr>
              <a:t>Mean 500 </a:t>
            </a:r>
            <a:r>
              <a:rPr lang="en-AU" sz="1400" i="1" dirty="0" err="1">
                <a:solidFill>
                  <a:schemeClr val="tx1"/>
                </a:solidFill>
                <a:latin typeface="+mn-lt"/>
              </a:rPr>
              <a:t>hPa</a:t>
            </a:r>
            <a:r>
              <a:rPr lang="en-AU" sz="1400" i="1" dirty="0">
                <a:solidFill>
                  <a:schemeClr val="tx1"/>
                </a:solidFill>
                <a:latin typeface="+mn-lt"/>
              </a:rPr>
              <a:t> geopotential height anomaly correlation scores for LEO/GEO experiments for 0-168 hours from (left) 01 April 2014 – 30 May 2014 and (right) 01 December 2014 – 06 February 2014, for the (top) northern hemisphere and (bottom) southern hemisphere).  All four panels show the mean correlation die-off curve for the control in black and the experiment in red on the top half, and on the bottom half the difference (experiment minus control) is shown with bars representing the minimum difference required for 95% statistical significance. </a:t>
            </a:r>
            <a:endParaRPr lang="en-US" sz="1400" i="1" dirty="0">
              <a:solidFill>
                <a:schemeClr val="tx1"/>
              </a:solidFill>
              <a:latin typeface="+mn-lt"/>
            </a:endParaRPr>
          </a:p>
        </p:txBody>
      </p:sp>
      <p:pic>
        <p:nvPicPr>
          <p:cNvPr id="8" name="Picture 7" descr="2-season_exp_cordieoff_HGT_P500.png"/>
          <p:cNvPicPr/>
          <p:nvPr/>
        </p:nvPicPr>
        <p:blipFill>
          <a:blip r:embed="rId3"/>
          <a:stretch>
            <a:fillRect/>
          </a:stretch>
        </p:blipFill>
        <p:spPr>
          <a:xfrm>
            <a:off x="0" y="2129050"/>
            <a:ext cx="5916304" cy="4728949"/>
          </a:xfrm>
          <a:prstGeom prst="rect">
            <a:avLst/>
          </a:prstGeom>
        </p:spPr>
      </p:pic>
    </p:spTree>
    <p:extLst>
      <p:ext uri="{BB962C8B-B14F-4D97-AF65-F5344CB8AC3E}">
        <p14:creationId xmlns:p14="http://schemas.microsoft.com/office/powerpoint/2010/main" val="20675003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22</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US" sz="1800" dirty="0"/>
              <a:t>Toward an operational use of stroke level lightning data in severe weather </a:t>
            </a:r>
            <a:r>
              <a:rPr lang="en-US" sz="1800" dirty="0" smtClean="0"/>
              <a:t>forecasting</a:t>
            </a:r>
          </a:p>
          <a:p>
            <a:pPr algn="ctr"/>
            <a:r>
              <a:rPr lang="en-US" altLang="en-US" sz="1800" dirty="0" smtClean="0">
                <a:solidFill>
                  <a:srgbClr val="0070C0"/>
                </a:solidFill>
              </a:rPr>
              <a:t>Phillip </a:t>
            </a:r>
            <a:r>
              <a:rPr lang="en-US" altLang="en-US" sz="1800" dirty="0" err="1" smtClean="0">
                <a:solidFill>
                  <a:srgbClr val="0070C0"/>
                </a:solidFill>
              </a:rPr>
              <a:t>Bitzer</a:t>
            </a:r>
            <a:r>
              <a:rPr lang="en-US" altLang="en-US" sz="1800" dirty="0" smtClean="0">
                <a:solidFill>
                  <a:srgbClr val="0070C0"/>
                </a:solidFill>
              </a:rPr>
              <a:t> (UAH)</a:t>
            </a:r>
          </a:p>
        </p:txBody>
      </p:sp>
      <p:pic>
        <p:nvPicPr>
          <p:cNvPr id="7" name="Picture 6" descr="Macintosh HD:Users:bitzer:20110526T170213hamma01.png"/>
          <p:cNvPicPr/>
          <p:nvPr/>
        </p:nvPicPr>
        <p:blipFill>
          <a:blip r:embed="rId3">
            <a:extLst>
              <a:ext uri="{28A0092B-C50C-407E-A947-70E740481C1C}">
                <a14:useLocalDpi xmlns:a14="http://schemas.microsoft.com/office/drawing/2010/main" val="0"/>
              </a:ext>
            </a:extLst>
          </a:blip>
          <a:srcRect/>
          <a:stretch>
            <a:fillRect/>
          </a:stretch>
        </p:blipFill>
        <p:spPr bwMode="auto">
          <a:xfrm>
            <a:off x="1529756" y="2022264"/>
            <a:ext cx="6084485" cy="3014685"/>
          </a:xfrm>
          <a:prstGeom prst="rect">
            <a:avLst/>
          </a:prstGeom>
          <a:noFill/>
          <a:ln>
            <a:noFill/>
          </a:ln>
        </p:spPr>
      </p:pic>
      <p:sp>
        <p:nvSpPr>
          <p:cNvPr id="3" name="TextBox 2"/>
          <p:cNvSpPr txBox="1"/>
          <p:nvPr/>
        </p:nvSpPr>
        <p:spPr>
          <a:xfrm>
            <a:off x="153535" y="5049806"/>
            <a:ext cx="8836925" cy="1384995"/>
          </a:xfrm>
          <a:prstGeom prst="rect">
            <a:avLst/>
          </a:prstGeom>
          <a:noFill/>
        </p:spPr>
        <p:txBody>
          <a:bodyPr wrap="square" rtlCol="0">
            <a:spAutoFit/>
          </a:bodyPr>
          <a:lstStyle/>
          <a:p>
            <a:r>
              <a:rPr lang="en-US" sz="1200" i="1" dirty="0">
                <a:solidFill>
                  <a:schemeClr val="tx1"/>
                </a:solidFill>
                <a:latin typeface="+mn-lt"/>
              </a:rPr>
              <a:t>A seven stroke negative cloud-to-ground flash that was used to test the logistic regression used to predict the occurrence of LIS groups based on VLF waveform characteristics. The top graph shows the waveform detected by HAMMA, while the lower plot shows the detected LIS groups (gray bars) and LMA sources (colored circles). The orange arrows are predicted LIS groups based on the model inputs. The model correctly predicted the occurrence of three of the LIS groups, and correctly predicted three of the VLF waveforms would not produce dateable emission. The first return stroke was predicted to produce a LIS group; however, it was not detected. Currently, the regression provides a model that successfully predicts the occurrence of a LIS group 75% of the time, with a false alarm rate of 30%.</a:t>
            </a:r>
          </a:p>
        </p:txBody>
      </p:sp>
    </p:spTree>
    <p:extLst>
      <p:ext uri="{BB962C8B-B14F-4D97-AF65-F5344CB8AC3E}">
        <p14:creationId xmlns:p14="http://schemas.microsoft.com/office/powerpoint/2010/main" val="19944187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23</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AU" sz="2000" dirty="0"/>
              <a:t>Development and Demonstration of a Coupled GOES-R Legacy Sounding </a:t>
            </a:r>
            <a:r>
              <a:rPr lang="en-AU" sz="2000" dirty="0" err="1"/>
              <a:t>NearCast</a:t>
            </a:r>
            <a:r>
              <a:rPr lang="en-AU" sz="2000" dirty="0"/>
              <a:t> with Convective Initiation Products to Improve Convective Weather </a:t>
            </a:r>
            <a:r>
              <a:rPr lang="en-AU" sz="2000" dirty="0" err="1" smtClean="0"/>
              <a:t>Nowcasts</a:t>
            </a:r>
            <a:endParaRPr lang="en-AU" sz="2000" dirty="0" smtClean="0"/>
          </a:p>
          <a:p>
            <a:pPr algn="ctr"/>
            <a:r>
              <a:rPr lang="en-US" altLang="en-US" sz="2000" dirty="0" smtClean="0">
                <a:solidFill>
                  <a:srgbClr val="0070C0"/>
                </a:solidFill>
              </a:rPr>
              <a:t>Lee </a:t>
            </a:r>
            <a:r>
              <a:rPr lang="en-US" altLang="en-US" sz="2000" dirty="0" err="1" smtClean="0">
                <a:solidFill>
                  <a:srgbClr val="0070C0"/>
                </a:solidFill>
              </a:rPr>
              <a:t>Cronce</a:t>
            </a:r>
            <a:r>
              <a:rPr lang="en-US" altLang="en-US" sz="2000" dirty="0" smtClean="0">
                <a:solidFill>
                  <a:srgbClr val="0070C0"/>
                </a:solidFill>
              </a:rPr>
              <a:t> (CIMSS)</a:t>
            </a:r>
          </a:p>
        </p:txBody>
      </p:sp>
      <p:sp>
        <p:nvSpPr>
          <p:cNvPr id="3" name="TextBox 2"/>
          <p:cNvSpPr txBox="1"/>
          <p:nvPr/>
        </p:nvSpPr>
        <p:spPr>
          <a:xfrm>
            <a:off x="5434794" y="3348471"/>
            <a:ext cx="3613245" cy="2308324"/>
          </a:xfrm>
          <a:prstGeom prst="rect">
            <a:avLst/>
          </a:prstGeom>
          <a:noFill/>
        </p:spPr>
        <p:txBody>
          <a:bodyPr wrap="square" rtlCol="0">
            <a:spAutoFit/>
          </a:bodyPr>
          <a:lstStyle/>
          <a:p>
            <a:r>
              <a:rPr lang="en-US" i="1" dirty="0">
                <a:solidFill>
                  <a:schemeClr val="tx1"/>
                </a:solidFill>
                <a:latin typeface="+mn-lt"/>
              </a:rPr>
              <a:t>GOES-R CI probability of convective initiation valid at 2030 UTC 19 May 2015.  Gray hatching represents hypothetical area that would be masked by combining the CIMSS </a:t>
            </a:r>
            <a:r>
              <a:rPr lang="en-US" i="1" dirty="0" err="1">
                <a:solidFill>
                  <a:schemeClr val="tx1"/>
                </a:solidFill>
                <a:latin typeface="+mn-lt"/>
              </a:rPr>
              <a:t>NearCast</a:t>
            </a:r>
            <a:r>
              <a:rPr lang="en-US" i="1" dirty="0">
                <a:solidFill>
                  <a:schemeClr val="tx1"/>
                </a:solidFill>
                <a:latin typeface="+mn-lt"/>
              </a:rPr>
              <a:t> products with the GOES-R CI algorithm to deduce those areas lacking larger-scale support for convective storm development.</a:t>
            </a:r>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115153" y="2385392"/>
            <a:ext cx="5223681" cy="4234483"/>
          </a:xfrm>
          <a:prstGeom prst="rect">
            <a:avLst/>
          </a:prstGeom>
          <a:noFill/>
          <a:ln>
            <a:noFill/>
          </a:ln>
        </p:spPr>
      </p:pic>
    </p:spTree>
    <p:extLst>
      <p:ext uri="{BB962C8B-B14F-4D97-AF65-F5344CB8AC3E}">
        <p14:creationId xmlns:p14="http://schemas.microsoft.com/office/powerpoint/2010/main" val="41278181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24</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US" sz="2000" dirty="0"/>
              <a:t>GOES-R Volcanic Ash Risk Reduction: Operational decision support </a:t>
            </a:r>
            <a:r>
              <a:rPr lang="en-US" sz="2000" dirty="0" smtClean="0"/>
              <a:t>within NOAA’s </a:t>
            </a:r>
            <a:r>
              <a:rPr lang="en-US" sz="2000" dirty="0"/>
              <a:t>Rapid Refresh (RAP</a:t>
            </a:r>
            <a:r>
              <a:rPr lang="en-US" sz="2000" dirty="0" smtClean="0"/>
              <a:t>)</a:t>
            </a:r>
          </a:p>
          <a:p>
            <a:pPr algn="ctr"/>
            <a:r>
              <a:rPr lang="en-US" altLang="en-US" sz="2000" dirty="0" smtClean="0">
                <a:solidFill>
                  <a:srgbClr val="0070C0"/>
                </a:solidFill>
              </a:rPr>
              <a:t>Martin </a:t>
            </a:r>
            <a:r>
              <a:rPr lang="en-US" altLang="en-US" sz="2000" dirty="0" err="1" smtClean="0">
                <a:solidFill>
                  <a:srgbClr val="0070C0"/>
                </a:solidFill>
              </a:rPr>
              <a:t>Stuefer</a:t>
            </a:r>
            <a:r>
              <a:rPr lang="en-US" altLang="en-US" sz="2000" dirty="0" smtClean="0">
                <a:solidFill>
                  <a:srgbClr val="0070C0"/>
                </a:solidFill>
              </a:rPr>
              <a:t> and Peter Webley (Univ. Alaska Fairbanks)</a:t>
            </a:r>
          </a:p>
        </p:txBody>
      </p:sp>
      <p:sp>
        <p:nvSpPr>
          <p:cNvPr id="3" name="TextBox 2"/>
          <p:cNvSpPr txBox="1"/>
          <p:nvPr/>
        </p:nvSpPr>
        <p:spPr>
          <a:xfrm>
            <a:off x="0" y="5667837"/>
            <a:ext cx="9048039" cy="738664"/>
          </a:xfrm>
          <a:prstGeom prst="rect">
            <a:avLst/>
          </a:prstGeom>
          <a:noFill/>
        </p:spPr>
        <p:txBody>
          <a:bodyPr wrap="square" rtlCol="0">
            <a:spAutoFit/>
          </a:bodyPr>
          <a:lstStyle/>
          <a:p>
            <a:r>
              <a:rPr lang="en-US" sz="1400" i="1" dirty="0">
                <a:solidFill>
                  <a:schemeClr val="tx1"/>
                </a:solidFill>
                <a:latin typeface="+mn-lt"/>
              </a:rPr>
              <a:t>Aqua MODIS volcanic ash retrieval of the mass loadings of ash dispersed from the eruptions of </a:t>
            </a:r>
            <a:r>
              <a:rPr lang="en-US" sz="1400" i="1" dirty="0" err="1">
                <a:solidFill>
                  <a:schemeClr val="tx1"/>
                </a:solidFill>
                <a:latin typeface="+mn-lt"/>
              </a:rPr>
              <a:t>Kasatochi</a:t>
            </a:r>
            <a:r>
              <a:rPr lang="en-US" sz="1400" i="1" dirty="0">
                <a:solidFill>
                  <a:schemeClr val="tx1"/>
                </a:solidFill>
                <a:latin typeface="+mn-lt"/>
              </a:rPr>
              <a:t> volcano </a:t>
            </a:r>
            <a:r>
              <a:rPr lang="en-US" sz="1400" i="1" dirty="0" smtClean="0">
                <a:solidFill>
                  <a:schemeClr val="tx1"/>
                </a:solidFill>
                <a:latin typeface="+mn-lt"/>
              </a:rPr>
              <a:t>from August </a:t>
            </a:r>
            <a:r>
              <a:rPr lang="en-US" sz="1400" i="1" dirty="0">
                <a:solidFill>
                  <a:schemeClr val="tx1"/>
                </a:solidFill>
                <a:latin typeface="+mn-lt"/>
              </a:rPr>
              <a:t>8 </a:t>
            </a:r>
            <a:r>
              <a:rPr lang="en-US" sz="1400" i="1" dirty="0" smtClean="0">
                <a:solidFill>
                  <a:schemeClr val="tx1"/>
                </a:solidFill>
                <a:latin typeface="+mn-lt"/>
              </a:rPr>
              <a:t>(left), </a:t>
            </a:r>
            <a:r>
              <a:rPr lang="en-US" sz="1400" i="1" dirty="0">
                <a:solidFill>
                  <a:schemeClr val="tx1"/>
                </a:solidFill>
                <a:latin typeface="+mn-lt"/>
              </a:rPr>
              <a:t>and WRF-</a:t>
            </a:r>
            <a:r>
              <a:rPr lang="en-US" sz="1400" i="1" dirty="0" err="1">
                <a:solidFill>
                  <a:schemeClr val="tx1"/>
                </a:solidFill>
                <a:latin typeface="+mn-lt"/>
              </a:rPr>
              <a:t>Chem</a:t>
            </a:r>
            <a:r>
              <a:rPr lang="en-US" sz="1400" i="1" dirty="0">
                <a:solidFill>
                  <a:schemeClr val="tx1"/>
                </a:solidFill>
                <a:latin typeface="+mn-lt"/>
              </a:rPr>
              <a:t> modeled ash mass loadings for the respective times of August 8</a:t>
            </a:r>
          </a:p>
          <a:p>
            <a:r>
              <a:rPr lang="en-US" sz="1400" i="1" dirty="0">
                <a:solidFill>
                  <a:schemeClr val="tx1"/>
                </a:solidFill>
                <a:latin typeface="+mn-lt"/>
              </a:rPr>
              <a:t>(</a:t>
            </a:r>
            <a:r>
              <a:rPr lang="en-US" sz="1400" i="1" dirty="0" smtClean="0">
                <a:solidFill>
                  <a:schemeClr val="tx1"/>
                </a:solidFill>
                <a:latin typeface="+mn-lt"/>
              </a:rPr>
              <a:t>right)</a:t>
            </a:r>
            <a:endParaRPr lang="en-US" sz="1400" i="1" dirty="0">
              <a:solidFill>
                <a:schemeClr val="tx1"/>
              </a:solidFill>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456" y="2086230"/>
            <a:ext cx="7397087" cy="3581607"/>
          </a:xfrm>
          <a:prstGeom prst="rect">
            <a:avLst/>
          </a:prstGeom>
        </p:spPr>
      </p:pic>
    </p:spTree>
    <p:extLst>
      <p:ext uri="{BB962C8B-B14F-4D97-AF65-F5344CB8AC3E}">
        <p14:creationId xmlns:p14="http://schemas.microsoft.com/office/powerpoint/2010/main" val="10594688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3</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228600" y="1041400"/>
            <a:ext cx="8610600" cy="5181600"/>
          </a:xfrm>
        </p:spPr>
        <p:txBody>
          <a:bodyPr/>
          <a:lstStyle/>
          <a:p>
            <a:pPr marL="0" indent="0" algn="ctr">
              <a:spcBef>
                <a:spcPts val="0"/>
              </a:spcBef>
              <a:spcAft>
                <a:spcPts val="600"/>
              </a:spcAft>
              <a:defRPr/>
            </a:pPr>
            <a:r>
              <a:rPr lang="en-US" sz="2000" dirty="0"/>
              <a:t>GOES-R Future Capability Proposal: Advancement of Satellite-Detected Overshooting Top (OT) Decision Support </a:t>
            </a:r>
            <a:r>
              <a:rPr lang="en-US" sz="2000" dirty="0" smtClean="0"/>
              <a:t>Products</a:t>
            </a:r>
          </a:p>
          <a:p>
            <a:pPr marL="0" indent="0" algn="ctr">
              <a:spcBef>
                <a:spcPts val="0"/>
              </a:spcBef>
              <a:spcAft>
                <a:spcPts val="600"/>
              </a:spcAft>
              <a:defRPr/>
            </a:pPr>
            <a:r>
              <a:rPr lang="en-US" altLang="en-US" sz="2000" dirty="0" smtClean="0">
                <a:solidFill>
                  <a:srgbClr val="0070C0"/>
                </a:solidFill>
              </a:rPr>
              <a:t>Kris </a:t>
            </a:r>
            <a:r>
              <a:rPr lang="en-US" altLang="en-US" sz="2000" dirty="0" err="1" smtClean="0">
                <a:solidFill>
                  <a:srgbClr val="0070C0"/>
                </a:solidFill>
              </a:rPr>
              <a:t>Bedka</a:t>
            </a:r>
            <a:r>
              <a:rPr lang="en-US" altLang="en-US" sz="2000" dirty="0" smtClean="0">
                <a:solidFill>
                  <a:srgbClr val="0070C0"/>
                </a:solidFill>
              </a:rPr>
              <a:t> (NASA) and Chris </a:t>
            </a:r>
            <a:r>
              <a:rPr lang="en-US" altLang="en-US" sz="2000" dirty="0" err="1" smtClean="0">
                <a:solidFill>
                  <a:srgbClr val="0070C0"/>
                </a:solidFill>
              </a:rPr>
              <a:t>Velden</a:t>
            </a:r>
            <a:r>
              <a:rPr lang="en-US" altLang="en-US" sz="2000" dirty="0" smtClean="0">
                <a:solidFill>
                  <a:srgbClr val="0070C0"/>
                </a:solidFill>
              </a:rPr>
              <a:t> (CIMSS)</a:t>
            </a:r>
            <a:endParaRPr lang="en-US" altLang="en-US" sz="1800" dirty="0" smtClean="0">
              <a:solidFill>
                <a:srgbClr val="0070C0"/>
              </a:solidFill>
            </a:endParaRPr>
          </a:p>
          <a:p>
            <a:pPr marL="0" indent="0">
              <a:spcBef>
                <a:spcPts val="0"/>
              </a:spcBef>
              <a:spcAft>
                <a:spcPts val="600"/>
              </a:spcAft>
              <a:defRPr/>
            </a:pPr>
            <a:endParaRPr lang="en-US" altLang="en-US" sz="1800" dirty="0" smtClean="0">
              <a:solidFill>
                <a:srgbClr val="0070C0"/>
              </a:solidFill>
            </a:endParaRP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1507490" y="2167605"/>
            <a:ext cx="6052820" cy="3934460"/>
          </a:xfrm>
          <a:prstGeom prst="rect">
            <a:avLst/>
          </a:prstGeom>
        </p:spPr>
      </p:pic>
      <p:sp>
        <p:nvSpPr>
          <p:cNvPr id="3" name="TextBox 2"/>
          <p:cNvSpPr txBox="1"/>
          <p:nvPr/>
        </p:nvSpPr>
        <p:spPr>
          <a:xfrm>
            <a:off x="1066800" y="6028519"/>
            <a:ext cx="6946711" cy="830997"/>
          </a:xfrm>
          <a:prstGeom prst="rect">
            <a:avLst/>
          </a:prstGeom>
          <a:noFill/>
        </p:spPr>
        <p:txBody>
          <a:bodyPr wrap="square" rtlCol="0">
            <a:spAutoFit/>
          </a:bodyPr>
          <a:lstStyle/>
          <a:p>
            <a:r>
              <a:rPr lang="en-AU" i="1" dirty="0">
                <a:solidFill>
                  <a:schemeClr val="tx1"/>
                </a:solidFill>
                <a:latin typeface="+mn-lt"/>
              </a:rPr>
              <a:t>Frequency of turbulence with respect to horizontal distance from TOTs. Blue (red) indicates frequency of light or greater (moderate or greater) turbulence experienced.</a:t>
            </a:r>
            <a:endParaRPr lang="en-US" i="1" dirty="0">
              <a:solidFill>
                <a:schemeClr val="tx1"/>
              </a:solidFill>
              <a:latin typeface="+mn-lt"/>
            </a:endParaRPr>
          </a:p>
        </p:txBody>
      </p:sp>
    </p:spTree>
    <p:extLst>
      <p:ext uri="{BB962C8B-B14F-4D97-AF65-F5344CB8AC3E}">
        <p14:creationId xmlns:p14="http://schemas.microsoft.com/office/powerpoint/2010/main" val="16232272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4</a:t>
            </a:fld>
            <a:endParaRPr lang="en-US" altLang="en-US" sz="1200" dirty="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234855" y="971657"/>
            <a:ext cx="8610600" cy="5181600"/>
          </a:xfrm>
        </p:spPr>
        <p:txBody>
          <a:bodyPr/>
          <a:lstStyle/>
          <a:p>
            <a:pPr marL="0" indent="0" algn="ctr">
              <a:spcBef>
                <a:spcPts val="0"/>
              </a:spcBef>
              <a:spcAft>
                <a:spcPts val="600"/>
              </a:spcAft>
              <a:defRPr/>
            </a:pPr>
            <a:r>
              <a:rPr lang="en-US" sz="2000" dirty="0" smtClean="0"/>
              <a:t>RGB Products in AWIPS-2 and EPDT Work (VSP funded)</a:t>
            </a:r>
          </a:p>
          <a:p>
            <a:pPr marL="0" indent="0" algn="ctr">
              <a:spcBef>
                <a:spcPts val="0"/>
              </a:spcBef>
              <a:spcAft>
                <a:spcPts val="600"/>
              </a:spcAft>
              <a:defRPr/>
            </a:pPr>
            <a:r>
              <a:rPr lang="en-US" altLang="en-US" sz="1800" dirty="0" smtClean="0">
                <a:solidFill>
                  <a:srgbClr val="0070C0"/>
                </a:solidFill>
              </a:rPr>
              <a:t>Deb Molenar (RAMMB), Gary </a:t>
            </a:r>
            <a:r>
              <a:rPr lang="en-US" altLang="en-US" sz="1800" dirty="0" err="1" smtClean="0">
                <a:solidFill>
                  <a:srgbClr val="0070C0"/>
                </a:solidFill>
              </a:rPr>
              <a:t>Jedlovec</a:t>
            </a:r>
            <a:r>
              <a:rPr lang="en-US" altLang="en-US" sz="1800" dirty="0" smtClean="0">
                <a:solidFill>
                  <a:srgbClr val="0070C0"/>
                </a:solidFill>
              </a:rPr>
              <a:t> (</a:t>
            </a:r>
            <a:r>
              <a:rPr lang="en-US" altLang="en-US" sz="1800" dirty="0" err="1" smtClean="0">
                <a:solidFill>
                  <a:srgbClr val="0070C0"/>
                </a:solidFill>
              </a:rPr>
              <a:t>SPoRT</a:t>
            </a:r>
            <a:r>
              <a:rPr lang="en-US" altLang="en-US" sz="1800" dirty="0" smtClean="0">
                <a:solidFill>
                  <a:srgbClr val="0070C0"/>
                </a:solidFill>
              </a:rPr>
              <a:t>), Tim Schmit (ASPB)</a:t>
            </a:r>
          </a:p>
          <a:p>
            <a:pPr marL="0" indent="0" algn="ctr">
              <a:spcBef>
                <a:spcPts val="0"/>
              </a:spcBef>
              <a:spcAft>
                <a:spcPts val="600"/>
              </a:spcAft>
              <a:defRPr/>
            </a:pPr>
            <a:r>
              <a:rPr lang="en-US" altLang="en-US" sz="1800" dirty="0" smtClean="0">
                <a:solidFill>
                  <a:srgbClr val="0070C0"/>
                </a:solidFill>
              </a:rPr>
              <a:t>Scott Longmore (CIRA), Kevin </a:t>
            </a:r>
            <a:r>
              <a:rPr lang="en-US" altLang="en-US" sz="1800" dirty="0">
                <a:solidFill>
                  <a:srgbClr val="0070C0"/>
                </a:solidFill>
              </a:rPr>
              <a:t>McGrath (</a:t>
            </a:r>
            <a:r>
              <a:rPr lang="en-US" altLang="en-US" sz="1800" dirty="0" err="1">
                <a:solidFill>
                  <a:srgbClr val="0070C0"/>
                </a:solidFill>
              </a:rPr>
              <a:t>SPoRT</a:t>
            </a:r>
            <a:r>
              <a:rPr lang="en-US" altLang="en-US" sz="1800" dirty="0">
                <a:solidFill>
                  <a:srgbClr val="0070C0"/>
                </a:solidFill>
              </a:rPr>
              <a:t>), </a:t>
            </a:r>
            <a:r>
              <a:rPr lang="en-US" altLang="en-US" sz="1800" dirty="0" err="1">
                <a:solidFill>
                  <a:srgbClr val="0070C0"/>
                </a:solidFill>
              </a:rPr>
              <a:t>Kaba</a:t>
            </a:r>
            <a:r>
              <a:rPr lang="en-US" altLang="en-US" sz="1800" dirty="0">
                <a:solidFill>
                  <a:srgbClr val="0070C0"/>
                </a:solidFill>
              </a:rPr>
              <a:t> Bah (CIMSS)</a:t>
            </a:r>
          </a:p>
          <a:p>
            <a:pPr marL="0" indent="0" algn="ctr">
              <a:spcBef>
                <a:spcPts val="0"/>
              </a:spcBef>
              <a:spcAft>
                <a:spcPts val="600"/>
              </a:spcAft>
              <a:defRPr/>
            </a:pPr>
            <a:endParaRPr lang="en-US" altLang="en-US" sz="1800" dirty="0" smtClean="0">
              <a:solidFill>
                <a:srgbClr val="0070C0"/>
              </a:solidFill>
            </a:endParaRPr>
          </a:p>
          <a:p>
            <a:pPr marL="0" indent="0">
              <a:spcBef>
                <a:spcPts val="0"/>
              </a:spcBef>
              <a:spcAft>
                <a:spcPts val="600"/>
              </a:spcAft>
              <a:defRPr/>
            </a:pPr>
            <a:endParaRPr lang="en-US" altLang="en-US" sz="1800" dirty="0" smtClean="0">
              <a:solidFill>
                <a:srgbClr val="0070C0"/>
              </a:solidFill>
            </a:endParaRPr>
          </a:p>
        </p:txBody>
      </p:sp>
      <p:sp>
        <p:nvSpPr>
          <p:cNvPr id="3" name="TextBox 2"/>
          <p:cNvSpPr txBox="1"/>
          <p:nvPr/>
        </p:nvSpPr>
        <p:spPr>
          <a:xfrm>
            <a:off x="705172" y="5958777"/>
            <a:ext cx="7540813" cy="830997"/>
          </a:xfrm>
          <a:prstGeom prst="rect">
            <a:avLst/>
          </a:prstGeom>
          <a:noFill/>
        </p:spPr>
        <p:txBody>
          <a:bodyPr wrap="square" rtlCol="0">
            <a:spAutoFit/>
          </a:bodyPr>
          <a:lstStyle/>
          <a:p>
            <a:r>
              <a:rPr lang="en-AU" i="1" dirty="0" smtClean="0">
                <a:solidFill>
                  <a:schemeClr val="tx1"/>
                </a:solidFill>
                <a:latin typeface="+mn-lt"/>
              </a:rPr>
              <a:t>Experimental Products Development Team (</a:t>
            </a:r>
            <a:r>
              <a:rPr lang="en-AU" i="1" dirty="0" err="1" smtClean="0">
                <a:solidFill>
                  <a:schemeClr val="tx1"/>
                </a:solidFill>
                <a:latin typeface="+mn-lt"/>
              </a:rPr>
              <a:t>EPDT</a:t>
            </a:r>
            <a:r>
              <a:rPr lang="en-AU" i="1" dirty="0">
                <a:solidFill>
                  <a:schemeClr val="tx1"/>
                </a:solidFill>
                <a:latin typeface="+mn-lt"/>
              </a:rPr>
              <a:t>)</a:t>
            </a:r>
            <a:r>
              <a:rPr lang="en-AU" i="1" dirty="0" smtClean="0">
                <a:solidFill>
                  <a:schemeClr val="tx1"/>
                </a:solidFill>
                <a:latin typeface="+mn-lt"/>
              </a:rPr>
              <a:t>-developed AWIPS-2 plugin allowed for display of some RGB products during a recent OPG experiment, including this Himawari </a:t>
            </a:r>
            <a:r>
              <a:rPr lang="en-AU" i="1" dirty="0" err="1" smtClean="0">
                <a:solidFill>
                  <a:schemeClr val="tx1"/>
                </a:solidFill>
                <a:latin typeface="+mn-lt"/>
              </a:rPr>
              <a:t>Geocolor</a:t>
            </a:r>
            <a:r>
              <a:rPr lang="en-AU" i="1" dirty="0" smtClean="0">
                <a:solidFill>
                  <a:schemeClr val="tx1"/>
                </a:solidFill>
                <a:latin typeface="+mn-lt"/>
              </a:rPr>
              <a:t> example (courtesy of Chad Gravelle)</a:t>
            </a:r>
            <a:endParaRPr lang="en-US" i="1" dirty="0">
              <a:solidFill>
                <a:schemeClr val="tx1"/>
              </a:solidFill>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248355"/>
            <a:ext cx="7110484" cy="3621414"/>
          </a:xfrm>
          <a:prstGeom prst="rect">
            <a:avLst/>
          </a:prstGeom>
        </p:spPr>
      </p:pic>
    </p:spTree>
    <p:extLst>
      <p:ext uri="{BB962C8B-B14F-4D97-AF65-F5344CB8AC3E}">
        <p14:creationId xmlns:p14="http://schemas.microsoft.com/office/powerpoint/2010/main" val="9236283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5</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228600" y="1041400"/>
            <a:ext cx="8610600" cy="5181600"/>
          </a:xfrm>
        </p:spPr>
        <p:txBody>
          <a:bodyPr/>
          <a:lstStyle/>
          <a:p>
            <a:pPr algn="ctr"/>
            <a:r>
              <a:rPr lang="en-US" sz="2000" dirty="0"/>
              <a:t>The GOES-R GLM Lightning Jump Algorithm: A National Field Test </a:t>
            </a:r>
            <a:r>
              <a:rPr lang="en-US" sz="2000" dirty="0" smtClean="0"/>
              <a:t>for Operational </a:t>
            </a:r>
            <a:r>
              <a:rPr lang="en-US" sz="2000" dirty="0"/>
              <a:t>Readiness</a:t>
            </a:r>
          </a:p>
          <a:p>
            <a:pPr marL="0" indent="0" algn="ctr">
              <a:spcBef>
                <a:spcPts val="0"/>
              </a:spcBef>
              <a:spcAft>
                <a:spcPts val="600"/>
              </a:spcAft>
              <a:defRPr/>
            </a:pPr>
            <a:r>
              <a:rPr lang="en-US" altLang="en-US" sz="2000" dirty="0" smtClean="0">
                <a:solidFill>
                  <a:srgbClr val="0070C0"/>
                </a:solidFill>
              </a:rPr>
              <a:t>Larry Carey (UAH) and Kristin Calhoun (OU/NSSL)</a:t>
            </a:r>
            <a:endParaRPr lang="en-US" altLang="en-US" sz="1800" dirty="0" smtClean="0">
              <a:solidFill>
                <a:srgbClr val="0070C0"/>
              </a:solidFill>
            </a:endParaRPr>
          </a:p>
          <a:p>
            <a:pPr marL="0" indent="0">
              <a:spcBef>
                <a:spcPts val="0"/>
              </a:spcBef>
              <a:spcAft>
                <a:spcPts val="600"/>
              </a:spcAft>
              <a:defRPr/>
            </a:pPr>
            <a:endParaRPr lang="en-US" altLang="en-US" sz="1800" dirty="0" smtClean="0">
              <a:solidFill>
                <a:srgbClr val="0070C0"/>
              </a:solidFill>
            </a:endParaRPr>
          </a:p>
        </p:txBody>
      </p:sp>
      <p:sp>
        <p:nvSpPr>
          <p:cNvPr id="3" name="TextBox 2"/>
          <p:cNvSpPr txBox="1"/>
          <p:nvPr/>
        </p:nvSpPr>
        <p:spPr>
          <a:xfrm>
            <a:off x="228600" y="5946631"/>
            <a:ext cx="7784911" cy="938719"/>
          </a:xfrm>
          <a:prstGeom prst="rect">
            <a:avLst/>
          </a:prstGeom>
          <a:noFill/>
        </p:spPr>
        <p:txBody>
          <a:bodyPr wrap="square" rtlCol="0">
            <a:spAutoFit/>
          </a:bodyPr>
          <a:lstStyle/>
          <a:p>
            <a:r>
              <a:rPr lang="en-AU" sz="1100" i="1" dirty="0">
                <a:solidFill>
                  <a:schemeClr val="tx1"/>
                </a:solidFill>
                <a:latin typeface="+mn-lt"/>
              </a:rPr>
              <a:t>Example of SHAVE and radar Maximum Expected Size of Hail (MESH) verification of the total lightning jump for a case over Northern Alabama LMA on 2014-07-08.  Lightning jump occurred 25 minutes before the severe hail occurrence according to SHAVE and also prior to rapid increase (jump) in MESH and maximum </a:t>
            </a:r>
            <a:r>
              <a:rPr lang="en-AU" sz="1100" i="1" dirty="0" err="1">
                <a:solidFill>
                  <a:schemeClr val="tx1"/>
                </a:solidFill>
                <a:latin typeface="+mn-lt"/>
              </a:rPr>
              <a:t>MESH.The</a:t>
            </a:r>
            <a:r>
              <a:rPr lang="en-AU" sz="1100" i="1" dirty="0">
                <a:solidFill>
                  <a:schemeClr val="tx1"/>
                </a:solidFill>
                <a:latin typeface="+mn-lt"/>
              </a:rPr>
              <a:t> lightning and radar MESH are fairly well correlated in this case (as MESH increased, lightning increased and both decreased simultaneously.)  The large majority of cases (75% to 80%) followed this behaviour.</a:t>
            </a:r>
            <a:endParaRPr lang="en-US" sz="1100" i="1" dirty="0">
              <a:solidFill>
                <a:schemeClr val="tx1"/>
              </a:solidFill>
              <a:latin typeface="+mn-lt"/>
            </a:endParaRPr>
          </a:p>
        </p:txBody>
      </p:sp>
      <p:pic>
        <p:nvPicPr>
          <p:cNvPr id="6" name="Picture 5" descr="\\uahdata\rstor\SHAVE\SHAVE_Images\SHAVE_Cases\NALMA\20140708\20140708_jump_level_A.tif"/>
          <p:cNvPicPr/>
          <p:nvPr/>
        </p:nvPicPr>
        <p:blipFill>
          <a:blip r:embed="rId3">
            <a:extLst>
              <a:ext uri="{28A0092B-C50C-407E-A947-70E740481C1C}">
                <a14:useLocalDpi xmlns:a14="http://schemas.microsoft.com/office/drawing/2010/main" val="0"/>
              </a:ext>
            </a:extLst>
          </a:blip>
          <a:srcRect/>
          <a:stretch>
            <a:fillRect/>
          </a:stretch>
        </p:blipFill>
        <p:spPr bwMode="auto">
          <a:xfrm>
            <a:off x="1806622" y="2016423"/>
            <a:ext cx="5454555" cy="3932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1226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6</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228600" y="1041400"/>
            <a:ext cx="8610600" cy="5181600"/>
          </a:xfrm>
        </p:spPr>
        <p:txBody>
          <a:bodyPr/>
          <a:lstStyle/>
          <a:p>
            <a:pPr algn="ctr"/>
            <a:r>
              <a:rPr lang="en-US" sz="2400" dirty="0"/>
              <a:t>Convective Storm Forecasting 1-6 Hours Prior to Initiation in the GOES–R </a:t>
            </a:r>
            <a:r>
              <a:rPr lang="en-US" sz="2400" dirty="0" smtClean="0"/>
              <a:t>Era</a:t>
            </a:r>
          </a:p>
          <a:p>
            <a:pPr algn="ctr"/>
            <a:r>
              <a:rPr lang="en-US" altLang="en-US" sz="2000" dirty="0" smtClean="0">
                <a:solidFill>
                  <a:srgbClr val="0070C0"/>
                </a:solidFill>
              </a:rPr>
              <a:t>John </a:t>
            </a:r>
            <a:r>
              <a:rPr lang="en-US" altLang="en-US" sz="2000" dirty="0" err="1" smtClean="0">
                <a:solidFill>
                  <a:srgbClr val="0070C0"/>
                </a:solidFill>
              </a:rPr>
              <a:t>Mecikalski</a:t>
            </a:r>
            <a:r>
              <a:rPr lang="en-US" altLang="en-US" sz="2000" dirty="0" smtClean="0">
                <a:solidFill>
                  <a:srgbClr val="0070C0"/>
                </a:solidFill>
              </a:rPr>
              <a:t> (UAH) and Steve </a:t>
            </a:r>
            <a:r>
              <a:rPr lang="en-US" altLang="en-US" sz="2000" dirty="0" err="1" smtClean="0">
                <a:solidFill>
                  <a:srgbClr val="0070C0"/>
                </a:solidFill>
              </a:rPr>
              <a:t>Weygandt</a:t>
            </a:r>
            <a:r>
              <a:rPr lang="en-US" altLang="en-US" sz="2000" dirty="0" smtClean="0">
                <a:solidFill>
                  <a:srgbClr val="0070C0"/>
                </a:solidFill>
              </a:rPr>
              <a:t> (ESRL)</a:t>
            </a:r>
            <a:endParaRPr lang="en-US" altLang="en-US" sz="1800" dirty="0" smtClean="0">
              <a:solidFill>
                <a:srgbClr val="0070C0"/>
              </a:solidFill>
            </a:endParaRPr>
          </a:p>
          <a:p>
            <a:pPr marL="0" indent="0">
              <a:spcBef>
                <a:spcPts val="0"/>
              </a:spcBef>
              <a:spcAft>
                <a:spcPts val="600"/>
              </a:spcAft>
              <a:defRPr/>
            </a:pPr>
            <a:endParaRPr lang="en-US" altLang="en-US" sz="1800" dirty="0" smtClean="0">
              <a:solidFill>
                <a:srgbClr val="0070C0"/>
              </a:solidFill>
            </a:endParaRPr>
          </a:p>
        </p:txBody>
      </p:sp>
      <p:sp>
        <p:nvSpPr>
          <p:cNvPr id="3" name="TextBox 2"/>
          <p:cNvSpPr txBox="1"/>
          <p:nvPr/>
        </p:nvSpPr>
        <p:spPr>
          <a:xfrm>
            <a:off x="228600" y="5946631"/>
            <a:ext cx="7784911" cy="830997"/>
          </a:xfrm>
          <a:prstGeom prst="rect">
            <a:avLst/>
          </a:prstGeom>
          <a:noFill/>
        </p:spPr>
        <p:txBody>
          <a:bodyPr wrap="square" rtlCol="0">
            <a:spAutoFit/>
          </a:bodyPr>
          <a:lstStyle/>
          <a:p>
            <a:r>
              <a:rPr lang="en-US" sz="1200" i="1" dirty="0">
                <a:solidFill>
                  <a:schemeClr val="tx1"/>
                </a:solidFill>
                <a:latin typeface="+mn-lt"/>
              </a:rPr>
              <a:t>Bottom row – HIT-MISS-FALSE ALARM (Green-Blue-Red) plots for RAP 3-h forecasts valid 1800 UTC 26 May 2015 for the control (no CTCR </a:t>
            </a:r>
            <a:r>
              <a:rPr lang="en-US" sz="1200" i="1" dirty="0" err="1">
                <a:solidFill>
                  <a:schemeClr val="tx1"/>
                </a:solidFill>
                <a:latin typeface="+mn-lt"/>
              </a:rPr>
              <a:t>assim</a:t>
            </a:r>
            <a:r>
              <a:rPr lang="en-US" sz="1200" i="1" dirty="0">
                <a:solidFill>
                  <a:schemeClr val="tx1"/>
                </a:solidFill>
                <a:latin typeface="+mn-lt"/>
              </a:rPr>
              <a:t>) and standard and double strength CTCR assimilation. Top row – Assimilated CTCR data 1430 UTC 26 May 2015 and CSI scores as function of valid-time for successive HRRR 3-h forecasts from retrospective experiment (no CTCR assimilation in parent HRRR).</a:t>
            </a:r>
          </a:p>
        </p:txBody>
      </p:sp>
      <p:pic>
        <p:nvPicPr>
          <p:cNvPr id="7" name="Picture 6" descr="HRRR_CTCR_assim_8March_2016_fig2.gif"/>
          <p:cNvPicPr/>
          <p:nvPr/>
        </p:nvPicPr>
        <p:blipFill>
          <a:blip r:embed="rId3"/>
          <a:stretch>
            <a:fillRect/>
          </a:stretch>
        </p:blipFill>
        <p:spPr>
          <a:xfrm>
            <a:off x="2354238" y="2176505"/>
            <a:ext cx="4701654" cy="3626457"/>
          </a:xfrm>
          <a:prstGeom prst="rect">
            <a:avLst/>
          </a:prstGeom>
        </p:spPr>
      </p:pic>
    </p:spTree>
    <p:extLst>
      <p:ext uri="{BB962C8B-B14F-4D97-AF65-F5344CB8AC3E}">
        <p14:creationId xmlns:p14="http://schemas.microsoft.com/office/powerpoint/2010/main" val="29152870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7</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228600" y="1041400"/>
            <a:ext cx="8610600" cy="5181600"/>
          </a:xfrm>
        </p:spPr>
        <p:txBody>
          <a:bodyPr/>
          <a:lstStyle/>
          <a:p>
            <a:pPr algn="ctr"/>
            <a:r>
              <a:rPr lang="en-US" sz="2000" dirty="0"/>
              <a:t>Development of real time all-weather layer </a:t>
            </a:r>
            <a:r>
              <a:rPr lang="en-US" sz="2000" dirty="0" err="1"/>
              <a:t>precipitable</a:t>
            </a:r>
            <a:r>
              <a:rPr lang="en-US" sz="2000" dirty="0"/>
              <a:t> water products in AWIPS II by fusing the GOES-R and NWP for local </a:t>
            </a:r>
            <a:r>
              <a:rPr lang="en-US" sz="2000" dirty="0" smtClean="0"/>
              <a:t>forecasters</a:t>
            </a:r>
          </a:p>
          <a:p>
            <a:pPr algn="ctr"/>
            <a:r>
              <a:rPr lang="en-US" altLang="en-US" sz="2000" dirty="0" smtClean="0">
                <a:solidFill>
                  <a:srgbClr val="0070C0"/>
                </a:solidFill>
              </a:rPr>
              <a:t>Jun Li (CIMSS)</a:t>
            </a:r>
            <a:endParaRPr lang="en-US" altLang="en-US" sz="1800" dirty="0" smtClean="0">
              <a:solidFill>
                <a:srgbClr val="0070C0"/>
              </a:solidFill>
            </a:endParaRPr>
          </a:p>
        </p:txBody>
      </p:sp>
      <p:sp>
        <p:nvSpPr>
          <p:cNvPr id="3" name="TextBox 2"/>
          <p:cNvSpPr txBox="1"/>
          <p:nvPr/>
        </p:nvSpPr>
        <p:spPr>
          <a:xfrm>
            <a:off x="269545" y="6276952"/>
            <a:ext cx="7523328" cy="461665"/>
          </a:xfrm>
          <a:prstGeom prst="rect">
            <a:avLst/>
          </a:prstGeom>
          <a:noFill/>
        </p:spPr>
        <p:txBody>
          <a:bodyPr wrap="square" rtlCol="0">
            <a:spAutoFit/>
          </a:bodyPr>
          <a:lstStyle/>
          <a:p>
            <a:r>
              <a:rPr lang="en-US" sz="1200" i="1" dirty="0">
                <a:solidFill>
                  <a:schemeClr val="tx1"/>
                </a:solidFill>
                <a:latin typeface="+mn-lt"/>
              </a:rPr>
              <a:t>One example of TPW from AHI (upper left), the retrieval flag (clear retrievals, cloudy retrievals and GFS) (upper right panel), along with the scatterplot between AHI and ECMWF TPWs at 00 UTC on 06 July 2015.</a:t>
            </a:r>
            <a:endParaRPr lang="en-US" sz="1200" dirty="0">
              <a:solidFill>
                <a:schemeClr val="tx1"/>
              </a:solidFill>
              <a:latin typeface="+mn-lt"/>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1828800" y="2108200"/>
            <a:ext cx="5486400" cy="4114800"/>
          </a:xfrm>
          <a:prstGeom prst="rect">
            <a:avLst/>
          </a:prstGeom>
        </p:spPr>
      </p:pic>
    </p:spTree>
    <p:extLst>
      <p:ext uri="{BB962C8B-B14F-4D97-AF65-F5344CB8AC3E}">
        <p14:creationId xmlns:p14="http://schemas.microsoft.com/office/powerpoint/2010/main" val="32938122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8</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228600" y="1041400"/>
            <a:ext cx="8610600" cy="5181600"/>
          </a:xfrm>
        </p:spPr>
        <p:txBody>
          <a:bodyPr/>
          <a:lstStyle/>
          <a:p>
            <a:pPr algn="ctr"/>
            <a:r>
              <a:rPr lang="en-AU" sz="2000" dirty="0"/>
              <a:t>Improving Coastal Precipitation Forecast through Direct Assimilation of GOES-R ABI Radiances in </a:t>
            </a:r>
            <a:r>
              <a:rPr lang="en-AU" sz="2000" dirty="0" smtClean="0"/>
              <a:t>GSI-NAM/HWRF</a:t>
            </a:r>
          </a:p>
          <a:p>
            <a:pPr algn="ctr"/>
            <a:r>
              <a:rPr lang="en-US" altLang="en-US" sz="2000" dirty="0" err="1" smtClean="0">
                <a:solidFill>
                  <a:srgbClr val="0070C0"/>
                </a:solidFill>
              </a:rPr>
              <a:t>Fuzhong</a:t>
            </a:r>
            <a:r>
              <a:rPr lang="en-US" altLang="en-US" sz="2000" dirty="0" smtClean="0">
                <a:solidFill>
                  <a:srgbClr val="0070C0"/>
                </a:solidFill>
              </a:rPr>
              <a:t> </a:t>
            </a:r>
            <a:r>
              <a:rPr lang="en-US" altLang="en-US" sz="2000" dirty="0" err="1" smtClean="0">
                <a:solidFill>
                  <a:srgbClr val="0070C0"/>
                </a:solidFill>
              </a:rPr>
              <a:t>Weng</a:t>
            </a:r>
            <a:r>
              <a:rPr lang="en-US" altLang="en-US" sz="2000" dirty="0" smtClean="0">
                <a:solidFill>
                  <a:srgbClr val="0070C0"/>
                </a:solidFill>
              </a:rPr>
              <a:t> (STAR)</a:t>
            </a:r>
            <a:endParaRPr lang="en-US" altLang="en-US" sz="1800" dirty="0" smtClean="0">
              <a:solidFill>
                <a:srgbClr val="0070C0"/>
              </a:solidFill>
            </a:endParaRPr>
          </a:p>
        </p:txBody>
      </p:sp>
      <p:sp>
        <p:nvSpPr>
          <p:cNvPr id="3" name="TextBox 2"/>
          <p:cNvSpPr txBox="1"/>
          <p:nvPr/>
        </p:nvSpPr>
        <p:spPr>
          <a:xfrm>
            <a:off x="960462" y="4820582"/>
            <a:ext cx="7523328" cy="1200329"/>
          </a:xfrm>
          <a:prstGeom prst="rect">
            <a:avLst/>
          </a:prstGeom>
          <a:noFill/>
        </p:spPr>
        <p:txBody>
          <a:bodyPr wrap="square" rtlCol="0">
            <a:spAutoFit/>
          </a:bodyPr>
          <a:lstStyle/>
          <a:p>
            <a:r>
              <a:rPr lang="en-US" sz="1800" i="1" dirty="0">
                <a:solidFill>
                  <a:schemeClr val="tx1"/>
                </a:solidFill>
                <a:latin typeface="+mn-lt"/>
              </a:rPr>
              <a:t>Biases </a:t>
            </a:r>
            <a:r>
              <a:rPr lang="en-US" sz="1800" i="1" dirty="0" smtClean="0">
                <a:solidFill>
                  <a:schemeClr val="tx1"/>
                </a:solidFill>
                <a:latin typeface="+mn-lt"/>
              </a:rPr>
              <a:t>(left </a:t>
            </a:r>
            <a:r>
              <a:rPr lang="en-US" sz="1800" i="1" dirty="0">
                <a:solidFill>
                  <a:schemeClr val="tx1"/>
                </a:solidFill>
                <a:latin typeface="+mn-lt"/>
              </a:rPr>
              <a:t>panel) and standard deviations </a:t>
            </a:r>
            <a:r>
              <a:rPr lang="en-US" sz="1800" i="1" dirty="0" smtClean="0">
                <a:solidFill>
                  <a:schemeClr val="tx1"/>
                </a:solidFill>
                <a:latin typeface="+mn-lt"/>
              </a:rPr>
              <a:t>(right </a:t>
            </a:r>
            <a:r>
              <a:rPr lang="en-US" sz="1800" i="1" dirty="0">
                <a:solidFill>
                  <a:schemeClr val="tx1"/>
                </a:solidFill>
                <a:latin typeface="+mn-lt"/>
              </a:rPr>
              <a:t>panel) </a:t>
            </a:r>
            <a:r>
              <a:rPr lang="en-US" sz="1800" i="1" dirty="0" smtClean="0">
                <a:solidFill>
                  <a:schemeClr val="tx1"/>
                </a:solidFill>
                <a:latin typeface="+mn-lt"/>
              </a:rPr>
              <a:t>of </a:t>
            </a:r>
            <a:r>
              <a:rPr lang="en-US" sz="1800" i="1" dirty="0" smtClean="0">
                <a:solidFill>
                  <a:srgbClr val="000000"/>
                </a:solidFill>
                <a:latin typeface="Arial"/>
              </a:rPr>
              <a:t>Observed </a:t>
            </a:r>
            <a:r>
              <a:rPr lang="en-US" sz="1800" i="1" dirty="0">
                <a:solidFill>
                  <a:srgbClr val="000000"/>
                </a:solidFill>
                <a:latin typeface="Arial"/>
              </a:rPr>
              <a:t>minus Simulated Brightness </a:t>
            </a:r>
            <a:r>
              <a:rPr lang="en-US" sz="1800" i="1" dirty="0" smtClean="0">
                <a:solidFill>
                  <a:srgbClr val="000000"/>
                </a:solidFill>
                <a:latin typeface="Arial"/>
              </a:rPr>
              <a:t>Temperature for the CRTM</a:t>
            </a:r>
            <a:r>
              <a:rPr lang="en-US" sz="1800" i="1" dirty="0" smtClean="0">
                <a:solidFill>
                  <a:schemeClr val="tx1"/>
                </a:solidFill>
                <a:latin typeface="+mn-lt"/>
              </a:rPr>
              <a:t> (O-B</a:t>
            </a:r>
            <a:r>
              <a:rPr lang="en-US" sz="1800" i="1" baseline="30000" dirty="0" smtClean="0">
                <a:solidFill>
                  <a:schemeClr val="tx1"/>
                </a:solidFill>
                <a:latin typeface="+mn-lt"/>
              </a:rPr>
              <a:t>CRTM</a:t>
            </a:r>
            <a:r>
              <a:rPr lang="en-US" sz="1800" i="1" dirty="0" smtClean="0">
                <a:solidFill>
                  <a:schemeClr val="tx1"/>
                </a:solidFill>
                <a:latin typeface="+mn-lt"/>
              </a:rPr>
              <a:t> , blue</a:t>
            </a:r>
            <a:r>
              <a:rPr lang="en-US" sz="1800" i="1" dirty="0">
                <a:solidFill>
                  <a:schemeClr val="tx1"/>
                </a:solidFill>
                <a:latin typeface="+mn-lt"/>
              </a:rPr>
              <a:t>) and O-B</a:t>
            </a:r>
            <a:r>
              <a:rPr lang="en-US" sz="1800" i="1" baseline="30000" dirty="0">
                <a:solidFill>
                  <a:schemeClr val="tx1"/>
                </a:solidFill>
                <a:latin typeface="+mn-lt"/>
              </a:rPr>
              <a:t>RTTOV</a:t>
            </a:r>
            <a:r>
              <a:rPr lang="en-US" sz="1800" i="1" dirty="0">
                <a:solidFill>
                  <a:schemeClr val="tx1"/>
                </a:solidFill>
                <a:latin typeface="+mn-lt"/>
              </a:rPr>
              <a:t> </a:t>
            </a:r>
            <a:r>
              <a:rPr lang="en-US" sz="1800" i="1" dirty="0" smtClean="0">
                <a:solidFill>
                  <a:schemeClr val="tx1"/>
                </a:solidFill>
                <a:latin typeface="+mn-lt"/>
              </a:rPr>
              <a:t>(fast Radiative Transfer for TOVS, red</a:t>
            </a:r>
            <a:r>
              <a:rPr lang="en-US" sz="1800" i="1" dirty="0">
                <a:solidFill>
                  <a:schemeClr val="tx1"/>
                </a:solidFill>
                <a:latin typeface="+mn-lt"/>
              </a:rPr>
              <a:t>) over </a:t>
            </a:r>
            <a:r>
              <a:rPr lang="en-US" sz="1800" i="1" dirty="0" smtClean="0">
                <a:solidFill>
                  <a:schemeClr val="tx1"/>
                </a:solidFill>
                <a:latin typeface="+mn-lt"/>
              </a:rPr>
              <a:t>ocean, for the IR bands 7-16 of the </a:t>
            </a:r>
            <a:r>
              <a:rPr lang="en-US" sz="1800" i="1" dirty="0" err="1" smtClean="0">
                <a:solidFill>
                  <a:schemeClr val="tx1"/>
                </a:solidFill>
                <a:latin typeface="+mn-lt"/>
              </a:rPr>
              <a:t>Himawari</a:t>
            </a:r>
            <a:r>
              <a:rPr lang="en-US" sz="1800" i="1" dirty="0" smtClean="0">
                <a:solidFill>
                  <a:schemeClr val="tx1"/>
                </a:solidFill>
                <a:latin typeface="+mn-lt"/>
              </a:rPr>
              <a:t> AHI</a:t>
            </a:r>
            <a:endParaRPr lang="en-US" sz="1800" i="1" dirty="0">
              <a:solidFill>
                <a:schemeClr val="tx1"/>
              </a:solidFill>
              <a:latin typeface="+mn-lt"/>
            </a:endParaRPr>
          </a:p>
        </p:txBody>
      </p:sp>
      <p:pic>
        <p:nvPicPr>
          <p:cNvPr id="7" name="Picture 6" descr="C:\Users\XZhuge\xyzhuge\AHI\DA\OMB\figure\OMB_statistic\OMB_statistic_stds_atlas_onlySea.png"/>
          <p:cNvPicPr/>
          <p:nvPr/>
        </p:nvPicPr>
        <p:blipFill>
          <a:blip r:embed="rId3">
            <a:extLst>
              <a:ext uri="{28A0092B-C50C-407E-A947-70E740481C1C}">
                <a14:useLocalDpi xmlns:a14="http://schemas.microsoft.com/office/drawing/2010/main" val="0"/>
              </a:ext>
            </a:extLst>
          </a:blip>
          <a:srcRect/>
          <a:stretch>
            <a:fillRect/>
          </a:stretch>
        </p:blipFill>
        <p:spPr bwMode="auto">
          <a:xfrm>
            <a:off x="4533900" y="2502563"/>
            <a:ext cx="4607258" cy="2259273"/>
          </a:xfrm>
          <a:prstGeom prst="rect">
            <a:avLst/>
          </a:prstGeom>
          <a:noFill/>
          <a:ln>
            <a:noFill/>
          </a:ln>
        </p:spPr>
      </p:pic>
      <p:pic>
        <p:nvPicPr>
          <p:cNvPr id="9" name="Picture 8" descr="C:\Users\XZhuge\xyzhuge\AHI\DA\OMB\figure\OMB_statistic\OMB_statistic_Means_atlas_onlySea.png"/>
          <p:cNvPicPr/>
          <p:nvPr/>
        </p:nvPicPr>
        <p:blipFill>
          <a:blip r:embed="rId4">
            <a:extLst>
              <a:ext uri="{28A0092B-C50C-407E-A947-70E740481C1C}">
                <a14:useLocalDpi xmlns:a14="http://schemas.microsoft.com/office/drawing/2010/main" val="0"/>
              </a:ext>
            </a:extLst>
          </a:blip>
          <a:srcRect/>
          <a:stretch>
            <a:fillRect/>
          </a:stretch>
        </p:blipFill>
        <p:spPr bwMode="auto">
          <a:xfrm>
            <a:off x="368490" y="2496311"/>
            <a:ext cx="4165410" cy="2122183"/>
          </a:xfrm>
          <a:prstGeom prst="rect">
            <a:avLst/>
          </a:prstGeom>
          <a:noFill/>
          <a:ln>
            <a:noFill/>
          </a:ln>
        </p:spPr>
      </p:pic>
    </p:spTree>
    <p:extLst>
      <p:ext uri="{BB962C8B-B14F-4D97-AF65-F5344CB8AC3E}">
        <p14:creationId xmlns:p14="http://schemas.microsoft.com/office/powerpoint/2010/main" val="41027601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9</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228600" y="1041400"/>
            <a:ext cx="8610600" cy="5181600"/>
          </a:xfrm>
        </p:spPr>
        <p:txBody>
          <a:bodyPr/>
          <a:lstStyle/>
          <a:p>
            <a:pPr algn="ctr"/>
            <a:r>
              <a:rPr lang="en-AU" sz="2000" dirty="0"/>
              <a:t>Satellite Product Analysis and Distribution Enterprise System (SPADES) </a:t>
            </a:r>
            <a:r>
              <a:rPr lang="en-US" altLang="en-US" sz="2000" dirty="0" smtClean="0">
                <a:solidFill>
                  <a:srgbClr val="0070C0"/>
                </a:solidFill>
              </a:rPr>
              <a:t>Bill </a:t>
            </a:r>
            <a:r>
              <a:rPr lang="en-US" altLang="en-US" sz="2000" dirty="0" err="1" smtClean="0">
                <a:solidFill>
                  <a:srgbClr val="0070C0"/>
                </a:solidFill>
              </a:rPr>
              <a:t>Denig</a:t>
            </a:r>
            <a:r>
              <a:rPr lang="en-US" altLang="en-US" sz="2000" dirty="0" smtClean="0">
                <a:solidFill>
                  <a:srgbClr val="0070C0"/>
                </a:solidFill>
              </a:rPr>
              <a:t> (NESDIS/NCEI)</a:t>
            </a:r>
            <a:endParaRPr lang="en-US" altLang="en-US" sz="1800" dirty="0" smtClean="0">
              <a:solidFill>
                <a:srgbClr val="0070C0"/>
              </a:solidFill>
            </a:endParaRPr>
          </a:p>
        </p:txBody>
      </p:sp>
      <p:sp>
        <p:nvSpPr>
          <p:cNvPr id="3" name="TextBox 2"/>
          <p:cNvSpPr txBox="1"/>
          <p:nvPr/>
        </p:nvSpPr>
        <p:spPr>
          <a:xfrm>
            <a:off x="960461" y="5366067"/>
            <a:ext cx="7523328" cy="646331"/>
          </a:xfrm>
          <a:prstGeom prst="rect">
            <a:avLst/>
          </a:prstGeom>
          <a:noFill/>
        </p:spPr>
        <p:txBody>
          <a:bodyPr wrap="square" rtlCol="0">
            <a:spAutoFit/>
          </a:bodyPr>
          <a:lstStyle/>
          <a:p>
            <a:r>
              <a:rPr lang="en-US" sz="1800" i="1" dirty="0" smtClean="0">
                <a:solidFill>
                  <a:schemeClr val="tx1"/>
                </a:solidFill>
                <a:latin typeface="+mn-lt"/>
              </a:rPr>
              <a:t>List of the space weather Level 2+ algorithms that were successfully installed on the SPADES developmental system during Phase 1</a:t>
            </a:r>
            <a:endParaRPr lang="en-US" sz="1800" i="1" dirty="0">
              <a:solidFill>
                <a:schemeClr val="tx1"/>
              </a:solidFill>
              <a:latin typeface="+mn-lt"/>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1371600" y="1779270"/>
            <a:ext cx="6400800" cy="3299460"/>
          </a:xfrm>
          <a:prstGeom prst="rect">
            <a:avLst/>
          </a:prstGeom>
        </p:spPr>
      </p:pic>
    </p:spTree>
    <p:extLst>
      <p:ext uri="{BB962C8B-B14F-4D97-AF65-F5344CB8AC3E}">
        <p14:creationId xmlns:p14="http://schemas.microsoft.com/office/powerpoint/2010/main" val="19080906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4380</TotalTime>
  <Words>2123</Words>
  <Application>Microsoft Office PowerPoint</Application>
  <PresentationFormat>On-screen Show (4:3)</PresentationFormat>
  <Paragraphs>151</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Default Design</vt:lpstr>
      <vt:lpstr>PowerPoint Presentation</vt:lpstr>
      <vt:lpstr>GOES-R Risk Reduction Projects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vector>
  </TitlesOfParts>
  <Company>NESDIS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NOAA</dc:creator>
  <cp:lastModifiedBy>Dan Lindsey</cp:lastModifiedBy>
  <cp:revision>226</cp:revision>
  <dcterms:created xsi:type="dcterms:W3CDTF">2007-01-09T14:46:26Z</dcterms:created>
  <dcterms:modified xsi:type="dcterms:W3CDTF">2016-05-05T17:26:37Z</dcterms:modified>
</cp:coreProperties>
</file>