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8"/>
  </p:notesMasterIdLst>
  <p:sldIdLst>
    <p:sldId id="256" r:id="rId3"/>
    <p:sldId id="279" r:id="rId4"/>
    <p:sldId id="283" r:id="rId5"/>
    <p:sldId id="258" r:id="rId6"/>
    <p:sldId id="285" r:id="rId7"/>
    <p:sldId id="257" r:id="rId8"/>
    <p:sldId id="274" r:id="rId9"/>
    <p:sldId id="260" r:id="rId10"/>
    <p:sldId id="275" r:id="rId11"/>
    <p:sldId id="276" r:id="rId12"/>
    <p:sldId id="277" r:id="rId13"/>
    <p:sldId id="280" r:id="rId14"/>
    <p:sldId id="278" r:id="rId15"/>
    <p:sldId id="282" r:id="rId16"/>
    <p:sldId id="281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496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47" autoAdjust="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1315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C3D7D-500C-4E1D-B9AB-639EE9121B56}" type="datetimeFigureOut">
              <a:rPr lang="en-US" smtClean="0"/>
              <a:t>5/17/2016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ED2592-D9B0-4344-9A21-3C37A123AD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11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Everything highlighted in blue is a</a:t>
            </a:r>
            <a:r>
              <a:rPr lang="en-US" baseline="0" dirty="0" smtClean="0"/>
              <a:t> Level 1b product. Everything highlighted in green is a Level 2 product.</a:t>
            </a:r>
          </a:p>
          <a:p>
            <a:r>
              <a:rPr lang="en-US" baseline="0" dirty="0" smtClean="0"/>
              <a:t>Cloud and Moisture Imagery (CMI) is generated from Radiances. When it’s sent to the NWS WFOs/RFCs it is </a:t>
            </a:r>
            <a:r>
              <a:rPr lang="en-US" baseline="0" dirty="0" err="1" smtClean="0"/>
              <a:t>sectorized</a:t>
            </a:r>
            <a:r>
              <a:rPr lang="en-US" baseline="0" dirty="0" smtClean="0"/>
              <a:t> and referred to as SCMI.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D2592-D9B0-4344-9A21-3C37A123ADC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9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mainly applies to ABI. Graphic rendering of the</a:t>
            </a:r>
            <a:r>
              <a:rPr lang="en-US" baseline="0" dirty="0" smtClean="0"/>
              <a:t> processing from raw data to an L1b image.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D2592-D9B0-4344-9A21-3C37A123ADC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306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WCDAS – Wallops</a:t>
            </a:r>
            <a:r>
              <a:rPr lang="en-US" baseline="0" dirty="0" smtClean="0"/>
              <a:t> Command and Data Acquisition Station</a:t>
            </a:r>
          </a:p>
          <a:p>
            <a:r>
              <a:rPr lang="en-US" baseline="0" dirty="0" smtClean="0"/>
              <a:t>NSOF – NOAA Satellite Operations Facility</a:t>
            </a:r>
          </a:p>
          <a:p>
            <a:r>
              <a:rPr lang="en-US" baseline="0" dirty="0" smtClean="0"/>
              <a:t>SCMI – </a:t>
            </a:r>
            <a:r>
              <a:rPr lang="en-US" baseline="0" dirty="0" err="1" smtClean="0"/>
              <a:t>Sectorized</a:t>
            </a:r>
            <a:r>
              <a:rPr lang="en-US" baseline="0" dirty="0" smtClean="0"/>
              <a:t> Cloud and Moisture Imagery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D2592-D9B0-4344-9A21-3C37A123ADC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84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SCMI generation and flowing from Wallops to Silver Spring.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D2592-D9B0-4344-9A21-3C37A123ADC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1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CBU</a:t>
            </a:r>
            <a:r>
              <a:rPr lang="en-US" baseline="0" dirty="0" smtClean="0"/>
              <a:t> – Consolidated Backup 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D2592-D9B0-4344-9A21-3C37A123ADC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33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GOES-R to PDA interface at CBU.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ED2592-D9B0-4344-9A21-3C37A123ADC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455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2082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C540E9-399B-46B9-853C-DC430D1337D8}" type="datetimeFigureOut">
              <a:rPr lang="en-US" altLang="en-US"/>
              <a:pPr/>
              <a:t>5/17/2016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7F994-D8E5-44D3-9A9B-736F6ED312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485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1E3316A0-D9B7-43DA-882D-70A001910C2E}" type="datetimeFigureOut">
              <a:rPr lang="en-US" altLang="en-US"/>
              <a:pPr/>
              <a:t>5/17/2016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C1CA1-ECDA-495A-9523-4A6673578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8234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0955D07C-13DA-4891-BD01-459E4FFDF0EE}" type="datetimeFigureOut">
              <a:rPr lang="en-US" altLang="en-US"/>
              <a:pPr/>
              <a:t>5/17/2016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B124F-D13A-4F6C-B7DD-96224DA846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53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27B2C50-20F3-421C-A330-FCE5350A21C3}" type="datetimeFigureOut">
              <a:rPr lang="en-US" altLang="en-US"/>
              <a:pPr/>
              <a:t>5/17/2016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EB28D-5FD4-4D35-980E-E91781AD47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548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F8CA0C4A-C28D-42A3-BE15-D5F28E41A25D}" type="datetimeFigureOut">
              <a:rPr lang="en-US" altLang="en-US"/>
              <a:pPr/>
              <a:t>5/17/2016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CE42E-A032-49EA-B847-86C286AF99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595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DB920558-6699-4A10-B00E-08039916B930}" type="datetimeFigureOut">
              <a:rPr lang="en-US" altLang="en-US"/>
              <a:pPr/>
              <a:t>5/17/2016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EDB66F-F7B2-4A58-932E-C201B1EC19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298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256B10D-DEB0-433F-B5EB-5FA92CB7EC19}" type="datetimeFigureOut">
              <a:rPr lang="en-US" altLang="en-US"/>
              <a:pPr/>
              <a:t>5/17/2016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14D593-66D2-43D6-9861-23844B1566E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13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EB970D6D-0524-4CDC-BECE-499711592E3E}" type="datetimeFigureOut">
              <a:rPr lang="en-US" altLang="en-US"/>
              <a:pPr/>
              <a:t>5/17/2016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A32C8E-179F-49B6-A938-0B4B274CD3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219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A620B8E-76A7-4D5D-A5F8-DF6CB6728B8A}" type="datetimeFigureOut">
              <a:rPr lang="en-US" altLang="en-US"/>
              <a:pPr/>
              <a:t>5/17/2016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5E2C7B-98FB-4E0F-AE3C-E3AB0B1F5D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585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A585407A-3A23-44DA-9E34-8FADCB0FA664}" type="datetimeFigureOut">
              <a:rPr lang="en-US" altLang="en-US"/>
              <a:pPr/>
              <a:t>5/17/2016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040AE3-AD3B-49D6-A1E8-EBA7650BF6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2129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29E6B497-F8D3-4360-8954-CF8834E076AB}" type="datetimeFigureOut">
              <a:rPr lang="en-US" altLang="en-US"/>
              <a:pPr/>
              <a:t>5/17/2016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67AE-E818-4D4A-B2C8-E5DE73D18A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58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Mandt_SOO-DOH_AL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954713" y="1808163"/>
            <a:ext cx="4598987" cy="148431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600" b="1" i="0" kern="1200" spc="0">
                <a:solidFill>
                  <a:srgbClr val="0496D7"/>
                </a:solidFill>
                <a:latin typeface="Myriad Pro"/>
                <a:ea typeface="+mj-ea"/>
                <a:cs typeface="Myriad Pro"/>
              </a:defRPr>
            </a:lvl1pPr>
          </a:lstStyle>
          <a:p>
            <a:pPr algn="l" fontAlgn="auto">
              <a:lnSpc>
                <a:spcPct val="70000"/>
              </a:lnSpc>
              <a:spcAft>
                <a:spcPts val="0"/>
              </a:spcAft>
              <a:defRPr/>
            </a:pPr>
            <a:endParaRPr lang="en-US" sz="3200" dirty="0" smtClean="0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969000" y="1849150"/>
            <a:ext cx="2698750" cy="1030287"/>
          </a:xfrm>
          <a:prstGeom prst="rect">
            <a:avLst/>
          </a:prstGeom>
        </p:spPr>
        <p:txBody>
          <a:bodyPr>
            <a:no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chemeClr val="bg1"/>
                </a:solidFill>
                <a:latin typeface="Myriad Pro" charset="0"/>
              </a:rPr>
              <a:t>GOES-R Product Distribution Logistics Before and After Handover</a:t>
            </a:r>
            <a:endParaRPr lang="en-US" altLang="en-US" sz="2400" b="1" dirty="0">
              <a:solidFill>
                <a:schemeClr val="bg1"/>
              </a:solidFill>
              <a:latin typeface="Myriad Pro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814048" y="5119688"/>
            <a:ext cx="4022725" cy="1497012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i="0" kern="1200">
                <a:solidFill>
                  <a:schemeClr val="bg1"/>
                </a:solidFill>
                <a:latin typeface="Myriad Pro Cond"/>
                <a:ea typeface="+mn-ea"/>
                <a:cs typeface="Myriad Pro Cond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rgbClr val="0496D7"/>
                </a:solidFill>
                <a:latin typeface="Myriad Pro"/>
                <a:cs typeface="Myriad Pro"/>
              </a:rPr>
              <a:t>Kathryn Miretzky</a:t>
            </a:r>
            <a:br>
              <a:rPr lang="en-US" dirty="0" smtClean="0">
                <a:solidFill>
                  <a:srgbClr val="0496D7"/>
                </a:solidFill>
                <a:latin typeface="Myriad Pro"/>
                <a:cs typeface="Myriad Pro"/>
              </a:rPr>
            </a:br>
            <a:r>
              <a:rPr lang="en-US" sz="1200" dirty="0" smtClean="0">
                <a:latin typeface="Myriad Pro"/>
                <a:cs typeface="Myriad Pro"/>
              </a:rPr>
              <a:t>GOES-R User</a:t>
            </a:r>
            <a:r>
              <a:rPr lang="en-US" sz="1200" baseline="0" dirty="0" smtClean="0">
                <a:latin typeface="Myriad Pro"/>
                <a:cs typeface="Myriad Pro"/>
              </a:rPr>
              <a:t> Services Coordinator</a:t>
            </a:r>
            <a:br>
              <a:rPr lang="en-US" sz="1200" baseline="0" dirty="0" smtClean="0">
                <a:latin typeface="Myriad Pro"/>
                <a:cs typeface="Myriad Pro"/>
              </a:rPr>
            </a:br>
            <a:r>
              <a:rPr lang="en-US" sz="1200" baseline="0" dirty="0" smtClean="0">
                <a:latin typeface="Myriad Pro"/>
                <a:cs typeface="Myriad Pro"/>
              </a:rPr>
              <a:t>Product Readiness and Operations (PRO)</a:t>
            </a:r>
            <a:endParaRPr lang="en-US" sz="1200" dirty="0" smtClean="0">
              <a:latin typeface="Myriad Pro"/>
              <a:cs typeface="Myriad Pro"/>
            </a:endParaRPr>
          </a:p>
          <a:p>
            <a:pPr fontAlgn="auto">
              <a:spcAft>
                <a:spcPts val="0"/>
              </a:spcAft>
              <a:defRPr/>
            </a:pPr>
            <a:endParaRPr lang="en-US" sz="1400" dirty="0" smtClean="0">
              <a:latin typeface="Myriad Pro"/>
              <a:cs typeface="Myriad Pro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1400" dirty="0" smtClean="0">
                <a:latin typeface="Myriad Pro"/>
                <a:cs typeface="Myriad Pro"/>
              </a:rPr>
              <a:t>NOAA Satellite</a:t>
            </a:r>
            <a:r>
              <a:rPr lang="en-US" sz="1400" baseline="0" dirty="0" smtClean="0">
                <a:latin typeface="Myriad Pro"/>
                <a:cs typeface="Myriad Pro"/>
              </a:rPr>
              <a:t> Proving Ground/</a:t>
            </a:r>
            <a:br>
              <a:rPr lang="en-US" sz="1400" baseline="0" dirty="0" smtClean="0">
                <a:latin typeface="Myriad Pro"/>
                <a:cs typeface="Myriad Pro"/>
              </a:rPr>
            </a:br>
            <a:r>
              <a:rPr lang="en-US" sz="1400" baseline="0" dirty="0" smtClean="0">
                <a:latin typeface="Myriad Pro"/>
                <a:cs typeface="Myriad Pro"/>
              </a:rPr>
              <a:t>User Readiness</a:t>
            </a:r>
            <a:r>
              <a:rPr lang="en-US" sz="1400" dirty="0" smtClean="0">
                <a:latin typeface="Myriad Pro"/>
                <a:cs typeface="Myriad Pro"/>
              </a:rPr>
              <a:t> Meeting</a:t>
            </a:r>
            <a:br>
              <a:rPr lang="en-US" sz="1400" dirty="0" smtClean="0">
                <a:latin typeface="Myriad Pro"/>
                <a:cs typeface="Myriad Pro"/>
              </a:rPr>
            </a:br>
            <a:r>
              <a:rPr lang="en-US" sz="1400" dirty="0" smtClean="0">
                <a:latin typeface="Myriad Pro"/>
                <a:cs typeface="Myriad Pro"/>
              </a:rPr>
              <a:t>May 9, 2016</a:t>
            </a:r>
          </a:p>
          <a:p>
            <a:pPr fontAlgn="auto">
              <a:spcAft>
                <a:spcPts val="0"/>
              </a:spcAft>
              <a:defRPr/>
            </a:pPr>
            <a:endParaRPr lang="en-US" sz="1600" dirty="0" smtClean="0">
              <a:latin typeface="Myriad Pro"/>
              <a:cs typeface="Myriad Pro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Mandt_SOO-DOH-Presentation_NO-TEXT_5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-4603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Data Distribution Paths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65263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PDA</a:t>
            </a:r>
          </a:p>
          <a:p>
            <a:pPr lvl="0"/>
            <a:r>
              <a:rPr lang="en-US" altLang="en-US" dirty="0" smtClean="0"/>
              <a:t>GRB</a:t>
            </a:r>
          </a:p>
          <a:p>
            <a:pPr lvl="0"/>
            <a:r>
              <a:rPr lang="en-US" altLang="en-US" dirty="0" smtClean="0"/>
              <a:t>HRIT/EMWIN</a:t>
            </a:r>
          </a:p>
          <a:p>
            <a:pPr lvl="0"/>
            <a:r>
              <a:rPr lang="en-US" altLang="en-US" dirty="0" smtClean="0"/>
              <a:t>LZSS</a:t>
            </a:r>
          </a:p>
          <a:p>
            <a:pPr lvl="0"/>
            <a:r>
              <a:rPr lang="en-US" altLang="en-US" dirty="0" smtClean="0"/>
              <a:t>CLASS</a:t>
            </a:r>
          </a:p>
          <a:p>
            <a:pPr lvl="0"/>
            <a:r>
              <a:rPr lang="en-US" altLang="en-US" dirty="0" smtClean="0"/>
              <a:t>SBN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en-US" dirty="0" smtClean="0"/>
              <a:t>May 9,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41193E8E-B3AD-4275-BF75-3ABC714FF4C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bg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9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emf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8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emf"/><Relationship Id="rId5" Type="http://schemas.openxmlformats.org/officeDocument/2006/relationships/image" Target="../media/image10.pn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698"/>
            <a:ext cx="8229600" cy="1143001"/>
          </a:xfrm>
        </p:spPr>
        <p:txBody>
          <a:bodyPr/>
          <a:lstStyle/>
          <a:p>
            <a:r>
              <a:rPr lang="en-US" dirty="0" smtClean="0"/>
              <a:t>PDA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984248" y="1319688"/>
            <a:ext cx="6949440" cy="541029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Shape 71"/>
          <p:cNvSpPr/>
          <p:nvPr/>
        </p:nvSpPr>
        <p:spPr>
          <a:xfrm>
            <a:off x="5545297" y="5691963"/>
            <a:ext cx="1466782" cy="169426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2" name="Shape 73"/>
          <p:cNvSpPr txBox="1"/>
          <p:nvPr/>
        </p:nvSpPr>
        <p:spPr>
          <a:xfrm>
            <a:off x="5885576" y="5381592"/>
            <a:ext cx="858649" cy="817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5. SCMI (L2) and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some L2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+ products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sent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to Master Ground Station via terrestrial line.</a:t>
            </a:r>
          </a:p>
        </p:txBody>
      </p:sp>
      <p:sp>
        <p:nvSpPr>
          <p:cNvPr id="84" name="Shape 75"/>
          <p:cNvSpPr txBox="1"/>
          <p:nvPr/>
        </p:nvSpPr>
        <p:spPr>
          <a:xfrm>
            <a:off x="7262150" y="6241643"/>
            <a:ext cx="1181406" cy="2694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Master Ground Station in Hauppauge, NY</a:t>
            </a:r>
          </a:p>
        </p:txBody>
      </p:sp>
      <p:sp>
        <p:nvSpPr>
          <p:cNvPr id="87" name="Shape 78"/>
          <p:cNvSpPr txBox="1"/>
          <p:nvPr/>
        </p:nvSpPr>
        <p:spPr>
          <a:xfrm>
            <a:off x="2314912" y="4246406"/>
            <a:ext cx="1181406" cy="322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NSOF in Suitland, MD</a:t>
            </a:r>
          </a:p>
        </p:txBody>
      </p:sp>
      <p:cxnSp>
        <p:nvCxnSpPr>
          <p:cNvPr id="97" name="Shape 88"/>
          <p:cNvCxnSpPr/>
          <p:nvPr/>
        </p:nvCxnSpPr>
        <p:spPr>
          <a:xfrm flipH="1" flipV="1">
            <a:off x="6662152" y="1829505"/>
            <a:ext cx="1291272" cy="492979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9" name="Shape 90"/>
          <p:cNvSpPr txBox="1"/>
          <p:nvPr/>
        </p:nvSpPr>
        <p:spPr>
          <a:xfrm>
            <a:off x="5806268" y="1685575"/>
            <a:ext cx="803111" cy="265024"/>
          </a:xfrm>
          <a:prstGeom prst="rect">
            <a:avLst/>
          </a:prstGeom>
          <a:solidFill>
            <a:srgbClr val="BF9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NOAAPort Users</a:t>
            </a:r>
          </a:p>
        </p:txBody>
      </p:sp>
      <p:cxnSp>
        <p:nvCxnSpPr>
          <p:cNvPr id="100" name="Shape 91"/>
          <p:cNvCxnSpPr/>
          <p:nvPr/>
        </p:nvCxnSpPr>
        <p:spPr>
          <a:xfrm flipH="1">
            <a:off x="6662152" y="2743820"/>
            <a:ext cx="1291272" cy="797542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" name="Shape 99"/>
          <p:cNvCxnSpPr/>
          <p:nvPr/>
        </p:nvCxnSpPr>
        <p:spPr>
          <a:xfrm>
            <a:off x="5194965" y="5197033"/>
            <a:ext cx="5815" cy="1054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6" name="Shape 57"/>
          <p:cNvSpPr/>
          <p:nvPr/>
        </p:nvSpPr>
        <p:spPr>
          <a:xfrm rot="2708571">
            <a:off x="3405924" y="3752442"/>
            <a:ext cx="1714660" cy="305813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sp>
      <p:grpSp>
        <p:nvGrpSpPr>
          <p:cNvPr id="110" name="Shape 101"/>
          <p:cNvGrpSpPr/>
          <p:nvPr/>
        </p:nvGrpSpPr>
        <p:grpSpPr>
          <a:xfrm>
            <a:off x="4377898" y="1452531"/>
            <a:ext cx="1194878" cy="169427"/>
            <a:chOff x="3966025" y="265372"/>
            <a:chExt cx="1232800" cy="216527"/>
          </a:xfrm>
        </p:grpSpPr>
        <p:sp>
          <p:nvSpPr>
            <p:cNvPr id="117" name="Shape 102"/>
            <p:cNvSpPr/>
            <p:nvPr/>
          </p:nvSpPr>
          <p:spPr>
            <a:xfrm>
              <a:off x="3966025" y="265372"/>
              <a:ext cx="1038164" cy="216527"/>
            </a:xfrm>
            <a:custGeom>
              <a:avLst/>
              <a:gdLst/>
              <a:ahLst/>
              <a:cxnLst/>
              <a:rect l="0" t="0" r="0" b="0"/>
              <a:pathLst>
                <a:path w="123444" h="6496" extrusionOk="0">
                  <a:moveTo>
                    <a:pt x="0" y="4534"/>
                  </a:moveTo>
                  <a:cubicBezTo>
                    <a:pt x="1784" y="4573"/>
                    <a:pt x="8008" y="5366"/>
                    <a:pt x="10704" y="4772"/>
                  </a:cubicBezTo>
                  <a:cubicBezTo>
                    <a:pt x="13399" y="4177"/>
                    <a:pt x="14390" y="967"/>
                    <a:pt x="16174" y="967"/>
                  </a:cubicBezTo>
                  <a:cubicBezTo>
                    <a:pt x="17957" y="967"/>
                    <a:pt x="19147" y="4772"/>
                    <a:pt x="21407" y="4772"/>
                  </a:cubicBezTo>
                  <a:cubicBezTo>
                    <a:pt x="23666" y="4772"/>
                    <a:pt x="27472" y="967"/>
                    <a:pt x="29732" y="967"/>
                  </a:cubicBezTo>
                  <a:cubicBezTo>
                    <a:pt x="31991" y="967"/>
                    <a:pt x="32585" y="4732"/>
                    <a:pt x="34964" y="4772"/>
                  </a:cubicBezTo>
                  <a:cubicBezTo>
                    <a:pt x="37342" y="4811"/>
                    <a:pt x="40871" y="1005"/>
                    <a:pt x="44003" y="1204"/>
                  </a:cubicBezTo>
                  <a:cubicBezTo>
                    <a:pt x="47134" y="1402"/>
                    <a:pt x="50980" y="5921"/>
                    <a:pt x="53755" y="5961"/>
                  </a:cubicBezTo>
                  <a:cubicBezTo>
                    <a:pt x="56529" y="6000"/>
                    <a:pt x="58709" y="1600"/>
                    <a:pt x="60652" y="1442"/>
                  </a:cubicBezTo>
                  <a:cubicBezTo>
                    <a:pt x="62594" y="1283"/>
                    <a:pt x="63347" y="5049"/>
                    <a:pt x="65409" y="5010"/>
                  </a:cubicBezTo>
                  <a:cubicBezTo>
                    <a:pt x="67470" y="4970"/>
                    <a:pt x="70562" y="966"/>
                    <a:pt x="73020" y="1204"/>
                  </a:cubicBezTo>
                  <a:cubicBezTo>
                    <a:pt x="75477" y="1441"/>
                    <a:pt x="77658" y="6199"/>
                    <a:pt x="80156" y="6437"/>
                  </a:cubicBezTo>
                  <a:cubicBezTo>
                    <a:pt x="82653" y="6674"/>
                    <a:pt x="85547" y="2710"/>
                    <a:pt x="88005" y="2631"/>
                  </a:cubicBezTo>
                  <a:cubicBezTo>
                    <a:pt x="90462" y="2551"/>
                    <a:pt x="92524" y="6357"/>
                    <a:pt x="94903" y="5961"/>
                  </a:cubicBezTo>
                  <a:cubicBezTo>
                    <a:pt x="97281" y="5564"/>
                    <a:pt x="100095" y="173"/>
                    <a:pt x="102276" y="253"/>
                  </a:cubicBezTo>
                  <a:cubicBezTo>
                    <a:pt x="104456" y="332"/>
                    <a:pt x="106239" y="6476"/>
                    <a:pt x="107984" y="6437"/>
                  </a:cubicBezTo>
                  <a:cubicBezTo>
                    <a:pt x="109728" y="6397"/>
                    <a:pt x="110996" y="133"/>
                    <a:pt x="112741" y="15"/>
                  </a:cubicBezTo>
                  <a:cubicBezTo>
                    <a:pt x="114485" y="-103"/>
                    <a:pt x="116666" y="5486"/>
                    <a:pt x="118450" y="5724"/>
                  </a:cubicBezTo>
                  <a:cubicBezTo>
                    <a:pt x="120233" y="5961"/>
                    <a:pt x="122611" y="2155"/>
                    <a:pt x="123444" y="144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sp>
        <p:cxnSp>
          <p:nvCxnSpPr>
            <p:cNvPr id="119" name="Shape 104"/>
            <p:cNvCxnSpPr/>
            <p:nvPr/>
          </p:nvCxnSpPr>
          <p:spPr>
            <a:xfrm>
              <a:off x="5008625" y="331705"/>
              <a:ext cx="190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grpSp>
        <p:nvGrpSpPr>
          <p:cNvPr id="114" name="Shape 108"/>
          <p:cNvGrpSpPr/>
          <p:nvPr/>
        </p:nvGrpSpPr>
        <p:grpSpPr>
          <a:xfrm>
            <a:off x="3492669" y="1641041"/>
            <a:ext cx="1987776" cy="269485"/>
            <a:chOff x="3052700" y="506286"/>
            <a:chExt cx="2050862" cy="344400"/>
          </a:xfrm>
        </p:grpSpPr>
        <p:cxnSp>
          <p:nvCxnSpPr>
            <p:cNvPr id="115" name="Shape 109"/>
            <p:cNvCxnSpPr/>
            <p:nvPr/>
          </p:nvCxnSpPr>
          <p:spPr>
            <a:xfrm rot="10800000" flipH="1">
              <a:off x="3866662" y="662750"/>
              <a:ext cx="1236900" cy="8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16" name="Shape 110"/>
            <p:cNvSpPr txBox="1"/>
            <p:nvPr/>
          </p:nvSpPr>
          <p:spPr>
            <a:xfrm>
              <a:off x="3052700" y="506286"/>
              <a:ext cx="998700" cy="344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" sz="800" b="1" kern="0" dirty="0">
                  <a:solidFill>
                    <a:schemeClr val="bg1"/>
                  </a:solidFill>
                  <a:latin typeface="Arial"/>
                  <a:cs typeface="Arial"/>
                  <a:sym typeface="Arial"/>
                </a:rPr>
                <a:t>Radiofrequency Transmission</a:t>
              </a:r>
            </a:p>
          </p:txBody>
        </p:sp>
      </p:grpSp>
      <p:sp>
        <p:nvSpPr>
          <p:cNvPr id="111" name="Shape 110"/>
          <p:cNvSpPr txBox="1"/>
          <p:nvPr/>
        </p:nvSpPr>
        <p:spPr>
          <a:xfrm>
            <a:off x="3498765" y="1418537"/>
            <a:ext cx="967979" cy="1900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8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Terrestrial Line</a:t>
            </a:r>
            <a:endParaRPr lang="en" sz="8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58" name="Shape 85"/>
          <p:cNvCxnSpPr/>
          <p:nvPr/>
        </p:nvCxnSpPr>
        <p:spPr>
          <a:xfrm flipV="1">
            <a:off x="7679303" y="2923455"/>
            <a:ext cx="444106" cy="2363738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3" name="TextBox 62"/>
          <p:cNvSpPr txBox="1"/>
          <p:nvPr/>
        </p:nvSpPr>
        <p:spPr>
          <a:xfrm>
            <a:off x="75873" y="1546301"/>
            <a:ext cx="1892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PDA users include anyone with a subscription.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</a:rPr>
              <a:t>PDA distributes all baseline products (ABI L1b, ABI L2+, Space Weather L1b, GLM L2). What you receive depends on your subscription.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8" name="Shape 82"/>
          <p:cNvSpPr txBox="1"/>
          <p:nvPr/>
        </p:nvSpPr>
        <p:spPr>
          <a:xfrm>
            <a:off x="3812276" y="3585663"/>
            <a:ext cx="803112" cy="1716769"/>
          </a:xfrm>
          <a:prstGeom prst="rect">
            <a:avLst/>
          </a:prstGeom>
          <a:solidFill>
            <a:srgbClr val="CC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4. L2+ products generated at NSOF and sent via PDA either to subscribers or to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NCF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for NWS 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distribution. PDA also distributes ABI L1b, Space Wx L1b, and GLM L2 products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0834" y="1874749"/>
            <a:ext cx="930925" cy="931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" descr="http://www.corporateservices.noaa.gov/rpflo/facilities_operations/noaa-web/images/headquart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20" y="5387356"/>
            <a:ext cx="1362386" cy="864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Shape 68"/>
          <p:cNvSpPr txBox="1"/>
          <p:nvPr/>
        </p:nvSpPr>
        <p:spPr>
          <a:xfrm>
            <a:off x="4127325" y="6230131"/>
            <a:ext cx="1573631" cy="234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AWIPS Network Control Facility (NCF)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Silver Spring, MD</a:t>
            </a:r>
          </a:p>
        </p:txBody>
      </p:sp>
      <p:sp>
        <p:nvSpPr>
          <p:cNvPr id="50" name="Shape 89"/>
          <p:cNvSpPr txBox="1"/>
          <p:nvPr/>
        </p:nvSpPr>
        <p:spPr>
          <a:xfrm>
            <a:off x="6982076" y="1766091"/>
            <a:ext cx="858649" cy="730520"/>
          </a:xfrm>
          <a:prstGeom prst="rect">
            <a:avLst/>
          </a:prstGeom>
          <a:solidFill>
            <a:srgbClr val="BF9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7b. SCMI (L2) and L2+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products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sent over SBN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to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external users.</a:t>
            </a:r>
          </a:p>
        </p:txBody>
      </p:sp>
      <p:sp>
        <p:nvSpPr>
          <p:cNvPr id="51" name="Shape 92"/>
          <p:cNvSpPr txBox="1"/>
          <p:nvPr/>
        </p:nvSpPr>
        <p:spPr>
          <a:xfrm>
            <a:off x="6985316" y="2865388"/>
            <a:ext cx="858649" cy="655251"/>
          </a:xfrm>
          <a:prstGeom prst="rect">
            <a:avLst/>
          </a:prstGeom>
          <a:solidFill>
            <a:srgbClr val="BF9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7a. SCMI (L2) and L2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+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sent over SBN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(o WFOs and RFCs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7107"/>
          <a:stretch/>
        </p:blipFill>
        <p:spPr>
          <a:xfrm>
            <a:off x="7307788" y="5294376"/>
            <a:ext cx="960281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" name="Rectangle 52"/>
          <p:cNvSpPr/>
          <p:nvPr/>
        </p:nvSpPr>
        <p:spPr>
          <a:xfrm>
            <a:off x="3388658" y="1373712"/>
            <a:ext cx="2294368" cy="58889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0" name="Shape 94"/>
          <p:cNvSpPr/>
          <p:nvPr/>
        </p:nvSpPr>
        <p:spPr>
          <a:xfrm>
            <a:off x="3625434" y="3051106"/>
            <a:ext cx="2893346" cy="129866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59" name="Shape 106"/>
          <p:cNvSpPr txBox="1"/>
          <p:nvPr/>
        </p:nvSpPr>
        <p:spPr>
          <a:xfrm>
            <a:off x="8123409" y="2777309"/>
            <a:ext cx="858812" cy="322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SES-1 communication satellite</a:t>
            </a:r>
          </a:p>
        </p:txBody>
      </p:sp>
      <p:sp>
        <p:nvSpPr>
          <p:cNvPr id="60" name="Shape 83"/>
          <p:cNvSpPr txBox="1"/>
          <p:nvPr/>
        </p:nvSpPr>
        <p:spPr>
          <a:xfrm>
            <a:off x="4657037" y="3744015"/>
            <a:ext cx="923610" cy="219015"/>
          </a:xfrm>
          <a:prstGeom prst="rect">
            <a:avLst/>
          </a:prstGeom>
          <a:solidFill>
            <a:srgbClr val="CC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PDA Subscribers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Shape 93"/>
          <p:cNvSpPr txBox="1"/>
          <p:nvPr/>
        </p:nvSpPr>
        <p:spPr>
          <a:xfrm>
            <a:off x="5847229" y="4587169"/>
            <a:ext cx="1365231" cy="322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Weather Forecast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Offices and River Forecast Centers</a:t>
            </a:r>
            <a:endParaRPr lang="en" sz="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64" name="Shape 95"/>
          <p:cNvCxnSpPr/>
          <p:nvPr/>
        </p:nvCxnSpPr>
        <p:spPr>
          <a:xfrm>
            <a:off x="6526560" y="3069647"/>
            <a:ext cx="0" cy="455138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5" name="Shape 96"/>
          <p:cNvSpPr txBox="1"/>
          <p:nvPr/>
        </p:nvSpPr>
        <p:spPr>
          <a:xfrm>
            <a:off x="4497819" y="2623557"/>
            <a:ext cx="1354415" cy="761867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AWIPS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Delivery will pull L2+ products from PDA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NSOF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 send to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each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WFO/RFC on an ad-hoc and supplemental basis. </a:t>
            </a:r>
            <a:endParaRPr lang="en" sz="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7" name="Shape 97"/>
          <p:cNvSpPr/>
          <p:nvPr/>
        </p:nvSpPr>
        <p:spPr>
          <a:xfrm rot="5400000">
            <a:off x="4678282" y="4594707"/>
            <a:ext cx="972938" cy="172820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68" name="Shape 98"/>
          <p:cNvCxnSpPr/>
          <p:nvPr/>
        </p:nvCxnSpPr>
        <p:spPr>
          <a:xfrm flipV="1">
            <a:off x="5119424" y="4012019"/>
            <a:ext cx="67994" cy="223952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r="43058"/>
          <a:stretch/>
        </p:blipFill>
        <p:spPr>
          <a:xfrm>
            <a:off x="5635531" y="3616297"/>
            <a:ext cx="1781287" cy="967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1" name="Shape 72"/>
          <p:cNvCxnSpPr/>
          <p:nvPr/>
        </p:nvCxnSpPr>
        <p:spPr>
          <a:xfrm>
            <a:off x="7002094" y="5726443"/>
            <a:ext cx="248332" cy="6338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100"/>
          <p:cNvCxnSpPr/>
          <p:nvPr/>
        </p:nvCxnSpPr>
        <p:spPr>
          <a:xfrm>
            <a:off x="4924478" y="4451951"/>
            <a:ext cx="138407" cy="55634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44" name="Picture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16" y="3059610"/>
            <a:ext cx="1637265" cy="1079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Shape 86"/>
          <p:cNvSpPr txBox="1"/>
          <p:nvPr/>
        </p:nvSpPr>
        <p:spPr>
          <a:xfrm>
            <a:off x="7544817" y="4225339"/>
            <a:ext cx="910407" cy="798273"/>
          </a:xfrm>
          <a:prstGeom prst="rect">
            <a:avLst/>
          </a:prstGeom>
          <a:solidFill>
            <a:srgbClr val="FF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6. SCMI (L2) and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some L2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+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products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uplinked to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a communications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satellite.</a:t>
            </a:r>
          </a:p>
        </p:txBody>
      </p:sp>
    </p:spTree>
    <p:extLst>
      <p:ext uri="{BB962C8B-B14F-4D97-AF65-F5344CB8AC3E}">
        <p14:creationId xmlns:p14="http://schemas.microsoft.com/office/powerpoint/2010/main" val="72592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  <p:bldP spid="84" grpId="0"/>
      <p:bldP spid="87" grpId="0"/>
      <p:bldP spid="99" grpId="0" animBg="1"/>
      <p:bldP spid="111" grpId="0" animBg="1"/>
      <p:bldP spid="63" grpId="0"/>
      <p:bldP spid="118" grpId="0" animBg="1"/>
      <p:bldP spid="47" grpId="0"/>
      <p:bldP spid="50" grpId="0" animBg="1"/>
      <p:bldP spid="51" grpId="0" animBg="1"/>
      <p:bldP spid="53" grpId="0" animBg="1"/>
      <p:bldP spid="59" grpId="0"/>
      <p:bldP spid="60" grpId="0" animBg="1"/>
      <p:bldP spid="61" grpId="0"/>
      <p:bldP spid="65" grpId="0" animBg="1"/>
      <p:bldP spid="9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PDA Continued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NO backup for </a:t>
            </a:r>
            <a:r>
              <a:rPr lang="en-US" dirty="0" smtClean="0"/>
              <a:t>PDA </a:t>
            </a:r>
            <a:r>
              <a:rPr lang="en-US" dirty="0"/>
              <a:t>if NSOF fails</a:t>
            </a:r>
          </a:p>
          <a:p>
            <a:r>
              <a:rPr lang="en-US" dirty="0"/>
              <a:t>HRIT/EMWIN rebroadcasts some data from PDA (exact products have not been finalized)</a:t>
            </a:r>
          </a:p>
          <a:p>
            <a:r>
              <a:rPr lang="en-US" dirty="0"/>
              <a:t>CLASS is populated with data from PDA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94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698"/>
            <a:ext cx="8229600" cy="1143001"/>
          </a:xfrm>
        </p:spPr>
        <p:txBody>
          <a:bodyPr/>
          <a:lstStyle/>
          <a:p>
            <a:r>
              <a:rPr lang="en-US" sz="2800" dirty="0" smtClean="0"/>
              <a:t>Contingency Operations – WCDAS Failure</a:t>
            </a:r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164592" y="1319688"/>
            <a:ext cx="8769096" cy="541029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95408" y="5347411"/>
            <a:ext cx="2418140" cy="1374868"/>
          </a:xfrm>
          <a:prstGeom prst="rect">
            <a:avLst/>
          </a:prstGeom>
          <a:solidFill>
            <a:srgbClr val="FF0000">
              <a:alpha val="7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hape 54"/>
          <p:cNvCxnSpPr/>
          <p:nvPr/>
        </p:nvCxnSpPr>
        <p:spPr>
          <a:xfrm>
            <a:off x="960071" y="1761879"/>
            <a:ext cx="1250610" cy="6338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5" name="Shape 56"/>
          <p:cNvCxnSpPr/>
          <p:nvPr/>
        </p:nvCxnSpPr>
        <p:spPr>
          <a:xfrm flipH="1">
            <a:off x="734431" y="2007433"/>
            <a:ext cx="23262" cy="333147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7" name="Shape 58"/>
          <p:cNvSpPr txBox="1"/>
          <p:nvPr/>
        </p:nvSpPr>
        <p:spPr>
          <a:xfrm>
            <a:off x="316738" y="3229453"/>
            <a:ext cx="858649" cy="550284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Raw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packets downlinked to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CBU.</a:t>
            </a:r>
            <a:endParaRPr lang="en" sz="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70" name="Shape 61"/>
          <p:cNvCxnSpPr/>
          <p:nvPr/>
        </p:nvCxnSpPr>
        <p:spPr>
          <a:xfrm>
            <a:off x="1142324" y="5642718"/>
            <a:ext cx="330038" cy="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" name="Shape 62"/>
          <p:cNvCxnSpPr/>
          <p:nvPr/>
        </p:nvCxnSpPr>
        <p:spPr>
          <a:xfrm rot="10800000" flipH="1">
            <a:off x="1466474" y="2426502"/>
            <a:ext cx="31113" cy="3216216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63"/>
          <p:cNvCxnSpPr/>
          <p:nvPr/>
        </p:nvCxnSpPr>
        <p:spPr>
          <a:xfrm rot="10800000">
            <a:off x="879042" y="1983464"/>
            <a:ext cx="601025" cy="457045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3" name="Shape 64"/>
          <p:cNvSpPr txBox="1"/>
          <p:nvPr/>
        </p:nvSpPr>
        <p:spPr>
          <a:xfrm>
            <a:off x="1048635" y="4058437"/>
            <a:ext cx="858649" cy="749829"/>
          </a:xfrm>
          <a:prstGeom prst="rect">
            <a:avLst/>
          </a:prstGeom>
          <a:solidFill>
            <a:srgbClr val="3C78D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2a. ABI L1b, Space Wx L1b, and GLM L2 uplinked to GOES-R via GRB.</a:t>
            </a:r>
          </a:p>
        </p:txBody>
      </p:sp>
      <p:sp>
        <p:nvSpPr>
          <p:cNvPr id="74" name="Shape 65"/>
          <p:cNvSpPr/>
          <p:nvPr/>
        </p:nvSpPr>
        <p:spPr>
          <a:xfrm>
            <a:off x="1142324" y="5691965"/>
            <a:ext cx="2842532" cy="169423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75" name="Shape 66"/>
          <p:cNvCxnSpPr/>
          <p:nvPr/>
        </p:nvCxnSpPr>
        <p:spPr>
          <a:xfrm>
            <a:off x="3989203" y="5729573"/>
            <a:ext cx="178825" cy="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9" name="Shape 70"/>
          <p:cNvSpPr txBox="1"/>
          <p:nvPr/>
        </p:nvSpPr>
        <p:spPr>
          <a:xfrm>
            <a:off x="2700582" y="5421277"/>
            <a:ext cx="858649" cy="618937"/>
          </a:xfrm>
          <a:prstGeom prst="rect">
            <a:avLst/>
          </a:prstGeom>
          <a:solidFill>
            <a:srgbClr val="3C78D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2b. SCMI (L2) sent to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NCF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through terrestrial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line.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Shape 71"/>
          <p:cNvSpPr/>
          <p:nvPr/>
        </p:nvSpPr>
        <p:spPr>
          <a:xfrm>
            <a:off x="5545297" y="5691963"/>
            <a:ext cx="1466782" cy="169426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2" name="Shape 73"/>
          <p:cNvSpPr txBox="1"/>
          <p:nvPr/>
        </p:nvSpPr>
        <p:spPr>
          <a:xfrm>
            <a:off x="5885576" y="5381592"/>
            <a:ext cx="858649" cy="817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5. SCMI (L2) and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some L2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+ products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sent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to Master Ground Station via terrestrial line.</a:t>
            </a:r>
          </a:p>
        </p:txBody>
      </p:sp>
      <p:sp>
        <p:nvSpPr>
          <p:cNvPr id="84" name="Shape 75"/>
          <p:cNvSpPr txBox="1"/>
          <p:nvPr/>
        </p:nvSpPr>
        <p:spPr>
          <a:xfrm>
            <a:off x="7262150" y="6241643"/>
            <a:ext cx="1181406" cy="2694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Master Ground Station in Hauppauge, NY</a:t>
            </a:r>
          </a:p>
        </p:txBody>
      </p:sp>
      <p:cxnSp>
        <p:nvCxnSpPr>
          <p:cNvPr id="85" name="Shape 76"/>
          <p:cNvCxnSpPr/>
          <p:nvPr/>
        </p:nvCxnSpPr>
        <p:spPr>
          <a:xfrm>
            <a:off x="2204769" y="1765102"/>
            <a:ext cx="662645" cy="1217044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" name="Shape 78"/>
          <p:cNvSpPr txBox="1"/>
          <p:nvPr/>
        </p:nvSpPr>
        <p:spPr>
          <a:xfrm>
            <a:off x="2314912" y="4246406"/>
            <a:ext cx="1181406" cy="322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NSOF in Suitland, MD</a:t>
            </a:r>
          </a:p>
        </p:txBody>
      </p:sp>
      <p:sp>
        <p:nvSpPr>
          <p:cNvPr id="88" name="Shape 79"/>
          <p:cNvSpPr txBox="1"/>
          <p:nvPr/>
        </p:nvSpPr>
        <p:spPr>
          <a:xfrm>
            <a:off x="1897787" y="1972140"/>
            <a:ext cx="1354415" cy="771680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3.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ABI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L1b, Space Wx L1b, and GLM L2 downlinked via GRB to NSOF or downlinked via GRB to NCEP Centers and Direct Readout Users.</a:t>
            </a:r>
          </a:p>
        </p:txBody>
      </p:sp>
      <p:cxnSp>
        <p:nvCxnSpPr>
          <p:cNvPr id="97" name="Shape 88"/>
          <p:cNvCxnSpPr/>
          <p:nvPr/>
        </p:nvCxnSpPr>
        <p:spPr>
          <a:xfrm flipH="1" flipV="1">
            <a:off x="6662152" y="1829505"/>
            <a:ext cx="1291272" cy="492979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9" name="Shape 90"/>
          <p:cNvSpPr txBox="1"/>
          <p:nvPr/>
        </p:nvSpPr>
        <p:spPr>
          <a:xfrm>
            <a:off x="5806268" y="1685575"/>
            <a:ext cx="803111" cy="265024"/>
          </a:xfrm>
          <a:prstGeom prst="rect">
            <a:avLst/>
          </a:prstGeom>
          <a:solidFill>
            <a:srgbClr val="BF9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NOAAPort Users</a:t>
            </a:r>
          </a:p>
        </p:txBody>
      </p:sp>
      <p:cxnSp>
        <p:nvCxnSpPr>
          <p:cNvPr id="100" name="Shape 91"/>
          <p:cNvCxnSpPr/>
          <p:nvPr/>
        </p:nvCxnSpPr>
        <p:spPr>
          <a:xfrm flipH="1">
            <a:off x="6662152" y="2743820"/>
            <a:ext cx="1291272" cy="797542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3" name="Shape 94"/>
          <p:cNvSpPr/>
          <p:nvPr/>
        </p:nvSpPr>
        <p:spPr>
          <a:xfrm>
            <a:off x="3625434" y="3051106"/>
            <a:ext cx="2893346" cy="129866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08" name="Shape 99"/>
          <p:cNvCxnSpPr/>
          <p:nvPr/>
        </p:nvCxnSpPr>
        <p:spPr>
          <a:xfrm>
            <a:off x="5194965" y="5197033"/>
            <a:ext cx="5815" cy="1054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6" name="Shape 57"/>
          <p:cNvSpPr/>
          <p:nvPr/>
        </p:nvSpPr>
        <p:spPr>
          <a:xfrm rot="2708571">
            <a:off x="3405924" y="3752442"/>
            <a:ext cx="1714660" cy="305813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sp>
      <p:grpSp>
        <p:nvGrpSpPr>
          <p:cNvPr id="110" name="Shape 101"/>
          <p:cNvGrpSpPr/>
          <p:nvPr/>
        </p:nvGrpSpPr>
        <p:grpSpPr>
          <a:xfrm>
            <a:off x="4377898" y="1452531"/>
            <a:ext cx="1194878" cy="169427"/>
            <a:chOff x="3966025" y="265372"/>
            <a:chExt cx="1232800" cy="216527"/>
          </a:xfrm>
        </p:grpSpPr>
        <p:sp>
          <p:nvSpPr>
            <p:cNvPr id="117" name="Shape 102"/>
            <p:cNvSpPr/>
            <p:nvPr/>
          </p:nvSpPr>
          <p:spPr>
            <a:xfrm>
              <a:off x="3966025" y="265372"/>
              <a:ext cx="1038164" cy="216527"/>
            </a:xfrm>
            <a:custGeom>
              <a:avLst/>
              <a:gdLst/>
              <a:ahLst/>
              <a:cxnLst/>
              <a:rect l="0" t="0" r="0" b="0"/>
              <a:pathLst>
                <a:path w="123444" h="6496" extrusionOk="0">
                  <a:moveTo>
                    <a:pt x="0" y="4534"/>
                  </a:moveTo>
                  <a:cubicBezTo>
                    <a:pt x="1784" y="4573"/>
                    <a:pt x="8008" y="5366"/>
                    <a:pt x="10704" y="4772"/>
                  </a:cubicBezTo>
                  <a:cubicBezTo>
                    <a:pt x="13399" y="4177"/>
                    <a:pt x="14390" y="967"/>
                    <a:pt x="16174" y="967"/>
                  </a:cubicBezTo>
                  <a:cubicBezTo>
                    <a:pt x="17957" y="967"/>
                    <a:pt x="19147" y="4772"/>
                    <a:pt x="21407" y="4772"/>
                  </a:cubicBezTo>
                  <a:cubicBezTo>
                    <a:pt x="23666" y="4772"/>
                    <a:pt x="27472" y="967"/>
                    <a:pt x="29732" y="967"/>
                  </a:cubicBezTo>
                  <a:cubicBezTo>
                    <a:pt x="31991" y="967"/>
                    <a:pt x="32585" y="4732"/>
                    <a:pt x="34964" y="4772"/>
                  </a:cubicBezTo>
                  <a:cubicBezTo>
                    <a:pt x="37342" y="4811"/>
                    <a:pt x="40871" y="1005"/>
                    <a:pt x="44003" y="1204"/>
                  </a:cubicBezTo>
                  <a:cubicBezTo>
                    <a:pt x="47134" y="1402"/>
                    <a:pt x="50980" y="5921"/>
                    <a:pt x="53755" y="5961"/>
                  </a:cubicBezTo>
                  <a:cubicBezTo>
                    <a:pt x="56529" y="6000"/>
                    <a:pt x="58709" y="1600"/>
                    <a:pt x="60652" y="1442"/>
                  </a:cubicBezTo>
                  <a:cubicBezTo>
                    <a:pt x="62594" y="1283"/>
                    <a:pt x="63347" y="5049"/>
                    <a:pt x="65409" y="5010"/>
                  </a:cubicBezTo>
                  <a:cubicBezTo>
                    <a:pt x="67470" y="4970"/>
                    <a:pt x="70562" y="966"/>
                    <a:pt x="73020" y="1204"/>
                  </a:cubicBezTo>
                  <a:cubicBezTo>
                    <a:pt x="75477" y="1441"/>
                    <a:pt x="77658" y="6199"/>
                    <a:pt x="80156" y="6437"/>
                  </a:cubicBezTo>
                  <a:cubicBezTo>
                    <a:pt x="82653" y="6674"/>
                    <a:pt x="85547" y="2710"/>
                    <a:pt x="88005" y="2631"/>
                  </a:cubicBezTo>
                  <a:cubicBezTo>
                    <a:pt x="90462" y="2551"/>
                    <a:pt x="92524" y="6357"/>
                    <a:pt x="94903" y="5961"/>
                  </a:cubicBezTo>
                  <a:cubicBezTo>
                    <a:pt x="97281" y="5564"/>
                    <a:pt x="100095" y="173"/>
                    <a:pt x="102276" y="253"/>
                  </a:cubicBezTo>
                  <a:cubicBezTo>
                    <a:pt x="104456" y="332"/>
                    <a:pt x="106239" y="6476"/>
                    <a:pt x="107984" y="6437"/>
                  </a:cubicBezTo>
                  <a:cubicBezTo>
                    <a:pt x="109728" y="6397"/>
                    <a:pt x="110996" y="133"/>
                    <a:pt x="112741" y="15"/>
                  </a:cubicBezTo>
                  <a:cubicBezTo>
                    <a:pt x="114485" y="-103"/>
                    <a:pt x="116666" y="5486"/>
                    <a:pt x="118450" y="5724"/>
                  </a:cubicBezTo>
                  <a:cubicBezTo>
                    <a:pt x="120233" y="5961"/>
                    <a:pt x="122611" y="2155"/>
                    <a:pt x="123444" y="144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sp>
        <p:cxnSp>
          <p:nvCxnSpPr>
            <p:cNvPr id="119" name="Shape 104"/>
            <p:cNvCxnSpPr/>
            <p:nvPr/>
          </p:nvCxnSpPr>
          <p:spPr>
            <a:xfrm>
              <a:off x="5008625" y="331705"/>
              <a:ext cx="190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pic>
        <p:nvPicPr>
          <p:cNvPr id="113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97" y="1495471"/>
            <a:ext cx="1459587" cy="846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Shape 108"/>
          <p:cNvGrpSpPr/>
          <p:nvPr/>
        </p:nvGrpSpPr>
        <p:grpSpPr>
          <a:xfrm>
            <a:off x="3492669" y="1641041"/>
            <a:ext cx="1987776" cy="269485"/>
            <a:chOff x="3052700" y="506286"/>
            <a:chExt cx="2050862" cy="344400"/>
          </a:xfrm>
        </p:grpSpPr>
        <p:cxnSp>
          <p:nvCxnSpPr>
            <p:cNvPr id="115" name="Shape 109"/>
            <p:cNvCxnSpPr/>
            <p:nvPr/>
          </p:nvCxnSpPr>
          <p:spPr>
            <a:xfrm rot="10800000" flipH="1">
              <a:off x="3866662" y="662750"/>
              <a:ext cx="1236900" cy="8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16" name="Shape 110"/>
            <p:cNvSpPr txBox="1"/>
            <p:nvPr/>
          </p:nvSpPr>
          <p:spPr>
            <a:xfrm>
              <a:off x="3052700" y="506286"/>
              <a:ext cx="998700" cy="344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" sz="800" b="1" kern="0" dirty="0">
                  <a:solidFill>
                    <a:schemeClr val="bg1"/>
                  </a:solidFill>
                  <a:latin typeface="Arial"/>
                  <a:cs typeface="Arial"/>
                  <a:sym typeface="Arial"/>
                </a:rPr>
                <a:t>Radiofrequency Transmission</a:t>
              </a:r>
            </a:p>
          </p:txBody>
        </p:sp>
      </p:grpSp>
      <p:sp>
        <p:nvSpPr>
          <p:cNvPr id="111" name="Shape 110"/>
          <p:cNvSpPr txBox="1"/>
          <p:nvPr/>
        </p:nvSpPr>
        <p:spPr>
          <a:xfrm>
            <a:off x="3498765" y="1418537"/>
            <a:ext cx="967979" cy="1900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8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Terrestrial Line</a:t>
            </a:r>
            <a:endParaRPr lang="en" sz="8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Shape 82"/>
          <p:cNvSpPr txBox="1"/>
          <p:nvPr/>
        </p:nvSpPr>
        <p:spPr>
          <a:xfrm>
            <a:off x="3812276" y="3585663"/>
            <a:ext cx="803112" cy="1716769"/>
          </a:xfrm>
          <a:prstGeom prst="rect">
            <a:avLst/>
          </a:prstGeom>
          <a:solidFill>
            <a:srgbClr val="CC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4. L2+ products generated at NSOF and sent via PDA either to subscribers or to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NCF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for NWS 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distribution. PDA also distributes ABI L1b, Space Wx L1b, and GLM L2 products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0834" y="1874749"/>
            <a:ext cx="930925" cy="931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8" name="Picture 1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16" y="3059610"/>
            <a:ext cx="1637265" cy="1079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0" name="Picture 4" descr="http://www.corporateservices.noaa.gov/rpflo/facilities_operations/noaa-web/images/headquart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20" y="5387356"/>
            <a:ext cx="1362386" cy="864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Shape 68"/>
          <p:cNvSpPr txBox="1"/>
          <p:nvPr/>
        </p:nvSpPr>
        <p:spPr>
          <a:xfrm>
            <a:off x="4127325" y="6230131"/>
            <a:ext cx="1573631" cy="234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AWIPS Network Control Facility (NCF)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Silver Spring, MD</a:t>
            </a:r>
          </a:p>
        </p:txBody>
      </p:sp>
      <p:sp>
        <p:nvSpPr>
          <p:cNvPr id="125" name="Shape 89"/>
          <p:cNvSpPr txBox="1"/>
          <p:nvPr/>
        </p:nvSpPr>
        <p:spPr>
          <a:xfrm>
            <a:off x="6982076" y="1766091"/>
            <a:ext cx="858649" cy="730520"/>
          </a:xfrm>
          <a:prstGeom prst="rect">
            <a:avLst/>
          </a:prstGeom>
          <a:solidFill>
            <a:srgbClr val="BF9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7b. SCMI (L2) and L2+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products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sent over SBN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to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external users.</a:t>
            </a:r>
          </a:p>
        </p:txBody>
      </p:sp>
      <p:sp>
        <p:nvSpPr>
          <p:cNvPr id="126" name="Shape 92"/>
          <p:cNvSpPr txBox="1"/>
          <p:nvPr/>
        </p:nvSpPr>
        <p:spPr>
          <a:xfrm>
            <a:off x="6985316" y="2865388"/>
            <a:ext cx="858649" cy="655251"/>
          </a:xfrm>
          <a:prstGeom prst="rect">
            <a:avLst/>
          </a:prstGeom>
          <a:solidFill>
            <a:srgbClr val="BF9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7a. SCMI (L2) and L2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+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sent over SBN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(o WFOs and RFCs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7107"/>
          <a:stretch/>
        </p:blipFill>
        <p:spPr>
          <a:xfrm>
            <a:off x="7307788" y="5294376"/>
            <a:ext cx="960281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6" name="Shape 85"/>
          <p:cNvCxnSpPr/>
          <p:nvPr/>
        </p:nvCxnSpPr>
        <p:spPr>
          <a:xfrm flipV="1">
            <a:off x="7679303" y="2923455"/>
            <a:ext cx="444106" cy="2363738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" name="Rectangle 67"/>
          <p:cNvSpPr/>
          <p:nvPr/>
        </p:nvSpPr>
        <p:spPr>
          <a:xfrm>
            <a:off x="3388658" y="1373712"/>
            <a:ext cx="2294368" cy="58889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77" name="Shape 106"/>
          <p:cNvSpPr txBox="1"/>
          <p:nvPr/>
        </p:nvSpPr>
        <p:spPr>
          <a:xfrm>
            <a:off x="8123409" y="2777309"/>
            <a:ext cx="858812" cy="322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SES-1 communication satellite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x="4657037" y="3744015"/>
            <a:ext cx="923610" cy="219015"/>
          </a:xfrm>
          <a:prstGeom prst="rect">
            <a:avLst/>
          </a:prstGeom>
          <a:solidFill>
            <a:srgbClr val="CC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PDA Subscribers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2" name="Shape 93"/>
          <p:cNvSpPr txBox="1"/>
          <p:nvPr/>
        </p:nvSpPr>
        <p:spPr>
          <a:xfrm>
            <a:off x="5847229" y="4587169"/>
            <a:ext cx="1365231" cy="322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Weather Forecast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Offices and River Forecast Centers</a:t>
            </a:r>
            <a:endParaRPr lang="en" sz="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6" name="Shape 95"/>
          <p:cNvCxnSpPr/>
          <p:nvPr/>
        </p:nvCxnSpPr>
        <p:spPr>
          <a:xfrm>
            <a:off x="6526560" y="3069647"/>
            <a:ext cx="0" cy="455138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8" name="Shape 96"/>
          <p:cNvSpPr txBox="1"/>
          <p:nvPr/>
        </p:nvSpPr>
        <p:spPr>
          <a:xfrm>
            <a:off x="4497819" y="2623557"/>
            <a:ext cx="1354415" cy="761867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AWIPS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Delivery will pull L2+ products from PDA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NSOF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 send to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each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WFO/RFC on an ad-hoc and supplemental basis. </a:t>
            </a:r>
            <a:endParaRPr lang="en" sz="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1" name="Shape 97"/>
          <p:cNvSpPr/>
          <p:nvPr/>
        </p:nvSpPr>
        <p:spPr>
          <a:xfrm rot="5400000">
            <a:off x="4678282" y="4594707"/>
            <a:ext cx="972938" cy="172820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05" name="Shape 98"/>
          <p:cNvCxnSpPr/>
          <p:nvPr/>
        </p:nvCxnSpPr>
        <p:spPr>
          <a:xfrm flipV="1">
            <a:off x="5119424" y="4012019"/>
            <a:ext cx="67994" cy="223952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27" name="Shape 100"/>
          <p:cNvCxnSpPr/>
          <p:nvPr/>
        </p:nvCxnSpPr>
        <p:spPr>
          <a:xfrm>
            <a:off x="4924478" y="4451951"/>
            <a:ext cx="138407" cy="55634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128" name="Picture 12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r="43058"/>
          <a:stretch/>
        </p:blipFill>
        <p:spPr>
          <a:xfrm>
            <a:off x="5635531" y="3616297"/>
            <a:ext cx="1781287" cy="967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5" name="Shape 80"/>
          <p:cNvCxnSpPr/>
          <p:nvPr/>
        </p:nvCxnSpPr>
        <p:spPr>
          <a:xfrm>
            <a:off x="3259985" y="2282308"/>
            <a:ext cx="534535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46" name="Shape 81"/>
          <p:cNvSpPr txBox="1"/>
          <p:nvPr/>
        </p:nvSpPr>
        <p:spPr>
          <a:xfrm>
            <a:off x="3892916" y="2116289"/>
            <a:ext cx="910407" cy="367138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NCEP Centers and Direct Readout Users</a:t>
            </a:r>
          </a:p>
        </p:txBody>
      </p:sp>
      <p:cxnSp>
        <p:nvCxnSpPr>
          <p:cNvPr id="147" name="Shape 72"/>
          <p:cNvCxnSpPr/>
          <p:nvPr/>
        </p:nvCxnSpPr>
        <p:spPr>
          <a:xfrm>
            <a:off x="7002094" y="5726443"/>
            <a:ext cx="248332" cy="6338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91" name="Picture 9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0" y="5355116"/>
            <a:ext cx="1025398" cy="1081717"/>
          </a:xfrm>
          <a:prstGeom prst="rect">
            <a:avLst/>
          </a:prstGeom>
        </p:spPr>
      </p:pic>
      <p:sp>
        <p:nvSpPr>
          <p:cNvPr id="69" name="Shape 60"/>
          <p:cNvSpPr txBox="1"/>
          <p:nvPr/>
        </p:nvSpPr>
        <p:spPr>
          <a:xfrm>
            <a:off x="1172518" y="5906421"/>
            <a:ext cx="1322900" cy="741268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CBU,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geometric and radiometric data added to L0 which processes L0 to L1b. Also, SCMI created and GLM L2.</a:t>
            </a:r>
          </a:p>
        </p:txBody>
      </p:sp>
      <p:sp>
        <p:nvSpPr>
          <p:cNvPr id="78" name="Shape 69"/>
          <p:cNvSpPr txBox="1"/>
          <p:nvPr/>
        </p:nvSpPr>
        <p:spPr>
          <a:xfrm>
            <a:off x="255308" y="6364953"/>
            <a:ext cx="780577" cy="242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CBU in Fairmont, WV</a:t>
            </a:r>
            <a:endParaRPr lang="en" sz="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5" name="Shape 86"/>
          <p:cNvSpPr txBox="1"/>
          <p:nvPr/>
        </p:nvSpPr>
        <p:spPr>
          <a:xfrm>
            <a:off x="7544817" y="4225339"/>
            <a:ext cx="910407" cy="798273"/>
          </a:xfrm>
          <a:prstGeom prst="rect">
            <a:avLst/>
          </a:prstGeom>
          <a:solidFill>
            <a:srgbClr val="FF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6. SCMI (L2) and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some L2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+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products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uplinked to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a communications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satellite.</a:t>
            </a:r>
          </a:p>
        </p:txBody>
      </p:sp>
    </p:spTree>
    <p:extLst>
      <p:ext uri="{BB962C8B-B14F-4D97-AF65-F5344CB8AC3E}">
        <p14:creationId xmlns:p14="http://schemas.microsoft.com/office/powerpoint/2010/main" val="317261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698"/>
            <a:ext cx="8229600" cy="1143001"/>
          </a:xfrm>
        </p:spPr>
        <p:txBody>
          <a:bodyPr/>
          <a:lstStyle/>
          <a:p>
            <a:r>
              <a:rPr lang="en-US" sz="2800" dirty="0" smtClean="0"/>
              <a:t>Contingency Operations – NSOF Failure</a:t>
            </a:r>
            <a:endParaRPr lang="en-US" sz="2800" dirty="0"/>
          </a:p>
        </p:txBody>
      </p:sp>
      <p:sp>
        <p:nvSpPr>
          <p:cNvPr id="62" name="Rectangle 61"/>
          <p:cNvSpPr/>
          <p:nvPr/>
        </p:nvSpPr>
        <p:spPr>
          <a:xfrm>
            <a:off x="164592" y="1319688"/>
            <a:ext cx="8769096" cy="541029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hape 76"/>
          <p:cNvCxnSpPr/>
          <p:nvPr/>
        </p:nvCxnSpPr>
        <p:spPr>
          <a:xfrm>
            <a:off x="2204769" y="1765102"/>
            <a:ext cx="502163" cy="858866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64" name="Shape 54"/>
          <p:cNvCxnSpPr/>
          <p:nvPr/>
        </p:nvCxnSpPr>
        <p:spPr>
          <a:xfrm>
            <a:off x="960071" y="1761879"/>
            <a:ext cx="1250610" cy="6338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5" name="Shape 56"/>
          <p:cNvCxnSpPr/>
          <p:nvPr/>
        </p:nvCxnSpPr>
        <p:spPr>
          <a:xfrm flipH="1">
            <a:off x="734431" y="2007433"/>
            <a:ext cx="23262" cy="333147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7" name="Shape 58"/>
          <p:cNvSpPr txBox="1"/>
          <p:nvPr/>
        </p:nvSpPr>
        <p:spPr>
          <a:xfrm>
            <a:off x="316738" y="3229453"/>
            <a:ext cx="858649" cy="550284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Raw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packets downlinked to WCDAS</a:t>
            </a:r>
          </a:p>
        </p:txBody>
      </p:sp>
      <p:sp>
        <p:nvSpPr>
          <p:cNvPr id="69" name="Shape 60"/>
          <p:cNvSpPr txBox="1"/>
          <p:nvPr/>
        </p:nvSpPr>
        <p:spPr>
          <a:xfrm>
            <a:off x="1172518" y="5906421"/>
            <a:ext cx="1322900" cy="741268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WCDAS,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geometric and radiometric data added to L0 which processes L0 to L1b. Also, SCMI created and GLM L2.</a:t>
            </a:r>
          </a:p>
        </p:txBody>
      </p:sp>
      <p:cxnSp>
        <p:nvCxnSpPr>
          <p:cNvPr id="70" name="Shape 61"/>
          <p:cNvCxnSpPr/>
          <p:nvPr/>
        </p:nvCxnSpPr>
        <p:spPr>
          <a:xfrm flipV="1">
            <a:off x="1000883" y="4830974"/>
            <a:ext cx="397234" cy="533288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" name="Shape 62"/>
          <p:cNvCxnSpPr/>
          <p:nvPr/>
        </p:nvCxnSpPr>
        <p:spPr>
          <a:xfrm flipV="1">
            <a:off x="1448803" y="2426502"/>
            <a:ext cx="48784" cy="2222885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63"/>
          <p:cNvCxnSpPr/>
          <p:nvPr/>
        </p:nvCxnSpPr>
        <p:spPr>
          <a:xfrm rot="10800000">
            <a:off x="879042" y="1983464"/>
            <a:ext cx="601025" cy="457045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3" name="Shape 64"/>
          <p:cNvSpPr txBox="1"/>
          <p:nvPr/>
        </p:nvSpPr>
        <p:spPr>
          <a:xfrm>
            <a:off x="1048635" y="4058437"/>
            <a:ext cx="858649" cy="749829"/>
          </a:xfrm>
          <a:prstGeom prst="rect">
            <a:avLst/>
          </a:prstGeom>
          <a:solidFill>
            <a:srgbClr val="3C78D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2a. ABI L1b, Space Wx L1b, and GLM L2 uplinked to GOES-R via GRB.</a:t>
            </a:r>
          </a:p>
        </p:txBody>
      </p:sp>
      <p:sp>
        <p:nvSpPr>
          <p:cNvPr id="74" name="Shape 65"/>
          <p:cNvSpPr/>
          <p:nvPr/>
        </p:nvSpPr>
        <p:spPr>
          <a:xfrm>
            <a:off x="1142324" y="5691965"/>
            <a:ext cx="2842532" cy="169423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75" name="Shape 66"/>
          <p:cNvCxnSpPr/>
          <p:nvPr/>
        </p:nvCxnSpPr>
        <p:spPr>
          <a:xfrm>
            <a:off x="3989203" y="5729573"/>
            <a:ext cx="178825" cy="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9" name="Shape 70"/>
          <p:cNvSpPr txBox="1"/>
          <p:nvPr/>
        </p:nvSpPr>
        <p:spPr>
          <a:xfrm>
            <a:off x="2700582" y="5421277"/>
            <a:ext cx="858649" cy="618937"/>
          </a:xfrm>
          <a:prstGeom prst="rect">
            <a:avLst/>
          </a:prstGeom>
          <a:solidFill>
            <a:srgbClr val="3C78D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2b. SCMI (L2) sent to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NCF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through terrestrial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line.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Shape 71"/>
          <p:cNvSpPr/>
          <p:nvPr/>
        </p:nvSpPr>
        <p:spPr>
          <a:xfrm>
            <a:off x="5545297" y="5691963"/>
            <a:ext cx="1466782" cy="169426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82" name="Shape 73"/>
          <p:cNvSpPr txBox="1"/>
          <p:nvPr/>
        </p:nvSpPr>
        <p:spPr>
          <a:xfrm>
            <a:off x="5885576" y="5381592"/>
            <a:ext cx="858649" cy="817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5. SCMI (L2) and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some L2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+ products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sent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to Master Ground Station via terrestrial line.</a:t>
            </a:r>
          </a:p>
        </p:txBody>
      </p:sp>
      <p:sp>
        <p:nvSpPr>
          <p:cNvPr id="84" name="Shape 75"/>
          <p:cNvSpPr txBox="1"/>
          <p:nvPr/>
        </p:nvSpPr>
        <p:spPr>
          <a:xfrm>
            <a:off x="7262150" y="6241643"/>
            <a:ext cx="1181406" cy="2694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Master Ground Station in Hauppauge, NY</a:t>
            </a:r>
          </a:p>
        </p:txBody>
      </p:sp>
      <p:cxnSp>
        <p:nvCxnSpPr>
          <p:cNvPr id="97" name="Shape 88"/>
          <p:cNvCxnSpPr/>
          <p:nvPr/>
        </p:nvCxnSpPr>
        <p:spPr>
          <a:xfrm flipH="1" flipV="1">
            <a:off x="6662152" y="1829505"/>
            <a:ext cx="1291272" cy="492979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9" name="Shape 90"/>
          <p:cNvSpPr txBox="1"/>
          <p:nvPr/>
        </p:nvSpPr>
        <p:spPr>
          <a:xfrm>
            <a:off x="5806268" y="1685575"/>
            <a:ext cx="803111" cy="265024"/>
          </a:xfrm>
          <a:prstGeom prst="rect">
            <a:avLst/>
          </a:prstGeom>
          <a:solidFill>
            <a:srgbClr val="BF9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NOAAPort Users</a:t>
            </a:r>
          </a:p>
        </p:txBody>
      </p:sp>
      <p:cxnSp>
        <p:nvCxnSpPr>
          <p:cNvPr id="100" name="Shape 91"/>
          <p:cNvCxnSpPr/>
          <p:nvPr/>
        </p:nvCxnSpPr>
        <p:spPr>
          <a:xfrm flipH="1">
            <a:off x="6662152" y="2743820"/>
            <a:ext cx="1291272" cy="797542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110" name="Shape 101"/>
          <p:cNvGrpSpPr/>
          <p:nvPr/>
        </p:nvGrpSpPr>
        <p:grpSpPr>
          <a:xfrm>
            <a:off x="4377898" y="1452531"/>
            <a:ext cx="1194878" cy="169427"/>
            <a:chOff x="3966025" y="265372"/>
            <a:chExt cx="1232800" cy="216527"/>
          </a:xfrm>
        </p:grpSpPr>
        <p:sp>
          <p:nvSpPr>
            <p:cNvPr id="117" name="Shape 102"/>
            <p:cNvSpPr/>
            <p:nvPr/>
          </p:nvSpPr>
          <p:spPr>
            <a:xfrm>
              <a:off x="3966025" y="265372"/>
              <a:ext cx="1038164" cy="216527"/>
            </a:xfrm>
            <a:custGeom>
              <a:avLst/>
              <a:gdLst/>
              <a:ahLst/>
              <a:cxnLst/>
              <a:rect l="0" t="0" r="0" b="0"/>
              <a:pathLst>
                <a:path w="123444" h="6496" extrusionOk="0">
                  <a:moveTo>
                    <a:pt x="0" y="4534"/>
                  </a:moveTo>
                  <a:cubicBezTo>
                    <a:pt x="1784" y="4573"/>
                    <a:pt x="8008" y="5366"/>
                    <a:pt x="10704" y="4772"/>
                  </a:cubicBezTo>
                  <a:cubicBezTo>
                    <a:pt x="13399" y="4177"/>
                    <a:pt x="14390" y="967"/>
                    <a:pt x="16174" y="967"/>
                  </a:cubicBezTo>
                  <a:cubicBezTo>
                    <a:pt x="17957" y="967"/>
                    <a:pt x="19147" y="4772"/>
                    <a:pt x="21407" y="4772"/>
                  </a:cubicBezTo>
                  <a:cubicBezTo>
                    <a:pt x="23666" y="4772"/>
                    <a:pt x="27472" y="967"/>
                    <a:pt x="29732" y="967"/>
                  </a:cubicBezTo>
                  <a:cubicBezTo>
                    <a:pt x="31991" y="967"/>
                    <a:pt x="32585" y="4732"/>
                    <a:pt x="34964" y="4772"/>
                  </a:cubicBezTo>
                  <a:cubicBezTo>
                    <a:pt x="37342" y="4811"/>
                    <a:pt x="40871" y="1005"/>
                    <a:pt x="44003" y="1204"/>
                  </a:cubicBezTo>
                  <a:cubicBezTo>
                    <a:pt x="47134" y="1402"/>
                    <a:pt x="50980" y="5921"/>
                    <a:pt x="53755" y="5961"/>
                  </a:cubicBezTo>
                  <a:cubicBezTo>
                    <a:pt x="56529" y="6000"/>
                    <a:pt x="58709" y="1600"/>
                    <a:pt x="60652" y="1442"/>
                  </a:cubicBezTo>
                  <a:cubicBezTo>
                    <a:pt x="62594" y="1283"/>
                    <a:pt x="63347" y="5049"/>
                    <a:pt x="65409" y="5010"/>
                  </a:cubicBezTo>
                  <a:cubicBezTo>
                    <a:pt x="67470" y="4970"/>
                    <a:pt x="70562" y="966"/>
                    <a:pt x="73020" y="1204"/>
                  </a:cubicBezTo>
                  <a:cubicBezTo>
                    <a:pt x="75477" y="1441"/>
                    <a:pt x="77658" y="6199"/>
                    <a:pt x="80156" y="6437"/>
                  </a:cubicBezTo>
                  <a:cubicBezTo>
                    <a:pt x="82653" y="6674"/>
                    <a:pt x="85547" y="2710"/>
                    <a:pt x="88005" y="2631"/>
                  </a:cubicBezTo>
                  <a:cubicBezTo>
                    <a:pt x="90462" y="2551"/>
                    <a:pt x="92524" y="6357"/>
                    <a:pt x="94903" y="5961"/>
                  </a:cubicBezTo>
                  <a:cubicBezTo>
                    <a:pt x="97281" y="5564"/>
                    <a:pt x="100095" y="173"/>
                    <a:pt x="102276" y="253"/>
                  </a:cubicBezTo>
                  <a:cubicBezTo>
                    <a:pt x="104456" y="332"/>
                    <a:pt x="106239" y="6476"/>
                    <a:pt x="107984" y="6437"/>
                  </a:cubicBezTo>
                  <a:cubicBezTo>
                    <a:pt x="109728" y="6397"/>
                    <a:pt x="110996" y="133"/>
                    <a:pt x="112741" y="15"/>
                  </a:cubicBezTo>
                  <a:cubicBezTo>
                    <a:pt x="114485" y="-103"/>
                    <a:pt x="116666" y="5486"/>
                    <a:pt x="118450" y="5724"/>
                  </a:cubicBezTo>
                  <a:cubicBezTo>
                    <a:pt x="120233" y="5961"/>
                    <a:pt x="122611" y="2155"/>
                    <a:pt x="123444" y="144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sp>
        <p:cxnSp>
          <p:nvCxnSpPr>
            <p:cNvPr id="119" name="Shape 104"/>
            <p:cNvCxnSpPr/>
            <p:nvPr/>
          </p:nvCxnSpPr>
          <p:spPr>
            <a:xfrm>
              <a:off x="5008625" y="331705"/>
              <a:ext cx="190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pic>
        <p:nvPicPr>
          <p:cNvPr id="113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97" y="1495471"/>
            <a:ext cx="1459587" cy="846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Shape 108"/>
          <p:cNvGrpSpPr/>
          <p:nvPr/>
        </p:nvGrpSpPr>
        <p:grpSpPr>
          <a:xfrm>
            <a:off x="3492669" y="1641041"/>
            <a:ext cx="1987776" cy="269485"/>
            <a:chOff x="3052700" y="506286"/>
            <a:chExt cx="2050862" cy="344400"/>
          </a:xfrm>
        </p:grpSpPr>
        <p:cxnSp>
          <p:nvCxnSpPr>
            <p:cNvPr id="115" name="Shape 109"/>
            <p:cNvCxnSpPr/>
            <p:nvPr/>
          </p:nvCxnSpPr>
          <p:spPr>
            <a:xfrm rot="10800000" flipH="1">
              <a:off x="3866662" y="662750"/>
              <a:ext cx="1236900" cy="810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16" name="Shape 110"/>
            <p:cNvSpPr txBox="1"/>
            <p:nvPr/>
          </p:nvSpPr>
          <p:spPr>
            <a:xfrm>
              <a:off x="3052700" y="506286"/>
              <a:ext cx="998700" cy="3444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" sz="800" b="1" kern="0" dirty="0">
                  <a:solidFill>
                    <a:schemeClr val="bg1"/>
                  </a:solidFill>
                  <a:latin typeface="Arial"/>
                  <a:cs typeface="Arial"/>
                  <a:sym typeface="Arial"/>
                </a:rPr>
                <a:t>Radiofrequency Transmission</a:t>
              </a:r>
            </a:p>
          </p:txBody>
        </p:sp>
      </p:grpSp>
      <p:sp>
        <p:nvSpPr>
          <p:cNvPr id="111" name="Shape 110"/>
          <p:cNvSpPr txBox="1"/>
          <p:nvPr/>
        </p:nvSpPr>
        <p:spPr>
          <a:xfrm>
            <a:off x="3498765" y="1418537"/>
            <a:ext cx="967979" cy="1900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8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Terrestrial Line</a:t>
            </a:r>
            <a:endParaRPr lang="en" sz="8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0" y="5355116"/>
            <a:ext cx="1025398" cy="1081717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834" y="1874749"/>
            <a:ext cx="930925" cy="931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4" descr="http://www.corporateservices.noaa.gov/rpflo/facilities_operations/noaa-web/images/headquart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20" y="5387356"/>
            <a:ext cx="1362386" cy="864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Shape 68"/>
          <p:cNvSpPr txBox="1"/>
          <p:nvPr/>
        </p:nvSpPr>
        <p:spPr>
          <a:xfrm>
            <a:off x="4127325" y="6230131"/>
            <a:ext cx="1573631" cy="234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AWIPS Network Control Facility (NCF)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Silver Spring, MD</a:t>
            </a:r>
          </a:p>
        </p:txBody>
      </p:sp>
      <p:sp>
        <p:nvSpPr>
          <p:cNvPr id="58" name="Shape 69"/>
          <p:cNvSpPr txBox="1"/>
          <p:nvPr/>
        </p:nvSpPr>
        <p:spPr>
          <a:xfrm>
            <a:off x="255308" y="6364953"/>
            <a:ext cx="780577" cy="242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WCDAS in Wallops, VA</a:t>
            </a:r>
            <a:endParaRPr lang="en" sz="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9" name="Shape 89"/>
          <p:cNvSpPr txBox="1"/>
          <p:nvPr/>
        </p:nvSpPr>
        <p:spPr>
          <a:xfrm>
            <a:off x="6982076" y="1766091"/>
            <a:ext cx="858649" cy="730520"/>
          </a:xfrm>
          <a:prstGeom prst="rect">
            <a:avLst/>
          </a:prstGeom>
          <a:solidFill>
            <a:srgbClr val="BF9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7b. SCMI (L2) and L2+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products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sent over SBN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to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external users.</a:t>
            </a:r>
          </a:p>
        </p:txBody>
      </p:sp>
      <p:sp>
        <p:nvSpPr>
          <p:cNvPr id="60" name="Shape 92"/>
          <p:cNvSpPr txBox="1"/>
          <p:nvPr/>
        </p:nvSpPr>
        <p:spPr>
          <a:xfrm>
            <a:off x="6985316" y="2865388"/>
            <a:ext cx="858649" cy="655251"/>
          </a:xfrm>
          <a:prstGeom prst="rect">
            <a:avLst/>
          </a:prstGeom>
          <a:solidFill>
            <a:srgbClr val="BF9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7a. SCMI (L2) and L2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+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sent over SBN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(o WFOs and RFCs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7107"/>
          <a:stretch/>
        </p:blipFill>
        <p:spPr>
          <a:xfrm>
            <a:off x="7307788" y="5294376"/>
            <a:ext cx="960281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/>
          <p:cNvSpPr/>
          <p:nvPr/>
        </p:nvSpPr>
        <p:spPr>
          <a:xfrm>
            <a:off x="3388658" y="1373712"/>
            <a:ext cx="2294368" cy="58889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  <p:cxnSp>
        <p:nvCxnSpPr>
          <p:cNvPr id="48" name="Shape 85"/>
          <p:cNvCxnSpPr/>
          <p:nvPr/>
        </p:nvCxnSpPr>
        <p:spPr>
          <a:xfrm flipV="1">
            <a:off x="7679303" y="2923455"/>
            <a:ext cx="444106" cy="2363738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49" name="Shape 106"/>
          <p:cNvSpPr txBox="1"/>
          <p:nvPr/>
        </p:nvSpPr>
        <p:spPr>
          <a:xfrm>
            <a:off x="8123409" y="2777309"/>
            <a:ext cx="858812" cy="322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SES-1 communication satellite</a:t>
            </a:r>
          </a:p>
        </p:txBody>
      </p:sp>
      <p:sp>
        <p:nvSpPr>
          <p:cNvPr id="50" name="Shape 79"/>
          <p:cNvSpPr txBox="1"/>
          <p:nvPr/>
        </p:nvSpPr>
        <p:spPr>
          <a:xfrm>
            <a:off x="1897787" y="1972140"/>
            <a:ext cx="1354415" cy="771680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3.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ABI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L1b, Space Wx L1b, and GLM L2 downlinked via GRB to NSOF or downlinked via GRB to NCEP Centers and Direct Readout Users.</a:t>
            </a:r>
          </a:p>
        </p:txBody>
      </p:sp>
      <p:cxnSp>
        <p:nvCxnSpPr>
          <p:cNvPr id="51" name="Shape 80"/>
          <p:cNvCxnSpPr/>
          <p:nvPr/>
        </p:nvCxnSpPr>
        <p:spPr>
          <a:xfrm>
            <a:off x="3259985" y="2282308"/>
            <a:ext cx="534535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1" name="Shape 81"/>
          <p:cNvSpPr txBox="1"/>
          <p:nvPr/>
        </p:nvSpPr>
        <p:spPr>
          <a:xfrm>
            <a:off x="3892916" y="2116289"/>
            <a:ext cx="910407" cy="367138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NCEP Centers and Direct Readout Users</a:t>
            </a:r>
          </a:p>
        </p:txBody>
      </p:sp>
      <p:cxnSp>
        <p:nvCxnSpPr>
          <p:cNvPr id="66" name="Shape 72"/>
          <p:cNvCxnSpPr/>
          <p:nvPr/>
        </p:nvCxnSpPr>
        <p:spPr>
          <a:xfrm>
            <a:off x="7002094" y="5726443"/>
            <a:ext cx="248332" cy="6338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8" name="Shape 93"/>
          <p:cNvSpPr txBox="1"/>
          <p:nvPr/>
        </p:nvSpPr>
        <p:spPr>
          <a:xfrm>
            <a:off x="5847229" y="4587169"/>
            <a:ext cx="1365231" cy="322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Weather Forecast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Offices and River Forecast Centers</a:t>
            </a:r>
            <a:endParaRPr lang="en" sz="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r="43058"/>
          <a:stretch/>
        </p:blipFill>
        <p:spPr>
          <a:xfrm>
            <a:off x="5635531" y="3616297"/>
            <a:ext cx="1781287" cy="967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5" name="Shape 86"/>
          <p:cNvSpPr txBox="1"/>
          <p:nvPr/>
        </p:nvSpPr>
        <p:spPr>
          <a:xfrm>
            <a:off x="7544817" y="4225339"/>
            <a:ext cx="910407" cy="798273"/>
          </a:xfrm>
          <a:prstGeom prst="rect">
            <a:avLst/>
          </a:prstGeom>
          <a:solidFill>
            <a:srgbClr val="FF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6. SCMI (L2) and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some L2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+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products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uplinked to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a communications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satellite.</a:t>
            </a:r>
          </a:p>
        </p:txBody>
      </p:sp>
    </p:spTree>
    <p:extLst>
      <p:ext uri="{BB962C8B-B14F-4D97-AF65-F5344CB8AC3E}">
        <p14:creationId xmlns:p14="http://schemas.microsoft.com/office/powerpoint/2010/main" val="385854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AMS (American Meteorological Society) Broadcast Meteorology – June</a:t>
            </a:r>
          </a:p>
          <a:p>
            <a:r>
              <a:rPr lang="en-US" dirty="0"/>
              <a:t>Satellite Proving Ground OCONUS – July</a:t>
            </a:r>
          </a:p>
          <a:p>
            <a:r>
              <a:rPr lang="en-US" dirty="0"/>
              <a:t>AMS Satellite Meteorology – August</a:t>
            </a:r>
          </a:p>
          <a:p>
            <a:r>
              <a:rPr lang="en-US" dirty="0" smtClean="0"/>
              <a:t>NWA </a:t>
            </a:r>
            <a:r>
              <a:rPr lang="en-US" dirty="0"/>
              <a:t>(National Weather Association) Annual Meeting – Sept</a:t>
            </a:r>
          </a:p>
          <a:p>
            <a:r>
              <a:rPr lang="en-US" dirty="0" smtClean="0"/>
              <a:t>EUMETSAT </a:t>
            </a:r>
            <a:r>
              <a:rPr lang="en-US" dirty="0"/>
              <a:t>Annual Meeting – September</a:t>
            </a:r>
          </a:p>
          <a:p>
            <a:r>
              <a:rPr lang="en-US" dirty="0"/>
              <a:t>AMS Annual Meeting – January,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8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to Eric </a:t>
            </a:r>
            <a:r>
              <a:rPr lang="en-US" dirty="0" err="1" smtClean="0"/>
              <a:t>Guillot</a:t>
            </a:r>
            <a:r>
              <a:rPr lang="en-US" dirty="0" smtClean="0"/>
              <a:t> and Bill Campbell of TOWR-S and Maurice McHugh of GOES-R/PDA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L1b vs L2+ products</a:t>
            </a:r>
          </a:p>
          <a:p>
            <a:r>
              <a:rPr lang="en-US" dirty="0" smtClean="0"/>
              <a:t>Data access</a:t>
            </a:r>
          </a:p>
          <a:p>
            <a:r>
              <a:rPr lang="en-US" dirty="0" smtClean="0"/>
              <a:t>Data distribution before and after Handover</a:t>
            </a:r>
          </a:p>
          <a:p>
            <a:r>
              <a:rPr lang="en-US" dirty="0" smtClean="0"/>
              <a:t>GOES Rebroadcast (GRB) and Product Distribution and Access (PDA) in depth</a:t>
            </a:r>
          </a:p>
          <a:p>
            <a:r>
              <a:rPr lang="en-US" dirty="0" smtClean="0"/>
              <a:t>Contingency ground segment operations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6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Handover?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Operations and Products Handover occurs 6 months after GOES-R launch</a:t>
            </a:r>
          </a:p>
          <a:p>
            <a:r>
              <a:rPr lang="en-US" dirty="0" smtClean="0"/>
              <a:t>Before Handover, the GOES-R program maintains control of the satellite. After Handover, OSPO takes control of the satellite.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18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Baseline Products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7519"/>
            <a:ext cx="8229600" cy="452596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 smtClean="0"/>
              <a:t>http</a:t>
            </a:r>
            <a:r>
              <a:rPr lang="en-US" sz="2000" dirty="0"/>
              <a:t>://www.goes-r.gov/products/baseline.html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3"/>
          <a:srcRect l="55838" t="8074" r="7299" b="5658"/>
          <a:stretch/>
        </p:blipFill>
        <p:spPr bwMode="auto">
          <a:xfrm>
            <a:off x="1170432" y="1627633"/>
            <a:ext cx="6958584" cy="5138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527048" y="1874520"/>
            <a:ext cx="2340864" cy="4873753"/>
          </a:xfrm>
          <a:prstGeom prst="roundRect">
            <a:avLst/>
          </a:prstGeom>
          <a:solidFill>
            <a:srgbClr val="92D050">
              <a:alpha val="40000"/>
            </a:srgbClr>
          </a:solidFill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04360" y="2173225"/>
            <a:ext cx="2563368" cy="2828544"/>
          </a:xfrm>
          <a:prstGeom prst="roundRect">
            <a:avLst/>
          </a:prstGeom>
          <a:solidFill>
            <a:schemeClr val="dk2">
              <a:tint val="80000"/>
              <a:satMod val="300000"/>
              <a:alpha val="40000"/>
            </a:schemeClr>
          </a:solidFill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486656" y="1687069"/>
            <a:ext cx="2563368" cy="397763"/>
          </a:xfrm>
          <a:prstGeom prst="roundRect">
            <a:avLst/>
          </a:prstGeom>
          <a:solidFill>
            <a:srgbClr val="92D050">
              <a:alpha val="40000"/>
            </a:srgbClr>
          </a:solidFill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527048" y="5404104"/>
            <a:ext cx="2340864" cy="204089"/>
          </a:xfrm>
          <a:prstGeom prst="roundRect">
            <a:avLst/>
          </a:prstGeom>
          <a:solidFill>
            <a:schemeClr val="dk2">
              <a:tint val="80000"/>
              <a:satMod val="300000"/>
              <a:alpha val="40000"/>
            </a:schemeClr>
          </a:solidFill>
        </p:spPr>
        <p:style>
          <a:lnRef idx="1">
            <a:schemeClr val="accent1"/>
          </a:lnRef>
          <a:fillRef idx="1003">
            <a:schemeClr val="dk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968240" y="5230367"/>
            <a:ext cx="1441704" cy="536449"/>
            <a:chOff x="4520184" y="5230367"/>
            <a:chExt cx="1441704" cy="536449"/>
          </a:xfrm>
        </p:grpSpPr>
        <p:sp>
          <p:nvSpPr>
            <p:cNvPr id="11" name="Rounded Rectangle 10"/>
            <p:cNvSpPr/>
            <p:nvPr/>
          </p:nvSpPr>
          <p:spPr>
            <a:xfrm>
              <a:off x="4520184" y="5230367"/>
              <a:ext cx="1441704" cy="536449"/>
            </a:xfrm>
            <a:prstGeom prst="roundRect">
              <a:avLst/>
            </a:prstGeom>
            <a:solidFill>
              <a:schemeClr val="dk2">
                <a:tint val="80000"/>
                <a:satMod val="300000"/>
                <a:alpha val="40000"/>
              </a:schemeClr>
            </a:solidFill>
          </p:spPr>
          <p:style>
            <a:lnRef idx="1">
              <a:schemeClr val="accent1"/>
            </a:lnRef>
            <a:fillRef idx="1003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25340" y="5239511"/>
              <a:ext cx="1235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Level 1b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968240" y="5843015"/>
            <a:ext cx="1441704" cy="536449"/>
            <a:chOff x="4968240" y="5843015"/>
            <a:chExt cx="1441704" cy="536449"/>
          </a:xfrm>
        </p:grpSpPr>
        <p:sp>
          <p:nvSpPr>
            <p:cNvPr id="14" name="Rounded Rectangle 13"/>
            <p:cNvSpPr/>
            <p:nvPr/>
          </p:nvSpPr>
          <p:spPr>
            <a:xfrm>
              <a:off x="4968240" y="5843015"/>
              <a:ext cx="1441704" cy="536449"/>
            </a:xfrm>
            <a:prstGeom prst="roundRect">
              <a:avLst/>
            </a:prstGeom>
            <a:solidFill>
              <a:srgbClr val="92D050">
                <a:alpha val="40000"/>
              </a:srgbClr>
            </a:solidFill>
          </p:spPr>
          <p:style>
            <a:lnRef idx="1">
              <a:schemeClr val="accent1"/>
            </a:lnRef>
            <a:fillRef idx="1003">
              <a:schemeClr val="dk2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152644" y="5867399"/>
              <a:ext cx="123596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Level 2+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3756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392887" y="996858"/>
            <a:ext cx="6486193" cy="5674899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>
            <a:grpSpLocks noChangeAspect="1"/>
          </p:cNvGrpSpPr>
          <p:nvPr/>
        </p:nvGrpSpPr>
        <p:grpSpPr>
          <a:xfrm>
            <a:off x="1711452" y="1167323"/>
            <a:ext cx="5908363" cy="5165832"/>
            <a:chOff x="324939" y="1727721"/>
            <a:chExt cx="13962276" cy="12207577"/>
          </a:xfrm>
        </p:grpSpPr>
        <p:sp>
          <p:nvSpPr>
            <p:cNvPr id="4" name="TextBox 3"/>
            <p:cNvSpPr txBox="1"/>
            <p:nvPr/>
          </p:nvSpPr>
          <p:spPr>
            <a:xfrm>
              <a:off x="10858218" y="1727721"/>
              <a:ext cx="3428997" cy="7138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ndale Mono"/>
                  <a:cs typeface="Andale Mono"/>
                </a:rPr>
                <a:t>L1b Image</a:t>
              </a:r>
              <a:endParaRPr lang="en-US" sz="1400" b="1" dirty="0">
                <a:latin typeface="Andale Mono"/>
                <a:cs typeface="Andale Mono"/>
              </a:endParaRPr>
            </a:p>
          </p:txBody>
        </p:sp>
        <p:pic>
          <p:nvPicPr>
            <p:cNvPr id="5" name="Picture 4" descr="earth_cartoon04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2884" y="2439424"/>
              <a:ext cx="3179663" cy="32004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1048716" y="9909175"/>
              <a:ext cx="3047999" cy="7138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ndale Mono"/>
                  <a:cs typeface="Andale Mono"/>
                </a:rPr>
                <a:t>L1β Data</a:t>
              </a:r>
              <a:endParaRPr lang="en-US" sz="1400" b="1" dirty="0">
                <a:latin typeface="Andale Mono"/>
                <a:cs typeface="Andale Mono"/>
              </a:endParaRPr>
            </a:p>
          </p:txBody>
        </p:sp>
        <p:pic>
          <p:nvPicPr>
            <p:cNvPr id="7" name="Picture 6" descr="earth_cartoon04-L1alpha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31041" y="10691530"/>
              <a:ext cx="3283348" cy="32004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895909" y="11303882"/>
              <a:ext cx="3087175" cy="1975696"/>
              <a:chOff x="8113299" y="11575083"/>
              <a:chExt cx="3087175" cy="1975696"/>
            </a:xfrm>
          </p:grpSpPr>
          <p:sp>
            <p:nvSpPr>
              <p:cNvPr id="26" name="Right Arrow 25"/>
              <p:cNvSpPr/>
              <p:nvPr/>
            </p:nvSpPr>
            <p:spPr>
              <a:xfrm flipV="1">
                <a:off x="8113299" y="11575083"/>
                <a:ext cx="3087175" cy="1975696"/>
              </a:xfrm>
              <a:prstGeom prst="rightArrow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US" sz="1400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Lantinghei SC Heavy"/>
                  <a:cs typeface="Arial Black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8258684" y="12171672"/>
                <a:ext cx="2235748" cy="727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3200" b="1">
                    <a:ln w="1841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latin typeface="Lantinghei SC Heavy"/>
                    <a:cs typeface="Arial Black"/>
                  </a:defRPr>
                </a:lvl1pPr>
              </a:lstStyle>
              <a:p>
                <a:r>
                  <a:rPr lang="en-US" sz="1400" b="0" dirty="0">
                    <a:solidFill>
                      <a:schemeClr val="tx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Navigate</a:t>
                </a:r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4480832" y="9909175"/>
              <a:ext cx="3047999" cy="7138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ndale Mono"/>
                  <a:cs typeface="Andale Mono"/>
                </a:rPr>
                <a:t>L1α Data</a:t>
              </a:r>
              <a:endParaRPr lang="en-US" sz="1400" b="1" dirty="0">
                <a:latin typeface="Andale Mono"/>
                <a:cs typeface="Andale Mono"/>
              </a:endParaRPr>
            </a:p>
          </p:txBody>
        </p:sp>
        <p:pic>
          <p:nvPicPr>
            <p:cNvPr id="10" name="Picture 9" descr="earth_cartoon04-L1alpha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539" y="10691530"/>
              <a:ext cx="3283348" cy="32004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442612" y="7505385"/>
              <a:ext cx="3047999" cy="7138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ndale Mono"/>
                  <a:cs typeface="Andale Mono"/>
                </a:rPr>
                <a:t>L1a Data</a:t>
              </a:r>
              <a:endParaRPr lang="en-US" sz="1400" b="1" dirty="0">
                <a:latin typeface="Andale Mono"/>
                <a:cs typeface="Andale Mono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5010" y="1727721"/>
              <a:ext cx="2743200" cy="71385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400" b="1" dirty="0" smtClean="0">
                  <a:latin typeface="Andale Mono"/>
                  <a:cs typeface="Andale Mono"/>
                </a:rPr>
                <a:t>L0 Data</a:t>
              </a:r>
              <a:endParaRPr lang="en-US" sz="1400" b="1" dirty="0">
                <a:latin typeface="Andale Mono"/>
                <a:cs typeface="Andale Mono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2612" y="2439421"/>
              <a:ext cx="3047999" cy="2212950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Consolas"/>
                  <a:cs typeface="Consolas"/>
                </a:rPr>
                <a:t>01010100110111100010101010100011010…</a:t>
              </a:r>
              <a:endParaRPr lang="en-US" sz="1400" dirty="0">
                <a:solidFill>
                  <a:schemeClr val="bg1"/>
                </a:solidFill>
                <a:latin typeface="Consolas"/>
                <a:cs typeface="Consolas"/>
              </a:endParaRPr>
            </a:p>
          </p:txBody>
        </p:sp>
        <p:pic>
          <p:nvPicPr>
            <p:cNvPr id="14" name="Picture 13" descr="earth_cartoon04-L1a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39" y="8247176"/>
              <a:ext cx="3283348" cy="3200400"/>
            </a:xfrm>
            <a:prstGeom prst="rect">
              <a:avLst/>
            </a:prstGeom>
          </p:spPr>
        </p:pic>
        <p:grpSp>
          <p:nvGrpSpPr>
            <p:cNvPr id="15" name="Group 14"/>
            <p:cNvGrpSpPr/>
            <p:nvPr/>
          </p:nvGrpSpPr>
          <p:grpSpPr>
            <a:xfrm>
              <a:off x="1163139" y="11303882"/>
              <a:ext cx="3087175" cy="1975696"/>
              <a:chOff x="1380529" y="11575083"/>
              <a:chExt cx="3087175" cy="1975696"/>
            </a:xfrm>
          </p:grpSpPr>
          <p:sp>
            <p:nvSpPr>
              <p:cNvPr id="24" name="Right Arrow 23"/>
              <p:cNvSpPr/>
              <p:nvPr/>
            </p:nvSpPr>
            <p:spPr>
              <a:xfrm flipV="1">
                <a:off x="1380529" y="11575083"/>
                <a:ext cx="3087175" cy="1975696"/>
              </a:xfrm>
              <a:prstGeom prst="rightArrow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US" sz="1400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Lantinghei SC Heavy"/>
                  <a:cs typeface="Arial Black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556498" y="12193280"/>
                <a:ext cx="2273629" cy="727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ln w="18415" cmpd="sng">
                      <a:solidFill>
                        <a:schemeClr val="tx1"/>
                      </a:solidFill>
                      <a:prstDash val="solid"/>
                    </a:ln>
                    <a:latin typeface="Batang" panose="02030600000101010101" pitchFamily="18" charset="-127"/>
                    <a:ea typeface="Batang" panose="02030600000101010101" pitchFamily="18" charset="-127"/>
                    <a:cs typeface="Arial Black"/>
                  </a:rPr>
                  <a:t>Calibrate</a:t>
                </a:r>
                <a:endParaRPr lang="en-US" sz="1400" dirty="0">
                  <a:ln w="18415" cmpd="sng">
                    <a:solidFill>
                      <a:schemeClr val="tx1"/>
                    </a:solidFill>
                    <a:prstDash val="solid"/>
                  </a:ln>
                  <a:latin typeface="Batang" panose="02030600000101010101" pitchFamily="18" charset="-127"/>
                  <a:ea typeface="Batang" panose="02030600000101010101" pitchFamily="18" charset="-127"/>
                  <a:cs typeface="Arial Black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978764" y="4707987"/>
              <a:ext cx="1975696" cy="2895881"/>
              <a:chOff x="938532" y="4868549"/>
              <a:chExt cx="1975696" cy="2895881"/>
            </a:xfrm>
          </p:grpSpPr>
          <p:sp>
            <p:nvSpPr>
              <p:cNvPr id="22" name="Right Arrow 21"/>
              <p:cNvSpPr/>
              <p:nvPr/>
            </p:nvSpPr>
            <p:spPr>
              <a:xfrm rot="5400000" flipV="1">
                <a:off x="478439" y="5328642"/>
                <a:ext cx="2895881" cy="1975696"/>
              </a:xfrm>
              <a:prstGeom prst="rightArrow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US" sz="1400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Lantinghei SC Heavy"/>
                  <a:cs typeface="Arial Black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583713" y="5883927"/>
                <a:ext cx="2685339" cy="6545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ln w="18415" cmpd="sng">
                      <a:solidFill>
                        <a:schemeClr val="tx1"/>
                      </a:solidFill>
                      <a:prstDash val="solid"/>
                    </a:ln>
                    <a:latin typeface="Batang" panose="02030600000101010101" pitchFamily="18" charset="-127"/>
                    <a:ea typeface="Batang" panose="02030600000101010101" pitchFamily="18" charset="-127"/>
                    <a:cs typeface="Arial" panose="020B0604020202020204" pitchFamily="34" charset="0"/>
                  </a:rPr>
                  <a:t>Decompress</a:t>
                </a: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11584868" y="6195730"/>
              <a:ext cx="1975696" cy="3087175"/>
              <a:chOff x="11592008" y="7131683"/>
              <a:chExt cx="1975696" cy="3087175"/>
            </a:xfrm>
          </p:grpSpPr>
          <p:sp>
            <p:nvSpPr>
              <p:cNvPr id="20" name="Right Arrow 19"/>
              <p:cNvSpPr/>
              <p:nvPr/>
            </p:nvSpPr>
            <p:spPr>
              <a:xfrm rot="16200000" flipV="1">
                <a:off x="11036268" y="7687423"/>
                <a:ext cx="3087175" cy="1975696"/>
              </a:xfrm>
              <a:prstGeom prst="rightArrow">
                <a:avLst/>
              </a:prstGeom>
              <a:solidFill>
                <a:srgbClr val="3366FF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>
                <a:scene3d>
                  <a:camera prst="orthographicFront">
                    <a:rot lat="0" lon="0" rev="10800000"/>
                  </a:camera>
                  <a:lightRig rig="threePt" dir="t"/>
                </a:scene3d>
              </a:bodyPr>
              <a:lstStyle/>
              <a:p>
                <a:pPr algn="ctr"/>
                <a:endParaRPr lang="en-US" sz="1400" dirty="0">
                  <a:ln w="18415" cmpd="sng">
                    <a:solidFill>
                      <a:schemeClr val="tx1"/>
                    </a:solidFill>
                    <a:prstDash val="solid"/>
                  </a:ln>
                  <a:solidFill>
                    <a:schemeClr val="bg1"/>
                  </a:solidFill>
                  <a:latin typeface="Lantinghei SC Heavy"/>
                  <a:cs typeface="Arial Black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11362715" y="8551811"/>
                <a:ext cx="2391058" cy="72731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>
                <a:defPPr>
                  <a:defRPr lang="en-US"/>
                </a:defPPr>
                <a:lvl1pPr>
                  <a:defRPr sz="3200" b="1">
                    <a:ln w="18415" cmpd="sng">
                      <a:solidFill>
                        <a:schemeClr val="tx1"/>
                      </a:solidFill>
                      <a:prstDash val="solid"/>
                    </a:ln>
                    <a:solidFill>
                      <a:schemeClr val="bg1"/>
                    </a:solidFill>
                    <a:latin typeface="Lantinghei SC Heavy"/>
                    <a:cs typeface="Arial Black"/>
                  </a:defRPr>
                </a:lvl1pPr>
              </a:lstStyle>
              <a:p>
                <a:r>
                  <a:rPr lang="en-US" sz="1400" b="0" dirty="0">
                    <a:solidFill>
                      <a:schemeClr val="tx1"/>
                    </a:solidFill>
                    <a:latin typeface="Batang" panose="02030600000101010101" pitchFamily="18" charset="-127"/>
                    <a:ea typeface="Batang" panose="02030600000101010101" pitchFamily="18" charset="-127"/>
                  </a:rPr>
                  <a:t>Resample</a:t>
                </a:r>
              </a:p>
            </p:txBody>
          </p:sp>
        </p:grpSp>
        <p:pic>
          <p:nvPicPr>
            <p:cNvPr id="18" name="Picture 17" descr="earth_cartoon04-L1alpha-continents3.png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308">
              <a:off x="4390880" y="10698322"/>
              <a:ext cx="3320872" cy="3236976"/>
            </a:xfrm>
            <a:prstGeom prst="rect">
              <a:avLst/>
            </a:prstGeom>
          </p:spPr>
        </p:pic>
        <p:pic>
          <p:nvPicPr>
            <p:cNvPr id="19" name="Picture 18" descr="earth_cartoon04-L1alpha-continents3.png"/>
            <p:cNvPicPr>
              <a:picLocks noChangeAspect="1"/>
            </p:cNvPicPr>
            <p:nvPr/>
          </p:nvPicPr>
          <p:blipFill>
            <a:blip r:embed="rId6" cstate="print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6308">
              <a:off x="388690" y="8239663"/>
              <a:ext cx="3320872" cy="3236976"/>
            </a:xfrm>
            <a:prstGeom prst="rect">
              <a:avLst/>
            </a:prstGeom>
          </p:spPr>
        </p:pic>
      </p:grpSp>
      <p:sp>
        <p:nvSpPr>
          <p:cNvPr id="81" name="Title 8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L1b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818" y="6497684"/>
            <a:ext cx="143178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Image credit: Dave </a:t>
            </a:r>
            <a:r>
              <a:rPr lang="en-US" sz="800" dirty="0" err="1" smtClean="0">
                <a:solidFill>
                  <a:schemeClr val="bg1"/>
                </a:solidFill>
              </a:rPr>
              <a:t>Pogorzala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4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GOES-R Data Access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551055"/>
              </p:ext>
            </p:extLst>
          </p:nvPr>
        </p:nvGraphicFramePr>
        <p:xfrm>
          <a:off x="155448" y="1166807"/>
          <a:ext cx="8833104" cy="55823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6216"/>
                <a:gridCol w="1923745"/>
                <a:gridCol w="5943143"/>
              </a:tblGrid>
              <a:tr h="64457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Acronym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System Name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Description</a:t>
                      </a:r>
                      <a:endParaRPr lang="en-US" sz="1400" dirty="0"/>
                    </a:p>
                  </a:txBody>
                  <a:tcPr/>
                </a:tc>
              </a:tr>
              <a:tr h="8877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GRB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GOES Rebroadcast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One channel of</a:t>
                      </a:r>
                      <a:r>
                        <a:rPr lang="en-US" sz="1400" baseline="0" dirty="0" smtClean="0"/>
                        <a:t> the space data relay service of GOES-R for Level 1b data products (ABI L1b, Space Weather L1b, and GLM L2). These data are available to all users with GRB receivers in view of a GOES-R series satellite at the East or West operational longitudes.</a:t>
                      </a:r>
                      <a:endParaRPr lang="en-US" sz="1400" dirty="0"/>
                    </a:p>
                  </a:txBody>
                  <a:tcPr/>
                </a:tc>
              </a:tr>
              <a:tr h="88776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AWIPS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Advanced</a:t>
                      </a:r>
                      <a:r>
                        <a:rPr lang="en-US" sz="1400" baseline="0" dirty="0" smtClean="0"/>
                        <a:t> Weather Interactive Processing System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Interactive computer system that integrates meteorological and hydrological</a:t>
                      </a:r>
                      <a:r>
                        <a:rPr lang="en-US" sz="1400" baseline="0" dirty="0" smtClean="0"/>
                        <a:t> data, enabling forecasters to prepare forecasts and issue warnings. GOES-R will provide selected products through AWIPS. </a:t>
                      </a:r>
                      <a:r>
                        <a:rPr lang="en-US" sz="1400" baseline="0" dirty="0" err="1" smtClean="0"/>
                        <a:t>Sectorized</a:t>
                      </a:r>
                      <a:r>
                        <a:rPr lang="en-US" sz="1400" baseline="0" dirty="0" smtClean="0"/>
                        <a:t> Cloud and Moisture Imagery will be delivered via NOAAPORT/SBN (Satellite Broadcast Network).</a:t>
                      </a:r>
                      <a:endParaRPr lang="en-US" sz="1400" dirty="0"/>
                    </a:p>
                  </a:txBody>
                  <a:tcPr/>
                </a:tc>
              </a:tr>
              <a:tr h="10882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HRIT/ EMWIN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High Rate Information Transmission/ Emergency Managers Weather Information Network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EMWIN is a direct service that provides users with weather forecasts,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warnings, graphics and other information directly from the NWS in near real-time. The HRIT service is a new high data rate (400 </a:t>
                      </a:r>
                      <a:r>
                        <a:rPr lang="en-US" sz="1400" dirty="0" err="1" smtClean="0"/>
                        <a:t>Kpbs</a:t>
                      </a:r>
                      <a:r>
                        <a:rPr lang="en-US" sz="1400" dirty="0" smtClean="0"/>
                        <a:t>) version of today’s LRIT (Low Rate Information</a:t>
                      </a:r>
                      <a:r>
                        <a:rPr lang="en-US" sz="1400" baseline="0" dirty="0" smtClean="0"/>
                        <a:t>  </a:t>
                      </a:r>
                      <a:r>
                        <a:rPr lang="en-US" sz="1400" dirty="0" smtClean="0"/>
                        <a:t>Transmission), broadcasting GOES-R satellite imagery and selected products to remotely-located user terminals.</a:t>
                      </a:r>
                      <a:endParaRPr lang="en-US" sz="1400" dirty="0"/>
                    </a:p>
                  </a:txBody>
                  <a:tcPr/>
                </a:tc>
              </a:tr>
              <a:tr h="10882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PDA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Product Distribution and Access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The Environmental Satellite Processing and Distribution System (ESPDS) is responsible</a:t>
                      </a:r>
                      <a:r>
                        <a:rPr lang="en-US" sz="1400" baseline="0" dirty="0" smtClean="0"/>
                        <a:t> for receiving and storing real-time environmental satellite data and products and making them available to authorized users (ABI L1b and L2+, Space Weather L1b, and GLM L2). PDA will provide real-time distribution and access services for GOES-R users. </a:t>
                      </a:r>
                      <a:endParaRPr lang="en-US" sz="1400" dirty="0"/>
                    </a:p>
                  </a:txBody>
                  <a:tcPr/>
                </a:tc>
              </a:tr>
              <a:tr h="6873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CLASS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Comprehensive Large Array-data Stewardship System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Web-based data archive</a:t>
                      </a:r>
                      <a:r>
                        <a:rPr lang="en-US" sz="1400" baseline="0" dirty="0" smtClean="0"/>
                        <a:t> and distribution system for NOAA’s environmental data. CLASS will provide retrospective data access and distribution services of GOES-R data to all users.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Data Distribution Before Handover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Once each instrument reaches Beta Maturity, data from that instrument will populate the GRB stream and thus all downstream users including PDA </a:t>
            </a:r>
          </a:p>
          <a:p>
            <a:r>
              <a:rPr lang="en-US" dirty="0" smtClean="0"/>
              <a:t>NWS determines when to release data to WFOs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698"/>
            <a:ext cx="8229600" cy="1143001"/>
          </a:xfrm>
        </p:spPr>
        <p:txBody>
          <a:bodyPr/>
          <a:lstStyle/>
          <a:p>
            <a:r>
              <a:rPr lang="en-US" dirty="0" smtClean="0"/>
              <a:t>How will you get data before </a:t>
            </a:r>
            <a:br>
              <a:rPr lang="en-US" dirty="0" smtClean="0"/>
            </a:br>
            <a:r>
              <a:rPr lang="en-US" dirty="0" smtClean="0"/>
              <a:t>and after Handover?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64592" y="1319688"/>
            <a:ext cx="8769096" cy="541029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hape 54"/>
          <p:cNvCxnSpPr/>
          <p:nvPr/>
        </p:nvCxnSpPr>
        <p:spPr>
          <a:xfrm>
            <a:off x="960071" y="1761879"/>
            <a:ext cx="1250610" cy="6338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5" name="Shape 56"/>
          <p:cNvCxnSpPr/>
          <p:nvPr/>
        </p:nvCxnSpPr>
        <p:spPr>
          <a:xfrm flipH="1">
            <a:off x="734431" y="2007433"/>
            <a:ext cx="23262" cy="333147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7" name="Shape 58"/>
          <p:cNvSpPr txBox="1"/>
          <p:nvPr/>
        </p:nvSpPr>
        <p:spPr>
          <a:xfrm>
            <a:off x="316738" y="3229453"/>
            <a:ext cx="858649" cy="550284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Raw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packets downlinked to WCDAS</a:t>
            </a:r>
          </a:p>
        </p:txBody>
      </p:sp>
      <p:sp>
        <p:nvSpPr>
          <p:cNvPr id="69" name="Shape 60"/>
          <p:cNvSpPr txBox="1"/>
          <p:nvPr/>
        </p:nvSpPr>
        <p:spPr>
          <a:xfrm>
            <a:off x="1172518" y="5906421"/>
            <a:ext cx="1322900" cy="741268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WCDAS,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geometric and radiometric data added to L0 which processes L0 to L1b. Also, SCMI created and GLM L2.</a:t>
            </a:r>
          </a:p>
        </p:txBody>
      </p:sp>
      <p:cxnSp>
        <p:nvCxnSpPr>
          <p:cNvPr id="70" name="Shape 61"/>
          <p:cNvCxnSpPr/>
          <p:nvPr/>
        </p:nvCxnSpPr>
        <p:spPr>
          <a:xfrm>
            <a:off x="1142324" y="5642718"/>
            <a:ext cx="330038" cy="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" name="Shape 62"/>
          <p:cNvCxnSpPr/>
          <p:nvPr/>
        </p:nvCxnSpPr>
        <p:spPr>
          <a:xfrm rot="10800000" flipH="1">
            <a:off x="1466474" y="2426502"/>
            <a:ext cx="31113" cy="3216216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63"/>
          <p:cNvCxnSpPr/>
          <p:nvPr/>
        </p:nvCxnSpPr>
        <p:spPr>
          <a:xfrm rot="10800000">
            <a:off x="879042" y="1983464"/>
            <a:ext cx="601025" cy="457045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3" name="Shape 64"/>
          <p:cNvSpPr txBox="1"/>
          <p:nvPr/>
        </p:nvSpPr>
        <p:spPr>
          <a:xfrm>
            <a:off x="1048635" y="4058437"/>
            <a:ext cx="858649" cy="749829"/>
          </a:xfrm>
          <a:prstGeom prst="rect">
            <a:avLst/>
          </a:prstGeom>
          <a:solidFill>
            <a:srgbClr val="3C78D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2a. ABI L1b, Space Wx L1b, and GLM L2 uplinked to GOES-R via GRB.</a:t>
            </a:r>
          </a:p>
        </p:txBody>
      </p:sp>
      <p:sp>
        <p:nvSpPr>
          <p:cNvPr id="74" name="Shape 65"/>
          <p:cNvSpPr/>
          <p:nvPr/>
        </p:nvSpPr>
        <p:spPr>
          <a:xfrm>
            <a:off x="1142324" y="5691965"/>
            <a:ext cx="2842532" cy="169423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75" name="Shape 66"/>
          <p:cNvCxnSpPr/>
          <p:nvPr/>
        </p:nvCxnSpPr>
        <p:spPr>
          <a:xfrm>
            <a:off x="3977479" y="5729573"/>
            <a:ext cx="178825" cy="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7" name="Shape 68"/>
          <p:cNvSpPr txBox="1"/>
          <p:nvPr/>
        </p:nvSpPr>
        <p:spPr>
          <a:xfrm>
            <a:off x="4127325" y="6230131"/>
            <a:ext cx="1573631" cy="234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AWIPS Network Control Facility (NCF)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Silver Spring, MD</a:t>
            </a:r>
          </a:p>
        </p:txBody>
      </p:sp>
      <p:sp>
        <p:nvSpPr>
          <p:cNvPr id="78" name="Shape 69"/>
          <p:cNvSpPr txBox="1"/>
          <p:nvPr/>
        </p:nvSpPr>
        <p:spPr>
          <a:xfrm>
            <a:off x="255308" y="6364953"/>
            <a:ext cx="780577" cy="242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WCDAS in Wallops, VA</a:t>
            </a:r>
            <a:endParaRPr lang="en" sz="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Shape 70"/>
          <p:cNvSpPr txBox="1"/>
          <p:nvPr/>
        </p:nvSpPr>
        <p:spPr>
          <a:xfrm>
            <a:off x="2700582" y="5421277"/>
            <a:ext cx="858649" cy="618937"/>
          </a:xfrm>
          <a:prstGeom prst="rect">
            <a:avLst/>
          </a:prstGeom>
          <a:solidFill>
            <a:srgbClr val="3C78D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2b. SCMI (L2) sent to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NCF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through terrestrial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line.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0" name="Shape 71"/>
          <p:cNvSpPr/>
          <p:nvPr/>
        </p:nvSpPr>
        <p:spPr>
          <a:xfrm>
            <a:off x="5545297" y="5691963"/>
            <a:ext cx="1466782" cy="169426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81" name="Shape 72"/>
          <p:cNvCxnSpPr/>
          <p:nvPr/>
        </p:nvCxnSpPr>
        <p:spPr>
          <a:xfrm>
            <a:off x="7002094" y="5726443"/>
            <a:ext cx="248332" cy="6338"/>
          </a:xfrm>
          <a:prstGeom prst="straightConnector1">
            <a:avLst/>
          </a:prstGeom>
          <a:noFill/>
          <a:ln w="19050" cap="flat" cmpd="sng">
            <a:solidFill>
              <a:schemeClr val="accent5">
                <a:lumMod val="50000"/>
              </a:schemeClr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2" name="Shape 73"/>
          <p:cNvSpPr txBox="1"/>
          <p:nvPr/>
        </p:nvSpPr>
        <p:spPr>
          <a:xfrm>
            <a:off x="5885576" y="5381592"/>
            <a:ext cx="858649" cy="817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5. SCMI (L2) and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some L2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+ products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sent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to Master Ground Station via terrestrial line.</a:t>
            </a:r>
          </a:p>
        </p:txBody>
      </p:sp>
      <p:sp>
        <p:nvSpPr>
          <p:cNvPr id="84" name="Shape 75"/>
          <p:cNvSpPr txBox="1"/>
          <p:nvPr/>
        </p:nvSpPr>
        <p:spPr>
          <a:xfrm>
            <a:off x="7262150" y="6241643"/>
            <a:ext cx="1181406" cy="26948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Master Ground Station in Hauppauge, NY</a:t>
            </a:r>
          </a:p>
        </p:txBody>
      </p:sp>
      <p:cxnSp>
        <p:nvCxnSpPr>
          <p:cNvPr id="85" name="Shape 76"/>
          <p:cNvCxnSpPr/>
          <p:nvPr/>
        </p:nvCxnSpPr>
        <p:spPr>
          <a:xfrm>
            <a:off x="2198419" y="1758175"/>
            <a:ext cx="662645" cy="1217044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" name="Shape 78"/>
          <p:cNvSpPr txBox="1"/>
          <p:nvPr/>
        </p:nvSpPr>
        <p:spPr>
          <a:xfrm>
            <a:off x="2314912" y="4246406"/>
            <a:ext cx="1181406" cy="322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NSOF in Suitland, MD</a:t>
            </a:r>
          </a:p>
        </p:txBody>
      </p:sp>
      <p:sp>
        <p:nvSpPr>
          <p:cNvPr id="88" name="Shape 79"/>
          <p:cNvSpPr txBox="1"/>
          <p:nvPr/>
        </p:nvSpPr>
        <p:spPr>
          <a:xfrm>
            <a:off x="1897787" y="1972140"/>
            <a:ext cx="1354415" cy="771680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3.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ABI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L1b, Space Wx L1b, and GLM L2 downlinked via GRB to NSOF or downlinked via GRB to NCEP Centers and Direct Readout Users.</a:t>
            </a:r>
          </a:p>
        </p:txBody>
      </p:sp>
      <p:cxnSp>
        <p:nvCxnSpPr>
          <p:cNvPr id="89" name="Shape 80"/>
          <p:cNvCxnSpPr/>
          <p:nvPr/>
        </p:nvCxnSpPr>
        <p:spPr>
          <a:xfrm>
            <a:off x="3259985" y="2282308"/>
            <a:ext cx="534535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0" name="Shape 81"/>
          <p:cNvSpPr txBox="1"/>
          <p:nvPr/>
        </p:nvSpPr>
        <p:spPr>
          <a:xfrm>
            <a:off x="3892916" y="2116289"/>
            <a:ext cx="910407" cy="367138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NCEP Centers and Direct Readout Users</a:t>
            </a:r>
          </a:p>
        </p:txBody>
      </p:sp>
      <p:sp>
        <p:nvSpPr>
          <p:cNvPr id="92" name="Shape 83"/>
          <p:cNvSpPr txBox="1"/>
          <p:nvPr/>
        </p:nvSpPr>
        <p:spPr>
          <a:xfrm>
            <a:off x="4657037" y="3744015"/>
            <a:ext cx="923610" cy="219015"/>
          </a:xfrm>
          <a:prstGeom prst="rect">
            <a:avLst/>
          </a:prstGeom>
          <a:solidFill>
            <a:srgbClr val="CC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PDA Subscribers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94" name="Shape 85"/>
          <p:cNvCxnSpPr/>
          <p:nvPr/>
        </p:nvCxnSpPr>
        <p:spPr>
          <a:xfrm flipV="1">
            <a:off x="7679303" y="2923455"/>
            <a:ext cx="444106" cy="2363738"/>
          </a:xfrm>
          <a:prstGeom prst="straightConnector1">
            <a:avLst/>
          </a:prstGeom>
          <a:noFill/>
          <a:ln w="19050" cap="flat" cmpd="sng">
            <a:solidFill>
              <a:srgbClr val="FF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5" name="Shape 86"/>
          <p:cNvSpPr txBox="1"/>
          <p:nvPr/>
        </p:nvSpPr>
        <p:spPr>
          <a:xfrm>
            <a:off x="7544817" y="4225339"/>
            <a:ext cx="910407" cy="798273"/>
          </a:xfrm>
          <a:prstGeom prst="rect">
            <a:avLst/>
          </a:prstGeom>
          <a:solidFill>
            <a:srgbClr val="FF00F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6. SCMI (L2) and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some L2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+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products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uplinked to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a communications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satellite.</a:t>
            </a:r>
          </a:p>
        </p:txBody>
      </p:sp>
      <p:cxnSp>
        <p:nvCxnSpPr>
          <p:cNvPr id="97" name="Shape 88"/>
          <p:cNvCxnSpPr/>
          <p:nvPr/>
        </p:nvCxnSpPr>
        <p:spPr>
          <a:xfrm flipH="1" flipV="1">
            <a:off x="6662152" y="1829505"/>
            <a:ext cx="1291272" cy="492979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98" name="Shape 89"/>
          <p:cNvSpPr txBox="1"/>
          <p:nvPr/>
        </p:nvSpPr>
        <p:spPr>
          <a:xfrm>
            <a:off x="6982076" y="1766091"/>
            <a:ext cx="858649" cy="730520"/>
          </a:xfrm>
          <a:prstGeom prst="rect">
            <a:avLst/>
          </a:prstGeom>
          <a:solidFill>
            <a:srgbClr val="BF9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7b. SCMI (L2) and L2+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products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sent over SBN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to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external users.</a:t>
            </a:r>
          </a:p>
        </p:txBody>
      </p:sp>
      <p:sp>
        <p:nvSpPr>
          <p:cNvPr id="99" name="Shape 90"/>
          <p:cNvSpPr txBox="1"/>
          <p:nvPr/>
        </p:nvSpPr>
        <p:spPr>
          <a:xfrm>
            <a:off x="5806268" y="1685575"/>
            <a:ext cx="803111" cy="265024"/>
          </a:xfrm>
          <a:prstGeom prst="rect">
            <a:avLst/>
          </a:prstGeom>
          <a:solidFill>
            <a:srgbClr val="BF9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NOAAPort Users</a:t>
            </a:r>
          </a:p>
        </p:txBody>
      </p:sp>
      <p:cxnSp>
        <p:nvCxnSpPr>
          <p:cNvPr id="100" name="Shape 91"/>
          <p:cNvCxnSpPr/>
          <p:nvPr/>
        </p:nvCxnSpPr>
        <p:spPr>
          <a:xfrm flipH="1">
            <a:off x="6662152" y="2743820"/>
            <a:ext cx="1291272" cy="797542"/>
          </a:xfrm>
          <a:prstGeom prst="straightConnector1">
            <a:avLst/>
          </a:prstGeom>
          <a:noFill/>
          <a:ln w="19050" cap="flat" cmpd="sng">
            <a:solidFill>
              <a:srgbClr val="BF9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1" name="Shape 92"/>
          <p:cNvSpPr txBox="1"/>
          <p:nvPr/>
        </p:nvSpPr>
        <p:spPr>
          <a:xfrm>
            <a:off x="6985316" y="2865388"/>
            <a:ext cx="858649" cy="655251"/>
          </a:xfrm>
          <a:prstGeom prst="rect">
            <a:avLst/>
          </a:prstGeom>
          <a:solidFill>
            <a:srgbClr val="BF9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7a. SCMI (L2) and L2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+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sent over SBN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(o WFOs and RFCs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2" name="Shape 93"/>
          <p:cNvSpPr txBox="1"/>
          <p:nvPr/>
        </p:nvSpPr>
        <p:spPr>
          <a:xfrm>
            <a:off x="5847229" y="4587169"/>
            <a:ext cx="1365231" cy="322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Weather Forecast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Offices and River Forecast Centers</a:t>
            </a:r>
            <a:endParaRPr lang="en" sz="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3" name="Shape 94"/>
          <p:cNvSpPr/>
          <p:nvPr/>
        </p:nvSpPr>
        <p:spPr>
          <a:xfrm>
            <a:off x="3625434" y="3051106"/>
            <a:ext cx="2893346" cy="129866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rgbClr val="9900FF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04" name="Shape 95"/>
          <p:cNvCxnSpPr/>
          <p:nvPr/>
        </p:nvCxnSpPr>
        <p:spPr>
          <a:xfrm>
            <a:off x="6526560" y="3069647"/>
            <a:ext cx="0" cy="455138"/>
          </a:xfrm>
          <a:prstGeom prst="straightConnector1">
            <a:avLst/>
          </a:prstGeom>
          <a:noFill/>
          <a:ln w="19050" cap="flat" cmpd="sng">
            <a:solidFill>
              <a:srgbClr val="9900F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105" name="Shape 96"/>
          <p:cNvSpPr txBox="1"/>
          <p:nvPr/>
        </p:nvSpPr>
        <p:spPr>
          <a:xfrm>
            <a:off x="4497819" y="2623557"/>
            <a:ext cx="1354415" cy="761867"/>
          </a:xfrm>
          <a:prstGeom prst="rect">
            <a:avLst/>
          </a:prstGeom>
          <a:solidFill>
            <a:srgbClr val="D9D2E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AWIPS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Delivery will pull L2+ products from PDA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NSOF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and send to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each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WFO/RFC on an ad-hoc and supplemental basis. </a:t>
            </a:r>
            <a:endParaRPr lang="en" sz="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6" name="Shape 97"/>
          <p:cNvSpPr/>
          <p:nvPr/>
        </p:nvSpPr>
        <p:spPr>
          <a:xfrm rot="5400000">
            <a:off x="4678282" y="4594707"/>
            <a:ext cx="972938" cy="172820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07" name="Shape 98"/>
          <p:cNvCxnSpPr/>
          <p:nvPr/>
        </p:nvCxnSpPr>
        <p:spPr>
          <a:xfrm flipV="1">
            <a:off x="5119424" y="4012019"/>
            <a:ext cx="67994" cy="223952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108" name="Shape 99"/>
          <p:cNvCxnSpPr/>
          <p:nvPr/>
        </p:nvCxnSpPr>
        <p:spPr>
          <a:xfrm>
            <a:off x="5194965" y="5191171"/>
            <a:ext cx="5815" cy="105400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6" name="Shape 57"/>
          <p:cNvSpPr/>
          <p:nvPr/>
        </p:nvSpPr>
        <p:spPr>
          <a:xfrm rot="2708571">
            <a:off x="3405924" y="3752442"/>
            <a:ext cx="1714660" cy="305813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none" w="lg" len="lg"/>
          </a:ln>
        </p:spPr>
      </p:sp>
      <p:cxnSp>
        <p:nvCxnSpPr>
          <p:cNvPr id="109" name="Shape 100"/>
          <p:cNvCxnSpPr/>
          <p:nvPr/>
        </p:nvCxnSpPr>
        <p:spPr>
          <a:xfrm>
            <a:off x="4924478" y="4451951"/>
            <a:ext cx="138407" cy="55634"/>
          </a:xfrm>
          <a:prstGeom prst="straightConnector1">
            <a:avLst/>
          </a:prstGeom>
          <a:noFill/>
          <a:ln w="19050" cap="flat" cmpd="sng">
            <a:solidFill>
              <a:srgbClr val="CC0000"/>
            </a:solidFill>
            <a:prstDash val="solid"/>
            <a:round/>
            <a:headEnd type="none" w="lg" len="lg"/>
            <a:tailEnd type="triangle" w="lg" len="lg"/>
          </a:ln>
        </p:spPr>
      </p:cxnSp>
      <p:grpSp>
        <p:nvGrpSpPr>
          <p:cNvPr id="110" name="Shape 101"/>
          <p:cNvGrpSpPr/>
          <p:nvPr/>
        </p:nvGrpSpPr>
        <p:grpSpPr>
          <a:xfrm>
            <a:off x="4377898" y="1452531"/>
            <a:ext cx="1194878" cy="169427"/>
            <a:chOff x="3966025" y="265372"/>
            <a:chExt cx="1232800" cy="216527"/>
          </a:xfrm>
        </p:grpSpPr>
        <p:sp>
          <p:nvSpPr>
            <p:cNvPr id="117" name="Shape 102"/>
            <p:cNvSpPr/>
            <p:nvPr/>
          </p:nvSpPr>
          <p:spPr>
            <a:xfrm>
              <a:off x="3966025" y="265372"/>
              <a:ext cx="1038164" cy="216527"/>
            </a:xfrm>
            <a:custGeom>
              <a:avLst/>
              <a:gdLst/>
              <a:ahLst/>
              <a:cxnLst/>
              <a:rect l="0" t="0" r="0" b="0"/>
              <a:pathLst>
                <a:path w="123444" h="6496" extrusionOk="0">
                  <a:moveTo>
                    <a:pt x="0" y="4534"/>
                  </a:moveTo>
                  <a:cubicBezTo>
                    <a:pt x="1784" y="4573"/>
                    <a:pt x="8008" y="5366"/>
                    <a:pt x="10704" y="4772"/>
                  </a:cubicBezTo>
                  <a:cubicBezTo>
                    <a:pt x="13399" y="4177"/>
                    <a:pt x="14390" y="967"/>
                    <a:pt x="16174" y="967"/>
                  </a:cubicBezTo>
                  <a:cubicBezTo>
                    <a:pt x="17957" y="967"/>
                    <a:pt x="19147" y="4772"/>
                    <a:pt x="21407" y="4772"/>
                  </a:cubicBezTo>
                  <a:cubicBezTo>
                    <a:pt x="23666" y="4772"/>
                    <a:pt x="27472" y="967"/>
                    <a:pt x="29732" y="967"/>
                  </a:cubicBezTo>
                  <a:cubicBezTo>
                    <a:pt x="31991" y="967"/>
                    <a:pt x="32585" y="4732"/>
                    <a:pt x="34964" y="4772"/>
                  </a:cubicBezTo>
                  <a:cubicBezTo>
                    <a:pt x="37342" y="4811"/>
                    <a:pt x="40871" y="1005"/>
                    <a:pt x="44003" y="1204"/>
                  </a:cubicBezTo>
                  <a:cubicBezTo>
                    <a:pt x="47134" y="1402"/>
                    <a:pt x="50980" y="5921"/>
                    <a:pt x="53755" y="5961"/>
                  </a:cubicBezTo>
                  <a:cubicBezTo>
                    <a:pt x="56529" y="6000"/>
                    <a:pt x="58709" y="1600"/>
                    <a:pt x="60652" y="1442"/>
                  </a:cubicBezTo>
                  <a:cubicBezTo>
                    <a:pt x="62594" y="1283"/>
                    <a:pt x="63347" y="5049"/>
                    <a:pt x="65409" y="5010"/>
                  </a:cubicBezTo>
                  <a:cubicBezTo>
                    <a:pt x="67470" y="4970"/>
                    <a:pt x="70562" y="966"/>
                    <a:pt x="73020" y="1204"/>
                  </a:cubicBezTo>
                  <a:cubicBezTo>
                    <a:pt x="75477" y="1441"/>
                    <a:pt x="77658" y="6199"/>
                    <a:pt x="80156" y="6437"/>
                  </a:cubicBezTo>
                  <a:cubicBezTo>
                    <a:pt x="82653" y="6674"/>
                    <a:pt x="85547" y="2710"/>
                    <a:pt x="88005" y="2631"/>
                  </a:cubicBezTo>
                  <a:cubicBezTo>
                    <a:pt x="90462" y="2551"/>
                    <a:pt x="92524" y="6357"/>
                    <a:pt x="94903" y="5961"/>
                  </a:cubicBezTo>
                  <a:cubicBezTo>
                    <a:pt x="97281" y="5564"/>
                    <a:pt x="100095" y="173"/>
                    <a:pt x="102276" y="253"/>
                  </a:cubicBezTo>
                  <a:cubicBezTo>
                    <a:pt x="104456" y="332"/>
                    <a:pt x="106239" y="6476"/>
                    <a:pt x="107984" y="6437"/>
                  </a:cubicBezTo>
                  <a:cubicBezTo>
                    <a:pt x="109728" y="6397"/>
                    <a:pt x="110996" y="133"/>
                    <a:pt x="112741" y="15"/>
                  </a:cubicBezTo>
                  <a:cubicBezTo>
                    <a:pt x="114485" y="-103"/>
                    <a:pt x="116666" y="5486"/>
                    <a:pt x="118450" y="5724"/>
                  </a:cubicBezTo>
                  <a:cubicBezTo>
                    <a:pt x="120233" y="5961"/>
                    <a:pt x="122611" y="2155"/>
                    <a:pt x="123444" y="1442"/>
                  </a:cubicBezTo>
                </a:path>
              </a:pathLst>
            </a:cu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none" w="lg" len="lg"/>
            </a:ln>
          </p:spPr>
        </p:sp>
        <p:cxnSp>
          <p:nvCxnSpPr>
            <p:cNvPr id="119" name="Shape 104"/>
            <p:cNvCxnSpPr/>
            <p:nvPr/>
          </p:nvCxnSpPr>
          <p:spPr>
            <a:xfrm>
              <a:off x="5008625" y="316722"/>
              <a:ext cx="190200" cy="0"/>
            </a:xfrm>
            <a:prstGeom prst="straightConnector1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112" name="Shape 106"/>
          <p:cNvSpPr txBox="1"/>
          <p:nvPr/>
        </p:nvSpPr>
        <p:spPr>
          <a:xfrm>
            <a:off x="8123409" y="2777309"/>
            <a:ext cx="858812" cy="322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SES-1 communication satellite</a:t>
            </a:r>
          </a:p>
        </p:txBody>
      </p:sp>
      <p:pic>
        <p:nvPicPr>
          <p:cNvPr id="113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97" y="1495471"/>
            <a:ext cx="1459587" cy="8464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4" name="Shape 108"/>
          <p:cNvGrpSpPr/>
          <p:nvPr/>
        </p:nvGrpSpPr>
        <p:grpSpPr>
          <a:xfrm>
            <a:off x="3492669" y="1641041"/>
            <a:ext cx="1987776" cy="269485"/>
            <a:chOff x="3052700" y="506286"/>
            <a:chExt cx="2050862" cy="344400"/>
          </a:xfrm>
          <a:solidFill>
            <a:schemeClr val="accent1">
              <a:lumMod val="75000"/>
            </a:schemeClr>
          </a:solidFill>
        </p:grpSpPr>
        <p:cxnSp>
          <p:nvCxnSpPr>
            <p:cNvPr id="115" name="Shape 109"/>
            <p:cNvCxnSpPr/>
            <p:nvPr/>
          </p:nvCxnSpPr>
          <p:spPr>
            <a:xfrm rot="10800000" flipH="1">
              <a:off x="3866662" y="662750"/>
              <a:ext cx="1236900" cy="8100"/>
            </a:xfrm>
            <a:prstGeom prst="straightConnector1">
              <a:avLst/>
            </a:prstGeom>
            <a:grp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sp>
          <p:nvSpPr>
            <p:cNvPr id="116" name="Shape 110"/>
            <p:cNvSpPr txBox="1"/>
            <p:nvPr/>
          </p:nvSpPr>
          <p:spPr>
            <a:xfrm>
              <a:off x="3052700" y="506286"/>
              <a:ext cx="998700" cy="344400"/>
            </a:xfrm>
            <a:prstGeom prst="rect">
              <a:avLst/>
            </a:prstGeom>
            <a:grpFill/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" sz="800" b="1" kern="0" dirty="0">
                  <a:solidFill>
                    <a:schemeClr val="bg1"/>
                  </a:solidFill>
                  <a:latin typeface="Arial"/>
                  <a:cs typeface="Arial"/>
                  <a:sym typeface="Arial"/>
                </a:rPr>
                <a:t>Radiofrequency Transmission</a:t>
              </a:r>
            </a:p>
          </p:txBody>
        </p:sp>
      </p:grpSp>
      <p:sp>
        <p:nvSpPr>
          <p:cNvPr id="91" name="Shape 82"/>
          <p:cNvSpPr txBox="1"/>
          <p:nvPr/>
        </p:nvSpPr>
        <p:spPr>
          <a:xfrm>
            <a:off x="3812276" y="3585663"/>
            <a:ext cx="803112" cy="1716769"/>
          </a:xfrm>
          <a:prstGeom prst="rect">
            <a:avLst/>
          </a:prstGeom>
          <a:solidFill>
            <a:srgbClr val="CC0000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4. L2+ products generated at NSOF and sent via PDA either to subscribers or to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NCF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for NWS 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distribution. PDA also distributes ABI L1b, Space Wx L1b, and GLM L2 products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1" name="Shape 110"/>
          <p:cNvSpPr txBox="1"/>
          <p:nvPr/>
        </p:nvSpPr>
        <p:spPr>
          <a:xfrm>
            <a:off x="3498765" y="1418537"/>
            <a:ext cx="967979" cy="19002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8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Terrestrial Line</a:t>
            </a:r>
            <a:endParaRPr lang="en" sz="8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9" r="43058"/>
          <a:stretch/>
        </p:blipFill>
        <p:spPr>
          <a:xfrm>
            <a:off x="5635531" y="3616297"/>
            <a:ext cx="1781287" cy="967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0" y="5355116"/>
            <a:ext cx="1025398" cy="10817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0834" y="1874749"/>
            <a:ext cx="930925" cy="9313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16" y="3059610"/>
            <a:ext cx="1637265" cy="1079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http://www.corporateservices.noaa.gov/rpflo/facilities_operations/noaa-web/images/headquarte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20" y="5387356"/>
            <a:ext cx="1362386" cy="864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2" b="7107"/>
          <a:stretch/>
        </p:blipFill>
        <p:spPr>
          <a:xfrm>
            <a:off x="7307788" y="5294376"/>
            <a:ext cx="960281" cy="10058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88658" y="1373712"/>
            <a:ext cx="2294368" cy="588896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862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698"/>
            <a:ext cx="8229600" cy="1143001"/>
          </a:xfrm>
        </p:spPr>
        <p:txBody>
          <a:bodyPr/>
          <a:lstStyle/>
          <a:p>
            <a:r>
              <a:rPr lang="en-US" dirty="0" smtClean="0"/>
              <a:t>GRB</a:t>
            </a:r>
            <a:endParaRPr lang="en-US" dirty="0"/>
          </a:p>
        </p:txBody>
      </p:sp>
      <p:sp>
        <p:nvSpPr>
          <p:cNvPr id="62" name="Rectangle 61"/>
          <p:cNvSpPr/>
          <p:nvPr/>
        </p:nvSpPr>
        <p:spPr>
          <a:xfrm>
            <a:off x="164592" y="1319688"/>
            <a:ext cx="5536364" cy="5410296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hape 54"/>
          <p:cNvCxnSpPr/>
          <p:nvPr/>
        </p:nvCxnSpPr>
        <p:spPr>
          <a:xfrm>
            <a:off x="960071" y="1761879"/>
            <a:ext cx="1250610" cy="6338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65" name="Shape 56"/>
          <p:cNvCxnSpPr/>
          <p:nvPr/>
        </p:nvCxnSpPr>
        <p:spPr>
          <a:xfrm flipH="1">
            <a:off x="734431" y="2007433"/>
            <a:ext cx="23262" cy="3331474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67" name="Shape 58"/>
          <p:cNvSpPr txBox="1"/>
          <p:nvPr/>
        </p:nvSpPr>
        <p:spPr>
          <a:xfrm>
            <a:off x="316738" y="3229453"/>
            <a:ext cx="858649" cy="550284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1. Raw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data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packets downlinked to WCDAS</a:t>
            </a:r>
          </a:p>
        </p:txBody>
      </p:sp>
      <p:sp>
        <p:nvSpPr>
          <p:cNvPr id="69" name="Shape 60"/>
          <p:cNvSpPr txBox="1"/>
          <p:nvPr/>
        </p:nvSpPr>
        <p:spPr>
          <a:xfrm>
            <a:off x="1172518" y="5906421"/>
            <a:ext cx="1322900" cy="741268"/>
          </a:xfrm>
          <a:prstGeom prst="rect">
            <a:avLst/>
          </a:prstGeom>
          <a:solidFill>
            <a:srgbClr val="D9D9D9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At </a:t>
            </a: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WCDAS,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geometric and radiometric data added to L0 which processes L0 to L1b. Also, SCMI created and GLM L2.</a:t>
            </a:r>
          </a:p>
        </p:txBody>
      </p:sp>
      <p:cxnSp>
        <p:nvCxnSpPr>
          <p:cNvPr id="70" name="Shape 61"/>
          <p:cNvCxnSpPr/>
          <p:nvPr/>
        </p:nvCxnSpPr>
        <p:spPr>
          <a:xfrm>
            <a:off x="1142324" y="5642718"/>
            <a:ext cx="330038" cy="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71" name="Shape 62"/>
          <p:cNvCxnSpPr/>
          <p:nvPr/>
        </p:nvCxnSpPr>
        <p:spPr>
          <a:xfrm rot="10800000" flipH="1">
            <a:off x="1466474" y="2426502"/>
            <a:ext cx="31113" cy="3216216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72" name="Shape 63"/>
          <p:cNvCxnSpPr/>
          <p:nvPr/>
        </p:nvCxnSpPr>
        <p:spPr>
          <a:xfrm rot="10800000">
            <a:off x="879042" y="1983464"/>
            <a:ext cx="601025" cy="457045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73" name="Shape 64"/>
          <p:cNvSpPr txBox="1"/>
          <p:nvPr/>
        </p:nvSpPr>
        <p:spPr>
          <a:xfrm>
            <a:off x="1048635" y="4058437"/>
            <a:ext cx="858649" cy="749829"/>
          </a:xfrm>
          <a:prstGeom prst="rect">
            <a:avLst/>
          </a:prstGeom>
          <a:solidFill>
            <a:srgbClr val="3C78D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2a. ABI L1b, Space Wx L1b, and GLM L2 uplinked to GOES-R via GRB.</a:t>
            </a:r>
          </a:p>
        </p:txBody>
      </p:sp>
      <p:sp>
        <p:nvSpPr>
          <p:cNvPr id="78" name="Shape 69"/>
          <p:cNvSpPr txBox="1"/>
          <p:nvPr/>
        </p:nvSpPr>
        <p:spPr>
          <a:xfrm>
            <a:off x="255308" y="6364953"/>
            <a:ext cx="780577" cy="242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WCDAS in Wallops, VA</a:t>
            </a:r>
            <a:endParaRPr lang="en" sz="7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85" name="Shape 76"/>
          <p:cNvCxnSpPr/>
          <p:nvPr/>
        </p:nvCxnSpPr>
        <p:spPr>
          <a:xfrm>
            <a:off x="2204769" y="1765102"/>
            <a:ext cx="662645" cy="1217044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87" name="Shape 78"/>
          <p:cNvSpPr txBox="1"/>
          <p:nvPr/>
        </p:nvSpPr>
        <p:spPr>
          <a:xfrm>
            <a:off x="2314912" y="4246406"/>
            <a:ext cx="1181406" cy="3227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NSOF in Suitland, MD</a:t>
            </a:r>
          </a:p>
        </p:txBody>
      </p:sp>
      <p:sp>
        <p:nvSpPr>
          <p:cNvPr id="88" name="Shape 79"/>
          <p:cNvSpPr txBox="1"/>
          <p:nvPr/>
        </p:nvSpPr>
        <p:spPr>
          <a:xfrm>
            <a:off x="1897787" y="1972140"/>
            <a:ext cx="1354415" cy="771680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3.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ABI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L1b, Space Wx L1b, and GLM L2 downlinked via GRB to NSOF or downlinked via GRB to NCEP Centers and Direct Readout Users.</a:t>
            </a:r>
          </a:p>
        </p:txBody>
      </p:sp>
      <p:pic>
        <p:nvPicPr>
          <p:cNvPr id="113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697" y="1495471"/>
            <a:ext cx="1459587" cy="84646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TextBox 62"/>
          <p:cNvSpPr txBox="1"/>
          <p:nvPr/>
        </p:nvSpPr>
        <p:spPr>
          <a:xfrm>
            <a:off x="5870448" y="1667685"/>
            <a:ext cx="30457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GRB users include all NCEP centers and direct readout users (i.e. anyone with a GRB antenna)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Data via GRB is ABI L1b, Space Weather L1b, GLM L2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NSOF receives GRB and generates the rest of the baseline (Level 2) products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0" y="5355116"/>
            <a:ext cx="1025398" cy="10817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316" y="3059610"/>
            <a:ext cx="1637265" cy="10792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Shape 80"/>
          <p:cNvCxnSpPr/>
          <p:nvPr/>
        </p:nvCxnSpPr>
        <p:spPr>
          <a:xfrm>
            <a:off x="3259985" y="2282308"/>
            <a:ext cx="534535" cy="0"/>
          </a:xfrm>
          <a:prstGeom prst="straightConnector1">
            <a:avLst/>
          </a:prstGeom>
          <a:noFill/>
          <a:ln w="19050" cap="flat" cmpd="sng">
            <a:solidFill>
              <a:srgbClr val="6AA84F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25" name="Shape 81"/>
          <p:cNvSpPr txBox="1"/>
          <p:nvPr/>
        </p:nvSpPr>
        <p:spPr>
          <a:xfrm>
            <a:off x="3892916" y="2116289"/>
            <a:ext cx="910407" cy="367138"/>
          </a:xfrm>
          <a:prstGeom prst="rect">
            <a:avLst/>
          </a:prstGeom>
          <a:solidFill>
            <a:srgbClr val="6AA84F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NCEP Centers and Direct Readout Users</a:t>
            </a:r>
          </a:p>
        </p:txBody>
      </p:sp>
      <p:sp>
        <p:nvSpPr>
          <p:cNvPr id="26" name="Shape 65"/>
          <p:cNvSpPr/>
          <p:nvPr/>
        </p:nvSpPr>
        <p:spPr>
          <a:xfrm>
            <a:off x="1142324" y="5691965"/>
            <a:ext cx="2842532" cy="169423"/>
          </a:xfrm>
          <a:custGeom>
            <a:avLst/>
            <a:gdLst/>
            <a:ahLst/>
            <a:cxnLst/>
            <a:rect l="0" t="0" r="0" b="0"/>
            <a:pathLst>
              <a:path w="123444" h="6496" extrusionOk="0">
                <a:moveTo>
                  <a:pt x="0" y="4534"/>
                </a:moveTo>
                <a:cubicBezTo>
                  <a:pt x="1784" y="4573"/>
                  <a:pt x="8008" y="5366"/>
                  <a:pt x="10704" y="4772"/>
                </a:cubicBezTo>
                <a:cubicBezTo>
                  <a:pt x="13399" y="4177"/>
                  <a:pt x="14390" y="967"/>
                  <a:pt x="16174" y="967"/>
                </a:cubicBezTo>
                <a:cubicBezTo>
                  <a:pt x="17957" y="967"/>
                  <a:pt x="19147" y="4772"/>
                  <a:pt x="21407" y="4772"/>
                </a:cubicBezTo>
                <a:cubicBezTo>
                  <a:pt x="23666" y="4772"/>
                  <a:pt x="27472" y="967"/>
                  <a:pt x="29732" y="967"/>
                </a:cubicBezTo>
                <a:cubicBezTo>
                  <a:pt x="31991" y="967"/>
                  <a:pt x="32585" y="4732"/>
                  <a:pt x="34964" y="4772"/>
                </a:cubicBezTo>
                <a:cubicBezTo>
                  <a:pt x="37342" y="4811"/>
                  <a:pt x="40871" y="1005"/>
                  <a:pt x="44003" y="1204"/>
                </a:cubicBezTo>
                <a:cubicBezTo>
                  <a:pt x="47134" y="1402"/>
                  <a:pt x="50980" y="5921"/>
                  <a:pt x="53755" y="5961"/>
                </a:cubicBezTo>
                <a:cubicBezTo>
                  <a:pt x="56529" y="6000"/>
                  <a:pt x="58709" y="1600"/>
                  <a:pt x="60652" y="1442"/>
                </a:cubicBezTo>
                <a:cubicBezTo>
                  <a:pt x="62594" y="1283"/>
                  <a:pt x="63347" y="5049"/>
                  <a:pt x="65409" y="5010"/>
                </a:cubicBezTo>
                <a:cubicBezTo>
                  <a:pt x="67470" y="4970"/>
                  <a:pt x="70562" y="966"/>
                  <a:pt x="73020" y="1204"/>
                </a:cubicBezTo>
                <a:cubicBezTo>
                  <a:pt x="75477" y="1441"/>
                  <a:pt x="77658" y="6199"/>
                  <a:pt x="80156" y="6437"/>
                </a:cubicBezTo>
                <a:cubicBezTo>
                  <a:pt x="82653" y="6674"/>
                  <a:pt x="85547" y="2710"/>
                  <a:pt x="88005" y="2631"/>
                </a:cubicBezTo>
                <a:cubicBezTo>
                  <a:pt x="90462" y="2551"/>
                  <a:pt x="92524" y="6357"/>
                  <a:pt x="94903" y="5961"/>
                </a:cubicBezTo>
                <a:cubicBezTo>
                  <a:pt x="97281" y="5564"/>
                  <a:pt x="100095" y="173"/>
                  <a:pt x="102276" y="253"/>
                </a:cubicBezTo>
                <a:cubicBezTo>
                  <a:pt x="104456" y="332"/>
                  <a:pt x="106239" y="6476"/>
                  <a:pt x="107984" y="6437"/>
                </a:cubicBezTo>
                <a:cubicBezTo>
                  <a:pt x="109728" y="6397"/>
                  <a:pt x="110996" y="133"/>
                  <a:pt x="112741" y="15"/>
                </a:cubicBezTo>
                <a:cubicBezTo>
                  <a:pt x="114485" y="-103"/>
                  <a:pt x="116666" y="5486"/>
                  <a:pt x="118450" y="5724"/>
                </a:cubicBezTo>
                <a:cubicBezTo>
                  <a:pt x="120233" y="5961"/>
                  <a:pt x="122611" y="2155"/>
                  <a:pt x="123444" y="1442"/>
                </a:cubicBezTo>
              </a:path>
            </a:pathLst>
          </a:cu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none" w="lg" len="lg"/>
          </a:ln>
        </p:spPr>
      </p:sp>
      <p:sp>
        <p:nvSpPr>
          <p:cNvPr id="27" name="Shape 70"/>
          <p:cNvSpPr txBox="1"/>
          <p:nvPr/>
        </p:nvSpPr>
        <p:spPr>
          <a:xfrm>
            <a:off x="2700582" y="5421277"/>
            <a:ext cx="858649" cy="618937"/>
          </a:xfrm>
          <a:prstGeom prst="rect">
            <a:avLst/>
          </a:prstGeom>
          <a:solidFill>
            <a:srgbClr val="3C78D8"/>
          </a:solidFill>
          <a:ln w="1905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2b. SCMI (L2) sent to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NCF </a:t>
            </a:r>
            <a:r>
              <a:rPr lang="en" sz="700" b="1" kern="0" dirty="0">
                <a:solidFill>
                  <a:schemeClr val="bg1"/>
                </a:solidFill>
                <a:latin typeface="Arial"/>
                <a:cs typeface="Arial"/>
                <a:sym typeface="Arial"/>
              </a:rPr>
              <a:t>through terrestrial </a:t>
            </a:r>
            <a:r>
              <a:rPr lang="en" sz="700" b="1" kern="0" dirty="0" smtClean="0">
                <a:solidFill>
                  <a:schemeClr val="bg1"/>
                </a:solidFill>
                <a:latin typeface="Arial"/>
                <a:cs typeface="Arial"/>
                <a:sym typeface="Arial"/>
              </a:rPr>
              <a:t>line.</a:t>
            </a:r>
            <a:endParaRPr lang="en" sz="700" b="1" kern="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8" name="Shape 66"/>
          <p:cNvCxnSpPr/>
          <p:nvPr/>
        </p:nvCxnSpPr>
        <p:spPr>
          <a:xfrm>
            <a:off x="3977479" y="5729573"/>
            <a:ext cx="178825" cy="0"/>
          </a:xfrm>
          <a:prstGeom prst="straightConnector1">
            <a:avLst/>
          </a:prstGeom>
          <a:noFill/>
          <a:ln w="19050" cap="flat" cmpd="sng">
            <a:solidFill>
              <a:srgbClr val="3C78D8"/>
            </a:solidFill>
            <a:prstDash val="solid"/>
            <a:round/>
            <a:headEnd type="none" w="lg" len="lg"/>
            <a:tailEnd type="triangle" w="lg" len="lg"/>
          </a:ln>
        </p:spPr>
      </p:cxnSp>
      <p:pic>
        <p:nvPicPr>
          <p:cNvPr id="29" name="Picture 4" descr="http://www.corporateservices.noaa.gov/rpflo/facilities_operations/noaa-web/images/headquarter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020" y="5387356"/>
            <a:ext cx="1362386" cy="86426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Shape 68"/>
          <p:cNvSpPr txBox="1"/>
          <p:nvPr/>
        </p:nvSpPr>
        <p:spPr>
          <a:xfrm>
            <a:off x="4127325" y="6230131"/>
            <a:ext cx="1573631" cy="2341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" sz="700" b="1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AWIPS Network Control Facility (NCF) </a:t>
            </a:r>
            <a:r>
              <a:rPr lang="en" sz="7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in Silver Spring, MD</a:t>
            </a:r>
          </a:p>
        </p:txBody>
      </p:sp>
    </p:spTree>
    <p:extLst>
      <p:ext uri="{BB962C8B-B14F-4D97-AF65-F5344CB8AC3E}">
        <p14:creationId xmlns:p14="http://schemas.microsoft.com/office/powerpoint/2010/main" val="279195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87" grpId="0"/>
      <p:bldP spid="88" grpId="0" animBg="1"/>
      <p:bldP spid="63" grpId="0"/>
      <p:bldP spid="25" grpId="0" animBg="1"/>
      <p:bldP spid="27" grpId="0" animBg="1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Presentation2_NoUpdate</Template>
  <TotalTime>2170</TotalTime>
  <Words>1782</Words>
  <Application>Microsoft Office PowerPoint</Application>
  <PresentationFormat>On-screen Show (4:3)</PresentationFormat>
  <Paragraphs>171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Batang</vt:lpstr>
      <vt:lpstr>MS PGothic</vt:lpstr>
      <vt:lpstr>Andale Mono</vt:lpstr>
      <vt:lpstr>Arial</vt:lpstr>
      <vt:lpstr>Arial Black</vt:lpstr>
      <vt:lpstr>Calibri</vt:lpstr>
      <vt:lpstr>Consolas</vt:lpstr>
      <vt:lpstr>Lantinghei SC Heavy</vt:lpstr>
      <vt:lpstr>Myriad Pro</vt:lpstr>
      <vt:lpstr>Office Theme</vt:lpstr>
      <vt:lpstr>Custom Design</vt:lpstr>
      <vt:lpstr>PowerPoint Presentation</vt:lpstr>
      <vt:lpstr>Agenda</vt:lpstr>
      <vt:lpstr>What Is Handover?</vt:lpstr>
      <vt:lpstr>Baseline Products</vt:lpstr>
      <vt:lpstr>Steps to L1b</vt:lpstr>
      <vt:lpstr>GOES-R Data Access</vt:lpstr>
      <vt:lpstr>Data Distribution Before Handover</vt:lpstr>
      <vt:lpstr>How will you get data before  and after Handover?</vt:lpstr>
      <vt:lpstr>GRB</vt:lpstr>
      <vt:lpstr>PDA</vt:lpstr>
      <vt:lpstr>PDA Continued</vt:lpstr>
      <vt:lpstr>Contingency Operations – WCDAS Failure</vt:lpstr>
      <vt:lpstr>Contingency Operations – NSOF Failure</vt:lpstr>
      <vt:lpstr>Outreach</vt:lpstr>
      <vt:lpstr>Questions?</vt:lpstr>
    </vt:vector>
  </TitlesOfParts>
  <Company>GOES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Miretzky, Kathryn (GSFC-4160)[NOAA]</dc:creator>
  <cp:lastModifiedBy>Miretzky, Kathryn (GSFC-4160)[NOAA]</cp:lastModifiedBy>
  <cp:revision>101</cp:revision>
  <dcterms:created xsi:type="dcterms:W3CDTF">2016-04-18T12:56:10Z</dcterms:created>
  <dcterms:modified xsi:type="dcterms:W3CDTF">2016-05-17T19:12:48Z</dcterms:modified>
</cp:coreProperties>
</file>