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51206400"/>
  <p:notesSz cx="6858000" cy="9199563"/>
  <p:custDataLst>
    <p:tags r:id="rId5"/>
  </p:custDataLst>
  <p:defaultTextStyle>
    <a:defPPr>
      <a:defRPr lang="en-US"/>
    </a:defPPr>
    <a:lvl1pPr algn="l" rtl="0" fontAlgn="base">
      <a:spcBef>
        <a:spcPct val="0"/>
      </a:spcBef>
      <a:spcAft>
        <a:spcPct val="0"/>
      </a:spcAft>
      <a:defRPr sz="10300" kern="1200">
        <a:solidFill>
          <a:schemeClr val="tx1"/>
        </a:solidFill>
        <a:latin typeface="Times New Roman" pitchFamily="18" charset="0"/>
        <a:ea typeface="+mn-ea"/>
        <a:cs typeface="+mn-cs"/>
      </a:defRPr>
    </a:lvl1pPr>
    <a:lvl2pPr marL="457200" algn="l" rtl="0" fontAlgn="base">
      <a:spcBef>
        <a:spcPct val="0"/>
      </a:spcBef>
      <a:spcAft>
        <a:spcPct val="0"/>
      </a:spcAft>
      <a:defRPr sz="10300" kern="1200">
        <a:solidFill>
          <a:schemeClr val="tx1"/>
        </a:solidFill>
        <a:latin typeface="Times New Roman" pitchFamily="18" charset="0"/>
        <a:ea typeface="+mn-ea"/>
        <a:cs typeface="+mn-cs"/>
      </a:defRPr>
    </a:lvl2pPr>
    <a:lvl3pPr marL="914400" algn="l" rtl="0" fontAlgn="base">
      <a:spcBef>
        <a:spcPct val="0"/>
      </a:spcBef>
      <a:spcAft>
        <a:spcPct val="0"/>
      </a:spcAft>
      <a:defRPr sz="10300" kern="1200">
        <a:solidFill>
          <a:schemeClr val="tx1"/>
        </a:solidFill>
        <a:latin typeface="Times New Roman" pitchFamily="18" charset="0"/>
        <a:ea typeface="+mn-ea"/>
        <a:cs typeface="+mn-cs"/>
      </a:defRPr>
    </a:lvl3pPr>
    <a:lvl4pPr marL="1371600" algn="l" rtl="0" fontAlgn="base">
      <a:spcBef>
        <a:spcPct val="0"/>
      </a:spcBef>
      <a:spcAft>
        <a:spcPct val="0"/>
      </a:spcAft>
      <a:defRPr sz="10300" kern="1200">
        <a:solidFill>
          <a:schemeClr val="tx1"/>
        </a:solidFill>
        <a:latin typeface="Times New Roman" pitchFamily="18" charset="0"/>
        <a:ea typeface="+mn-ea"/>
        <a:cs typeface="+mn-cs"/>
      </a:defRPr>
    </a:lvl4pPr>
    <a:lvl5pPr marL="1828800" algn="l" rtl="0" fontAlgn="base">
      <a:spcBef>
        <a:spcPct val="0"/>
      </a:spcBef>
      <a:spcAft>
        <a:spcPct val="0"/>
      </a:spcAft>
      <a:defRPr sz="10300" kern="1200">
        <a:solidFill>
          <a:schemeClr val="tx1"/>
        </a:solidFill>
        <a:latin typeface="Times New Roman" pitchFamily="18" charset="0"/>
        <a:ea typeface="+mn-ea"/>
        <a:cs typeface="+mn-cs"/>
      </a:defRPr>
    </a:lvl5pPr>
    <a:lvl6pPr marL="2286000" algn="l" defTabSz="914400" rtl="0" eaLnBrk="1" latinLnBrk="0" hangingPunct="1">
      <a:defRPr sz="10300" kern="1200">
        <a:solidFill>
          <a:schemeClr val="tx1"/>
        </a:solidFill>
        <a:latin typeface="Times New Roman" pitchFamily="18" charset="0"/>
        <a:ea typeface="+mn-ea"/>
        <a:cs typeface="+mn-cs"/>
      </a:defRPr>
    </a:lvl6pPr>
    <a:lvl7pPr marL="2743200" algn="l" defTabSz="914400" rtl="0" eaLnBrk="1" latinLnBrk="0" hangingPunct="1">
      <a:defRPr sz="10300" kern="1200">
        <a:solidFill>
          <a:schemeClr val="tx1"/>
        </a:solidFill>
        <a:latin typeface="Times New Roman" pitchFamily="18" charset="0"/>
        <a:ea typeface="+mn-ea"/>
        <a:cs typeface="+mn-cs"/>
      </a:defRPr>
    </a:lvl7pPr>
    <a:lvl8pPr marL="3200400" algn="l" defTabSz="914400" rtl="0" eaLnBrk="1" latinLnBrk="0" hangingPunct="1">
      <a:defRPr sz="10300" kern="1200">
        <a:solidFill>
          <a:schemeClr val="tx1"/>
        </a:solidFill>
        <a:latin typeface="Times New Roman" pitchFamily="18" charset="0"/>
        <a:ea typeface="+mn-ea"/>
        <a:cs typeface="+mn-cs"/>
      </a:defRPr>
    </a:lvl8pPr>
    <a:lvl9pPr marL="3657600" algn="l" defTabSz="914400" rtl="0" eaLnBrk="1" latinLnBrk="0" hangingPunct="1">
      <a:defRPr sz="103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3629" autoAdjust="0"/>
  </p:normalViewPr>
  <p:slideViewPr>
    <p:cSldViewPr>
      <p:cViewPr>
        <p:scale>
          <a:sx n="40" d="100"/>
          <a:sy n="40" d="100"/>
        </p:scale>
        <p:origin x="-398" y="8491"/>
      </p:cViewPr>
      <p:guideLst>
        <p:guide orient="horz" pos="16128"/>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9"/>
    </p:cViewPr>
  </p:sorterViewPr>
  <p:notesViewPr>
    <p:cSldViewPr>
      <p:cViewPr varScale="1">
        <p:scale>
          <a:sx n="52" d="100"/>
          <a:sy n="52" d="100"/>
        </p:scale>
        <p:origin x="-2178"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5743" tIns="47872" rIns="95743" bIns="47872" numCol="1" anchor="t" anchorCtr="0" compatLnSpc="1">
            <a:prstTxWarp prst="textNoShape">
              <a:avLst/>
            </a:prstTxWarp>
          </a:bodyPr>
          <a:lstStyle>
            <a:lvl1pPr defTabSz="957263">
              <a:defRPr sz="1300"/>
            </a:lvl1pPr>
          </a:lstStyle>
          <a:p>
            <a:pPr>
              <a:defRPr/>
            </a:pPr>
            <a:endParaRPr lang="en-US"/>
          </a:p>
        </p:txBody>
      </p:sp>
      <p:sp>
        <p:nvSpPr>
          <p:cNvPr id="4099"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5743" tIns="47872" rIns="95743" bIns="47872" numCol="1" anchor="t" anchorCtr="0" compatLnSpc="1">
            <a:prstTxWarp prst="textNoShape">
              <a:avLst/>
            </a:prstTxWarp>
          </a:bodyPr>
          <a:lstStyle>
            <a:lvl1pPr algn="r" defTabSz="957263">
              <a:defRPr sz="1300"/>
            </a:lvl1pPr>
          </a:lstStyle>
          <a:p>
            <a:pPr>
              <a:defRPr/>
            </a:pPr>
            <a:endParaRPr lang="en-US"/>
          </a:p>
        </p:txBody>
      </p:sp>
      <p:sp>
        <p:nvSpPr>
          <p:cNvPr id="4100"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5743" tIns="47872" rIns="95743" bIns="47872" numCol="1" anchor="b" anchorCtr="0" compatLnSpc="1">
            <a:prstTxWarp prst="textNoShape">
              <a:avLst/>
            </a:prstTxWarp>
          </a:bodyPr>
          <a:lstStyle>
            <a:lvl1pPr defTabSz="957263">
              <a:defRPr sz="1300"/>
            </a:lvl1pPr>
          </a:lstStyle>
          <a:p>
            <a:pPr>
              <a:defRPr/>
            </a:pPr>
            <a:endParaRPr lang="en-US"/>
          </a:p>
        </p:txBody>
      </p:sp>
      <p:sp>
        <p:nvSpPr>
          <p:cNvPr id="4101"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5743" tIns="47872" rIns="95743" bIns="47872" numCol="1" anchor="b" anchorCtr="0" compatLnSpc="1">
            <a:prstTxWarp prst="textNoShape">
              <a:avLst/>
            </a:prstTxWarp>
          </a:bodyPr>
          <a:lstStyle>
            <a:lvl1pPr algn="r" defTabSz="957263">
              <a:defRPr sz="1300"/>
            </a:lvl1pPr>
          </a:lstStyle>
          <a:p>
            <a:pPr>
              <a:defRPr/>
            </a:pPr>
            <a:fld id="{1F202D8C-EB9C-49A1-BCF5-98F27199059D}" type="slidenum">
              <a:rPr lang="en-US"/>
              <a:pPr>
                <a:defRPr/>
              </a:pPr>
              <a:t>‹#›</a:t>
            </a:fld>
            <a:endParaRPr lang="en-US"/>
          </a:p>
        </p:txBody>
      </p:sp>
    </p:spTree>
    <p:extLst>
      <p:ext uri="{BB962C8B-B14F-4D97-AF65-F5344CB8AC3E}">
        <p14:creationId xmlns:p14="http://schemas.microsoft.com/office/powerpoint/2010/main" val="414655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1028"/>
          <p:cNvSpPr>
            <a:spLocks noGrp="1" noRot="1" noChangeAspect="1" noChangeArrowheads="1" noTextEdit="1"/>
          </p:cNvSpPr>
          <p:nvPr>
            <p:ph type="sldImg" idx="2"/>
          </p:nvPr>
        </p:nvSpPr>
        <p:spPr bwMode="auto">
          <a:xfrm>
            <a:off x="2327275" y="685800"/>
            <a:ext cx="22034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1029"/>
          <p:cNvSpPr>
            <a:spLocks noGrp="1" noChangeArrowheads="1"/>
          </p:cNvSpPr>
          <p:nvPr>
            <p:ph type="body" sz="quarter" idx="3"/>
          </p:nvPr>
        </p:nvSpPr>
        <p:spPr bwMode="auto">
          <a:xfrm>
            <a:off x="914400" y="4343400"/>
            <a:ext cx="5029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1030"/>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1031"/>
          <p:cNvSpPr>
            <a:spLocks noGrp="1" noChangeArrowheads="1"/>
          </p:cNvSpPr>
          <p:nvPr>
            <p:ph type="sldNum" sz="quarter" idx="5"/>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C84D11-ABE4-4226-B26F-E9B2E8C4D209}" type="slidenum">
              <a:rPr lang="en-US"/>
              <a:pPr>
                <a:defRPr/>
              </a:pPr>
              <a:t>‹#›</a:t>
            </a:fld>
            <a:endParaRPr lang="en-US"/>
          </a:p>
        </p:txBody>
      </p:sp>
    </p:spTree>
    <p:extLst>
      <p:ext uri="{BB962C8B-B14F-4D97-AF65-F5344CB8AC3E}">
        <p14:creationId xmlns:p14="http://schemas.microsoft.com/office/powerpoint/2010/main" val="772347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300">
                <a:solidFill>
                  <a:schemeClr val="tx1"/>
                </a:solidFill>
                <a:latin typeface="Times New Roman" pitchFamily="18" charset="0"/>
              </a:defRPr>
            </a:lvl1pPr>
            <a:lvl2pPr marL="742950" indent="-285750" eaLnBrk="0" hangingPunct="0">
              <a:defRPr sz="10300">
                <a:solidFill>
                  <a:schemeClr val="tx1"/>
                </a:solidFill>
                <a:latin typeface="Times New Roman" pitchFamily="18" charset="0"/>
              </a:defRPr>
            </a:lvl2pPr>
            <a:lvl3pPr marL="1143000" indent="-228600" eaLnBrk="0" hangingPunct="0">
              <a:defRPr sz="10300">
                <a:solidFill>
                  <a:schemeClr val="tx1"/>
                </a:solidFill>
                <a:latin typeface="Times New Roman" pitchFamily="18" charset="0"/>
              </a:defRPr>
            </a:lvl3pPr>
            <a:lvl4pPr marL="1600200" indent="-228600" eaLnBrk="0" hangingPunct="0">
              <a:defRPr sz="10300">
                <a:solidFill>
                  <a:schemeClr val="tx1"/>
                </a:solidFill>
                <a:latin typeface="Times New Roman" pitchFamily="18" charset="0"/>
              </a:defRPr>
            </a:lvl4pPr>
            <a:lvl5pPr marL="2057400" indent="-228600" eaLnBrk="0" hangingPunct="0">
              <a:defRPr sz="10300">
                <a:solidFill>
                  <a:schemeClr val="tx1"/>
                </a:solidFill>
                <a:latin typeface="Times New Roman" pitchFamily="18" charset="0"/>
              </a:defRPr>
            </a:lvl5pPr>
            <a:lvl6pPr marL="2514600" indent="-228600" eaLnBrk="0" fontAlgn="base" hangingPunct="0">
              <a:spcBef>
                <a:spcPct val="0"/>
              </a:spcBef>
              <a:spcAft>
                <a:spcPct val="0"/>
              </a:spcAft>
              <a:defRPr sz="10300">
                <a:solidFill>
                  <a:schemeClr val="tx1"/>
                </a:solidFill>
                <a:latin typeface="Times New Roman" pitchFamily="18" charset="0"/>
              </a:defRPr>
            </a:lvl6pPr>
            <a:lvl7pPr marL="2971800" indent="-228600" eaLnBrk="0" fontAlgn="base" hangingPunct="0">
              <a:spcBef>
                <a:spcPct val="0"/>
              </a:spcBef>
              <a:spcAft>
                <a:spcPct val="0"/>
              </a:spcAft>
              <a:defRPr sz="10300">
                <a:solidFill>
                  <a:schemeClr val="tx1"/>
                </a:solidFill>
                <a:latin typeface="Times New Roman" pitchFamily="18" charset="0"/>
              </a:defRPr>
            </a:lvl7pPr>
            <a:lvl8pPr marL="3429000" indent="-228600" eaLnBrk="0" fontAlgn="base" hangingPunct="0">
              <a:spcBef>
                <a:spcPct val="0"/>
              </a:spcBef>
              <a:spcAft>
                <a:spcPct val="0"/>
              </a:spcAft>
              <a:defRPr sz="10300">
                <a:solidFill>
                  <a:schemeClr val="tx1"/>
                </a:solidFill>
                <a:latin typeface="Times New Roman" pitchFamily="18" charset="0"/>
              </a:defRPr>
            </a:lvl8pPr>
            <a:lvl9pPr marL="3886200" indent="-228600" eaLnBrk="0" fontAlgn="base" hangingPunct="0">
              <a:spcBef>
                <a:spcPct val="0"/>
              </a:spcBef>
              <a:spcAft>
                <a:spcPct val="0"/>
              </a:spcAft>
              <a:defRPr sz="10300">
                <a:solidFill>
                  <a:schemeClr val="tx1"/>
                </a:solidFill>
                <a:latin typeface="Times New Roman" pitchFamily="18" charset="0"/>
              </a:defRPr>
            </a:lvl9pPr>
          </a:lstStyle>
          <a:p>
            <a:pPr eaLnBrk="1" hangingPunct="1"/>
            <a:fld id="{994E3A1F-4E6E-4FA3-B6A5-AAF6A11A3F65}" type="slidenum">
              <a:rPr lang="en-US" sz="1200" smtClean="0"/>
              <a:pPr eaLnBrk="1" hangingPunct="1"/>
              <a:t>1</a:t>
            </a:fld>
            <a:endParaRPr lang="en-US" sz="1200" smtClean="0"/>
          </a:p>
        </p:txBody>
      </p:sp>
      <p:sp>
        <p:nvSpPr>
          <p:cNvPr id="4099" name="Rectangle 1026"/>
          <p:cNvSpPr>
            <a:spLocks noGrp="1" noRot="1" noChangeAspect="1" noChangeArrowheads="1" noTextEdit="1"/>
          </p:cNvSpPr>
          <p:nvPr>
            <p:ph type="sldImg"/>
          </p:nvPr>
        </p:nvSpPr>
        <p:spPr>
          <a:xfrm>
            <a:off x="2327275" y="685800"/>
            <a:ext cx="2203450" cy="3429000"/>
          </a:xfrm>
          <a:ln/>
        </p:spPr>
      </p:sp>
      <p:sp>
        <p:nvSpPr>
          <p:cNvPr id="41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095" y="15908163"/>
            <a:ext cx="27980217" cy="10974211"/>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8187" y="29015974"/>
            <a:ext cx="23042033" cy="130880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729FCE-61B6-4F8C-851D-54DF9E87C106}" type="slidenum">
              <a:rPr lang="en-US"/>
              <a:pPr>
                <a:defRPr/>
              </a:pPr>
              <a:t>‹#›</a:t>
            </a:fld>
            <a:endParaRPr lang="en-US"/>
          </a:p>
        </p:txBody>
      </p:sp>
    </p:spTree>
    <p:extLst>
      <p:ext uri="{BB962C8B-B14F-4D97-AF65-F5344CB8AC3E}">
        <p14:creationId xmlns:p14="http://schemas.microsoft.com/office/powerpoint/2010/main" val="81192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E845E4-411A-4B0F-9B08-742E0BA7AD87}" type="slidenum">
              <a:rPr lang="en-US"/>
              <a:pPr>
                <a:defRPr/>
              </a:pPr>
              <a:t>‹#›</a:t>
            </a:fld>
            <a:endParaRPr lang="en-US"/>
          </a:p>
        </p:txBody>
      </p:sp>
    </p:spTree>
    <p:extLst>
      <p:ext uri="{BB962C8B-B14F-4D97-AF65-F5344CB8AC3E}">
        <p14:creationId xmlns:p14="http://schemas.microsoft.com/office/powerpoint/2010/main" val="315587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845" y="4548717"/>
            <a:ext cx="6994525" cy="409680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9092" y="4548717"/>
            <a:ext cx="20885150" cy="409680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A9946F-6BD6-4604-8818-6A4EDF6B1052}" type="slidenum">
              <a:rPr lang="en-US"/>
              <a:pPr>
                <a:defRPr/>
              </a:pPr>
              <a:t>‹#›</a:t>
            </a:fld>
            <a:endParaRPr lang="en-US"/>
          </a:p>
        </p:txBody>
      </p:sp>
    </p:spTree>
    <p:extLst>
      <p:ext uri="{BB962C8B-B14F-4D97-AF65-F5344CB8AC3E}">
        <p14:creationId xmlns:p14="http://schemas.microsoft.com/office/powerpoint/2010/main" val="341837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14295-63DD-4AAE-982F-3C924FD90756}" type="slidenum">
              <a:rPr lang="en-US"/>
              <a:pPr>
                <a:defRPr/>
              </a:pPr>
              <a:t>‹#›</a:t>
            </a:fld>
            <a:endParaRPr lang="en-US"/>
          </a:p>
        </p:txBody>
      </p:sp>
    </p:spTree>
    <p:extLst>
      <p:ext uri="{BB962C8B-B14F-4D97-AF65-F5344CB8AC3E}">
        <p14:creationId xmlns:p14="http://schemas.microsoft.com/office/powerpoint/2010/main" val="51552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32905350"/>
            <a:ext cx="27980217" cy="1016917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21703948"/>
            <a:ext cx="27980217" cy="11201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B48F6-15EE-4469-9F97-771F81EA9E49}" type="slidenum">
              <a:rPr lang="en-US"/>
              <a:pPr>
                <a:defRPr/>
              </a:pPr>
              <a:t>‹#›</a:t>
            </a:fld>
            <a:endParaRPr lang="en-US"/>
          </a:p>
        </p:txBody>
      </p:sp>
    </p:spTree>
    <p:extLst>
      <p:ext uri="{BB962C8B-B14F-4D97-AF65-F5344CB8AC3E}">
        <p14:creationId xmlns:p14="http://schemas.microsoft.com/office/powerpoint/2010/main" val="428665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9092" y="14789506"/>
            <a:ext cx="13939308" cy="30727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0002" y="14789506"/>
            <a:ext cx="13940367" cy="307272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D19A1-544A-4002-AD2E-321EC902E80C}" type="slidenum">
              <a:rPr lang="en-US"/>
              <a:pPr>
                <a:defRPr/>
              </a:pPr>
              <a:t>‹#›</a:t>
            </a:fld>
            <a:endParaRPr lang="en-US"/>
          </a:p>
        </p:txBody>
      </p:sp>
    </p:spTree>
    <p:extLst>
      <p:ext uri="{BB962C8B-B14F-4D97-AF65-F5344CB8AC3E}">
        <p14:creationId xmlns:p14="http://schemas.microsoft.com/office/powerpoint/2010/main" val="261359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712" y="2049639"/>
            <a:ext cx="29626983"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708" y="11463164"/>
            <a:ext cx="14544675" cy="4775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5708" y="16239067"/>
            <a:ext cx="14544675" cy="295024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1669" y="11463164"/>
            <a:ext cx="14551025" cy="4775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1669" y="16239067"/>
            <a:ext cx="14551025" cy="295024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5C4EE7-3891-4672-966A-A5D8A2945A82}" type="slidenum">
              <a:rPr lang="en-US"/>
              <a:pPr>
                <a:defRPr/>
              </a:pPr>
              <a:t>‹#›</a:t>
            </a:fld>
            <a:endParaRPr lang="en-US"/>
          </a:p>
        </p:txBody>
      </p:sp>
    </p:spTree>
    <p:extLst>
      <p:ext uri="{BB962C8B-B14F-4D97-AF65-F5344CB8AC3E}">
        <p14:creationId xmlns:p14="http://schemas.microsoft.com/office/powerpoint/2010/main" val="426326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BF18BE-3832-4446-96C0-D9AB42AD3164}" type="slidenum">
              <a:rPr lang="en-US"/>
              <a:pPr>
                <a:defRPr/>
              </a:pPr>
              <a:t>‹#›</a:t>
            </a:fld>
            <a:endParaRPr lang="en-US"/>
          </a:p>
        </p:txBody>
      </p:sp>
    </p:spTree>
    <p:extLst>
      <p:ext uri="{BB962C8B-B14F-4D97-AF65-F5344CB8AC3E}">
        <p14:creationId xmlns:p14="http://schemas.microsoft.com/office/powerpoint/2010/main" val="43226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0C026B-078B-4F1F-8B3D-E8D0E67EB93E}" type="slidenum">
              <a:rPr lang="en-US"/>
              <a:pPr>
                <a:defRPr/>
              </a:pPr>
              <a:t>‹#›</a:t>
            </a:fld>
            <a:endParaRPr lang="en-US"/>
          </a:p>
        </p:txBody>
      </p:sp>
    </p:spTree>
    <p:extLst>
      <p:ext uri="{BB962C8B-B14F-4D97-AF65-F5344CB8AC3E}">
        <p14:creationId xmlns:p14="http://schemas.microsoft.com/office/powerpoint/2010/main" val="214733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712" y="2039761"/>
            <a:ext cx="10829925" cy="867515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70392" y="2039762"/>
            <a:ext cx="18402300" cy="43701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712" y="10714921"/>
            <a:ext cx="10829925" cy="3502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44FD8E-1EE9-4309-BFE0-D994ED8B4854}" type="slidenum">
              <a:rPr lang="en-US"/>
              <a:pPr>
                <a:defRPr/>
              </a:pPr>
              <a:t>‹#›</a:t>
            </a:fld>
            <a:endParaRPr lang="en-US"/>
          </a:p>
        </p:txBody>
      </p:sp>
    </p:spTree>
    <p:extLst>
      <p:ext uri="{BB962C8B-B14F-4D97-AF65-F5344CB8AC3E}">
        <p14:creationId xmlns:p14="http://schemas.microsoft.com/office/powerpoint/2010/main" val="379042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661" y="35843992"/>
            <a:ext cx="19750617" cy="42326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2661" y="4575882"/>
            <a:ext cx="19750617" cy="30722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2661" y="40076619"/>
            <a:ext cx="19750617" cy="60081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702283-0A06-4909-A14C-D5A1679FB855}" type="slidenum">
              <a:rPr lang="en-US"/>
              <a:pPr>
                <a:defRPr/>
              </a:pPr>
              <a:t>‹#›</a:t>
            </a:fld>
            <a:endParaRPr lang="en-US"/>
          </a:p>
        </p:txBody>
      </p:sp>
    </p:spTree>
    <p:extLst>
      <p:ext uri="{BB962C8B-B14F-4D97-AF65-F5344CB8AC3E}">
        <p14:creationId xmlns:p14="http://schemas.microsoft.com/office/powerpoint/2010/main" val="352681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9094" y="4548717"/>
            <a:ext cx="27981275"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20" tIns="219412" rIns="438820" bIns="2194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9094" y="14789506"/>
            <a:ext cx="27981275" cy="307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20" tIns="219412" rIns="438820" bIns="2194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9092" y="46657688"/>
            <a:ext cx="6858000" cy="3407833"/>
          </a:xfrm>
          <a:prstGeom prst="rect">
            <a:avLst/>
          </a:prstGeom>
          <a:noFill/>
          <a:ln w="9525">
            <a:noFill/>
            <a:miter lim="800000"/>
            <a:headEnd/>
            <a:tailEnd/>
          </a:ln>
          <a:effectLst/>
        </p:spPr>
        <p:txBody>
          <a:bodyPr vert="horz" wrap="square" lIns="438820" tIns="219412" rIns="438820" bIns="219412" numCol="1" anchor="t" anchorCtr="0" compatLnSpc="1">
            <a:prstTxWarp prst="textNoShape">
              <a:avLst/>
            </a:prstTxWarp>
          </a:bodyPr>
          <a:lstStyle>
            <a:lvl1pPr>
              <a:defRPr sz="6900"/>
            </a:lvl1pPr>
          </a:lstStyle>
          <a:p>
            <a:pPr>
              <a:defRPr/>
            </a:pPr>
            <a:endParaRPr lang="en-US"/>
          </a:p>
        </p:txBody>
      </p:sp>
      <p:sp>
        <p:nvSpPr>
          <p:cNvPr id="1029" name="Rectangle 5"/>
          <p:cNvSpPr>
            <a:spLocks noGrp="1" noChangeArrowheads="1"/>
          </p:cNvSpPr>
          <p:nvPr>
            <p:ph type="ftr" sz="quarter" idx="3"/>
          </p:nvPr>
        </p:nvSpPr>
        <p:spPr bwMode="auto">
          <a:xfrm>
            <a:off x="11247969" y="46657688"/>
            <a:ext cx="10423525" cy="3407833"/>
          </a:xfrm>
          <a:prstGeom prst="rect">
            <a:avLst/>
          </a:prstGeom>
          <a:noFill/>
          <a:ln w="9525">
            <a:noFill/>
            <a:miter lim="800000"/>
            <a:headEnd/>
            <a:tailEnd/>
          </a:ln>
          <a:effectLst/>
        </p:spPr>
        <p:txBody>
          <a:bodyPr vert="horz" wrap="square" lIns="438820" tIns="219412" rIns="438820" bIns="219412" numCol="1" anchor="t" anchorCtr="0" compatLnSpc="1">
            <a:prstTxWarp prst="textNoShape">
              <a:avLst/>
            </a:prstTxWarp>
          </a:bodyPr>
          <a:lstStyle>
            <a:lvl1pPr algn="ctr">
              <a:defRPr sz="6900"/>
            </a:lvl1pPr>
          </a:lstStyle>
          <a:p>
            <a:pPr>
              <a:defRPr/>
            </a:pPr>
            <a:endParaRPr lang="en-US"/>
          </a:p>
        </p:txBody>
      </p:sp>
      <p:sp>
        <p:nvSpPr>
          <p:cNvPr id="1030" name="Rectangle 6"/>
          <p:cNvSpPr>
            <a:spLocks noGrp="1" noChangeArrowheads="1"/>
          </p:cNvSpPr>
          <p:nvPr>
            <p:ph type="sldNum" sz="quarter" idx="4"/>
          </p:nvPr>
        </p:nvSpPr>
        <p:spPr bwMode="auto">
          <a:xfrm>
            <a:off x="23592367" y="46657688"/>
            <a:ext cx="6858000" cy="3407833"/>
          </a:xfrm>
          <a:prstGeom prst="rect">
            <a:avLst/>
          </a:prstGeom>
          <a:noFill/>
          <a:ln w="9525">
            <a:noFill/>
            <a:miter lim="800000"/>
            <a:headEnd/>
            <a:tailEnd/>
          </a:ln>
          <a:effectLst/>
        </p:spPr>
        <p:txBody>
          <a:bodyPr vert="horz" wrap="square" lIns="438820" tIns="219412" rIns="438820" bIns="219412" numCol="1" anchor="t" anchorCtr="0" compatLnSpc="1">
            <a:prstTxWarp prst="textNoShape">
              <a:avLst/>
            </a:prstTxWarp>
          </a:bodyPr>
          <a:lstStyle>
            <a:lvl1pPr algn="r">
              <a:defRPr sz="6900"/>
            </a:lvl1pPr>
          </a:lstStyle>
          <a:p>
            <a:pPr>
              <a:defRPr/>
            </a:pPr>
            <a:fld id="{B259A04D-D77D-419E-ACBF-D8BE56EA84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7825" indent="-1647825" algn="l" defTabSz="4389438" rtl="0" eaLnBrk="0" fontAlgn="base" hangingPunct="0">
        <a:spcBef>
          <a:spcPct val="20000"/>
        </a:spcBef>
        <a:spcAft>
          <a:spcPct val="0"/>
        </a:spcAft>
        <a:buChar char="•"/>
        <a:defRPr sz="15500">
          <a:solidFill>
            <a:schemeClr val="tx1"/>
          </a:solidFill>
          <a:latin typeface="+mn-lt"/>
          <a:ea typeface="+mn-ea"/>
          <a:cs typeface="+mn-cs"/>
        </a:defRPr>
      </a:lvl1pPr>
      <a:lvl2pPr marL="3562350" indent="-1366838" algn="l" defTabSz="4389438" rtl="0" eaLnBrk="0" fontAlgn="base" hangingPunct="0">
        <a:spcBef>
          <a:spcPct val="20000"/>
        </a:spcBef>
        <a:spcAft>
          <a:spcPct val="0"/>
        </a:spcAft>
        <a:buChar char="–"/>
        <a:defRPr sz="13400">
          <a:solidFill>
            <a:schemeClr val="tx1"/>
          </a:solidFill>
          <a:latin typeface="+mn-lt"/>
        </a:defRPr>
      </a:lvl2pPr>
      <a:lvl3pPr marL="5484813" indent="-1095375" algn="l" defTabSz="4389438" rtl="0" eaLnBrk="0" fontAlgn="base" hangingPunct="0">
        <a:spcBef>
          <a:spcPct val="20000"/>
        </a:spcBef>
        <a:spcAft>
          <a:spcPct val="0"/>
        </a:spcAft>
        <a:buChar char="•"/>
        <a:defRPr sz="11600">
          <a:solidFill>
            <a:schemeClr val="tx1"/>
          </a:solidFill>
          <a:latin typeface="+mn-lt"/>
        </a:defRPr>
      </a:lvl3pPr>
      <a:lvl4pPr marL="7678738" indent="-1093788" algn="l" defTabSz="4389438" rtl="0" eaLnBrk="0" fontAlgn="base" hangingPunct="0">
        <a:spcBef>
          <a:spcPct val="20000"/>
        </a:spcBef>
        <a:spcAft>
          <a:spcPct val="0"/>
        </a:spcAft>
        <a:buChar char="–"/>
        <a:defRPr sz="9500">
          <a:solidFill>
            <a:schemeClr val="tx1"/>
          </a:solidFill>
          <a:latin typeface="+mn-lt"/>
        </a:defRPr>
      </a:lvl4pPr>
      <a:lvl5pPr marL="9874250" indent="-1093788" algn="l" defTabSz="4389438" rtl="0" eaLnBrk="0" fontAlgn="base" hangingPunct="0">
        <a:spcBef>
          <a:spcPct val="20000"/>
        </a:spcBef>
        <a:spcAft>
          <a:spcPct val="0"/>
        </a:spcAft>
        <a:buChar char="»"/>
        <a:defRPr sz="9500">
          <a:solidFill>
            <a:schemeClr val="tx1"/>
          </a:solidFill>
          <a:latin typeface="+mn-lt"/>
        </a:defRPr>
      </a:lvl5pPr>
      <a:lvl6pPr marL="10331450" indent="-1093788" algn="l" defTabSz="4389438" rtl="0" fontAlgn="base">
        <a:spcBef>
          <a:spcPct val="20000"/>
        </a:spcBef>
        <a:spcAft>
          <a:spcPct val="0"/>
        </a:spcAft>
        <a:buChar char="»"/>
        <a:defRPr sz="9500">
          <a:solidFill>
            <a:schemeClr val="tx1"/>
          </a:solidFill>
          <a:latin typeface="+mn-lt"/>
        </a:defRPr>
      </a:lvl6pPr>
      <a:lvl7pPr marL="10788650" indent="-1093788" algn="l" defTabSz="4389438" rtl="0" fontAlgn="base">
        <a:spcBef>
          <a:spcPct val="20000"/>
        </a:spcBef>
        <a:spcAft>
          <a:spcPct val="0"/>
        </a:spcAft>
        <a:buChar char="»"/>
        <a:defRPr sz="9500">
          <a:solidFill>
            <a:schemeClr val="tx1"/>
          </a:solidFill>
          <a:latin typeface="+mn-lt"/>
        </a:defRPr>
      </a:lvl7pPr>
      <a:lvl8pPr marL="11245850" indent="-1093788" algn="l" defTabSz="4389438" rtl="0" fontAlgn="base">
        <a:spcBef>
          <a:spcPct val="20000"/>
        </a:spcBef>
        <a:spcAft>
          <a:spcPct val="0"/>
        </a:spcAft>
        <a:buChar char="»"/>
        <a:defRPr sz="9500">
          <a:solidFill>
            <a:schemeClr val="tx1"/>
          </a:solidFill>
          <a:latin typeface="+mn-lt"/>
        </a:defRPr>
      </a:lvl8pPr>
      <a:lvl9pPr marL="11703050" indent="-1093788" algn="l" defTabSz="4389438" rtl="0" fontAlgn="base">
        <a:spcBef>
          <a:spcPct val="20000"/>
        </a:spcBef>
        <a:spcAft>
          <a:spcPct val="0"/>
        </a:spcAft>
        <a:buChar char="»"/>
        <a:defRPr sz="9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tiff"/><Relationship Id="rId2" Type="http://schemas.openxmlformats.org/officeDocument/2006/relationships/tags" Target="../tags/tag2.xml"/><Relationship Id="rId16" Type="http://schemas.openxmlformats.org/officeDocument/2006/relationships/image" Target="../media/image12.tiff"/><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tif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5"/>
          <p:cNvSpPr txBox="1">
            <a:spLocks noChangeArrowheads="1"/>
          </p:cNvSpPr>
          <p:nvPr/>
        </p:nvSpPr>
        <p:spPr bwMode="auto">
          <a:xfrm>
            <a:off x="9448800" y="609959"/>
            <a:ext cx="23622000" cy="25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2" rIns="91420" bIns="45712">
            <a:spAutoFit/>
          </a:bodyPr>
          <a:lstStyle>
            <a:lvl1pPr defTabSz="915988" eaLnBrk="0" hangingPunct="0">
              <a:defRPr sz="10300">
                <a:solidFill>
                  <a:schemeClr val="tx1"/>
                </a:solidFill>
                <a:latin typeface="Times New Roman" pitchFamily="18" charset="0"/>
              </a:defRPr>
            </a:lvl1pPr>
            <a:lvl2pPr marL="742950" indent="-285750" defTabSz="915988" eaLnBrk="0" hangingPunct="0">
              <a:defRPr sz="10300">
                <a:solidFill>
                  <a:schemeClr val="tx1"/>
                </a:solidFill>
                <a:latin typeface="Times New Roman" pitchFamily="18" charset="0"/>
              </a:defRPr>
            </a:lvl2pPr>
            <a:lvl3pPr marL="1143000" indent="-228600" defTabSz="915988" eaLnBrk="0" hangingPunct="0">
              <a:defRPr sz="10300">
                <a:solidFill>
                  <a:schemeClr val="tx1"/>
                </a:solidFill>
                <a:latin typeface="Times New Roman" pitchFamily="18" charset="0"/>
              </a:defRPr>
            </a:lvl3pPr>
            <a:lvl4pPr marL="1600200" indent="-228600" defTabSz="915988" eaLnBrk="0" hangingPunct="0">
              <a:defRPr sz="10300">
                <a:solidFill>
                  <a:schemeClr val="tx1"/>
                </a:solidFill>
                <a:latin typeface="Times New Roman" pitchFamily="18" charset="0"/>
              </a:defRPr>
            </a:lvl4pPr>
            <a:lvl5pPr marL="2057400" indent="-228600" defTabSz="915988" eaLnBrk="0" hangingPunct="0">
              <a:defRPr sz="10300">
                <a:solidFill>
                  <a:schemeClr val="tx1"/>
                </a:solidFill>
                <a:latin typeface="Times New Roman" pitchFamily="18" charset="0"/>
              </a:defRPr>
            </a:lvl5pPr>
            <a:lvl6pPr marL="2514600" indent="-228600" defTabSz="915988" eaLnBrk="0" fontAlgn="base" hangingPunct="0">
              <a:spcBef>
                <a:spcPct val="0"/>
              </a:spcBef>
              <a:spcAft>
                <a:spcPct val="0"/>
              </a:spcAft>
              <a:defRPr sz="10300">
                <a:solidFill>
                  <a:schemeClr val="tx1"/>
                </a:solidFill>
                <a:latin typeface="Times New Roman" pitchFamily="18" charset="0"/>
              </a:defRPr>
            </a:lvl6pPr>
            <a:lvl7pPr marL="2971800" indent="-228600" defTabSz="915988" eaLnBrk="0" fontAlgn="base" hangingPunct="0">
              <a:spcBef>
                <a:spcPct val="0"/>
              </a:spcBef>
              <a:spcAft>
                <a:spcPct val="0"/>
              </a:spcAft>
              <a:defRPr sz="10300">
                <a:solidFill>
                  <a:schemeClr val="tx1"/>
                </a:solidFill>
                <a:latin typeface="Times New Roman" pitchFamily="18" charset="0"/>
              </a:defRPr>
            </a:lvl7pPr>
            <a:lvl8pPr marL="3429000" indent="-228600" defTabSz="915988" eaLnBrk="0" fontAlgn="base" hangingPunct="0">
              <a:spcBef>
                <a:spcPct val="0"/>
              </a:spcBef>
              <a:spcAft>
                <a:spcPct val="0"/>
              </a:spcAft>
              <a:defRPr sz="10300">
                <a:solidFill>
                  <a:schemeClr val="tx1"/>
                </a:solidFill>
                <a:latin typeface="Times New Roman" pitchFamily="18" charset="0"/>
              </a:defRPr>
            </a:lvl8pPr>
            <a:lvl9pPr marL="3886200" indent="-228600" defTabSz="915988" eaLnBrk="0" fontAlgn="base" hangingPunct="0">
              <a:spcBef>
                <a:spcPct val="0"/>
              </a:spcBef>
              <a:spcAft>
                <a:spcPct val="0"/>
              </a:spcAft>
              <a:defRPr sz="10300">
                <a:solidFill>
                  <a:schemeClr val="tx1"/>
                </a:solidFill>
                <a:latin typeface="Times New Roman" pitchFamily="18" charset="0"/>
              </a:defRPr>
            </a:lvl9pPr>
          </a:lstStyle>
          <a:p>
            <a:pPr algn="ctr" eaLnBrk="1" hangingPunct="1">
              <a:spcBef>
                <a:spcPct val="50000"/>
              </a:spcBef>
            </a:pPr>
            <a:r>
              <a:rPr lang="en-US" sz="8000" b="1" smtClean="0"/>
              <a:t>An orographically adjusted GPM precipitation retrieval for NOAA’s QPE over mountainous terrain</a:t>
            </a:r>
            <a:endParaRPr lang="en-US" sz="8000" b="1" i="1">
              <a:latin typeface="Arial" charset="0"/>
              <a:cs typeface="Times New Roman" pitchFamily="18" charset="0"/>
            </a:endParaRPr>
          </a:p>
        </p:txBody>
      </p:sp>
      <p:sp>
        <p:nvSpPr>
          <p:cNvPr id="2056" name="Rectangle 100"/>
          <p:cNvSpPr>
            <a:spLocks noChangeArrowheads="1"/>
          </p:cNvSpPr>
          <p:nvPr/>
        </p:nvSpPr>
        <p:spPr bwMode="auto">
          <a:xfrm>
            <a:off x="15659100" y="18409710"/>
            <a:ext cx="32918400" cy="173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057" name="Text Box 129"/>
          <p:cNvSpPr txBox="1">
            <a:spLocks noChangeArrowheads="1"/>
          </p:cNvSpPr>
          <p:nvPr/>
        </p:nvSpPr>
        <p:spPr bwMode="auto">
          <a:xfrm>
            <a:off x="6961720" y="6223000"/>
            <a:ext cx="2982383" cy="51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spAutoFit/>
          </a:bodyPr>
          <a:lstStyle>
            <a:lvl1pPr defTabSz="915988" eaLnBrk="0" hangingPunct="0">
              <a:defRPr sz="10300">
                <a:solidFill>
                  <a:schemeClr val="tx1"/>
                </a:solidFill>
                <a:latin typeface="Times New Roman" pitchFamily="18" charset="0"/>
              </a:defRPr>
            </a:lvl1pPr>
            <a:lvl2pPr marL="742950" indent="-285750" defTabSz="915988" eaLnBrk="0" hangingPunct="0">
              <a:defRPr sz="10300">
                <a:solidFill>
                  <a:schemeClr val="tx1"/>
                </a:solidFill>
                <a:latin typeface="Times New Roman" pitchFamily="18" charset="0"/>
              </a:defRPr>
            </a:lvl2pPr>
            <a:lvl3pPr marL="1143000" indent="-228600" defTabSz="915988" eaLnBrk="0" hangingPunct="0">
              <a:defRPr sz="10300">
                <a:solidFill>
                  <a:schemeClr val="tx1"/>
                </a:solidFill>
                <a:latin typeface="Times New Roman" pitchFamily="18" charset="0"/>
              </a:defRPr>
            </a:lvl3pPr>
            <a:lvl4pPr marL="1600200" indent="-228600" defTabSz="915988" eaLnBrk="0" hangingPunct="0">
              <a:defRPr sz="10300">
                <a:solidFill>
                  <a:schemeClr val="tx1"/>
                </a:solidFill>
                <a:latin typeface="Times New Roman" pitchFamily="18" charset="0"/>
              </a:defRPr>
            </a:lvl4pPr>
            <a:lvl5pPr marL="2057400" indent="-228600" defTabSz="915988" eaLnBrk="0" hangingPunct="0">
              <a:defRPr sz="10300">
                <a:solidFill>
                  <a:schemeClr val="tx1"/>
                </a:solidFill>
                <a:latin typeface="Times New Roman" pitchFamily="18" charset="0"/>
              </a:defRPr>
            </a:lvl5pPr>
            <a:lvl6pPr marL="2514600" indent="-228600" defTabSz="915988" eaLnBrk="0" fontAlgn="base" hangingPunct="0">
              <a:spcBef>
                <a:spcPct val="0"/>
              </a:spcBef>
              <a:spcAft>
                <a:spcPct val="0"/>
              </a:spcAft>
              <a:defRPr sz="10300">
                <a:solidFill>
                  <a:schemeClr val="tx1"/>
                </a:solidFill>
                <a:latin typeface="Times New Roman" pitchFamily="18" charset="0"/>
              </a:defRPr>
            </a:lvl6pPr>
            <a:lvl7pPr marL="2971800" indent="-228600" defTabSz="915988" eaLnBrk="0" fontAlgn="base" hangingPunct="0">
              <a:spcBef>
                <a:spcPct val="0"/>
              </a:spcBef>
              <a:spcAft>
                <a:spcPct val="0"/>
              </a:spcAft>
              <a:defRPr sz="10300">
                <a:solidFill>
                  <a:schemeClr val="tx1"/>
                </a:solidFill>
                <a:latin typeface="Times New Roman" pitchFamily="18" charset="0"/>
              </a:defRPr>
            </a:lvl7pPr>
            <a:lvl8pPr marL="3429000" indent="-228600" defTabSz="915988" eaLnBrk="0" fontAlgn="base" hangingPunct="0">
              <a:spcBef>
                <a:spcPct val="0"/>
              </a:spcBef>
              <a:spcAft>
                <a:spcPct val="0"/>
              </a:spcAft>
              <a:defRPr sz="10300">
                <a:solidFill>
                  <a:schemeClr val="tx1"/>
                </a:solidFill>
                <a:latin typeface="Times New Roman" pitchFamily="18" charset="0"/>
              </a:defRPr>
            </a:lvl8pPr>
            <a:lvl9pPr marL="3886200" indent="-228600" defTabSz="915988" eaLnBrk="0" fontAlgn="base" hangingPunct="0">
              <a:spcBef>
                <a:spcPct val="0"/>
              </a:spcBef>
              <a:spcAft>
                <a:spcPct val="0"/>
              </a:spcAft>
              <a:defRPr sz="10300">
                <a:solidFill>
                  <a:schemeClr val="tx1"/>
                </a:solidFill>
                <a:latin typeface="Times New Roman" pitchFamily="18" charset="0"/>
              </a:defRPr>
            </a:lvl9pPr>
          </a:lstStyle>
          <a:p>
            <a:pPr eaLnBrk="1" hangingPunct="1"/>
            <a:endParaRPr lang="en-US" sz="2600"/>
          </a:p>
        </p:txBody>
      </p:sp>
      <p:sp>
        <p:nvSpPr>
          <p:cNvPr id="2058" name="Text Box 131"/>
          <p:cNvSpPr txBox="1">
            <a:spLocks noChangeArrowheads="1"/>
          </p:cNvSpPr>
          <p:nvPr/>
        </p:nvSpPr>
        <p:spPr bwMode="auto">
          <a:xfrm>
            <a:off x="6858000" y="7936795"/>
            <a:ext cx="2983442" cy="51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spAutoFit/>
          </a:bodyPr>
          <a:lstStyle>
            <a:lvl1pPr defTabSz="915988" eaLnBrk="0" hangingPunct="0">
              <a:defRPr sz="10300">
                <a:solidFill>
                  <a:schemeClr val="tx1"/>
                </a:solidFill>
                <a:latin typeface="Times New Roman" pitchFamily="18" charset="0"/>
              </a:defRPr>
            </a:lvl1pPr>
            <a:lvl2pPr marL="742950" indent="-285750" defTabSz="915988" eaLnBrk="0" hangingPunct="0">
              <a:defRPr sz="10300">
                <a:solidFill>
                  <a:schemeClr val="tx1"/>
                </a:solidFill>
                <a:latin typeface="Times New Roman" pitchFamily="18" charset="0"/>
              </a:defRPr>
            </a:lvl2pPr>
            <a:lvl3pPr marL="1143000" indent="-228600" defTabSz="915988" eaLnBrk="0" hangingPunct="0">
              <a:defRPr sz="10300">
                <a:solidFill>
                  <a:schemeClr val="tx1"/>
                </a:solidFill>
                <a:latin typeface="Times New Roman" pitchFamily="18" charset="0"/>
              </a:defRPr>
            </a:lvl3pPr>
            <a:lvl4pPr marL="1600200" indent="-228600" defTabSz="915988" eaLnBrk="0" hangingPunct="0">
              <a:defRPr sz="10300">
                <a:solidFill>
                  <a:schemeClr val="tx1"/>
                </a:solidFill>
                <a:latin typeface="Times New Roman" pitchFamily="18" charset="0"/>
              </a:defRPr>
            </a:lvl4pPr>
            <a:lvl5pPr marL="2057400" indent="-228600" defTabSz="915988" eaLnBrk="0" hangingPunct="0">
              <a:defRPr sz="10300">
                <a:solidFill>
                  <a:schemeClr val="tx1"/>
                </a:solidFill>
                <a:latin typeface="Times New Roman" pitchFamily="18" charset="0"/>
              </a:defRPr>
            </a:lvl5pPr>
            <a:lvl6pPr marL="2514600" indent="-228600" defTabSz="915988" eaLnBrk="0" fontAlgn="base" hangingPunct="0">
              <a:spcBef>
                <a:spcPct val="0"/>
              </a:spcBef>
              <a:spcAft>
                <a:spcPct val="0"/>
              </a:spcAft>
              <a:defRPr sz="10300">
                <a:solidFill>
                  <a:schemeClr val="tx1"/>
                </a:solidFill>
                <a:latin typeface="Times New Roman" pitchFamily="18" charset="0"/>
              </a:defRPr>
            </a:lvl6pPr>
            <a:lvl7pPr marL="2971800" indent="-228600" defTabSz="915988" eaLnBrk="0" fontAlgn="base" hangingPunct="0">
              <a:spcBef>
                <a:spcPct val="0"/>
              </a:spcBef>
              <a:spcAft>
                <a:spcPct val="0"/>
              </a:spcAft>
              <a:defRPr sz="10300">
                <a:solidFill>
                  <a:schemeClr val="tx1"/>
                </a:solidFill>
                <a:latin typeface="Times New Roman" pitchFamily="18" charset="0"/>
              </a:defRPr>
            </a:lvl7pPr>
            <a:lvl8pPr marL="3429000" indent="-228600" defTabSz="915988" eaLnBrk="0" fontAlgn="base" hangingPunct="0">
              <a:spcBef>
                <a:spcPct val="0"/>
              </a:spcBef>
              <a:spcAft>
                <a:spcPct val="0"/>
              </a:spcAft>
              <a:defRPr sz="10300">
                <a:solidFill>
                  <a:schemeClr val="tx1"/>
                </a:solidFill>
                <a:latin typeface="Times New Roman" pitchFamily="18" charset="0"/>
              </a:defRPr>
            </a:lvl8pPr>
            <a:lvl9pPr marL="3886200" indent="-228600" defTabSz="915988" eaLnBrk="0" fontAlgn="base" hangingPunct="0">
              <a:spcBef>
                <a:spcPct val="0"/>
              </a:spcBef>
              <a:spcAft>
                <a:spcPct val="0"/>
              </a:spcAft>
              <a:defRPr sz="10300">
                <a:solidFill>
                  <a:schemeClr val="tx1"/>
                </a:solidFill>
                <a:latin typeface="Times New Roman" pitchFamily="18" charset="0"/>
              </a:defRPr>
            </a:lvl9pPr>
          </a:lstStyle>
          <a:p>
            <a:pPr eaLnBrk="1" hangingPunct="1"/>
            <a:endParaRPr lang="en-US" sz="2600"/>
          </a:p>
        </p:txBody>
      </p:sp>
      <p:sp>
        <p:nvSpPr>
          <p:cNvPr id="2061" name="Text Box 205"/>
          <p:cNvSpPr txBox="1">
            <a:spLocks noChangeArrowheads="1"/>
          </p:cNvSpPr>
          <p:nvPr/>
        </p:nvSpPr>
        <p:spPr bwMode="auto">
          <a:xfrm>
            <a:off x="405344" y="4343400"/>
            <a:ext cx="32208255" cy="45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3887" tIns="196943" rIns="393887" bIns="196943">
            <a:spAutoFit/>
          </a:bodyPr>
          <a:lstStyle>
            <a:lvl1pPr defTabSz="3938588" eaLnBrk="0" hangingPunct="0">
              <a:defRPr sz="10300">
                <a:solidFill>
                  <a:schemeClr val="tx1"/>
                </a:solidFill>
                <a:latin typeface="Times New Roman" pitchFamily="18" charset="0"/>
              </a:defRPr>
            </a:lvl1pPr>
            <a:lvl2pPr marL="742950" indent="-285750" defTabSz="3938588" eaLnBrk="0" hangingPunct="0">
              <a:defRPr sz="10300">
                <a:solidFill>
                  <a:schemeClr val="tx1"/>
                </a:solidFill>
                <a:latin typeface="Times New Roman" pitchFamily="18" charset="0"/>
              </a:defRPr>
            </a:lvl2pPr>
            <a:lvl3pPr marL="1143000" indent="-228600" defTabSz="3938588" eaLnBrk="0" hangingPunct="0">
              <a:defRPr sz="10300">
                <a:solidFill>
                  <a:schemeClr val="tx1"/>
                </a:solidFill>
                <a:latin typeface="Times New Roman" pitchFamily="18" charset="0"/>
              </a:defRPr>
            </a:lvl3pPr>
            <a:lvl4pPr marL="1600200" indent="-228600" defTabSz="3938588" eaLnBrk="0" hangingPunct="0">
              <a:defRPr sz="10300">
                <a:solidFill>
                  <a:schemeClr val="tx1"/>
                </a:solidFill>
                <a:latin typeface="Times New Roman" pitchFamily="18" charset="0"/>
              </a:defRPr>
            </a:lvl4pPr>
            <a:lvl5pPr marL="2057400" indent="-228600" defTabSz="3938588" eaLnBrk="0" hangingPunct="0">
              <a:defRPr sz="10300">
                <a:solidFill>
                  <a:schemeClr val="tx1"/>
                </a:solidFill>
                <a:latin typeface="Times New Roman" pitchFamily="18" charset="0"/>
              </a:defRPr>
            </a:lvl5pPr>
            <a:lvl6pPr marL="2514600" indent="-228600" defTabSz="3938588" eaLnBrk="0" fontAlgn="base" hangingPunct="0">
              <a:spcBef>
                <a:spcPct val="0"/>
              </a:spcBef>
              <a:spcAft>
                <a:spcPct val="0"/>
              </a:spcAft>
              <a:defRPr sz="10300">
                <a:solidFill>
                  <a:schemeClr val="tx1"/>
                </a:solidFill>
                <a:latin typeface="Times New Roman" pitchFamily="18" charset="0"/>
              </a:defRPr>
            </a:lvl6pPr>
            <a:lvl7pPr marL="2971800" indent="-228600" defTabSz="3938588" eaLnBrk="0" fontAlgn="base" hangingPunct="0">
              <a:spcBef>
                <a:spcPct val="0"/>
              </a:spcBef>
              <a:spcAft>
                <a:spcPct val="0"/>
              </a:spcAft>
              <a:defRPr sz="10300">
                <a:solidFill>
                  <a:schemeClr val="tx1"/>
                </a:solidFill>
                <a:latin typeface="Times New Roman" pitchFamily="18" charset="0"/>
              </a:defRPr>
            </a:lvl7pPr>
            <a:lvl8pPr marL="3429000" indent="-228600" defTabSz="3938588" eaLnBrk="0" fontAlgn="base" hangingPunct="0">
              <a:spcBef>
                <a:spcPct val="0"/>
              </a:spcBef>
              <a:spcAft>
                <a:spcPct val="0"/>
              </a:spcAft>
              <a:defRPr sz="10300">
                <a:solidFill>
                  <a:schemeClr val="tx1"/>
                </a:solidFill>
                <a:latin typeface="Times New Roman" pitchFamily="18" charset="0"/>
              </a:defRPr>
            </a:lvl8pPr>
            <a:lvl9pPr marL="3886200" indent="-228600" defTabSz="3938588" eaLnBrk="0" fontAlgn="base" hangingPunct="0">
              <a:spcBef>
                <a:spcPct val="0"/>
              </a:spcBef>
              <a:spcAft>
                <a:spcPct val="0"/>
              </a:spcAft>
              <a:defRPr sz="10300">
                <a:solidFill>
                  <a:schemeClr val="tx1"/>
                </a:solidFill>
                <a:latin typeface="Times New Roman" pitchFamily="18" charset="0"/>
              </a:defRPr>
            </a:lvl9pPr>
          </a:lstStyle>
          <a:p>
            <a:pPr algn="ctr" eaLnBrk="1" hangingPunct="1"/>
            <a:r>
              <a:rPr lang="en-US" sz="5400" smtClean="0">
                <a:latin typeface="+mn-lt"/>
              </a:rPr>
              <a:t>Dan Bikos, Edward Szoke, Steven Miller, Stanley Kidder, Christian Kummerow,</a:t>
            </a:r>
            <a:r>
              <a:rPr lang="en-US" sz="5400" smtClean="0"/>
              <a:t> </a:t>
            </a:r>
            <a:r>
              <a:rPr lang="en-US" sz="5400" smtClean="0">
                <a:latin typeface="+mn-lt"/>
              </a:rPr>
              <a:t>Cindy Combs,</a:t>
            </a:r>
            <a:r>
              <a:rPr lang="en-US" sz="5400"/>
              <a:t> Scott Longmore</a:t>
            </a:r>
            <a:r>
              <a:rPr lang="en-US" sz="5400" smtClean="0">
                <a:latin typeface="+mn-lt"/>
              </a:rPr>
              <a:t> </a:t>
            </a:r>
            <a:r>
              <a:rPr lang="en-US" sz="5400" baseline="30000" smtClean="0"/>
              <a:t>*</a:t>
            </a:r>
            <a:r>
              <a:rPr lang="en-US" sz="5400" smtClean="0">
                <a:latin typeface="+mn-lt"/>
              </a:rPr>
              <a:t>Paula Brown</a:t>
            </a:r>
          </a:p>
          <a:p>
            <a:pPr algn="ctr" eaLnBrk="1" hangingPunct="1"/>
            <a:r>
              <a:rPr lang="en-US" sz="5400" smtClean="0">
                <a:latin typeface="+mn-lt"/>
              </a:rPr>
              <a:t>Cooperative Institute for Research in the Atmosphere (CIRA)</a:t>
            </a:r>
          </a:p>
          <a:p>
            <a:pPr algn="ctr" eaLnBrk="1" hangingPunct="1"/>
            <a:r>
              <a:rPr lang="en-US" sz="5400" baseline="30000" smtClean="0">
                <a:latin typeface="+mn-lt"/>
              </a:rPr>
              <a:t>*</a:t>
            </a:r>
            <a:r>
              <a:rPr lang="en-US" sz="5400" smtClean="0">
                <a:latin typeface="+mn-lt"/>
              </a:rPr>
              <a:t>Department of Atmospheric Science</a:t>
            </a:r>
          </a:p>
          <a:p>
            <a:pPr algn="ctr" eaLnBrk="1" hangingPunct="1"/>
            <a:r>
              <a:rPr lang="en-US" sz="5400" smtClean="0">
                <a:latin typeface="+mn-lt"/>
              </a:rPr>
              <a:t>Colorado State University, Fort Collins, CO</a:t>
            </a:r>
            <a:endParaRPr lang="en-US" sz="5400" baseline="30000">
              <a:latin typeface="+mn-lt"/>
            </a:endParaRPr>
          </a:p>
        </p:txBody>
      </p:sp>
      <p:sp>
        <p:nvSpPr>
          <p:cNvPr id="2068" name="Text Box 182"/>
          <p:cNvSpPr txBox="1">
            <a:spLocks noChangeArrowheads="1"/>
          </p:cNvSpPr>
          <p:nvPr/>
        </p:nvSpPr>
        <p:spPr bwMode="auto">
          <a:xfrm>
            <a:off x="14020801" y="8686800"/>
            <a:ext cx="18145124" cy="1474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lIns="393887" tIns="196943" rIns="393887" bIns="196943">
            <a:spAutoFit/>
          </a:bodyPr>
          <a:lstStyle>
            <a:lvl1pPr eaLnBrk="0" hangingPunct="0">
              <a:defRPr sz="10300">
                <a:solidFill>
                  <a:schemeClr val="tx1"/>
                </a:solidFill>
                <a:latin typeface="Times New Roman" pitchFamily="18" charset="0"/>
              </a:defRPr>
            </a:lvl1pPr>
            <a:lvl2pPr marL="742950" indent="-285750" eaLnBrk="0" hangingPunct="0">
              <a:defRPr sz="10300">
                <a:solidFill>
                  <a:schemeClr val="tx1"/>
                </a:solidFill>
                <a:latin typeface="Times New Roman" pitchFamily="18" charset="0"/>
              </a:defRPr>
            </a:lvl2pPr>
            <a:lvl3pPr marL="1143000" indent="-228600" eaLnBrk="0" hangingPunct="0">
              <a:defRPr sz="10300">
                <a:solidFill>
                  <a:schemeClr val="tx1"/>
                </a:solidFill>
                <a:latin typeface="Times New Roman" pitchFamily="18" charset="0"/>
              </a:defRPr>
            </a:lvl3pPr>
            <a:lvl4pPr marL="1600200" indent="-228600" eaLnBrk="0" hangingPunct="0">
              <a:defRPr sz="10300">
                <a:solidFill>
                  <a:schemeClr val="tx1"/>
                </a:solidFill>
                <a:latin typeface="Times New Roman" pitchFamily="18" charset="0"/>
              </a:defRPr>
            </a:lvl4pPr>
            <a:lvl5pPr marL="2057400" indent="-228600" eaLnBrk="0" hangingPunct="0">
              <a:defRPr sz="10300">
                <a:solidFill>
                  <a:schemeClr val="tx1"/>
                </a:solidFill>
                <a:latin typeface="Times New Roman" pitchFamily="18" charset="0"/>
              </a:defRPr>
            </a:lvl5pPr>
            <a:lvl6pPr marL="2514600" indent="-228600" eaLnBrk="0" fontAlgn="base" hangingPunct="0">
              <a:spcBef>
                <a:spcPct val="0"/>
              </a:spcBef>
              <a:spcAft>
                <a:spcPct val="0"/>
              </a:spcAft>
              <a:defRPr sz="10300">
                <a:solidFill>
                  <a:schemeClr val="tx1"/>
                </a:solidFill>
                <a:latin typeface="Times New Roman" pitchFamily="18" charset="0"/>
              </a:defRPr>
            </a:lvl6pPr>
            <a:lvl7pPr marL="2971800" indent="-228600" eaLnBrk="0" fontAlgn="base" hangingPunct="0">
              <a:spcBef>
                <a:spcPct val="0"/>
              </a:spcBef>
              <a:spcAft>
                <a:spcPct val="0"/>
              </a:spcAft>
              <a:defRPr sz="10300">
                <a:solidFill>
                  <a:schemeClr val="tx1"/>
                </a:solidFill>
                <a:latin typeface="Times New Roman" pitchFamily="18" charset="0"/>
              </a:defRPr>
            </a:lvl7pPr>
            <a:lvl8pPr marL="3429000" indent="-228600" eaLnBrk="0" fontAlgn="base" hangingPunct="0">
              <a:spcBef>
                <a:spcPct val="0"/>
              </a:spcBef>
              <a:spcAft>
                <a:spcPct val="0"/>
              </a:spcAft>
              <a:defRPr sz="10300">
                <a:solidFill>
                  <a:schemeClr val="tx1"/>
                </a:solidFill>
                <a:latin typeface="Times New Roman" pitchFamily="18" charset="0"/>
              </a:defRPr>
            </a:lvl8pPr>
            <a:lvl9pPr marL="3886200" indent="-228600" eaLnBrk="0" fontAlgn="base" hangingPunct="0">
              <a:spcBef>
                <a:spcPct val="0"/>
              </a:spcBef>
              <a:spcAft>
                <a:spcPct val="0"/>
              </a:spcAft>
              <a:defRPr sz="10300">
                <a:solidFill>
                  <a:schemeClr val="tx1"/>
                </a:solidFill>
                <a:latin typeface="Times New Roman" pitchFamily="18" charset="0"/>
              </a:defRPr>
            </a:lvl9pPr>
          </a:lstStyle>
          <a:p>
            <a:pPr eaLnBrk="1" hangingPunct="1"/>
            <a:r>
              <a:rPr lang="en-US" sz="6600" b="1" u="sng" smtClean="0">
                <a:latin typeface="Arial" charset="0"/>
                <a:cs typeface="Arial" charset="0"/>
              </a:rPr>
              <a:t>Abstract:</a:t>
            </a:r>
          </a:p>
          <a:p>
            <a:pPr eaLnBrk="1" hangingPunct="1"/>
            <a:r>
              <a:rPr lang="en-US" sz="3200"/>
              <a:t>The core satellite of the Global Precipitation Mission (GPM) was successfully launched on February 28, 2014. Designed as a baseline for the inter-calibration of various passive microwave sensors comprising the GPM constellation (including SSMI/S, AMSR-E, and MHS), this core satellite carries a dual frequency precipitation radar [DPR; Ku band (13.6 GHz) and Ka band (35.5 GHz)] and state-of-the art GPM microwave imager [GMI; multiple bands in the 10 – 183 GHz spectrum]. The full complement of the GPM constellation enables a global precipitation product having roughly 10 km spatial resolution on 3-hourly intervals that approaches the scales needed for hydrologic applications.  One of the limitations of the GPM precipitation products is an underestimation of precipitation rate over orography due to mechanical lifting of water vapor that leads to substantial </a:t>
            </a:r>
            <a:r>
              <a:rPr lang="en-US" sz="3200" smtClean="0"/>
              <a:t>precipitation without a commensurate increase in the ice phase.</a:t>
            </a:r>
          </a:p>
          <a:p>
            <a:pPr eaLnBrk="1" hangingPunct="1"/>
            <a:r>
              <a:rPr lang="en-US" sz="3200" smtClean="0"/>
              <a:t>To address this underestimation, the Orographic Rain Index (ORI) product is investigated to determine if ORI can enhance GMI precipitation estimates over orography.</a:t>
            </a:r>
          </a:p>
          <a:p>
            <a:pPr eaLnBrk="1" hangingPunct="1"/>
            <a:endParaRPr lang="en-US" sz="4400" b="1">
              <a:latin typeface="Arial" charset="0"/>
              <a:cs typeface="Arial" charset="0"/>
            </a:endParaRPr>
          </a:p>
          <a:p>
            <a:pPr eaLnBrk="1" hangingPunct="1"/>
            <a:r>
              <a:rPr lang="en-US" sz="6600" b="1" u="sng" smtClean="0">
                <a:latin typeface="Arial" charset="0"/>
                <a:cs typeface="Arial" charset="0"/>
              </a:rPr>
              <a:t>Objectives:</a:t>
            </a:r>
            <a:endParaRPr lang="en-US" sz="6600" b="1" u="sng">
              <a:latin typeface="Arial" charset="0"/>
              <a:cs typeface="Arial" charset="0"/>
            </a:endParaRPr>
          </a:p>
          <a:p>
            <a:pPr marL="685800" indent="-685800" eaLnBrk="1" hangingPunct="1">
              <a:buFont typeface="Arial" panose="020B0604020202020204" pitchFamily="34" charset="0"/>
              <a:buChar char="•"/>
            </a:pPr>
            <a:r>
              <a:rPr lang="en-US" sz="3200" smtClean="0"/>
              <a:t>Compare </a:t>
            </a:r>
            <a:r>
              <a:rPr lang="en-US" sz="3200"/>
              <a:t>the GMI to the DPR estimates of precipitation rates (with the DPR serving as “ground truth</a:t>
            </a:r>
            <a:r>
              <a:rPr lang="en-US" sz="3200" smtClean="0"/>
              <a:t>”).</a:t>
            </a:r>
          </a:p>
          <a:p>
            <a:pPr marL="1428750" lvl="1" indent="-685800" eaLnBrk="1" hangingPunct="1">
              <a:buFont typeface="Arial" panose="020B0604020202020204" pitchFamily="34" charset="0"/>
              <a:buChar char="•"/>
            </a:pPr>
            <a:r>
              <a:rPr lang="en-US" sz="3200" smtClean="0"/>
              <a:t>This highlights where GMI retrievals have limitations (presumed to be over orography) </a:t>
            </a:r>
          </a:p>
          <a:p>
            <a:pPr marL="685800" indent="-685800" eaLnBrk="1" hangingPunct="1">
              <a:buFont typeface="Arial" panose="020B0604020202020204" pitchFamily="34" charset="0"/>
              <a:buChar char="•"/>
            </a:pPr>
            <a:r>
              <a:rPr lang="en-US" sz="3200" smtClean="0"/>
              <a:t>Compare </a:t>
            </a:r>
            <a:r>
              <a:rPr lang="en-US" sz="3200"/>
              <a:t>the distribution of ORI to GMI, both subjectively and quantitatively through a comparison at similar points.  </a:t>
            </a:r>
            <a:endParaRPr lang="en-US" sz="3200" smtClean="0"/>
          </a:p>
          <a:p>
            <a:pPr eaLnBrk="1" hangingPunct="1"/>
            <a:endParaRPr lang="en-US" sz="4800" b="1" u="sng" smtClean="0">
              <a:latin typeface="Arial" charset="0"/>
              <a:cs typeface="Arial" charset="0"/>
            </a:endParaRPr>
          </a:p>
          <a:p>
            <a:pPr eaLnBrk="1" hangingPunct="1"/>
            <a:r>
              <a:rPr lang="en-US" sz="6600" b="1" u="sng" smtClean="0">
                <a:latin typeface="Arial" charset="0"/>
                <a:cs typeface="Arial" charset="0"/>
              </a:rPr>
              <a:t>Hypothesis:</a:t>
            </a:r>
            <a:endParaRPr lang="en-US" sz="6600" b="1" u="sng">
              <a:latin typeface="Arial" charset="0"/>
              <a:cs typeface="Arial" charset="0"/>
            </a:endParaRPr>
          </a:p>
          <a:p>
            <a:pPr marL="685800" indent="-685800" eaLnBrk="1" hangingPunct="1">
              <a:buFont typeface="Arial" panose="020B0604020202020204" pitchFamily="34" charset="0"/>
              <a:buChar char="•"/>
            </a:pPr>
            <a:r>
              <a:rPr lang="en-US" sz="3200" smtClean="0"/>
              <a:t>ORI should be able to use GMI </a:t>
            </a:r>
            <a:r>
              <a:rPr lang="en-US" sz="3200"/>
              <a:t>estimates to </a:t>
            </a:r>
            <a:r>
              <a:rPr lang="en-US" sz="3200" smtClean="0"/>
              <a:t>result in a more accurate precipitation estimate over orography.</a:t>
            </a:r>
            <a:endParaRPr lang="en-US" sz="3200" b="1">
              <a:latin typeface="Arial" charset="0"/>
              <a:cs typeface="Arial" charset="0"/>
            </a:endParaRPr>
          </a:p>
        </p:txBody>
      </p:sp>
      <p:sp>
        <p:nvSpPr>
          <p:cNvPr id="50" name="Text Box 163"/>
          <p:cNvSpPr txBox="1">
            <a:spLocks noChangeArrowheads="1"/>
          </p:cNvSpPr>
          <p:nvPr/>
        </p:nvSpPr>
        <p:spPr bwMode="auto">
          <a:xfrm>
            <a:off x="405344" y="8728670"/>
            <a:ext cx="10058400" cy="2167930"/>
          </a:xfrm>
          <a:prstGeom prst="rect">
            <a:avLst/>
          </a:prstGeom>
          <a:noFill/>
          <a:ln w="57150" cmpd="thinThick">
            <a:noFill/>
            <a:miter lim="800000"/>
            <a:headEnd/>
            <a:tailEnd/>
          </a:ln>
        </p:spPr>
        <p:txBody>
          <a:bodyPr wrap="square" lIns="393887" tIns="196943" rIns="393887" bIns="196943">
            <a:spAutoFit/>
          </a:bodyPr>
          <a:lstStyle/>
          <a:p>
            <a:pPr defTabSz="3938588">
              <a:defRPr/>
            </a:pPr>
            <a:r>
              <a:rPr lang="en-US" sz="5000" b="1" smtClean="0">
                <a:solidFill>
                  <a:schemeClr val="accent2">
                    <a:lumMod val="75000"/>
                  </a:schemeClr>
                </a:solidFill>
                <a:latin typeface="Arial" charset="0"/>
                <a:cs typeface="Times New Roman" pitchFamily="18" charset="0"/>
              </a:rPr>
              <a:t>12 December 2014 case:</a:t>
            </a:r>
          </a:p>
          <a:p>
            <a:pPr algn="ctr" defTabSz="3938588">
              <a:defRPr/>
            </a:pPr>
            <a:r>
              <a:rPr lang="en-US" sz="2800"/>
              <a:t> </a:t>
            </a:r>
            <a:r>
              <a:rPr lang="en-US" sz="2800" smtClean="0"/>
              <a:t>                         CIRA Blended </a:t>
            </a:r>
            <a:r>
              <a:rPr lang="en-US" sz="2800"/>
              <a:t>TPW (bTPW)</a:t>
            </a:r>
            <a:endParaRPr lang="en-US" sz="2800" b="1">
              <a:solidFill>
                <a:schemeClr val="accent2">
                  <a:lumMod val="75000"/>
                </a:schemeClr>
              </a:solidFill>
              <a:latin typeface="Arial" charset="0"/>
              <a:cs typeface="Times New Roman" pitchFamily="18" charset="0"/>
            </a:endParaRPr>
          </a:p>
          <a:p>
            <a:pPr defTabSz="3938588">
              <a:defRPr/>
            </a:pPr>
            <a:endParaRPr lang="en-US" sz="3200" b="1" smtClean="0">
              <a:solidFill>
                <a:srgbClr val="3333CC">
                  <a:lumMod val="75000"/>
                </a:srgbClr>
              </a:solidFill>
              <a:latin typeface="Arial"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31" y="10161881"/>
            <a:ext cx="6108700" cy="599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435" y="10161881"/>
            <a:ext cx="6108700" cy="599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5344" y="16157567"/>
            <a:ext cx="12929656" cy="606433"/>
          </a:xfrm>
          <a:prstGeom prst="rect">
            <a:avLst/>
          </a:prstGeom>
          <a:noFill/>
        </p:spPr>
        <p:txBody>
          <a:bodyPr wrap="square" rtlCol="0">
            <a:spAutoFit/>
          </a:bodyPr>
          <a:lstStyle/>
          <a:p>
            <a:r>
              <a:rPr lang="en-US" sz="3200" smtClean="0"/>
              <a:t>           2245 UTC 11 Dec 2014			 1449 UTC 12 Dec 2014</a:t>
            </a:r>
            <a:endParaRPr lang="en-US" sz="3200"/>
          </a:p>
        </p:txBody>
      </p:sp>
      <p:sp>
        <p:nvSpPr>
          <p:cNvPr id="5" name="TextBox 4"/>
          <p:cNvSpPr txBox="1"/>
          <p:nvPr/>
        </p:nvSpPr>
        <p:spPr>
          <a:xfrm>
            <a:off x="533400" y="16688956"/>
            <a:ext cx="10163744" cy="989444"/>
          </a:xfrm>
          <a:prstGeom prst="rect">
            <a:avLst/>
          </a:prstGeom>
          <a:noFill/>
        </p:spPr>
        <p:txBody>
          <a:bodyPr wrap="none" rtlCol="0">
            <a:spAutoFit/>
          </a:bodyPr>
          <a:lstStyle/>
          <a:p>
            <a:pPr marL="457200" indent="-457200">
              <a:buFont typeface="Arial" panose="020B0604020202020204" pitchFamily="34" charset="0"/>
              <a:buChar char="•"/>
            </a:pPr>
            <a:r>
              <a:rPr lang="en-US" sz="2800" smtClean="0"/>
              <a:t>CIRA bTPW product depicts significant Atmospheric River event.</a:t>
            </a:r>
          </a:p>
          <a:p>
            <a:pPr marL="457200" indent="-457200">
              <a:buFont typeface="Arial" panose="020B0604020202020204" pitchFamily="34" charset="0"/>
              <a:buChar char="•"/>
            </a:pPr>
            <a:r>
              <a:rPr lang="en-US" sz="2800" smtClean="0"/>
              <a:t>Widespread (5”+) rainfall coastal / inland California.</a:t>
            </a:r>
          </a:p>
        </p:txBody>
      </p:sp>
      <p:pic>
        <p:nvPicPr>
          <p:cNvPr id="1028" name="Picture 4" descr="D:\visit_development\ori\cases\20141211\ir\ir_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092" y="18696281"/>
            <a:ext cx="6108700" cy="59925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62800" y="18126401"/>
            <a:ext cx="5486400" cy="542599"/>
          </a:xfrm>
          <a:prstGeom prst="rect">
            <a:avLst/>
          </a:prstGeom>
          <a:noFill/>
        </p:spPr>
        <p:txBody>
          <a:bodyPr wrap="square" rtlCol="0">
            <a:spAutoFit/>
          </a:bodyPr>
          <a:lstStyle/>
          <a:p>
            <a:r>
              <a:rPr lang="en-US" sz="2800" smtClean="0"/>
              <a:t>GOES IR at 1445 UTC 12 Dec 2014</a:t>
            </a:r>
            <a:endParaRPr lang="en-US" sz="2800"/>
          </a:p>
        </p:txBody>
      </p:sp>
      <p:pic>
        <p:nvPicPr>
          <p:cNvPr id="1029" name="Picture 5" descr="D:\visit_development\ori\cases\20141211\ir\ir_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607" y="18696281"/>
            <a:ext cx="6108700" cy="59925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bwMode="auto">
          <a:xfrm flipV="1">
            <a:off x="1752601" y="22222421"/>
            <a:ext cx="2419172" cy="2771179"/>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sp>
        <p:nvSpPr>
          <p:cNvPr id="37" name="TextBox 36"/>
          <p:cNvSpPr txBox="1"/>
          <p:nvPr/>
        </p:nvSpPr>
        <p:spPr>
          <a:xfrm>
            <a:off x="746974" y="18126401"/>
            <a:ext cx="5486400" cy="542599"/>
          </a:xfrm>
          <a:prstGeom prst="rect">
            <a:avLst/>
          </a:prstGeom>
          <a:noFill/>
        </p:spPr>
        <p:txBody>
          <a:bodyPr wrap="square" rtlCol="0">
            <a:spAutoFit/>
          </a:bodyPr>
          <a:lstStyle/>
          <a:p>
            <a:r>
              <a:rPr lang="en-US" sz="2800" smtClean="0"/>
              <a:t>GOES IR at 2230 UTC 11 Dec 2014</a:t>
            </a:r>
            <a:endParaRPr lang="en-US" sz="2800"/>
          </a:p>
        </p:txBody>
      </p:sp>
      <p:cxnSp>
        <p:nvCxnSpPr>
          <p:cNvPr id="41" name="Straight Arrow Connector 40"/>
          <p:cNvCxnSpPr/>
          <p:nvPr/>
        </p:nvCxnSpPr>
        <p:spPr bwMode="auto">
          <a:xfrm flipV="1">
            <a:off x="9045618" y="22146221"/>
            <a:ext cx="1393782" cy="2771179"/>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sp>
        <p:nvSpPr>
          <p:cNvPr id="21" name="TextBox 20"/>
          <p:cNvSpPr txBox="1"/>
          <p:nvPr/>
        </p:nvSpPr>
        <p:spPr>
          <a:xfrm>
            <a:off x="6781802" y="24918556"/>
            <a:ext cx="5661053" cy="989444"/>
          </a:xfrm>
          <a:prstGeom prst="rect">
            <a:avLst/>
          </a:prstGeom>
          <a:noFill/>
        </p:spPr>
        <p:txBody>
          <a:bodyPr wrap="square" rtlCol="0">
            <a:spAutoFit/>
          </a:bodyPr>
          <a:lstStyle/>
          <a:p>
            <a:r>
              <a:rPr lang="en-US" sz="2800" smtClean="0"/>
              <a:t>Region of GPM pass obscured by warm conveyor belt cloud cover.</a:t>
            </a:r>
            <a:endParaRPr lang="en-US" sz="2800"/>
          </a:p>
        </p:txBody>
      </p:sp>
      <p:sp>
        <p:nvSpPr>
          <p:cNvPr id="43" name="TextBox 42"/>
          <p:cNvSpPr txBox="1"/>
          <p:nvPr/>
        </p:nvSpPr>
        <p:spPr>
          <a:xfrm>
            <a:off x="512607" y="24928909"/>
            <a:ext cx="5661053" cy="1436291"/>
          </a:xfrm>
          <a:prstGeom prst="rect">
            <a:avLst/>
          </a:prstGeom>
          <a:noFill/>
        </p:spPr>
        <p:txBody>
          <a:bodyPr wrap="square" rtlCol="0">
            <a:spAutoFit/>
          </a:bodyPr>
          <a:lstStyle/>
          <a:p>
            <a:r>
              <a:rPr lang="en-US" sz="2800" smtClean="0"/>
              <a:t>Cloud cover likely associated with orographic precipitation ahead of warm conveybor belt / frontal band.</a:t>
            </a:r>
            <a:endParaRPr lang="en-US" sz="2800"/>
          </a:p>
        </p:txBody>
      </p:sp>
      <p:sp>
        <p:nvSpPr>
          <p:cNvPr id="47" name="TextBox 46"/>
          <p:cNvSpPr txBox="1"/>
          <p:nvPr/>
        </p:nvSpPr>
        <p:spPr>
          <a:xfrm>
            <a:off x="15849600" y="31318200"/>
            <a:ext cx="6781800" cy="954107"/>
          </a:xfrm>
          <a:prstGeom prst="rect">
            <a:avLst/>
          </a:prstGeom>
          <a:noFill/>
        </p:spPr>
        <p:txBody>
          <a:bodyPr wrap="square" rtlCol="0">
            <a:spAutoFit/>
          </a:bodyPr>
          <a:lstStyle/>
          <a:p>
            <a:r>
              <a:rPr lang="en-US" sz="2800" smtClean="0"/>
              <a:t>GPM/DPR pass at 15Z 12 December 2014. Sectors over land </a:t>
            </a:r>
            <a:r>
              <a:rPr lang="en-US" sz="2800" smtClean="0"/>
              <a:t>on left</a:t>
            </a:r>
            <a:r>
              <a:rPr lang="en-US" sz="2800" smtClean="0"/>
              <a:t>. </a:t>
            </a:r>
            <a:endParaRPr lang="en-US" sz="2800"/>
          </a:p>
        </p:txBody>
      </p: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3069" y="26399923"/>
            <a:ext cx="5403931" cy="560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6503389"/>
            <a:ext cx="5350422" cy="55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33400" y="32080200"/>
            <a:ext cx="18916650" cy="3670520"/>
          </a:xfrm>
          <a:prstGeom prst="rect">
            <a:avLst/>
          </a:prstGeom>
          <a:noFill/>
        </p:spPr>
        <p:txBody>
          <a:bodyPr wrap="square" rtlCol="0">
            <a:spAutoFit/>
          </a:bodyPr>
          <a:lstStyle/>
          <a:p>
            <a:pPr marL="457200" indent="-457200">
              <a:buFont typeface="Arial" panose="020B0604020202020204" pitchFamily="34" charset="0"/>
              <a:buChar char="•"/>
            </a:pPr>
            <a:r>
              <a:rPr lang="en-US" sz="2800"/>
              <a:t>N</a:t>
            </a:r>
            <a:r>
              <a:rPr lang="en-US" sz="2800" smtClean="0"/>
              <a:t>orthern sector (foothills of Sierra Nevadas in the northeast corner)</a:t>
            </a:r>
          </a:p>
          <a:p>
            <a:pPr marL="914400" lvl="1" indent="-457200">
              <a:buFont typeface="Arial" panose="020B0604020202020204" pitchFamily="34" charset="0"/>
              <a:buChar char="•"/>
            </a:pPr>
            <a:r>
              <a:rPr lang="en-US" sz="2800" smtClean="0"/>
              <a:t>Land based radar (NMQ) does not capture the full extent of the higher precipitation rates in proximity to the ascending topography compared to DPR.</a:t>
            </a:r>
          </a:p>
          <a:p>
            <a:pPr marL="914400" lvl="1" indent="-457200">
              <a:buFont typeface="Arial" panose="020B0604020202020204" pitchFamily="34" charset="0"/>
              <a:buChar char="•"/>
            </a:pPr>
            <a:r>
              <a:rPr lang="en-US" sz="2800" smtClean="0"/>
              <a:t>GMI has even lesser precipitation rates, indicating the potential for ORI to identify (and enhance) this region of orographic precipitation.</a:t>
            </a:r>
          </a:p>
          <a:p>
            <a:pPr marL="457200" indent="-457200">
              <a:buFont typeface="Arial" panose="020B0604020202020204" pitchFamily="34" charset="0"/>
              <a:buChar char="•"/>
            </a:pPr>
            <a:r>
              <a:rPr lang="en-US" sz="2800" smtClean="0"/>
              <a:t>Southern sector (coastal mountain ranges)</a:t>
            </a:r>
          </a:p>
          <a:p>
            <a:pPr marL="914400" lvl="1" indent="-457200">
              <a:buFont typeface="Arial" panose="020B0604020202020204" pitchFamily="34" charset="0"/>
              <a:buChar char="•"/>
            </a:pPr>
            <a:r>
              <a:rPr lang="en-US" sz="2800" smtClean="0"/>
              <a:t>Area of convective rainfall.</a:t>
            </a:r>
          </a:p>
          <a:p>
            <a:pPr marL="914400" lvl="1" indent="-457200">
              <a:buFont typeface="Arial" panose="020B0604020202020204" pitchFamily="34" charset="0"/>
              <a:buChar char="•"/>
            </a:pPr>
            <a:r>
              <a:rPr lang="en-US" sz="2800" smtClean="0"/>
              <a:t>GMI in better agreement with DPR / NMQ</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18763" y="22580600"/>
            <a:ext cx="9076266" cy="8534400"/>
          </a:xfrm>
          <a:prstGeom prst="rect">
            <a:avLst/>
          </a:prstGeom>
        </p:spPr>
      </p:pic>
      <p:sp>
        <p:nvSpPr>
          <p:cNvPr id="7" name="Rectangle 6"/>
          <p:cNvSpPr/>
          <p:nvPr/>
        </p:nvSpPr>
        <p:spPr bwMode="auto">
          <a:xfrm>
            <a:off x="27656896" y="25019000"/>
            <a:ext cx="1479477" cy="21336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38588" rtl="0" eaLnBrk="1" fontAlgn="base" latinLnBrk="0" hangingPunct="1">
              <a:lnSpc>
                <a:spcPct val="100000"/>
              </a:lnSpc>
              <a:spcBef>
                <a:spcPct val="0"/>
              </a:spcBef>
              <a:spcAft>
                <a:spcPct val="0"/>
              </a:spcAft>
              <a:buClrTx/>
              <a:buSzTx/>
              <a:buFontTx/>
              <a:buNone/>
              <a:tabLst/>
            </a:pPr>
            <a:endParaRPr kumimoji="0" lang="en-US" sz="10300" b="0" i="0" u="none" strike="noStrike" cap="none" normalizeH="0" baseline="0" smtClean="0">
              <a:ln>
                <a:noFill/>
              </a:ln>
              <a:solidFill>
                <a:schemeClr val="tx1"/>
              </a:solidFill>
              <a:effectLst/>
              <a:latin typeface="Times New Roman" pitchFamily="18" charset="0"/>
            </a:endParaRPr>
          </a:p>
        </p:txBody>
      </p:sp>
      <p:sp>
        <p:nvSpPr>
          <p:cNvPr id="35" name="Rectangle 34"/>
          <p:cNvSpPr/>
          <p:nvPr/>
        </p:nvSpPr>
        <p:spPr bwMode="auto">
          <a:xfrm>
            <a:off x="26289000" y="27889200"/>
            <a:ext cx="958923" cy="17526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38588" rtl="0" eaLnBrk="1" fontAlgn="base" latinLnBrk="0" hangingPunct="1">
              <a:lnSpc>
                <a:spcPct val="100000"/>
              </a:lnSpc>
              <a:spcBef>
                <a:spcPct val="0"/>
              </a:spcBef>
              <a:spcAft>
                <a:spcPct val="0"/>
              </a:spcAft>
              <a:buClrTx/>
              <a:buSzTx/>
              <a:buFontTx/>
              <a:buNone/>
              <a:tabLst/>
            </a:pPr>
            <a:endParaRPr kumimoji="0" lang="en-US" sz="10300" b="0"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a:xfrm>
            <a:off x="23118763" y="31318200"/>
            <a:ext cx="9992282" cy="523220"/>
          </a:xfrm>
          <a:prstGeom prst="rect">
            <a:avLst/>
          </a:prstGeom>
          <a:noFill/>
        </p:spPr>
        <p:txBody>
          <a:bodyPr wrap="square" rtlCol="0">
            <a:spAutoFit/>
          </a:bodyPr>
          <a:lstStyle/>
          <a:p>
            <a:r>
              <a:rPr lang="en-US" sz="2800" smtClean="0"/>
              <a:t>Topographic map with boxes as shown on left</a:t>
            </a:r>
            <a:endParaRPr lang="en-US" sz="2800"/>
          </a:p>
        </p:txBody>
      </p:sp>
      <p:pic>
        <p:nvPicPr>
          <p:cNvPr id="8" name="Picture 2" descr="http://www.cira.colostate.edu/sites/default/files/cira-portal/files/Infrastructure/cira-logos/CIRA-logo-color-ltbg-5i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299084"/>
            <a:ext cx="9982200" cy="3992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59842" y="22580600"/>
            <a:ext cx="9435640" cy="855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8007" y="35966400"/>
            <a:ext cx="6875600" cy="861774"/>
          </a:xfrm>
          <a:prstGeom prst="rect">
            <a:avLst/>
          </a:prstGeom>
        </p:spPr>
        <p:txBody>
          <a:bodyPr wrap="none">
            <a:spAutoFit/>
          </a:bodyPr>
          <a:lstStyle/>
          <a:p>
            <a:pPr defTabSz="3938588">
              <a:defRPr/>
            </a:pPr>
            <a:r>
              <a:rPr lang="en-US" sz="5000" b="1">
                <a:solidFill>
                  <a:schemeClr val="accent2">
                    <a:lumMod val="75000"/>
                  </a:schemeClr>
                </a:solidFill>
                <a:latin typeface="Arial" charset="0"/>
                <a:cs typeface="Times New Roman" pitchFamily="18" charset="0"/>
              </a:rPr>
              <a:t>7</a:t>
            </a:r>
            <a:r>
              <a:rPr lang="en-US" sz="5000" b="1" smtClean="0">
                <a:solidFill>
                  <a:schemeClr val="accent2">
                    <a:lumMod val="75000"/>
                  </a:schemeClr>
                </a:solidFill>
                <a:latin typeface="Arial" charset="0"/>
                <a:cs typeface="Times New Roman" pitchFamily="18" charset="0"/>
              </a:rPr>
              <a:t> February 2015 </a:t>
            </a:r>
            <a:r>
              <a:rPr lang="en-US" sz="5000" b="1">
                <a:solidFill>
                  <a:schemeClr val="accent2">
                    <a:lumMod val="75000"/>
                  </a:schemeClr>
                </a:solidFill>
                <a:latin typeface="Arial" charset="0"/>
                <a:cs typeface="Times New Roman" pitchFamily="18" charset="0"/>
              </a:rPr>
              <a:t>case:</a:t>
            </a:r>
          </a:p>
        </p:txBody>
      </p:sp>
      <p:pic>
        <p:nvPicPr>
          <p:cNvPr id="39" name="Picture 4" descr="K:\Chinook\GPM\data\Sect\SectGMIn20150207cr.tif"/>
          <p:cNvPicPr>
            <a:picLocks noChangeAspect="1" noChangeArrowheads="1"/>
          </p:cNvPicPr>
          <p:nvPr/>
        </p:nvPicPr>
        <p:blipFill>
          <a:blip r:embed="rId14" cstate="print"/>
          <a:srcRect/>
          <a:stretch>
            <a:fillRect/>
          </a:stretch>
        </p:blipFill>
        <p:spPr bwMode="auto">
          <a:xfrm>
            <a:off x="970784" y="37109399"/>
            <a:ext cx="7748752" cy="9220201"/>
          </a:xfrm>
          <a:prstGeom prst="rect">
            <a:avLst/>
          </a:prstGeom>
          <a:noFill/>
        </p:spPr>
      </p:pic>
      <p:pic>
        <p:nvPicPr>
          <p:cNvPr id="44" name="Picture 2" descr="K:\Chinook\GPM\data\Sect\BoxDPR20150207s4c.tif"/>
          <p:cNvPicPr>
            <a:picLocks noChangeAspect="1" noChangeArrowheads="1"/>
          </p:cNvPicPr>
          <p:nvPr/>
        </p:nvPicPr>
        <p:blipFill>
          <a:blip r:embed="rId15" cstate="print"/>
          <a:srcRect/>
          <a:stretch>
            <a:fillRect/>
          </a:stretch>
        </p:blipFill>
        <p:spPr bwMode="auto">
          <a:xfrm>
            <a:off x="9067800" y="36982336"/>
            <a:ext cx="7915275" cy="9347264"/>
          </a:xfrm>
          <a:prstGeom prst="rect">
            <a:avLst/>
          </a:prstGeom>
          <a:noFill/>
        </p:spPr>
      </p:pic>
      <p:pic>
        <p:nvPicPr>
          <p:cNvPr id="45" name="Picture 6" descr="K:\Chinook\GPM\data\Box\OceanDPRGMI020715Pr.tif"/>
          <p:cNvPicPr>
            <a:picLocks noChangeAspect="1" noChangeArrowheads="1"/>
          </p:cNvPicPr>
          <p:nvPr/>
        </p:nvPicPr>
        <p:blipFill>
          <a:blip r:embed="rId16" cstate="print"/>
          <a:srcRect/>
          <a:stretch>
            <a:fillRect/>
          </a:stretch>
        </p:blipFill>
        <p:spPr bwMode="auto">
          <a:xfrm>
            <a:off x="18177662" y="43761056"/>
            <a:ext cx="6663538" cy="6663538"/>
          </a:xfrm>
          <a:prstGeom prst="rect">
            <a:avLst/>
          </a:prstGeom>
          <a:noFill/>
        </p:spPr>
      </p:pic>
      <p:pic>
        <p:nvPicPr>
          <p:cNvPr id="48" name="Picture 4" descr="K:\Chinook\GPM\data\Box\CoastDPRGMI020715Pr.tif"/>
          <p:cNvPicPr>
            <a:picLocks noChangeAspect="1" noChangeArrowheads="1"/>
          </p:cNvPicPr>
          <p:nvPr/>
        </p:nvPicPr>
        <p:blipFill>
          <a:blip r:embed="rId17" cstate="print"/>
          <a:srcRect/>
          <a:stretch>
            <a:fillRect/>
          </a:stretch>
        </p:blipFill>
        <p:spPr bwMode="auto">
          <a:xfrm>
            <a:off x="17906119" y="36397287"/>
            <a:ext cx="6782681" cy="6782681"/>
          </a:xfrm>
          <a:prstGeom prst="rect">
            <a:avLst/>
          </a:prstGeom>
          <a:noFill/>
        </p:spPr>
      </p:pic>
      <p:cxnSp>
        <p:nvCxnSpPr>
          <p:cNvPr id="49" name="Straight Arrow Connector 48"/>
          <p:cNvCxnSpPr/>
          <p:nvPr/>
        </p:nvCxnSpPr>
        <p:spPr bwMode="auto">
          <a:xfrm flipH="1">
            <a:off x="13567026" y="39953549"/>
            <a:ext cx="4187574" cy="661052"/>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flipH="1" flipV="1">
            <a:off x="13298613" y="42456751"/>
            <a:ext cx="4836987" cy="2958449"/>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pic>
        <p:nvPicPr>
          <p:cNvPr id="17"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74842" y="36499800"/>
            <a:ext cx="7117554" cy="829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bwMode="auto">
          <a:xfrm>
            <a:off x="28651200" y="41300400"/>
            <a:ext cx="679581" cy="108015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938588" rtl="0" eaLnBrk="1" fontAlgn="base" latinLnBrk="0" hangingPunct="1">
              <a:lnSpc>
                <a:spcPct val="100000"/>
              </a:lnSpc>
              <a:spcBef>
                <a:spcPct val="0"/>
              </a:spcBef>
              <a:spcAft>
                <a:spcPct val="0"/>
              </a:spcAft>
              <a:buClrTx/>
              <a:buSzTx/>
              <a:buFontTx/>
              <a:buNone/>
              <a:tabLst/>
            </a:pPr>
            <a:endParaRPr kumimoji="0" lang="en-US" sz="10300" b="0" i="0" u="none" strike="noStrike" cap="none" normalizeH="0" baseline="0" smtClean="0">
              <a:ln>
                <a:noFill/>
              </a:ln>
              <a:solidFill>
                <a:schemeClr val="tx1"/>
              </a:solidFill>
              <a:effectLst/>
              <a:latin typeface="Times New Roman" pitchFamily="18" charset="0"/>
            </a:endParaRPr>
          </a:p>
        </p:txBody>
      </p:sp>
      <p:sp>
        <p:nvSpPr>
          <p:cNvPr id="52" name="TextBox 51"/>
          <p:cNvSpPr txBox="1"/>
          <p:nvPr/>
        </p:nvSpPr>
        <p:spPr>
          <a:xfrm>
            <a:off x="9448800" y="46445507"/>
            <a:ext cx="6781800" cy="954107"/>
          </a:xfrm>
          <a:prstGeom prst="rect">
            <a:avLst/>
          </a:prstGeom>
          <a:noFill/>
        </p:spPr>
        <p:txBody>
          <a:bodyPr wrap="square" rtlCol="0">
            <a:spAutoFit/>
          </a:bodyPr>
          <a:lstStyle/>
          <a:p>
            <a:r>
              <a:rPr lang="en-US" sz="2800" smtClean="0"/>
              <a:t>GPM/DPR pass at 15Z </a:t>
            </a:r>
            <a:r>
              <a:rPr lang="en-US" sz="2800"/>
              <a:t>7</a:t>
            </a:r>
            <a:r>
              <a:rPr lang="en-US" sz="2800" smtClean="0"/>
              <a:t> February 2015. Boxes correspond to scatter plots on right.</a:t>
            </a:r>
            <a:endParaRPr lang="en-US" sz="2800"/>
          </a:p>
        </p:txBody>
      </p:sp>
      <p:sp>
        <p:nvSpPr>
          <p:cNvPr id="53" name="TextBox 52"/>
          <p:cNvSpPr txBox="1"/>
          <p:nvPr/>
        </p:nvSpPr>
        <p:spPr>
          <a:xfrm>
            <a:off x="970784" y="46597907"/>
            <a:ext cx="6781800" cy="523220"/>
          </a:xfrm>
          <a:prstGeom prst="rect">
            <a:avLst/>
          </a:prstGeom>
          <a:noFill/>
        </p:spPr>
        <p:txBody>
          <a:bodyPr wrap="square" rtlCol="0">
            <a:spAutoFit/>
          </a:bodyPr>
          <a:lstStyle/>
          <a:p>
            <a:r>
              <a:rPr lang="en-US" sz="2800" smtClean="0"/>
              <a:t>GPM/GMI </a:t>
            </a:r>
            <a:r>
              <a:rPr lang="en-US" sz="2800" smtClean="0"/>
              <a:t>pass at 15Z </a:t>
            </a:r>
            <a:r>
              <a:rPr lang="en-US" sz="2800"/>
              <a:t>7</a:t>
            </a:r>
            <a:r>
              <a:rPr lang="en-US" sz="2800" smtClean="0"/>
              <a:t> February 2015.</a:t>
            </a:r>
            <a:endParaRPr lang="en-US" sz="2800"/>
          </a:p>
        </p:txBody>
      </p:sp>
      <p:sp>
        <p:nvSpPr>
          <p:cNvPr id="54" name="TextBox 53"/>
          <p:cNvSpPr txBox="1"/>
          <p:nvPr/>
        </p:nvSpPr>
        <p:spPr>
          <a:xfrm>
            <a:off x="25174842" y="44938146"/>
            <a:ext cx="6781800" cy="1815882"/>
          </a:xfrm>
          <a:prstGeom prst="rect">
            <a:avLst/>
          </a:prstGeom>
          <a:noFill/>
        </p:spPr>
        <p:txBody>
          <a:bodyPr wrap="square" rtlCol="0">
            <a:spAutoFit/>
          </a:bodyPr>
          <a:lstStyle/>
          <a:p>
            <a:r>
              <a:rPr lang="en-US" sz="2800" smtClean="0"/>
              <a:t>ORI </a:t>
            </a:r>
            <a:r>
              <a:rPr lang="en-US" sz="2800" smtClean="0"/>
              <a:t>at 15Z </a:t>
            </a:r>
            <a:r>
              <a:rPr lang="en-US" sz="2800"/>
              <a:t>7</a:t>
            </a:r>
            <a:r>
              <a:rPr lang="en-US" sz="2800" smtClean="0"/>
              <a:t> February 2015. Red oval highlights higher ORI values in the coastal mountain range in the northernmost box to the left.</a:t>
            </a:r>
            <a:endParaRPr lang="en-US" sz="2800"/>
          </a:p>
        </p:txBody>
      </p:sp>
      <p:pic>
        <p:nvPicPr>
          <p:cNvPr id="103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0" y="26441400"/>
            <a:ext cx="5181600" cy="552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SLIDE_THUMBNAIL_REFRESH"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938588" rtl="0" eaLnBrk="1" fontAlgn="base" latinLnBrk="0" hangingPunct="1">
          <a:lnSpc>
            <a:spcPct val="100000"/>
          </a:lnSpc>
          <a:spcBef>
            <a:spcPct val="0"/>
          </a:spcBef>
          <a:spcAft>
            <a:spcPct val="0"/>
          </a:spcAft>
          <a:buClrTx/>
          <a:buSzTx/>
          <a:buFontTx/>
          <a:buNone/>
          <a:tabLst/>
          <a:defRPr kumimoji="0" lang="en-US" sz="10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938588" rtl="0" eaLnBrk="1" fontAlgn="base" latinLnBrk="0" hangingPunct="1">
          <a:lnSpc>
            <a:spcPct val="100000"/>
          </a:lnSpc>
          <a:spcBef>
            <a:spcPct val="0"/>
          </a:spcBef>
          <a:spcAft>
            <a:spcPct val="0"/>
          </a:spcAft>
          <a:buClrTx/>
          <a:buSzTx/>
          <a:buFontTx/>
          <a:buNone/>
          <a:tabLst/>
          <a:defRPr kumimoji="0" lang="en-US" sz="10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4512</TotalTime>
  <Words>562</Words>
  <Application>Microsoft Office PowerPoint</Application>
  <PresentationFormat>Custom</PresentationFormat>
  <Paragraphs>38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CIRA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Q. Kidder</dc:creator>
  <cp:lastModifiedBy>Bikos, Dan</cp:lastModifiedBy>
  <cp:revision>224</cp:revision>
  <dcterms:created xsi:type="dcterms:W3CDTF">2002-07-03T20:26:11Z</dcterms:created>
  <dcterms:modified xsi:type="dcterms:W3CDTF">2015-02-18T23:05:30Z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A8EA3C10-86A0-4F7E-9EEA-0C89113FC95E</vt:lpwstr>
  </property>
  <property fmtid="{D5CDD505-2E9C-101B-9397-08002B2CF9AE}" pid="3" name="ArticulatePath">
    <vt:lpwstr>NWA_2_53_2013_Bikos</vt:lpwstr>
  </property>
</Properties>
</file>