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vml" ContentType="application/vnd.openxmlformats-officedocument.vmlDrawing"/>
  <Override PartName="/ppt/charts/chart3.xml" ContentType="application/vnd.openxmlformats-officedocument.drawingml.chart+xml"/>
  <Override PartName="/ppt/charts/chart4.xml" ContentType="application/vnd.openxmlformats-officedocument.drawingml.char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31089600" cy="42976800"/>
  <p:notesSz cx="9220200" cy="6946900"/>
  <p:defaultTextStyle>
    <a:defPPr>
      <a:defRPr lang="en-US"/>
    </a:defPPr>
    <a:lvl1pPr algn="l" defTabSz="4232275" rtl="0" fontAlgn="base">
      <a:spcBef>
        <a:spcPct val="0"/>
      </a:spcBef>
      <a:spcAft>
        <a:spcPct val="0"/>
      </a:spcAft>
      <a:defRPr sz="8300" kern="1200">
        <a:solidFill>
          <a:schemeClr val="tx1"/>
        </a:solidFill>
        <a:latin typeface="Arial" charset="0"/>
        <a:ea typeface="+mn-ea"/>
        <a:cs typeface="Arial" charset="0"/>
      </a:defRPr>
    </a:lvl1pPr>
    <a:lvl2pPr marL="2116138" indent="-1658938" algn="l" defTabSz="4232275" rtl="0" fontAlgn="base">
      <a:spcBef>
        <a:spcPct val="0"/>
      </a:spcBef>
      <a:spcAft>
        <a:spcPct val="0"/>
      </a:spcAft>
      <a:defRPr sz="8300" kern="1200">
        <a:solidFill>
          <a:schemeClr val="tx1"/>
        </a:solidFill>
        <a:latin typeface="Arial" charset="0"/>
        <a:ea typeface="+mn-ea"/>
        <a:cs typeface="Arial" charset="0"/>
      </a:defRPr>
    </a:lvl2pPr>
    <a:lvl3pPr marL="4232275" indent="-3317875" algn="l" defTabSz="4232275" rtl="0" fontAlgn="base">
      <a:spcBef>
        <a:spcPct val="0"/>
      </a:spcBef>
      <a:spcAft>
        <a:spcPct val="0"/>
      </a:spcAft>
      <a:defRPr sz="8300" kern="1200">
        <a:solidFill>
          <a:schemeClr val="tx1"/>
        </a:solidFill>
        <a:latin typeface="Arial" charset="0"/>
        <a:ea typeface="+mn-ea"/>
        <a:cs typeface="Arial" charset="0"/>
      </a:defRPr>
    </a:lvl3pPr>
    <a:lvl4pPr marL="6348413" indent="-4976813" algn="l" defTabSz="4232275" rtl="0" fontAlgn="base">
      <a:spcBef>
        <a:spcPct val="0"/>
      </a:spcBef>
      <a:spcAft>
        <a:spcPct val="0"/>
      </a:spcAft>
      <a:defRPr sz="8300" kern="1200">
        <a:solidFill>
          <a:schemeClr val="tx1"/>
        </a:solidFill>
        <a:latin typeface="Arial" charset="0"/>
        <a:ea typeface="+mn-ea"/>
        <a:cs typeface="Arial" charset="0"/>
      </a:defRPr>
    </a:lvl4pPr>
    <a:lvl5pPr marL="8464550" indent="-6635750" algn="l" defTabSz="4232275" rtl="0" fontAlgn="base">
      <a:spcBef>
        <a:spcPct val="0"/>
      </a:spcBef>
      <a:spcAft>
        <a:spcPct val="0"/>
      </a:spcAft>
      <a:defRPr sz="8300" kern="1200">
        <a:solidFill>
          <a:schemeClr val="tx1"/>
        </a:solidFill>
        <a:latin typeface="Arial" charset="0"/>
        <a:ea typeface="+mn-ea"/>
        <a:cs typeface="Arial" charset="0"/>
      </a:defRPr>
    </a:lvl5pPr>
    <a:lvl6pPr marL="2286000" algn="l" defTabSz="914400" rtl="0" eaLnBrk="1" latinLnBrk="0" hangingPunct="1">
      <a:defRPr sz="8300" kern="1200">
        <a:solidFill>
          <a:schemeClr val="tx1"/>
        </a:solidFill>
        <a:latin typeface="Arial" charset="0"/>
        <a:ea typeface="+mn-ea"/>
        <a:cs typeface="Arial" charset="0"/>
      </a:defRPr>
    </a:lvl6pPr>
    <a:lvl7pPr marL="2743200" algn="l" defTabSz="914400" rtl="0" eaLnBrk="1" latinLnBrk="0" hangingPunct="1">
      <a:defRPr sz="8300" kern="1200">
        <a:solidFill>
          <a:schemeClr val="tx1"/>
        </a:solidFill>
        <a:latin typeface="Arial" charset="0"/>
        <a:ea typeface="+mn-ea"/>
        <a:cs typeface="Arial" charset="0"/>
      </a:defRPr>
    </a:lvl7pPr>
    <a:lvl8pPr marL="3200400" algn="l" defTabSz="914400" rtl="0" eaLnBrk="1" latinLnBrk="0" hangingPunct="1">
      <a:defRPr sz="8300" kern="1200">
        <a:solidFill>
          <a:schemeClr val="tx1"/>
        </a:solidFill>
        <a:latin typeface="Arial" charset="0"/>
        <a:ea typeface="+mn-ea"/>
        <a:cs typeface="Arial" charset="0"/>
      </a:defRPr>
    </a:lvl8pPr>
    <a:lvl9pPr marL="3657600" algn="l" defTabSz="914400" rtl="0" eaLnBrk="1" latinLnBrk="0" hangingPunct="1">
      <a:defRPr sz="8300"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ezar" initials="CK" lastIdx="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varScale="1">
        <p:scale>
          <a:sx n="16" d="100"/>
          <a:sy n="16" d="100"/>
        </p:scale>
        <p:origin x="-3264" y="-270"/>
      </p:cViewPr>
      <p:guideLst>
        <p:guide orient="horz" pos="13536"/>
        <p:guide pos="9792"/>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yliu\Documents\JPSS\VaidatedOneMaterial\uncertaintyAnalysis\uncertainty_sensorNoise_onLST_2_newNEDT.dat"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yliu\Documents\JPSS\VaidatedOneMaterial\uncertaintyAnalysis\uncertainty_sensorNoise_onLST_2_newNEDT.dat"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yliu\Documents\JPSS\VaidatedOneMaterial\uncertaintyAnalysis\uncertainty_surfaceType_onLST_granuleData_day.txt"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yliu\Documents\JPSS\VaidatedOneMaterial\uncertaintyAnalysis\uncertainty_surfaceType_onLST_granuleData_night.txt"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LST Errors Attrbuted to Sensor Noise-Daytime</a:t>
            </a:r>
          </a:p>
        </c:rich>
      </c:tx>
      <c:layout/>
    </c:title>
    <c:plotArea>
      <c:layout>
        <c:manualLayout>
          <c:layoutTarget val="inner"/>
          <c:xMode val="edge"/>
          <c:yMode val="edge"/>
          <c:x val="9.7402450861866552E-2"/>
          <c:y val="0.13436922367706874"/>
          <c:w val="0.86551117492966456"/>
          <c:h val="0.63503141427435184"/>
        </c:manualLayout>
      </c:layout>
      <c:lineChart>
        <c:grouping val="standard"/>
        <c:ser>
          <c:idx val="0"/>
          <c:order val="0"/>
          <c:tx>
            <c:strRef>
              <c:f>uncertainty_sensorNoise_onLST_2!$B$1</c:f>
              <c:strCache>
                <c:ptCount val="1"/>
                <c:pt idx="0">
                  <c:v>LST Error</c:v>
                </c:pt>
              </c:strCache>
            </c:strRef>
          </c:tx>
          <c:cat>
            <c:strRef>
              <c:f>uncertainty_sensorNoise_onLST_2!$A$2:$A$18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uncertainty_sensorNoise_onLST_2!$B$2:$B$18</c:f>
              <c:numCache>
                <c:formatCode>General</c:formatCode>
                <c:ptCount val="17"/>
                <c:pt idx="0">
                  <c:v>0.19896000000000044</c:v>
                </c:pt>
                <c:pt idx="1">
                  <c:v>0.19552000000000008</c:v>
                </c:pt>
                <c:pt idx="2">
                  <c:v>0.19894000000000059</c:v>
                </c:pt>
                <c:pt idx="3">
                  <c:v>0.19552000000000008</c:v>
                </c:pt>
                <c:pt idx="4">
                  <c:v>0.19781000000000018</c:v>
                </c:pt>
                <c:pt idx="5">
                  <c:v>0.19453000000000009</c:v>
                </c:pt>
                <c:pt idx="6">
                  <c:v>0.19453000000000009</c:v>
                </c:pt>
                <c:pt idx="7">
                  <c:v>0.19553000000000009</c:v>
                </c:pt>
                <c:pt idx="8">
                  <c:v>0.19553000000000009</c:v>
                </c:pt>
                <c:pt idx="9">
                  <c:v>0.19656000000000018</c:v>
                </c:pt>
                <c:pt idx="10">
                  <c:v>0.19890000000000024</c:v>
                </c:pt>
                <c:pt idx="11">
                  <c:v>0.19656000000000018</c:v>
                </c:pt>
                <c:pt idx="12">
                  <c:v>0.19340000000000018</c:v>
                </c:pt>
                <c:pt idx="13">
                  <c:v>0.19553000000000009</c:v>
                </c:pt>
                <c:pt idx="14">
                  <c:v>0.2026</c:v>
                </c:pt>
                <c:pt idx="15">
                  <c:v>0.19217999999999988</c:v>
                </c:pt>
                <c:pt idx="16">
                  <c:v>0.20016999999999999</c:v>
                </c:pt>
              </c:numCache>
            </c:numRef>
          </c:val>
        </c:ser>
        <c:ser>
          <c:idx val="1"/>
          <c:order val="1"/>
          <c:tx>
            <c:strRef>
              <c:f>uncertainty_sensorNoise_onLST_2!$C$1</c:f>
              <c:strCache>
                <c:ptCount val="1"/>
                <c:pt idx="0">
                  <c:v>LST Error By BT11</c:v>
                </c:pt>
              </c:strCache>
            </c:strRef>
          </c:tx>
          <c:cat>
            <c:strRef>
              <c:f>uncertainty_sensorNoise_onLST_2!$A$2:$A$18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uncertainty_sensorNoise_onLST_2!$C$2:$C$18</c:f>
              <c:numCache>
                <c:formatCode>General</c:formatCode>
                <c:ptCount val="17"/>
                <c:pt idx="0">
                  <c:v>0.16907000000000008</c:v>
                </c:pt>
                <c:pt idx="1">
                  <c:v>0.16628000000000015</c:v>
                </c:pt>
                <c:pt idx="2">
                  <c:v>0.16906000000000018</c:v>
                </c:pt>
                <c:pt idx="3">
                  <c:v>0.16628000000000015</c:v>
                </c:pt>
                <c:pt idx="4">
                  <c:v>0.16815000000000008</c:v>
                </c:pt>
                <c:pt idx="5">
                  <c:v>0.16545000000000018</c:v>
                </c:pt>
                <c:pt idx="6">
                  <c:v>0.16545000000000018</c:v>
                </c:pt>
                <c:pt idx="7">
                  <c:v>0.16629000000000024</c:v>
                </c:pt>
                <c:pt idx="8">
                  <c:v>0.16629000000000024</c:v>
                </c:pt>
                <c:pt idx="9">
                  <c:v>0.16714000000000015</c:v>
                </c:pt>
                <c:pt idx="10">
                  <c:v>0.16903000000000018</c:v>
                </c:pt>
                <c:pt idx="11">
                  <c:v>0.16714000000000015</c:v>
                </c:pt>
                <c:pt idx="12">
                  <c:v>0.16451000000000024</c:v>
                </c:pt>
                <c:pt idx="13">
                  <c:v>0.16629000000000024</c:v>
                </c:pt>
                <c:pt idx="14">
                  <c:v>0.17196000000000045</c:v>
                </c:pt>
                <c:pt idx="15">
                  <c:v>0.16346000000000024</c:v>
                </c:pt>
                <c:pt idx="16">
                  <c:v>0.17004000000000041</c:v>
                </c:pt>
              </c:numCache>
            </c:numRef>
          </c:val>
        </c:ser>
        <c:ser>
          <c:idx val="2"/>
          <c:order val="2"/>
          <c:tx>
            <c:strRef>
              <c:f>uncertainty_sensorNoise_onLST_2!$D$1</c:f>
              <c:strCache>
                <c:ptCount val="1"/>
                <c:pt idx="0">
                  <c:v>LST Error By BT12</c:v>
                </c:pt>
              </c:strCache>
            </c:strRef>
          </c:tx>
          <c:cat>
            <c:strRef>
              <c:f>uncertainty_sensorNoise_onLST_2!$A$2:$A$18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uncertainty_sensorNoise_onLST_2!$D$2:$D$18</c:f>
              <c:numCache>
                <c:formatCode>General</c:formatCode>
                <c:ptCount val="17"/>
                <c:pt idx="0">
                  <c:v>0.10487</c:v>
                </c:pt>
                <c:pt idx="1">
                  <c:v>0.10285999999999973</c:v>
                </c:pt>
                <c:pt idx="2">
                  <c:v>0.10485999999999976</c:v>
                </c:pt>
                <c:pt idx="3">
                  <c:v>0.10285999999999973</c:v>
                </c:pt>
                <c:pt idx="4">
                  <c:v>0.10417999999999998</c:v>
                </c:pt>
                <c:pt idx="5">
                  <c:v>0.10231</c:v>
                </c:pt>
                <c:pt idx="6">
                  <c:v>0.10231</c:v>
                </c:pt>
                <c:pt idx="7">
                  <c:v>0.10285999999999973</c:v>
                </c:pt>
                <c:pt idx="8">
                  <c:v>0.10285999999999973</c:v>
                </c:pt>
                <c:pt idx="9">
                  <c:v>0.10345</c:v>
                </c:pt>
                <c:pt idx="10">
                  <c:v>0.10483000000000002</c:v>
                </c:pt>
                <c:pt idx="11">
                  <c:v>0.10345</c:v>
                </c:pt>
                <c:pt idx="12">
                  <c:v>0.10168000000000002</c:v>
                </c:pt>
                <c:pt idx="13">
                  <c:v>0.10285999999999973</c:v>
                </c:pt>
                <c:pt idx="14">
                  <c:v>0.10714000000000012</c:v>
                </c:pt>
                <c:pt idx="15">
                  <c:v>0.10106000000000002</c:v>
                </c:pt>
                <c:pt idx="16">
                  <c:v>0.10561000000000002</c:v>
                </c:pt>
              </c:numCache>
            </c:numRef>
          </c:val>
        </c:ser>
        <c:hiLowLines/>
        <c:marker val="1"/>
        <c:axId val="139480064"/>
        <c:axId val="145611008"/>
      </c:lineChart>
      <c:catAx>
        <c:axId val="139480064"/>
        <c:scaling>
          <c:orientation val="minMax"/>
        </c:scaling>
        <c:axPos val="b"/>
        <c:title>
          <c:tx>
            <c:rich>
              <a:bodyPr/>
              <a:lstStyle/>
              <a:p>
                <a:pPr>
                  <a:defRPr/>
                </a:pPr>
                <a:r>
                  <a:rPr lang="en-US"/>
                  <a:t>IGBP Surface Type</a:t>
                </a:r>
              </a:p>
            </c:rich>
          </c:tx>
          <c:layout/>
        </c:title>
        <c:majorTickMark val="none"/>
        <c:tickLblPos val="nextTo"/>
        <c:crossAx val="145611008"/>
        <c:crosses val="autoZero"/>
        <c:auto val="1"/>
        <c:lblAlgn val="ctr"/>
        <c:lblOffset val="100"/>
      </c:catAx>
      <c:valAx>
        <c:axId val="145611008"/>
        <c:scaling>
          <c:orientation val="minMax"/>
        </c:scaling>
        <c:axPos val="l"/>
        <c:majorGridlines/>
        <c:title>
          <c:tx>
            <c:rich>
              <a:bodyPr/>
              <a:lstStyle/>
              <a:p>
                <a:pPr>
                  <a:defRPr/>
                </a:pPr>
                <a:r>
                  <a:rPr lang="en-US"/>
                  <a:t>LST Error</a:t>
                </a:r>
              </a:p>
            </c:rich>
          </c:tx>
          <c:layout/>
        </c:title>
        <c:numFmt formatCode="General" sourceLinked="1"/>
        <c:tickLblPos val="nextTo"/>
        <c:crossAx val="139480064"/>
        <c:crosses val="autoZero"/>
        <c:crossBetween val="between"/>
        <c:minorUnit val="1.0000000000000014E-2"/>
      </c:valAx>
    </c:plotArea>
    <c:legend>
      <c:legendPos val="r"/>
      <c:layout>
        <c:manualLayout>
          <c:xMode val="edge"/>
          <c:yMode val="edge"/>
          <c:x val="0.10727191811303972"/>
          <c:y val="0.65245745131716892"/>
          <c:w val="0.69059434575002976"/>
          <c:h val="0.10292253128415622"/>
        </c:manualLayout>
      </c:layout>
    </c:legend>
    <c:plotVisOnly val="1"/>
  </c:chart>
  <c:txPr>
    <a:bodyPr/>
    <a:lstStyle/>
    <a:p>
      <a:pPr>
        <a:defRPr sz="14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LST Errors Attrbuted to Sensor Noise-Nightime</a:t>
            </a:r>
          </a:p>
        </c:rich>
      </c:tx>
      <c:layout/>
    </c:title>
    <c:plotArea>
      <c:layout>
        <c:manualLayout>
          <c:layoutTarget val="inner"/>
          <c:xMode val="edge"/>
          <c:yMode val="edge"/>
          <c:x val="0.12551470558754479"/>
          <c:y val="0.14387754839954828"/>
          <c:w val="0.84396363744645375"/>
          <c:h val="0.67062473478240614"/>
        </c:manualLayout>
      </c:layout>
      <c:lineChart>
        <c:grouping val="standard"/>
        <c:ser>
          <c:idx val="0"/>
          <c:order val="0"/>
          <c:tx>
            <c:strRef>
              <c:f>uncertainty_sensorNoise_onLST_2!$B$19</c:f>
              <c:strCache>
                <c:ptCount val="1"/>
                <c:pt idx="0">
                  <c:v>LST Error</c:v>
                </c:pt>
              </c:strCache>
            </c:strRef>
          </c:tx>
          <c:cat>
            <c:strRef>
              <c:f>uncertainty_sensorNoise_onLST_2!$A$20:$A$36</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uncertainty_sensorNoise_onLST_2!$B$20:$B$36</c:f>
              <c:numCache>
                <c:formatCode>General</c:formatCode>
                <c:ptCount val="17"/>
                <c:pt idx="0">
                  <c:v>0.20033000000000001</c:v>
                </c:pt>
                <c:pt idx="1">
                  <c:v>0.19797999999999999</c:v>
                </c:pt>
                <c:pt idx="2">
                  <c:v>0.20055000000000001</c:v>
                </c:pt>
                <c:pt idx="3">
                  <c:v>0.19797999999999999</c:v>
                </c:pt>
                <c:pt idx="4">
                  <c:v>0.19963</c:v>
                </c:pt>
                <c:pt idx="5">
                  <c:v>0.19753999999999999</c:v>
                </c:pt>
                <c:pt idx="6">
                  <c:v>0.19753999999999999</c:v>
                </c:pt>
                <c:pt idx="7">
                  <c:v>0.19822999999999999</c:v>
                </c:pt>
                <c:pt idx="8">
                  <c:v>0.19822999999999999</c:v>
                </c:pt>
                <c:pt idx="9">
                  <c:v>0.19868</c:v>
                </c:pt>
                <c:pt idx="10">
                  <c:v>0.20008999999999999</c:v>
                </c:pt>
                <c:pt idx="11">
                  <c:v>0.19868</c:v>
                </c:pt>
                <c:pt idx="12">
                  <c:v>0.19688</c:v>
                </c:pt>
                <c:pt idx="13">
                  <c:v>0.19822999999999999</c:v>
                </c:pt>
                <c:pt idx="14">
                  <c:v>0.20272000000000001</c:v>
                </c:pt>
                <c:pt idx="15">
                  <c:v>0.19447</c:v>
                </c:pt>
                <c:pt idx="16">
                  <c:v>0.20075000000000001</c:v>
                </c:pt>
              </c:numCache>
            </c:numRef>
          </c:val>
        </c:ser>
        <c:ser>
          <c:idx val="1"/>
          <c:order val="1"/>
          <c:tx>
            <c:strRef>
              <c:f>uncertainty_sensorNoise_onLST_2!$C$19</c:f>
              <c:strCache>
                <c:ptCount val="1"/>
                <c:pt idx="0">
                  <c:v>LST Error By BT11</c:v>
                </c:pt>
              </c:strCache>
            </c:strRef>
          </c:tx>
          <c:cat>
            <c:strRef>
              <c:f>uncertainty_sensorNoise_onLST_2!$A$20:$A$36</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uncertainty_sensorNoise_onLST_2!$C$20:$C$36</c:f>
              <c:numCache>
                <c:formatCode>General</c:formatCode>
                <c:ptCount val="17"/>
                <c:pt idx="0">
                  <c:v>0.17024000000000045</c:v>
                </c:pt>
                <c:pt idx="1">
                  <c:v>0.16836999999999999</c:v>
                </c:pt>
                <c:pt idx="2">
                  <c:v>0.17041000000000051</c:v>
                </c:pt>
                <c:pt idx="3">
                  <c:v>0.16836999999999999</c:v>
                </c:pt>
                <c:pt idx="4">
                  <c:v>0.16968</c:v>
                </c:pt>
                <c:pt idx="5">
                  <c:v>0.16800999999999999</c:v>
                </c:pt>
                <c:pt idx="6">
                  <c:v>0.16800999999999999</c:v>
                </c:pt>
                <c:pt idx="7">
                  <c:v>0.16857</c:v>
                </c:pt>
                <c:pt idx="8">
                  <c:v>0.16857</c:v>
                </c:pt>
                <c:pt idx="9">
                  <c:v>0.16893000000000041</c:v>
                </c:pt>
                <c:pt idx="10">
                  <c:v>0.17005000000000001</c:v>
                </c:pt>
                <c:pt idx="11">
                  <c:v>0.16893000000000041</c:v>
                </c:pt>
                <c:pt idx="12">
                  <c:v>0.16747000000000001</c:v>
                </c:pt>
                <c:pt idx="13">
                  <c:v>0.16857</c:v>
                </c:pt>
                <c:pt idx="14">
                  <c:v>0.17211000000000001</c:v>
                </c:pt>
                <c:pt idx="15">
                  <c:v>0.16550000000000001</c:v>
                </c:pt>
                <c:pt idx="16">
                  <c:v>0.17058000000000001</c:v>
                </c:pt>
              </c:numCache>
            </c:numRef>
          </c:val>
        </c:ser>
        <c:ser>
          <c:idx val="2"/>
          <c:order val="2"/>
          <c:tx>
            <c:strRef>
              <c:f>uncertainty_sensorNoise_onLST_2!$D$19</c:f>
              <c:strCache>
                <c:ptCount val="1"/>
                <c:pt idx="0">
                  <c:v>LST Error By BT12</c:v>
                </c:pt>
              </c:strCache>
            </c:strRef>
          </c:tx>
          <c:cat>
            <c:strRef>
              <c:f>uncertainty_sensorNoise_onLST_2!$A$20:$A$36</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uncertainty_sensorNoise_onLST_2!$D$20:$D$36</c:f>
              <c:numCache>
                <c:formatCode>General</c:formatCode>
                <c:ptCount val="17"/>
                <c:pt idx="0">
                  <c:v>0.10560000000000012</c:v>
                </c:pt>
                <c:pt idx="1">
                  <c:v>0.10415000000000002</c:v>
                </c:pt>
                <c:pt idx="2">
                  <c:v>0.10573000000000023</c:v>
                </c:pt>
                <c:pt idx="3">
                  <c:v>0.10415000000000002</c:v>
                </c:pt>
                <c:pt idx="4">
                  <c:v>0.10517000000000012</c:v>
                </c:pt>
                <c:pt idx="5">
                  <c:v>0.10390000000000002</c:v>
                </c:pt>
                <c:pt idx="6">
                  <c:v>0.10390000000000002</c:v>
                </c:pt>
                <c:pt idx="7">
                  <c:v>0.10431</c:v>
                </c:pt>
                <c:pt idx="8">
                  <c:v>0.10431</c:v>
                </c:pt>
                <c:pt idx="9">
                  <c:v>0.10458000000000002</c:v>
                </c:pt>
                <c:pt idx="10">
                  <c:v>0.10545</c:v>
                </c:pt>
                <c:pt idx="11">
                  <c:v>0.10458000000000002</c:v>
                </c:pt>
                <c:pt idx="12">
                  <c:v>0.10351</c:v>
                </c:pt>
                <c:pt idx="13">
                  <c:v>0.10431</c:v>
                </c:pt>
                <c:pt idx="14">
                  <c:v>0.10711000000000002</c:v>
                </c:pt>
                <c:pt idx="15">
                  <c:v>0.10212000000000021</c:v>
                </c:pt>
                <c:pt idx="16">
                  <c:v>0.10586000000000002</c:v>
                </c:pt>
              </c:numCache>
            </c:numRef>
          </c:val>
        </c:ser>
        <c:hiLowLines/>
        <c:marker val="1"/>
        <c:axId val="113964160"/>
        <c:axId val="113966080"/>
      </c:lineChart>
      <c:catAx>
        <c:axId val="113964160"/>
        <c:scaling>
          <c:orientation val="minMax"/>
        </c:scaling>
        <c:axPos val="b"/>
        <c:title>
          <c:tx>
            <c:rich>
              <a:bodyPr/>
              <a:lstStyle/>
              <a:p>
                <a:pPr>
                  <a:defRPr/>
                </a:pPr>
                <a:r>
                  <a:rPr lang="en-US"/>
                  <a:t>IGBP Surface Type</a:t>
                </a:r>
              </a:p>
            </c:rich>
          </c:tx>
          <c:layout/>
        </c:title>
        <c:majorTickMark val="none"/>
        <c:tickLblPos val="nextTo"/>
        <c:crossAx val="113966080"/>
        <c:crosses val="autoZero"/>
        <c:auto val="1"/>
        <c:lblAlgn val="ctr"/>
        <c:lblOffset val="100"/>
      </c:catAx>
      <c:valAx>
        <c:axId val="113966080"/>
        <c:scaling>
          <c:orientation val="minMax"/>
        </c:scaling>
        <c:axPos val="l"/>
        <c:majorGridlines/>
        <c:title>
          <c:tx>
            <c:rich>
              <a:bodyPr/>
              <a:lstStyle/>
              <a:p>
                <a:pPr>
                  <a:defRPr/>
                </a:pPr>
                <a:r>
                  <a:rPr lang="en-US"/>
                  <a:t>LST Error</a:t>
                </a:r>
              </a:p>
            </c:rich>
          </c:tx>
          <c:layout/>
        </c:title>
        <c:numFmt formatCode="General" sourceLinked="1"/>
        <c:tickLblPos val="nextTo"/>
        <c:crossAx val="113964160"/>
        <c:crosses val="autoZero"/>
        <c:crossBetween val="between"/>
      </c:valAx>
    </c:plotArea>
    <c:legend>
      <c:legendPos val="r"/>
      <c:layout>
        <c:manualLayout>
          <c:xMode val="edge"/>
          <c:yMode val="edge"/>
          <c:x val="0.12387415153449002"/>
          <c:y val="0.69374165055715686"/>
          <c:w val="0.77685575364668202"/>
          <c:h val="9.3744167395742872E-2"/>
        </c:manualLayout>
      </c:layout>
    </c:legend>
    <c:plotVisOnly val="1"/>
  </c:chart>
  <c:txPr>
    <a:bodyPr/>
    <a:lstStyle/>
    <a:p>
      <a:pPr>
        <a:defRPr sz="14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Surface Type Accuracy on LST(Day)</a:t>
            </a:r>
          </a:p>
        </c:rich>
      </c:tx>
      <c:layout/>
    </c:title>
    <c:plotArea>
      <c:layout>
        <c:manualLayout>
          <c:layoutTarget val="inner"/>
          <c:xMode val="edge"/>
          <c:yMode val="edge"/>
          <c:x val="4.4094249416376824E-2"/>
          <c:y val="0.13239055118110241"/>
          <c:w val="0.92525457640679765"/>
          <c:h val="0.60547821522310108"/>
        </c:manualLayout>
      </c:layout>
      <c:lineChart>
        <c:grouping val="standard"/>
        <c:ser>
          <c:idx val="0"/>
          <c:order val="0"/>
          <c:tx>
            <c:strRef>
              <c:f>uncertainty_surfaceType_onLST_g!$B$1</c:f>
              <c:strCache>
                <c:ptCount val="1"/>
                <c:pt idx="0">
                  <c:v>Surface Type Accuracy</c:v>
                </c:pt>
              </c:strCache>
            </c:strRef>
          </c:tx>
          <c:cat>
            <c:strRef>
              <c:f>uncertainty_surfaceType_onLST_g!$A$2:$A$18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uncertainty_surfaceType_onLST_g!$B$2:$B$18</c:f>
              <c:numCache>
                <c:formatCode>General</c:formatCode>
                <c:ptCount val="17"/>
                <c:pt idx="0">
                  <c:v>0.60000000000000064</c:v>
                </c:pt>
                <c:pt idx="1">
                  <c:v>0.5950000000000002</c:v>
                </c:pt>
                <c:pt idx="2">
                  <c:v>0.46200000000000002</c:v>
                </c:pt>
                <c:pt idx="3">
                  <c:v>0.84100000000000064</c:v>
                </c:pt>
                <c:pt idx="4">
                  <c:v>0.47600000000000031</c:v>
                </c:pt>
                <c:pt idx="5">
                  <c:v>0</c:v>
                </c:pt>
                <c:pt idx="6">
                  <c:v>0.28200000000000008</c:v>
                </c:pt>
                <c:pt idx="7">
                  <c:v>0.36400000000000032</c:v>
                </c:pt>
                <c:pt idx="8">
                  <c:v>0.35700000000000032</c:v>
                </c:pt>
                <c:pt idx="9">
                  <c:v>0.46600000000000008</c:v>
                </c:pt>
                <c:pt idx="10">
                  <c:v>0.47600000000000031</c:v>
                </c:pt>
                <c:pt idx="11">
                  <c:v>0.61600000000000188</c:v>
                </c:pt>
                <c:pt idx="12">
                  <c:v>0.85800000000000065</c:v>
                </c:pt>
                <c:pt idx="13">
                  <c:v>0.29400000000000032</c:v>
                </c:pt>
                <c:pt idx="14">
                  <c:v>0.90900000000000003</c:v>
                </c:pt>
                <c:pt idx="15">
                  <c:v>0.98799999999999999</c:v>
                </c:pt>
                <c:pt idx="16">
                  <c:v>0</c:v>
                </c:pt>
              </c:numCache>
            </c:numRef>
          </c:val>
        </c:ser>
        <c:ser>
          <c:idx val="1"/>
          <c:order val="1"/>
          <c:tx>
            <c:strRef>
              <c:f>uncertainty_surfaceType_onLST_g!$C$1</c:f>
              <c:strCache>
                <c:ptCount val="1"/>
                <c:pt idx="0">
                  <c:v>LST Uncertainty</c:v>
                </c:pt>
              </c:strCache>
            </c:strRef>
          </c:tx>
          <c:cat>
            <c:strRef>
              <c:f>uncertainty_surfaceType_onLST_g!$A$2:$A$18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uncertainty_surfaceType_onLST_g!$C$2:$C$18</c:f>
              <c:numCache>
                <c:formatCode>General</c:formatCode>
                <c:ptCount val="17"/>
                <c:pt idx="0">
                  <c:v>0.24100000000000021</c:v>
                </c:pt>
                <c:pt idx="1">
                  <c:v>1.86</c:v>
                </c:pt>
                <c:pt idx="2">
                  <c:v>5.3000000000000033E-2</c:v>
                </c:pt>
                <c:pt idx="3">
                  <c:v>1.4129999999999947</c:v>
                </c:pt>
                <c:pt idx="4">
                  <c:v>0.34500000000000031</c:v>
                </c:pt>
                <c:pt idx="5">
                  <c:v>2.0369999999999977</c:v>
                </c:pt>
                <c:pt idx="6">
                  <c:v>3.0470000000000002</c:v>
                </c:pt>
                <c:pt idx="7">
                  <c:v>2.093</c:v>
                </c:pt>
                <c:pt idx="8">
                  <c:v>2.4859999999999998</c:v>
                </c:pt>
                <c:pt idx="9">
                  <c:v>0.82299999999999995</c:v>
                </c:pt>
                <c:pt idx="10">
                  <c:v>0.93899999999999995</c:v>
                </c:pt>
                <c:pt idx="11">
                  <c:v>1.109</c:v>
                </c:pt>
                <c:pt idx="12">
                  <c:v>0.73000000000000065</c:v>
                </c:pt>
                <c:pt idx="13">
                  <c:v>1.9540000000000033</c:v>
                </c:pt>
                <c:pt idx="14">
                  <c:v>0.13900000000000001</c:v>
                </c:pt>
                <c:pt idx="15">
                  <c:v>0.29100000000000031</c:v>
                </c:pt>
                <c:pt idx="16">
                  <c:v>0</c:v>
                </c:pt>
              </c:numCache>
            </c:numRef>
          </c:val>
        </c:ser>
        <c:hiLowLines/>
        <c:marker val="1"/>
        <c:axId val="121017088"/>
        <c:axId val="121019008"/>
      </c:lineChart>
      <c:catAx>
        <c:axId val="121017088"/>
        <c:scaling>
          <c:orientation val="minMax"/>
        </c:scaling>
        <c:axPos val="b"/>
        <c:title>
          <c:tx>
            <c:rich>
              <a:bodyPr/>
              <a:lstStyle/>
              <a:p>
                <a:pPr>
                  <a:defRPr/>
                </a:pPr>
                <a:r>
                  <a:rPr lang="en-US"/>
                  <a:t>IGBP Surface Types</a:t>
                </a:r>
              </a:p>
            </c:rich>
          </c:tx>
          <c:layout/>
        </c:title>
        <c:majorTickMark val="none"/>
        <c:tickLblPos val="nextTo"/>
        <c:crossAx val="121019008"/>
        <c:crosses val="autoZero"/>
        <c:auto val="1"/>
        <c:lblAlgn val="ctr"/>
        <c:lblOffset val="100"/>
      </c:catAx>
      <c:valAx>
        <c:axId val="121019008"/>
        <c:scaling>
          <c:orientation val="minMax"/>
        </c:scaling>
        <c:axPos val="l"/>
        <c:majorGridlines/>
        <c:numFmt formatCode="General" sourceLinked="1"/>
        <c:tickLblPos val="nextTo"/>
        <c:crossAx val="121017088"/>
        <c:crosses val="autoZero"/>
        <c:crossBetween val="between"/>
      </c:valAx>
    </c:plotArea>
    <c:legend>
      <c:legendPos val="r"/>
      <c:layout>
        <c:manualLayout>
          <c:xMode val="edge"/>
          <c:yMode val="edge"/>
          <c:x val="0.64768866391701063"/>
          <c:y val="0.18005148394912193"/>
          <c:w val="0.29957820176324329"/>
          <c:h val="0.13777457817772779"/>
        </c:manualLayout>
      </c:layout>
    </c:legend>
    <c:plotVisOnly val="1"/>
  </c:chart>
  <c:spPr>
    <a:solidFill>
      <a:srgbClr val="F79646">
        <a:lumMod val="20000"/>
        <a:lumOff val="80000"/>
      </a:srgbClr>
    </a:solidFill>
  </c:spPr>
  <c:txPr>
    <a:bodyPr/>
    <a:lstStyle/>
    <a:p>
      <a:pPr>
        <a:defRPr sz="1600"/>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Surface Type Accuracy on LST(Night)</a:t>
            </a:r>
          </a:p>
        </c:rich>
      </c:tx>
      <c:layout/>
    </c:title>
    <c:plotArea>
      <c:layout>
        <c:manualLayout>
          <c:layoutTarget val="inner"/>
          <c:xMode val="edge"/>
          <c:yMode val="edge"/>
          <c:x val="7.1100481360936912E-2"/>
          <c:y val="0.14572314824283344"/>
          <c:w val="0.89431995296285949"/>
          <c:h val="0.61597573030644182"/>
        </c:manualLayout>
      </c:layout>
      <c:lineChart>
        <c:grouping val="standard"/>
        <c:ser>
          <c:idx val="0"/>
          <c:order val="0"/>
          <c:tx>
            <c:strRef>
              <c:f>uncertainty_surfaceType_onLST_g!$B$1</c:f>
              <c:strCache>
                <c:ptCount val="1"/>
                <c:pt idx="0">
                  <c:v>Surface Type Accuracy</c:v>
                </c:pt>
              </c:strCache>
            </c:strRef>
          </c:tx>
          <c:cat>
            <c:strRef>
              <c:f>uncertainty_surfaceType_onLST_g!$A$2:$A$18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uncertainty_surfaceType_onLST_g!$B$2:$B$18</c:f>
              <c:numCache>
                <c:formatCode>General</c:formatCode>
                <c:ptCount val="17"/>
                <c:pt idx="0">
                  <c:v>0.60000000000000064</c:v>
                </c:pt>
                <c:pt idx="1">
                  <c:v>0.59499999999999997</c:v>
                </c:pt>
                <c:pt idx="2">
                  <c:v>0.46200000000000002</c:v>
                </c:pt>
                <c:pt idx="3">
                  <c:v>0.84100000000000064</c:v>
                </c:pt>
                <c:pt idx="4">
                  <c:v>0.47600000000000031</c:v>
                </c:pt>
                <c:pt idx="5">
                  <c:v>0</c:v>
                </c:pt>
                <c:pt idx="6">
                  <c:v>0.28200000000000008</c:v>
                </c:pt>
                <c:pt idx="7">
                  <c:v>0.36400000000000032</c:v>
                </c:pt>
                <c:pt idx="8">
                  <c:v>0.35700000000000032</c:v>
                </c:pt>
                <c:pt idx="9">
                  <c:v>0.46600000000000008</c:v>
                </c:pt>
                <c:pt idx="10">
                  <c:v>0.47600000000000031</c:v>
                </c:pt>
                <c:pt idx="11">
                  <c:v>0.61600000000000188</c:v>
                </c:pt>
                <c:pt idx="12">
                  <c:v>0.85800000000000065</c:v>
                </c:pt>
                <c:pt idx="13">
                  <c:v>0.29400000000000032</c:v>
                </c:pt>
                <c:pt idx="14">
                  <c:v>0.90900000000000003</c:v>
                </c:pt>
                <c:pt idx="15">
                  <c:v>0.98799999999999999</c:v>
                </c:pt>
                <c:pt idx="16">
                  <c:v>0</c:v>
                </c:pt>
              </c:numCache>
            </c:numRef>
          </c:val>
        </c:ser>
        <c:ser>
          <c:idx val="1"/>
          <c:order val="1"/>
          <c:tx>
            <c:strRef>
              <c:f>uncertainty_surfaceType_onLST_g!$C$1</c:f>
              <c:strCache>
                <c:ptCount val="1"/>
                <c:pt idx="0">
                  <c:v>LST Uncertainty</c:v>
                </c:pt>
              </c:strCache>
            </c:strRef>
          </c:tx>
          <c:cat>
            <c:strRef>
              <c:f>uncertainty_surfaceType_onLST_g!$A$2:$A$18</c:f>
              <c:strCache>
                <c:ptCount val="17"/>
                <c:pt idx="0">
                  <c:v>Enl</c:v>
                </c:pt>
                <c:pt idx="1">
                  <c:v>Ebl</c:v>
                </c:pt>
                <c:pt idx="2">
                  <c:v>Dnl</c:v>
                </c:pt>
                <c:pt idx="3">
                  <c:v>Dbl</c:v>
                </c:pt>
                <c:pt idx="4">
                  <c:v>Mix</c:v>
                </c:pt>
                <c:pt idx="5">
                  <c:v>C.Shrub</c:v>
                </c:pt>
                <c:pt idx="6">
                  <c:v>O.Shrub</c:v>
                </c:pt>
                <c:pt idx="7">
                  <c:v>Woody</c:v>
                </c:pt>
                <c:pt idx="8">
                  <c:v>Sav</c:v>
                </c:pt>
                <c:pt idx="9">
                  <c:v>Grass</c:v>
                </c:pt>
                <c:pt idx="10">
                  <c:v>Wet</c:v>
                </c:pt>
                <c:pt idx="11">
                  <c:v>Ag</c:v>
                </c:pt>
                <c:pt idx="12">
                  <c:v>Urban</c:v>
                </c:pt>
                <c:pt idx="13">
                  <c:v>Ag mos.</c:v>
                </c:pt>
                <c:pt idx="14">
                  <c:v>snow/ice</c:v>
                </c:pt>
                <c:pt idx="15">
                  <c:v>Barren</c:v>
                </c:pt>
                <c:pt idx="16">
                  <c:v>Water</c:v>
                </c:pt>
              </c:strCache>
            </c:strRef>
          </c:cat>
          <c:val>
            <c:numRef>
              <c:f>uncertainty_surfaceType_onLST_g!$C$2:$C$18</c:f>
              <c:numCache>
                <c:formatCode>General</c:formatCode>
                <c:ptCount val="17"/>
                <c:pt idx="0">
                  <c:v>0.47700000000000031</c:v>
                </c:pt>
                <c:pt idx="1">
                  <c:v>1.1910000000000001</c:v>
                </c:pt>
                <c:pt idx="2">
                  <c:v>0.19700000000000001</c:v>
                </c:pt>
                <c:pt idx="3">
                  <c:v>0.126</c:v>
                </c:pt>
                <c:pt idx="4">
                  <c:v>0.34300000000000008</c:v>
                </c:pt>
                <c:pt idx="5">
                  <c:v>1.1679999999999962</c:v>
                </c:pt>
                <c:pt idx="6">
                  <c:v>1.264</c:v>
                </c:pt>
                <c:pt idx="7">
                  <c:v>0.86900000000000188</c:v>
                </c:pt>
                <c:pt idx="8">
                  <c:v>0.66400000000000248</c:v>
                </c:pt>
                <c:pt idx="9">
                  <c:v>0.81399999999999995</c:v>
                </c:pt>
                <c:pt idx="10">
                  <c:v>1.3740000000000001</c:v>
                </c:pt>
                <c:pt idx="11">
                  <c:v>0.77600000000000235</c:v>
                </c:pt>
                <c:pt idx="12">
                  <c:v>0.18600000000000044</c:v>
                </c:pt>
                <c:pt idx="13">
                  <c:v>0.75100000000000211</c:v>
                </c:pt>
                <c:pt idx="14">
                  <c:v>0.74700000000000188</c:v>
                </c:pt>
                <c:pt idx="15">
                  <c:v>0.22500000000000001</c:v>
                </c:pt>
                <c:pt idx="16">
                  <c:v>0</c:v>
                </c:pt>
              </c:numCache>
            </c:numRef>
          </c:val>
        </c:ser>
        <c:hiLowLines/>
        <c:marker val="1"/>
        <c:axId val="121032064"/>
        <c:axId val="121050624"/>
      </c:lineChart>
      <c:catAx>
        <c:axId val="121032064"/>
        <c:scaling>
          <c:orientation val="minMax"/>
        </c:scaling>
        <c:axPos val="b"/>
        <c:title>
          <c:tx>
            <c:rich>
              <a:bodyPr/>
              <a:lstStyle/>
              <a:p>
                <a:pPr>
                  <a:defRPr/>
                </a:pPr>
                <a:r>
                  <a:rPr lang="en-US"/>
                  <a:t>IGBP Surface Type</a:t>
                </a:r>
              </a:p>
            </c:rich>
          </c:tx>
          <c:layout/>
        </c:title>
        <c:majorTickMark val="none"/>
        <c:tickLblPos val="nextTo"/>
        <c:crossAx val="121050624"/>
        <c:crosses val="autoZero"/>
        <c:auto val="1"/>
        <c:lblAlgn val="ctr"/>
        <c:lblOffset val="100"/>
      </c:catAx>
      <c:valAx>
        <c:axId val="121050624"/>
        <c:scaling>
          <c:orientation val="minMax"/>
        </c:scaling>
        <c:axPos val="l"/>
        <c:majorGridlines/>
        <c:numFmt formatCode="General" sourceLinked="1"/>
        <c:tickLblPos val="nextTo"/>
        <c:crossAx val="121032064"/>
        <c:crosses val="autoZero"/>
        <c:crossBetween val="between"/>
      </c:valAx>
    </c:plotArea>
    <c:legend>
      <c:legendPos val="r"/>
      <c:layout>
        <c:manualLayout>
          <c:xMode val="edge"/>
          <c:yMode val="edge"/>
          <c:x val="0.67748014671243018"/>
          <c:y val="0.15161768415311724"/>
          <c:w val="0.26953008277811424"/>
          <c:h val="0.13558278090464732"/>
        </c:manualLayout>
      </c:layout>
    </c:legend>
    <c:plotVisOnly val="1"/>
  </c:chart>
  <c:spPr>
    <a:solidFill>
      <a:schemeClr val="accent6">
        <a:lumMod val="20000"/>
        <a:lumOff val="80000"/>
      </a:schemeClr>
    </a:solidFill>
  </c:spPr>
  <c:txPr>
    <a:bodyPr/>
    <a:lstStyle/>
    <a:p>
      <a:pPr>
        <a:defRPr sz="1600"/>
      </a:pPr>
      <a:endParaRPr lang="en-US"/>
    </a:p>
  </c:txPr>
  <c:externalData r:id="rId1"/>
</c:chartSpace>
</file>

<file path=ppt/drawings/_rels/vmlDrawing1.v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image" Target="../media/image13.wmf"/><Relationship Id="rId18" Type="http://schemas.openxmlformats.org/officeDocument/2006/relationships/image" Target="../media/image18.wmf"/><Relationship Id="rId26" Type="http://schemas.openxmlformats.org/officeDocument/2006/relationships/image" Target="../media/image26.wmf"/><Relationship Id="rId3" Type="http://schemas.openxmlformats.org/officeDocument/2006/relationships/image" Target="../media/image3.wmf"/><Relationship Id="rId21" Type="http://schemas.openxmlformats.org/officeDocument/2006/relationships/image" Target="../media/image21.wmf"/><Relationship Id="rId7" Type="http://schemas.openxmlformats.org/officeDocument/2006/relationships/image" Target="../media/image7.wmf"/><Relationship Id="rId12" Type="http://schemas.openxmlformats.org/officeDocument/2006/relationships/image" Target="../media/image12.wmf"/><Relationship Id="rId17" Type="http://schemas.openxmlformats.org/officeDocument/2006/relationships/image" Target="../media/image17.wmf"/><Relationship Id="rId25" Type="http://schemas.openxmlformats.org/officeDocument/2006/relationships/image" Target="../media/image25.wmf"/><Relationship Id="rId2" Type="http://schemas.openxmlformats.org/officeDocument/2006/relationships/image" Target="../media/image2.wmf"/><Relationship Id="rId16" Type="http://schemas.openxmlformats.org/officeDocument/2006/relationships/image" Target="../media/image16.wmf"/><Relationship Id="rId20" Type="http://schemas.openxmlformats.org/officeDocument/2006/relationships/image" Target="../media/image20.wmf"/><Relationship Id="rId1" Type="http://schemas.openxmlformats.org/officeDocument/2006/relationships/image" Target="../media/image1.wmf"/><Relationship Id="rId6" Type="http://schemas.openxmlformats.org/officeDocument/2006/relationships/image" Target="../media/image6.wmf"/><Relationship Id="rId11" Type="http://schemas.openxmlformats.org/officeDocument/2006/relationships/image" Target="../media/image11.wmf"/><Relationship Id="rId24" Type="http://schemas.openxmlformats.org/officeDocument/2006/relationships/image" Target="../media/image24.wmf"/><Relationship Id="rId5" Type="http://schemas.openxmlformats.org/officeDocument/2006/relationships/image" Target="../media/image5.wmf"/><Relationship Id="rId15" Type="http://schemas.openxmlformats.org/officeDocument/2006/relationships/image" Target="../media/image15.wmf"/><Relationship Id="rId23" Type="http://schemas.openxmlformats.org/officeDocument/2006/relationships/image" Target="../media/image23.wmf"/><Relationship Id="rId10" Type="http://schemas.openxmlformats.org/officeDocument/2006/relationships/image" Target="../media/image10.wmf"/><Relationship Id="rId19" Type="http://schemas.openxmlformats.org/officeDocument/2006/relationships/image" Target="../media/image19.wmf"/><Relationship Id="rId4" Type="http://schemas.openxmlformats.org/officeDocument/2006/relationships/image" Target="../media/image4.wmf"/><Relationship Id="rId9" Type="http://schemas.openxmlformats.org/officeDocument/2006/relationships/image" Target="../media/image9.wmf"/><Relationship Id="rId14" Type="http://schemas.openxmlformats.org/officeDocument/2006/relationships/image" Target="../media/image14.wmf"/><Relationship Id="rId22" Type="http://schemas.openxmlformats.org/officeDocument/2006/relationships/image" Target="../media/image22.wmf"/><Relationship Id="rId27"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738" cy="347663"/>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5222875" y="0"/>
            <a:ext cx="3995738" cy="347663"/>
          </a:xfrm>
          <a:prstGeom prst="rect">
            <a:avLst/>
          </a:prstGeom>
        </p:spPr>
        <p:txBody>
          <a:bodyPr vert="horz" lIns="91440" tIns="45720" rIns="91440" bIns="45720" rtlCol="0"/>
          <a:lstStyle>
            <a:lvl1pPr algn="r">
              <a:defRPr sz="1200"/>
            </a:lvl1pPr>
          </a:lstStyle>
          <a:p>
            <a:pPr>
              <a:defRPr/>
            </a:pPr>
            <a:fld id="{A403975B-D910-4191-84E9-4904C7B01C39}" type="datetimeFigureOut">
              <a:rPr lang="en-US"/>
              <a:pPr>
                <a:defRPr/>
              </a:pPr>
              <a:t>2/18/2015</a:t>
            </a:fld>
            <a:endParaRPr lang="en-US"/>
          </a:p>
        </p:txBody>
      </p:sp>
      <p:sp>
        <p:nvSpPr>
          <p:cNvPr id="4" name="Footer Placeholder 3"/>
          <p:cNvSpPr>
            <a:spLocks noGrp="1"/>
          </p:cNvSpPr>
          <p:nvPr>
            <p:ph type="ftr" sz="quarter" idx="2"/>
          </p:nvPr>
        </p:nvSpPr>
        <p:spPr>
          <a:xfrm>
            <a:off x="0" y="6597650"/>
            <a:ext cx="3995738" cy="347663"/>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5222875" y="6597650"/>
            <a:ext cx="3995738" cy="347663"/>
          </a:xfrm>
          <a:prstGeom prst="rect">
            <a:avLst/>
          </a:prstGeom>
        </p:spPr>
        <p:txBody>
          <a:bodyPr vert="horz" lIns="91440" tIns="45720" rIns="91440" bIns="45720" rtlCol="0" anchor="b"/>
          <a:lstStyle>
            <a:lvl1pPr algn="r">
              <a:defRPr sz="1200"/>
            </a:lvl1pPr>
          </a:lstStyle>
          <a:p>
            <a:pPr>
              <a:defRPr/>
            </a:pPr>
            <a:fld id="{076E2082-86EF-41B7-99D9-A230BE7C62B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95738" cy="347663"/>
          </a:xfrm>
          <a:prstGeom prst="rect">
            <a:avLst/>
          </a:prstGeom>
        </p:spPr>
        <p:txBody>
          <a:bodyPr vert="horz" lIns="92382" tIns="46191" rIns="92382" bIns="46191" rtlCol="0"/>
          <a:lstStyle>
            <a:lvl1pPr algn="l">
              <a:defRPr sz="1200"/>
            </a:lvl1pPr>
          </a:lstStyle>
          <a:p>
            <a:pPr>
              <a:defRPr/>
            </a:pPr>
            <a:endParaRPr lang="en-US"/>
          </a:p>
        </p:txBody>
      </p:sp>
      <p:sp>
        <p:nvSpPr>
          <p:cNvPr id="3" name="Date Placeholder 2"/>
          <p:cNvSpPr>
            <a:spLocks noGrp="1"/>
          </p:cNvSpPr>
          <p:nvPr>
            <p:ph type="dt" idx="1"/>
          </p:nvPr>
        </p:nvSpPr>
        <p:spPr>
          <a:xfrm>
            <a:off x="5222875" y="0"/>
            <a:ext cx="3995738" cy="347663"/>
          </a:xfrm>
          <a:prstGeom prst="rect">
            <a:avLst/>
          </a:prstGeom>
        </p:spPr>
        <p:txBody>
          <a:bodyPr vert="horz" lIns="92382" tIns="46191" rIns="92382" bIns="46191" rtlCol="0"/>
          <a:lstStyle>
            <a:lvl1pPr algn="r">
              <a:defRPr sz="1200"/>
            </a:lvl1pPr>
          </a:lstStyle>
          <a:p>
            <a:pPr>
              <a:defRPr/>
            </a:pPr>
            <a:fld id="{823FE955-BA50-4313-86EA-58E3CAEF76F9}" type="datetimeFigureOut">
              <a:rPr lang="en-US"/>
              <a:pPr>
                <a:defRPr/>
              </a:pPr>
              <a:t>2/18/2015</a:t>
            </a:fld>
            <a:endParaRPr lang="en-US"/>
          </a:p>
        </p:txBody>
      </p:sp>
      <p:sp>
        <p:nvSpPr>
          <p:cNvPr id="4" name="Slide Image Placeholder 3"/>
          <p:cNvSpPr>
            <a:spLocks noGrp="1" noRot="1" noChangeAspect="1"/>
          </p:cNvSpPr>
          <p:nvPr>
            <p:ph type="sldImg" idx="2"/>
          </p:nvPr>
        </p:nvSpPr>
        <p:spPr>
          <a:xfrm>
            <a:off x="3667125" y="520700"/>
            <a:ext cx="1885950" cy="2605088"/>
          </a:xfrm>
          <a:prstGeom prst="rect">
            <a:avLst/>
          </a:prstGeom>
          <a:noFill/>
          <a:ln w="12700">
            <a:solidFill>
              <a:prstClr val="black"/>
            </a:solidFill>
          </a:ln>
        </p:spPr>
        <p:txBody>
          <a:bodyPr vert="horz" lIns="92382" tIns="46191" rIns="92382" bIns="46191" rtlCol="0" anchor="ctr"/>
          <a:lstStyle/>
          <a:p>
            <a:pPr lvl="0"/>
            <a:endParaRPr lang="en-US" noProof="0" smtClean="0"/>
          </a:p>
        </p:txBody>
      </p:sp>
      <p:sp>
        <p:nvSpPr>
          <p:cNvPr id="5" name="Notes Placeholder 4"/>
          <p:cNvSpPr>
            <a:spLocks noGrp="1"/>
          </p:cNvSpPr>
          <p:nvPr>
            <p:ph type="body" sz="quarter" idx="3"/>
          </p:nvPr>
        </p:nvSpPr>
        <p:spPr>
          <a:xfrm>
            <a:off x="922338" y="3300413"/>
            <a:ext cx="7375525" cy="3125787"/>
          </a:xfrm>
          <a:prstGeom prst="rect">
            <a:avLst/>
          </a:prstGeom>
        </p:spPr>
        <p:txBody>
          <a:bodyPr vert="horz" lIns="92382" tIns="46191" rIns="92382" bIns="4619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597650"/>
            <a:ext cx="3995738" cy="347663"/>
          </a:xfrm>
          <a:prstGeom prst="rect">
            <a:avLst/>
          </a:prstGeom>
        </p:spPr>
        <p:txBody>
          <a:bodyPr vert="horz" lIns="92382" tIns="46191" rIns="92382" bIns="46191"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5222875" y="6597650"/>
            <a:ext cx="3995738" cy="347663"/>
          </a:xfrm>
          <a:prstGeom prst="rect">
            <a:avLst/>
          </a:prstGeom>
        </p:spPr>
        <p:txBody>
          <a:bodyPr vert="horz" lIns="92382" tIns="46191" rIns="92382" bIns="46191" rtlCol="0" anchor="b"/>
          <a:lstStyle>
            <a:lvl1pPr algn="r">
              <a:defRPr sz="1200"/>
            </a:lvl1pPr>
          </a:lstStyle>
          <a:p>
            <a:pPr>
              <a:defRPr/>
            </a:pPr>
            <a:fld id="{39FEAA02-91A9-4354-A6FF-12CB08FFC4DC}"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xfrm>
            <a:off x="3667125" y="520700"/>
            <a:ext cx="1885950" cy="2605088"/>
          </a:xfrm>
          <a:noFill/>
          <a:ln>
            <a:solidFill>
              <a:srgbClr val="000000"/>
            </a:solidFill>
            <a:miter lim="800000"/>
            <a:headEnd/>
            <a:tailEnd/>
          </a:ln>
        </p:spPr>
      </p:sp>
      <p:sp>
        <p:nvSpPr>
          <p:cNvPr id="40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41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B93F705-5533-4B4C-B760-236D018E1F8E}" type="slidenum">
              <a:rPr lang="en-US" smtClean="0"/>
              <a:pPr/>
              <a:t>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1720" y="13350666"/>
            <a:ext cx="26426160" cy="9212158"/>
          </a:xfrm>
        </p:spPr>
        <p:txBody>
          <a:bodyPr/>
          <a:lstStyle/>
          <a:p>
            <a:r>
              <a:rPr lang="en-US" smtClean="0"/>
              <a:t>Click to edit Master title style</a:t>
            </a:r>
            <a:endParaRPr lang="en-US"/>
          </a:p>
        </p:txBody>
      </p:sp>
      <p:sp>
        <p:nvSpPr>
          <p:cNvPr id="3" name="Subtitle 2"/>
          <p:cNvSpPr>
            <a:spLocks noGrp="1"/>
          </p:cNvSpPr>
          <p:nvPr>
            <p:ph type="subTitle" idx="1"/>
          </p:nvPr>
        </p:nvSpPr>
        <p:spPr>
          <a:xfrm>
            <a:off x="4663440" y="24353520"/>
            <a:ext cx="21762720" cy="10982960"/>
          </a:xfrm>
        </p:spPr>
        <p:txBody>
          <a:bodyPr/>
          <a:lstStyle>
            <a:lvl1pPr marL="0" indent="0" algn="ctr">
              <a:buNone/>
              <a:defRPr>
                <a:solidFill>
                  <a:schemeClr val="tx1">
                    <a:tint val="75000"/>
                  </a:schemeClr>
                </a:solidFill>
              </a:defRPr>
            </a:lvl1pPr>
            <a:lvl2pPr marL="2116150" indent="0" algn="ctr">
              <a:buNone/>
              <a:defRPr>
                <a:solidFill>
                  <a:schemeClr val="tx1">
                    <a:tint val="75000"/>
                  </a:schemeClr>
                </a:solidFill>
              </a:defRPr>
            </a:lvl2pPr>
            <a:lvl3pPr marL="4232300" indent="0" algn="ctr">
              <a:buNone/>
              <a:defRPr>
                <a:solidFill>
                  <a:schemeClr val="tx1">
                    <a:tint val="75000"/>
                  </a:schemeClr>
                </a:solidFill>
              </a:defRPr>
            </a:lvl3pPr>
            <a:lvl4pPr marL="6348451" indent="0" algn="ctr">
              <a:buNone/>
              <a:defRPr>
                <a:solidFill>
                  <a:schemeClr val="tx1">
                    <a:tint val="75000"/>
                  </a:schemeClr>
                </a:solidFill>
              </a:defRPr>
            </a:lvl4pPr>
            <a:lvl5pPr marL="8464601" indent="0" algn="ctr">
              <a:buNone/>
              <a:defRPr>
                <a:solidFill>
                  <a:schemeClr val="tx1">
                    <a:tint val="75000"/>
                  </a:schemeClr>
                </a:solidFill>
              </a:defRPr>
            </a:lvl5pPr>
            <a:lvl6pPr marL="10580751" indent="0" algn="ctr">
              <a:buNone/>
              <a:defRPr>
                <a:solidFill>
                  <a:schemeClr val="tx1">
                    <a:tint val="75000"/>
                  </a:schemeClr>
                </a:solidFill>
              </a:defRPr>
            </a:lvl6pPr>
            <a:lvl7pPr marL="12696901" indent="0" algn="ctr">
              <a:buNone/>
              <a:defRPr>
                <a:solidFill>
                  <a:schemeClr val="tx1">
                    <a:tint val="75000"/>
                  </a:schemeClr>
                </a:solidFill>
              </a:defRPr>
            </a:lvl7pPr>
            <a:lvl8pPr marL="14813051" indent="0" algn="ctr">
              <a:buNone/>
              <a:defRPr>
                <a:solidFill>
                  <a:schemeClr val="tx1">
                    <a:tint val="75000"/>
                  </a:schemeClr>
                </a:solidFill>
              </a:defRPr>
            </a:lvl8pPr>
            <a:lvl9pPr marL="1692920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3AD228B-4D4A-456D-83E9-390E7DF0A7EB}"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44F377-37C2-406A-ADCA-E040C1463C6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35101D-0C5F-41CD-82F8-FC2CF8175865}"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6946FB-ED2E-4526-A3B1-C9B9A89358E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639106" y="10783997"/>
            <a:ext cx="23781385" cy="22979655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284154" y="10783997"/>
            <a:ext cx="70836790" cy="22979655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ED953AF-7A5D-4BE6-9077-DF0603EB4D7C}"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5BEDDC-335C-4550-BB71-A6119348C7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A03081-9C3E-40EA-BF3E-75A3863585A6}"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73893E-F520-4207-AB60-D47E27CB3C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55864" y="27616577"/>
            <a:ext cx="26426160" cy="8535670"/>
          </a:xfrm>
        </p:spPr>
        <p:txBody>
          <a:bodyPr anchor="t"/>
          <a:lstStyle>
            <a:lvl1pPr algn="l">
              <a:defRPr sz="18500" b="1" cap="all"/>
            </a:lvl1pPr>
          </a:lstStyle>
          <a:p>
            <a:r>
              <a:rPr lang="en-US" smtClean="0"/>
              <a:t>Click to edit Master title style</a:t>
            </a:r>
            <a:endParaRPr lang="en-US"/>
          </a:p>
        </p:txBody>
      </p:sp>
      <p:sp>
        <p:nvSpPr>
          <p:cNvPr id="3" name="Text Placeholder 2"/>
          <p:cNvSpPr>
            <a:spLocks noGrp="1"/>
          </p:cNvSpPr>
          <p:nvPr>
            <p:ph type="body" idx="1"/>
          </p:nvPr>
        </p:nvSpPr>
        <p:spPr>
          <a:xfrm>
            <a:off x="2455864" y="18215404"/>
            <a:ext cx="26426160" cy="9401172"/>
          </a:xfrm>
        </p:spPr>
        <p:txBody>
          <a:bodyPr anchor="b"/>
          <a:lstStyle>
            <a:lvl1pPr marL="0" indent="0">
              <a:buNone/>
              <a:defRPr sz="9300">
                <a:solidFill>
                  <a:schemeClr val="tx1">
                    <a:tint val="75000"/>
                  </a:schemeClr>
                </a:solidFill>
              </a:defRPr>
            </a:lvl1pPr>
            <a:lvl2pPr marL="2116150" indent="0">
              <a:buNone/>
              <a:defRPr sz="8300">
                <a:solidFill>
                  <a:schemeClr val="tx1">
                    <a:tint val="75000"/>
                  </a:schemeClr>
                </a:solidFill>
              </a:defRPr>
            </a:lvl2pPr>
            <a:lvl3pPr marL="4232300" indent="0">
              <a:buNone/>
              <a:defRPr sz="7400">
                <a:solidFill>
                  <a:schemeClr val="tx1">
                    <a:tint val="75000"/>
                  </a:schemeClr>
                </a:solidFill>
              </a:defRPr>
            </a:lvl3pPr>
            <a:lvl4pPr marL="6348451" indent="0">
              <a:buNone/>
              <a:defRPr sz="6500">
                <a:solidFill>
                  <a:schemeClr val="tx1">
                    <a:tint val="75000"/>
                  </a:schemeClr>
                </a:solidFill>
              </a:defRPr>
            </a:lvl4pPr>
            <a:lvl5pPr marL="8464601" indent="0">
              <a:buNone/>
              <a:defRPr sz="6500">
                <a:solidFill>
                  <a:schemeClr val="tx1">
                    <a:tint val="75000"/>
                  </a:schemeClr>
                </a:solidFill>
              </a:defRPr>
            </a:lvl5pPr>
            <a:lvl6pPr marL="10580751" indent="0">
              <a:buNone/>
              <a:defRPr sz="6500">
                <a:solidFill>
                  <a:schemeClr val="tx1">
                    <a:tint val="75000"/>
                  </a:schemeClr>
                </a:solidFill>
              </a:defRPr>
            </a:lvl6pPr>
            <a:lvl7pPr marL="12696901" indent="0">
              <a:buNone/>
              <a:defRPr sz="6500">
                <a:solidFill>
                  <a:schemeClr val="tx1">
                    <a:tint val="75000"/>
                  </a:schemeClr>
                </a:solidFill>
              </a:defRPr>
            </a:lvl7pPr>
            <a:lvl8pPr marL="14813051" indent="0">
              <a:buNone/>
              <a:defRPr sz="6500">
                <a:solidFill>
                  <a:schemeClr val="tx1">
                    <a:tint val="75000"/>
                  </a:schemeClr>
                </a:solidFill>
              </a:defRPr>
            </a:lvl8pPr>
            <a:lvl9pPr marL="16929202" indent="0">
              <a:buNone/>
              <a:defRPr sz="6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7591BA-C923-4A7D-8CDF-15E1EC148AD3}" type="datetimeFigureOut">
              <a:rPr lang="en-US"/>
              <a:pPr>
                <a:defRPr/>
              </a:pPr>
              <a:t>2/18/2015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C4BCF2-5264-4F44-BE17-8763AC02754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284156" y="62843628"/>
            <a:ext cx="47309086" cy="177736922"/>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111401" y="62843628"/>
            <a:ext cx="47309089" cy="177736922"/>
          </a:xfrm>
        </p:spPr>
        <p:txBody>
          <a:bodyPr/>
          <a:lstStyle>
            <a:lvl1pPr>
              <a:defRPr sz="13000"/>
            </a:lvl1pPr>
            <a:lvl2pPr>
              <a:defRPr sz="11100"/>
            </a:lvl2pPr>
            <a:lvl3pPr>
              <a:defRPr sz="9300"/>
            </a:lvl3pPr>
            <a:lvl4pPr>
              <a:defRPr sz="8300"/>
            </a:lvl4pPr>
            <a:lvl5pPr>
              <a:defRPr sz="8300"/>
            </a:lvl5pPr>
            <a:lvl6pPr>
              <a:defRPr sz="8300"/>
            </a:lvl6pPr>
            <a:lvl7pPr>
              <a:defRPr sz="8300"/>
            </a:lvl7pPr>
            <a:lvl8pPr>
              <a:defRPr sz="8300"/>
            </a:lvl8pPr>
            <a:lvl9pPr>
              <a:defRPr sz="8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E15E60D-7BCD-4267-A46F-D0D52FF5ADBB}"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B047C2D-DB13-4F4E-BA7E-2A0838EA9DE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54480" y="1721065"/>
            <a:ext cx="27980640" cy="7162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4481" y="9620043"/>
            <a:ext cx="13736639" cy="4009175"/>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4" name="Content Placeholder 3"/>
          <p:cNvSpPr>
            <a:spLocks noGrp="1"/>
          </p:cNvSpPr>
          <p:nvPr>
            <p:ph sz="half" idx="2"/>
          </p:nvPr>
        </p:nvSpPr>
        <p:spPr>
          <a:xfrm>
            <a:off x="1554481" y="13629218"/>
            <a:ext cx="13736639" cy="24761405"/>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5793088" y="9620043"/>
            <a:ext cx="13742035" cy="4009175"/>
          </a:xfrm>
        </p:spPr>
        <p:txBody>
          <a:bodyPr anchor="b"/>
          <a:lstStyle>
            <a:lvl1pPr marL="0" indent="0">
              <a:buNone/>
              <a:defRPr sz="11100" b="1"/>
            </a:lvl1pPr>
            <a:lvl2pPr marL="2116150" indent="0">
              <a:buNone/>
              <a:defRPr sz="9300" b="1"/>
            </a:lvl2pPr>
            <a:lvl3pPr marL="4232300" indent="0">
              <a:buNone/>
              <a:defRPr sz="8300" b="1"/>
            </a:lvl3pPr>
            <a:lvl4pPr marL="6348451" indent="0">
              <a:buNone/>
              <a:defRPr sz="7400" b="1"/>
            </a:lvl4pPr>
            <a:lvl5pPr marL="8464601" indent="0">
              <a:buNone/>
              <a:defRPr sz="7400" b="1"/>
            </a:lvl5pPr>
            <a:lvl6pPr marL="10580751" indent="0">
              <a:buNone/>
              <a:defRPr sz="7400" b="1"/>
            </a:lvl6pPr>
            <a:lvl7pPr marL="12696901" indent="0">
              <a:buNone/>
              <a:defRPr sz="7400" b="1"/>
            </a:lvl7pPr>
            <a:lvl8pPr marL="14813051" indent="0">
              <a:buNone/>
              <a:defRPr sz="7400" b="1"/>
            </a:lvl8pPr>
            <a:lvl9pPr marL="16929202" indent="0">
              <a:buNone/>
              <a:defRPr sz="7400" b="1"/>
            </a:lvl9pPr>
          </a:lstStyle>
          <a:p>
            <a:pPr lvl="0"/>
            <a:r>
              <a:rPr lang="en-US" smtClean="0"/>
              <a:t>Click to edit Master text styles</a:t>
            </a:r>
          </a:p>
        </p:txBody>
      </p:sp>
      <p:sp>
        <p:nvSpPr>
          <p:cNvPr id="6" name="Content Placeholder 5"/>
          <p:cNvSpPr>
            <a:spLocks noGrp="1"/>
          </p:cNvSpPr>
          <p:nvPr>
            <p:ph sz="quarter" idx="4"/>
          </p:nvPr>
        </p:nvSpPr>
        <p:spPr>
          <a:xfrm>
            <a:off x="15793088" y="13629218"/>
            <a:ext cx="13742035" cy="24761405"/>
          </a:xfrm>
        </p:spPr>
        <p:txBody>
          <a:bodyPr/>
          <a:lstStyle>
            <a:lvl1pPr>
              <a:defRPr sz="11100"/>
            </a:lvl1pPr>
            <a:lvl2pPr>
              <a:defRPr sz="9300"/>
            </a:lvl2pPr>
            <a:lvl3pPr>
              <a:defRPr sz="8300"/>
            </a:lvl3pPr>
            <a:lvl4pPr>
              <a:defRPr sz="7400"/>
            </a:lvl4pPr>
            <a:lvl5pPr>
              <a:defRPr sz="7400"/>
            </a:lvl5pPr>
            <a:lvl6pPr>
              <a:defRPr sz="7400"/>
            </a:lvl6pPr>
            <a:lvl7pPr>
              <a:defRPr sz="7400"/>
            </a:lvl7pPr>
            <a:lvl8pPr>
              <a:defRPr sz="7400"/>
            </a:lvl8pPr>
            <a:lvl9pPr>
              <a:defRPr sz="7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2F64B9C-2ADD-4892-8F33-8F42030003DB}" type="datetimeFigureOut">
              <a:rPr lang="en-US"/>
              <a:pPr>
                <a:defRPr/>
              </a:pPr>
              <a:t>2/18/2015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28DCE8C-B216-4BFE-868B-F7FD40F0C0D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0868FA3-A4B9-4D67-8D69-76959086A2C5}" type="datetimeFigureOut">
              <a:rPr lang="en-US"/>
              <a:pPr>
                <a:defRPr/>
              </a:pPr>
              <a:t>2/18/2015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F1F065-51EC-42A8-ADAF-7A16B6837B7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70D893-3EBF-4A50-BEEA-40C60F2EF417}" type="datetimeFigureOut">
              <a:rPr lang="en-US"/>
              <a:pPr>
                <a:defRPr/>
              </a:pPr>
              <a:t>2/18/2015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DA5ABC5-A104-459D-A237-0A6F15F8D34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54483" y="1711112"/>
            <a:ext cx="10228264" cy="7282180"/>
          </a:xfrm>
        </p:spPr>
        <p:txBody>
          <a:bodyPr anchor="b"/>
          <a:lstStyle>
            <a:lvl1pPr algn="l">
              <a:defRPr sz="9300" b="1"/>
            </a:lvl1pPr>
          </a:lstStyle>
          <a:p>
            <a:r>
              <a:rPr lang="en-US" smtClean="0"/>
              <a:t>Click to edit Master title style</a:t>
            </a:r>
            <a:endParaRPr lang="en-US"/>
          </a:p>
        </p:txBody>
      </p:sp>
      <p:sp>
        <p:nvSpPr>
          <p:cNvPr id="3" name="Content Placeholder 2"/>
          <p:cNvSpPr>
            <a:spLocks noGrp="1"/>
          </p:cNvSpPr>
          <p:nvPr>
            <p:ph idx="1"/>
          </p:nvPr>
        </p:nvSpPr>
        <p:spPr>
          <a:xfrm>
            <a:off x="12155170" y="1711116"/>
            <a:ext cx="17379950" cy="36679508"/>
          </a:xfrm>
        </p:spPr>
        <p:txBody>
          <a:bodyPr/>
          <a:lstStyle>
            <a:lvl1pPr>
              <a:defRPr sz="14800"/>
            </a:lvl1pPr>
            <a:lvl2pPr>
              <a:defRPr sz="13000"/>
            </a:lvl2pPr>
            <a:lvl3pPr>
              <a:defRPr sz="111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554483" y="8993296"/>
            <a:ext cx="10228264" cy="29397328"/>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D7EEF37-66AC-4C54-A730-F33B2EDD58C8}"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8A4C82-85CE-4D10-9138-004984E4093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3779" y="30083760"/>
            <a:ext cx="18653760" cy="3551558"/>
          </a:xfrm>
        </p:spPr>
        <p:txBody>
          <a:bodyPr anchor="b"/>
          <a:lstStyle>
            <a:lvl1pPr algn="l">
              <a:defRPr sz="9300" b="1"/>
            </a:lvl1pPr>
          </a:lstStyle>
          <a:p>
            <a:r>
              <a:rPr lang="en-US" smtClean="0"/>
              <a:t>Click to edit Master title style</a:t>
            </a:r>
            <a:endParaRPr lang="en-US"/>
          </a:p>
        </p:txBody>
      </p:sp>
      <p:sp>
        <p:nvSpPr>
          <p:cNvPr id="3" name="Picture Placeholder 2"/>
          <p:cNvSpPr>
            <a:spLocks noGrp="1"/>
          </p:cNvSpPr>
          <p:nvPr>
            <p:ph type="pic" idx="1"/>
          </p:nvPr>
        </p:nvSpPr>
        <p:spPr>
          <a:xfrm>
            <a:off x="6093779" y="3840058"/>
            <a:ext cx="18653760" cy="25786080"/>
          </a:xfrm>
        </p:spPr>
        <p:txBody>
          <a:bodyPr rtlCol="0">
            <a:normAutofit/>
          </a:bodyPr>
          <a:lstStyle>
            <a:lvl1pPr marL="0" indent="0">
              <a:buNone/>
              <a:defRPr sz="14800"/>
            </a:lvl1pPr>
            <a:lvl2pPr marL="2116150" indent="0">
              <a:buNone/>
              <a:defRPr sz="13000"/>
            </a:lvl2pPr>
            <a:lvl3pPr marL="4232300" indent="0">
              <a:buNone/>
              <a:defRPr sz="11100"/>
            </a:lvl3pPr>
            <a:lvl4pPr marL="6348451" indent="0">
              <a:buNone/>
              <a:defRPr sz="9300"/>
            </a:lvl4pPr>
            <a:lvl5pPr marL="8464601" indent="0">
              <a:buNone/>
              <a:defRPr sz="9300"/>
            </a:lvl5pPr>
            <a:lvl6pPr marL="10580751" indent="0">
              <a:buNone/>
              <a:defRPr sz="9300"/>
            </a:lvl6pPr>
            <a:lvl7pPr marL="12696901" indent="0">
              <a:buNone/>
              <a:defRPr sz="9300"/>
            </a:lvl7pPr>
            <a:lvl8pPr marL="14813051" indent="0">
              <a:buNone/>
              <a:defRPr sz="9300"/>
            </a:lvl8pPr>
            <a:lvl9pPr marL="16929202" indent="0">
              <a:buNone/>
              <a:defRPr sz="9300"/>
            </a:lvl9pPr>
          </a:lstStyle>
          <a:p>
            <a:pPr lvl="0"/>
            <a:endParaRPr lang="en-US" noProof="0" smtClean="0"/>
          </a:p>
        </p:txBody>
      </p:sp>
      <p:sp>
        <p:nvSpPr>
          <p:cNvPr id="4" name="Text Placeholder 3"/>
          <p:cNvSpPr>
            <a:spLocks noGrp="1"/>
          </p:cNvSpPr>
          <p:nvPr>
            <p:ph type="body" sz="half" idx="2"/>
          </p:nvPr>
        </p:nvSpPr>
        <p:spPr>
          <a:xfrm>
            <a:off x="6093779" y="33635318"/>
            <a:ext cx="18653760" cy="5043802"/>
          </a:xfrm>
        </p:spPr>
        <p:txBody>
          <a:bodyPr/>
          <a:lstStyle>
            <a:lvl1pPr marL="0" indent="0">
              <a:buNone/>
              <a:defRPr sz="6500"/>
            </a:lvl1pPr>
            <a:lvl2pPr marL="2116150" indent="0">
              <a:buNone/>
              <a:defRPr sz="5600"/>
            </a:lvl2pPr>
            <a:lvl3pPr marL="4232300" indent="0">
              <a:buNone/>
              <a:defRPr sz="4600"/>
            </a:lvl3pPr>
            <a:lvl4pPr marL="6348451" indent="0">
              <a:buNone/>
              <a:defRPr sz="4200"/>
            </a:lvl4pPr>
            <a:lvl5pPr marL="8464601" indent="0">
              <a:buNone/>
              <a:defRPr sz="4200"/>
            </a:lvl5pPr>
            <a:lvl6pPr marL="10580751" indent="0">
              <a:buNone/>
              <a:defRPr sz="4200"/>
            </a:lvl6pPr>
            <a:lvl7pPr marL="12696901" indent="0">
              <a:buNone/>
              <a:defRPr sz="4200"/>
            </a:lvl7pPr>
            <a:lvl8pPr marL="14813051" indent="0">
              <a:buNone/>
              <a:defRPr sz="4200"/>
            </a:lvl8pPr>
            <a:lvl9pPr marL="16929202" indent="0">
              <a:buNone/>
              <a:defRPr sz="42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8FBD532-221E-4355-855C-80007D846251}" type="datetimeFigureOut">
              <a:rPr lang="en-US"/>
              <a:pPr>
                <a:defRPr/>
              </a:pPr>
              <a:t>2/18/2015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08FACA-424C-4050-A7EC-B3B3B1677E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554940" y="1720476"/>
            <a:ext cx="27979721" cy="7162800"/>
          </a:xfrm>
          <a:prstGeom prst="rect">
            <a:avLst/>
          </a:prstGeom>
          <a:noFill/>
          <a:ln w="9525">
            <a:noFill/>
            <a:miter lim="800000"/>
            <a:headEnd/>
            <a:tailEnd/>
          </a:ln>
        </p:spPr>
        <p:txBody>
          <a:bodyPr vert="horz" wrap="square" lIns="423230" tIns="211615" rIns="423230" bIns="211615"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554940" y="10028798"/>
            <a:ext cx="27979721" cy="28361528"/>
          </a:xfrm>
          <a:prstGeom prst="rect">
            <a:avLst/>
          </a:prstGeom>
          <a:noFill/>
          <a:ln w="9525">
            <a:noFill/>
            <a:miter lim="800000"/>
            <a:headEnd/>
            <a:tailEnd/>
          </a:ln>
        </p:spPr>
        <p:txBody>
          <a:bodyPr vert="horz" wrap="square" lIns="423230" tIns="211615" rIns="423230" bIns="2116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554939" y="39832104"/>
            <a:ext cx="7253321" cy="2288847"/>
          </a:xfrm>
          <a:prstGeom prst="rect">
            <a:avLst/>
          </a:prstGeom>
        </p:spPr>
        <p:txBody>
          <a:bodyPr vert="horz" lIns="423230" tIns="211615" rIns="423230" bIns="211615" rtlCol="0" anchor="ctr"/>
          <a:lstStyle>
            <a:lvl1pPr algn="l" defTabSz="4232300" fontAlgn="auto">
              <a:spcBef>
                <a:spcPts val="0"/>
              </a:spcBef>
              <a:spcAft>
                <a:spcPts val="0"/>
              </a:spcAft>
              <a:defRPr sz="5600">
                <a:solidFill>
                  <a:schemeClr val="tx1">
                    <a:tint val="75000"/>
                  </a:schemeClr>
                </a:solidFill>
                <a:latin typeface="+mn-lt"/>
                <a:cs typeface="+mn-cs"/>
              </a:defRPr>
            </a:lvl1pPr>
          </a:lstStyle>
          <a:p>
            <a:pPr>
              <a:defRPr/>
            </a:pPr>
            <a:fld id="{0188901C-6317-481D-843F-EEC15C63190D}" type="datetimeFigureOut">
              <a:rPr lang="en-US"/>
              <a:pPr>
                <a:defRPr/>
              </a:pPr>
              <a:t>2/18/2015</a:t>
            </a:fld>
            <a:endParaRPr lang="en-US"/>
          </a:p>
        </p:txBody>
      </p:sp>
      <p:sp>
        <p:nvSpPr>
          <p:cNvPr id="5" name="Footer Placeholder 4"/>
          <p:cNvSpPr>
            <a:spLocks noGrp="1"/>
          </p:cNvSpPr>
          <p:nvPr>
            <p:ph type="ftr" sz="quarter" idx="3"/>
          </p:nvPr>
        </p:nvSpPr>
        <p:spPr>
          <a:xfrm>
            <a:off x="10622740" y="39832104"/>
            <a:ext cx="9844121" cy="2288847"/>
          </a:xfrm>
          <a:prstGeom prst="rect">
            <a:avLst/>
          </a:prstGeom>
        </p:spPr>
        <p:txBody>
          <a:bodyPr vert="horz" lIns="423230" tIns="211615" rIns="423230" bIns="211615" rtlCol="0" anchor="ctr"/>
          <a:lstStyle>
            <a:lvl1pPr algn="ctr" defTabSz="4232300" fontAlgn="auto">
              <a:spcBef>
                <a:spcPts val="0"/>
              </a:spcBef>
              <a:spcAft>
                <a:spcPts val="0"/>
              </a:spcAft>
              <a:defRPr sz="56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22281340" y="39832104"/>
            <a:ext cx="7253321" cy="2288847"/>
          </a:xfrm>
          <a:prstGeom prst="rect">
            <a:avLst/>
          </a:prstGeom>
        </p:spPr>
        <p:txBody>
          <a:bodyPr vert="horz" lIns="423230" tIns="211615" rIns="423230" bIns="211615" rtlCol="0" anchor="ctr"/>
          <a:lstStyle>
            <a:lvl1pPr algn="r" defTabSz="4232300" fontAlgn="auto">
              <a:spcBef>
                <a:spcPts val="0"/>
              </a:spcBef>
              <a:spcAft>
                <a:spcPts val="0"/>
              </a:spcAft>
              <a:defRPr sz="5600">
                <a:solidFill>
                  <a:schemeClr val="tx1">
                    <a:tint val="75000"/>
                  </a:schemeClr>
                </a:solidFill>
                <a:latin typeface="+mn-lt"/>
                <a:cs typeface="+mn-cs"/>
              </a:defRPr>
            </a:lvl1pPr>
          </a:lstStyle>
          <a:p>
            <a:pPr>
              <a:defRPr/>
            </a:pPr>
            <a:fld id="{7A8488CA-2198-42AA-A725-95CC88BD6B1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232275" rtl="0" eaLnBrk="0" fontAlgn="base" hangingPunct="0">
        <a:spcBef>
          <a:spcPct val="0"/>
        </a:spcBef>
        <a:spcAft>
          <a:spcPct val="0"/>
        </a:spcAft>
        <a:defRPr sz="20400" kern="1200">
          <a:solidFill>
            <a:schemeClr val="tx1"/>
          </a:solidFill>
          <a:latin typeface="+mj-lt"/>
          <a:ea typeface="+mj-ea"/>
          <a:cs typeface="+mj-cs"/>
        </a:defRPr>
      </a:lvl1pPr>
      <a:lvl2pPr algn="ctr" defTabSz="4232275" rtl="0" eaLnBrk="0" fontAlgn="base" hangingPunct="0">
        <a:spcBef>
          <a:spcPct val="0"/>
        </a:spcBef>
        <a:spcAft>
          <a:spcPct val="0"/>
        </a:spcAft>
        <a:defRPr sz="20400">
          <a:solidFill>
            <a:schemeClr val="tx1"/>
          </a:solidFill>
          <a:latin typeface="Calibri" pitchFamily="34" charset="0"/>
        </a:defRPr>
      </a:lvl2pPr>
      <a:lvl3pPr algn="ctr" defTabSz="4232275" rtl="0" eaLnBrk="0" fontAlgn="base" hangingPunct="0">
        <a:spcBef>
          <a:spcPct val="0"/>
        </a:spcBef>
        <a:spcAft>
          <a:spcPct val="0"/>
        </a:spcAft>
        <a:defRPr sz="20400">
          <a:solidFill>
            <a:schemeClr val="tx1"/>
          </a:solidFill>
          <a:latin typeface="Calibri" pitchFamily="34" charset="0"/>
        </a:defRPr>
      </a:lvl3pPr>
      <a:lvl4pPr algn="ctr" defTabSz="4232275" rtl="0" eaLnBrk="0" fontAlgn="base" hangingPunct="0">
        <a:spcBef>
          <a:spcPct val="0"/>
        </a:spcBef>
        <a:spcAft>
          <a:spcPct val="0"/>
        </a:spcAft>
        <a:defRPr sz="20400">
          <a:solidFill>
            <a:schemeClr val="tx1"/>
          </a:solidFill>
          <a:latin typeface="Calibri" pitchFamily="34" charset="0"/>
        </a:defRPr>
      </a:lvl4pPr>
      <a:lvl5pPr algn="ctr" defTabSz="4232275" rtl="0" eaLnBrk="0" fontAlgn="base" hangingPunct="0">
        <a:spcBef>
          <a:spcPct val="0"/>
        </a:spcBef>
        <a:spcAft>
          <a:spcPct val="0"/>
        </a:spcAft>
        <a:defRPr sz="20400">
          <a:solidFill>
            <a:schemeClr val="tx1"/>
          </a:solidFill>
          <a:latin typeface="Calibri" pitchFamily="34" charset="0"/>
        </a:defRPr>
      </a:lvl5pPr>
      <a:lvl6pPr marL="457200" algn="ctr" defTabSz="4232275" rtl="0" fontAlgn="base">
        <a:spcBef>
          <a:spcPct val="0"/>
        </a:spcBef>
        <a:spcAft>
          <a:spcPct val="0"/>
        </a:spcAft>
        <a:defRPr sz="20400">
          <a:solidFill>
            <a:schemeClr val="tx1"/>
          </a:solidFill>
          <a:latin typeface="Calibri" pitchFamily="34" charset="0"/>
        </a:defRPr>
      </a:lvl6pPr>
      <a:lvl7pPr marL="914400" algn="ctr" defTabSz="4232275" rtl="0" fontAlgn="base">
        <a:spcBef>
          <a:spcPct val="0"/>
        </a:spcBef>
        <a:spcAft>
          <a:spcPct val="0"/>
        </a:spcAft>
        <a:defRPr sz="20400">
          <a:solidFill>
            <a:schemeClr val="tx1"/>
          </a:solidFill>
          <a:latin typeface="Calibri" pitchFamily="34" charset="0"/>
        </a:defRPr>
      </a:lvl7pPr>
      <a:lvl8pPr marL="1371600" algn="ctr" defTabSz="4232275" rtl="0" fontAlgn="base">
        <a:spcBef>
          <a:spcPct val="0"/>
        </a:spcBef>
        <a:spcAft>
          <a:spcPct val="0"/>
        </a:spcAft>
        <a:defRPr sz="20400">
          <a:solidFill>
            <a:schemeClr val="tx1"/>
          </a:solidFill>
          <a:latin typeface="Calibri" pitchFamily="34" charset="0"/>
        </a:defRPr>
      </a:lvl8pPr>
      <a:lvl9pPr marL="1828800" algn="ctr" defTabSz="4232275" rtl="0" fontAlgn="base">
        <a:spcBef>
          <a:spcPct val="0"/>
        </a:spcBef>
        <a:spcAft>
          <a:spcPct val="0"/>
        </a:spcAft>
        <a:defRPr sz="20400">
          <a:solidFill>
            <a:schemeClr val="tx1"/>
          </a:solidFill>
          <a:latin typeface="Calibri" pitchFamily="34" charset="0"/>
        </a:defRPr>
      </a:lvl9pPr>
    </p:titleStyle>
    <p:bodyStyle>
      <a:lvl1pPr marL="1585913" indent="-1585913" algn="l" defTabSz="4232275" rtl="0" eaLnBrk="0" fontAlgn="base" hangingPunct="0">
        <a:spcBef>
          <a:spcPct val="20000"/>
        </a:spcBef>
        <a:spcAft>
          <a:spcPct val="0"/>
        </a:spcAft>
        <a:buFont typeface="Arial" charset="0"/>
        <a:buChar char="•"/>
        <a:defRPr sz="14800" kern="1200">
          <a:solidFill>
            <a:schemeClr val="tx1"/>
          </a:solidFill>
          <a:latin typeface="+mn-lt"/>
          <a:ea typeface="+mn-ea"/>
          <a:cs typeface="+mn-cs"/>
        </a:defRPr>
      </a:lvl1pPr>
      <a:lvl2pPr marL="3438525" indent="-1322388" algn="l" defTabSz="4232275" rtl="0" eaLnBrk="0" fontAlgn="base" hangingPunct="0">
        <a:spcBef>
          <a:spcPct val="20000"/>
        </a:spcBef>
        <a:spcAft>
          <a:spcPct val="0"/>
        </a:spcAft>
        <a:buFont typeface="Arial" charset="0"/>
        <a:buChar char="–"/>
        <a:defRPr sz="13000" kern="1200">
          <a:solidFill>
            <a:schemeClr val="tx1"/>
          </a:solidFill>
          <a:latin typeface="+mn-lt"/>
          <a:ea typeface="+mn-ea"/>
          <a:cs typeface="+mn-cs"/>
        </a:defRPr>
      </a:lvl2pPr>
      <a:lvl3pPr marL="5289550" indent="-1057275" algn="l" defTabSz="4232275" rtl="0" eaLnBrk="0" fontAlgn="base" hangingPunct="0">
        <a:spcBef>
          <a:spcPct val="20000"/>
        </a:spcBef>
        <a:spcAft>
          <a:spcPct val="0"/>
        </a:spcAft>
        <a:buFont typeface="Arial" charset="0"/>
        <a:buChar char="•"/>
        <a:defRPr sz="11100" kern="1200">
          <a:solidFill>
            <a:schemeClr val="tx1"/>
          </a:solidFill>
          <a:latin typeface="+mn-lt"/>
          <a:ea typeface="+mn-ea"/>
          <a:cs typeface="+mn-cs"/>
        </a:defRPr>
      </a:lvl3pPr>
      <a:lvl4pPr marL="7405688" indent="-1057275" algn="l" defTabSz="4232275" rtl="0" eaLnBrk="0" fontAlgn="base" hangingPunct="0">
        <a:spcBef>
          <a:spcPct val="20000"/>
        </a:spcBef>
        <a:spcAft>
          <a:spcPct val="0"/>
        </a:spcAft>
        <a:buFont typeface="Arial" charset="0"/>
        <a:buChar char="–"/>
        <a:defRPr sz="9300" kern="1200">
          <a:solidFill>
            <a:schemeClr val="tx1"/>
          </a:solidFill>
          <a:latin typeface="+mn-lt"/>
          <a:ea typeface="+mn-ea"/>
          <a:cs typeface="+mn-cs"/>
        </a:defRPr>
      </a:lvl4pPr>
      <a:lvl5pPr marL="9521825" indent="-1057275" algn="l" defTabSz="4232275" rtl="0" eaLnBrk="0" fontAlgn="base" hangingPunct="0">
        <a:spcBef>
          <a:spcPct val="20000"/>
        </a:spcBef>
        <a:spcAft>
          <a:spcPct val="0"/>
        </a:spcAft>
        <a:buFont typeface="Arial" charset="0"/>
        <a:buChar char="»"/>
        <a:defRPr sz="9300" kern="1200">
          <a:solidFill>
            <a:schemeClr val="tx1"/>
          </a:solidFill>
          <a:latin typeface="+mn-lt"/>
          <a:ea typeface="+mn-ea"/>
          <a:cs typeface="+mn-cs"/>
        </a:defRPr>
      </a:lvl5pPr>
      <a:lvl6pPr marL="1163882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6pPr>
      <a:lvl7pPr marL="13754976"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7pPr>
      <a:lvl8pPr marL="15871127"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8pPr>
      <a:lvl9pPr marL="17987277" indent="-1058075" algn="l" defTabSz="4232300" rtl="0" eaLnBrk="1" latinLnBrk="0" hangingPunct="1">
        <a:spcBef>
          <a:spcPct val="20000"/>
        </a:spcBef>
        <a:buFont typeface="Arial" pitchFamily="34" charset="0"/>
        <a:buChar char="•"/>
        <a:defRPr sz="9300" kern="1200">
          <a:solidFill>
            <a:schemeClr val="tx1"/>
          </a:solidFill>
          <a:latin typeface="+mn-lt"/>
          <a:ea typeface="+mn-ea"/>
          <a:cs typeface="+mn-cs"/>
        </a:defRPr>
      </a:lvl9pPr>
    </p:bodyStyle>
    <p:otherStyle>
      <a:defPPr>
        <a:defRPr lang="en-US"/>
      </a:defPPr>
      <a:lvl1pPr marL="0" algn="l" defTabSz="4232300" rtl="0" eaLnBrk="1" latinLnBrk="0" hangingPunct="1">
        <a:defRPr sz="8300" kern="1200">
          <a:solidFill>
            <a:schemeClr val="tx1"/>
          </a:solidFill>
          <a:latin typeface="+mn-lt"/>
          <a:ea typeface="+mn-ea"/>
          <a:cs typeface="+mn-cs"/>
        </a:defRPr>
      </a:lvl1pPr>
      <a:lvl2pPr marL="2116150" algn="l" defTabSz="4232300" rtl="0" eaLnBrk="1" latinLnBrk="0" hangingPunct="1">
        <a:defRPr sz="8300" kern="1200">
          <a:solidFill>
            <a:schemeClr val="tx1"/>
          </a:solidFill>
          <a:latin typeface="+mn-lt"/>
          <a:ea typeface="+mn-ea"/>
          <a:cs typeface="+mn-cs"/>
        </a:defRPr>
      </a:lvl2pPr>
      <a:lvl3pPr marL="4232300" algn="l" defTabSz="4232300" rtl="0" eaLnBrk="1" latinLnBrk="0" hangingPunct="1">
        <a:defRPr sz="8300" kern="1200">
          <a:solidFill>
            <a:schemeClr val="tx1"/>
          </a:solidFill>
          <a:latin typeface="+mn-lt"/>
          <a:ea typeface="+mn-ea"/>
          <a:cs typeface="+mn-cs"/>
        </a:defRPr>
      </a:lvl3pPr>
      <a:lvl4pPr marL="6348451" algn="l" defTabSz="4232300" rtl="0" eaLnBrk="1" latinLnBrk="0" hangingPunct="1">
        <a:defRPr sz="8300" kern="1200">
          <a:solidFill>
            <a:schemeClr val="tx1"/>
          </a:solidFill>
          <a:latin typeface="+mn-lt"/>
          <a:ea typeface="+mn-ea"/>
          <a:cs typeface="+mn-cs"/>
        </a:defRPr>
      </a:lvl4pPr>
      <a:lvl5pPr marL="8464601" algn="l" defTabSz="4232300" rtl="0" eaLnBrk="1" latinLnBrk="0" hangingPunct="1">
        <a:defRPr sz="8300" kern="1200">
          <a:solidFill>
            <a:schemeClr val="tx1"/>
          </a:solidFill>
          <a:latin typeface="+mn-lt"/>
          <a:ea typeface="+mn-ea"/>
          <a:cs typeface="+mn-cs"/>
        </a:defRPr>
      </a:lvl5pPr>
      <a:lvl6pPr marL="10580751" algn="l" defTabSz="4232300" rtl="0" eaLnBrk="1" latinLnBrk="0" hangingPunct="1">
        <a:defRPr sz="8300" kern="1200">
          <a:solidFill>
            <a:schemeClr val="tx1"/>
          </a:solidFill>
          <a:latin typeface="+mn-lt"/>
          <a:ea typeface="+mn-ea"/>
          <a:cs typeface="+mn-cs"/>
        </a:defRPr>
      </a:lvl6pPr>
      <a:lvl7pPr marL="12696901" algn="l" defTabSz="4232300" rtl="0" eaLnBrk="1" latinLnBrk="0" hangingPunct="1">
        <a:defRPr sz="8300" kern="1200">
          <a:solidFill>
            <a:schemeClr val="tx1"/>
          </a:solidFill>
          <a:latin typeface="+mn-lt"/>
          <a:ea typeface="+mn-ea"/>
          <a:cs typeface="+mn-cs"/>
        </a:defRPr>
      </a:lvl7pPr>
      <a:lvl8pPr marL="14813051" algn="l" defTabSz="4232300" rtl="0" eaLnBrk="1" latinLnBrk="0" hangingPunct="1">
        <a:defRPr sz="8300" kern="1200">
          <a:solidFill>
            <a:schemeClr val="tx1"/>
          </a:solidFill>
          <a:latin typeface="+mn-lt"/>
          <a:ea typeface="+mn-ea"/>
          <a:cs typeface="+mn-cs"/>
        </a:defRPr>
      </a:lvl8pPr>
      <a:lvl9pPr marL="16929202" algn="l" defTabSz="4232300" rtl="0" eaLnBrk="1" latinLnBrk="0" hangingPunct="1">
        <a:defRPr sz="8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6.png"/><Relationship Id="rId39" Type="http://schemas.openxmlformats.org/officeDocument/2006/relationships/oleObject" Target="../embeddings/oleObject12.bin"/><Relationship Id="rId3" Type="http://schemas.openxmlformats.org/officeDocument/2006/relationships/notesSlide" Target="../notesSlides/notesSlide1.xml"/><Relationship Id="rId21" Type="http://schemas.openxmlformats.org/officeDocument/2006/relationships/image" Target="../media/image43.png"/><Relationship Id="rId34" Type="http://schemas.openxmlformats.org/officeDocument/2006/relationships/oleObject" Target="../embeddings/oleObject7.bin"/><Relationship Id="rId42" Type="http://schemas.openxmlformats.org/officeDocument/2006/relationships/oleObject" Target="../embeddings/oleObject15.bin"/><Relationship Id="rId47" Type="http://schemas.openxmlformats.org/officeDocument/2006/relationships/oleObject" Target="../embeddings/oleObject20.bin"/><Relationship Id="rId50" Type="http://schemas.openxmlformats.org/officeDocument/2006/relationships/oleObject" Target="../embeddings/oleObject23.bin"/><Relationship Id="rId7" Type="http://schemas.openxmlformats.org/officeDocument/2006/relationships/oleObject" Target="../embeddings/oleObject1.bin"/><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chart" Target="../charts/chart2.xml"/><Relationship Id="rId33" Type="http://schemas.openxmlformats.org/officeDocument/2006/relationships/oleObject" Target="../embeddings/oleObject6.bin"/><Relationship Id="rId38" Type="http://schemas.openxmlformats.org/officeDocument/2006/relationships/oleObject" Target="../embeddings/oleObject11.bin"/><Relationship Id="rId46" Type="http://schemas.openxmlformats.org/officeDocument/2006/relationships/oleObject" Target="../embeddings/oleObject19.bin"/><Relationship Id="rId2" Type="http://schemas.openxmlformats.org/officeDocument/2006/relationships/slideLayout" Target="../slideLayouts/slideLayout1.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chart" Target="../charts/chart4.xml"/><Relationship Id="rId41" Type="http://schemas.openxmlformats.org/officeDocument/2006/relationships/oleObject" Target="../embeddings/oleObject14.bin"/><Relationship Id="rId54" Type="http://schemas.openxmlformats.org/officeDocument/2006/relationships/oleObject" Target="../embeddings/oleObject27.bin"/><Relationship Id="rId1" Type="http://schemas.openxmlformats.org/officeDocument/2006/relationships/vmlDrawing" Target="../drawings/vmlDrawing1.vml"/><Relationship Id="rId6" Type="http://schemas.openxmlformats.org/officeDocument/2006/relationships/image" Target="../media/image30.png"/><Relationship Id="rId11" Type="http://schemas.openxmlformats.org/officeDocument/2006/relationships/image" Target="../media/image33.png"/><Relationship Id="rId24" Type="http://schemas.openxmlformats.org/officeDocument/2006/relationships/chart" Target="../charts/chart1.xml"/><Relationship Id="rId32" Type="http://schemas.openxmlformats.org/officeDocument/2006/relationships/oleObject" Target="../embeddings/oleObject5.bin"/><Relationship Id="rId37" Type="http://schemas.openxmlformats.org/officeDocument/2006/relationships/oleObject" Target="../embeddings/oleObject10.bin"/><Relationship Id="rId40" Type="http://schemas.openxmlformats.org/officeDocument/2006/relationships/oleObject" Target="../embeddings/oleObject13.bin"/><Relationship Id="rId45" Type="http://schemas.openxmlformats.org/officeDocument/2006/relationships/oleObject" Target="../embeddings/oleObject18.bin"/><Relationship Id="rId53" Type="http://schemas.openxmlformats.org/officeDocument/2006/relationships/oleObject" Target="../embeddings/oleObject26.bin"/><Relationship Id="rId5" Type="http://schemas.openxmlformats.org/officeDocument/2006/relationships/image" Target="../media/image29.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chart" Target="../charts/chart3.xml"/><Relationship Id="rId36" Type="http://schemas.openxmlformats.org/officeDocument/2006/relationships/oleObject" Target="../embeddings/oleObject9.bin"/><Relationship Id="rId49" Type="http://schemas.openxmlformats.org/officeDocument/2006/relationships/oleObject" Target="../embeddings/oleObject22.bin"/><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oleObject" Target="../embeddings/oleObject4.bin"/><Relationship Id="rId44" Type="http://schemas.openxmlformats.org/officeDocument/2006/relationships/oleObject" Target="../embeddings/oleObject17.bin"/><Relationship Id="rId52" Type="http://schemas.openxmlformats.org/officeDocument/2006/relationships/oleObject" Target="../embeddings/oleObject25.bin"/><Relationship Id="rId4" Type="http://schemas.openxmlformats.org/officeDocument/2006/relationships/image" Target="../media/image28.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7.png"/><Relationship Id="rId30" Type="http://schemas.openxmlformats.org/officeDocument/2006/relationships/oleObject" Target="../embeddings/oleObject3.bin"/><Relationship Id="rId35" Type="http://schemas.openxmlformats.org/officeDocument/2006/relationships/oleObject" Target="../embeddings/oleObject8.bin"/><Relationship Id="rId43" Type="http://schemas.openxmlformats.org/officeDocument/2006/relationships/oleObject" Target="../embeddings/oleObject16.bin"/><Relationship Id="rId48" Type="http://schemas.openxmlformats.org/officeDocument/2006/relationships/oleObject" Target="../embeddings/oleObject21.bin"/><Relationship Id="rId8" Type="http://schemas.openxmlformats.org/officeDocument/2006/relationships/oleObject" Target="../embeddings/oleObject2.bin"/><Relationship Id="rId51"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 Placeholder 138"/>
          <p:cNvSpPr txBox="1">
            <a:spLocks/>
          </p:cNvSpPr>
          <p:nvPr/>
        </p:nvSpPr>
        <p:spPr>
          <a:xfrm>
            <a:off x="0" y="28727400"/>
            <a:ext cx="31089600" cy="914400"/>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smtClean="0">
                <a:solidFill>
                  <a:srgbClr val="7030A0"/>
                </a:solidFill>
                <a:latin typeface="+mn-lt"/>
                <a:cs typeface="+mn-cs"/>
              </a:rPr>
              <a:t>VIIRS LST Uncertainty Estimation</a:t>
            </a:r>
            <a:endParaRPr lang="en-US" sz="3600" b="1" dirty="0">
              <a:solidFill>
                <a:srgbClr val="7030A0"/>
              </a:solidFill>
              <a:latin typeface="+mn-lt"/>
              <a:cs typeface="+mn-cs"/>
            </a:endParaRPr>
          </a:p>
        </p:txBody>
      </p:sp>
      <p:sp>
        <p:nvSpPr>
          <p:cNvPr id="234" name="Rectangle 233"/>
          <p:cNvSpPr/>
          <p:nvPr/>
        </p:nvSpPr>
        <p:spPr>
          <a:xfrm>
            <a:off x="0" y="18059400"/>
            <a:ext cx="15316200" cy="10668000"/>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ectangle 230"/>
          <p:cNvSpPr/>
          <p:nvPr/>
        </p:nvSpPr>
        <p:spPr>
          <a:xfrm>
            <a:off x="15392400" y="20726400"/>
            <a:ext cx="15697200" cy="800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ectangle 229"/>
          <p:cNvSpPr/>
          <p:nvPr/>
        </p:nvSpPr>
        <p:spPr>
          <a:xfrm>
            <a:off x="15392400" y="12954000"/>
            <a:ext cx="15697200" cy="800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a:off x="15544800" y="35661600"/>
            <a:ext cx="15544800" cy="2819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a:off x="15544800" y="29632820"/>
            <a:ext cx="15544800" cy="59436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smtClean="0"/>
              <a:t>And </a:t>
            </a:r>
            <a:endParaRPr lang="en-US" sz="1800" dirty="0"/>
          </a:p>
        </p:txBody>
      </p:sp>
      <p:sp>
        <p:nvSpPr>
          <p:cNvPr id="214" name="Rectangle 213"/>
          <p:cNvSpPr/>
          <p:nvPr/>
        </p:nvSpPr>
        <p:spPr>
          <a:xfrm>
            <a:off x="0" y="29641800"/>
            <a:ext cx="15468600" cy="133350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0" y="0"/>
            <a:ext cx="31089600" cy="640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4232300" fontAlgn="auto">
              <a:spcBef>
                <a:spcPts val="0"/>
              </a:spcBef>
              <a:spcAft>
                <a:spcPts val="0"/>
              </a:spcAft>
              <a:defRPr/>
            </a:pPr>
            <a:r>
              <a:rPr lang="en-US" b="1" dirty="0"/>
              <a:t>                       </a:t>
            </a:r>
            <a:endParaRPr lang="en-US" dirty="0"/>
          </a:p>
        </p:txBody>
      </p:sp>
      <p:pic>
        <p:nvPicPr>
          <p:cNvPr id="2053" name="Picture 75" descr="NOAA.png"/>
          <p:cNvPicPr>
            <a:picLocks noChangeAspect="1"/>
          </p:cNvPicPr>
          <p:nvPr/>
        </p:nvPicPr>
        <p:blipFill>
          <a:blip r:embed="rId4" cstate="print"/>
          <a:srcRect/>
          <a:stretch>
            <a:fillRect/>
          </a:stretch>
        </p:blipFill>
        <p:spPr bwMode="auto">
          <a:xfrm>
            <a:off x="609601" y="3048000"/>
            <a:ext cx="3276600" cy="3278481"/>
          </a:xfrm>
          <a:prstGeom prst="rect">
            <a:avLst/>
          </a:prstGeom>
          <a:noFill/>
          <a:ln w="9525">
            <a:noFill/>
            <a:miter lim="800000"/>
            <a:headEnd/>
            <a:tailEnd/>
          </a:ln>
        </p:spPr>
      </p:pic>
      <p:sp>
        <p:nvSpPr>
          <p:cNvPr id="2055" name="Text Placeholder 186"/>
          <p:cNvSpPr txBox="1">
            <a:spLocks/>
          </p:cNvSpPr>
          <p:nvPr/>
        </p:nvSpPr>
        <p:spPr bwMode="auto">
          <a:xfrm>
            <a:off x="5734455" y="304800"/>
            <a:ext cx="23526345" cy="2767247"/>
          </a:xfrm>
          <a:prstGeom prst="rect">
            <a:avLst/>
          </a:prstGeom>
          <a:noFill/>
          <a:ln w="9525">
            <a:noFill/>
            <a:miter lim="800000"/>
            <a:headEnd/>
            <a:tailEnd/>
          </a:ln>
        </p:spPr>
        <p:txBody>
          <a:bodyPr/>
          <a:lstStyle/>
          <a:p>
            <a:pPr marL="1585913" indent="-1585913" algn="ctr">
              <a:spcBef>
                <a:spcPct val="20000"/>
              </a:spcBef>
            </a:pPr>
            <a:r>
              <a:rPr lang="en-US" sz="7200" dirty="0" smtClean="0">
                <a:solidFill>
                  <a:schemeClr val="bg1"/>
                </a:solidFill>
                <a:latin typeface="+mn-lt"/>
              </a:rPr>
              <a:t>Quality Assessment of </a:t>
            </a:r>
            <a:r>
              <a:rPr lang="en-US" sz="7200" dirty="0" err="1" smtClean="0">
                <a:solidFill>
                  <a:schemeClr val="bg1"/>
                </a:solidFill>
                <a:latin typeface="+mn-lt"/>
              </a:rPr>
              <a:t>Suomi</a:t>
            </a:r>
            <a:r>
              <a:rPr lang="en-US" sz="7200" dirty="0" smtClean="0">
                <a:solidFill>
                  <a:schemeClr val="bg1"/>
                </a:solidFill>
                <a:latin typeface="+mn-lt"/>
              </a:rPr>
              <a:t> NPP VIIRS Land Surface Temperature Product</a:t>
            </a:r>
            <a:endParaRPr lang="en-US" sz="7200" dirty="0">
              <a:solidFill>
                <a:schemeClr val="bg1"/>
              </a:solidFill>
              <a:latin typeface="+mn-lt"/>
            </a:endParaRPr>
          </a:p>
          <a:p>
            <a:pPr marL="1585913" indent="-1585913">
              <a:spcBef>
                <a:spcPct val="20000"/>
              </a:spcBef>
              <a:buFont typeface="Arial" charset="0"/>
              <a:buChar char="•"/>
            </a:pPr>
            <a:endParaRPr lang="en-US" sz="7200" dirty="0">
              <a:solidFill>
                <a:schemeClr val="bg1"/>
              </a:solidFill>
              <a:latin typeface="+mn-lt"/>
            </a:endParaRPr>
          </a:p>
        </p:txBody>
      </p:sp>
      <p:sp>
        <p:nvSpPr>
          <p:cNvPr id="2056" name="Text Placeholder 184"/>
          <p:cNvSpPr txBox="1">
            <a:spLocks/>
          </p:cNvSpPr>
          <p:nvPr/>
        </p:nvSpPr>
        <p:spPr bwMode="auto">
          <a:xfrm>
            <a:off x="5539430" y="5257800"/>
            <a:ext cx="24940570" cy="1297829"/>
          </a:xfrm>
          <a:prstGeom prst="rect">
            <a:avLst/>
          </a:prstGeom>
          <a:noFill/>
          <a:ln w="9525">
            <a:noFill/>
            <a:miter lim="800000"/>
            <a:headEnd/>
            <a:tailEnd/>
          </a:ln>
        </p:spPr>
        <p:txBody>
          <a:bodyPr/>
          <a:lstStyle/>
          <a:p>
            <a:pPr marL="1585913" indent="-1585913" algn="ctr">
              <a:spcBef>
                <a:spcPct val="20000"/>
              </a:spcBef>
            </a:pPr>
            <a:r>
              <a:rPr lang="en-US" sz="5400" baseline="30000" dirty="0" smtClean="0">
                <a:solidFill>
                  <a:schemeClr val="bg1"/>
                </a:solidFill>
                <a:latin typeface="Calibri" pitchFamily="34" charset="0"/>
              </a:rPr>
              <a:t>1</a:t>
            </a:r>
            <a:r>
              <a:rPr lang="en-US" sz="5400" dirty="0" smtClean="0">
                <a:solidFill>
                  <a:schemeClr val="bg1"/>
                </a:solidFill>
                <a:latin typeface="Calibri" pitchFamily="34" charset="0"/>
              </a:rPr>
              <a:t>CICS, University of Maryland, College Park; </a:t>
            </a:r>
            <a:r>
              <a:rPr lang="en-US" sz="5400" baseline="30000" dirty="0" smtClean="0">
                <a:solidFill>
                  <a:schemeClr val="bg1"/>
                </a:solidFill>
                <a:latin typeface="Calibri" pitchFamily="34" charset="0"/>
              </a:rPr>
              <a:t>2 </a:t>
            </a:r>
            <a:r>
              <a:rPr lang="en-US" sz="5400" dirty="0" smtClean="0">
                <a:solidFill>
                  <a:schemeClr val="bg1"/>
                </a:solidFill>
                <a:latin typeface="Calibri" pitchFamily="34" charset="0"/>
              </a:rPr>
              <a:t>STAR/NESDIS/NOAA</a:t>
            </a:r>
            <a:endParaRPr lang="en-US" sz="5400" dirty="0">
              <a:solidFill>
                <a:schemeClr val="bg1"/>
              </a:solidFill>
              <a:latin typeface="Calibri" pitchFamily="34" charset="0"/>
            </a:endParaRPr>
          </a:p>
        </p:txBody>
      </p:sp>
      <p:sp>
        <p:nvSpPr>
          <p:cNvPr id="2057" name="Text Placeholder 185"/>
          <p:cNvSpPr txBox="1">
            <a:spLocks/>
          </p:cNvSpPr>
          <p:nvPr/>
        </p:nvSpPr>
        <p:spPr bwMode="auto">
          <a:xfrm>
            <a:off x="6019800" y="3886200"/>
            <a:ext cx="23393400" cy="1411941"/>
          </a:xfrm>
          <a:prstGeom prst="rect">
            <a:avLst/>
          </a:prstGeom>
          <a:noFill/>
          <a:ln w="9525">
            <a:noFill/>
            <a:miter lim="800000"/>
            <a:headEnd/>
            <a:tailEnd/>
          </a:ln>
        </p:spPr>
        <p:txBody>
          <a:bodyPr/>
          <a:lstStyle/>
          <a:p>
            <a:pPr marL="1585913" indent="-1585913" algn="ctr">
              <a:spcBef>
                <a:spcPct val="20000"/>
              </a:spcBef>
            </a:pPr>
            <a:r>
              <a:rPr lang="en-US" sz="6000" dirty="0" err="1" smtClean="0">
                <a:solidFill>
                  <a:schemeClr val="bg1"/>
                </a:solidFill>
                <a:latin typeface="Calibri" pitchFamily="34" charset="0"/>
              </a:rPr>
              <a:t>Yuling</a:t>
            </a:r>
            <a:r>
              <a:rPr lang="en-US" sz="6000" dirty="0" smtClean="0">
                <a:solidFill>
                  <a:schemeClr val="bg1"/>
                </a:solidFill>
                <a:latin typeface="Calibri" pitchFamily="34" charset="0"/>
              </a:rPr>
              <a:t> Liu</a:t>
            </a:r>
            <a:r>
              <a:rPr lang="en-US" sz="6000" baseline="30000" dirty="0" smtClean="0">
                <a:solidFill>
                  <a:schemeClr val="bg1"/>
                </a:solidFill>
                <a:latin typeface="Calibri" pitchFamily="34" charset="0"/>
              </a:rPr>
              <a:t>12</a:t>
            </a:r>
            <a:r>
              <a:rPr lang="en-US" sz="6000" dirty="0" smtClean="0">
                <a:solidFill>
                  <a:schemeClr val="bg1"/>
                </a:solidFill>
                <a:latin typeface="Calibri" pitchFamily="34" charset="0"/>
              </a:rPr>
              <a:t>, </a:t>
            </a:r>
            <a:r>
              <a:rPr lang="en-US" sz="6000" dirty="0" err="1" smtClean="0">
                <a:solidFill>
                  <a:schemeClr val="bg1"/>
                </a:solidFill>
                <a:latin typeface="Calibri" pitchFamily="34" charset="0"/>
              </a:rPr>
              <a:t>Yunyue</a:t>
            </a:r>
            <a:r>
              <a:rPr lang="en-US" sz="6000" dirty="0" smtClean="0">
                <a:solidFill>
                  <a:schemeClr val="bg1"/>
                </a:solidFill>
                <a:latin typeface="Calibri" pitchFamily="34" charset="0"/>
              </a:rPr>
              <a:t> Yu</a:t>
            </a:r>
            <a:r>
              <a:rPr lang="en-US" sz="6000" baseline="30000" dirty="0" smtClean="0">
                <a:solidFill>
                  <a:schemeClr val="bg1"/>
                </a:solidFill>
                <a:latin typeface="Calibri" pitchFamily="34" charset="0"/>
              </a:rPr>
              <a:t>2</a:t>
            </a:r>
            <a:r>
              <a:rPr lang="en-US" sz="6000" dirty="0" smtClean="0">
                <a:solidFill>
                  <a:schemeClr val="bg1"/>
                </a:solidFill>
                <a:latin typeface="Calibri" pitchFamily="34" charset="0"/>
              </a:rPr>
              <a:t> ,</a:t>
            </a:r>
            <a:r>
              <a:rPr lang="en-US" sz="6000" baseline="30000" dirty="0" smtClean="0">
                <a:solidFill>
                  <a:schemeClr val="bg1"/>
                </a:solidFill>
                <a:latin typeface="Calibri" pitchFamily="34" charset="0"/>
              </a:rPr>
              <a:t> </a:t>
            </a:r>
            <a:r>
              <a:rPr lang="en-US" sz="6000" dirty="0" err="1" smtClean="0">
                <a:solidFill>
                  <a:schemeClr val="bg1"/>
                </a:solidFill>
                <a:latin typeface="Calibri" pitchFamily="34" charset="0"/>
              </a:rPr>
              <a:t>Peng</a:t>
            </a:r>
            <a:r>
              <a:rPr lang="en-US" sz="6000" dirty="0" smtClean="0">
                <a:solidFill>
                  <a:schemeClr val="bg1"/>
                </a:solidFill>
                <a:latin typeface="Calibri" pitchFamily="34" charset="0"/>
              </a:rPr>
              <a:t> Yu</a:t>
            </a:r>
            <a:r>
              <a:rPr lang="en-US" sz="6000" baseline="30000" dirty="0" smtClean="0">
                <a:solidFill>
                  <a:schemeClr val="bg1"/>
                </a:solidFill>
                <a:latin typeface="Calibri" pitchFamily="34" charset="0"/>
              </a:rPr>
              <a:t>12 </a:t>
            </a:r>
            <a:r>
              <a:rPr lang="en-US" sz="6000" dirty="0" smtClean="0">
                <a:solidFill>
                  <a:schemeClr val="bg1"/>
                </a:solidFill>
                <a:latin typeface="Calibri" pitchFamily="34" charset="0"/>
              </a:rPr>
              <a:t>, </a:t>
            </a:r>
            <a:r>
              <a:rPr lang="en-US" sz="6000" dirty="0" err="1" smtClean="0">
                <a:solidFill>
                  <a:schemeClr val="bg1"/>
                </a:solidFill>
                <a:latin typeface="Calibri" pitchFamily="34" charset="0"/>
              </a:rPr>
              <a:t>Zhuo</a:t>
            </a:r>
            <a:r>
              <a:rPr lang="en-US" sz="6000" dirty="0" smtClean="0">
                <a:solidFill>
                  <a:schemeClr val="bg1"/>
                </a:solidFill>
                <a:latin typeface="Calibri" pitchFamily="34" charset="0"/>
              </a:rPr>
              <a:t> Wang</a:t>
            </a:r>
            <a:r>
              <a:rPr lang="en-US" sz="6000" baseline="30000" dirty="0" smtClean="0">
                <a:solidFill>
                  <a:schemeClr val="bg1"/>
                </a:solidFill>
                <a:latin typeface="Calibri" pitchFamily="34" charset="0"/>
              </a:rPr>
              <a:t>12</a:t>
            </a:r>
            <a:endParaRPr lang="en-US" sz="6000" dirty="0">
              <a:solidFill>
                <a:schemeClr val="bg1"/>
              </a:solidFill>
              <a:latin typeface="Calibri" pitchFamily="34" charset="0"/>
            </a:endParaRPr>
          </a:p>
          <a:p>
            <a:pPr marL="1585913" indent="-1585913" algn="ctr">
              <a:spcBef>
                <a:spcPct val="20000"/>
              </a:spcBef>
              <a:buFont typeface="Arial" charset="0"/>
              <a:buChar char="•"/>
            </a:pPr>
            <a:endParaRPr lang="en-US" sz="6000" dirty="0">
              <a:solidFill>
                <a:schemeClr val="bg1"/>
              </a:solidFill>
              <a:latin typeface="Calibri" pitchFamily="34" charset="0"/>
            </a:endParaRPr>
          </a:p>
        </p:txBody>
      </p:sp>
      <p:sp>
        <p:nvSpPr>
          <p:cNvPr id="12" name="Text Placeholder 1"/>
          <p:cNvSpPr txBox="1">
            <a:spLocks/>
          </p:cNvSpPr>
          <p:nvPr/>
        </p:nvSpPr>
        <p:spPr>
          <a:xfrm>
            <a:off x="0" y="7422826"/>
            <a:ext cx="31089600" cy="5925312"/>
          </a:xfrm>
          <a:prstGeom prst="rect">
            <a:avLst/>
          </a:prstGeom>
        </p:spPr>
        <p:txBody>
          <a:bodyPr lIns="423230" tIns="211615" rIns="423230" bIns="211615"/>
          <a:lstStyle/>
          <a:p>
            <a:pPr algn="just"/>
            <a:r>
              <a:rPr lang="en-US" sz="2800" dirty="0" smtClean="0"/>
              <a:t>Land Surface Temperature (LST) is one of Environmental Data Records (EDRs) provided by the Visible Infrared Imaging Radiometer Suite (VIIRS) onboard the </a:t>
            </a:r>
            <a:r>
              <a:rPr lang="en-US" sz="2800" dirty="0" err="1" smtClean="0"/>
              <a:t>Suomi</a:t>
            </a:r>
            <a:r>
              <a:rPr lang="en-US" sz="2800" dirty="0" smtClean="0"/>
              <a:t> NPP (S-NPP) satellite, with a spatial resolution of 750m at nadir.  It is derived from a split-window regression algorithm in which the algorithm coefficients are surface type dependent as referred to 17 International </a:t>
            </a:r>
            <a:r>
              <a:rPr lang="en-US" sz="2800" dirty="0" err="1" smtClean="0"/>
              <a:t>Geosphere</a:t>
            </a:r>
            <a:r>
              <a:rPr lang="en-US" sz="2800" dirty="0" smtClean="0"/>
              <a:t>-Biosphere </a:t>
            </a:r>
            <a:r>
              <a:rPr lang="en-US" sz="2800" dirty="0" err="1" smtClean="0"/>
              <a:t>Programme</a:t>
            </a:r>
            <a:r>
              <a:rPr lang="en-US" sz="2800" dirty="0" smtClean="0"/>
              <a:t> (IGBP) types. The VIIRS LST EDR has gone through a maturity evolving process, completed validated V1 stage maturity review in December 2014. This presentation shows some validation results of the review including comparisons of the most recent VIIRS LST product with the ground in-situ observations and with heritage LST product from Moderate Resolution Imaging </a:t>
            </a:r>
            <a:r>
              <a:rPr lang="en-US" sz="2800" dirty="0" err="1" smtClean="0"/>
              <a:t>Spectroradiometer</a:t>
            </a:r>
            <a:r>
              <a:rPr lang="en-US" sz="2800" dirty="0" smtClean="0"/>
              <a:t> (MODIS) Aqua collection 5. Comparisons against the SURFRAD station (e.g. in-situ) observations indicate an overall accuracy of -0.37K and precision of 2.35 K, with a better accuracy achieved at nighttime compared to that at daytime. The result from the field measurements in </a:t>
            </a:r>
            <a:r>
              <a:rPr lang="en-US" sz="2800" dirty="0" err="1" smtClean="0"/>
              <a:t>Gobabeb</a:t>
            </a:r>
            <a:r>
              <a:rPr lang="en-US" sz="2800" dirty="0" smtClean="0"/>
              <a:t>, Namibia suggests that both VIIRS and MODIS underestimate the LST by 1.6K and 3K, respectively. Some issues can be summarized: (1) cloud contamination, particularly the cloud detection error over snow/ice surface, shows significant impact on LST validation quality; (2) performance of the VIIRS LST is strongly dependent on a correct classification of the surface type, e.g. the given surface type commission error causes 0.7K LST error using MODTRAN simulation data and 1.2K LST error using the real data; (3) the VIIRS LST can be degraded when very high brightness temperature difference between the split windows is observed; (4) surface type dependent algorithm </a:t>
            </a:r>
            <a:r>
              <a:rPr lang="en-US" sz="2800" smtClean="0"/>
              <a:t>exhibits inappropriate in </a:t>
            </a:r>
            <a:r>
              <a:rPr lang="en-US" sz="2800" dirty="0" smtClean="0"/>
              <a:t>overcoming the large emissivity variations within a surface type. </a:t>
            </a:r>
          </a:p>
          <a:p>
            <a:pPr algn="just"/>
            <a:endParaRPr lang="en-US" sz="2800" i="1" dirty="0">
              <a:latin typeface="+mn-lt"/>
            </a:endParaRPr>
          </a:p>
        </p:txBody>
      </p:sp>
      <p:sp>
        <p:nvSpPr>
          <p:cNvPr id="13" name="Text Placeholder 2"/>
          <p:cNvSpPr txBox="1">
            <a:spLocks/>
          </p:cNvSpPr>
          <p:nvPr/>
        </p:nvSpPr>
        <p:spPr>
          <a:xfrm>
            <a:off x="76200" y="6477000"/>
            <a:ext cx="31013400" cy="932688"/>
          </a:xfrm>
          <a:prstGeom prst="rect">
            <a:avLst/>
          </a:prstGeom>
          <a:solidFill>
            <a:srgbClr val="92D050"/>
          </a:solidFill>
        </p:spPr>
        <p:txBody>
          <a:bodyPr lIns="423230" tIns="211615" rIns="423230" bIns="211615" anchor="ctr"/>
          <a:lstStyle/>
          <a:p>
            <a:pPr algn="ctr" defTabSz="4232300" fontAlgn="auto">
              <a:spcBef>
                <a:spcPts val="0"/>
              </a:spcBef>
              <a:spcAft>
                <a:spcPts val="0"/>
              </a:spcAft>
              <a:defRPr/>
            </a:pPr>
            <a:r>
              <a:rPr lang="en-US" sz="3600" b="1" dirty="0">
                <a:solidFill>
                  <a:srgbClr val="7030A0"/>
                </a:solidFill>
                <a:latin typeface="+mn-lt"/>
                <a:cs typeface="+mn-cs"/>
              </a:rPr>
              <a:t>Introduction</a:t>
            </a:r>
          </a:p>
        </p:txBody>
      </p:sp>
      <p:sp>
        <p:nvSpPr>
          <p:cNvPr id="20" name="Text Placeholder 7"/>
          <p:cNvSpPr txBox="1">
            <a:spLocks/>
          </p:cNvSpPr>
          <p:nvPr/>
        </p:nvSpPr>
        <p:spPr>
          <a:xfrm>
            <a:off x="0" y="11887200"/>
            <a:ext cx="15361920" cy="914400"/>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a:solidFill>
                  <a:srgbClr val="7030A0"/>
                </a:solidFill>
                <a:latin typeface="+mn-lt"/>
                <a:cs typeface="+mn-cs"/>
              </a:rPr>
              <a:t>VIIRS LST </a:t>
            </a:r>
            <a:r>
              <a:rPr lang="en-US" sz="3600" b="1" dirty="0" smtClean="0">
                <a:solidFill>
                  <a:srgbClr val="7030A0"/>
                </a:solidFill>
                <a:latin typeface="+mn-lt"/>
                <a:cs typeface="+mn-cs"/>
              </a:rPr>
              <a:t>Algorithm</a:t>
            </a:r>
            <a:endParaRPr lang="en-US" sz="3600" b="1" dirty="0">
              <a:solidFill>
                <a:srgbClr val="7030A0"/>
              </a:solidFill>
              <a:latin typeface="+mn-lt"/>
              <a:cs typeface="+mn-cs"/>
            </a:endParaRPr>
          </a:p>
        </p:txBody>
      </p:sp>
      <p:sp>
        <p:nvSpPr>
          <p:cNvPr id="2298" name="Rectangle 233"/>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299" name="Rectangle 234"/>
          <p:cNvSpPr>
            <a:spLocks noChangeArrowheads="1"/>
          </p:cNvSpPr>
          <p:nvPr/>
        </p:nvSpPr>
        <p:spPr bwMode="auto">
          <a:xfrm>
            <a:off x="0" y="789891"/>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00" name="Rectangle 236"/>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76" name="Rectangle 75"/>
          <p:cNvSpPr/>
          <p:nvPr/>
        </p:nvSpPr>
        <p:spPr>
          <a:xfrm>
            <a:off x="381000" y="13182600"/>
            <a:ext cx="14168324" cy="954107"/>
          </a:xfrm>
          <a:prstGeom prst="rect">
            <a:avLst/>
          </a:prstGeom>
        </p:spPr>
        <p:txBody>
          <a:bodyPr>
            <a:spAutoFit/>
          </a:bodyPr>
          <a:lstStyle/>
          <a:p>
            <a:pPr marL="395288">
              <a:spcBef>
                <a:spcPct val="20000"/>
              </a:spcBef>
              <a:defRPr/>
            </a:pPr>
            <a:r>
              <a:rPr lang="en-US" sz="2800" dirty="0" smtClean="0">
                <a:latin typeface="+mn-lt"/>
              </a:rPr>
              <a:t>Establish </a:t>
            </a:r>
            <a:r>
              <a:rPr lang="en-US" sz="2800" dirty="0">
                <a:latin typeface="+mn-lt"/>
              </a:rPr>
              <a:t>the 2-band 10.76µm(M15) and 12.01µm(M16) split window algorithm for both day and night based on regression equation for each of the 17 IGBP surface </a:t>
            </a:r>
            <a:r>
              <a:rPr lang="en-US" sz="2800" dirty="0" smtClean="0">
                <a:latin typeface="+mn-lt"/>
              </a:rPr>
              <a:t>types.</a:t>
            </a:r>
            <a:endParaRPr lang="en-US" sz="2800" dirty="0">
              <a:latin typeface="+mn-lt"/>
            </a:endParaRPr>
          </a:p>
        </p:txBody>
      </p:sp>
      <p:sp>
        <p:nvSpPr>
          <p:cNvPr id="2302" name="Rectangle 239"/>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04" name="Rectangle 240"/>
          <p:cNvSpPr>
            <a:spLocks noChangeArrowheads="1"/>
          </p:cNvSpPr>
          <p:nvPr/>
        </p:nvSpPr>
        <p:spPr bwMode="auto">
          <a:xfrm>
            <a:off x="0" y="1053229"/>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05" name="Rectangle 242"/>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07" name="Rectangle 243"/>
          <p:cNvSpPr>
            <a:spLocks noChangeArrowheads="1"/>
          </p:cNvSpPr>
          <p:nvPr/>
        </p:nvSpPr>
        <p:spPr bwMode="auto">
          <a:xfrm>
            <a:off x="0" y="1092730"/>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09" name="Rectangle 245"/>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10" name="Rectangle 246"/>
          <p:cNvSpPr>
            <a:spLocks noChangeArrowheads="1"/>
          </p:cNvSpPr>
          <p:nvPr/>
        </p:nvSpPr>
        <p:spPr bwMode="auto">
          <a:xfrm>
            <a:off x="0" y="1092730"/>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sp>
        <p:nvSpPr>
          <p:cNvPr id="2311" name="Rectangle 248"/>
          <p:cNvSpPr>
            <a:spLocks noChangeArrowheads="1"/>
          </p:cNvSpPr>
          <p:nvPr/>
        </p:nvSpPr>
        <p:spPr bwMode="auto">
          <a:xfrm>
            <a:off x="0" y="-368797"/>
            <a:ext cx="184731" cy="1369606"/>
          </a:xfrm>
          <a:prstGeom prst="rect">
            <a:avLst/>
          </a:prstGeom>
          <a:noFill/>
          <a:ln w="9525">
            <a:noFill/>
            <a:miter lim="800000"/>
            <a:headEnd/>
            <a:tailEnd/>
          </a:ln>
        </p:spPr>
        <p:txBody>
          <a:bodyPr wrap="none" anchor="ctr">
            <a:spAutoFit/>
          </a:bodyPr>
          <a:lstStyle/>
          <a:p>
            <a:endParaRPr lang="en-US"/>
          </a:p>
        </p:txBody>
      </p:sp>
      <p:sp>
        <p:nvSpPr>
          <p:cNvPr id="2312" name="Rectangle 249"/>
          <p:cNvSpPr>
            <a:spLocks noChangeArrowheads="1"/>
          </p:cNvSpPr>
          <p:nvPr/>
        </p:nvSpPr>
        <p:spPr bwMode="auto">
          <a:xfrm>
            <a:off x="0" y="1092730"/>
            <a:ext cx="184731" cy="1369606"/>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2349" name="Picture 301"/>
          <p:cNvPicPr>
            <a:picLocks noChangeAspect="1" noChangeArrowheads="1"/>
          </p:cNvPicPr>
          <p:nvPr/>
        </p:nvPicPr>
        <p:blipFill>
          <a:blip r:embed="rId5" cstate="print"/>
          <a:srcRect/>
          <a:stretch>
            <a:fillRect/>
          </a:stretch>
        </p:blipFill>
        <p:spPr bwMode="auto">
          <a:xfrm>
            <a:off x="0" y="0"/>
            <a:ext cx="4724400" cy="2773367"/>
          </a:xfrm>
          <a:prstGeom prst="rect">
            <a:avLst/>
          </a:prstGeom>
          <a:noFill/>
          <a:ln w="9525">
            <a:noFill/>
            <a:miter lim="800000"/>
            <a:headEnd/>
            <a:tailEnd/>
          </a:ln>
        </p:spPr>
      </p:pic>
      <p:pic>
        <p:nvPicPr>
          <p:cNvPr id="2357" name="Picture 309"/>
          <p:cNvPicPr>
            <a:picLocks noChangeAspect="1" noChangeArrowheads="1"/>
          </p:cNvPicPr>
          <p:nvPr/>
        </p:nvPicPr>
        <p:blipFill>
          <a:blip r:embed="rId6" cstate="print"/>
          <a:srcRect/>
          <a:stretch>
            <a:fillRect/>
          </a:stretch>
        </p:blipFill>
        <p:spPr bwMode="auto">
          <a:xfrm>
            <a:off x="228600" y="18198662"/>
            <a:ext cx="5791200" cy="3796720"/>
          </a:xfrm>
          <a:prstGeom prst="rect">
            <a:avLst/>
          </a:prstGeom>
          <a:noFill/>
          <a:ln w="9525">
            <a:noFill/>
            <a:miter lim="800000"/>
            <a:headEnd/>
            <a:tailEnd/>
          </a:ln>
        </p:spPr>
      </p:pic>
      <p:sp>
        <p:nvSpPr>
          <p:cNvPr id="86" name="Text Placeholder 138"/>
          <p:cNvSpPr txBox="1">
            <a:spLocks/>
          </p:cNvSpPr>
          <p:nvPr/>
        </p:nvSpPr>
        <p:spPr>
          <a:xfrm>
            <a:off x="15392400" y="11887200"/>
            <a:ext cx="15697200" cy="932688"/>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smtClean="0">
                <a:solidFill>
                  <a:srgbClr val="7030A0"/>
                </a:solidFill>
                <a:latin typeface="+mn-lt"/>
                <a:cs typeface="+mn-cs"/>
              </a:rPr>
              <a:t>Cross Satellite Comparison</a:t>
            </a:r>
            <a:endParaRPr lang="en-US" sz="3600" b="1" dirty="0">
              <a:solidFill>
                <a:srgbClr val="7030A0"/>
              </a:solidFill>
              <a:latin typeface="+mn-lt"/>
              <a:cs typeface="+mn-cs"/>
            </a:endParaRPr>
          </a:p>
        </p:txBody>
      </p:sp>
      <p:graphicFrame>
        <p:nvGraphicFramePr>
          <p:cNvPr id="3077" name="Object 5"/>
          <p:cNvGraphicFramePr>
            <a:graphicFrameLocks noChangeAspect="1"/>
          </p:cNvGraphicFramePr>
          <p:nvPr/>
        </p:nvGraphicFramePr>
        <p:xfrm>
          <a:off x="1524000" y="14386035"/>
          <a:ext cx="11476037" cy="1082565"/>
        </p:xfrm>
        <a:graphic>
          <a:graphicData uri="http://schemas.openxmlformats.org/presentationml/2006/ole">
            <p:oleObj spid="_x0000_s3077" name="Equation" r:id="rId7" imgW="3759120" imgH="457200" progId="Equation.3">
              <p:embed/>
            </p:oleObj>
          </a:graphicData>
        </a:graphic>
      </p:graphicFrame>
      <p:sp>
        <p:nvSpPr>
          <p:cNvPr id="3079" name="Rectangle 7"/>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118" name="Group 117"/>
          <p:cNvGrpSpPr/>
          <p:nvPr/>
        </p:nvGrpSpPr>
        <p:grpSpPr>
          <a:xfrm>
            <a:off x="762000" y="15621000"/>
            <a:ext cx="14554200" cy="1384995"/>
            <a:chOff x="609600" y="17236965"/>
            <a:chExt cx="14852748" cy="1384995"/>
          </a:xfrm>
        </p:grpSpPr>
        <p:sp>
          <p:nvSpPr>
            <p:cNvPr id="114" name="TextBox 113"/>
            <p:cNvSpPr txBox="1"/>
            <p:nvPr/>
          </p:nvSpPr>
          <p:spPr>
            <a:xfrm>
              <a:off x="609600" y="17236965"/>
              <a:ext cx="14852748" cy="1384995"/>
            </a:xfrm>
            <a:prstGeom prst="rect">
              <a:avLst/>
            </a:prstGeom>
            <a:noFill/>
          </p:spPr>
          <p:txBody>
            <a:bodyPr wrap="square" rtlCol="0">
              <a:spAutoFit/>
            </a:bodyPr>
            <a:lstStyle/>
            <a:p>
              <a:r>
                <a:rPr lang="en-US" sz="2800" dirty="0" smtClean="0"/>
                <a:t>Where               (with k=0 to 4) are coefficients depending on surface type (with </a:t>
              </a:r>
              <a:r>
                <a:rPr lang="en-US" sz="2800" dirty="0" err="1" smtClean="0"/>
                <a:t>i</a:t>
              </a:r>
              <a:r>
                <a:rPr lang="en-US" sz="2800" dirty="0" smtClean="0"/>
                <a:t> =0 to 16 for 17 IGBP surface types) and day/night condition (with j=0 to 1), and  </a:t>
              </a:r>
              <a:r>
                <a:rPr lang="el-GR" sz="2800" dirty="0" smtClean="0"/>
                <a:t>θ</a:t>
              </a:r>
              <a:r>
                <a:rPr lang="en-US" sz="2800" dirty="0" smtClean="0"/>
                <a:t>  is satellite viewing zenith angle.</a:t>
              </a:r>
              <a:endParaRPr lang="en-US" sz="2800" dirty="0"/>
            </a:p>
          </p:txBody>
        </p:sp>
        <p:graphicFrame>
          <p:nvGraphicFramePr>
            <p:cNvPr id="3078" name="Object 6"/>
            <p:cNvGraphicFramePr>
              <a:graphicFrameLocks noChangeAspect="1"/>
            </p:cNvGraphicFramePr>
            <p:nvPr/>
          </p:nvGraphicFramePr>
          <p:xfrm>
            <a:off x="2005349" y="17236965"/>
            <a:ext cx="1170432" cy="609600"/>
          </p:xfrm>
          <a:graphic>
            <a:graphicData uri="http://schemas.openxmlformats.org/presentationml/2006/ole">
              <p:oleObj spid="_x0000_s3078" name="Equation" r:id="rId8" imgW="457200" imgH="228600" progId="Equation.3">
                <p:embed/>
              </p:oleObj>
            </a:graphicData>
          </a:graphic>
        </p:graphicFrame>
      </p:grpSp>
      <p:grpSp>
        <p:nvGrpSpPr>
          <p:cNvPr id="122" name="Group 5"/>
          <p:cNvGrpSpPr>
            <a:grpSpLocks noChangeAspect="1"/>
          </p:cNvGrpSpPr>
          <p:nvPr/>
        </p:nvGrpSpPr>
        <p:grpSpPr>
          <a:xfrm>
            <a:off x="6220022" y="18097500"/>
            <a:ext cx="4572000" cy="4572000"/>
            <a:chOff x="964642" y="2595650"/>
            <a:chExt cx="2812211" cy="2812211"/>
          </a:xfrm>
        </p:grpSpPr>
        <p:pic>
          <p:nvPicPr>
            <p:cNvPr id="123" name="Picture 122" descr="C:\Users\yliu\Documents\JPSS\VaidatedOneMaterial\surfrad\VIIRS-SURFRAD-TBL-2012032-2014240_viirslst_sitelst_std1.5 and refectanceMODISAerosol.png"/>
            <p:cNvPicPr/>
            <p:nvPr/>
          </p:nvPicPr>
          <p:blipFill>
            <a:blip r:embed="rId9" cstate="print"/>
            <a:srcRect/>
            <a:stretch>
              <a:fillRect/>
            </a:stretch>
          </p:blipFill>
          <p:spPr bwMode="auto">
            <a:xfrm>
              <a:off x="964642" y="2595650"/>
              <a:ext cx="2812211" cy="2812211"/>
            </a:xfrm>
            <a:prstGeom prst="rect">
              <a:avLst/>
            </a:prstGeom>
            <a:noFill/>
            <a:ln w="9525">
              <a:noFill/>
              <a:miter lim="800000"/>
              <a:headEnd/>
              <a:tailEnd/>
            </a:ln>
          </p:spPr>
        </p:pic>
        <p:sp>
          <p:nvSpPr>
            <p:cNvPr id="124" name="Oval 2"/>
            <p:cNvSpPr>
              <a:spLocks noChangeArrowheads="1"/>
            </p:cNvSpPr>
            <p:nvPr/>
          </p:nvSpPr>
          <p:spPr bwMode="auto">
            <a:xfrm rot="4011896">
              <a:off x="2097864" y="4372874"/>
              <a:ext cx="360362" cy="736600"/>
            </a:xfrm>
            <a:prstGeom prst="ellipse">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25" name="Picture 2" descr="C:\Users\yliu\Documents\JPSS\VaidatedOneMaterial\surfrad\MODIS\modis_SurfradLst_cm0_std1.5_.png"/>
          <p:cNvPicPr>
            <a:picLocks noChangeAspect="1" noChangeArrowheads="1"/>
          </p:cNvPicPr>
          <p:nvPr/>
        </p:nvPicPr>
        <p:blipFill>
          <a:blip r:embed="rId10" cstate="print"/>
          <a:srcRect/>
          <a:stretch>
            <a:fillRect/>
          </a:stretch>
        </p:blipFill>
        <p:spPr bwMode="auto">
          <a:xfrm>
            <a:off x="10654862" y="18097500"/>
            <a:ext cx="4572000" cy="4572000"/>
          </a:xfrm>
          <a:prstGeom prst="rect">
            <a:avLst/>
          </a:prstGeom>
          <a:noFill/>
        </p:spPr>
      </p:pic>
      <p:grpSp>
        <p:nvGrpSpPr>
          <p:cNvPr id="126" name="Group 125"/>
          <p:cNvGrpSpPr/>
          <p:nvPr/>
        </p:nvGrpSpPr>
        <p:grpSpPr>
          <a:xfrm>
            <a:off x="899160" y="23774400"/>
            <a:ext cx="4191000" cy="3276600"/>
            <a:chOff x="5375694" y="1008996"/>
            <a:chExt cx="3110721" cy="2683110"/>
          </a:xfrm>
        </p:grpSpPr>
        <p:pic>
          <p:nvPicPr>
            <p:cNvPr id="127" name="Picture 4"/>
            <p:cNvPicPr>
              <a:picLocks noChangeAspect="1" noChangeArrowheads="1"/>
            </p:cNvPicPr>
            <p:nvPr/>
          </p:nvPicPr>
          <p:blipFill>
            <a:blip r:embed="rId11" cstate="print"/>
            <a:srcRect/>
            <a:stretch>
              <a:fillRect/>
            </a:stretch>
          </p:blipFill>
          <p:spPr bwMode="auto">
            <a:xfrm>
              <a:off x="5375694" y="1008996"/>
              <a:ext cx="3110721" cy="2683110"/>
            </a:xfrm>
            <a:prstGeom prst="rect">
              <a:avLst/>
            </a:prstGeom>
            <a:noFill/>
            <a:ln w="9525">
              <a:noFill/>
              <a:miter lim="800000"/>
              <a:headEnd/>
              <a:tailEnd/>
            </a:ln>
          </p:spPr>
        </p:pic>
        <p:sp>
          <p:nvSpPr>
            <p:cNvPr id="128" name="TextBox 127"/>
            <p:cNvSpPr txBox="1"/>
            <p:nvPr/>
          </p:nvSpPr>
          <p:spPr>
            <a:xfrm>
              <a:off x="5693434" y="1518248"/>
              <a:ext cx="2569934" cy="369332"/>
            </a:xfrm>
            <a:prstGeom prst="rect">
              <a:avLst/>
            </a:prstGeom>
            <a:noFill/>
          </p:spPr>
          <p:txBody>
            <a:bodyPr wrap="none" rtlCol="0">
              <a:spAutoFit/>
            </a:bodyPr>
            <a:lstStyle/>
            <a:p>
              <a:r>
                <a:rPr lang="en-US" sz="1800" dirty="0" smtClean="0"/>
                <a:t>Suggested for matchup</a:t>
              </a:r>
              <a:endParaRPr lang="en-US" sz="1800" dirty="0"/>
            </a:p>
          </p:txBody>
        </p:sp>
        <p:cxnSp>
          <p:nvCxnSpPr>
            <p:cNvPr id="134" name="Straight Arrow Connector 133"/>
            <p:cNvCxnSpPr/>
            <p:nvPr/>
          </p:nvCxnSpPr>
          <p:spPr>
            <a:xfrm flipV="1">
              <a:off x="7148820" y="1835822"/>
              <a:ext cx="208074" cy="234518"/>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897584" y="2783453"/>
              <a:ext cx="2037737" cy="400110"/>
            </a:xfrm>
            <a:prstGeom prst="rect">
              <a:avLst/>
            </a:prstGeom>
            <a:noFill/>
          </p:spPr>
          <p:txBody>
            <a:bodyPr wrap="none" rtlCol="0">
              <a:spAutoFit/>
            </a:bodyPr>
            <a:lstStyle/>
            <a:p>
              <a:r>
                <a:rPr lang="en-US" sz="2000" dirty="0" smtClean="0"/>
                <a:t>Sensor Location</a:t>
              </a:r>
              <a:endParaRPr lang="en-US" sz="2000" dirty="0"/>
            </a:p>
          </p:txBody>
        </p:sp>
        <p:cxnSp>
          <p:nvCxnSpPr>
            <p:cNvPr id="137" name="Straight Arrow Connector 136"/>
            <p:cNvCxnSpPr/>
            <p:nvPr/>
          </p:nvCxnSpPr>
          <p:spPr>
            <a:xfrm flipH="1">
              <a:off x="7025799" y="2484408"/>
              <a:ext cx="254895" cy="307674"/>
            </a:xfrm>
            <a:prstGeom prst="straightConnector1">
              <a:avLst/>
            </a:prstGeom>
            <a:ln w="22225">
              <a:tailEnd type="arrow"/>
            </a:ln>
          </p:spPr>
          <p:style>
            <a:lnRef idx="1">
              <a:schemeClr val="accent1"/>
            </a:lnRef>
            <a:fillRef idx="0">
              <a:schemeClr val="accent1"/>
            </a:fillRef>
            <a:effectRef idx="0">
              <a:schemeClr val="accent1"/>
            </a:effectRef>
            <a:fontRef idx="minor">
              <a:schemeClr val="tx1"/>
            </a:fontRef>
          </p:style>
        </p:cxnSp>
      </p:grpSp>
      <p:pic>
        <p:nvPicPr>
          <p:cNvPr id="139" name="Picture 138" descr="C:\Users\yliu\Documents\JPSS\VaidatedOneMaterial\Africa\gobabeb_viirs_2012_newLoc_withMin30STD_gobabeb_cm0_stdN1.5_30minSTD1_aot0_cirrus0_all.png"/>
          <p:cNvPicPr>
            <a:picLocks noChangeAspect="1"/>
          </p:cNvPicPr>
          <p:nvPr/>
        </p:nvPicPr>
        <p:blipFill>
          <a:blip r:embed="rId12" cstate="print"/>
          <a:srcRect/>
          <a:stretch>
            <a:fillRect/>
          </a:stretch>
        </p:blipFill>
        <p:spPr bwMode="auto">
          <a:xfrm>
            <a:off x="6234152" y="23279100"/>
            <a:ext cx="4564803" cy="4572000"/>
          </a:xfrm>
          <a:prstGeom prst="rect">
            <a:avLst/>
          </a:prstGeom>
          <a:noFill/>
          <a:ln w="9525">
            <a:noFill/>
            <a:miter lim="800000"/>
            <a:headEnd/>
            <a:tailEnd/>
          </a:ln>
        </p:spPr>
      </p:pic>
      <p:sp>
        <p:nvSpPr>
          <p:cNvPr id="142" name="TextBox 141"/>
          <p:cNvSpPr txBox="1"/>
          <p:nvPr/>
        </p:nvSpPr>
        <p:spPr>
          <a:xfrm>
            <a:off x="228600" y="27051000"/>
            <a:ext cx="5638800" cy="461665"/>
          </a:xfrm>
          <a:prstGeom prst="rect">
            <a:avLst/>
          </a:prstGeom>
          <a:solidFill>
            <a:schemeClr val="tx2">
              <a:lumMod val="20000"/>
              <a:lumOff val="80000"/>
            </a:schemeClr>
          </a:solidFill>
        </p:spPr>
        <p:txBody>
          <a:bodyPr wrap="square" rtlCol="0">
            <a:spAutoFit/>
          </a:bodyPr>
          <a:lstStyle/>
          <a:p>
            <a:pPr algn="ctr"/>
            <a:r>
              <a:rPr lang="en-US" sz="2400" dirty="0" smtClean="0"/>
              <a:t>Ground data in </a:t>
            </a:r>
            <a:r>
              <a:rPr lang="en-US" sz="2400" dirty="0" err="1" smtClean="0"/>
              <a:t>Gobabeb</a:t>
            </a:r>
            <a:r>
              <a:rPr lang="en-US" sz="2400" dirty="0" smtClean="0"/>
              <a:t>, Namibia </a:t>
            </a:r>
            <a:endParaRPr lang="en-US" sz="2400" dirty="0"/>
          </a:p>
        </p:txBody>
      </p:sp>
      <p:pic>
        <p:nvPicPr>
          <p:cNvPr id="159" name="Picture 158" descr="C:\Users\yliu\Documents\JPSS\VaidatedOneMaterial\Africa\gobabeb_modis_2012_newLoc_withTpw_soz1_MODISlst_sitelst_std1.5.png"/>
          <p:cNvPicPr>
            <a:picLocks noChangeAspect="1"/>
          </p:cNvPicPr>
          <p:nvPr/>
        </p:nvPicPr>
        <p:blipFill>
          <a:blip r:embed="rId13" cstate="print"/>
          <a:srcRect/>
          <a:stretch>
            <a:fillRect/>
          </a:stretch>
        </p:blipFill>
        <p:spPr bwMode="auto">
          <a:xfrm>
            <a:off x="10610193" y="23279100"/>
            <a:ext cx="4571049" cy="4572000"/>
          </a:xfrm>
          <a:prstGeom prst="rect">
            <a:avLst/>
          </a:prstGeom>
          <a:noFill/>
          <a:ln w="9525">
            <a:noFill/>
            <a:miter lim="800000"/>
            <a:headEnd/>
            <a:tailEnd/>
          </a:ln>
        </p:spPr>
      </p:pic>
      <p:sp>
        <p:nvSpPr>
          <p:cNvPr id="178" name="TextBox 177"/>
          <p:cNvSpPr txBox="1"/>
          <p:nvPr/>
        </p:nvSpPr>
        <p:spPr>
          <a:xfrm>
            <a:off x="1524000" y="27862828"/>
            <a:ext cx="12344400" cy="830997"/>
          </a:xfrm>
          <a:prstGeom prst="rect">
            <a:avLst/>
          </a:prstGeom>
          <a:solidFill>
            <a:schemeClr val="bg1">
              <a:lumMod val="85000"/>
            </a:schemeClr>
          </a:solidFill>
        </p:spPr>
        <p:txBody>
          <a:bodyPr wrap="square" rtlCol="0" anchor="ctr">
            <a:spAutoFit/>
          </a:bodyPr>
          <a:lstStyle/>
          <a:p>
            <a:pPr algn="ctr"/>
            <a:r>
              <a:rPr lang="en-US" sz="2400" dirty="0" smtClean="0">
                <a:latin typeface="+mn-lt"/>
              </a:rPr>
              <a:t>Corresponding matchups for VIIRS and MODIS Aqua:</a:t>
            </a:r>
          </a:p>
          <a:p>
            <a:pPr algn="ctr"/>
            <a:r>
              <a:rPr lang="en-US" sz="2400" dirty="0" smtClean="0">
                <a:latin typeface="+mn-lt"/>
              </a:rPr>
              <a:t>Time span: Jan. 2012 – Dec. 2012</a:t>
            </a:r>
          </a:p>
        </p:txBody>
      </p:sp>
      <p:sp>
        <p:nvSpPr>
          <p:cNvPr id="179" name="TextBox 178"/>
          <p:cNvSpPr txBox="1"/>
          <p:nvPr/>
        </p:nvSpPr>
        <p:spPr>
          <a:xfrm>
            <a:off x="1389992" y="22547878"/>
            <a:ext cx="12344400" cy="830997"/>
          </a:xfrm>
          <a:prstGeom prst="rect">
            <a:avLst/>
          </a:prstGeom>
          <a:solidFill>
            <a:schemeClr val="bg1">
              <a:lumMod val="85000"/>
            </a:schemeClr>
          </a:solidFill>
        </p:spPr>
        <p:txBody>
          <a:bodyPr wrap="square" rtlCol="0" anchor="ctr">
            <a:spAutoFit/>
          </a:bodyPr>
          <a:lstStyle/>
          <a:p>
            <a:pPr algn="ctr"/>
            <a:r>
              <a:rPr lang="en-US" sz="2400" dirty="0" smtClean="0">
                <a:latin typeface="+mn-lt"/>
              </a:rPr>
              <a:t>Corresponding matchups for VIIRS and MODIS Aqua:</a:t>
            </a:r>
          </a:p>
          <a:p>
            <a:pPr algn="ctr"/>
            <a:r>
              <a:rPr lang="en-US" sz="2400" dirty="0" smtClean="0">
                <a:latin typeface="+mn-lt"/>
              </a:rPr>
              <a:t>Time span: Feb. 2012 – Aug. 2014 (VIIRS)  Jan. 2012 – Jul. 2013(MODIS)</a:t>
            </a:r>
          </a:p>
        </p:txBody>
      </p:sp>
      <p:sp>
        <p:nvSpPr>
          <p:cNvPr id="181" name="TextBox 180"/>
          <p:cNvSpPr txBox="1"/>
          <p:nvPr/>
        </p:nvSpPr>
        <p:spPr>
          <a:xfrm>
            <a:off x="367862" y="21869400"/>
            <a:ext cx="5486400" cy="461665"/>
          </a:xfrm>
          <a:prstGeom prst="rect">
            <a:avLst/>
          </a:prstGeom>
          <a:solidFill>
            <a:schemeClr val="tx2">
              <a:lumMod val="20000"/>
              <a:lumOff val="80000"/>
            </a:schemeClr>
          </a:solidFill>
        </p:spPr>
        <p:txBody>
          <a:bodyPr wrap="square" rtlCol="0">
            <a:spAutoFit/>
          </a:bodyPr>
          <a:lstStyle/>
          <a:p>
            <a:pPr algn="ctr"/>
            <a:r>
              <a:rPr lang="en-US" sz="2400" dirty="0" smtClean="0"/>
              <a:t>SURFRAD data in US</a:t>
            </a:r>
            <a:endParaRPr lang="en-US" sz="2400" dirty="0"/>
          </a:p>
        </p:txBody>
      </p:sp>
      <p:sp>
        <p:nvSpPr>
          <p:cNvPr id="356" name="TextBox 355"/>
          <p:cNvSpPr txBox="1"/>
          <p:nvPr/>
        </p:nvSpPr>
        <p:spPr>
          <a:xfrm>
            <a:off x="15544800" y="39503713"/>
            <a:ext cx="15544800" cy="3416320"/>
          </a:xfrm>
          <a:prstGeom prst="rect">
            <a:avLst/>
          </a:prstGeom>
          <a:solidFill>
            <a:schemeClr val="tx2">
              <a:lumMod val="40000"/>
              <a:lumOff val="60000"/>
            </a:schemeClr>
          </a:solidFill>
          <a:ln>
            <a:solidFill>
              <a:schemeClr val="accent1"/>
            </a:solidFill>
          </a:ln>
        </p:spPr>
        <p:txBody>
          <a:bodyPr wrap="square" rtlCol="0">
            <a:spAutoFit/>
          </a:bodyPr>
          <a:lstStyle/>
          <a:p>
            <a:pPr marL="457200" lvl="1" indent="-457200">
              <a:buFont typeface="Arial" pitchFamily="34" charset="0"/>
              <a:buChar char="•"/>
            </a:pPr>
            <a:r>
              <a:rPr lang="en-US" sz="1800" dirty="0" smtClean="0">
                <a:latin typeface="+mn-lt"/>
              </a:rPr>
              <a:t> Comparisons against SURFRAD observations indicate an overall accuracy of -0.37K and precision of 2.35K with a better accuracy at nighttime. The result over one field measurement dataset  in Africa suggests that both VIIRS and MODIS underestimate the LST by 1.6K and 3K, respectively. </a:t>
            </a:r>
          </a:p>
          <a:p>
            <a:pPr marL="457200" lvl="1" indent="-457200">
              <a:buFont typeface="Arial" pitchFamily="34" charset="0"/>
              <a:buChar char="•"/>
            </a:pPr>
            <a:r>
              <a:rPr lang="en-US" sz="1800" dirty="0" smtClean="0">
                <a:latin typeface="+mn-lt"/>
              </a:rPr>
              <a:t> Cross comparison results at global scale and granule scale indicate an overall good agreement between VIIRS LST and MODIS LST. The discrepancy of the two satellite  LSTs is much smaller when VIIRS LST is calculated using the MODIS sensor data as proxy. This suggests the algorithm difference is not the main cause for the large LST difference. However, there is a positive bias mostly less than 0.5K between VIIRS and MODIS LST.</a:t>
            </a:r>
          </a:p>
          <a:p>
            <a:pPr marL="457200" lvl="1" indent="-457200">
              <a:buFont typeface="Arial" pitchFamily="34" charset="0"/>
              <a:buChar char="•"/>
            </a:pPr>
            <a:r>
              <a:rPr lang="en-US" sz="1800" dirty="0" smtClean="0">
                <a:latin typeface="+mn-lt"/>
              </a:rPr>
              <a:t>Cloud contamination, particularly the cloud detection error over snow/ice surface, show significant impacts on LST validation quality therefore additional cloud filter is strongly recommended for LST validation and applications.</a:t>
            </a:r>
          </a:p>
          <a:p>
            <a:pPr marL="457200" lvl="1" indent="-457200">
              <a:buFont typeface="Arial" pitchFamily="34" charset="0"/>
              <a:buChar char="•"/>
            </a:pPr>
            <a:r>
              <a:rPr lang="en-US" sz="1800" dirty="0" smtClean="0">
                <a:latin typeface="+mn-lt"/>
              </a:rPr>
              <a:t>VIIRS LST quality is strongly dependent on a correct classification of the surface type. The given surface type commission error causes 0.7K LST error using MODTRAN simulation data and 1.2K LST error using the real data. The difference between the results from the theoretical analysis and real data analysis is likely caused by the emissivity characterization of surface types. The emissivity variability within a surface type could cause a large error over different regions. </a:t>
            </a:r>
          </a:p>
          <a:p>
            <a:pPr marL="457200" indent="-457200">
              <a:buFont typeface="Arial" pitchFamily="34" charset="0"/>
              <a:buChar char="•"/>
            </a:pPr>
            <a:r>
              <a:rPr lang="en-US" sz="1800" dirty="0" smtClean="0">
                <a:latin typeface="+mn-lt"/>
              </a:rPr>
              <a:t> The sensor noise,  surface type accuracy  as well as algorithm uncertainty causes an overall  LST uncertainty of 0.9K. </a:t>
            </a:r>
          </a:p>
          <a:p>
            <a:pPr marL="457200" indent="-457200">
              <a:buFont typeface="Arial" pitchFamily="34" charset="0"/>
              <a:buChar char="•"/>
            </a:pPr>
            <a:r>
              <a:rPr lang="en-US" sz="1800" dirty="0" smtClean="0">
                <a:latin typeface="+mn-lt"/>
              </a:rPr>
              <a:t> VIIRS LST EDR is in validated  V1 maturity, ready for scientific use of the data. </a:t>
            </a:r>
          </a:p>
        </p:txBody>
      </p:sp>
      <p:sp>
        <p:nvSpPr>
          <p:cNvPr id="358" name="TextBox 357"/>
          <p:cNvSpPr txBox="1"/>
          <p:nvPr/>
        </p:nvSpPr>
        <p:spPr>
          <a:xfrm>
            <a:off x="15544800" y="25466457"/>
            <a:ext cx="15392400" cy="3108543"/>
          </a:xfrm>
          <a:prstGeom prst="rect">
            <a:avLst/>
          </a:prstGeom>
          <a:solidFill>
            <a:schemeClr val="accent4">
              <a:lumMod val="20000"/>
              <a:lumOff val="80000"/>
            </a:schemeClr>
          </a:solidFill>
        </p:spPr>
        <p:txBody>
          <a:bodyPr wrap="square" rtlCol="0">
            <a:spAutoFit/>
          </a:bodyPr>
          <a:lstStyle/>
          <a:p>
            <a:r>
              <a:rPr lang="en-US" sz="2800" dirty="0" smtClean="0"/>
              <a:t>Comparison results from Simultaneous Nadir Overpass (SNO) between VIIRS and AQUA  in 2012, 2013 and  early 2014 over US, polar and low latitude areas.  The matchups are quality controlled using the quality flags in each product. </a:t>
            </a:r>
          </a:p>
          <a:p>
            <a:r>
              <a:rPr lang="en-US" altLang="zh-CN" sz="2800" dirty="0" smtClean="0">
                <a:solidFill>
                  <a:srgbClr val="FF0000"/>
                </a:solidFill>
              </a:rPr>
              <a:t>a)</a:t>
            </a:r>
            <a:r>
              <a:rPr lang="en-US" altLang="zh-CN" sz="2800" dirty="0" smtClean="0"/>
              <a:t> all  comparison results under cloud clear condition ; </a:t>
            </a:r>
            <a:r>
              <a:rPr lang="en-US" altLang="zh-CN" sz="2800" dirty="0" smtClean="0">
                <a:solidFill>
                  <a:srgbClr val="FF0000"/>
                </a:solidFill>
              </a:rPr>
              <a:t>b)</a:t>
            </a:r>
            <a:r>
              <a:rPr lang="en-US" altLang="zh-CN" sz="2800" dirty="0" smtClean="0"/>
              <a:t>  based on </a:t>
            </a:r>
            <a:r>
              <a:rPr lang="en-US" altLang="zh-CN" sz="2800" dirty="0" smtClean="0">
                <a:solidFill>
                  <a:srgbClr val="FF0000"/>
                </a:solidFill>
              </a:rPr>
              <a:t>a</a:t>
            </a:r>
            <a:r>
              <a:rPr lang="en-US" altLang="zh-CN" sz="2800" dirty="0" smtClean="0"/>
              <a:t>, and the satellite zenith angle difference between VIIRS and MODIS is constrained within 10 degrees; </a:t>
            </a:r>
            <a:r>
              <a:rPr lang="en-US" altLang="zh-CN" sz="2800" dirty="0" smtClean="0">
                <a:solidFill>
                  <a:srgbClr val="FF0000"/>
                </a:solidFill>
              </a:rPr>
              <a:t>c)</a:t>
            </a:r>
            <a:r>
              <a:rPr lang="en-US" altLang="zh-CN" sz="2800" dirty="0" smtClean="0"/>
              <a:t> based on </a:t>
            </a:r>
            <a:r>
              <a:rPr lang="en-US" altLang="zh-CN" sz="2800" dirty="0" smtClean="0">
                <a:solidFill>
                  <a:srgbClr val="FF0000"/>
                </a:solidFill>
              </a:rPr>
              <a:t>a, </a:t>
            </a:r>
            <a:r>
              <a:rPr lang="en-US" altLang="zh-CN" sz="2800" dirty="0" smtClean="0"/>
              <a:t>and</a:t>
            </a:r>
            <a:r>
              <a:rPr lang="en-US" altLang="zh-CN" sz="2800" dirty="0" smtClean="0">
                <a:solidFill>
                  <a:srgbClr val="FF0000"/>
                </a:solidFill>
              </a:rPr>
              <a:t> </a:t>
            </a:r>
            <a:r>
              <a:rPr lang="en-US" altLang="zh-CN" sz="2800" dirty="0" smtClean="0"/>
              <a:t>spatial variation tests are added ; d) based on </a:t>
            </a:r>
            <a:r>
              <a:rPr lang="en-US" altLang="zh-CN" sz="2800" dirty="0" smtClean="0">
                <a:solidFill>
                  <a:srgbClr val="FF0000"/>
                </a:solidFill>
              </a:rPr>
              <a:t>c</a:t>
            </a:r>
            <a:r>
              <a:rPr lang="en-US" altLang="zh-CN" sz="2800" dirty="0" smtClean="0"/>
              <a:t>,  and angle difference is added ; </a:t>
            </a:r>
            <a:r>
              <a:rPr lang="en-US" altLang="zh-CN" sz="2800" dirty="0" smtClean="0">
                <a:solidFill>
                  <a:srgbClr val="FF0000"/>
                </a:solidFill>
              </a:rPr>
              <a:t>e)</a:t>
            </a:r>
            <a:r>
              <a:rPr lang="en-US" altLang="zh-CN" sz="2800" dirty="0" smtClean="0"/>
              <a:t> based on </a:t>
            </a:r>
            <a:r>
              <a:rPr lang="en-US" altLang="zh-CN" sz="2800" dirty="0" smtClean="0">
                <a:solidFill>
                  <a:srgbClr val="FF0000"/>
                </a:solidFill>
              </a:rPr>
              <a:t>d</a:t>
            </a:r>
            <a:r>
              <a:rPr lang="en-US" altLang="zh-CN" sz="2800" dirty="0" smtClean="0"/>
              <a:t>, and VIIRS LST is calculated using MODIS data as input and then compare to MODIS LST.</a:t>
            </a:r>
          </a:p>
        </p:txBody>
      </p:sp>
      <p:grpSp>
        <p:nvGrpSpPr>
          <p:cNvPr id="232" name="Group 231"/>
          <p:cNvGrpSpPr/>
          <p:nvPr/>
        </p:nvGrpSpPr>
        <p:grpSpPr>
          <a:xfrm>
            <a:off x="15544800" y="21793200"/>
            <a:ext cx="15316201" cy="3505200"/>
            <a:chOff x="15544800" y="21640800"/>
            <a:chExt cx="15316201" cy="3505200"/>
          </a:xfrm>
        </p:grpSpPr>
        <p:grpSp>
          <p:nvGrpSpPr>
            <p:cNvPr id="372" name="Group 371"/>
            <p:cNvGrpSpPr/>
            <p:nvPr/>
          </p:nvGrpSpPr>
          <p:grpSpPr>
            <a:xfrm>
              <a:off x="15544800" y="21640800"/>
              <a:ext cx="15316201" cy="3505200"/>
              <a:chOff x="15003442" y="35817313"/>
              <a:chExt cx="15849600" cy="3657600"/>
            </a:xfrm>
          </p:grpSpPr>
          <p:pic>
            <p:nvPicPr>
              <p:cNvPr id="3084" name="Picture 12" descr="C:\Users\yliu\Documents\MyPaper\AMS2015\viirs_modis_comparison_DB_output_all_noBoxStd_VIIRS-MODISLST_.png"/>
              <p:cNvPicPr>
                <a:picLocks noChangeAspect="1" noChangeArrowheads="1"/>
              </p:cNvPicPr>
              <p:nvPr/>
            </p:nvPicPr>
            <p:blipFill>
              <a:blip r:embed="rId14" cstate="print"/>
              <a:srcRect/>
              <a:stretch>
                <a:fillRect/>
              </a:stretch>
            </p:blipFill>
            <p:spPr bwMode="auto">
              <a:xfrm>
                <a:off x="15003442" y="35817313"/>
                <a:ext cx="3657600" cy="3657600"/>
              </a:xfrm>
              <a:prstGeom prst="rect">
                <a:avLst/>
              </a:prstGeom>
              <a:noFill/>
            </p:spPr>
          </p:pic>
          <p:pic>
            <p:nvPicPr>
              <p:cNvPr id="3086" name="Picture 14" descr="C:\Users\yliu\Documents\MyPaper\AMS2015\viirs_modis_comparison_DB_output_all_noBoxStd_VIIRS-MODISLST_stzLe10Deg.png"/>
              <p:cNvPicPr>
                <a:picLocks noChangeAspect="1" noChangeArrowheads="1"/>
              </p:cNvPicPr>
              <p:nvPr/>
            </p:nvPicPr>
            <p:blipFill>
              <a:blip r:embed="rId15" cstate="print"/>
              <a:srcRect/>
              <a:stretch>
                <a:fillRect/>
              </a:stretch>
            </p:blipFill>
            <p:spPr bwMode="auto">
              <a:xfrm>
                <a:off x="18051442" y="35817313"/>
                <a:ext cx="3657600" cy="3657600"/>
              </a:xfrm>
              <a:prstGeom prst="rect">
                <a:avLst/>
              </a:prstGeom>
              <a:noFill/>
            </p:spPr>
          </p:pic>
          <p:pic>
            <p:nvPicPr>
              <p:cNvPr id="3085" name="Picture 13" descr="C:\Users\yliu\Documents\MyPaper\AMS2015\viirs_modis_comparison_DB_output_all_withBoxStd_VIIRS-MODISLST_.png"/>
              <p:cNvPicPr>
                <a:picLocks noChangeAspect="1" noChangeArrowheads="1"/>
              </p:cNvPicPr>
              <p:nvPr/>
            </p:nvPicPr>
            <p:blipFill>
              <a:blip r:embed="rId16" cstate="print"/>
              <a:srcRect/>
              <a:stretch>
                <a:fillRect/>
              </a:stretch>
            </p:blipFill>
            <p:spPr bwMode="auto">
              <a:xfrm>
                <a:off x="21099442" y="35817313"/>
                <a:ext cx="3657600" cy="3657600"/>
              </a:xfrm>
              <a:prstGeom prst="rect">
                <a:avLst/>
              </a:prstGeom>
              <a:noFill/>
            </p:spPr>
          </p:pic>
          <p:pic>
            <p:nvPicPr>
              <p:cNvPr id="3087" name="Picture 15" descr="C:\Users\yliu\Documents\MyPaper\AMS2015\viirs_modis_comparison_DB_output_all_withBoxStd_VIIRS-MODISLST_stzLe10Deg.png"/>
              <p:cNvPicPr>
                <a:picLocks noChangeAspect="1" noChangeArrowheads="1"/>
              </p:cNvPicPr>
              <p:nvPr/>
            </p:nvPicPr>
            <p:blipFill>
              <a:blip r:embed="rId17" cstate="print"/>
              <a:srcRect/>
              <a:stretch>
                <a:fillRect/>
              </a:stretch>
            </p:blipFill>
            <p:spPr bwMode="auto">
              <a:xfrm>
                <a:off x="24147442" y="35817313"/>
                <a:ext cx="3657600" cy="3657600"/>
              </a:xfrm>
              <a:prstGeom prst="rect">
                <a:avLst/>
              </a:prstGeom>
              <a:noFill/>
            </p:spPr>
          </p:pic>
          <p:pic>
            <p:nvPicPr>
              <p:cNvPr id="3088" name="Picture 16" descr="C:\Users\yliu\Documents\MyPaper\AMS2015\viirs_modis_comparison_DB_output_all_withBoxStd_VIIRSProxy-MODISLST_stzLe10Deg.png"/>
              <p:cNvPicPr>
                <a:picLocks noChangeAspect="1" noChangeArrowheads="1"/>
              </p:cNvPicPr>
              <p:nvPr/>
            </p:nvPicPr>
            <p:blipFill>
              <a:blip r:embed="rId18" cstate="print"/>
              <a:srcRect/>
              <a:stretch>
                <a:fillRect/>
              </a:stretch>
            </p:blipFill>
            <p:spPr bwMode="auto">
              <a:xfrm>
                <a:off x="27195442" y="35817313"/>
                <a:ext cx="3657600" cy="3657600"/>
              </a:xfrm>
              <a:prstGeom prst="rect">
                <a:avLst/>
              </a:prstGeom>
              <a:noFill/>
            </p:spPr>
          </p:pic>
        </p:grpSp>
        <p:sp>
          <p:nvSpPr>
            <p:cNvPr id="359" name="TextBox 358"/>
            <p:cNvSpPr txBox="1"/>
            <p:nvPr/>
          </p:nvSpPr>
          <p:spPr>
            <a:xfrm>
              <a:off x="17902958" y="24239483"/>
              <a:ext cx="385042" cy="523220"/>
            </a:xfrm>
            <a:prstGeom prst="rect">
              <a:avLst/>
            </a:prstGeom>
            <a:noFill/>
          </p:spPr>
          <p:txBody>
            <a:bodyPr wrap="none" rtlCol="0">
              <a:spAutoFit/>
            </a:bodyPr>
            <a:lstStyle/>
            <a:p>
              <a:r>
                <a:rPr lang="en-US" sz="2800" dirty="0" smtClean="0">
                  <a:solidFill>
                    <a:srgbClr val="FF0000"/>
                  </a:solidFill>
                </a:rPr>
                <a:t>a</a:t>
              </a:r>
              <a:endParaRPr lang="en-US" sz="2800" dirty="0">
                <a:solidFill>
                  <a:srgbClr val="FF0000"/>
                </a:solidFill>
              </a:endParaRPr>
            </a:p>
          </p:txBody>
        </p:sp>
        <p:sp>
          <p:nvSpPr>
            <p:cNvPr id="360" name="TextBox 359"/>
            <p:cNvSpPr txBox="1"/>
            <p:nvPr/>
          </p:nvSpPr>
          <p:spPr>
            <a:xfrm>
              <a:off x="20867303" y="24239483"/>
              <a:ext cx="385042" cy="523220"/>
            </a:xfrm>
            <a:prstGeom prst="rect">
              <a:avLst/>
            </a:prstGeom>
            <a:noFill/>
          </p:spPr>
          <p:txBody>
            <a:bodyPr wrap="none" rtlCol="0">
              <a:spAutoFit/>
            </a:bodyPr>
            <a:lstStyle/>
            <a:p>
              <a:r>
                <a:rPr lang="en-US" sz="2800" dirty="0" smtClean="0">
                  <a:solidFill>
                    <a:srgbClr val="FF0000"/>
                  </a:solidFill>
                </a:rPr>
                <a:t>b</a:t>
              </a:r>
              <a:endParaRPr lang="en-US" sz="2800" dirty="0">
                <a:solidFill>
                  <a:srgbClr val="FF0000"/>
                </a:solidFill>
              </a:endParaRPr>
            </a:p>
          </p:txBody>
        </p:sp>
        <p:sp>
          <p:nvSpPr>
            <p:cNvPr id="361" name="TextBox 360"/>
            <p:cNvSpPr txBox="1"/>
            <p:nvPr/>
          </p:nvSpPr>
          <p:spPr>
            <a:xfrm>
              <a:off x="23957602" y="24239483"/>
              <a:ext cx="364202" cy="523220"/>
            </a:xfrm>
            <a:prstGeom prst="rect">
              <a:avLst/>
            </a:prstGeom>
            <a:noFill/>
          </p:spPr>
          <p:txBody>
            <a:bodyPr wrap="none" rtlCol="0">
              <a:spAutoFit/>
            </a:bodyPr>
            <a:lstStyle/>
            <a:p>
              <a:r>
                <a:rPr lang="en-US" sz="2800" dirty="0" smtClean="0">
                  <a:solidFill>
                    <a:srgbClr val="FF0000"/>
                  </a:solidFill>
                </a:rPr>
                <a:t>c</a:t>
              </a:r>
              <a:endParaRPr lang="en-US" sz="2800" dirty="0">
                <a:solidFill>
                  <a:srgbClr val="FF0000"/>
                </a:solidFill>
              </a:endParaRPr>
            </a:p>
          </p:txBody>
        </p:sp>
        <p:sp>
          <p:nvSpPr>
            <p:cNvPr id="362" name="TextBox 361"/>
            <p:cNvSpPr txBox="1"/>
            <p:nvPr/>
          </p:nvSpPr>
          <p:spPr>
            <a:xfrm>
              <a:off x="26746200" y="24239483"/>
              <a:ext cx="385042" cy="523220"/>
            </a:xfrm>
            <a:prstGeom prst="rect">
              <a:avLst/>
            </a:prstGeom>
            <a:noFill/>
          </p:spPr>
          <p:txBody>
            <a:bodyPr wrap="none" rtlCol="0">
              <a:spAutoFit/>
            </a:bodyPr>
            <a:lstStyle/>
            <a:p>
              <a:r>
                <a:rPr lang="en-US" sz="2800" dirty="0" smtClean="0">
                  <a:solidFill>
                    <a:srgbClr val="FF0000"/>
                  </a:solidFill>
                </a:rPr>
                <a:t>d</a:t>
              </a:r>
              <a:endParaRPr lang="en-US" sz="2800" dirty="0">
                <a:solidFill>
                  <a:srgbClr val="FF0000"/>
                </a:solidFill>
              </a:endParaRPr>
            </a:p>
          </p:txBody>
        </p:sp>
        <p:sp>
          <p:nvSpPr>
            <p:cNvPr id="363" name="TextBox 362"/>
            <p:cNvSpPr txBox="1"/>
            <p:nvPr/>
          </p:nvSpPr>
          <p:spPr>
            <a:xfrm>
              <a:off x="29718000" y="24239483"/>
              <a:ext cx="385042" cy="523220"/>
            </a:xfrm>
            <a:prstGeom prst="rect">
              <a:avLst/>
            </a:prstGeom>
            <a:noFill/>
          </p:spPr>
          <p:txBody>
            <a:bodyPr wrap="none" rtlCol="0">
              <a:spAutoFit/>
            </a:bodyPr>
            <a:lstStyle/>
            <a:p>
              <a:r>
                <a:rPr lang="en-US" sz="2800" dirty="0" smtClean="0">
                  <a:solidFill>
                    <a:srgbClr val="FF0000"/>
                  </a:solidFill>
                </a:rPr>
                <a:t>e</a:t>
              </a:r>
              <a:endParaRPr lang="en-US" sz="2800" dirty="0">
                <a:solidFill>
                  <a:srgbClr val="FF0000"/>
                </a:solidFill>
              </a:endParaRPr>
            </a:p>
          </p:txBody>
        </p:sp>
      </p:grpSp>
      <p:grpSp>
        <p:nvGrpSpPr>
          <p:cNvPr id="233" name="Group 232"/>
          <p:cNvGrpSpPr/>
          <p:nvPr/>
        </p:nvGrpSpPr>
        <p:grpSpPr>
          <a:xfrm>
            <a:off x="15548908" y="13411200"/>
            <a:ext cx="15446099" cy="7620000"/>
            <a:chOff x="15548908" y="13258800"/>
            <a:chExt cx="15446099" cy="7620000"/>
          </a:xfrm>
        </p:grpSpPr>
        <p:pic>
          <p:nvPicPr>
            <p:cNvPr id="3081" name="Picture 9"/>
            <p:cNvPicPr>
              <a:picLocks noChangeAspect="1" noChangeArrowheads="1"/>
            </p:cNvPicPr>
            <p:nvPr/>
          </p:nvPicPr>
          <p:blipFill>
            <a:blip r:embed="rId19" cstate="print"/>
            <a:srcRect/>
            <a:stretch>
              <a:fillRect/>
            </a:stretch>
          </p:blipFill>
          <p:spPr bwMode="auto">
            <a:xfrm>
              <a:off x="21187708" y="17221200"/>
              <a:ext cx="5558492" cy="3657600"/>
            </a:xfrm>
            <a:prstGeom prst="rect">
              <a:avLst/>
            </a:prstGeom>
            <a:noFill/>
            <a:ln w="9525">
              <a:noFill/>
              <a:miter lim="800000"/>
              <a:headEnd/>
              <a:tailEnd/>
            </a:ln>
          </p:spPr>
        </p:pic>
        <p:pic>
          <p:nvPicPr>
            <p:cNvPr id="2" name="Picture 7"/>
            <p:cNvPicPr>
              <a:picLocks noChangeAspect="1" noChangeArrowheads="1"/>
            </p:cNvPicPr>
            <p:nvPr/>
          </p:nvPicPr>
          <p:blipFill>
            <a:blip r:embed="rId20" cstate="print"/>
            <a:srcRect/>
            <a:stretch>
              <a:fillRect/>
            </a:stretch>
          </p:blipFill>
          <p:spPr bwMode="auto">
            <a:xfrm>
              <a:off x="21187708" y="13481434"/>
              <a:ext cx="5527632" cy="3657600"/>
            </a:xfrm>
            <a:prstGeom prst="rect">
              <a:avLst/>
            </a:prstGeom>
            <a:noFill/>
            <a:ln w="9525">
              <a:noFill/>
              <a:miter lim="800000"/>
              <a:headEnd/>
              <a:tailEnd/>
            </a:ln>
          </p:spPr>
        </p:pic>
        <p:pic>
          <p:nvPicPr>
            <p:cNvPr id="3089" name="Picture 17"/>
            <p:cNvPicPr>
              <a:picLocks noChangeAspect="1" noChangeArrowheads="1"/>
            </p:cNvPicPr>
            <p:nvPr/>
          </p:nvPicPr>
          <p:blipFill>
            <a:blip r:embed="rId21" cstate="print"/>
            <a:srcRect/>
            <a:stretch>
              <a:fillRect/>
            </a:stretch>
          </p:blipFill>
          <p:spPr bwMode="auto">
            <a:xfrm>
              <a:off x="15548908" y="13482845"/>
              <a:ext cx="5593633" cy="3657600"/>
            </a:xfrm>
            <a:prstGeom prst="rect">
              <a:avLst/>
            </a:prstGeom>
            <a:noFill/>
            <a:ln w="9525">
              <a:noFill/>
              <a:miter lim="800000"/>
              <a:headEnd/>
              <a:tailEnd/>
            </a:ln>
          </p:spPr>
        </p:pic>
        <p:pic>
          <p:nvPicPr>
            <p:cNvPr id="3090" name="Picture 18"/>
            <p:cNvPicPr>
              <a:picLocks noChangeAspect="1" noChangeArrowheads="1"/>
            </p:cNvPicPr>
            <p:nvPr/>
          </p:nvPicPr>
          <p:blipFill>
            <a:blip r:embed="rId22" cstate="print"/>
            <a:srcRect/>
            <a:stretch>
              <a:fillRect/>
            </a:stretch>
          </p:blipFill>
          <p:spPr bwMode="auto">
            <a:xfrm>
              <a:off x="15580439" y="17212634"/>
              <a:ext cx="5554181" cy="3657600"/>
            </a:xfrm>
            <a:prstGeom prst="rect">
              <a:avLst/>
            </a:prstGeom>
            <a:noFill/>
            <a:ln w="9525">
              <a:noFill/>
              <a:miter lim="800000"/>
              <a:headEnd/>
              <a:tailEnd/>
            </a:ln>
          </p:spPr>
        </p:pic>
        <p:pic>
          <p:nvPicPr>
            <p:cNvPr id="3094" name="Picture 22"/>
            <p:cNvPicPr>
              <a:picLocks noChangeAspect="1" noChangeArrowheads="1"/>
            </p:cNvPicPr>
            <p:nvPr/>
          </p:nvPicPr>
          <p:blipFill>
            <a:blip r:embed="rId23" cstate="print"/>
            <a:srcRect/>
            <a:stretch>
              <a:fillRect/>
            </a:stretch>
          </p:blipFill>
          <p:spPr bwMode="auto">
            <a:xfrm>
              <a:off x="26987938" y="13258800"/>
              <a:ext cx="3657600" cy="3657600"/>
            </a:xfrm>
            <a:prstGeom prst="rect">
              <a:avLst/>
            </a:prstGeom>
            <a:noFill/>
            <a:ln w="9525">
              <a:noFill/>
              <a:miter lim="800000"/>
              <a:headEnd/>
              <a:tailEnd/>
            </a:ln>
          </p:spPr>
        </p:pic>
        <p:sp>
          <p:nvSpPr>
            <p:cNvPr id="355" name="TextBox 354"/>
            <p:cNvSpPr txBox="1"/>
            <p:nvPr/>
          </p:nvSpPr>
          <p:spPr>
            <a:xfrm>
              <a:off x="26804006" y="17093148"/>
              <a:ext cx="4191001" cy="3785652"/>
            </a:xfrm>
            <a:prstGeom prst="rect">
              <a:avLst/>
            </a:prstGeom>
            <a:solidFill>
              <a:schemeClr val="accent4">
                <a:lumMod val="20000"/>
                <a:lumOff val="80000"/>
              </a:schemeClr>
            </a:solidFill>
          </p:spPr>
          <p:txBody>
            <a:bodyPr wrap="square" rtlCol="0">
              <a:spAutoFit/>
            </a:bodyPr>
            <a:lstStyle/>
            <a:p>
              <a:r>
                <a:rPr lang="en-US" sz="2400" dirty="0" smtClean="0"/>
                <a:t>Daily LST and BT maps are generated for cross-satellite comparison. </a:t>
              </a:r>
            </a:p>
            <a:p>
              <a:pPr marL="514350" indent="-514350">
                <a:buAutoNum type="alphaLcParenR"/>
              </a:pPr>
              <a:r>
                <a:rPr lang="en-US" sz="2400" dirty="0" smtClean="0"/>
                <a:t>VIIRS LST daytime; </a:t>
              </a:r>
            </a:p>
            <a:p>
              <a:pPr marL="514350" indent="-514350">
                <a:buAutoNum type="alphaLcParenR"/>
              </a:pPr>
              <a:r>
                <a:rPr lang="en-US" sz="2400" dirty="0" smtClean="0"/>
                <a:t>AQUA LST daytime; </a:t>
              </a:r>
            </a:p>
            <a:p>
              <a:pPr marL="514350" indent="-514350">
                <a:buAutoNum type="alphaLcParenR"/>
              </a:pPr>
              <a:r>
                <a:rPr lang="en-US" sz="2400" dirty="0" smtClean="0"/>
                <a:t>VIIRS BT11 daytime;</a:t>
              </a:r>
            </a:p>
            <a:p>
              <a:pPr marL="514350" indent="-514350">
                <a:buAutoNum type="alphaLcParenR"/>
              </a:pPr>
              <a:r>
                <a:rPr lang="en-US" sz="2400" dirty="0" smtClean="0"/>
                <a:t>MODIS  BT11</a:t>
              </a:r>
            </a:p>
            <a:p>
              <a:pPr marL="514350" indent="-514350">
                <a:buAutoNum type="alphaLcParenR" startAt="5"/>
              </a:pPr>
              <a:r>
                <a:rPr lang="en-US" sz="2400" dirty="0" smtClean="0"/>
                <a:t>LST is calculated with MODIS sensor data and VIIRS algorithm. </a:t>
              </a:r>
            </a:p>
          </p:txBody>
        </p:sp>
        <p:sp>
          <p:nvSpPr>
            <p:cNvPr id="364" name="TextBox 363"/>
            <p:cNvSpPr txBox="1"/>
            <p:nvPr/>
          </p:nvSpPr>
          <p:spPr>
            <a:xfrm>
              <a:off x="15879459" y="15783580"/>
              <a:ext cx="385042" cy="523220"/>
            </a:xfrm>
            <a:prstGeom prst="rect">
              <a:avLst/>
            </a:prstGeom>
            <a:noFill/>
          </p:spPr>
          <p:txBody>
            <a:bodyPr wrap="none" rtlCol="0">
              <a:spAutoFit/>
            </a:bodyPr>
            <a:lstStyle/>
            <a:p>
              <a:r>
                <a:rPr lang="en-US" sz="2800" dirty="0" smtClean="0">
                  <a:solidFill>
                    <a:schemeClr val="tx2">
                      <a:lumMod val="75000"/>
                    </a:schemeClr>
                  </a:solidFill>
                </a:rPr>
                <a:t>a</a:t>
              </a:r>
              <a:endParaRPr lang="en-US" sz="2800" dirty="0">
                <a:solidFill>
                  <a:schemeClr val="tx2">
                    <a:lumMod val="75000"/>
                  </a:schemeClr>
                </a:solidFill>
              </a:endParaRPr>
            </a:p>
          </p:txBody>
        </p:sp>
        <p:sp>
          <p:nvSpPr>
            <p:cNvPr id="365" name="TextBox 364"/>
            <p:cNvSpPr txBox="1"/>
            <p:nvPr/>
          </p:nvSpPr>
          <p:spPr>
            <a:xfrm>
              <a:off x="21408158" y="15859780"/>
              <a:ext cx="385042" cy="523220"/>
            </a:xfrm>
            <a:prstGeom prst="rect">
              <a:avLst/>
            </a:prstGeom>
            <a:noFill/>
          </p:spPr>
          <p:txBody>
            <a:bodyPr wrap="none" rtlCol="0">
              <a:spAutoFit/>
            </a:bodyPr>
            <a:lstStyle/>
            <a:p>
              <a:r>
                <a:rPr lang="en-US" sz="2800" dirty="0" smtClean="0">
                  <a:solidFill>
                    <a:schemeClr val="tx2">
                      <a:lumMod val="75000"/>
                    </a:schemeClr>
                  </a:solidFill>
                </a:rPr>
                <a:t>b</a:t>
              </a:r>
              <a:endParaRPr lang="en-US" sz="2800" dirty="0">
                <a:solidFill>
                  <a:schemeClr val="tx2">
                    <a:lumMod val="75000"/>
                  </a:schemeClr>
                </a:solidFill>
              </a:endParaRPr>
            </a:p>
          </p:txBody>
        </p:sp>
        <p:sp>
          <p:nvSpPr>
            <p:cNvPr id="366" name="TextBox 365"/>
            <p:cNvSpPr txBox="1"/>
            <p:nvPr/>
          </p:nvSpPr>
          <p:spPr>
            <a:xfrm>
              <a:off x="15879459" y="19822180"/>
              <a:ext cx="364202" cy="523220"/>
            </a:xfrm>
            <a:prstGeom prst="rect">
              <a:avLst/>
            </a:prstGeom>
            <a:noFill/>
          </p:spPr>
          <p:txBody>
            <a:bodyPr wrap="none" rtlCol="0">
              <a:spAutoFit/>
            </a:bodyPr>
            <a:lstStyle/>
            <a:p>
              <a:r>
                <a:rPr lang="en-US" sz="2800" dirty="0" smtClean="0">
                  <a:solidFill>
                    <a:schemeClr val="tx2">
                      <a:lumMod val="75000"/>
                    </a:schemeClr>
                  </a:solidFill>
                </a:rPr>
                <a:t>c</a:t>
              </a:r>
              <a:endParaRPr lang="en-US" sz="2800" dirty="0">
                <a:solidFill>
                  <a:schemeClr val="tx2">
                    <a:lumMod val="75000"/>
                  </a:schemeClr>
                </a:solidFill>
              </a:endParaRPr>
            </a:p>
          </p:txBody>
        </p:sp>
        <p:sp>
          <p:nvSpPr>
            <p:cNvPr id="367" name="TextBox 366"/>
            <p:cNvSpPr txBox="1"/>
            <p:nvPr/>
          </p:nvSpPr>
          <p:spPr>
            <a:xfrm>
              <a:off x="21408158" y="19745980"/>
              <a:ext cx="385042" cy="523220"/>
            </a:xfrm>
            <a:prstGeom prst="rect">
              <a:avLst/>
            </a:prstGeom>
            <a:noFill/>
          </p:spPr>
          <p:txBody>
            <a:bodyPr wrap="none" rtlCol="0">
              <a:spAutoFit/>
            </a:bodyPr>
            <a:lstStyle/>
            <a:p>
              <a:r>
                <a:rPr lang="en-US" sz="2800" dirty="0" smtClean="0">
                  <a:solidFill>
                    <a:schemeClr val="tx2">
                      <a:lumMod val="75000"/>
                    </a:schemeClr>
                  </a:solidFill>
                </a:rPr>
                <a:t>d</a:t>
              </a:r>
              <a:endParaRPr lang="en-US" sz="2800" dirty="0">
                <a:solidFill>
                  <a:schemeClr val="tx2">
                    <a:lumMod val="75000"/>
                  </a:schemeClr>
                </a:solidFill>
              </a:endParaRPr>
            </a:p>
          </p:txBody>
        </p:sp>
        <p:sp>
          <p:nvSpPr>
            <p:cNvPr id="371" name="TextBox 370"/>
            <p:cNvSpPr txBox="1"/>
            <p:nvPr/>
          </p:nvSpPr>
          <p:spPr>
            <a:xfrm>
              <a:off x="29565600" y="15849600"/>
              <a:ext cx="385042" cy="523220"/>
            </a:xfrm>
            <a:prstGeom prst="rect">
              <a:avLst/>
            </a:prstGeom>
            <a:noFill/>
          </p:spPr>
          <p:txBody>
            <a:bodyPr wrap="none" rtlCol="0">
              <a:spAutoFit/>
            </a:bodyPr>
            <a:lstStyle/>
            <a:p>
              <a:r>
                <a:rPr lang="en-US" sz="2800" dirty="0" smtClean="0">
                  <a:solidFill>
                    <a:schemeClr val="tx2">
                      <a:lumMod val="75000"/>
                    </a:schemeClr>
                  </a:solidFill>
                </a:rPr>
                <a:t>e</a:t>
              </a:r>
              <a:endParaRPr lang="en-US" sz="2800" dirty="0">
                <a:solidFill>
                  <a:schemeClr val="tx2">
                    <a:lumMod val="75000"/>
                  </a:schemeClr>
                </a:solidFill>
              </a:endParaRPr>
            </a:p>
          </p:txBody>
        </p:sp>
      </p:grpSp>
      <p:sp>
        <p:nvSpPr>
          <p:cNvPr id="161" name="Text Placeholder 138"/>
          <p:cNvSpPr txBox="1">
            <a:spLocks/>
          </p:cNvSpPr>
          <p:nvPr/>
        </p:nvSpPr>
        <p:spPr>
          <a:xfrm>
            <a:off x="15544800" y="38550727"/>
            <a:ext cx="15544800" cy="914400"/>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smtClean="0">
                <a:solidFill>
                  <a:schemeClr val="tx2"/>
                </a:solidFill>
                <a:latin typeface="+mn-lt"/>
                <a:cs typeface="+mn-cs"/>
              </a:rPr>
              <a:t>Summary</a:t>
            </a:r>
            <a:endParaRPr lang="en-US" sz="3600" b="1" dirty="0">
              <a:solidFill>
                <a:schemeClr val="tx2"/>
              </a:solidFill>
              <a:latin typeface="+mn-lt"/>
              <a:cs typeface="+mn-cs"/>
            </a:endParaRPr>
          </a:p>
        </p:txBody>
      </p:sp>
      <p:graphicFrame>
        <p:nvGraphicFramePr>
          <p:cNvPr id="165" name="Chart 164"/>
          <p:cNvGraphicFramePr/>
          <p:nvPr/>
        </p:nvGraphicFramePr>
        <p:xfrm>
          <a:off x="24307800" y="29641800"/>
          <a:ext cx="6629400" cy="3117273"/>
        </p:xfrm>
        <a:graphic>
          <a:graphicData uri="http://schemas.openxmlformats.org/drawingml/2006/chart">
            <c:chart xmlns:c="http://schemas.openxmlformats.org/drawingml/2006/chart" xmlns:r="http://schemas.openxmlformats.org/officeDocument/2006/relationships" r:id="rId24"/>
          </a:graphicData>
        </a:graphic>
      </p:graphicFrame>
      <p:graphicFrame>
        <p:nvGraphicFramePr>
          <p:cNvPr id="166" name="Chart 165"/>
          <p:cNvGraphicFramePr/>
          <p:nvPr/>
        </p:nvGraphicFramePr>
        <p:xfrm>
          <a:off x="24155400" y="32613600"/>
          <a:ext cx="6705600" cy="2877787"/>
        </p:xfrm>
        <a:graphic>
          <a:graphicData uri="http://schemas.openxmlformats.org/drawingml/2006/chart">
            <c:chart xmlns:c="http://schemas.openxmlformats.org/drawingml/2006/chart" xmlns:r="http://schemas.openxmlformats.org/officeDocument/2006/relationships" r:id="rId25"/>
          </a:graphicData>
        </a:graphic>
      </p:graphicFrame>
      <p:pic>
        <p:nvPicPr>
          <p:cNvPr id="171" name="Picture 170" descr="C:\Users\yliu\Documents\JPSS\VaidatedOneMaterial\uncertaintyAnalysis\impact of surface type accuracy on LST.png"/>
          <p:cNvPicPr/>
          <p:nvPr/>
        </p:nvPicPr>
        <p:blipFill>
          <a:blip r:embed="rId26" cstate="print"/>
          <a:srcRect/>
          <a:stretch>
            <a:fillRect/>
          </a:stretch>
        </p:blipFill>
        <p:spPr bwMode="auto">
          <a:xfrm>
            <a:off x="59086" y="30403800"/>
            <a:ext cx="7179914" cy="6019800"/>
          </a:xfrm>
          <a:prstGeom prst="rect">
            <a:avLst/>
          </a:prstGeom>
          <a:noFill/>
          <a:ln w="9525">
            <a:noFill/>
            <a:miter lim="800000"/>
            <a:headEnd/>
            <a:tailEnd/>
          </a:ln>
        </p:spPr>
      </p:pic>
      <p:graphicFrame>
        <p:nvGraphicFramePr>
          <p:cNvPr id="173" name="Table 172"/>
          <p:cNvGraphicFramePr>
            <a:graphicFrameLocks noGrp="1"/>
          </p:cNvGraphicFramePr>
          <p:nvPr/>
        </p:nvGraphicFramePr>
        <p:xfrm>
          <a:off x="533400" y="36687138"/>
          <a:ext cx="6553200" cy="1031862"/>
        </p:xfrm>
        <a:graphic>
          <a:graphicData uri="http://schemas.openxmlformats.org/drawingml/2006/table">
            <a:tbl>
              <a:tblPr firstRow="1" bandRow="1">
                <a:tableStyleId>{5C22544A-7EE6-4342-B048-85BDC9FD1C3A}</a:tableStyleId>
              </a:tblPr>
              <a:tblGrid>
                <a:gridCol w="3276600"/>
                <a:gridCol w="3276600"/>
              </a:tblGrid>
              <a:tr h="515931">
                <a:tc>
                  <a:txBody>
                    <a:bodyPr/>
                    <a:lstStyle/>
                    <a:p>
                      <a:r>
                        <a:rPr lang="en-US" sz="2000" dirty="0" smtClean="0"/>
                        <a:t>Overall</a:t>
                      </a:r>
                      <a:r>
                        <a:rPr lang="en-US" sz="2000" baseline="0" dirty="0" smtClean="0"/>
                        <a:t> Statistics</a:t>
                      </a:r>
                      <a:endParaRPr lang="en-US" sz="2000" dirty="0"/>
                    </a:p>
                  </a:txBody>
                  <a:tcPr/>
                </a:tc>
                <a:tc>
                  <a:txBody>
                    <a:bodyPr/>
                    <a:lstStyle/>
                    <a:p>
                      <a:r>
                        <a:rPr lang="en-US" sz="2000" dirty="0" smtClean="0"/>
                        <a:t>Impact on LST</a:t>
                      </a:r>
                      <a:endParaRPr lang="en-US" sz="2000" dirty="0"/>
                    </a:p>
                  </a:txBody>
                  <a:tcPr/>
                </a:tc>
              </a:tr>
              <a:tr h="515931">
                <a:tc>
                  <a:txBody>
                    <a:bodyPr/>
                    <a:lstStyle/>
                    <a:p>
                      <a:r>
                        <a:rPr lang="en-US" sz="2000" dirty="0" smtClean="0"/>
                        <a:t>All</a:t>
                      </a:r>
                      <a:endParaRPr lang="en-US" sz="2000" dirty="0"/>
                    </a:p>
                  </a:txBody>
                  <a:tcPr/>
                </a:tc>
                <a:tc>
                  <a:txBody>
                    <a:bodyPr/>
                    <a:lstStyle/>
                    <a:p>
                      <a:r>
                        <a:rPr lang="en-US" sz="2000" dirty="0" smtClean="0"/>
                        <a:t>0.73</a:t>
                      </a:r>
                      <a:endParaRPr lang="en-US" sz="2000" dirty="0"/>
                    </a:p>
                  </a:txBody>
                  <a:tcPr/>
                </a:tc>
              </a:tr>
            </a:tbl>
          </a:graphicData>
        </a:graphic>
      </p:graphicFrame>
      <p:grpSp>
        <p:nvGrpSpPr>
          <p:cNvPr id="174" name="Group 173"/>
          <p:cNvGrpSpPr/>
          <p:nvPr/>
        </p:nvGrpSpPr>
        <p:grpSpPr>
          <a:xfrm>
            <a:off x="228600" y="38252400"/>
            <a:ext cx="6935179" cy="4343400"/>
            <a:chOff x="4803300" y="4469336"/>
            <a:chExt cx="4326109" cy="1937064"/>
          </a:xfrm>
        </p:grpSpPr>
        <p:sp>
          <p:nvSpPr>
            <p:cNvPr id="175" name="TextBox 174"/>
            <p:cNvSpPr txBox="1"/>
            <p:nvPr/>
          </p:nvSpPr>
          <p:spPr>
            <a:xfrm>
              <a:off x="4803300" y="6248611"/>
              <a:ext cx="4326109" cy="157789"/>
            </a:xfrm>
            <a:prstGeom prst="rect">
              <a:avLst/>
            </a:prstGeom>
            <a:noFill/>
          </p:spPr>
          <p:txBody>
            <a:bodyPr wrap="square" rtlCol="0">
              <a:spAutoFit/>
            </a:bodyPr>
            <a:lstStyle/>
            <a:p>
              <a:r>
                <a:rPr lang="en-US" sz="1200" dirty="0" smtClean="0"/>
                <a:t>*Reference: Damien Sulla-</a:t>
              </a:r>
              <a:r>
                <a:rPr lang="en-US" sz="1200" dirty="0" err="1" smtClean="0"/>
                <a:t>Menashe</a:t>
              </a:r>
              <a:r>
                <a:rPr lang="en-US" sz="1200" dirty="0" smtClean="0"/>
                <a:t>, VIIRS ST V1 Quality Assessment April 02, 2014 EDR meeting </a:t>
              </a:r>
              <a:endParaRPr lang="en-US" sz="1200" dirty="0"/>
            </a:p>
          </p:txBody>
        </p:sp>
        <p:pic>
          <p:nvPicPr>
            <p:cNvPr id="177" name="Picture 176"/>
            <p:cNvPicPr>
              <a:picLocks noChangeAspect="1"/>
            </p:cNvPicPr>
            <p:nvPr/>
          </p:nvPicPr>
          <p:blipFill>
            <a:blip r:embed="rId27" cstate="print"/>
            <a:stretch>
              <a:fillRect/>
            </a:stretch>
          </p:blipFill>
          <p:spPr>
            <a:xfrm>
              <a:off x="4850833" y="4469336"/>
              <a:ext cx="4233332" cy="1759858"/>
            </a:xfrm>
            <a:prstGeom prst="rect">
              <a:avLst/>
            </a:prstGeom>
          </p:spPr>
        </p:pic>
      </p:grpSp>
      <p:sp>
        <p:nvSpPr>
          <p:cNvPr id="183" name="TextBox 182"/>
          <p:cNvSpPr txBox="1"/>
          <p:nvPr/>
        </p:nvSpPr>
        <p:spPr>
          <a:xfrm>
            <a:off x="7736822" y="31089600"/>
            <a:ext cx="7655578" cy="3477875"/>
          </a:xfrm>
          <a:prstGeom prst="rect">
            <a:avLst/>
          </a:prstGeom>
          <a:noFill/>
        </p:spPr>
        <p:txBody>
          <a:bodyPr wrap="square" rtlCol="0">
            <a:spAutoFit/>
          </a:bodyPr>
          <a:lstStyle/>
          <a:p>
            <a:r>
              <a:rPr lang="en-US" sz="2000" dirty="0" smtClean="0"/>
              <a:t>is the probability of </a:t>
            </a:r>
            <a:r>
              <a:rPr lang="en-US" sz="2000" dirty="0" err="1" smtClean="0"/>
              <a:t>mis-classfication</a:t>
            </a:r>
            <a:r>
              <a:rPr lang="en-US" sz="2000" dirty="0" smtClean="0"/>
              <a:t> of surface type </a:t>
            </a:r>
            <a:r>
              <a:rPr lang="en-US" sz="2000" dirty="0" err="1" smtClean="0"/>
              <a:t>i</a:t>
            </a:r>
            <a:r>
              <a:rPr lang="en-US" sz="2000" dirty="0" smtClean="0"/>
              <a:t> (</a:t>
            </a:r>
            <a:r>
              <a:rPr lang="en-US" sz="2000" dirty="0" err="1" smtClean="0"/>
              <a:t>i</a:t>
            </a:r>
            <a:r>
              <a:rPr lang="en-US" sz="2000" dirty="0" smtClean="0"/>
              <a:t>=1,2…17) to be j (j=1,2…17)</a:t>
            </a:r>
          </a:p>
          <a:p>
            <a:r>
              <a:rPr lang="en-US" sz="2000" dirty="0" smtClean="0"/>
              <a:t>is the LST difference between LST calculated with the equation for surface type </a:t>
            </a:r>
            <a:r>
              <a:rPr lang="en-US" sz="2000" dirty="0" err="1" smtClean="0"/>
              <a:t>i</a:t>
            </a:r>
            <a:r>
              <a:rPr lang="en-US" sz="2000" dirty="0" smtClean="0"/>
              <a:t> and with  the equation for surface type j for each pixel with </a:t>
            </a:r>
            <a:r>
              <a:rPr lang="en-US" sz="2000" dirty="0" err="1" smtClean="0"/>
              <a:t>i</a:t>
            </a:r>
            <a:r>
              <a:rPr lang="en-US" sz="2000" dirty="0" smtClean="0"/>
              <a:t> surface type </a:t>
            </a:r>
          </a:p>
          <a:p>
            <a:r>
              <a:rPr lang="en-US" sz="2000" dirty="0" smtClean="0"/>
              <a:t>represents the error for each IGBP type </a:t>
            </a:r>
            <a:r>
              <a:rPr lang="en-US" sz="2000" dirty="0" err="1" smtClean="0"/>
              <a:t>i</a:t>
            </a:r>
            <a:r>
              <a:rPr lang="en-US" sz="2000" dirty="0" smtClean="0"/>
              <a:t> under either day or night      condition</a:t>
            </a:r>
          </a:p>
          <a:p>
            <a:r>
              <a:rPr lang="en-US" sz="2000" dirty="0" smtClean="0"/>
              <a:t>represents the error for all IGBP types and all day/night conditions</a:t>
            </a:r>
          </a:p>
          <a:p>
            <a:r>
              <a:rPr lang="en-US" sz="2000" dirty="0" smtClean="0"/>
              <a:t> represents the number of samples for surface type IGBP </a:t>
            </a:r>
            <a:r>
              <a:rPr lang="en-US" sz="2000" dirty="0" err="1" smtClean="0"/>
              <a:t>i</a:t>
            </a:r>
            <a:endParaRPr lang="en-US" sz="2000" dirty="0" smtClean="0"/>
          </a:p>
          <a:p>
            <a:r>
              <a:rPr lang="en-US" sz="2000" dirty="0" smtClean="0"/>
              <a:t> represents the total number of samples for all cases</a:t>
            </a:r>
          </a:p>
          <a:p>
            <a:endParaRPr lang="en-US" sz="2000" dirty="0"/>
          </a:p>
        </p:txBody>
      </p:sp>
      <p:graphicFrame>
        <p:nvGraphicFramePr>
          <p:cNvPr id="192" name="Chart 191"/>
          <p:cNvGraphicFramePr/>
          <p:nvPr/>
        </p:nvGraphicFramePr>
        <p:xfrm>
          <a:off x="7391400" y="34518600"/>
          <a:ext cx="8001000" cy="2971800"/>
        </p:xfrm>
        <a:graphic>
          <a:graphicData uri="http://schemas.openxmlformats.org/drawingml/2006/chart">
            <c:chart xmlns:c="http://schemas.openxmlformats.org/drawingml/2006/chart" xmlns:r="http://schemas.openxmlformats.org/officeDocument/2006/relationships" r:id="rId28"/>
          </a:graphicData>
        </a:graphic>
      </p:graphicFrame>
      <p:graphicFrame>
        <p:nvGraphicFramePr>
          <p:cNvPr id="193" name="Chart 192"/>
          <p:cNvGraphicFramePr/>
          <p:nvPr/>
        </p:nvGraphicFramePr>
        <p:xfrm>
          <a:off x="7391401" y="37642800"/>
          <a:ext cx="8001000" cy="3200400"/>
        </p:xfrm>
        <a:graphic>
          <a:graphicData uri="http://schemas.openxmlformats.org/drawingml/2006/chart">
            <c:chart xmlns:c="http://schemas.openxmlformats.org/drawingml/2006/chart" xmlns:r="http://schemas.openxmlformats.org/officeDocument/2006/relationships" r:id="rId29"/>
          </a:graphicData>
        </a:graphic>
      </p:graphicFrame>
      <p:graphicFrame>
        <p:nvGraphicFramePr>
          <p:cNvPr id="194" name="Table 193"/>
          <p:cNvGraphicFramePr>
            <a:graphicFrameLocks noGrp="1"/>
          </p:cNvGraphicFramePr>
          <p:nvPr/>
        </p:nvGraphicFramePr>
        <p:xfrm>
          <a:off x="7467600" y="41071800"/>
          <a:ext cx="4724400" cy="1584960"/>
        </p:xfrm>
        <a:graphic>
          <a:graphicData uri="http://schemas.openxmlformats.org/drawingml/2006/table">
            <a:tbl>
              <a:tblPr firstRow="1" bandRow="1">
                <a:tableStyleId>{5C22544A-7EE6-4342-B048-85BDC9FD1C3A}</a:tableStyleId>
              </a:tblPr>
              <a:tblGrid>
                <a:gridCol w="2362200"/>
                <a:gridCol w="2362200"/>
              </a:tblGrid>
              <a:tr h="242201">
                <a:tc>
                  <a:txBody>
                    <a:bodyPr/>
                    <a:lstStyle/>
                    <a:p>
                      <a:r>
                        <a:rPr lang="en-US" sz="2000" dirty="0" smtClean="0"/>
                        <a:t>Overall</a:t>
                      </a:r>
                      <a:r>
                        <a:rPr lang="en-US" sz="2000" baseline="0" dirty="0" smtClean="0"/>
                        <a:t> Statistics</a:t>
                      </a:r>
                      <a:endParaRPr lang="en-US" sz="2000" dirty="0"/>
                    </a:p>
                  </a:txBody>
                  <a:tcPr/>
                </a:tc>
                <a:tc>
                  <a:txBody>
                    <a:bodyPr/>
                    <a:lstStyle/>
                    <a:p>
                      <a:r>
                        <a:rPr lang="en-US" sz="2000" dirty="0" smtClean="0"/>
                        <a:t>Impact on LST</a:t>
                      </a:r>
                      <a:endParaRPr lang="en-US" sz="2000" dirty="0"/>
                    </a:p>
                  </a:txBody>
                  <a:tcPr/>
                </a:tc>
              </a:tr>
              <a:tr h="257668">
                <a:tc>
                  <a:txBody>
                    <a:bodyPr/>
                    <a:lstStyle/>
                    <a:p>
                      <a:r>
                        <a:rPr lang="en-US" sz="2000" dirty="0" smtClean="0"/>
                        <a:t>All-Day</a:t>
                      </a:r>
                      <a:endParaRPr lang="en-US" sz="2000" dirty="0"/>
                    </a:p>
                  </a:txBody>
                  <a:tcPr/>
                </a:tc>
                <a:tc>
                  <a:txBody>
                    <a:bodyPr/>
                    <a:lstStyle/>
                    <a:p>
                      <a:r>
                        <a:rPr lang="en-US" sz="2000" dirty="0" smtClean="0"/>
                        <a:t>1.5K</a:t>
                      </a:r>
                      <a:endParaRPr lang="en-US" sz="2000" dirty="0"/>
                    </a:p>
                  </a:txBody>
                  <a:tcPr/>
                </a:tc>
              </a:tr>
              <a:tr h="257668">
                <a:tc>
                  <a:txBody>
                    <a:bodyPr/>
                    <a:lstStyle/>
                    <a:p>
                      <a:r>
                        <a:rPr lang="en-US" sz="2000" dirty="0" smtClean="0"/>
                        <a:t>All-Night</a:t>
                      </a:r>
                      <a:endParaRPr lang="en-US" sz="2000" dirty="0"/>
                    </a:p>
                  </a:txBody>
                  <a:tcPr/>
                </a:tc>
                <a:tc>
                  <a:txBody>
                    <a:bodyPr/>
                    <a:lstStyle/>
                    <a:p>
                      <a:r>
                        <a:rPr lang="en-US" sz="2000" dirty="0" smtClean="0"/>
                        <a:t>0.8K</a:t>
                      </a:r>
                      <a:endParaRPr lang="en-US" sz="2000" dirty="0"/>
                    </a:p>
                  </a:txBody>
                  <a:tcPr/>
                </a:tc>
              </a:tr>
              <a:tr h="257668">
                <a:tc>
                  <a:txBody>
                    <a:bodyPr/>
                    <a:lstStyle/>
                    <a:p>
                      <a:r>
                        <a:rPr lang="en-US" sz="2000" dirty="0" smtClean="0"/>
                        <a:t>All</a:t>
                      </a:r>
                      <a:endParaRPr lang="en-US" sz="2000" dirty="0"/>
                    </a:p>
                  </a:txBody>
                  <a:tcPr/>
                </a:tc>
                <a:tc>
                  <a:txBody>
                    <a:bodyPr/>
                    <a:lstStyle/>
                    <a:p>
                      <a:r>
                        <a:rPr lang="en-US" sz="2000" dirty="0" smtClean="0"/>
                        <a:t>1.2K</a:t>
                      </a:r>
                      <a:endParaRPr lang="en-US" sz="2000" dirty="0"/>
                    </a:p>
                  </a:txBody>
                  <a:tcPr/>
                </a:tc>
              </a:tr>
            </a:tbl>
          </a:graphicData>
        </a:graphic>
      </p:graphicFrame>
      <p:sp>
        <p:nvSpPr>
          <p:cNvPr id="197" name="TextBox 196"/>
          <p:cNvSpPr txBox="1"/>
          <p:nvPr/>
        </p:nvSpPr>
        <p:spPr>
          <a:xfrm>
            <a:off x="12420600" y="41366182"/>
            <a:ext cx="2895600" cy="1323439"/>
          </a:xfrm>
          <a:prstGeom prst="rect">
            <a:avLst/>
          </a:prstGeom>
          <a:noFill/>
        </p:spPr>
        <p:txBody>
          <a:bodyPr wrap="square" rtlCol="0">
            <a:spAutoFit/>
          </a:bodyPr>
          <a:lstStyle/>
          <a:p>
            <a:r>
              <a:rPr lang="en-US" sz="2000" dirty="0" smtClean="0"/>
              <a:t>Impact on LST </a:t>
            </a:r>
            <a:r>
              <a:rPr lang="en-US" sz="2000" b="1" dirty="0" smtClean="0">
                <a:solidFill>
                  <a:srgbClr val="1D05CB"/>
                </a:solidFill>
              </a:rPr>
              <a:t>using real orbit data </a:t>
            </a:r>
            <a:r>
              <a:rPr lang="en-US" sz="2000" dirty="0" smtClean="0"/>
              <a:t>on Oct. 22, 2014, daytime (top) and nighttime(bottom)</a:t>
            </a:r>
            <a:endParaRPr lang="en-US" sz="2000" dirty="0"/>
          </a:p>
        </p:txBody>
      </p:sp>
      <p:graphicFrame>
        <p:nvGraphicFramePr>
          <p:cNvPr id="213" name="Table 212"/>
          <p:cNvGraphicFramePr>
            <a:graphicFrameLocks noGrp="1"/>
          </p:cNvGraphicFramePr>
          <p:nvPr/>
        </p:nvGraphicFramePr>
        <p:xfrm>
          <a:off x="23435265" y="35814000"/>
          <a:ext cx="7425735" cy="2590800"/>
        </p:xfrm>
        <a:graphic>
          <a:graphicData uri="http://schemas.openxmlformats.org/drawingml/2006/table">
            <a:tbl>
              <a:tblPr firstRow="1" bandRow="1">
                <a:tableStyleId>{5C22544A-7EE6-4342-B048-85BDC9FD1C3A}</a:tableStyleId>
              </a:tblPr>
              <a:tblGrid>
                <a:gridCol w="1485147"/>
                <a:gridCol w="1485147"/>
                <a:gridCol w="1485147"/>
                <a:gridCol w="1485147"/>
                <a:gridCol w="1485147"/>
              </a:tblGrid>
              <a:tr h="769604">
                <a:tc>
                  <a:txBody>
                    <a:bodyPr/>
                    <a:lstStyle/>
                    <a:p>
                      <a:r>
                        <a:rPr lang="en-US" sz="2000" dirty="0" smtClean="0">
                          <a:latin typeface="+mn-lt"/>
                        </a:rPr>
                        <a:t>Overall</a:t>
                      </a:r>
                      <a:r>
                        <a:rPr lang="en-US" sz="2000" baseline="0" dirty="0" smtClean="0">
                          <a:latin typeface="+mn-lt"/>
                        </a:rPr>
                        <a:t> Statistics</a:t>
                      </a:r>
                      <a:endParaRPr lang="en-US" sz="2000" dirty="0">
                        <a:latin typeface="+mn-lt"/>
                      </a:endParaRPr>
                    </a:p>
                  </a:txBody>
                  <a:tcPr/>
                </a:tc>
                <a:tc>
                  <a:txBody>
                    <a:bodyPr/>
                    <a:lstStyle/>
                    <a:p>
                      <a:pPr marL="0" marR="0" algn="ctr">
                        <a:lnSpc>
                          <a:spcPct val="115000"/>
                        </a:lnSpc>
                        <a:spcBef>
                          <a:spcPts val="0"/>
                        </a:spcBef>
                        <a:spcAft>
                          <a:spcPts val="0"/>
                        </a:spcAft>
                      </a:pPr>
                      <a:r>
                        <a:rPr lang="en-US" sz="2000" dirty="0">
                          <a:latin typeface="+mn-lt"/>
                          <a:ea typeface="宋体"/>
                          <a:cs typeface="Times New Roman"/>
                        </a:rPr>
                        <a:t>Uncertainty by Surface Type Accuracy</a:t>
                      </a:r>
                    </a:p>
                  </a:txBody>
                  <a:tcPr marL="68580" marR="68580" marT="0" marB="0"/>
                </a:tc>
                <a:tc>
                  <a:txBody>
                    <a:bodyPr/>
                    <a:lstStyle/>
                    <a:p>
                      <a:pPr marL="0" marR="0" algn="ctr">
                        <a:lnSpc>
                          <a:spcPct val="115000"/>
                        </a:lnSpc>
                        <a:spcBef>
                          <a:spcPts val="0"/>
                        </a:spcBef>
                        <a:spcAft>
                          <a:spcPts val="0"/>
                        </a:spcAft>
                      </a:pPr>
                      <a:r>
                        <a:rPr lang="en-US" sz="2000" dirty="0">
                          <a:latin typeface="+mn-lt"/>
                          <a:ea typeface="宋体"/>
                          <a:cs typeface="Times New Roman"/>
                        </a:rPr>
                        <a:t>Uncertainty by Sensor Noise</a:t>
                      </a:r>
                    </a:p>
                  </a:txBody>
                  <a:tcPr marL="68580" marR="68580" marT="0" marB="0"/>
                </a:tc>
                <a:tc>
                  <a:txBody>
                    <a:bodyPr/>
                    <a:lstStyle/>
                    <a:p>
                      <a:pPr marL="0" marR="0" algn="ctr">
                        <a:lnSpc>
                          <a:spcPct val="115000"/>
                        </a:lnSpc>
                        <a:spcBef>
                          <a:spcPts val="0"/>
                        </a:spcBef>
                        <a:spcAft>
                          <a:spcPts val="0"/>
                        </a:spcAft>
                      </a:pPr>
                      <a:r>
                        <a:rPr lang="en-US" sz="2000" dirty="0">
                          <a:latin typeface="+mn-lt"/>
                          <a:ea typeface="宋体"/>
                          <a:cs typeface="Times New Roman"/>
                        </a:rPr>
                        <a:t>Algorithm Uncertainty</a:t>
                      </a:r>
                    </a:p>
                  </a:txBody>
                  <a:tcPr marL="68580" marR="68580" marT="0" marB="0"/>
                </a:tc>
                <a:tc>
                  <a:txBody>
                    <a:bodyPr/>
                    <a:lstStyle/>
                    <a:p>
                      <a:pPr marL="0" marR="0" algn="ctr">
                        <a:lnSpc>
                          <a:spcPct val="115000"/>
                        </a:lnSpc>
                        <a:spcBef>
                          <a:spcPts val="0"/>
                        </a:spcBef>
                        <a:spcAft>
                          <a:spcPts val="0"/>
                        </a:spcAft>
                      </a:pPr>
                      <a:r>
                        <a:rPr lang="en-US" sz="2000" dirty="0" smtClean="0">
                          <a:latin typeface="+mn-lt"/>
                          <a:ea typeface="宋体"/>
                          <a:cs typeface="Times New Roman"/>
                        </a:rPr>
                        <a:t>Overall LST </a:t>
                      </a:r>
                      <a:r>
                        <a:rPr lang="en-US" sz="2000" dirty="0">
                          <a:latin typeface="+mn-lt"/>
                          <a:ea typeface="宋体"/>
                          <a:cs typeface="Times New Roman"/>
                        </a:rPr>
                        <a:t>product </a:t>
                      </a:r>
                      <a:r>
                        <a:rPr lang="en-US" sz="2000" dirty="0" smtClean="0">
                          <a:latin typeface="+mn-lt"/>
                          <a:ea typeface="宋体"/>
                          <a:cs typeface="Times New Roman"/>
                        </a:rPr>
                        <a:t>Uncertainty**</a:t>
                      </a:r>
                      <a:endParaRPr lang="en-US" sz="2000" dirty="0">
                        <a:latin typeface="+mn-lt"/>
                        <a:ea typeface="宋体"/>
                        <a:cs typeface="Times New Roman"/>
                      </a:endParaRPr>
                    </a:p>
                  </a:txBody>
                  <a:tcPr marL="68580" marR="68580" marT="0" marB="0"/>
                </a:tc>
              </a:tr>
              <a:tr h="325042">
                <a:tc>
                  <a:txBody>
                    <a:bodyPr/>
                    <a:lstStyle/>
                    <a:p>
                      <a:r>
                        <a:rPr lang="en-US" sz="2000" dirty="0" smtClean="0">
                          <a:latin typeface="+mn-lt"/>
                        </a:rPr>
                        <a:t>All</a:t>
                      </a:r>
                      <a:endParaRPr lang="en-US" sz="2000" dirty="0">
                        <a:latin typeface="+mn-lt"/>
                      </a:endParaRPr>
                    </a:p>
                  </a:txBody>
                  <a:tcPr/>
                </a:tc>
                <a:tc>
                  <a:txBody>
                    <a:bodyPr/>
                    <a:lstStyle/>
                    <a:p>
                      <a:pPr marL="0" marR="0" algn="just">
                        <a:lnSpc>
                          <a:spcPct val="115000"/>
                        </a:lnSpc>
                        <a:spcBef>
                          <a:spcPts val="0"/>
                        </a:spcBef>
                        <a:spcAft>
                          <a:spcPts val="0"/>
                        </a:spcAft>
                      </a:pPr>
                      <a:r>
                        <a:rPr lang="en-US" sz="2000" dirty="0">
                          <a:latin typeface="+mn-lt"/>
                          <a:ea typeface="宋体"/>
                          <a:cs typeface="Times New Roman"/>
                        </a:rPr>
                        <a:t>0.73</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0.198</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0.46</a:t>
                      </a:r>
                    </a:p>
                  </a:txBody>
                  <a:tcPr marL="68580" marR="68580" marT="0" marB="0"/>
                </a:tc>
                <a:tc>
                  <a:txBody>
                    <a:bodyPr/>
                    <a:lstStyle/>
                    <a:p>
                      <a:pPr marL="0" marR="0" algn="just">
                        <a:lnSpc>
                          <a:spcPct val="115000"/>
                        </a:lnSpc>
                        <a:spcBef>
                          <a:spcPts val="0"/>
                        </a:spcBef>
                        <a:spcAft>
                          <a:spcPts val="0"/>
                        </a:spcAft>
                      </a:pPr>
                      <a:r>
                        <a:rPr lang="en-US" sz="2000">
                          <a:latin typeface="+mn-lt"/>
                          <a:ea typeface="宋体"/>
                          <a:cs typeface="Times New Roman"/>
                        </a:rPr>
                        <a:t>0.88</a:t>
                      </a:r>
                    </a:p>
                  </a:txBody>
                  <a:tcPr marL="68580" marR="68580" marT="0" marB="0"/>
                </a:tc>
              </a:tr>
              <a:tr h="325042">
                <a:tc>
                  <a:txBody>
                    <a:bodyPr/>
                    <a:lstStyle/>
                    <a:p>
                      <a:r>
                        <a:rPr lang="en-US" sz="2000" dirty="0" smtClean="0">
                          <a:latin typeface="+mn-lt"/>
                        </a:rPr>
                        <a:t>All-Day</a:t>
                      </a:r>
                      <a:endParaRPr lang="en-US" sz="2000" dirty="0">
                        <a:latin typeface="+mn-lt"/>
                      </a:endParaRPr>
                    </a:p>
                  </a:txBody>
                  <a:tcPr/>
                </a:tc>
                <a:tc>
                  <a:txBody>
                    <a:bodyPr/>
                    <a:lstStyle/>
                    <a:p>
                      <a:pPr marL="0" marR="0" algn="just">
                        <a:lnSpc>
                          <a:spcPct val="115000"/>
                        </a:lnSpc>
                        <a:spcBef>
                          <a:spcPts val="0"/>
                        </a:spcBef>
                        <a:spcAft>
                          <a:spcPts val="0"/>
                        </a:spcAft>
                      </a:pPr>
                      <a:r>
                        <a:rPr lang="en-US" sz="2000">
                          <a:latin typeface="+mn-lt"/>
                          <a:ea typeface="宋体"/>
                          <a:cs typeface="Times New Roman"/>
                        </a:rPr>
                        <a:t>0.61</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0.197</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0.42</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0.77</a:t>
                      </a:r>
                    </a:p>
                  </a:txBody>
                  <a:tcPr marL="68580" marR="68580" marT="0" marB="0"/>
                </a:tc>
              </a:tr>
              <a:tr h="325042">
                <a:tc>
                  <a:txBody>
                    <a:bodyPr/>
                    <a:lstStyle/>
                    <a:p>
                      <a:r>
                        <a:rPr lang="en-US" sz="2000" dirty="0" smtClean="0">
                          <a:latin typeface="+mn-lt"/>
                        </a:rPr>
                        <a:t>All-Night</a:t>
                      </a:r>
                      <a:endParaRPr lang="en-US" sz="2000" dirty="0">
                        <a:latin typeface="+mn-lt"/>
                      </a:endParaRPr>
                    </a:p>
                  </a:txBody>
                  <a:tcPr/>
                </a:tc>
                <a:tc>
                  <a:txBody>
                    <a:bodyPr/>
                    <a:lstStyle/>
                    <a:p>
                      <a:pPr marL="0" marR="0" algn="just">
                        <a:lnSpc>
                          <a:spcPct val="115000"/>
                        </a:lnSpc>
                        <a:spcBef>
                          <a:spcPts val="0"/>
                        </a:spcBef>
                        <a:spcAft>
                          <a:spcPts val="0"/>
                        </a:spcAft>
                      </a:pPr>
                      <a:r>
                        <a:rPr lang="en-US" sz="2000" dirty="0">
                          <a:latin typeface="+mn-lt"/>
                          <a:ea typeface="宋体"/>
                          <a:cs typeface="Times New Roman"/>
                        </a:rPr>
                        <a:t>0.83</a:t>
                      </a:r>
                    </a:p>
                  </a:txBody>
                  <a:tcPr marL="68580" marR="68580" marT="0" marB="0"/>
                </a:tc>
                <a:tc>
                  <a:txBody>
                    <a:bodyPr/>
                    <a:lstStyle/>
                    <a:p>
                      <a:pPr marL="0" marR="0" algn="just">
                        <a:lnSpc>
                          <a:spcPct val="115000"/>
                        </a:lnSpc>
                        <a:spcBef>
                          <a:spcPts val="0"/>
                        </a:spcBef>
                        <a:spcAft>
                          <a:spcPts val="0"/>
                        </a:spcAft>
                      </a:pPr>
                      <a:r>
                        <a:rPr lang="en-US" sz="2000">
                          <a:latin typeface="+mn-lt"/>
                          <a:ea typeface="宋体"/>
                          <a:cs typeface="Times New Roman"/>
                        </a:rPr>
                        <a:t>0.199</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0.51</a:t>
                      </a:r>
                    </a:p>
                  </a:txBody>
                  <a:tcPr marL="68580" marR="68580" marT="0" marB="0"/>
                </a:tc>
                <a:tc>
                  <a:txBody>
                    <a:bodyPr/>
                    <a:lstStyle/>
                    <a:p>
                      <a:pPr marL="0" marR="0" algn="just">
                        <a:lnSpc>
                          <a:spcPct val="115000"/>
                        </a:lnSpc>
                        <a:spcBef>
                          <a:spcPts val="0"/>
                        </a:spcBef>
                        <a:spcAft>
                          <a:spcPts val="0"/>
                        </a:spcAft>
                      </a:pPr>
                      <a:r>
                        <a:rPr lang="en-US" sz="2000" dirty="0">
                          <a:latin typeface="+mn-lt"/>
                          <a:ea typeface="宋体"/>
                          <a:cs typeface="Times New Roman"/>
                        </a:rPr>
                        <a:t>0.99</a:t>
                      </a:r>
                    </a:p>
                  </a:txBody>
                  <a:tcPr marL="68580" marR="68580" marT="0" marB="0"/>
                </a:tc>
              </a:tr>
            </a:tbl>
          </a:graphicData>
        </a:graphic>
      </p:graphicFrame>
      <p:sp>
        <p:nvSpPr>
          <p:cNvPr id="219" name="TextBox 218"/>
          <p:cNvSpPr txBox="1"/>
          <p:nvPr/>
        </p:nvSpPr>
        <p:spPr>
          <a:xfrm>
            <a:off x="15697200" y="29718000"/>
            <a:ext cx="2803973" cy="584775"/>
          </a:xfrm>
          <a:prstGeom prst="rect">
            <a:avLst/>
          </a:prstGeom>
          <a:noFill/>
        </p:spPr>
        <p:txBody>
          <a:bodyPr wrap="none" rtlCol="0">
            <a:spAutoFit/>
          </a:bodyPr>
          <a:lstStyle/>
          <a:p>
            <a:r>
              <a:rPr lang="en-US" sz="3200" b="1" i="1" dirty="0" smtClean="0">
                <a:solidFill>
                  <a:srgbClr val="FF0000"/>
                </a:solidFill>
              </a:rPr>
              <a:t>Sensor Noise</a:t>
            </a:r>
            <a:endParaRPr lang="en-US" sz="3200" b="1" i="1" dirty="0">
              <a:solidFill>
                <a:srgbClr val="FF0000"/>
              </a:solidFill>
            </a:endParaRPr>
          </a:p>
        </p:txBody>
      </p:sp>
      <p:sp>
        <p:nvSpPr>
          <p:cNvPr id="220" name="TextBox 219"/>
          <p:cNvSpPr txBox="1"/>
          <p:nvPr/>
        </p:nvSpPr>
        <p:spPr>
          <a:xfrm>
            <a:off x="15734613" y="35838825"/>
            <a:ext cx="4055919" cy="584775"/>
          </a:xfrm>
          <a:prstGeom prst="rect">
            <a:avLst/>
          </a:prstGeom>
          <a:noFill/>
        </p:spPr>
        <p:txBody>
          <a:bodyPr wrap="none" rtlCol="0">
            <a:spAutoFit/>
          </a:bodyPr>
          <a:lstStyle/>
          <a:p>
            <a:r>
              <a:rPr lang="en-US" sz="3200" b="1" i="1" dirty="0" smtClean="0">
                <a:solidFill>
                  <a:srgbClr val="FF0000"/>
                </a:solidFill>
              </a:rPr>
              <a:t>Overall  Uncertainty</a:t>
            </a:r>
            <a:endParaRPr lang="en-US" sz="3200" b="1" i="1" dirty="0">
              <a:solidFill>
                <a:srgbClr val="FF0000"/>
              </a:solidFill>
            </a:endParaRPr>
          </a:p>
        </p:txBody>
      </p:sp>
      <p:sp>
        <p:nvSpPr>
          <p:cNvPr id="221" name="TextBox 220"/>
          <p:cNvSpPr txBox="1"/>
          <p:nvPr/>
        </p:nvSpPr>
        <p:spPr>
          <a:xfrm>
            <a:off x="76200" y="29718000"/>
            <a:ext cx="7086600" cy="584775"/>
          </a:xfrm>
          <a:prstGeom prst="rect">
            <a:avLst/>
          </a:prstGeom>
          <a:noFill/>
        </p:spPr>
        <p:txBody>
          <a:bodyPr wrap="square" rtlCol="0">
            <a:spAutoFit/>
          </a:bodyPr>
          <a:lstStyle/>
          <a:p>
            <a:r>
              <a:rPr lang="en-US" sz="3200" b="1" i="1" dirty="0" smtClean="0">
                <a:solidFill>
                  <a:srgbClr val="FF0000"/>
                </a:solidFill>
              </a:rPr>
              <a:t>Surface Type Commission Error</a:t>
            </a:r>
            <a:endParaRPr lang="en-US" sz="3200" b="1" i="1" dirty="0">
              <a:solidFill>
                <a:srgbClr val="FF0000"/>
              </a:solidFill>
            </a:endParaRPr>
          </a:p>
        </p:txBody>
      </p:sp>
      <p:sp>
        <p:nvSpPr>
          <p:cNvPr id="223" name="TextBox 222"/>
          <p:cNvSpPr txBox="1"/>
          <p:nvPr/>
        </p:nvSpPr>
        <p:spPr>
          <a:xfrm>
            <a:off x="15468600" y="21056025"/>
            <a:ext cx="3031599" cy="584775"/>
          </a:xfrm>
          <a:prstGeom prst="rect">
            <a:avLst/>
          </a:prstGeom>
          <a:noFill/>
        </p:spPr>
        <p:txBody>
          <a:bodyPr wrap="none" rtlCol="0">
            <a:spAutoFit/>
          </a:bodyPr>
          <a:lstStyle/>
          <a:p>
            <a:r>
              <a:rPr lang="en-US" sz="3200" b="1" i="1" dirty="0" smtClean="0">
                <a:solidFill>
                  <a:srgbClr val="FF0000"/>
                </a:solidFill>
              </a:rPr>
              <a:t>Granule Scale</a:t>
            </a:r>
            <a:endParaRPr lang="en-US" sz="3200" b="1" i="1" dirty="0">
              <a:solidFill>
                <a:srgbClr val="FF0000"/>
              </a:solidFill>
            </a:endParaRPr>
          </a:p>
        </p:txBody>
      </p:sp>
      <p:sp>
        <p:nvSpPr>
          <p:cNvPr id="226" name="TextBox 225"/>
          <p:cNvSpPr txBox="1"/>
          <p:nvPr/>
        </p:nvSpPr>
        <p:spPr>
          <a:xfrm>
            <a:off x="3810000" y="31013400"/>
            <a:ext cx="3276600" cy="707886"/>
          </a:xfrm>
          <a:prstGeom prst="rect">
            <a:avLst/>
          </a:prstGeom>
          <a:noFill/>
        </p:spPr>
        <p:txBody>
          <a:bodyPr wrap="square" rtlCol="0">
            <a:spAutoFit/>
          </a:bodyPr>
          <a:lstStyle/>
          <a:p>
            <a:r>
              <a:rPr lang="en-US" sz="2000" dirty="0" smtClean="0"/>
              <a:t>Impact on LST </a:t>
            </a:r>
            <a:r>
              <a:rPr lang="en-US" sz="2000" b="1" dirty="0" smtClean="0">
                <a:solidFill>
                  <a:srgbClr val="1D05CB"/>
                </a:solidFill>
              </a:rPr>
              <a:t>using simulation data</a:t>
            </a:r>
            <a:endParaRPr lang="en-US" sz="2000" dirty="0"/>
          </a:p>
        </p:txBody>
      </p:sp>
      <p:sp>
        <p:nvSpPr>
          <p:cNvPr id="222" name="TextBox 221"/>
          <p:cNvSpPr txBox="1"/>
          <p:nvPr/>
        </p:nvSpPr>
        <p:spPr>
          <a:xfrm>
            <a:off x="15392400" y="12954000"/>
            <a:ext cx="2643672" cy="584775"/>
          </a:xfrm>
          <a:prstGeom prst="rect">
            <a:avLst/>
          </a:prstGeom>
          <a:noFill/>
        </p:spPr>
        <p:txBody>
          <a:bodyPr wrap="none" rtlCol="0">
            <a:spAutoFit/>
          </a:bodyPr>
          <a:lstStyle/>
          <a:p>
            <a:r>
              <a:rPr lang="en-US" sz="3200" b="1" i="1" dirty="0" smtClean="0">
                <a:solidFill>
                  <a:srgbClr val="FF0000"/>
                </a:solidFill>
              </a:rPr>
              <a:t>Global Scale</a:t>
            </a:r>
            <a:endParaRPr lang="en-US" sz="3200" b="1" i="1" dirty="0">
              <a:solidFill>
                <a:srgbClr val="FF0000"/>
              </a:solidFill>
            </a:endParaRPr>
          </a:p>
        </p:txBody>
      </p:sp>
      <p:sp>
        <p:nvSpPr>
          <p:cNvPr id="28" name="Text Placeholder 138"/>
          <p:cNvSpPr txBox="1">
            <a:spLocks/>
          </p:cNvSpPr>
          <p:nvPr/>
        </p:nvSpPr>
        <p:spPr>
          <a:xfrm>
            <a:off x="0" y="17145000"/>
            <a:ext cx="15361920" cy="914400"/>
          </a:xfrm>
          <a:prstGeom prst="rect">
            <a:avLst/>
          </a:prstGeom>
          <a:solidFill>
            <a:srgbClr val="92D050"/>
          </a:solidFill>
        </p:spPr>
        <p:txBody>
          <a:bodyPr lIns="91436" tIns="91436" rIns="91436" bIns="91436" anchor="ctr"/>
          <a:lstStyle/>
          <a:p>
            <a:pPr marL="1645838" indent="-1645838" algn="ctr" defTabSz="4388900" fontAlgn="auto">
              <a:spcBef>
                <a:spcPct val="20000"/>
              </a:spcBef>
              <a:spcAft>
                <a:spcPts val="0"/>
              </a:spcAft>
              <a:defRPr/>
            </a:pPr>
            <a:r>
              <a:rPr lang="en-US" sz="3600" b="1" dirty="0" smtClean="0">
                <a:solidFill>
                  <a:srgbClr val="7030A0"/>
                </a:solidFill>
                <a:latin typeface="+mn-lt"/>
                <a:cs typeface="+mn-cs"/>
              </a:rPr>
              <a:t>Temperature based Validation</a:t>
            </a:r>
            <a:endParaRPr lang="en-US" sz="3600" b="1" dirty="0">
              <a:solidFill>
                <a:srgbClr val="7030A0"/>
              </a:solidFill>
              <a:latin typeface="+mn-lt"/>
              <a:cs typeface="+mn-cs"/>
            </a:endParaRPr>
          </a:p>
        </p:txBody>
      </p:sp>
      <p:sp>
        <p:nvSpPr>
          <p:cNvPr id="3080" name="Rectangle 8"/>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82" name="Object 10"/>
          <p:cNvGraphicFramePr>
            <a:graphicFrameLocks noChangeAspect="1"/>
          </p:cNvGraphicFramePr>
          <p:nvPr/>
        </p:nvGraphicFramePr>
        <p:xfrm>
          <a:off x="8229600" y="30099000"/>
          <a:ext cx="2889250" cy="777875"/>
        </p:xfrm>
        <a:graphic>
          <a:graphicData uri="http://schemas.openxmlformats.org/presentationml/2006/ole">
            <p:oleObj spid="_x0000_s3082" name="Equation" r:id="rId30" imgW="1650960" imgH="444240" progId="Equation.3">
              <p:embed/>
            </p:oleObj>
          </a:graphicData>
        </a:graphic>
      </p:graphicFrame>
      <p:graphicFrame>
        <p:nvGraphicFramePr>
          <p:cNvPr id="5" name="Object 12"/>
          <p:cNvGraphicFramePr>
            <a:graphicFrameLocks noChangeAspect="1"/>
          </p:cNvGraphicFramePr>
          <p:nvPr/>
        </p:nvGraphicFramePr>
        <p:xfrm>
          <a:off x="12115800" y="30098999"/>
          <a:ext cx="2133600" cy="773953"/>
        </p:xfrm>
        <a:graphic>
          <a:graphicData uri="http://schemas.openxmlformats.org/presentationml/2006/ole">
            <p:oleObj spid="_x0000_s3084" name="Equation" r:id="rId31" imgW="1295280" imgH="469800" progId="Equation.3">
              <p:embed/>
            </p:oleObj>
          </a:graphicData>
        </a:graphic>
      </p:graphicFrame>
      <p:graphicFrame>
        <p:nvGraphicFramePr>
          <p:cNvPr id="8" name="Object 14"/>
          <p:cNvGraphicFramePr>
            <a:graphicFrameLocks/>
          </p:cNvGraphicFramePr>
          <p:nvPr/>
        </p:nvGraphicFramePr>
        <p:xfrm>
          <a:off x="7272268" y="33147000"/>
          <a:ext cx="457200" cy="457200"/>
        </p:xfrm>
        <a:graphic>
          <a:graphicData uri="http://schemas.openxmlformats.org/presentationml/2006/ole">
            <p:oleObj spid="_x0000_s3086" name="Equation" r:id="rId32" imgW="380880" imgH="355320" progId="Equation.3">
              <p:embed/>
            </p:oleObj>
          </a:graphicData>
        </a:graphic>
      </p:graphicFrame>
      <p:graphicFrame>
        <p:nvGraphicFramePr>
          <p:cNvPr id="9" name="Object 15"/>
          <p:cNvGraphicFramePr>
            <a:graphicFrameLocks/>
          </p:cNvGraphicFramePr>
          <p:nvPr/>
        </p:nvGraphicFramePr>
        <p:xfrm>
          <a:off x="7272268" y="33504810"/>
          <a:ext cx="457200" cy="457200"/>
        </p:xfrm>
        <a:graphic>
          <a:graphicData uri="http://schemas.openxmlformats.org/presentationml/2006/ole">
            <p:oleObj spid="_x0000_s3087" name="Equation" r:id="rId33" imgW="190440" imgH="228600" progId="Equation.3">
              <p:embed/>
            </p:oleObj>
          </a:graphicData>
        </a:graphic>
      </p:graphicFrame>
      <p:graphicFrame>
        <p:nvGraphicFramePr>
          <p:cNvPr id="10" name="Object 16"/>
          <p:cNvGraphicFramePr>
            <a:graphicFrameLocks/>
          </p:cNvGraphicFramePr>
          <p:nvPr/>
        </p:nvGraphicFramePr>
        <p:xfrm>
          <a:off x="7265126" y="33832800"/>
          <a:ext cx="377825" cy="457200"/>
        </p:xfrm>
        <a:graphic>
          <a:graphicData uri="http://schemas.openxmlformats.org/presentationml/2006/ole">
            <p:oleObj spid="_x0000_s3088" name="Equation" r:id="rId34" imgW="203040" imgH="228600" progId="Equation.3">
              <p:embed/>
            </p:oleObj>
          </a:graphicData>
        </a:graphic>
      </p:graphicFrame>
      <p:graphicFrame>
        <p:nvGraphicFramePr>
          <p:cNvPr id="11" name="Object 17"/>
          <p:cNvGraphicFramePr>
            <a:graphicFrameLocks/>
          </p:cNvGraphicFramePr>
          <p:nvPr/>
        </p:nvGraphicFramePr>
        <p:xfrm>
          <a:off x="7272268" y="32573844"/>
          <a:ext cx="457200" cy="457200"/>
        </p:xfrm>
        <a:graphic>
          <a:graphicData uri="http://schemas.openxmlformats.org/presentationml/2006/ole">
            <p:oleObj spid="_x0000_s3089" name="Equation" r:id="rId35" imgW="215640" imgH="253800" progId="Equation.3">
              <p:embed/>
            </p:oleObj>
          </a:graphicData>
        </a:graphic>
      </p:graphicFrame>
      <p:graphicFrame>
        <p:nvGraphicFramePr>
          <p:cNvPr id="14" name="Object 18"/>
          <p:cNvGraphicFramePr>
            <a:graphicFrameLocks noChangeAspect="1"/>
          </p:cNvGraphicFramePr>
          <p:nvPr/>
        </p:nvGraphicFramePr>
        <p:xfrm>
          <a:off x="7272268" y="31091188"/>
          <a:ext cx="457200" cy="455612"/>
        </p:xfrm>
        <a:graphic>
          <a:graphicData uri="http://schemas.openxmlformats.org/presentationml/2006/ole">
            <p:oleObj spid="_x0000_s3090" name="Equation" r:id="rId36" imgW="203040" imgH="241200" progId="Equation.3">
              <p:embed/>
            </p:oleObj>
          </a:graphicData>
        </a:graphic>
      </p:graphicFrame>
      <p:graphicFrame>
        <p:nvGraphicFramePr>
          <p:cNvPr id="3091" name="Object 19"/>
          <p:cNvGraphicFramePr>
            <a:graphicFrameLocks noChangeAspect="1"/>
          </p:cNvGraphicFramePr>
          <p:nvPr/>
        </p:nvGraphicFramePr>
        <p:xfrm>
          <a:off x="7272268" y="31662134"/>
          <a:ext cx="457200" cy="457200"/>
        </p:xfrm>
        <a:graphic>
          <a:graphicData uri="http://schemas.openxmlformats.org/presentationml/2006/ole">
            <p:oleObj spid="_x0000_s3091" name="Equation" r:id="rId37" imgW="177480" imgH="241200" progId="Equation.3">
              <p:embed/>
            </p:oleObj>
          </a:graphicData>
        </a:graphic>
      </p:graphicFrame>
      <p:sp>
        <p:nvSpPr>
          <p:cNvPr id="3093" name="Rectangle 21"/>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98" name="Rectangle 26"/>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00" name="Rectangle 28"/>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099" name="Object 27"/>
          <p:cNvGraphicFramePr>
            <a:graphicFrameLocks noChangeAspect="1"/>
          </p:cNvGraphicFramePr>
          <p:nvPr/>
        </p:nvGraphicFramePr>
        <p:xfrm>
          <a:off x="18821400" y="30251400"/>
          <a:ext cx="3227388" cy="547688"/>
        </p:xfrm>
        <a:graphic>
          <a:graphicData uri="http://schemas.openxmlformats.org/presentationml/2006/ole">
            <p:oleObj spid="_x0000_s3099" name="Equation" r:id="rId38" imgW="1574117" imgH="266584" progId="Equation.3">
              <p:embed/>
            </p:oleObj>
          </a:graphicData>
        </a:graphic>
      </p:graphicFrame>
      <p:sp>
        <p:nvSpPr>
          <p:cNvPr id="3102" name="Rectangle 30"/>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01" name="Object 29"/>
          <p:cNvGraphicFramePr>
            <a:graphicFrameLocks noChangeAspect="1"/>
          </p:cNvGraphicFramePr>
          <p:nvPr/>
        </p:nvGraphicFramePr>
        <p:xfrm>
          <a:off x="17907000" y="30934569"/>
          <a:ext cx="2268029" cy="640080"/>
        </p:xfrm>
        <a:graphic>
          <a:graphicData uri="http://schemas.openxmlformats.org/presentationml/2006/ole">
            <p:oleObj spid="_x0000_s3101" name="Equation" r:id="rId39" imgW="1485900" imgH="419100" progId="Equation.3">
              <p:embed/>
            </p:oleObj>
          </a:graphicData>
        </a:graphic>
      </p:graphicFrame>
      <p:sp>
        <p:nvSpPr>
          <p:cNvPr id="3104" name="Rectangle 32"/>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03" name="Object 31"/>
          <p:cNvGraphicFramePr>
            <a:graphicFrameLocks noChangeAspect="1"/>
          </p:cNvGraphicFramePr>
          <p:nvPr/>
        </p:nvGraphicFramePr>
        <p:xfrm>
          <a:off x="20573999" y="30934569"/>
          <a:ext cx="2312428" cy="640080"/>
        </p:xfrm>
        <a:graphic>
          <a:graphicData uri="http://schemas.openxmlformats.org/presentationml/2006/ole">
            <p:oleObj spid="_x0000_s3103" name="Equation" r:id="rId40" imgW="1511300" imgH="419100" progId="Equation.3">
              <p:embed/>
            </p:oleObj>
          </a:graphicData>
        </a:graphic>
      </p:graphicFrame>
      <p:sp>
        <p:nvSpPr>
          <p:cNvPr id="3106" name="Rectangle 34"/>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105" name="Object 33"/>
          <p:cNvGraphicFramePr>
            <a:graphicFrameLocks noChangeAspect="1"/>
          </p:cNvGraphicFramePr>
          <p:nvPr/>
        </p:nvGraphicFramePr>
        <p:xfrm>
          <a:off x="19304000" y="31629350"/>
          <a:ext cx="1684338" cy="668338"/>
        </p:xfrm>
        <a:graphic>
          <a:graphicData uri="http://schemas.openxmlformats.org/presentationml/2006/ole">
            <p:oleObj spid="_x0000_s3105" name="Equation" r:id="rId41" imgW="1193760" imgH="469800" progId="Equation.3">
              <p:embed/>
            </p:oleObj>
          </a:graphicData>
        </a:graphic>
      </p:graphicFrame>
      <p:sp>
        <p:nvSpPr>
          <p:cNvPr id="3108" name="Rectangle 36"/>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10" name="Rectangle 38"/>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12" name="Rectangle 40"/>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14" name="Rectangle 42"/>
          <p:cNvSpPr>
            <a:spLocks noChangeArrowheads="1"/>
          </p:cNvSpPr>
          <p:nvPr/>
        </p:nvSpPr>
        <p:spPr bwMode="auto">
          <a:xfrm>
            <a:off x="0" y="0"/>
            <a:ext cx="31089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16" name="Rectangle 44"/>
          <p:cNvSpPr>
            <a:spLocks noChangeArrowheads="1"/>
          </p:cNvSpPr>
          <p:nvPr/>
        </p:nvSpPr>
        <p:spPr bwMode="auto">
          <a:xfrm>
            <a:off x="0" y="0"/>
            <a:ext cx="310896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18" name="Rectangle 46"/>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125" name="Rectangle 53"/>
          <p:cNvSpPr>
            <a:spLocks noChangeArrowheads="1"/>
          </p:cNvSpPr>
          <p:nvPr/>
        </p:nvSpPr>
        <p:spPr bwMode="auto">
          <a:xfrm>
            <a:off x="0" y="0"/>
            <a:ext cx="310896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55" name="Group 254"/>
          <p:cNvGrpSpPr/>
          <p:nvPr/>
        </p:nvGrpSpPr>
        <p:grpSpPr>
          <a:xfrm>
            <a:off x="15993110" y="32232600"/>
            <a:ext cx="8129172" cy="3477875"/>
            <a:chOff x="15993110" y="32232600"/>
            <a:chExt cx="8129172" cy="3477875"/>
          </a:xfrm>
        </p:grpSpPr>
        <p:grpSp>
          <p:nvGrpSpPr>
            <p:cNvPr id="229" name="Group 228"/>
            <p:cNvGrpSpPr/>
            <p:nvPr/>
          </p:nvGrpSpPr>
          <p:grpSpPr>
            <a:xfrm>
              <a:off x="16658898" y="32232600"/>
              <a:ext cx="7463384" cy="3477875"/>
              <a:chOff x="17192295" y="32232600"/>
              <a:chExt cx="7463384" cy="3477875"/>
            </a:xfrm>
          </p:grpSpPr>
          <p:sp>
            <p:nvSpPr>
              <p:cNvPr id="155" name="TextBox 154"/>
              <p:cNvSpPr txBox="1"/>
              <p:nvPr/>
            </p:nvSpPr>
            <p:spPr>
              <a:xfrm>
                <a:off x="17221200" y="32232600"/>
                <a:ext cx="7434479" cy="3477875"/>
              </a:xfrm>
              <a:prstGeom prst="rect">
                <a:avLst/>
              </a:prstGeom>
              <a:noFill/>
            </p:spPr>
            <p:txBody>
              <a:bodyPr wrap="square" rtlCol="0">
                <a:spAutoFit/>
              </a:bodyPr>
              <a:lstStyle/>
              <a:p>
                <a:r>
                  <a:rPr lang="en-US" sz="2000" dirty="0" smtClean="0"/>
                  <a:t>represents the error caused by sensor noise from both BT11 and BT12 for each IGBP type I  under either day or night condition </a:t>
                </a:r>
                <a:r>
                  <a:rPr lang="en-US" sz="2000" dirty="0" err="1" smtClean="0"/>
                  <a:t>i</a:t>
                </a:r>
                <a:r>
                  <a:rPr lang="en-US" sz="2000" dirty="0" smtClean="0"/>
                  <a:t> (</a:t>
                </a:r>
                <a:r>
                  <a:rPr lang="en-US" sz="2000" dirty="0" err="1" smtClean="0"/>
                  <a:t>i</a:t>
                </a:r>
                <a:r>
                  <a:rPr lang="en-US" sz="2000" dirty="0" smtClean="0"/>
                  <a:t>=1,2…17) j(0:night,1:day)</a:t>
                </a:r>
              </a:p>
              <a:p>
                <a:r>
                  <a:rPr lang="en-US" sz="2000" b="1" dirty="0" smtClean="0"/>
                  <a:t> </a:t>
                </a:r>
                <a:r>
                  <a:rPr lang="en-US" sz="2000" dirty="0" smtClean="0"/>
                  <a:t>represents the error caused by sensor noise from BT11 </a:t>
                </a:r>
              </a:p>
              <a:p>
                <a:r>
                  <a:rPr lang="en-US" sz="2000" dirty="0" smtClean="0"/>
                  <a:t> represents the error caused by sensor noise from BT12</a:t>
                </a:r>
              </a:p>
              <a:p>
                <a:r>
                  <a:rPr lang="en-US" sz="2000" dirty="0" smtClean="0"/>
                  <a:t>               represents noise requirements for emissive band at 11micron and 12micron, </a:t>
                </a:r>
                <a:r>
                  <a:rPr lang="zh-CN" altLang="en-US" sz="2000" dirty="0" smtClean="0"/>
                  <a:t> </a:t>
                </a:r>
                <a:r>
                  <a:rPr lang="en-US" sz="2000" dirty="0" smtClean="0"/>
                  <a:t>onboard the VIIRS, respectively </a:t>
                </a:r>
              </a:p>
              <a:p>
                <a:r>
                  <a:rPr lang="en-US" sz="2000" dirty="0" smtClean="0"/>
                  <a:t> represents the overall error caused by sensor noise</a:t>
                </a:r>
              </a:p>
              <a:p>
                <a:r>
                  <a:rPr lang="en-US" sz="2000" dirty="0" smtClean="0"/>
                  <a:t> represents the number of samples for surface type IGBP </a:t>
                </a:r>
                <a:r>
                  <a:rPr lang="en-US" sz="2000" dirty="0" err="1" smtClean="0"/>
                  <a:t>i</a:t>
                </a:r>
                <a:endParaRPr lang="en-US" sz="2000" dirty="0" smtClean="0"/>
              </a:p>
              <a:p>
                <a:r>
                  <a:rPr lang="en-US" sz="2000" dirty="0" smtClean="0"/>
                  <a:t> represents the total number of samples for all cases</a:t>
                </a:r>
              </a:p>
              <a:p>
                <a:endParaRPr lang="en-US" sz="2000" dirty="0"/>
              </a:p>
            </p:txBody>
          </p:sp>
          <p:sp>
            <p:nvSpPr>
              <p:cNvPr id="228" name="TextBox 227"/>
              <p:cNvSpPr txBox="1"/>
              <p:nvPr/>
            </p:nvSpPr>
            <p:spPr>
              <a:xfrm>
                <a:off x="17192295" y="33801268"/>
                <a:ext cx="612668" cy="400110"/>
              </a:xfrm>
              <a:prstGeom prst="rect">
                <a:avLst/>
              </a:prstGeom>
              <a:noFill/>
            </p:spPr>
            <p:txBody>
              <a:bodyPr wrap="none" rtlCol="0">
                <a:spAutoFit/>
              </a:bodyPr>
              <a:lstStyle/>
              <a:p>
                <a:r>
                  <a:rPr lang="en-US" sz="2000" dirty="0" smtClean="0"/>
                  <a:t>and</a:t>
                </a:r>
                <a:endParaRPr lang="en-US" sz="2000" dirty="0"/>
              </a:p>
            </p:txBody>
          </p:sp>
        </p:grpSp>
        <p:graphicFrame>
          <p:nvGraphicFramePr>
            <p:cNvPr id="3119" name="Object 47"/>
            <p:cNvGraphicFramePr>
              <a:graphicFrameLocks noChangeAspect="1"/>
            </p:cNvGraphicFramePr>
            <p:nvPr/>
          </p:nvGraphicFramePr>
          <p:xfrm>
            <a:off x="16002000" y="33050380"/>
            <a:ext cx="800100" cy="457200"/>
          </p:xfrm>
          <a:graphic>
            <a:graphicData uri="http://schemas.openxmlformats.org/presentationml/2006/ole">
              <p:oleObj spid="_x0000_s3119" name="Equation" r:id="rId42" imgW="469696" imgH="266584" progId="Equation.3">
                <p:embed/>
              </p:oleObj>
            </a:graphicData>
          </a:graphic>
        </p:graphicFrame>
        <p:graphicFrame>
          <p:nvGraphicFramePr>
            <p:cNvPr id="3120" name="Object 48"/>
            <p:cNvGraphicFramePr>
              <a:graphicFrameLocks noChangeAspect="1"/>
            </p:cNvGraphicFramePr>
            <p:nvPr/>
          </p:nvGraphicFramePr>
          <p:xfrm>
            <a:off x="15993110" y="33368316"/>
            <a:ext cx="800100" cy="457200"/>
          </p:xfrm>
          <a:graphic>
            <a:graphicData uri="http://schemas.openxmlformats.org/presentationml/2006/ole">
              <p:oleObj spid="_x0000_s3120" name="Equation" r:id="rId43" imgW="469696" imgH="266584" progId="Equation.3">
                <p:embed/>
              </p:oleObj>
            </a:graphicData>
          </a:graphic>
        </p:graphicFrame>
        <p:graphicFrame>
          <p:nvGraphicFramePr>
            <p:cNvPr id="3122" name="Object 50"/>
            <p:cNvGraphicFramePr>
              <a:graphicFrameLocks noChangeAspect="1"/>
            </p:cNvGraphicFramePr>
            <p:nvPr/>
          </p:nvGraphicFramePr>
          <p:xfrm>
            <a:off x="17210694" y="33788132"/>
            <a:ext cx="487680" cy="365760"/>
          </p:xfrm>
          <a:graphic>
            <a:graphicData uri="http://schemas.openxmlformats.org/presentationml/2006/ole">
              <p:oleObj spid="_x0000_s3122" name="Equation" r:id="rId44" imgW="304668" imgH="228501" progId="Equation.3">
                <p:embed/>
              </p:oleObj>
            </a:graphicData>
          </a:graphic>
        </p:graphicFrame>
        <p:graphicFrame>
          <p:nvGraphicFramePr>
            <p:cNvPr id="3123" name="Object 51"/>
            <p:cNvGraphicFramePr>
              <a:graphicFrameLocks noChangeAspect="1"/>
            </p:cNvGraphicFramePr>
            <p:nvPr/>
          </p:nvGraphicFramePr>
          <p:xfrm>
            <a:off x="16123496" y="34301112"/>
            <a:ext cx="379308" cy="365760"/>
          </p:xfrm>
          <a:graphic>
            <a:graphicData uri="http://schemas.openxmlformats.org/presentationml/2006/ole">
              <p:oleObj spid="_x0000_s3123" name="Equation" r:id="rId45" imgW="266469" imgH="253780" progId="Equation.3">
                <p:embed/>
              </p:oleObj>
            </a:graphicData>
          </a:graphic>
        </p:graphicFrame>
        <p:graphicFrame>
          <p:nvGraphicFramePr>
            <p:cNvPr id="3124" name="Object 52"/>
            <p:cNvGraphicFramePr>
              <a:graphicFrameLocks noChangeAspect="1"/>
            </p:cNvGraphicFramePr>
            <p:nvPr/>
          </p:nvGraphicFramePr>
          <p:xfrm>
            <a:off x="16002000" y="32232600"/>
            <a:ext cx="669470" cy="457200"/>
          </p:xfrm>
          <a:graphic>
            <a:graphicData uri="http://schemas.openxmlformats.org/presentationml/2006/ole">
              <p:oleObj spid="_x0000_s3124" name="Equation" r:id="rId46" imgW="393359" imgH="266469" progId="Equation.3">
                <p:embed/>
              </p:oleObj>
            </a:graphicData>
          </a:graphic>
        </p:graphicFrame>
        <p:graphicFrame>
          <p:nvGraphicFramePr>
            <p:cNvPr id="3126" name="Object 54"/>
            <p:cNvGraphicFramePr>
              <a:graphicFrameLocks noChangeAspect="1"/>
            </p:cNvGraphicFramePr>
            <p:nvPr/>
          </p:nvGraphicFramePr>
          <p:xfrm>
            <a:off x="16160750" y="34679482"/>
            <a:ext cx="304800" cy="365760"/>
          </p:xfrm>
          <a:graphic>
            <a:graphicData uri="http://schemas.openxmlformats.org/presentationml/2006/ole">
              <p:oleObj spid="_x0000_s3126" name="Equation" r:id="rId47" imgW="190440" imgH="228600" progId="Equation.3">
                <p:embed/>
              </p:oleObj>
            </a:graphicData>
          </a:graphic>
        </p:graphicFrame>
        <p:graphicFrame>
          <p:nvGraphicFramePr>
            <p:cNvPr id="3128" name="Object 56"/>
            <p:cNvGraphicFramePr>
              <a:graphicFrameLocks noChangeAspect="1"/>
            </p:cNvGraphicFramePr>
            <p:nvPr/>
          </p:nvGraphicFramePr>
          <p:xfrm>
            <a:off x="16069045" y="33751945"/>
            <a:ext cx="488211" cy="365760"/>
          </p:xfrm>
          <a:graphic>
            <a:graphicData uri="http://schemas.openxmlformats.org/presentationml/2006/ole">
              <p:oleObj spid="_x0000_s3128" name="Equation" r:id="rId48" imgW="304668" imgH="228501" progId="Equation.3">
                <p:embed/>
              </p:oleObj>
            </a:graphicData>
          </a:graphic>
        </p:graphicFrame>
        <p:graphicFrame>
          <p:nvGraphicFramePr>
            <p:cNvPr id="3129" name="Object 57"/>
            <p:cNvGraphicFramePr>
              <a:graphicFrameLocks noChangeAspect="1"/>
            </p:cNvGraphicFramePr>
            <p:nvPr/>
          </p:nvGraphicFramePr>
          <p:xfrm>
            <a:off x="16148844" y="34986912"/>
            <a:ext cx="328613" cy="369888"/>
          </p:xfrm>
          <a:graphic>
            <a:graphicData uri="http://schemas.openxmlformats.org/presentationml/2006/ole">
              <p:oleObj spid="_x0000_s3129" name="Equation" r:id="rId49" imgW="203040" imgH="228600" progId="Equation.3">
                <p:embed/>
              </p:oleObj>
            </a:graphicData>
          </a:graphic>
        </p:graphicFrame>
      </p:grpSp>
      <p:sp>
        <p:nvSpPr>
          <p:cNvPr id="257" name="TextBox 256"/>
          <p:cNvSpPr txBox="1"/>
          <p:nvPr/>
        </p:nvSpPr>
        <p:spPr>
          <a:xfrm>
            <a:off x="16611600" y="31089600"/>
            <a:ext cx="1010213" cy="400110"/>
          </a:xfrm>
          <a:prstGeom prst="rect">
            <a:avLst/>
          </a:prstGeom>
          <a:noFill/>
        </p:spPr>
        <p:txBody>
          <a:bodyPr wrap="none" rtlCol="0">
            <a:spAutoFit/>
          </a:bodyPr>
          <a:lstStyle/>
          <a:p>
            <a:r>
              <a:rPr lang="en-US" sz="2000" dirty="0" smtClean="0"/>
              <a:t>Where </a:t>
            </a:r>
            <a:endParaRPr lang="en-US" sz="2000" dirty="0"/>
          </a:p>
        </p:txBody>
      </p:sp>
      <p:graphicFrame>
        <p:nvGraphicFramePr>
          <p:cNvPr id="3130" name="Object 58"/>
          <p:cNvGraphicFramePr>
            <a:graphicFrameLocks noChangeAspect="1"/>
          </p:cNvGraphicFramePr>
          <p:nvPr/>
        </p:nvGraphicFramePr>
        <p:xfrm>
          <a:off x="20518438" y="35814000"/>
          <a:ext cx="2538412" cy="533400"/>
        </p:xfrm>
        <a:graphic>
          <a:graphicData uri="http://schemas.openxmlformats.org/presentationml/2006/ole">
            <p:oleObj spid="_x0000_s3130" name="Equation" r:id="rId50" imgW="1511280" imgH="317160" progId="Equation.3">
              <p:embed/>
            </p:oleObj>
          </a:graphicData>
        </a:graphic>
      </p:graphicFrame>
      <p:grpSp>
        <p:nvGrpSpPr>
          <p:cNvPr id="260" name="Group 259"/>
          <p:cNvGrpSpPr/>
          <p:nvPr/>
        </p:nvGrpSpPr>
        <p:grpSpPr>
          <a:xfrm>
            <a:off x="15773400" y="36287110"/>
            <a:ext cx="7545670" cy="1889090"/>
            <a:chOff x="16001999" y="36238984"/>
            <a:chExt cx="7545670" cy="1889090"/>
          </a:xfrm>
        </p:grpSpPr>
        <p:sp>
          <p:nvSpPr>
            <p:cNvPr id="198" name="Content Placeholder 2"/>
            <p:cNvSpPr txBox="1">
              <a:spLocks/>
            </p:cNvSpPr>
            <p:nvPr/>
          </p:nvSpPr>
          <p:spPr bwMode="auto">
            <a:xfrm>
              <a:off x="16006011" y="36238984"/>
              <a:ext cx="7541658" cy="1889090"/>
            </a:xfrm>
            <a:prstGeom prst="rect">
              <a:avLst/>
            </a:prstGeom>
            <a:noFill/>
            <a:ln w="9525">
              <a:noFill/>
              <a:miter lim="800000"/>
              <a:headEnd/>
              <a:tailEnd/>
            </a:ln>
          </p:spPr>
          <p:txBody>
            <a:bodyPr vert="horz" wrap="square" lIns="423230" tIns="211615" rIns="423230" bIns="211615" numCol="1" anchor="t" anchorCtr="0" compatLnSpc="1">
              <a:prstTxWarp prst="textNoShape">
                <a:avLst/>
              </a:prstTxWarp>
              <a:noAutofit/>
            </a:bodyPr>
            <a:lstStyle/>
            <a:p>
              <a:pPr marL="0" marR="0" lvl="0" indent="0" defTabSz="4232275"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effectLst/>
                  <a:uLnTx/>
                  <a:uFillTx/>
                  <a:latin typeface="+mn-lt"/>
                  <a:ea typeface="+mn-ea"/>
                  <a:cs typeface="+mn-cs"/>
                </a:rPr>
                <a:t>represents the overall LST uncertainty</a:t>
              </a:r>
            </a:p>
            <a:p>
              <a:pPr marL="0" marR="0" lvl="0" indent="0" defTabSz="4232275"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effectLst/>
                  <a:uLnTx/>
                  <a:uFillTx/>
                  <a:latin typeface="+mn-lt"/>
                  <a:ea typeface="+mn-ea"/>
                  <a:cs typeface="+mn-cs"/>
                </a:rPr>
                <a:t>represents the uncertainty caused by surface type</a:t>
              </a:r>
            </a:p>
            <a:p>
              <a:pPr marL="0" marR="0" lvl="0" indent="0" defTabSz="4232275"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effectLst/>
                  <a:uLnTx/>
                  <a:uFillTx/>
                  <a:latin typeface="+mn-lt"/>
                  <a:ea typeface="+mn-ea"/>
                  <a:cs typeface="+mn-cs"/>
                </a:rPr>
                <a:t>represents the uncertainty caused by sensor noise</a:t>
              </a:r>
            </a:p>
            <a:p>
              <a:pPr marL="0" marR="0" lvl="0" indent="0" defTabSz="4232275" rtl="0" eaLnBrk="0" fontAlgn="base" latinLnBrk="0" hangingPunct="0">
                <a:lnSpc>
                  <a:spcPct val="100000"/>
                </a:lnSpc>
                <a:spcBef>
                  <a:spcPct val="20000"/>
                </a:spcBef>
                <a:spcAft>
                  <a:spcPct val="0"/>
                </a:spcAft>
                <a:buClrTx/>
                <a:buSzTx/>
                <a:buFont typeface="Arial" charset="0"/>
                <a:buNone/>
                <a:tabLst/>
                <a:defRPr/>
              </a:pPr>
              <a:r>
                <a:rPr kumimoji="0" lang="en-US" sz="2000" b="0" i="0" u="none" strike="noStrike" kern="1200" cap="none" spc="0" normalizeH="0" baseline="0" noProof="0" dirty="0" smtClean="0">
                  <a:ln>
                    <a:noFill/>
                  </a:ln>
                  <a:effectLst/>
                  <a:uLnTx/>
                  <a:uFillTx/>
                  <a:latin typeface="+mn-lt"/>
                  <a:ea typeface="+mn-ea"/>
                  <a:cs typeface="+mn-cs"/>
                </a:rPr>
                <a:t>is the algorithm uncertainty, estimated in the coefficients regression procedure bases only on the simulation data</a:t>
              </a:r>
              <a:r>
                <a:rPr kumimoji="0" lang="en-US" sz="2000" b="0" i="0" u="none" strike="noStrike" kern="1200" cap="none" spc="0" normalizeH="0" baseline="0" noProof="0" dirty="0" smtClean="0">
                  <a:ln>
                    <a:noFill/>
                  </a:ln>
                  <a:solidFill>
                    <a:schemeClr val="tx1">
                      <a:tint val="75000"/>
                    </a:schemeClr>
                  </a:solidFill>
                  <a:effectLst/>
                  <a:uLnTx/>
                  <a:uFillTx/>
                  <a:latin typeface="+mn-lt"/>
                  <a:ea typeface="+mn-ea"/>
                  <a:cs typeface="+mn-cs"/>
                </a:rPr>
                <a:t>. </a:t>
              </a:r>
              <a:endParaRPr kumimoji="0" lang="en-US" sz="20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3131" name="Object 59"/>
            <p:cNvGraphicFramePr>
              <a:graphicFrameLocks noChangeAspect="1"/>
            </p:cNvGraphicFramePr>
            <p:nvPr/>
          </p:nvGraphicFramePr>
          <p:xfrm>
            <a:off x="16002000" y="36417912"/>
            <a:ext cx="365760" cy="365760"/>
          </p:xfrm>
          <a:graphic>
            <a:graphicData uri="http://schemas.openxmlformats.org/presentationml/2006/ole">
              <p:oleObj spid="_x0000_s3131" name="Equation" r:id="rId51" imgW="228600" imgH="228600" progId="Equation.3">
                <p:embed/>
              </p:oleObj>
            </a:graphicData>
          </a:graphic>
        </p:graphicFrame>
        <p:graphicFrame>
          <p:nvGraphicFramePr>
            <p:cNvPr id="3132" name="Object 60"/>
            <p:cNvGraphicFramePr>
              <a:graphicFrameLocks noChangeAspect="1"/>
            </p:cNvGraphicFramePr>
            <p:nvPr/>
          </p:nvGraphicFramePr>
          <p:xfrm>
            <a:off x="16001999" y="36804600"/>
            <a:ext cx="327260" cy="365760"/>
          </p:xfrm>
          <a:graphic>
            <a:graphicData uri="http://schemas.openxmlformats.org/presentationml/2006/ole">
              <p:oleObj spid="_x0000_s3132" name="Equation" r:id="rId52" imgW="215640" imgH="241200" progId="Equation.3">
                <p:embed/>
              </p:oleObj>
            </a:graphicData>
          </a:graphic>
        </p:graphicFrame>
        <p:graphicFrame>
          <p:nvGraphicFramePr>
            <p:cNvPr id="3133" name="Object 61"/>
            <p:cNvGraphicFramePr>
              <a:graphicFrameLocks noChangeAspect="1"/>
            </p:cNvGraphicFramePr>
            <p:nvPr/>
          </p:nvGraphicFramePr>
          <p:xfrm>
            <a:off x="16002000" y="37185600"/>
            <a:ext cx="325120" cy="365760"/>
          </p:xfrm>
          <a:graphic>
            <a:graphicData uri="http://schemas.openxmlformats.org/presentationml/2006/ole">
              <p:oleObj spid="_x0000_s3133" name="Equation" r:id="rId53" imgW="203040" imgH="228600" progId="Equation.3">
                <p:embed/>
              </p:oleObj>
            </a:graphicData>
          </a:graphic>
        </p:graphicFrame>
        <p:graphicFrame>
          <p:nvGraphicFramePr>
            <p:cNvPr id="3134" name="Object 62"/>
            <p:cNvGraphicFramePr>
              <a:graphicFrameLocks noChangeAspect="1"/>
            </p:cNvGraphicFramePr>
            <p:nvPr/>
          </p:nvGraphicFramePr>
          <p:xfrm>
            <a:off x="16001999" y="37539304"/>
            <a:ext cx="385012" cy="365760"/>
          </p:xfrm>
          <a:graphic>
            <a:graphicData uri="http://schemas.openxmlformats.org/presentationml/2006/ole">
              <p:oleObj spid="_x0000_s3134" name="Equation" r:id="rId54" imgW="253800" imgH="241200" progId="Equation.3">
                <p:embed/>
              </p:oleObj>
            </a:graphicData>
          </a:graphic>
        </p:graphicFrame>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29179</TotalTime>
  <Words>1295</Words>
  <Application>Microsoft Office PowerPoint</Application>
  <PresentationFormat>Custom</PresentationFormat>
  <Paragraphs>116</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Equation</vt:lpstr>
      <vt:lpstr>Slide 1</vt:lpstr>
    </vt:vector>
  </TitlesOfParts>
  <Company>NOAA / NESDIS / STAR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yliu</dc:creator>
  <cp:lastModifiedBy>yliu</cp:lastModifiedBy>
  <cp:revision>1207</cp:revision>
  <dcterms:created xsi:type="dcterms:W3CDTF">2012-04-27T14:40:55Z</dcterms:created>
  <dcterms:modified xsi:type="dcterms:W3CDTF">2015-02-18T19:10:24Z</dcterms:modified>
</cp:coreProperties>
</file>