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90" y="30"/>
      </p:cViewPr>
      <p:guideLst>
        <p:guide orient="horz" pos="13824"/>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9"/>
            <a:ext cx="27980640" cy="9408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FF522-C694-496B-934D-301E13D48C68}"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FF522-C694-496B-934D-301E13D48C68}"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78" y="2346965"/>
            <a:ext cx="5554982" cy="499262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34443" y="2346965"/>
            <a:ext cx="16116302" cy="499262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FF522-C694-496B-934D-301E13D48C68}"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FF522-C694-496B-934D-301E13D48C68}"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8" y="28204162"/>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8" y="18602969"/>
            <a:ext cx="27980640" cy="9601195"/>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FF522-C694-496B-934D-301E13D48C68}"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4442" y="13655042"/>
            <a:ext cx="10835640" cy="38618165"/>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618722" y="13655042"/>
            <a:ext cx="10835640" cy="38618165"/>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FF522-C694-496B-934D-301E13D48C68}" type="datetimeFigureOut">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2" y="9824722"/>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2" y="13919199"/>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4" y="9824722"/>
            <a:ext cx="14550389"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4" y="13919199"/>
            <a:ext cx="14550389"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FF522-C694-496B-934D-301E13D48C68}" type="datetimeFigureOut">
              <a:rPr lang="en-US" smtClean="0"/>
              <a:pPr/>
              <a:t>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FF522-C694-496B-934D-301E13D48C68}" type="datetimeFigureOut">
              <a:rPr lang="en-US" smtClean="0"/>
              <a:pPr/>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FF522-C694-496B-934D-301E13D48C68}" type="datetimeFigureOut">
              <a:rPr lang="en-US" smtClean="0"/>
              <a:pPr/>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2"/>
            <a:ext cx="10829928"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4"/>
            <a:ext cx="18402302" cy="37459925"/>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4"/>
            <a:ext cx="10829928" cy="30022805"/>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FF522-C694-496B-934D-301E13D48C68}" type="datetimeFigureOut">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2"/>
            <a:ext cx="19751040" cy="3627125"/>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58"/>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7"/>
            <a:ext cx="19751040" cy="5151115"/>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FF522-C694-496B-934D-301E13D48C68}" type="datetimeFigureOut">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EEFB3-E504-429A-9BD2-3B316141B8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7"/>
            <a:ext cx="29626560" cy="2896616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6"/>
            <a:ext cx="7680960" cy="2336798"/>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EFFF522-C694-496B-934D-301E13D48C68}" type="datetimeFigureOut">
              <a:rPr lang="en-US" smtClean="0"/>
              <a:pPr/>
              <a:t>2/13/2015</a:t>
            </a:fld>
            <a:endParaRPr lang="en-US"/>
          </a:p>
        </p:txBody>
      </p:sp>
      <p:sp>
        <p:nvSpPr>
          <p:cNvPr id="5" name="Footer Placeholder 4"/>
          <p:cNvSpPr>
            <a:spLocks noGrp="1"/>
          </p:cNvSpPr>
          <p:nvPr>
            <p:ph type="ftr" sz="quarter" idx="3"/>
          </p:nvPr>
        </p:nvSpPr>
        <p:spPr>
          <a:xfrm>
            <a:off x="11247120" y="40680646"/>
            <a:ext cx="10424160" cy="2336798"/>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6"/>
            <a:ext cx="7680960" cy="2336798"/>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82EEFB3-E504-429A-9BD2-3B316141B8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oleObject" Target="../embeddings/oleObject4.bin"/><Relationship Id="rId18" Type="http://schemas.openxmlformats.org/officeDocument/2006/relationships/oleObject" Target="../embeddings/oleObject9.bin"/><Relationship Id="rId26" Type="http://schemas.openxmlformats.org/officeDocument/2006/relationships/image" Target="../media/image24.png"/><Relationship Id="rId3" Type="http://schemas.openxmlformats.org/officeDocument/2006/relationships/image" Target="../media/image15.png"/><Relationship Id="rId21" Type="http://schemas.openxmlformats.org/officeDocument/2006/relationships/oleObject" Target="../embeddings/oleObject12.bin"/><Relationship Id="rId7" Type="http://schemas.openxmlformats.org/officeDocument/2006/relationships/image" Target="../media/image19.png"/><Relationship Id="rId12" Type="http://schemas.openxmlformats.org/officeDocument/2006/relationships/oleObject" Target="../embeddings/oleObject3.bin"/><Relationship Id="rId17" Type="http://schemas.openxmlformats.org/officeDocument/2006/relationships/oleObject" Target="../embeddings/oleObject8.bin"/><Relationship Id="rId25" Type="http://schemas.openxmlformats.org/officeDocument/2006/relationships/image" Target="../media/image23.png"/><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oleObject" Target="../embeddings/oleObject11.bin"/><Relationship Id="rId29"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oleObject" Target="../embeddings/oleObject2.bin"/><Relationship Id="rId24"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oleObject" Target="../embeddings/oleObject6.bin"/><Relationship Id="rId23" Type="http://schemas.openxmlformats.org/officeDocument/2006/relationships/oleObject" Target="../embeddings/oleObject14.bin"/><Relationship Id="rId28" Type="http://schemas.openxmlformats.org/officeDocument/2006/relationships/image" Target="../media/image26.png"/><Relationship Id="rId10" Type="http://schemas.openxmlformats.org/officeDocument/2006/relationships/oleObject" Target="../embeddings/oleObject1.bin"/><Relationship Id="rId19" Type="http://schemas.openxmlformats.org/officeDocument/2006/relationships/oleObject" Target="../embeddings/oleObject10.bin"/><Relationship Id="rId31"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oleObject" Target="../embeddings/oleObject5.bin"/><Relationship Id="rId22" Type="http://schemas.openxmlformats.org/officeDocument/2006/relationships/oleObject" Target="../embeddings/oleObject13.bin"/><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59"/>
          <p:cNvSpPr txBox="1"/>
          <p:nvPr/>
        </p:nvSpPr>
        <p:spPr>
          <a:xfrm>
            <a:off x="0" y="30099000"/>
            <a:ext cx="16306800" cy="10926068"/>
          </a:xfrm>
          <a:prstGeom prst="rect">
            <a:avLst/>
          </a:prstGeom>
          <a:solidFill>
            <a:schemeClr val="tx2">
              <a:lumMod val="20000"/>
              <a:lumOff val="80000"/>
            </a:schemeClr>
          </a:solidFill>
        </p:spPr>
        <p:txBody>
          <a:bodyPr wrap="square" rtlCol="0">
            <a:spAutoFit/>
          </a:bodyPr>
          <a:lstStyle/>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smtClean="0"/>
          </a:p>
        </p:txBody>
      </p:sp>
      <p:sp>
        <p:nvSpPr>
          <p:cNvPr id="4" name="Title 1"/>
          <p:cNvSpPr>
            <a:spLocks noGrp="1"/>
          </p:cNvSpPr>
          <p:nvPr>
            <p:ph type="ctrTitle"/>
          </p:nvPr>
        </p:nvSpPr>
        <p:spPr>
          <a:xfrm>
            <a:off x="0" y="0"/>
            <a:ext cx="32918400" cy="5181600"/>
          </a:xfrm>
          <a:solidFill>
            <a:schemeClr val="accent3">
              <a:lumMod val="40000"/>
              <a:lumOff val="60000"/>
            </a:schemeClr>
          </a:solidFill>
        </p:spPr>
        <p:txBody>
          <a:bodyPr>
            <a:normAutofit/>
          </a:bodyPr>
          <a:lstStyle/>
          <a:p>
            <a:r>
              <a:rPr lang="en-US" sz="6600" dirty="0" smtClean="0">
                <a:solidFill>
                  <a:schemeClr val="accent3">
                    <a:lumMod val="50000"/>
                  </a:schemeClr>
                </a:solidFill>
              </a:rPr>
              <a:t> </a:t>
            </a:r>
            <a:endParaRPr lang="en-US" sz="6600" dirty="0">
              <a:solidFill>
                <a:schemeClr val="accent3">
                  <a:lumMod val="50000"/>
                </a:schemeClr>
              </a:solidFill>
            </a:endParaRPr>
          </a:p>
        </p:txBody>
      </p:sp>
      <p:sp>
        <p:nvSpPr>
          <p:cNvPr id="5" name="Title 1"/>
          <p:cNvSpPr txBox="1">
            <a:spLocks/>
          </p:cNvSpPr>
          <p:nvPr/>
        </p:nvSpPr>
        <p:spPr>
          <a:xfrm>
            <a:off x="4343400" y="0"/>
            <a:ext cx="23317200" cy="5029200"/>
          </a:xfrm>
          <a:prstGeom prst="rect">
            <a:avLst/>
          </a:prstGeom>
          <a:noFill/>
        </p:spPr>
        <p:txBody>
          <a:bodyPr vert="horz" lIns="433682" tIns="216841" rIns="433682" bIns="216841" rtlCol="0" anchor="ctr">
            <a:normAutofit fontScale="92500"/>
          </a:bodyPr>
          <a:lstStyle/>
          <a:p>
            <a:pPr lvl="0" algn="ctr">
              <a:spcBef>
                <a:spcPct val="0"/>
              </a:spcBef>
              <a:defRPr/>
            </a:pPr>
            <a:r>
              <a:rPr lang="en-US" sz="8000" b="1" dirty="0" smtClean="0">
                <a:solidFill>
                  <a:srgbClr val="002060"/>
                </a:solidFill>
              </a:rPr>
              <a:t>A system for satellite LST product monitoring and retrieval algorithm evaluation</a:t>
            </a:r>
            <a:r>
              <a:rPr kumimoji="0" lang="en-US" sz="8000" b="1" i="0" u="none" strike="noStrike" kern="1200" cap="none" spc="0" normalizeH="0" baseline="0" noProof="0" dirty="0" smtClean="0">
                <a:ln>
                  <a:noFill/>
                </a:ln>
                <a:solidFill>
                  <a:srgbClr val="002060"/>
                </a:solidFill>
                <a:effectLst/>
                <a:uLnTx/>
                <a:uFillTx/>
                <a:latin typeface="+mj-lt"/>
                <a:ea typeface="+mj-ea"/>
                <a:cs typeface="+mj-cs"/>
              </a:rPr>
              <a:t/>
            </a:r>
            <a:br>
              <a:rPr kumimoji="0" lang="en-US" sz="8000" b="1" i="0" u="none" strike="noStrike" kern="1200" cap="none" spc="0" normalizeH="0" baseline="0" noProof="0" dirty="0" smtClean="0">
                <a:ln>
                  <a:noFill/>
                </a:ln>
                <a:solidFill>
                  <a:srgbClr val="002060"/>
                </a:solidFill>
                <a:effectLst/>
                <a:uLnTx/>
                <a:uFillTx/>
                <a:latin typeface="+mj-lt"/>
                <a:ea typeface="+mj-ea"/>
                <a:cs typeface="+mj-cs"/>
              </a:rPr>
            </a:br>
            <a:r>
              <a:rPr kumimoji="0" lang="en-US" sz="900" b="1" i="0" u="none" strike="noStrike" kern="1200" cap="none" spc="0" normalizeH="0" baseline="0" noProof="0" dirty="0" smtClean="0">
                <a:ln>
                  <a:noFill/>
                </a:ln>
                <a:solidFill>
                  <a:srgbClr val="002060"/>
                </a:solidFill>
                <a:effectLst/>
                <a:uLnTx/>
                <a:uFillTx/>
                <a:latin typeface="+mj-lt"/>
                <a:ea typeface="+mj-ea"/>
                <a:cs typeface="+mj-cs"/>
              </a:rPr>
              <a:t>  </a:t>
            </a:r>
            <a:r>
              <a:rPr kumimoji="0" lang="en-US" sz="7200" b="0" i="0" u="none" strike="noStrike" kern="1200" cap="none" spc="0" normalizeH="0" baseline="0" noProof="0" dirty="0" smtClean="0">
                <a:ln>
                  <a:noFill/>
                </a:ln>
                <a:solidFill>
                  <a:schemeClr val="tx1"/>
                </a:solidFill>
                <a:effectLst/>
                <a:uLnTx/>
                <a:uFillTx/>
                <a:latin typeface="+mj-lt"/>
                <a:ea typeface="+mj-ea"/>
                <a:cs typeface="+mj-cs"/>
              </a:rPr>
              <a:t/>
            </a:r>
            <a:br>
              <a:rPr kumimoji="0" lang="en-US" sz="72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b="0" i="0" u="none" strike="noStrike" kern="1200" cap="none" spc="0" normalizeH="0" baseline="0" noProof="0" dirty="0" smtClean="0">
                <a:ln>
                  <a:noFill/>
                </a:ln>
                <a:solidFill>
                  <a:schemeClr val="accent3">
                    <a:lumMod val="50000"/>
                  </a:schemeClr>
                </a:solidFill>
                <a:effectLst/>
                <a:uLnTx/>
                <a:uFillTx/>
                <a:latin typeface="+mj-lt"/>
                <a:ea typeface="+mj-ea"/>
                <a:cs typeface="+mj-cs"/>
              </a:rPr>
              <a:t>Peng </a:t>
            </a:r>
            <a:r>
              <a:rPr kumimoji="0" lang="en-US" sz="6000" b="0" i="0" u="none" strike="noStrike" kern="1200" cap="none" spc="0" normalizeH="0" baseline="0" noProof="0" dirty="0" smtClean="0">
                <a:ln>
                  <a:noFill/>
                </a:ln>
                <a:solidFill>
                  <a:schemeClr val="accent3">
                    <a:lumMod val="50000"/>
                  </a:schemeClr>
                </a:solidFill>
                <a:effectLst/>
                <a:uLnTx/>
                <a:uFillTx/>
                <a:latin typeface="+mj-lt"/>
                <a:ea typeface="+mj-ea"/>
                <a:cs typeface="+mj-cs"/>
              </a:rPr>
              <a:t>Yu</a:t>
            </a:r>
            <a:r>
              <a:rPr kumimoji="0" lang="en-US" sz="6000" b="0" i="0" u="none" strike="noStrike" kern="1200" cap="none" spc="0" normalizeH="0" baseline="30000" noProof="0" dirty="0" smtClean="0">
                <a:ln>
                  <a:noFill/>
                </a:ln>
                <a:solidFill>
                  <a:schemeClr val="accent3">
                    <a:lumMod val="50000"/>
                  </a:schemeClr>
                </a:solidFill>
                <a:effectLst/>
                <a:uLnTx/>
                <a:uFillTx/>
                <a:latin typeface="+mj-lt"/>
                <a:ea typeface="+mj-ea"/>
                <a:cs typeface="+mj-cs"/>
              </a:rPr>
              <a:t>12</a:t>
            </a:r>
            <a:r>
              <a:rPr kumimoji="0" lang="en-US" sz="6000" b="0" i="0" u="none" strike="noStrike" kern="1200" cap="none" spc="0" normalizeH="0" baseline="0" noProof="0" dirty="0" smtClean="0">
                <a:ln>
                  <a:noFill/>
                </a:ln>
                <a:solidFill>
                  <a:schemeClr val="accent3">
                    <a:lumMod val="50000"/>
                  </a:schemeClr>
                </a:solidFill>
                <a:effectLst/>
                <a:uLnTx/>
                <a:uFillTx/>
                <a:latin typeface="+mj-lt"/>
                <a:ea typeface="+mj-ea"/>
                <a:cs typeface="+mj-cs"/>
              </a:rPr>
              <a:t>, </a:t>
            </a:r>
            <a:r>
              <a:rPr kumimoji="0" lang="en-US" sz="6000" b="0" i="0" u="none" strike="noStrike" kern="1200" cap="none" spc="0" normalizeH="0" baseline="0" noProof="0" dirty="0" smtClean="0">
                <a:ln>
                  <a:noFill/>
                </a:ln>
                <a:solidFill>
                  <a:schemeClr val="accent3">
                    <a:lumMod val="50000"/>
                  </a:schemeClr>
                </a:solidFill>
                <a:effectLst/>
                <a:uLnTx/>
                <a:uFillTx/>
                <a:latin typeface="+mj-lt"/>
                <a:ea typeface="+mj-ea"/>
                <a:cs typeface="+mj-cs"/>
              </a:rPr>
              <a:t>Yunyue Yu</a:t>
            </a:r>
            <a:r>
              <a:rPr kumimoji="0" lang="en-US" altLang="zh-CN" sz="6000" b="0" i="0" u="none" strike="noStrike" kern="1200" cap="none" spc="0" normalizeH="0" baseline="30000" noProof="0" dirty="0" smtClean="0">
                <a:ln>
                  <a:noFill/>
                </a:ln>
                <a:solidFill>
                  <a:schemeClr val="accent3">
                    <a:lumMod val="50000"/>
                  </a:schemeClr>
                </a:solidFill>
                <a:effectLst/>
                <a:uLnTx/>
                <a:uFillTx/>
                <a:latin typeface="+mj-lt"/>
                <a:ea typeface="+mj-ea"/>
                <a:cs typeface="+mj-cs"/>
              </a:rPr>
              <a:t>2</a:t>
            </a:r>
            <a:r>
              <a:rPr kumimoji="0" lang="en-US" sz="6000" b="0" i="0" u="none" strike="noStrike" kern="1200" cap="none" spc="0" normalizeH="0" baseline="0" noProof="0" dirty="0" smtClean="0">
                <a:ln>
                  <a:noFill/>
                </a:ln>
                <a:solidFill>
                  <a:schemeClr val="accent3">
                    <a:lumMod val="50000"/>
                  </a:schemeClr>
                </a:solidFill>
                <a:effectLst/>
                <a:uLnTx/>
                <a:uFillTx/>
                <a:latin typeface="+mj-lt"/>
                <a:ea typeface="+mj-ea"/>
                <a:cs typeface="+mj-cs"/>
              </a:rPr>
              <a:t>, </a:t>
            </a:r>
            <a:r>
              <a:rPr lang="en-US" sz="6000" dirty="0" smtClean="0">
                <a:solidFill>
                  <a:schemeClr val="accent3">
                    <a:lumMod val="50000"/>
                  </a:schemeClr>
                </a:solidFill>
                <a:latin typeface="+mj-lt"/>
                <a:ea typeface="+mj-ea"/>
                <a:cs typeface="+mj-cs"/>
              </a:rPr>
              <a:t>Zhuo </a:t>
            </a:r>
            <a:r>
              <a:rPr lang="en-US" sz="6000" dirty="0" smtClean="0">
                <a:solidFill>
                  <a:schemeClr val="accent3">
                    <a:lumMod val="50000"/>
                  </a:schemeClr>
                </a:solidFill>
                <a:latin typeface="+mj-lt"/>
                <a:ea typeface="+mj-ea"/>
                <a:cs typeface="+mj-cs"/>
              </a:rPr>
              <a:t>Wang</a:t>
            </a:r>
            <a:r>
              <a:rPr lang="en-US" sz="6000" baseline="30000" dirty="0" smtClean="0">
                <a:solidFill>
                  <a:schemeClr val="accent3">
                    <a:lumMod val="50000"/>
                  </a:schemeClr>
                </a:solidFill>
                <a:latin typeface="+mj-lt"/>
                <a:ea typeface="+mj-ea"/>
                <a:cs typeface="+mj-cs"/>
              </a:rPr>
              <a:t>12</a:t>
            </a:r>
            <a:r>
              <a:rPr lang="en-US" sz="6000" dirty="0" smtClean="0">
                <a:solidFill>
                  <a:schemeClr val="accent3">
                    <a:lumMod val="50000"/>
                  </a:schemeClr>
                </a:solidFill>
                <a:latin typeface="+mj-lt"/>
                <a:ea typeface="+mj-ea"/>
                <a:cs typeface="+mj-cs"/>
              </a:rPr>
              <a:t>, </a:t>
            </a:r>
            <a:r>
              <a:rPr lang="en-US" sz="6000" dirty="0" smtClean="0">
                <a:solidFill>
                  <a:schemeClr val="accent3">
                    <a:lumMod val="50000"/>
                  </a:schemeClr>
                </a:solidFill>
                <a:latin typeface="+mj-lt"/>
                <a:ea typeface="+mj-ea"/>
                <a:cs typeface="+mj-cs"/>
              </a:rPr>
              <a:t>and Yuling </a:t>
            </a:r>
            <a:r>
              <a:rPr lang="en-US" sz="6000" dirty="0" smtClean="0">
                <a:solidFill>
                  <a:schemeClr val="accent3">
                    <a:lumMod val="50000"/>
                  </a:schemeClr>
                </a:solidFill>
                <a:latin typeface="+mj-lt"/>
                <a:ea typeface="+mj-ea"/>
                <a:cs typeface="+mj-cs"/>
              </a:rPr>
              <a:t>Liu</a:t>
            </a:r>
            <a:r>
              <a:rPr kumimoji="0" lang="en-US" sz="6000" b="0" i="0" u="none" strike="noStrike" kern="1200" cap="none" spc="0" normalizeH="0" baseline="30000" noProof="0" smtClean="0">
                <a:ln>
                  <a:noFill/>
                </a:ln>
                <a:solidFill>
                  <a:schemeClr val="accent3">
                    <a:lumMod val="50000"/>
                  </a:schemeClr>
                </a:solidFill>
                <a:effectLst/>
                <a:uLnTx/>
                <a:uFillTx/>
                <a:latin typeface="+mj-lt"/>
                <a:ea typeface="+mj-ea"/>
                <a:cs typeface="+mj-cs"/>
              </a:rPr>
              <a:t>12</a:t>
            </a:r>
            <a:r>
              <a:rPr kumimoji="0" lang="en-US" sz="6000" b="0" i="0" u="none" strike="noStrike" kern="1200" cap="none" spc="0" normalizeH="0" baseline="3000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30000" noProof="0" dirty="0" smtClean="0">
                <a:ln>
                  <a:noFill/>
                </a:ln>
                <a:solidFill>
                  <a:schemeClr val="tx1"/>
                </a:solidFill>
                <a:effectLst/>
                <a:uLnTx/>
                <a:uFillTx/>
                <a:latin typeface="+mj-lt"/>
                <a:ea typeface="+mj-ea"/>
                <a:cs typeface="+mj-cs"/>
              </a:rPr>
            </a:br>
            <a:r>
              <a:rPr kumimoji="0" lang="en-US" sz="6000" b="0" i="0" u="none" strike="noStrike" kern="1200" cap="none" spc="0" normalizeH="0" baseline="30000" noProof="0" dirty="0" smtClean="0">
                <a:ln>
                  <a:noFill/>
                </a:ln>
                <a:solidFill>
                  <a:schemeClr val="accent3">
                    <a:lumMod val="50000"/>
                  </a:schemeClr>
                </a:solidFill>
                <a:effectLst/>
                <a:uLnTx/>
                <a:uFillTx/>
                <a:latin typeface="+mj-lt"/>
                <a:ea typeface="+mj-ea"/>
                <a:cs typeface="+mj-cs"/>
              </a:rPr>
              <a:t>1</a:t>
            </a:r>
            <a:r>
              <a:rPr kumimoji="0" lang="en-US" sz="6000" b="0" i="0" u="none" strike="noStrike" kern="1200" cap="none" spc="0" normalizeH="0" baseline="0" noProof="0" dirty="0" smtClean="0">
                <a:ln>
                  <a:noFill/>
                </a:ln>
                <a:solidFill>
                  <a:schemeClr val="accent3">
                    <a:lumMod val="50000"/>
                  </a:schemeClr>
                </a:solidFill>
                <a:effectLst/>
                <a:uLnTx/>
                <a:uFillTx/>
                <a:latin typeface="+mj-lt"/>
                <a:ea typeface="+mj-ea"/>
                <a:cs typeface="+mj-cs"/>
              </a:rPr>
              <a:t>ESSIC/CICS, UMD, College Park, MD</a:t>
            </a:r>
            <a:r>
              <a:rPr kumimoji="0" lang="zh-CN" altLang="en-US" sz="6000" b="0" i="0" u="none" strike="noStrike" kern="1200" cap="none" spc="0" normalizeH="0" baseline="0" noProof="0" dirty="0" smtClean="0">
                <a:ln>
                  <a:noFill/>
                </a:ln>
                <a:solidFill>
                  <a:schemeClr val="accent3">
                    <a:lumMod val="50000"/>
                  </a:schemeClr>
                </a:solidFill>
                <a:effectLst/>
                <a:uLnTx/>
                <a:uFillTx/>
                <a:latin typeface="+mj-lt"/>
                <a:ea typeface="+mj-ea"/>
                <a:cs typeface="+mj-cs"/>
              </a:rPr>
              <a:t> </a:t>
            </a:r>
            <a:r>
              <a:rPr kumimoji="0" lang="en-US" sz="6000" b="0" i="0" u="none" strike="noStrike" kern="1200" cap="none" spc="0" normalizeH="0" baseline="30000" noProof="0" dirty="0" smtClean="0">
                <a:ln>
                  <a:noFill/>
                </a:ln>
                <a:solidFill>
                  <a:schemeClr val="accent3">
                    <a:lumMod val="50000"/>
                  </a:schemeClr>
                </a:solidFill>
                <a:effectLst/>
                <a:uLnTx/>
                <a:uFillTx/>
                <a:latin typeface="+mj-lt"/>
                <a:ea typeface="+mj-ea"/>
                <a:cs typeface="+mj-cs"/>
              </a:rPr>
              <a:t>2</a:t>
            </a:r>
            <a:r>
              <a:rPr kumimoji="0" lang="en-US" sz="6000" b="0" i="0" u="none" strike="noStrike" kern="1200" cap="none" spc="0" normalizeH="0" baseline="0" noProof="0" dirty="0" smtClean="0">
                <a:ln>
                  <a:noFill/>
                </a:ln>
                <a:solidFill>
                  <a:schemeClr val="accent3">
                    <a:lumMod val="50000"/>
                  </a:schemeClr>
                </a:solidFill>
                <a:effectLst/>
                <a:uLnTx/>
                <a:uFillTx/>
                <a:latin typeface="+mj-lt"/>
                <a:ea typeface="+mj-ea"/>
                <a:cs typeface="+mj-cs"/>
              </a:rPr>
              <a:t>STAR/NESDIS, NOAA, College Park, MD</a:t>
            </a:r>
          </a:p>
        </p:txBody>
      </p:sp>
      <p:pic>
        <p:nvPicPr>
          <p:cNvPr id="6" name="Picture 2" descr="Cooperative Institute for Climate &amp; Satellites - Maryland"/>
          <p:cNvPicPr>
            <a:picLocks noChangeAspect="1" noChangeArrowheads="1"/>
          </p:cNvPicPr>
          <p:nvPr/>
        </p:nvPicPr>
        <p:blipFill>
          <a:blip r:embed="rId3" cstate="print"/>
          <a:srcRect/>
          <a:stretch>
            <a:fillRect/>
          </a:stretch>
        </p:blipFill>
        <p:spPr bwMode="auto">
          <a:xfrm>
            <a:off x="27536775" y="1143000"/>
            <a:ext cx="5381625" cy="2905125"/>
          </a:xfrm>
          <a:prstGeom prst="rect">
            <a:avLst/>
          </a:prstGeom>
          <a:noFill/>
        </p:spPr>
      </p:pic>
      <p:pic>
        <p:nvPicPr>
          <p:cNvPr id="7" name="Picture 75" descr="NOAA.png"/>
          <p:cNvPicPr>
            <a:picLocks noChangeAspect="1"/>
          </p:cNvPicPr>
          <p:nvPr/>
        </p:nvPicPr>
        <p:blipFill>
          <a:blip r:embed="rId4" cstate="print"/>
          <a:srcRect/>
          <a:stretch>
            <a:fillRect/>
          </a:stretch>
        </p:blipFill>
        <p:spPr bwMode="auto">
          <a:xfrm>
            <a:off x="457200" y="609600"/>
            <a:ext cx="3303270" cy="3303270"/>
          </a:xfrm>
          <a:prstGeom prst="rect">
            <a:avLst/>
          </a:prstGeom>
          <a:noFill/>
          <a:ln w="9525">
            <a:noFill/>
            <a:miter lim="800000"/>
            <a:headEnd/>
            <a:tailEnd/>
          </a:ln>
        </p:spPr>
      </p:pic>
      <p:sp>
        <p:nvSpPr>
          <p:cNvPr id="8" name="TextBox 7"/>
          <p:cNvSpPr txBox="1"/>
          <p:nvPr/>
        </p:nvSpPr>
        <p:spPr>
          <a:xfrm>
            <a:off x="0" y="5181600"/>
            <a:ext cx="32918400" cy="830997"/>
          </a:xfrm>
          <a:prstGeom prst="rect">
            <a:avLst/>
          </a:prstGeom>
          <a:solidFill>
            <a:schemeClr val="accent5">
              <a:lumMod val="75000"/>
            </a:schemeClr>
          </a:solidFill>
        </p:spPr>
        <p:txBody>
          <a:bodyPr wrap="square" rtlCol="0">
            <a:spAutoFit/>
          </a:bodyPr>
          <a:lstStyle/>
          <a:p>
            <a:pPr algn="ctr"/>
            <a:r>
              <a:rPr lang="en-US" sz="4800" b="1" dirty="0" smtClean="0"/>
              <a:t>Introduction</a:t>
            </a:r>
            <a:endParaRPr lang="en-US" sz="4800" b="1" dirty="0"/>
          </a:p>
        </p:txBody>
      </p:sp>
      <p:sp>
        <p:nvSpPr>
          <p:cNvPr id="9" name="TextBox 8"/>
          <p:cNvSpPr txBox="1"/>
          <p:nvPr/>
        </p:nvSpPr>
        <p:spPr>
          <a:xfrm>
            <a:off x="0" y="5943600"/>
            <a:ext cx="32918400" cy="5016758"/>
          </a:xfrm>
          <a:prstGeom prst="rect">
            <a:avLst/>
          </a:prstGeom>
          <a:solidFill>
            <a:schemeClr val="accent1">
              <a:lumMod val="20000"/>
              <a:lumOff val="80000"/>
            </a:schemeClr>
          </a:solidFill>
        </p:spPr>
        <p:txBody>
          <a:bodyPr wrap="square" rtlCol="0">
            <a:spAutoFit/>
          </a:bodyPr>
          <a:lstStyle/>
          <a:p>
            <a:r>
              <a:rPr lang="en-US" sz="3200" dirty="0" smtClean="0"/>
              <a:t>Land surface temperature (LST) is of fundamental importance to many aspects of the geosciences, </a:t>
            </a:r>
            <a:r>
              <a:rPr lang="en-US" sz="3200" i="1" dirty="0" smtClean="0"/>
              <a:t>e.g.</a:t>
            </a:r>
            <a:r>
              <a:rPr lang="en-US" sz="3200" dirty="0" smtClean="0"/>
              <a:t>, the net radiation budget at the Earth surface and to monitoring the state of crops and vegetation, as well as an important indicator of both the greenhouse effect and the energy flux between the atmosphere and the land. As one of the key products in both JPSS and GOES-R missions, it is crucial to keep improving the retrieval algorithm and monitor the product once the LST production is in its operational mode. </a:t>
            </a:r>
          </a:p>
          <a:p>
            <a:r>
              <a:rPr lang="en-US" sz="3200" dirty="0" smtClean="0"/>
              <a:t>The LST algorithm work group (AWG) has been focusing on developing multiple systems to facilitate the monitoring and improvement of the LST product, including the regression package for retrieval algorithm coefficient generation, the routine validation and deep-dive system, and a prototype long term monitoring (LTM) system for both GOES-R and JPSS. While each tool package is a stand-alone system and has its own application, a merged system combining the three will better and more efficiently serve the need of the LST retrieval. The regression package includes a comprehensive simulation database from MODTRAN and generates the coefficients for different algorithms, which will be evaluated by the validation tool software. The LTM system monitors LST production from multiple satellites in near real time, including GOES-E, GOES-W, SNPP-VIIRS, MODIS-AQUA, and will include more satellites, </a:t>
            </a:r>
            <a:r>
              <a:rPr lang="en-US" sz="3200" i="1" dirty="0" smtClean="0"/>
              <a:t>e.g.</a:t>
            </a:r>
            <a:r>
              <a:rPr lang="en-US" sz="3200" dirty="0" smtClean="0"/>
              <a:t>, GOES-R, JPSS, and Sentinel, </a:t>
            </a:r>
            <a:r>
              <a:rPr lang="en-US" sz="3200" i="1" dirty="0" smtClean="0"/>
              <a:t>etc</a:t>
            </a:r>
            <a:r>
              <a:rPr lang="en-US" sz="3200" dirty="0" smtClean="0"/>
              <a:t>. Meanwhile, it produces the proxy data set from these satellite sensors, which will be used by the validation system for algorithm evaluation.</a:t>
            </a:r>
          </a:p>
          <a:p>
            <a:r>
              <a:rPr lang="en-US" sz="3200" dirty="0" smtClean="0"/>
              <a:t>This study presents the most recent progress towards this goal and some preliminary results of a few case studies.</a:t>
            </a:r>
            <a:endParaRPr lang="en-US" sz="4800" dirty="0"/>
          </a:p>
        </p:txBody>
      </p:sp>
      <p:sp>
        <p:nvSpPr>
          <p:cNvPr id="10" name="TextBox 9"/>
          <p:cNvSpPr txBox="1">
            <a:spLocks noChangeAspect="1"/>
          </p:cNvSpPr>
          <p:nvPr/>
        </p:nvSpPr>
        <p:spPr>
          <a:xfrm>
            <a:off x="0" y="11799631"/>
            <a:ext cx="16306800" cy="7478970"/>
          </a:xfrm>
          <a:prstGeom prst="rect">
            <a:avLst/>
          </a:prstGeom>
          <a:solidFill>
            <a:schemeClr val="accent3">
              <a:lumMod val="40000"/>
              <a:lumOff val="60000"/>
            </a:schemeClr>
          </a:solidFill>
        </p:spPr>
        <p:txBody>
          <a:bodyPr wrap="square" rtlCol="0">
            <a:spAutoFit/>
          </a:bodyPr>
          <a:lstStyle/>
          <a:p>
            <a:pPr algn="ctr"/>
            <a:endParaRPr lang="en-US" sz="4800" b="1" dirty="0" smtClean="0"/>
          </a:p>
          <a:p>
            <a:pPr algn="ctr"/>
            <a:endParaRPr lang="en-US" sz="4800" b="1" dirty="0" smtClean="0"/>
          </a:p>
          <a:p>
            <a:pPr algn="ctr"/>
            <a:endParaRPr lang="en-US" sz="4800" b="1" dirty="0" smtClean="0"/>
          </a:p>
          <a:p>
            <a:pPr algn="ctr"/>
            <a:endParaRPr lang="en-US" sz="4800" b="1" dirty="0" smtClean="0"/>
          </a:p>
          <a:p>
            <a:pPr algn="ctr"/>
            <a:endParaRPr lang="en-US" sz="4800" b="1" dirty="0" smtClean="0"/>
          </a:p>
          <a:p>
            <a:pPr algn="ctr"/>
            <a:endParaRPr lang="en-US" sz="4800" b="1" dirty="0" smtClean="0"/>
          </a:p>
          <a:p>
            <a:pPr algn="ctr"/>
            <a:endParaRPr lang="en-US" sz="4800" b="1" dirty="0" smtClean="0"/>
          </a:p>
          <a:p>
            <a:pPr algn="ctr"/>
            <a:endParaRPr lang="en-US" sz="4800" b="1" dirty="0" smtClean="0"/>
          </a:p>
          <a:p>
            <a:pPr algn="ctr"/>
            <a:endParaRPr lang="en-US" sz="4800" b="1" dirty="0" smtClean="0"/>
          </a:p>
          <a:p>
            <a:pPr algn="ctr"/>
            <a:endParaRPr lang="en-US" sz="4800" b="1" dirty="0"/>
          </a:p>
        </p:txBody>
      </p:sp>
      <p:grpSp>
        <p:nvGrpSpPr>
          <p:cNvPr id="11" name="Group 10"/>
          <p:cNvGrpSpPr>
            <a:grpSpLocks noChangeAspect="1"/>
          </p:cNvGrpSpPr>
          <p:nvPr/>
        </p:nvGrpSpPr>
        <p:grpSpPr>
          <a:xfrm>
            <a:off x="228600" y="12343132"/>
            <a:ext cx="7315200" cy="5563868"/>
            <a:chOff x="146304" y="14087856"/>
            <a:chExt cx="9031110" cy="5724144"/>
          </a:xfrm>
        </p:grpSpPr>
        <p:sp>
          <p:nvSpPr>
            <p:cNvPr id="12" name="Oval 11"/>
            <p:cNvSpPr/>
            <p:nvPr/>
          </p:nvSpPr>
          <p:spPr>
            <a:xfrm>
              <a:off x="2743200" y="16428720"/>
              <a:ext cx="2157984" cy="135331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5448" y="17407128"/>
              <a:ext cx="1874520" cy="23469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139696" y="17882616"/>
              <a:ext cx="5276088" cy="19293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138928" y="14121384"/>
              <a:ext cx="2697480" cy="3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6072" y="14087856"/>
              <a:ext cx="4178808" cy="230428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53"/>
            <p:cNvGrpSpPr/>
            <p:nvPr/>
          </p:nvGrpSpPr>
          <p:grpSpPr>
            <a:xfrm>
              <a:off x="146304" y="14298168"/>
              <a:ext cx="7431851" cy="5367528"/>
              <a:chOff x="475488" y="987552"/>
              <a:chExt cx="7431851" cy="5367528"/>
            </a:xfrm>
          </p:grpSpPr>
          <p:sp>
            <p:nvSpPr>
              <p:cNvPr id="31" name="AutoShape 3"/>
              <p:cNvSpPr>
                <a:spLocks noChangeArrowheads="1"/>
              </p:cNvSpPr>
              <p:nvPr/>
            </p:nvSpPr>
            <p:spPr bwMode="auto">
              <a:xfrm>
                <a:off x="475488" y="3287187"/>
                <a:ext cx="1128889" cy="390342"/>
              </a:xfrm>
              <a:prstGeom prst="flowChartTerminator">
                <a:avLst/>
              </a:prstGeom>
              <a:gradFill rotWithShape="1">
                <a:gsLst>
                  <a:gs pos="0">
                    <a:srgbClr val="9BBB59">
                      <a:gamma/>
                      <a:shade val="46275"/>
                      <a:invGamma/>
                    </a:srgbClr>
                  </a:gs>
                  <a:gs pos="50000">
                    <a:srgbClr val="9BBB59"/>
                  </a:gs>
                  <a:gs pos="100000">
                    <a:srgbClr val="9BBB59">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rPr>
                  <a:t>START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AutoShape 4"/>
              <p:cNvSpPr>
                <a:spLocks noChangeArrowheads="1"/>
              </p:cNvSpPr>
              <p:nvPr/>
            </p:nvSpPr>
            <p:spPr bwMode="auto">
              <a:xfrm>
                <a:off x="2626244" y="987552"/>
                <a:ext cx="894196" cy="813816"/>
              </a:xfrm>
              <a:prstGeom prst="flowChartMagneticDisk">
                <a:avLst/>
              </a:prstGeom>
              <a:gradFill rotWithShape="1">
                <a:gsLst>
                  <a:gs pos="0">
                    <a:srgbClr val="95B3D7">
                      <a:gamma/>
                      <a:shade val="46275"/>
                      <a:invGamma/>
                    </a:srgbClr>
                  </a:gs>
                  <a:gs pos="50000">
                    <a:srgbClr val="95B3D7"/>
                  </a:gs>
                  <a:gs pos="100000">
                    <a:srgbClr val="95B3D7">
                      <a:gamma/>
                      <a:shade val="46275"/>
                      <a:invGamma/>
                    </a:srgbClr>
                  </a:gs>
                </a:gsLst>
                <a:lin ang="54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VIIRS Data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 name="AutoShape 5"/>
              <p:cNvSpPr>
                <a:spLocks noChangeArrowheads="1"/>
              </p:cNvSpPr>
              <p:nvPr/>
            </p:nvSpPr>
            <p:spPr bwMode="auto">
              <a:xfrm>
                <a:off x="1039932" y="1014984"/>
                <a:ext cx="1310075" cy="822960"/>
              </a:xfrm>
              <a:prstGeom prst="flowChartMagneticDisk">
                <a:avLst/>
              </a:prstGeom>
              <a:gradFill rotWithShape="1">
                <a:gsLst>
                  <a:gs pos="0">
                    <a:srgbClr val="95B3D7">
                      <a:gamma/>
                      <a:shade val="46275"/>
                      <a:invGamma/>
                    </a:srgbClr>
                  </a:gs>
                  <a:gs pos="50000">
                    <a:srgbClr val="95B3D7"/>
                  </a:gs>
                  <a:gs pos="100000">
                    <a:srgbClr val="95B3D7">
                      <a:gamma/>
                      <a:shade val="46275"/>
                      <a:invGamma/>
                    </a:srgbClr>
                  </a:gs>
                </a:gsLst>
                <a:lin ang="54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SURFRAD Data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 name="AutoShape 6"/>
              <p:cNvSpPr>
                <a:spLocks noChangeArrowheads="1"/>
              </p:cNvSpPr>
              <p:nvPr/>
            </p:nvSpPr>
            <p:spPr bwMode="auto">
              <a:xfrm>
                <a:off x="3698068" y="2045706"/>
                <a:ext cx="1198901" cy="606054"/>
              </a:xfrm>
              <a:prstGeom prst="flowChartProcess">
                <a:avLst/>
              </a:prstGeom>
              <a:gradFill rotWithShape="1">
                <a:gsLst>
                  <a:gs pos="0">
                    <a:srgbClr val="4BACC6">
                      <a:gamma/>
                      <a:shade val="46275"/>
                      <a:invGamma/>
                    </a:srgbClr>
                  </a:gs>
                  <a:gs pos="50000">
                    <a:srgbClr val="4BACC6"/>
                  </a:gs>
                  <a:gs pos="100000">
                    <a:srgbClr val="4BACC6">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NRT validation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 name="AutoShape 7"/>
              <p:cNvSpPr>
                <a:spLocks noChangeArrowheads="1"/>
              </p:cNvSpPr>
              <p:nvPr/>
            </p:nvSpPr>
            <p:spPr bwMode="auto">
              <a:xfrm>
                <a:off x="5548118" y="2216394"/>
                <a:ext cx="1145289" cy="599958"/>
              </a:xfrm>
              <a:prstGeom prst="flowChartProcess">
                <a:avLst/>
              </a:prstGeom>
              <a:gradFill rotWithShape="1">
                <a:gsLst>
                  <a:gs pos="0">
                    <a:srgbClr val="4BACC6">
                      <a:gamma/>
                      <a:shade val="46275"/>
                      <a:invGamma/>
                    </a:srgbClr>
                  </a:gs>
                  <a:gs pos="50000">
                    <a:srgbClr val="4BACC6"/>
                  </a:gs>
                  <a:gs pos="100000">
                    <a:srgbClr val="4BACC6">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Satellite matchup</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6" name="AutoShape 8"/>
              <p:cNvSpPr>
                <a:spLocks noChangeArrowheads="1"/>
              </p:cNvSpPr>
              <p:nvPr/>
            </p:nvSpPr>
            <p:spPr bwMode="auto">
              <a:xfrm>
                <a:off x="1709928" y="2348601"/>
                <a:ext cx="1338443" cy="623199"/>
              </a:xfrm>
              <a:prstGeom prst="flowChartProcess">
                <a:avLst/>
              </a:prstGeom>
              <a:gradFill rotWithShape="1">
                <a:gsLst>
                  <a:gs pos="0">
                    <a:srgbClr val="4BACC6">
                      <a:gamma/>
                      <a:shade val="46275"/>
                      <a:invGamma/>
                    </a:srgbClr>
                  </a:gs>
                  <a:gs pos="50000">
                    <a:srgbClr val="4BACC6"/>
                  </a:gs>
                  <a:gs pos="100000">
                    <a:srgbClr val="4BACC6">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Satellite Site matchup</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7" name="AutoShape 9"/>
              <p:cNvSpPr>
                <a:spLocks noChangeArrowheads="1"/>
              </p:cNvSpPr>
              <p:nvPr/>
            </p:nvSpPr>
            <p:spPr bwMode="auto">
              <a:xfrm>
                <a:off x="5602983" y="1005840"/>
                <a:ext cx="1053849" cy="777240"/>
              </a:xfrm>
              <a:prstGeom prst="flowChartMagneticDisk">
                <a:avLst/>
              </a:prstGeom>
              <a:gradFill rotWithShape="1">
                <a:gsLst>
                  <a:gs pos="0">
                    <a:srgbClr val="95B3D7">
                      <a:gamma/>
                      <a:shade val="46275"/>
                      <a:invGamma/>
                    </a:srgbClr>
                  </a:gs>
                  <a:gs pos="50000">
                    <a:srgbClr val="95B3D7"/>
                  </a:gs>
                  <a:gs pos="100000">
                    <a:srgbClr val="95B3D7">
                      <a:gamma/>
                      <a:shade val="46275"/>
                      <a:invGamma/>
                    </a:srgbClr>
                  </a:gs>
                </a:gsLst>
                <a:lin ang="54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MODIS Data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 name="AutoShape 10"/>
              <p:cNvSpPr>
                <a:spLocks noChangeArrowheads="1"/>
              </p:cNvSpPr>
              <p:nvPr/>
            </p:nvSpPr>
            <p:spPr bwMode="auto">
              <a:xfrm>
                <a:off x="6306386" y="3306816"/>
                <a:ext cx="1600953" cy="762264"/>
              </a:xfrm>
              <a:prstGeom prst="flowChartProcess">
                <a:avLst/>
              </a:prstGeom>
              <a:gradFill rotWithShape="1">
                <a:gsLst>
                  <a:gs pos="0">
                    <a:srgbClr val="4BACC6">
                      <a:gamma/>
                      <a:shade val="46275"/>
                      <a:invGamma/>
                    </a:srgbClr>
                  </a:gs>
                  <a:gs pos="50000">
                    <a:srgbClr val="4BACC6"/>
                  </a:gs>
                  <a:gs pos="100000">
                    <a:srgbClr val="4BACC6">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Cross-sensor</a:t>
                </a:r>
                <a:r>
                  <a:rPr kumimoji="0" lang="en-US" altLang="zh-CN"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comparison granule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9" name="AutoShape 11"/>
              <p:cNvSpPr>
                <a:spLocks noChangeArrowheads="1"/>
              </p:cNvSpPr>
              <p:nvPr/>
            </p:nvSpPr>
            <p:spPr bwMode="auto">
              <a:xfrm>
                <a:off x="6172289" y="4619903"/>
                <a:ext cx="1358753" cy="654060"/>
              </a:xfrm>
              <a:prstGeom prst="flowChartProcess">
                <a:avLst/>
              </a:prstGeom>
              <a:gradFill rotWithShape="1">
                <a:gsLst>
                  <a:gs pos="0">
                    <a:srgbClr val="4BACC6">
                      <a:gamma/>
                      <a:shade val="46275"/>
                      <a:invGamma/>
                    </a:srgbClr>
                  </a:gs>
                  <a:gs pos="50000">
                    <a:srgbClr val="4BACC6"/>
                  </a:gs>
                  <a:gs pos="100000">
                    <a:srgbClr val="4BACC6">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Global map generation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0" name="AutoShape 12"/>
              <p:cNvSpPr>
                <a:spLocks noChangeArrowheads="1"/>
              </p:cNvSpPr>
              <p:nvPr/>
            </p:nvSpPr>
            <p:spPr bwMode="auto">
              <a:xfrm>
                <a:off x="2569464" y="5286110"/>
                <a:ext cx="1435608" cy="748929"/>
              </a:xfrm>
              <a:prstGeom prst="flowChartProcess">
                <a:avLst/>
              </a:prstGeom>
              <a:gradFill rotWithShape="1">
                <a:gsLst>
                  <a:gs pos="0">
                    <a:srgbClr val="4BACC6">
                      <a:gamma/>
                      <a:shade val="46275"/>
                      <a:invGamma/>
                    </a:srgbClr>
                  </a:gs>
                  <a:gs pos="50000">
                    <a:srgbClr val="4BACC6"/>
                  </a:gs>
                  <a:gs pos="100000">
                    <a:srgbClr val="4BACC6">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Cross-sensor comparison global</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 name="AutoShape 13"/>
              <p:cNvSpPr>
                <a:spLocks noChangeArrowheads="1"/>
              </p:cNvSpPr>
              <p:nvPr/>
            </p:nvSpPr>
            <p:spPr bwMode="auto">
              <a:xfrm>
                <a:off x="4962903" y="5248392"/>
                <a:ext cx="1099569" cy="814080"/>
              </a:xfrm>
              <a:prstGeom prst="flowChartMagneticDisk">
                <a:avLst/>
              </a:prstGeom>
              <a:gradFill rotWithShape="1">
                <a:gsLst>
                  <a:gs pos="0">
                    <a:srgbClr val="95B3D7">
                      <a:gamma/>
                      <a:shade val="46275"/>
                      <a:invGamma/>
                    </a:srgbClr>
                  </a:gs>
                  <a:gs pos="50000">
                    <a:srgbClr val="95B3D7"/>
                  </a:gs>
                  <a:gs pos="100000">
                    <a:srgbClr val="95B3D7">
                      <a:gamma/>
                      <a:shade val="46275"/>
                      <a:invGamma/>
                    </a:srgbClr>
                  </a:gs>
                </a:gsLst>
                <a:lin ang="54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Global Data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2" name="AutoShape 14"/>
              <p:cNvSpPr>
                <a:spLocks noChangeArrowheads="1"/>
              </p:cNvSpPr>
              <p:nvPr/>
            </p:nvSpPr>
            <p:spPr bwMode="auto">
              <a:xfrm>
                <a:off x="1069848" y="5549762"/>
                <a:ext cx="1097001" cy="805318"/>
              </a:xfrm>
              <a:prstGeom prst="flowChartMagneticDisk">
                <a:avLst/>
              </a:prstGeom>
              <a:gradFill rotWithShape="1">
                <a:gsLst>
                  <a:gs pos="0">
                    <a:srgbClr val="95B3D7">
                      <a:gamma/>
                      <a:shade val="46275"/>
                      <a:invGamma/>
                    </a:srgbClr>
                  </a:gs>
                  <a:gs pos="50000">
                    <a:srgbClr val="95B3D7"/>
                  </a:gs>
                  <a:gs pos="100000">
                    <a:srgbClr val="95B3D7">
                      <a:gamma/>
                      <a:shade val="46275"/>
                      <a:invGamma/>
                    </a:srgbClr>
                  </a:gs>
                </a:gsLst>
                <a:lin ang="54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Model Data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3" name="AutoShape 15"/>
              <p:cNvSpPr>
                <a:spLocks noChangeArrowheads="1"/>
              </p:cNvSpPr>
              <p:nvPr/>
            </p:nvSpPr>
            <p:spPr bwMode="auto">
              <a:xfrm>
                <a:off x="960120" y="4641459"/>
                <a:ext cx="1316736" cy="570621"/>
              </a:xfrm>
              <a:prstGeom prst="flowChartProcess">
                <a:avLst/>
              </a:prstGeom>
              <a:gradFill rotWithShape="1">
                <a:gsLst>
                  <a:gs pos="0">
                    <a:srgbClr val="4BACC6">
                      <a:gamma/>
                      <a:shade val="46275"/>
                      <a:invGamma/>
                    </a:srgbClr>
                  </a:gs>
                  <a:gs pos="50000">
                    <a:srgbClr val="4BACC6"/>
                  </a:gs>
                  <a:gs pos="100000">
                    <a:srgbClr val="4BACC6">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Model-data comparison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 name="AutoShape 16"/>
              <p:cNvSpPr>
                <a:spLocks noChangeArrowheads="1"/>
              </p:cNvSpPr>
              <p:nvPr/>
            </p:nvSpPr>
            <p:spPr bwMode="auto">
              <a:xfrm>
                <a:off x="3297710" y="3395589"/>
                <a:ext cx="1975555" cy="942975"/>
              </a:xfrm>
              <a:prstGeom prst="flowChartMultidocument">
                <a:avLst/>
              </a:prstGeom>
              <a:gradFill rotWithShape="1">
                <a:gsLst>
                  <a:gs pos="0">
                    <a:srgbClr val="F79646">
                      <a:gamma/>
                      <a:shade val="46275"/>
                      <a:invGamma/>
                    </a:srgbClr>
                  </a:gs>
                  <a:gs pos="50000">
                    <a:srgbClr val="F79646"/>
                  </a:gs>
                  <a:gs pos="100000">
                    <a:srgbClr val="F79646">
                      <a:gamma/>
                      <a:shade val="46275"/>
                      <a:invGamma/>
                    </a:srgbClr>
                  </a:gs>
                </a:gsLst>
                <a:lin ang="5400000" scaled="1"/>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Output graphics, statistics, and warning messages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5" name="AutoShape 17"/>
              <p:cNvCxnSpPr>
                <a:cxnSpLocks noChangeShapeType="1"/>
                <a:stCxn id="31" idx="0"/>
                <a:endCxn id="36" idx="1"/>
              </p:cNvCxnSpPr>
              <p:nvPr/>
            </p:nvCxnSpPr>
            <p:spPr bwMode="auto">
              <a:xfrm flipV="1">
                <a:off x="1039932" y="2660201"/>
                <a:ext cx="669995" cy="626986"/>
              </a:xfrm>
              <a:prstGeom prst="straightConnector1">
                <a:avLst/>
              </a:prstGeom>
              <a:noFill/>
              <a:ln w="25400">
                <a:solidFill>
                  <a:schemeClr val="tx2"/>
                </a:solidFill>
                <a:round/>
                <a:headEnd/>
                <a:tailEnd type="arrow" w="med" len="med"/>
              </a:ln>
            </p:spPr>
          </p:cxnSp>
          <p:cxnSp>
            <p:nvCxnSpPr>
              <p:cNvPr id="46" name="AutoShape 18"/>
              <p:cNvCxnSpPr>
                <a:cxnSpLocks noChangeShapeType="1"/>
                <a:stCxn id="36" idx="3"/>
                <a:endCxn id="34" idx="1"/>
              </p:cNvCxnSpPr>
              <p:nvPr/>
            </p:nvCxnSpPr>
            <p:spPr bwMode="auto">
              <a:xfrm flipV="1">
                <a:off x="3048370" y="2348733"/>
                <a:ext cx="649697" cy="311468"/>
              </a:xfrm>
              <a:prstGeom prst="straightConnector1">
                <a:avLst/>
              </a:prstGeom>
              <a:noFill/>
              <a:ln w="25400">
                <a:solidFill>
                  <a:schemeClr val="tx2"/>
                </a:solidFill>
                <a:round/>
                <a:headEnd/>
                <a:tailEnd type="arrow" w="med" len="med"/>
              </a:ln>
            </p:spPr>
          </p:cxnSp>
          <p:cxnSp>
            <p:nvCxnSpPr>
              <p:cNvPr id="47" name="AutoShape 19"/>
              <p:cNvCxnSpPr>
                <a:cxnSpLocks noChangeShapeType="1"/>
              </p:cNvCxnSpPr>
              <p:nvPr/>
            </p:nvCxnSpPr>
            <p:spPr bwMode="auto">
              <a:xfrm>
                <a:off x="4831240" y="2321169"/>
                <a:ext cx="716878" cy="152400"/>
              </a:xfrm>
              <a:prstGeom prst="straightConnector1">
                <a:avLst/>
              </a:prstGeom>
              <a:noFill/>
              <a:ln w="25400">
                <a:solidFill>
                  <a:schemeClr val="tx2"/>
                </a:solidFill>
                <a:round/>
                <a:headEnd/>
                <a:tailEnd type="arrow" w="med" len="med"/>
              </a:ln>
            </p:spPr>
          </p:cxnSp>
          <p:cxnSp>
            <p:nvCxnSpPr>
              <p:cNvPr id="48" name="AutoShape 20"/>
              <p:cNvCxnSpPr>
                <a:cxnSpLocks noChangeShapeType="1"/>
              </p:cNvCxnSpPr>
              <p:nvPr/>
            </p:nvCxnSpPr>
            <p:spPr bwMode="auto">
              <a:xfrm>
                <a:off x="6284569" y="2839329"/>
                <a:ext cx="573431" cy="479943"/>
              </a:xfrm>
              <a:prstGeom prst="straightConnector1">
                <a:avLst/>
              </a:prstGeom>
              <a:noFill/>
              <a:ln w="25400">
                <a:solidFill>
                  <a:schemeClr val="tx2"/>
                </a:solidFill>
                <a:round/>
                <a:headEnd/>
                <a:tailEnd type="arrow" w="med" len="med"/>
              </a:ln>
            </p:spPr>
          </p:cxnSp>
          <p:cxnSp>
            <p:nvCxnSpPr>
              <p:cNvPr id="49" name="AutoShape 21"/>
              <p:cNvCxnSpPr>
                <a:cxnSpLocks noChangeShapeType="1"/>
                <a:stCxn id="38" idx="2"/>
                <a:endCxn id="39" idx="0"/>
              </p:cNvCxnSpPr>
              <p:nvPr/>
            </p:nvCxnSpPr>
            <p:spPr bwMode="auto">
              <a:xfrm flipH="1">
                <a:off x="6851666" y="4069081"/>
                <a:ext cx="255196" cy="550822"/>
              </a:xfrm>
              <a:prstGeom prst="straightConnector1">
                <a:avLst/>
              </a:prstGeom>
              <a:noFill/>
              <a:ln w="25400">
                <a:solidFill>
                  <a:schemeClr val="tx2"/>
                </a:solidFill>
                <a:round/>
                <a:headEnd/>
                <a:tailEnd type="arrow" w="med" len="med"/>
              </a:ln>
            </p:spPr>
          </p:cxnSp>
          <p:cxnSp>
            <p:nvCxnSpPr>
              <p:cNvPr id="50" name="AutoShape 24"/>
              <p:cNvCxnSpPr>
                <a:cxnSpLocks noChangeShapeType="1"/>
                <a:stCxn id="34" idx="2"/>
                <a:endCxn id="44" idx="0"/>
              </p:cNvCxnSpPr>
              <p:nvPr/>
            </p:nvCxnSpPr>
            <p:spPr bwMode="auto">
              <a:xfrm>
                <a:off x="4297518" y="2651760"/>
                <a:ext cx="123880" cy="743829"/>
              </a:xfrm>
              <a:prstGeom prst="straightConnector1">
                <a:avLst/>
              </a:prstGeom>
              <a:noFill/>
              <a:ln w="25400">
                <a:solidFill>
                  <a:schemeClr val="tx2"/>
                </a:solidFill>
                <a:round/>
                <a:headEnd/>
                <a:tailEnd type="arrow" w="med" len="med"/>
              </a:ln>
            </p:spPr>
          </p:cxnSp>
          <p:cxnSp>
            <p:nvCxnSpPr>
              <p:cNvPr id="51" name="AutoShape 25"/>
              <p:cNvCxnSpPr>
                <a:cxnSpLocks noChangeShapeType="1"/>
              </p:cNvCxnSpPr>
              <p:nvPr/>
            </p:nvCxnSpPr>
            <p:spPr bwMode="auto">
              <a:xfrm>
                <a:off x="1712257" y="1836664"/>
                <a:ext cx="0" cy="273050"/>
              </a:xfrm>
              <a:prstGeom prst="straightConnector1">
                <a:avLst/>
              </a:prstGeom>
              <a:noFill/>
              <a:ln w="25400">
                <a:solidFill>
                  <a:schemeClr val="tx2"/>
                </a:solidFill>
                <a:round/>
                <a:headEnd/>
                <a:tailEnd/>
              </a:ln>
            </p:spPr>
          </p:cxnSp>
          <p:cxnSp>
            <p:nvCxnSpPr>
              <p:cNvPr id="52" name="AutoShape 26"/>
              <p:cNvCxnSpPr>
                <a:cxnSpLocks noChangeShapeType="1"/>
              </p:cNvCxnSpPr>
              <p:nvPr/>
            </p:nvCxnSpPr>
            <p:spPr bwMode="auto">
              <a:xfrm>
                <a:off x="3065517" y="1827520"/>
                <a:ext cx="0" cy="273050"/>
              </a:xfrm>
              <a:prstGeom prst="straightConnector1">
                <a:avLst/>
              </a:prstGeom>
              <a:noFill/>
              <a:ln w="25400">
                <a:solidFill>
                  <a:schemeClr val="tx2"/>
                </a:solidFill>
                <a:round/>
                <a:headEnd/>
                <a:tailEnd/>
              </a:ln>
            </p:spPr>
          </p:cxnSp>
          <p:cxnSp>
            <p:nvCxnSpPr>
              <p:cNvPr id="53" name="AutoShape 27"/>
              <p:cNvCxnSpPr>
                <a:cxnSpLocks noChangeShapeType="1"/>
              </p:cNvCxnSpPr>
              <p:nvPr/>
            </p:nvCxnSpPr>
            <p:spPr bwMode="auto">
              <a:xfrm flipH="1">
                <a:off x="1700784" y="2112264"/>
                <a:ext cx="1380744" cy="0"/>
              </a:xfrm>
              <a:prstGeom prst="straightConnector1">
                <a:avLst/>
              </a:prstGeom>
              <a:noFill/>
              <a:ln w="25400">
                <a:solidFill>
                  <a:schemeClr val="tx2"/>
                </a:solidFill>
                <a:round/>
                <a:headEnd/>
                <a:tailEnd/>
              </a:ln>
            </p:spPr>
          </p:cxnSp>
          <p:cxnSp>
            <p:nvCxnSpPr>
              <p:cNvPr id="54" name="AutoShape 28"/>
              <p:cNvCxnSpPr>
                <a:cxnSpLocks noChangeShapeType="1"/>
                <a:endCxn id="36" idx="0"/>
              </p:cNvCxnSpPr>
              <p:nvPr/>
            </p:nvCxnSpPr>
            <p:spPr bwMode="auto">
              <a:xfrm flipH="1">
                <a:off x="2379150" y="2118858"/>
                <a:ext cx="2498" cy="229743"/>
              </a:xfrm>
              <a:prstGeom prst="straightConnector1">
                <a:avLst/>
              </a:prstGeom>
              <a:noFill/>
              <a:ln w="25400">
                <a:solidFill>
                  <a:schemeClr val="tx2"/>
                </a:solidFill>
                <a:round/>
                <a:headEnd/>
                <a:tailEnd type="arrow" w="med" len="med"/>
              </a:ln>
            </p:spPr>
          </p:cxnSp>
          <p:cxnSp>
            <p:nvCxnSpPr>
              <p:cNvPr id="55" name="AutoShape 29"/>
              <p:cNvCxnSpPr>
                <a:cxnSpLocks noChangeShapeType="1"/>
              </p:cNvCxnSpPr>
              <p:nvPr/>
            </p:nvCxnSpPr>
            <p:spPr bwMode="auto">
              <a:xfrm>
                <a:off x="6119977" y="1781800"/>
                <a:ext cx="635" cy="438150"/>
              </a:xfrm>
              <a:prstGeom prst="straightConnector1">
                <a:avLst/>
              </a:prstGeom>
              <a:noFill/>
              <a:ln w="25400">
                <a:solidFill>
                  <a:schemeClr val="tx2"/>
                </a:solidFill>
                <a:round/>
                <a:headEnd/>
                <a:tailEnd type="arrow" w="med" len="med"/>
              </a:ln>
            </p:spPr>
          </p:cxnSp>
          <p:cxnSp>
            <p:nvCxnSpPr>
              <p:cNvPr id="56" name="AutoShape 30"/>
              <p:cNvCxnSpPr>
                <a:cxnSpLocks noChangeShapeType="1"/>
                <a:stCxn id="38" idx="1"/>
              </p:cNvCxnSpPr>
              <p:nvPr/>
            </p:nvCxnSpPr>
            <p:spPr bwMode="auto">
              <a:xfrm flipH="1">
                <a:off x="4997463" y="3687949"/>
                <a:ext cx="1308923" cy="160649"/>
              </a:xfrm>
              <a:prstGeom prst="straightConnector1">
                <a:avLst/>
              </a:prstGeom>
              <a:noFill/>
              <a:ln w="25400">
                <a:solidFill>
                  <a:schemeClr val="tx2"/>
                </a:solidFill>
                <a:round/>
                <a:headEnd/>
                <a:tailEnd type="arrow" w="med" len="med"/>
              </a:ln>
            </p:spPr>
          </p:cxnSp>
          <p:cxnSp>
            <p:nvCxnSpPr>
              <p:cNvPr id="57" name="AutoShape 31"/>
              <p:cNvCxnSpPr>
                <a:cxnSpLocks noChangeShapeType="1"/>
                <a:stCxn id="40" idx="0"/>
                <a:endCxn id="44" idx="2"/>
              </p:cNvCxnSpPr>
              <p:nvPr/>
            </p:nvCxnSpPr>
            <p:spPr bwMode="auto">
              <a:xfrm flipV="1">
                <a:off x="3287269" y="4302854"/>
                <a:ext cx="860844" cy="983256"/>
              </a:xfrm>
              <a:prstGeom prst="straightConnector1">
                <a:avLst/>
              </a:prstGeom>
              <a:noFill/>
              <a:ln w="25400">
                <a:solidFill>
                  <a:schemeClr val="tx2"/>
                </a:solidFill>
                <a:round/>
                <a:headEnd/>
                <a:tailEnd type="arrow" w="med" len="med"/>
              </a:ln>
            </p:spPr>
          </p:cxnSp>
          <p:cxnSp>
            <p:nvCxnSpPr>
              <p:cNvPr id="58" name="AutoShape 32"/>
              <p:cNvCxnSpPr>
                <a:cxnSpLocks noChangeShapeType="1"/>
                <a:endCxn id="43" idx="2"/>
              </p:cNvCxnSpPr>
              <p:nvPr/>
            </p:nvCxnSpPr>
            <p:spPr bwMode="auto">
              <a:xfrm flipH="1" flipV="1">
                <a:off x="1618488" y="5212080"/>
                <a:ext cx="950976" cy="631375"/>
              </a:xfrm>
              <a:prstGeom prst="straightConnector1">
                <a:avLst/>
              </a:prstGeom>
              <a:noFill/>
              <a:ln w="25400">
                <a:solidFill>
                  <a:schemeClr val="tx2"/>
                </a:solidFill>
                <a:round/>
                <a:headEnd/>
                <a:tailEnd type="arrow" w="med" len="med"/>
              </a:ln>
            </p:spPr>
          </p:cxnSp>
          <p:cxnSp>
            <p:nvCxnSpPr>
              <p:cNvPr id="59" name="AutoShape 33"/>
              <p:cNvCxnSpPr>
                <a:cxnSpLocks noChangeShapeType="1"/>
                <a:stCxn id="39" idx="1"/>
                <a:endCxn id="41" idx="1"/>
              </p:cNvCxnSpPr>
              <p:nvPr/>
            </p:nvCxnSpPr>
            <p:spPr bwMode="auto">
              <a:xfrm flipH="1">
                <a:off x="5512687" y="4946933"/>
                <a:ext cx="659602" cy="301459"/>
              </a:xfrm>
              <a:prstGeom prst="straightConnector1">
                <a:avLst/>
              </a:prstGeom>
              <a:noFill/>
              <a:ln w="25400">
                <a:solidFill>
                  <a:schemeClr val="tx2"/>
                </a:solidFill>
                <a:round/>
                <a:headEnd/>
                <a:tailEnd type="arrow" w="med" len="med"/>
              </a:ln>
            </p:spPr>
          </p:cxnSp>
          <p:cxnSp>
            <p:nvCxnSpPr>
              <p:cNvPr id="60" name="AutoShape 34"/>
              <p:cNvCxnSpPr>
                <a:cxnSpLocks noChangeShapeType="1"/>
                <a:stCxn id="41" idx="2"/>
                <a:endCxn id="40" idx="3"/>
              </p:cNvCxnSpPr>
              <p:nvPr/>
            </p:nvCxnSpPr>
            <p:spPr bwMode="auto">
              <a:xfrm flipH="1">
                <a:off x="4005072" y="5655432"/>
                <a:ext cx="957831" cy="5143"/>
              </a:xfrm>
              <a:prstGeom prst="straightConnector1">
                <a:avLst/>
              </a:prstGeom>
              <a:noFill/>
              <a:ln w="25400">
                <a:solidFill>
                  <a:schemeClr val="tx2"/>
                </a:solidFill>
                <a:round/>
                <a:headEnd/>
                <a:tailEnd type="arrow" w="med" len="med"/>
              </a:ln>
            </p:spPr>
          </p:cxnSp>
          <p:cxnSp>
            <p:nvCxnSpPr>
              <p:cNvPr id="61" name="AutoShape 35"/>
              <p:cNvCxnSpPr>
                <a:cxnSpLocks noChangeShapeType="1"/>
                <a:stCxn id="42" idx="1"/>
              </p:cNvCxnSpPr>
              <p:nvPr/>
            </p:nvCxnSpPr>
            <p:spPr bwMode="auto">
              <a:xfrm flipH="1" flipV="1">
                <a:off x="1605785" y="5209531"/>
                <a:ext cx="12564" cy="340231"/>
              </a:xfrm>
              <a:prstGeom prst="straightConnector1">
                <a:avLst/>
              </a:prstGeom>
              <a:noFill/>
              <a:ln w="25400">
                <a:solidFill>
                  <a:schemeClr val="tx2"/>
                </a:solidFill>
                <a:round/>
                <a:headEnd/>
                <a:tailEnd type="arrow" w="med" len="med"/>
              </a:ln>
            </p:spPr>
          </p:cxnSp>
        </p:grpSp>
        <p:sp>
          <p:nvSpPr>
            <p:cNvPr id="18" name="TextBox 17"/>
            <p:cNvSpPr txBox="1"/>
            <p:nvPr/>
          </p:nvSpPr>
          <p:spPr>
            <a:xfrm>
              <a:off x="3300983" y="14215872"/>
              <a:ext cx="1737171" cy="1044921"/>
            </a:xfrm>
            <a:prstGeom prst="rect">
              <a:avLst/>
            </a:prstGeom>
            <a:noFill/>
          </p:spPr>
          <p:txBody>
            <a:bodyPr wrap="square" rtlCol="0">
              <a:spAutoFit/>
            </a:bodyPr>
            <a:lstStyle/>
            <a:p>
              <a:r>
                <a:rPr lang="en-US" sz="2000" b="1" dirty="0" smtClean="0">
                  <a:solidFill>
                    <a:srgbClr val="C00000"/>
                  </a:solidFill>
                </a:rPr>
                <a:t>Validation w/ ground sites</a:t>
              </a:r>
              <a:endParaRPr lang="en-US" sz="2000" b="1" dirty="0">
                <a:solidFill>
                  <a:srgbClr val="C00000"/>
                </a:solidFill>
              </a:endParaRPr>
            </a:p>
          </p:txBody>
        </p:sp>
        <p:sp>
          <p:nvSpPr>
            <p:cNvPr id="19" name="TextBox 18"/>
            <p:cNvSpPr txBox="1"/>
            <p:nvPr/>
          </p:nvSpPr>
          <p:spPr>
            <a:xfrm>
              <a:off x="6355192" y="14245951"/>
              <a:ext cx="2257778" cy="1044921"/>
            </a:xfrm>
            <a:prstGeom prst="rect">
              <a:avLst/>
            </a:prstGeom>
            <a:noFill/>
          </p:spPr>
          <p:txBody>
            <a:bodyPr wrap="square" rtlCol="0">
              <a:spAutoFit/>
            </a:bodyPr>
            <a:lstStyle/>
            <a:p>
              <a:r>
                <a:rPr lang="en-US" sz="2000" b="1" dirty="0" smtClean="0">
                  <a:solidFill>
                    <a:srgbClr val="C00000"/>
                  </a:solidFill>
                </a:rPr>
                <a:t>Inter-</a:t>
              </a:r>
              <a:r>
                <a:rPr lang="en-US" sz="2000" b="1" dirty="0" err="1" smtClean="0">
                  <a:solidFill>
                    <a:srgbClr val="C00000"/>
                  </a:solidFill>
                </a:rPr>
                <a:t>senser</a:t>
              </a:r>
              <a:r>
                <a:rPr lang="en-US" sz="2000" b="1" dirty="0" smtClean="0">
                  <a:solidFill>
                    <a:srgbClr val="C00000"/>
                  </a:solidFill>
                </a:rPr>
                <a:t> comparison at granule level</a:t>
              </a:r>
              <a:endParaRPr lang="en-US" sz="2000" b="1" dirty="0">
                <a:solidFill>
                  <a:srgbClr val="C00000"/>
                </a:solidFill>
              </a:endParaRPr>
            </a:p>
          </p:txBody>
        </p:sp>
        <p:sp>
          <p:nvSpPr>
            <p:cNvPr id="20" name="TextBox 19"/>
            <p:cNvSpPr txBox="1"/>
            <p:nvPr/>
          </p:nvSpPr>
          <p:spPr>
            <a:xfrm>
              <a:off x="3438896" y="17773728"/>
              <a:ext cx="2078736" cy="1044921"/>
            </a:xfrm>
            <a:prstGeom prst="rect">
              <a:avLst/>
            </a:prstGeom>
            <a:noFill/>
          </p:spPr>
          <p:txBody>
            <a:bodyPr wrap="square" rtlCol="0">
              <a:spAutoFit/>
            </a:bodyPr>
            <a:lstStyle/>
            <a:p>
              <a:r>
                <a:rPr lang="en-US" sz="2000" b="1" dirty="0" smtClean="0">
                  <a:solidFill>
                    <a:srgbClr val="C00000"/>
                  </a:solidFill>
                </a:rPr>
                <a:t>Inter-sensor comparison at global level</a:t>
              </a:r>
              <a:endParaRPr lang="en-US" sz="2000" b="1" dirty="0">
                <a:solidFill>
                  <a:srgbClr val="C00000"/>
                </a:solidFill>
              </a:endParaRPr>
            </a:p>
          </p:txBody>
        </p:sp>
        <p:sp>
          <p:nvSpPr>
            <p:cNvPr id="21" name="TextBox 20"/>
            <p:cNvSpPr txBox="1"/>
            <p:nvPr/>
          </p:nvSpPr>
          <p:spPr>
            <a:xfrm>
              <a:off x="362711" y="17303358"/>
              <a:ext cx="1853222" cy="728278"/>
            </a:xfrm>
            <a:prstGeom prst="rect">
              <a:avLst/>
            </a:prstGeom>
            <a:noFill/>
          </p:spPr>
          <p:txBody>
            <a:bodyPr wrap="square" rtlCol="0">
              <a:spAutoFit/>
            </a:bodyPr>
            <a:lstStyle/>
            <a:p>
              <a:r>
                <a:rPr lang="en-US" sz="2000" b="1" dirty="0" smtClean="0">
                  <a:solidFill>
                    <a:srgbClr val="C00000"/>
                  </a:solidFill>
                </a:rPr>
                <a:t>Model-data comparison</a:t>
              </a:r>
              <a:endParaRPr lang="en-US" sz="2000" b="1" dirty="0">
                <a:solidFill>
                  <a:srgbClr val="C00000"/>
                </a:solidFill>
              </a:endParaRPr>
            </a:p>
          </p:txBody>
        </p:sp>
        <p:sp>
          <p:nvSpPr>
            <p:cNvPr id="22" name="AutoShape 8"/>
            <p:cNvSpPr>
              <a:spLocks noChangeArrowheads="1"/>
            </p:cNvSpPr>
            <p:nvPr/>
          </p:nvSpPr>
          <p:spPr bwMode="auto">
            <a:xfrm>
              <a:off x="1322832" y="16488273"/>
              <a:ext cx="1338443" cy="772551"/>
            </a:xfrm>
            <a:prstGeom prst="flowChartProcess">
              <a:avLst/>
            </a:prstGeom>
            <a:gradFill rotWithShape="1">
              <a:gsLst>
                <a:gs pos="0">
                  <a:srgbClr val="4BACC6">
                    <a:gamma/>
                    <a:shade val="46275"/>
                    <a:invGamma/>
                  </a:srgbClr>
                </a:gs>
                <a:gs pos="50000">
                  <a:srgbClr val="4BACC6"/>
                </a:gs>
                <a:gs pos="100000">
                  <a:srgbClr val="4BACC6">
                    <a:gamma/>
                    <a:shade val="46275"/>
                    <a:invGamma/>
                  </a:srgbClr>
                </a:gs>
              </a:gsLst>
              <a:lin ang="5400000" scaled="1"/>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Abnormal Events analysis</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23" name="AutoShape 18"/>
            <p:cNvCxnSpPr>
              <a:cxnSpLocks noChangeShapeType="1"/>
              <a:stCxn id="44" idx="1"/>
              <a:endCxn id="22" idx="3"/>
            </p:cNvCxnSpPr>
            <p:nvPr/>
          </p:nvCxnSpPr>
          <p:spPr bwMode="auto">
            <a:xfrm flipH="1" flipV="1">
              <a:off x="2661275" y="16874548"/>
              <a:ext cx="307251" cy="303144"/>
            </a:xfrm>
            <a:prstGeom prst="straightConnector1">
              <a:avLst/>
            </a:prstGeom>
            <a:noFill/>
            <a:ln w="25400">
              <a:solidFill>
                <a:schemeClr val="tx2"/>
              </a:solidFill>
              <a:round/>
              <a:headEnd/>
              <a:tailEnd type="arrow" w="med" len="med"/>
            </a:ln>
          </p:spPr>
        </p:cxnSp>
        <p:cxnSp>
          <p:nvCxnSpPr>
            <p:cNvPr id="24" name="AutoShape 33"/>
            <p:cNvCxnSpPr>
              <a:cxnSpLocks noChangeShapeType="1"/>
            </p:cNvCxnSpPr>
            <p:nvPr/>
          </p:nvCxnSpPr>
          <p:spPr bwMode="auto">
            <a:xfrm>
              <a:off x="6324600" y="15849600"/>
              <a:ext cx="295566" cy="894"/>
            </a:xfrm>
            <a:prstGeom prst="straightConnector1">
              <a:avLst/>
            </a:prstGeom>
            <a:noFill/>
            <a:ln w="25400">
              <a:solidFill>
                <a:schemeClr val="tx2"/>
              </a:solidFill>
              <a:round/>
              <a:headEnd/>
              <a:tailEnd type="arrow" w="med" len="med"/>
            </a:ln>
          </p:spPr>
        </p:cxnSp>
        <p:sp>
          <p:nvSpPr>
            <p:cNvPr id="25" name="AutoShape 9"/>
            <p:cNvSpPr>
              <a:spLocks noChangeArrowheads="1"/>
            </p:cNvSpPr>
            <p:nvPr/>
          </p:nvSpPr>
          <p:spPr bwMode="auto">
            <a:xfrm>
              <a:off x="6678925" y="15401544"/>
              <a:ext cx="1275525" cy="777240"/>
            </a:xfrm>
            <a:prstGeom prst="flowChartMagneticDisk">
              <a:avLst/>
            </a:prstGeom>
            <a:gradFill rotWithShape="1">
              <a:gsLst>
                <a:gs pos="0">
                  <a:srgbClr val="95B3D7">
                    <a:gamma/>
                    <a:shade val="46275"/>
                    <a:invGamma/>
                  </a:srgbClr>
                </a:gs>
                <a:gs pos="50000">
                  <a:srgbClr val="95B3D7"/>
                </a:gs>
                <a:gs pos="100000">
                  <a:srgbClr val="95B3D7">
                    <a:gamma/>
                    <a:shade val="46275"/>
                    <a:invGamma/>
                  </a:srgbClr>
                </a:gs>
              </a:gsLst>
              <a:lin ang="5400000" scaled="1"/>
            </a:gradFill>
            <a:ln w="127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Matchup Data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 name="AutoShape 10"/>
            <p:cNvSpPr>
              <a:spLocks noChangeArrowheads="1"/>
            </p:cNvSpPr>
            <p:nvPr/>
          </p:nvSpPr>
          <p:spPr bwMode="auto">
            <a:xfrm>
              <a:off x="7915730" y="16916136"/>
              <a:ext cx="1261684" cy="609864"/>
            </a:xfrm>
            <a:prstGeom prst="flowChartProcess">
              <a:avLst/>
            </a:prstGeom>
            <a:gradFill rotWithShape="1">
              <a:gsLst>
                <a:gs pos="0">
                  <a:srgbClr val="DDEBCF"/>
                </a:gs>
                <a:gs pos="50000">
                  <a:srgbClr val="9CB86E"/>
                </a:gs>
                <a:gs pos="100000">
                  <a:srgbClr val="156B13"/>
                </a:gs>
              </a:gsLst>
              <a:lin ang="5400000" scaled="0"/>
            </a:gradFill>
            <a:ln w="127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Validation Tool</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27" name="Shape 26"/>
            <p:cNvCxnSpPr>
              <a:stCxn id="25" idx="4"/>
              <a:endCxn id="26" idx="0"/>
            </p:cNvCxnSpPr>
            <p:nvPr/>
          </p:nvCxnSpPr>
          <p:spPr>
            <a:xfrm>
              <a:off x="7954450" y="15790165"/>
              <a:ext cx="592122" cy="1125971"/>
            </a:xfrm>
            <a:prstGeom prst="bentConnector2">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AutoShape 16"/>
            <p:cNvSpPr>
              <a:spLocks noChangeArrowheads="1"/>
            </p:cNvSpPr>
            <p:nvPr/>
          </p:nvSpPr>
          <p:spPr bwMode="auto">
            <a:xfrm>
              <a:off x="7672229" y="18129621"/>
              <a:ext cx="1505185" cy="767979"/>
            </a:xfrm>
            <a:prstGeom prst="flowChartMultidocument">
              <a:avLst/>
            </a:prstGeom>
            <a:gradFill rotWithShape="1">
              <a:gsLst>
                <a:gs pos="0">
                  <a:srgbClr val="DDEBCF"/>
                </a:gs>
                <a:gs pos="50000">
                  <a:srgbClr val="9CB86E"/>
                </a:gs>
                <a:gs pos="100000">
                  <a:srgbClr val="156B13"/>
                </a:gs>
              </a:gsLst>
              <a:lin ang="5400000" scaled="0"/>
            </a:gradFill>
            <a:ln w="127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Algorithm Evaluation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9" name="Straight Arrow Connector 28"/>
            <p:cNvCxnSpPr>
              <a:stCxn id="26" idx="2"/>
              <a:endCxn id="28" idx="0"/>
            </p:cNvCxnSpPr>
            <p:nvPr/>
          </p:nvCxnSpPr>
          <p:spPr>
            <a:xfrm flipH="1">
              <a:off x="8528372" y="17526000"/>
              <a:ext cx="18200" cy="603621"/>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05200" y="16383000"/>
              <a:ext cx="968511" cy="411636"/>
            </a:xfrm>
            <a:prstGeom prst="rect">
              <a:avLst/>
            </a:prstGeom>
            <a:noFill/>
          </p:spPr>
          <p:txBody>
            <a:bodyPr wrap="square" rtlCol="0">
              <a:spAutoFit/>
            </a:bodyPr>
            <a:lstStyle/>
            <a:p>
              <a:r>
                <a:rPr lang="en-US" sz="2000" b="1" dirty="0" smtClean="0">
                  <a:solidFill>
                    <a:srgbClr val="C00000"/>
                  </a:solidFill>
                </a:rPr>
                <a:t>Web</a:t>
              </a:r>
              <a:endParaRPr lang="en-US" sz="2000" b="1" dirty="0">
                <a:solidFill>
                  <a:srgbClr val="C00000"/>
                </a:solidFill>
              </a:endParaRPr>
            </a:p>
          </p:txBody>
        </p:sp>
      </p:grpSp>
      <p:pic>
        <p:nvPicPr>
          <p:cNvPr id="62" name="Picture 2"/>
          <p:cNvPicPr>
            <a:picLocks noChangeAspect="1" noChangeArrowheads="1"/>
          </p:cNvPicPr>
          <p:nvPr/>
        </p:nvPicPr>
        <p:blipFill>
          <a:blip r:embed="rId5" cstate="print"/>
          <a:srcRect/>
          <a:stretch>
            <a:fillRect/>
          </a:stretch>
        </p:blipFill>
        <p:spPr bwMode="auto">
          <a:xfrm>
            <a:off x="7620000" y="11963400"/>
            <a:ext cx="8375333" cy="5846445"/>
          </a:xfrm>
          <a:prstGeom prst="rect">
            <a:avLst/>
          </a:prstGeom>
          <a:noFill/>
          <a:ln w="9525">
            <a:noFill/>
            <a:miter lim="800000"/>
            <a:headEnd/>
            <a:tailEnd/>
          </a:ln>
        </p:spPr>
      </p:pic>
      <p:sp>
        <p:nvSpPr>
          <p:cNvPr id="63" name="TextBox 62"/>
          <p:cNvSpPr txBox="1"/>
          <p:nvPr/>
        </p:nvSpPr>
        <p:spPr>
          <a:xfrm>
            <a:off x="6553200" y="10980003"/>
            <a:ext cx="9753600" cy="830997"/>
          </a:xfrm>
          <a:prstGeom prst="rect">
            <a:avLst/>
          </a:prstGeom>
          <a:solidFill>
            <a:schemeClr val="accent4">
              <a:lumMod val="60000"/>
              <a:lumOff val="40000"/>
            </a:schemeClr>
          </a:solidFill>
        </p:spPr>
        <p:txBody>
          <a:bodyPr wrap="square" rtlCol="0">
            <a:spAutoFit/>
          </a:bodyPr>
          <a:lstStyle/>
          <a:p>
            <a:pPr algn="ctr"/>
            <a:r>
              <a:rPr lang="en-US" sz="4800" b="1" dirty="0" smtClean="0"/>
              <a:t>Routine Validation Tool</a:t>
            </a:r>
            <a:endParaRPr lang="en-US" sz="4800" b="1" dirty="0"/>
          </a:p>
        </p:txBody>
      </p:sp>
      <p:sp>
        <p:nvSpPr>
          <p:cNvPr id="118" name="TextBox 117"/>
          <p:cNvSpPr txBox="1"/>
          <p:nvPr/>
        </p:nvSpPr>
        <p:spPr>
          <a:xfrm>
            <a:off x="0" y="10972800"/>
            <a:ext cx="6629400" cy="830997"/>
          </a:xfrm>
          <a:prstGeom prst="rect">
            <a:avLst/>
          </a:prstGeom>
          <a:solidFill>
            <a:schemeClr val="accent4">
              <a:lumMod val="60000"/>
              <a:lumOff val="40000"/>
            </a:schemeClr>
          </a:solidFill>
        </p:spPr>
        <p:txBody>
          <a:bodyPr wrap="square" rtlCol="0">
            <a:spAutoFit/>
          </a:bodyPr>
          <a:lstStyle/>
          <a:p>
            <a:pPr algn="ctr"/>
            <a:r>
              <a:rPr lang="en-US" sz="4800" b="1" dirty="0" smtClean="0"/>
              <a:t>Monitoring system</a:t>
            </a:r>
            <a:endParaRPr lang="en-US" sz="4800" b="1" dirty="0"/>
          </a:p>
        </p:txBody>
      </p:sp>
      <p:sp>
        <p:nvSpPr>
          <p:cNvPr id="119" name="TextBox 118"/>
          <p:cNvSpPr txBox="1"/>
          <p:nvPr/>
        </p:nvSpPr>
        <p:spPr>
          <a:xfrm>
            <a:off x="0" y="19002911"/>
            <a:ext cx="16306800" cy="11172289"/>
          </a:xfrm>
          <a:prstGeom prst="rect">
            <a:avLst/>
          </a:prstGeom>
          <a:solidFill>
            <a:schemeClr val="accent4">
              <a:lumMod val="40000"/>
              <a:lumOff val="60000"/>
            </a:schemeClr>
          </a:solidFill>
        </p:spPr>
        <p:txBody>
          <a:bodyPr wrap="square" rtlCol="0">
            <a:spAutoFit/>
          </a:bodyPr>
          <a:lstStyle/>
          <a:p>
            <a:endParaRPr lang="en-US" sz="4800" dirty="0" smtClean="0"/>
          </a:p>
          <a:p>
            <a:endParaRPr lang="en-US" sz="4800" dirty="0"/>
          </a:p>
          <a:p>
            <a:endParaRPr lang="en-US" sz="4800" dirty="0" smtClean="0"/>
          </a:p>
          <a:p>
            <a:endParaRPr lang="en-US" sz="4800" dirty="0"/>
          </a:p>
          <a:p>
            <a:endParaRPr lang="en-US" sz="4800" dirty="0" smtClean="0"/>
          </a:p>
          <a:p>
            <a:endParaRPr lang="en-US" sz="4800" dirty="0"/>
          </a:p>
          <a:p>
            <a:endParaRPr lang="en-US" sz="4800" dirty="0" smtClean="0"/>
          </a:p>
          <a:p>
            <a:endParaRPr lang="en-US" sz="4800" dirty="0"/>
          </a:p>
          <a:p>
            <a:endParaRPr lang="en-US" sz="4800" dirty="0" smtClean="0"/>
          </a:p>
          <a:p>
            <a:endParaRPr lang="en-US" sz="4800" dirty="0"/>
          </a:p>
          <a:p>
            <a:endParaRPr lang="en-US" sz="4800" dirty="0" smtClean="0"/>
          </a:p>
          <a:p>
            <a:endParaRPr lang="en-US" sz="4800" dirty="0"/>
          </a:p>
          <a:p>
            <a:endParaRPr lang="en-US" sz="4800" dirty="0" smtClean="0"/>
          </a:p>
          <a:p>
            <a:endParaRPr lang="en-US" sz="4800" dirty="0"/>
          </a:p>
          <a:p>
            <a:endParaRPr lang="en-US" sz="4800" dirty="0"/>
          </a:p>
        </p:txBody>
      </p:sp>
      <p:grpSp>
        <p:nvGrpSpPr>
          <p:cNvPr id="120" name="Group 119"/>
          <p:cNvGrpSpPr>
            <a:grpSpLocks noChangeAspect="1"/>
          </p:cNvGrpSpPr>
          <p:nvPr/>
        </p:nvGrpSpPr>
        <p:grpSpPr>
          <a:xfrm>
            <a:off x="6096000" y="19888200"/>
            <a:ext cx="3888641" cy="8962232"/>
            <a:chOff x="7439978" y="16611599"/>
            <a:chExt cx="4364356" cy="8382185"/>
          </a:xfrm>
        </p:grpSpPr>
        <p:grpSp>
          <p:nvGrpSpPr>
            <p:cNvPr id="121" name="Group 40"/>
            <p:cNvGrpSpPr>
              <a:grpSpLocks noChangeAspect="1"/>
            </p:cNvGrpSpPr>
            <p:nvPr/>
          </p:nvGrpSpPr>
          <p:grpSpPr bwMode="auto">
            <a:xfrm>
              <a:off x="7439978" y="16611599"/>
              <a:ext cx="4364356" cy="8382185"/>
              <a:chOff x="668" y="1662"/>
              <a:chExt cx="4582" cy="7334"/>
            </a:xfrm>
          </p:grpSpPr>
          <p:sp>
            <p:nvSpPr>
              <p:cNvPr id="125" name="AutoShape 41"/>
              <p:cNvSpPr>
                <a:spLocks noChangeArrowheads="1"/>
              </p:cNvSpPr>
              <p:nvPr/>
            </p:nvSpPr>
            <p:spPr bwMode="auto">
              <a:xfrm>
                <a:off x="3306" y="1662"/>
                <a:ext cx="1752" cy="540"/>
              </a:xfrm>
              <a:prstGeom prst="flowChartTerminator">
                <a:avLst/>
              </a:prstGeom>
              <a:gradFill rotWithShape="0">
                <a:gsLst>
                  <a:gs pos="0">
                    <a:srgbClr val="9BBB59"/>
                  </a:gs>
                  <a:gs pos="100000">
                    <a:srgbClr val="74903B"/>
                  </a:gs>
                </a:gsLst>
                <a:path path="shape">
                  <a:fillToRect l="50000" t="50000" r="50000" b="50000"/>
                </a:path>
              </a:gradFill>
              <a:ln w="0">
                <a:no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err="1" smtClean="0">
                    <a:ln>
                      <a:noFill/>
                    </a:ln>
                    <a:solidFill>
                      <a:schemeClr val="tx1"/>
                    </a:solidFill>
                    <a:effectLst/>
                    <a:latin typeface="Calibri" pitchFamily="34" charset="0"/>
                    <a:ea typeface="SimSun" pitchFamily="2" charset="-122"/>
                    <a:cs typeface="Arial" pitchFamily="34" charset="0"/>
                  </a:rPr>
                  <a:t>Cron</a:t>
                </a: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 start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AutoShape 42"/>
              <p:cNvSpPr>
                <a:spLocks noChangeArrowheads="1"/>
              </p:cNvSpPr>
              <p:nvPr/>
            </p:nvSpPr>
            <p:spPr bwMode="auto">
              <a:xfrm>
                <a:off x="3114" y="2634"/>
                <a:ext cx="2136" cy="561"/>
              </a:xfrm>
              <a:prstGeom prst="flowChart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Online Data inquiry</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7" name="AutoShape 43"/>
              <p:cNvSpPr>
                <a:spLocks noChangeArrowheads="1"/>
              </p:cNvSpPr>
              <p:nvPr/>
            </p:nvSpPr>
            <p:spPr bwMode="auto">
              <a:xfrm>
                <a:off x="3150" y="3662"/>
                <a:ext cx="2064" cy="816"/>
              </a:xfrm>
              <a:prstGeom prst="flowChart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Geo-location &amp; temporal matchup</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8" name="AutoShape 44"/>
              <p:cNvSpPr>
                <a:spLocks noChangeArrowheads="1"/>
              </p:cNvSpPr>
              <p:nvPr/>
            </p:nvSpPr>
            <p:spPr bwMode="auto">
              <a:xfrm>
                <a:off x="668" y="3142"/>
                <a:ext cx="2359" cy="575"/>
              </a:xfrm>
              <a:prstGeom prst="flowChartInputOutpu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VIIRS</a:t>
                </a:r>
                <a:r>
                  <a:rPr kumimoji="0" lang="en-US" altLang="zh-CN" sz="2000" b="1" i="0" u="none" strike="noStrike" cap="none" normalizeH="0" dirty="0" smtClean="0">
                    <a:ln>
                      <a:noFill/>
                    </a:ln>
                    <a:solidFill>
                      <a:schemeClr val="tx1"/>
                    </a:solidFill>
                    <a:effectLst/>
                    <a:latin typeface="Calibri" pitchFamily="34" charset="0"/>
                    <a:ea typeface="SimSun" pitchFamily="2" charset="-122"/>
                    <a:cs typeface="Arial" pitchFamily="34" charset="0"/>
                  </a:rPr>
                  <a:t> SURFRAD</a:t>
                </a:r>
                <a:endPar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endParaRPr>
              </a:p>
            </p:txBody>
          </p:sp>
          <p:sp>
            <p:nvSpPr>
              <p:cNvPr id="129" name="AutoShape 46"/>
              <p:cNvSpPr>
                <a:spLocks noChangeArrowheads="1"/>
              </p:cNvSpPr>
              <p:nvPr/>
            </p:nvSpPr>
            <p:spPr bwMode="auto">
              <a:xfrm>
                <a:off x="3150" y="4934"/>
                <a:ext cx="2064" cy="756"/>
              </a:xfrm>
              <a:prstGeom prst="flowChart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QC &amp; Cloud Screening</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AutoShape 47"/>
              <p:cNvSpPr>
                <a:spLocks noChangeArrowheads="1"/>
              </p:cNvSpPr>
              <p:nvPr/>
            </p:nvSpPr>
            <p:spPr bwMode="auto">
              <a:xfrm>
                <a:off x="3240" y="6062"/>
                <a:ext cx="1896" cy="1080"/>
              </a:xfrm>
              <a:prstGeom prst="flowChartMultidocumen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Graphics, Data table, &amp; log</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AutoShape 48"/>
              <p:cNvSpPr>
                <a:spLocks noChangeArrowheads="1"/>
              </p:cNvSpPr>
              <p:nvPr/>
            </p:nvSpPr>
            <p:spPr bwMode="auto">
              <a:xfrm>
                <a:off x="1219" y="4368"/>
                <a:ext cx="1416" cy="804"/>
              </a:xfrm>
              <a:prstGeom prst="flowChartMagneticDisk">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FTP server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AutoShape 49"/>
              <p:cNvSpPr>
                <a:spLocks noChangeArrowheads="1"/>
              </p:cNvSpPr>
              <p:nvPr/>
            </p:nvSpPr>
            <p:spPr bwMode="auto">
              <a:xfrm>
                <a:off x="3288" y="7529"/>
                <a:ext cx="1656" cy="533"/>
              </a:xfrm>
              <a:prstGeom prst="flowChart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Email to users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AutoShape 50"/>
              <p:cNvSpPr>
                <a:spLocks noChangeArrowheads="1"/>
              </p:cNvSpPr>
              <p:nvPr/>
            </p:nvSpPr>
            <p:spPr bwMode="auto">
              <a:xfrm>
                <a:off x="3672" y="8480"/>
                <a:ext cx="984" cy="516"/>
              </a:xfrm>
              <a:prstGeom prst="flowChartTerminator">
                <a:avLst/>
              </a:prstGeom>
              <a:gradFill rotWithShape="0">
                <a:gsLst>
                  <a:gs pos="0">
                    <a:srgbClr val="9BBB59"/>
                  </a:gs>
                  <a:gs pos="100000">
                    <a:srgbClr val="74903B"/>
                  </a:gs>
                </a:gsLst>
                <a:path path="shape">
                  <a:fillToRect l="50000" t="50000" r="50000" b="50000"/>
                </a:path>
              </a:gradFill>
              <a:ln w="0">
                <a:no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End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4" name="AutoShape 51"/>
              <p:cNvCxnSpPr>
                <a:cxnSpLocks noChangeShapeType="1"/>
              </p:cNvCxnSpPr>
              <p:nvPr/>
            </p:nvCxnSpPr>
            <p:spPr bwMode="auto">
              <a:xfrm>
                <a:off x="4182" y="2202"/>
                <a:ext cx="12" cy="432"/>
              </a:xfrm>
              <a:prstGeom prst="straightConnector1">
                <a:avLst/>
              </a:prstGeom>
              <a:noFill/>
              <a:ln w="9525">
                <a:solidFill>
                  <a:srgbClr val="000000"/>
                </a:solidFill>
                <a:round/>
                <a:headEnd/>
                <a:tailEnd type="triangle" w="med" len="med"/>
              </a:ln>
            </p:spPr>
          </p:cxnSp>
          <p:cxnSp>
            <p:nvCxnSpPr>
              <p:cNvPr id="135" name="AutoShape 54"/>
              <p:cNvCxnSpPr>
                <a:cxnSpLocks noChangeShapeType="1"/>
              </p:cNvCxnSpPr>
              <p:nvPr/>
            </p:nvCxnSpPr>
            <p:spPr bwMode="auto">
              <a:xfrm>
                <a:off x="4182" y="3230"/>
                <a:ext cx="12" cy="432"/>
              </a:xfrm>
              <a:prstGeom prst="straightConnector1">
                <a:avLst/>
              </a:prstGeom>
              <a:noFill/>
              <a:ln w="9525">
                <a:solidFill>
                  <a:srgbClr val="000000"/>
                </a:solidFill>
                <a:round/>
                <a:headEnd/>
                <a:tailEnd type="triangle" w="med" len="med"/>
              </a:ln>
            </p:spPr>
          </p:cxnSp>
          <p:cxnSp>
            <p:nvCxnSpPr>
              <p:cNvPr id="136" name="AutoShape 55"/>
              <p:cNvCxnSpPr>
                <a:cxnSpLocks noChangeShapeType="1"/>
              </p:cNvCxnSpPr>
              <p:nvPr/>
            </p:nvCxnSpPr>
            <p:spPr bwMode="auto">
              <a:xfrm>
                <a:off x="4182" y="4490"/>
                <a:ext cx="12" cy="432"/>
              </a:xfrm>
              <a:prstGeom prst="straightConnector1">
                <a:avLst/>
              </a:prstGeom>
              <a:noFill/>
              <a:ln w="9525">
                <a:solidFill>
                  <a:srgbClr val="000000"/>
                </a:solidFill>
                <a:round/>
                <a:headEnd/>
                <a:tailEnd type="triangle" w="med" len="med"/>
              </a:ln>
            </p:spPr>
          </p:cxnSp>
          <p:cxnSp>
            <p:nvCxnSpPr>
              <p:cNvPr id="137" name="AutoShape 57"/>
              <p:cNvCxnSpPr>
                <a:cxnSpLocks noChangeShapeType="1"/>
              </p:cNvCxnSpPr>
              <p:nvPr/>
            </p:nvCxnSpPr>
            <p:spPr bwMode="auto">
              <a:xfrm>
                <a:off x="4139" y="7084"/>
                <a:ext cx="12" cy="432"/>
              </a:xfrm>
              <a:prstGeom prst="straightConnector1">
                <a:avLst/>
              </a:prstGeom>
              <a:noFill/>
              <a:ln w="9525">
                <a:solidFill>
                  <a:srgbClr val="000000"/>
                </a:solidFill>
                <a:round/>
                <a:headEnd/>
                <a:tailEnd type="triangle" w="med" len="med"/>
              </a:ln>
            </p:spPr>
          </p:cxnSp>
          <p:cxnSp>
            <p:nvCxnSpPr>
              <p:cNvPr id="138" name="AutoShape 58"/>
              <p:cNvCxnSpPr>
                <a:cxnSpLocks noChangeShapeType="1"/>
              </p:cNvCxnSpPr>
              <p:nvPr/>
            </p:nvCxnSpPr>
            <p:spPr bwMode="auto">
              <a:xfrm>
                <a:off x="4127" y="8062"/>
                <a:ext cx="12" cy="432"/>
              </a:xfrm>
              <a:prstGeom prst="straightConnector1">
                <a:avLst/>
              </a:prstGeom>
              <a:noFill/>
              <a:ln w="9525">
                <a:solidFill>
                  <a:srgbClr val="000000"/>
                </a:solidFill>
                <a:round/>
                <a:headEnd/>
                <a:tailEnd type="triangle" w="med" len="med"/>
              </a:ln>
            </p:spPr>
          </p:cxnSp>
        </p:grpSp>
        <p:cxnSp>
          <p:nvCxnSpPr>
            <p:cNvPr id="122" name="AutoShape 54"/>
            <p:cNvCxnSpPr>
              <a:cxnSpLocks noChangeShapeType="1"/>
            </p:cNvCxnSpPr>
            <p:nvPr/>
          </p:nvCxnSpPr>
          <p:spPr bwMode="auto">
            <a:xfrm>
              <a:off x="10744200" y="21183600"/>
              <a:ext cx="11430" cy="493742"/>
            </a:xfrm>
            <a:prstGeom prst="straightConnector1">
              <a:avLst/>
            </a:prstGeom>
            <a:noFill/>
            <a:ln w="9525">
              <a:solidFill>
                <a:srgbClr val="000000"/>
              </a:solidFill>
              <a:round/>
              <a:headEnd/>
              <a:tailEnd type="triangle" w="med" len="med"/>
            </a:ln>
          </p:spPr>
        </p:cxnSp>
        <p:cxnSp>
          <p:nvCxnSpPr>
            <p:cNvPr id="123" name="AutoShape 62"/>
            <p:cNvCxnSpPr>
              <a:cxnSpLocks noChangeShapeType="1"/>
            </p:cNvCxnSpPr>
            <p:nvPr/>
          </p:nvCxnSpPr>
          <p:spPr bwMode="auto">
            <a:xfrm rot="5400000" flipH="1" flipV="1">
              <a:off x="9228464" y="17762864"/>
              <a:ext cx="189213" cy="861059"/>
            </a:xfrm>
            <a:prstGeom prst="bentConnector2">
              <a:avLst/>
            </a:prstGeom>
            <a:noFill/>
            <a:ln w="9525">
              <a:solidFill>
                <a:srgbClr val="000000"/>
              </a:solidFill>
              <a:miter lim="800000"/>
              <a:headEnd/>
              <a:tailEnd type="triangle" w="med" len="med"/>
            </a:ln>
          </p:spPr>
        </p:cxnSp>
        <p:cxnSp>
          <p:nvCxnSpPr>
            <p:cNvPr id="124" name="AutoShape 62"/>
            <p:cNvCxnSpPr>
              <a:cxnSpLocks noChangeShapeType="1"/>
              <a:stCxn id="130" idx="1"/>
            </p:cNvCxnSpPr>
            <p:nvPr/>
          </p:nvCxnSpPr>
          <p:spPr bwMode="auto">
            <a:xfrm rot="10800000">
              <a:off x="8686802" y="20650200"/>
              <a:ext cx="1203007" cy="1607778"/>
            </a:xfrm>
            <a:prstGeom prst="bentConnector2">
              <a:avLst/>
            </a:prstGeom>
            <a:noFill/>
            <a:ln w="9525">
              <a:solidFill>
                <a:srgbClr val="000000"/>
              </a:solidFill>
              <a:miter lim="800000"/>
              <a:headEnd/>
              <a:tailEnd type="triangle" w="med" len="med"/>
            </a:ln>
          </p:spPr>
        </p:cxnSp>
      </p:grpSp>
      <p:pic>
        <p:nvPicPr>
          <p:cNvPr id="139" name="Picture 60"/>
          <p:cNvPicPr>
            <a:picLocks noChangeAspect="1" noChangeArrowheads="1"/>
          </p:cNvPicPr>
          <p:nvPr/>
        </p:nvPicPr>
        <p:blipFill>
          <a:blip r:embed="rId6" cstate="print"/>
          <a:srcRect/>
          <a:stretch>
            <a:fillRect/>
          </a:stretch>
        </p:blipFill>
        <p:spPr bwMode="auto">
          <a:xfrm>
            <a:off x="76200" y="19488090"/>
            <a:ext cx="5931218" cy="4135755"/>
          </a:xfrm>
          <a:prstGeom prst="rect">
            <a:avLst/>
          </a:prstGeom>
          <a:noFill/>
          <a:ln w="9525">
            <a:noFill/>
            <a:miter lim="800000"/>
            <a:headEnd/>
            <a:tailEnd/>
          </a:ln>
        </p:spPr>
      </p:pic>
      <p:pic>
        <p:nvPicPr>
          <p:cNvPr id="140" name="Picture 61"/>
          <p:cNvPicPr>
            <a:picLocks noChangeAspect="1" noChangeArrowheads="1"/>
          </p:cNvPicPr>
          <p:nvPr/>
        </p:nvPicPr>
        <p:blipFill>
          <a:blip r:embed="rId7" cstate="print"/>
          <a:srcRect/>
          <a:stretch>
            <a:fillRect/>
          </a:stretch>
        </p:blipFill>
        <p:spPr bwMode="auto">
          <a:xfrm>
            <a:off x="76200" y="24679275"/>
            <a:ext cx="6010751" cy="4200525"/>
          </a:xfrm>
          <a:prstGeom prst="rect">
            <a:avLst/>
          </a:prstGeom>
          <a:noFill/>
          <a:ln w="9525">
            <a:noFill/>
            <a:miter lim="800000"/>
            <a:headEnd/>
            <a:tailEnd/>
          </a:ln>
        </p:spPr>
      </p:pic>
      <p:pic>
        <p:nvPicPr>
          <p:cNvPr id="141" name="Picture 140" descr="VIIRS-Desert_Rock_NV_2014109_yearly_color_Mx8.png"/>
          <p:cNvPicPr>
            <a:picLocks noChangeAspect="1"/>
          </p:cNvPicPr>
          <p:nvPr/>
        </p:nvPicPr>
        <p:blipFill>
          <a:blip r:embed="rId8" cstate="print"/>
          <a:stretch>
            <a:fillRect/>
          </a:stretch>
        </p:blipFill>
        <p:spPr>
          <a:xfrm>
            <a:off x="10287000" y="24307800"/>
            <a:ext cx="5715000" cy="4286250"/>
          </a:xfrm>
          <a:prstGeom prst="rect">
            <a:avLst/>
          </a:prstGeom>
        </p:spPr>
      </p:pic>
      <p:pic>
        <p:nvPicPr>
          <p:cNvPr id="142" name="Picture 141" descr="VIIRS-Penn_State_PA_2014116_yearly_color_Mx8.png"/>
          <p:cNvPicPr>
            <a:picLocks noChangeAspect="1"/>
          </p:cNvPicPr>
          <p:nvPr/>
        </p:nvPicPr>
        <p:blipFill>
          <a:blip r:embed="rId9" cstate="print"/>
          <a:stretch>
            <a:fillRect/>
          </a:stretch>
        </p:blipFill>
        <p:spPr>
          <a:xfrm>
            <a:off x="10287000" y="19507200"/>
            <a:ext cx="5715000" cy="4286250"/>
          </a:xfrm>
          <a:prstGeom prst="rect">
            <a:avLst/>
          </a:prstGeom>
        </p:spPr>
      </p:pic>
      <p:sp>
        <p:nvSpPr>
          <p:cNvPr id="143" name="TextBox 142"/>
          <p:cNvSpPr txBox="1"/>
          <p:nvPr/>
        </p:nvSpPr>
        <p:spPr>
          <a:xfrm>
            <a:off x="152400" y="23907690"/>
            <a:ext cx="5715000" cy="400110"/>
          </a:xfrm>
          <a:prstGeom prst="rect">
            <a:avLst/>
          </a:prstGeom>
          <a:solidFill>
            <a:schemeClr val="bg2">
              <a:lumMod val="75000"/>
            </a:schemeClr>
          </a:solidFill>
        </p:spPr>
        <p:txBody>
          <a:bodyPr wrap="square" rtlCol="0">
            <a:spAutoFit/>
          </a:bodyPr>
          <a:lstStyle/>
          <a:p>
            <a:r>
              <a:rPr lang="en-US" sz="2000" dirty="0" smtClean="0"/>
              <a:t>Fig. 1Validation results are published via FTP server.</a:t>
            </a:r>
            <a:endParaRPr lang="en-US" sz="2000" dirty="0"/>
          </a:p>
        </p:txBody>
      </p:sp>
      <p:sp>
        <p:nvSpPr>
          <p:cNvPr id="144" name="TextBox 143"/>
          <p:cNvSpPr txBox="1"/>
          <p:nvPr/>
        </p:nvSpPr>
        <p:spPr>
          <a:xfrm>
            <a:off x="228600" y="29108400"/>
            <a:ext cx="5715000" cy="707886"/>
          </a:xfrm>
          <a:prstGeom prst="rect">
            <a:avLst/>
          </a:prstGeom>
          <a:solidFill>
            <a:schemeClr val="bg2">
              <a:lumMod val="75000"/>
            </a:schemeClr>
          </a:solidFill>
        </p:spPr>
        <p:txBody>
          <a:bodyPr wrap="square" rtlCol="0">
            <a:spAutoFit/>
          </a:bodyPr>
          <a:lstStyle/>
          <a:p>
            <a:r>
              <a:rPr lang="en-US" sz="2000" dirty="0" smtClean="0"/>
              <a:t>Figure. 2. A message with summary and/or warning will be sent to the users once the validation is done.</a:t>
            </a:r>
            <a:endParaRPr lang="en-US" sz="2000" dirty="0"/>
          </a:p>
        </p:txBody>
      </p:sp>
      <p:sp>
        <p:nvSpPr>
          <p:cNvPr id="145" name="TextBox 144"/>
          <p:cNvSpPr txBox="1"/>
          <p:nvPr/>
        </p:nvSpPr>
        <p:spPr>
          <a:xfrm>
            <a:off x="10058400" y="28956000"/>
            <a:ext cx="5791200" cy="1015663"/>
          </a:xfrm>
          <a:prstGeom prst="rect">
            <a:avLst/>
          </a:prstGeom>
          <a:solidFill>
            <a:schemeClr val="bg2">
              <a:lumMod val="75000"/>
            </a:schemeClr>
          </a:solidFill>
        </p:spPr>
        <p:txBody>
          <a:bodyPr wrap="square" rtlCol="0">
            <a:spAutoFit/>
          </a:bodyPr>
          <a:lstStyle/>
          <a:p>
            <a:r>
              <a:rPr lang="en-US" sz="2000" dirty="0" smtClean="0"/>
              <a:t>Figure. 3. VIIRS LST and LST calculated with other algorithm are validated with SURFRAD sites’ observations.</a:t>
            </a:r>
            <a:endParaRPr lang="en-US" sz="2000" dirty="0"/>
          </a:p>
        </p:txBody>
      </p:sp>
      <p:cxnSp>
        <p:nvCxnSpPr>
          <p:cNvPr id="146" name="Straight Arrow Connector 145"/>
          <p:cNvCxnSpPr/>
          <p:nvPr/>
        </p:nvCxnSpPr>
        <p:spPr>
          <a:xfrm flipH="1" flipV="1">
            <a:off x="6096000" y="22936200"/>
            <a:ext cx="762000" cy="838200"/>
          </a:xfrm>
          <a:prstGeom prst="straightConnector1">
            <a:avLst/>
          </a:prstGeom>
          <a:ln w="15875">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2" idx="1"/>
            <a:endCxn id="140" idx="3"/>
          </p:cNvCxnSpPr>
          <p:nvPr/>
        </p:nvCxnSpPr>
        <p:spPr>
          <a:xfrm flipH="1" flipV="1">
            <a:off x="6086951" y="26779538"/>
            <a:ext cx="2232584" cy="603869"/>
          </a:xfrm>
          <a:prstGeom prst="straightConnector1">
            <a:avLst/>
          </a:prstGeom>
          <a:ln w="15875">
            <a:solidFill>
              <a:schemeClr val="accent6">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9829800" y="24460200"/>
            <a:ext cx="457200" cy="1447800"/>
          </a:xfrm>
          <a:prstGeom prst="straightConnector1">
            <a:avLst/>
          </a:prstGeom>
          <a:ln w="15875">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0" y="18288000"/>
            <a:ext cx="16306800" cy="830997"/>
          </a:xfrm>
          <a:prstGeom prst="rect">
            <a:avLst/>
          </a:prstGeom>
          <a:solidFill>
            <a:srgbClr val="92D050"/>
          </a:solidFill>
        </p:spPr>
        <p:txBody>
          <a:bodyPr wrap="square" rtlCol="0">
            <a:spAutoFit/>
          </a:bodyPr>
          <a:lstStyle/>
          <a:p>
            <a:pPr algn="ctr"/>
            <a:r>
              <a:rPr lang="en-US" sz="4800" b="1" dirty="0" smtClean="0"/>
              <a:t>Validation with ground sites</a:t>
            </a:r>
            <a:endParaRPr lang="en-US" sz="4800" b="1" dirty="0"/>
          </a:p>
        </p:txBody>
      </p:sp>
      <p:graphicFrame>
        <p:nvGraphicFramePr>
          <p:cNvPr id="156" name="Table 155"/>
          <p:cNvGraphicFramePr>
            <a:graphicFrameLocks noGrp="1"/>
          </p:cNvGraphicFramePr>
          <p:nvPr/>
        </p:nvGraphicFramePr>
        <p:xfrm>
          <a:off x="152400" y="32080200"/>
          <a:ext cx="7543800" cy="8458200"/>
        </p:xfrm>
        <a:graphic>
          <a:graphicData uri="http://schemas.openxmlformats.org/drawingml/2006/table">
            <a:tbl>
              <a:tblPr/>
              <a:tblGrid>
                <a:gridCol w="462169"/>
                <a:gridCol w="4696239"/>
                <a:gridCol w="2385392"/>
              </a:tblGrid>
              <a:tr h="429282">
                <a:tc>
                  <a:txBody>
                    <a:bodyPr/>
                    <a:lstStyle/>
                    <a:p>
                      <a:pPr marL="0" marR="0" algn="l">
                        <a:spcBef>
                          <a:spcPts val="0"/>
                        </a:spcBef>
                        <a:spcAft>
                          <a:spcPts val="0"/>
                        </a:spcAft>
                      </a:pPr>
                      <a:r>
                        <a:rPr lang="en-US" sz="1200" dirty="0">
                          <a:latin typeface="Times New Roman"/>
                          <a:ea typeface="Times New Roman"/>
                          <a:cs typeface="Times New Roman"/>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B9B9"/>
                    </a:solidFill>
                  </a:tcPr>
                </a:tc>
                <a:tc>
                  <a:txBody>
                    <a:bodyPr/>
                    <a:lstStyle/>
                    <a:p>
                      <a:pPr marL="0" marR="0" algn="ctr">
                        <a:spcBef>
                          <a:spcPts val="0"/>
                        </a:spcBef>
                        <a:spcAft>
                          <a:spcPts val="0"/>
                        </a:spcAft>
                      </a:pPr>
                      <a:r>
                        <a:rPr lang="en-US" sz="1200">
                          <a:latin typeface="Times New Roman"/>
                          <a:ea typeface="Times New Roman"/>
                          <a:cs typeface="Times New Roman"/>
                        </a:rPr>
                        <a:t>Formula</a:t>
                      </a:r>
                      <a:r>
                        <a:rPr lang="en-US" sz="1200" baseline="30000">
                          <a:latin typeface="Times New Roman"/>
                          <a:ea typeface="Times New Roman"/>
                          <a:cs typeface="Times New Roman"/>
                        </a:rPr>
                        <a:t>#</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B9B9"/>
                    </a:solidFill>
                  </a:tcPr>
                </a:tc>
                <a:tc>
                  <a:txBody>
                    <a:bodyPr/>
                    <a:lstStyle/>
                    <a:p>
                      <a:pPr marL="0" marR="0" algn="l">
                        <a:spcBef>
                          <a:spcPts val="0"/>
                        </a:spcBef>
                        <a:spcAft>
                          <a:spcPts val="0"/>
                        </a:spcAft>
                      </a:pPr>
                      <a:r>
                        <a:rPr lang="en-US" sz="1200">
                          <a:latin typeface="Times New Roman"/>
                          <a:ea typeface="Times New Roman"/>
                          <a:cs typeface="Times New Roman"/>
                        </a:rPr>
                        <a:t>Reference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B9B9"/>
                    </a:solidFill>
                  </a:tcPr>
                </a:tc>
              </a:tr>
              <a:tr h="695348">
                <a:tc>
                  <a:txBody>
                    <a:bodyPr/>
                    <a:lstStyle/>
                    <a:p>
                      <a:pPr marL="0" marR="0" algn="l">
                        <a:spcBef>
                          <a:spcPts val="0"/>
                        </a:spcBef>
                        <a:spcAft>
                          <a:spcPts val="0"/>
                        </a:spcAft>
                      </a:pPr>
                      <a:r>
                        <a:rPr lang="en-US" sz="1200">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Wan &amp; Dozier (1996); Becker &amp; Li (1990).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924">
                <a:tc>
                  <a:txBody>
                    <a:bodyPr/>
                    <a:lstStyle/>
                    <a:p>
                      <a:pPr marL="0" marR="0" algn="l">
                        <a:spcBef>
                          <a:spcPts val="0"/>
                        </a:spcBef>
                        <a:spcAft>
                          <a:spcPts val="0"/>
                        </a:spcAft>
                      </a:pPr>
                      <a:r>
                        <a:rPr lang="en-US" sz="1200">
                          <a:latin typeface="Times New Roman"/>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Prata &amp; Platt (1991); modified by Caselles </a:t>
                      </a:r>
                      <a:r>
                        <a:rPr lang="en-US" sz="1200" i="1">
                          <a:latin typeface="Times New Roman"/>
                          <a:ea typeface="Times New Roman"/>
                          <a:cs typeface="Times New Roman"/>
                        </a:rPr>
                        <a:t>et al. </a:t>
                      </a:r>
                      <a:r>
                        <a:rPr lang="en-US" sz="1200">
                          <a:latin typeface="Times New Roman"/>
                          <a:ea typeface="Times New Roman"/>
                          <a:cs typeface="Times New Roman"/>
                        </a:rPr>
                        <a:t>(1997).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367">
                <a:tc>
                  <a:txBody>
                    <a:bodyPr/>
                    <a:lstStyle/>
                    <a:p>
                      <a:pPr marL="0" marR="0" algn="l">
                        <a:spcBef>
                          <a:spcPts val="0"/>
                        </a:spcBef>
                        <a:spcAft>
                          <a:spcPts val="0"/>
                        </a:spcAft>
                      </a:pPr>
                      <a:r>
                        <a:rPr lang="en-US" sz="1200">
                          <a:latin typeface="Times New Roman"/>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err="1">
                          <a:latin typeface="Times New Roman"/>
                          <a:ea typeface="Times New Roman"/>
                          <a:cs typeface="Times New Roman"/>
                        </a:rPr>
                        <a:t>Coll</a:t>
                      </a:r>
                      <a:r>
                        <a:rPr lang="en-US" sz="1200" dirty="0">
                          <a:latin typeface="Times New Roman"/>
                          <a:ea typeface="Times New Roman"/>
                          <a:cs typeface="Times New Roman"/>
                        </a:rPr>
                        <a:t> &amp; Valor (1997).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pt-BR" sz="1200">
                          <a:latin typeface="Times New Roman"/>
                          <a:ea typeface="Times New Roman"/>
                          <a:cs typeface="Times New Roman"/>
                        </a:rPr>
                        <a:t>Vidal (1991).</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Price (1984).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err="1">
                          <a:latin typeface="Times New Roman"/>
                          <a:ea typeface="Times New Roman"/>
                          <a:cs typeface="Times New Roman"/>
                        </a:rPr>
                        <a:t>Ulivieri</a:t>
                      </a:r>
                      <a:r>
                        <a:rPr lang="en-US" sz="1200" dirty="0">
                          <a:latin typeface="Times New Roman"/>
                          <a:ea typeface="Times New Roman"/>
                          <a:cs typeface="Times New Roman"/>
                        </a:rPr>
                        <a:t> &amp; </a:t>
                      </a:r>
                      <a:r>
                        <a:rPr lang="en-US" sz="1200" dirty="0" err="1">
                          <a:latin typeface="Times New Roman"/>
                          <a:ea typeface="Times New Roman"/>
                          <a:cs typeface="Times New Roman"/>
                        </a:rPr>
                        <a:t>Cannizzaro</a:t>
                      </a:r>
                      <a:r>
                        <a:rPr lang="en-US" sz="1200" dirty="0">
                          <a:latin typeface="Times New Roman"/>
                          <a:ea typeface="Times New Roman"/>
                          <a:cs typeface="Times New Roman"/>
                        </a:rPr>
                        <a:t> (1985).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Sobrino </a:t>
                      </a:r>
                      <a:r>
                        <a:rPr lang="en-US" sz="1200" i="1">
                          <a:latin typeface="Times New Roman"/>
                          <a:ea typeface="Times New Roman"/>
                          <a:cs typeface="Times New Roman"/>
                        </a:rPr>
                        <a:t>et al.</a:t>
                      </a:r>
                      <a:r>
                        <a:rPr lang="en-US" sz="1200">
                          <a:latin typeface="Times New Roman"/>
                          <a:ea typeface="Times New Roman"/>
                          <a:cs typeface="Times New Roman"/>
                        </a:rPr>
                        <a:t> (1994).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971">
                <a:tc>
                  <a:txBody>
                    <a:bodyPr/>
                    <a:lstStyle/>
                    <a:p>
                      <a:pPr marL="0" marR="0" algn="l">
                        <a:spcBef>
                          <a:spcPts val="0"/>
                        </a:spcBef>
                        <a:spcAft>
                          <a:spcPts val="0"/>
                        </a:spcAft>
                      </a:pPr>
                      <a:r>
                        <a:rPr lang="en-US" sz="1200">
                          <a:latin typeface="Times New Roman"/>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pt-BR" sz="1200">
                          <a:latin typeface="Times New Roman"/>
                          <a:ea typeface="Times New Roman"/>
                          <a:cs typeface="Times New Roman"/>
                        </a:rPr>
                        <a:t>Ulivieri </a:t>
                      </a:r>
                      <a:r>
                        <a:rPr lang="pt-BR" sz="1200" i="1">
                          <a:latin typeface="Times New Roman"/>
                          <a:ea typeface="Times New Roman"/>
                          <a:cs typeface="Times New Roman"/>
                        </a:rPr>
                        <a:t>et al</a:t>
                      </a:r>
                      <a:r>
                        <a:rPr lang="pt-BR" sz="1200">
                          <a:latin typeface="Times New Roman"/>
                          <a:ea typeface="Times New Roman"/>
                          <a:cs typeface="Times New Roman"/>
                        </a:rPr>
                        <a:t>. (1992).</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Sobrino </a:t>
                      </a:r>
                      <a:r>
                        <a:rPr lang="en-US" sz="1200" i="1">
                          <a:latin typeface="Times New Roman"/>
                          <a:ea typeface="Times New Roman"/>
                          <a:cs typeface="Times New Roman"/>
                        </a:rPr>
                        <a:t>et al.</a:t>
                      </a:r>
                      <a:r>
                        <a:rPr lang="en-US" sz="1200">
                          <a:latin typeface="Times New Roman"/>
                          <a:ea typeface="Times New Roman"/>
                          <a:cs typeface="Times New Roman"/>
                        </a:rPr>
                        <a:t> (1993).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Wan &amp; Dozier (1996); Becker &amp; Li (1990).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Ulivieri &amp; Cannizzaro (1985).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pt-BR" sz="1200">
                          <a:latin typeface="Times New Roman"/>
                          <a:ea typeface="Times New Roman"/>
                          <a:cs typeface="Times New Roman"/>
                        </a:rPr>
                        <a:t>Ulivieri </a:t>
                      </a:r>
                      <a:r>
                        <a:rPr lang="pt-BR" sz="1200" i="1">
                          <a:latin typeface="Times New Roman"/>
                          <a:ea typeface="Times New Roman"/>
                          <a:cs typeface="Times New Roman"/>
                        </a:rPr>
                        <a:t>et al</a:t>
                      </a:r>
                      <a:r>
                        <a:rPr lang="pt-BR" sz="1200">
                          <a:latin typeface="Times New Roman"/>
                          <a:ea typeface="Times New Roman"/>
                          <a:cs typeface="Times New Roman"/>
                        </a:rPr>
                        <a:t>. (1992).</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Modified from Ulivieri &amp; Cannizzaro (1985).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82">
                <a:tc>
                  <a:txBody>
                    <a:bodyPr/>
                    <a:lstStyle/>
                    <a:p>
                      <a:pPr marL="0" marR="0" algn="l">
                        <a:spcBef>
                          <a:spcPts val="0"/>
                        </a:spcBef>
                        <a:spcAft>
                          <a:spcPts val="0"/>
                        </a:spcAft>
                      </a:pPr>
                      <a:r>
                        <a:rPr lang="en-US" sz="1200">
                          <a:latin typeface="Times New Roman"/>
                          <a:ea typeface="Times New Roman"/>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Modified from Ulivieri &amp; Cannizzaro (1985).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488">
                <a:tc gridSpan="3">
                  <a:txBody>
                    <a:bodyPr/>
                    <a:lstStyle/>
                    <a:p>
                      <a:pPr marL="0" marR="0" algn="l">
                        <a:spcBef>
                          <a:spcPts val="0"/>
                        </a:spcBef>
                        <a:spcAft>
                          <a:spcPts val="0"/>
                        </a:spcAft>
                      </a:pPr>
                      <a:r>
                        <a:rPr lang="en-US" sz="1200" baseline="30000" dirty="0">
                          <a:latin typeface="Times New Roman"/>
                          <a:ea typeface="Times New Roman"/>
                          <a:cs typeface="Times New Roman"/>
                        </a:rPr>
                        <a:t>#</a:t>
                      </a:r>
                      <a:r>
                        <a:rPr lang="en-US" sz="1200" dirty="0">
                          <a:latin typeface="Times New Roman"/>
                          <a:ea typeface="Times New Roman"/>
                          <a:cs typeface="Times New Roman"/>
                        </a:rPr>
                        <a:t>Note:   </a:t>
                      </a:r>
                    </a:p>
                    <a:p>
                      <a:pPr marL="0" marR="0" algn="l">
                        <a:spcBef>
                          <a:spcPts val="0"/>
                        </a:spcBef>
                        <a:spcAft>
                          <a:spcPts val="0"/>
                        </a:spcAft>
                      </a:pPr>
                      <a:r>
                        <a:rPr lang="en-US" sz="1200" dirty="0">
                          <a:latin typeface="Times New Roman"/>
                          <a:ea typeface="Times New Roman"/>
                          <a:cs typeface="Times New Roman"/>
                        </a:rPr>
                        <a:t>T</a:t>
                      </a:r>
                      <a:r>
                        <a:rPr lang="en-US" sz="1200" baseline="-25000" dirty="0">
                          <a:latin typeface="Times New Roman"/>
                          <a:ea typeface="Times New Roman"/>
                          <a:cs typeface="Times New Roman"/>
                        </a:rPr>
                        <a:t>11</a:t>
                      </a:r>
                      <a:r>
                        <a:rPr lang="en-US" sz="1200" dirty="0">
                          <a:latin typeface="Times New Roman"/>
                          <a:ea typeface="Times New Roman"/>
                          <a:cs typeface="Times New Roman"/>
                        </a:rPr>
                        <a:t> and T</a:t>
                      </a:r>
                      <a:r>
                        <a:rPr lang="en-US" sz="1200" baseline="-25000" dirty="0">
                          <a:latin typeface="Times New Roman"/>
                          <a:ea typeface="Times New Roman"/>
                          <a:cs typeface="Times New Roman"/>
                        </a:rPr>
                        <a:t>12 </a:t>
                      </a:r>
                      <a:r>
                        <a:rPr lang="en-US" sz="1200" dirty="0">
                          <a:latin typeface="Times New Roman"/>
                          <a:ea typeface="Times New Roman"/>
                          <a:cs typeface="Times New Roman"/>
                        </a:rPr>
                        <a:t>represent the top-of-atmosphere brightness temperatures of channels 14 and 15, respectively;</a:t>
                      </a:r>
                    </a:p>
                    <a:p>
                      <a:pPr marL="0" marR="0" algn="l">
                        <a:spcBef>
                          <a:spcPts val="0"/>
                        </a:spcBef>
                        <a:spcAft>
                          <a:spcPts val="0"/>
                        </a:spcAft>
                      </a:pPr>
                      <a:r>
                        <a:rPr lang="en-US" sz="1200" dirty="0">
                          <a:latin typeface="Times New Roman"/>
                          <a:ea typeface="Times New Roman"/>
                          <a:cs typeface="Times New Roman"/>
                        </a:rPr>
                        <a:t>ε=( ε</a:t>
                      </a:r>
                      <a:r>
                        <a:rPr lang="en-US" sz="1200" baseline="-25000" dirty="0">
                          <a:latin typeface="Times New Roman"/>
                          <a:ea typeface="Times New Roman"/>
                          <a:cs typeface="Times New Roman"/>
                        </a:rPr>
                        <a:t> 11</a:t>
                      </a:r>
                      <a:r>
                        <a:rPr lang="en-US" sz="1200" dirty="0">
                          <a:latin typeface="Times New Roman"/>
                          <a:ea typeface="Times New Roman"/>
                          <a:cs typeface="Times New Roman"/>
                        </a:rPr>
                        <a:t>+ ε</a:t>
                      </a:r>
                      <a:r>
                        <a:rPr lang="en-US" sz="1200" baseline="-25000" dirty="0">
                          <a:latin typeface="Times New Roman"/>
                          <a:ea typeface="Times New Roman"/>
                          <a:cs typeface="Times New Roman"/>
                        </a:rPr>
                        <a:t> 12</a:t>
                      </a:r>
                      <a:r>
                        <a:rPr lang="en-US" sz="1200" dirty="0">
                          <a:latin typeface="Times New Roman"/>
                          <a:ea typeface="Times New Roman"/>
                          <a:cs typeface="Times New Roman"/>
                        </a:rPr>
                        <a:t>)/2 and Δ ε ( ε</a:t>
                      </a:r>
                      <a:r>
                        <a:rPr lang="en-US" sz="1200" baseline="-25000" dirty="0">
                          <a:latin typeface="Times New Roman"/>
                          <a:ea typeface="Times New Roman"/>
                          <a:cs typeface="Times New Roman"/>
                        </a:rPr>
                        <a:t> 11</a:t>
                      </a:r>
                      <a:r>
                        <a:rPr lang="en-US" sz="1200" dirty="0">
                          <a:latin typeface="Times New Roman"/>
                          <a:ea typeface="Times New Roman"/>
                          <a:cs typeface="Times New Roman"/>
                        </a:rPr>
                        <a:t>- ε</a:t>
                      </a:r>
                      <a:r>
                        <a:rPr lang="en-US" sz="1200" baseline="-25000" dirty="0">
                          <a:latin typeface="Times New Roman"/>
                          <a:ea typeface="Times New Roman"/>
                          <a:cs typeface="Times New Roman"/>
                        </a:rPr>
                        <a:t> 12</a:t>
                      </a:r>
                      <a:r>
                        <a:rPr lang="en-US" sz="1200" dirty="0">
                          <a:latin typeface="Times New Roman"/>
                          <a:ea typeface="Times New Roman"/>
                          <a:cs typeface="Times New Roman"/>
                        </a:rPr>
                        <a:t>), where  ε</a:t>
                      </a:r>
                      <a:r>
                        <a:rPr lang="en-US" sz="1200" baseline="-25000" dirty="0">
                          <a:latin typeface="Times New Roman"/>
                          <a:ea typeface="Times New Roman"/>
                          <a:cs typeface="Times New Roman"/>
                        </a:rPr>
                        <a:t> 11</a:t>
                      </a:r>
                      <a:r>
                        <a:rPr lang="en-US" sz="1200" dirty="0">
                          <a:latin typeface="Times New Roman"/>
                          <a:ea typeface="Times New Roman"/>
                          <a:cs typeface="Times New Roman"/>
                        </a:rPr>
                        <a:t> and  ε</a:t>
                      </a:r>
                      <a:r>
                        <a:rPr lang="en-US" sz="1200" baseline="-25000" dirty="0">
                          <a:latin typeface="Times New Roman"/>
                          <a:ea typeface="Times New Roman"/>
                          <a:cs typeface="Times New Roman"/>
                        </a:rPr>
                        <a:t> 12</a:t>
                      </a:r>
                      <a:r>
                        <a:rPr lang="en-US" sz="1200" dirty="0">
                          <a:latin typeface="Times New Roman"/>
                          <a:ea typeface="Times New Roman"/>
                          <a:cs typeface="Times New Roman"/>
                        </a:rPr>
                        <a:t> are the spectral emissivity values of the land surface at channels 14 and 15, respectively;</a:t>
                      </a:r>
                    </a:p>
                    <a:p>
                      <a:pPr marL="0" marR="0" algn="l">
                        <a:spcBef>
                          <a:spcPts val="0"/>
                        </a:spcBef>
                        <a:spcAft>
                          <a:spcPts val="0"/>
                        </a:spcAft>
                      </a:pPr>
                      <a:r>
                        <a:rPr lang="en-US" sz="1200" dirty="0">
                          <a:latin typeface="Times New Roman"/>
                          <a:ea typeface="Times New Roman"/>
                          <a:cs typeface="Times New Roman"/>
                        </a:rPr>
                        <a:t>θ is the satellite view zenith angle.</a:t>
                      </a:r>
                    </a:p>
                    <a:p>
                      <a:pPr marL="0" marR="0" algn="l">
                        <a:spcBef>
                          <a:spcPts val="0"/>
                        </a:spcBef>
                        <a:spcAft>
                          <a:spcPts val="0"/>
                        </a:spcAft>
                      </a:pPr>
                      <a:r>
                        <a:rPr lang="en-US" sz="1200" dirty="0">
                          <a:latin typeface="Times New Roman"/>
                          <a:ea typeface="Times New Roman"/>
                          <a:cs typeface="Times New Roman"/>
                        </a:rPr>
                        <a:t>C,  A</a:t>
                      </a:r>
                      <a:r>
                        <a:rPr lang="en-US" sz="1200" baseline="-25000" dirty="0">
                          <a:latin typeface="Times New Roman"/>
                          <a:ea typeface="Times New Roman"/>
                          <a:cs typeface="Times New Roman"/>
                        </a:rPr>
                        <a:t>1</a:t>
                      </a:r>
                      <a:r>
                        <a:rPr lang="en-US" sz="1200" dirty="0">
                          <a:latin typeface="Times New Roman"/>
                          <a:ea typeface="Times New Roman"/>
                          <a:cs typeface="Times New Roman"/>
                        </a:rPr>
                        <a:t>, A</a:t>
                      </a:r>
                      <a:r>
                        <a:rPr lang="en-US" sz="1200" baseline="-25000" dirty="0">
                          <a:latin typeface="Times New Roman"/>
                          <a:ea typeface="Times New Roman"/>
                          <a:cs typeface="Times New Roman"/>
                        </a:rPr>
                        <a:t>2</a:t>
                      </a:r>
                      <a:r>
                        <a:rPr lang="en-US" sz="1200" dirty="0">
                          <a:latin typeface="Times New Roman"/>
                          <a:ea typeface="Times New Roman"/>
                          <a:cs typeface="Times New Roman"/>
                        </a:rPr>
                        <a:t>,  A</a:t>
                      </a:r>
                      <a:r>
                        <a:rPr lang="en-US" sz="1200" baseline="-25000" dirty="0">
                          <a:latin typeface="Times New Roman"/>
                          <a:ea typeface="Times New Roman"/>
                          <a:cs typeface="Times New Roman"/>
                        </a:rPr>
                        <a:t>3</a:t>
                      </a:r>
                      <a:r>
                        <a:rPr lang="en-US" sz="1200" dirty="0">
                          <a:latin typeface="Times New Roman"/>
                          <a:ea typeface="Times New Roman"/>
                          <a:cs typeface="Times New Roman"/>
                        </a:rPr>
                        <a:t>,  A</a:t>
                      </a:r>
                      <a:r>
                        <a:rPr lang="en-US" sz="1200" baseline="-25000" dirty="0">
                          <a:latin typeface="Times New Roman"/>
                          <a:ea typeface="Times New Roman"/>
                          <a:cs typeface="Times New Roman"/>
                        </a:rPr>
                        <a:t>4</a:t>
                      </a:r>
                      <a:r>
                        <a:rPr lang="en-US" sz="1200" dirty="0">
                          <a:latin typeface="Times New Roman"/>
                          <a:ea typeface="Times New Roman"/>
                          <a:cs typeface="Times New Roman"/>
                        </a:rPr>
                        <a:t>, and D are algorithm coefficients.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157" name="TextBox 156"/>
          <p:cNvSpPr txBox="1"/>
          <p:nvPr/>
        </p:nvSpPr>
        <p:spPr>
          <a:xfrm>
            <a:off x="0" y="30022800"/>
            <a:ext cx="16306800" cy="830997"/>
          </a:xfrm>
          <a:prstGeom prst="rect">
            <a:avLst/>
          </a:prstGeom>
          <a:solidFill>
            <a:schemeClr val="accent2">
              <a:lumMod val="60000"/>
              <a:lumOff val="40000"/>
            </a:schemeClr>
          </a:solidFill>
        </p:spPr>
        <p:txBody>
          <a:bodyPr wrap="square" rtlCol="0">
            <a:spAutoFit/>
          </a:bodyPr>
          <a:lstStyle/>
          <a:p>
            <a:pPr algn="ctr"/>
            <a:r>
              <a:rPr lang="en-US" sz="4800" b="1" dirty="0" smtClean="0"/>
              <a:t>Algorithm Evaluation</a:t>
            </a:r>
          </a:p>
        </p:txBody>
      </p:sp>
      <p:sp>
        <p:nvSpPr>
          <p:cNvPr id="158" name="TextBox 157"/>
          <p:cNvSpPr txBox="1"/>
          <p:nvPr/>
        </p:nvSpPr>
        <p:spPr>
          <a:xfrm>
            <a:off x="8305800" y="30861000"/>
            <a:ext cx="7696200" cy="3416320"/>
          </a:xfrm>
          <a:prstGeom prst="rect">
            <a:avLst/>
          </a:prstGeom>
          <a:solidFill>
            <a:schemeClr val="accent4">
              <a:lumMod val="20000"/>
              <a:lumOff val="80000"/>
            </a:schemeClr>
          </a:solidFill>
        </p:spPr>
        <p:txBody>
          <a:bodyPr wrap="square" rtlCol="0">
            <a:spAutoFit/>
          </a:bodyPr>
          <a:lstStyle/>
          <a:p>
            <a:r>
              <a:rPr lang="en-US" sz="2400" dirty="0" smtClean="0"/>
              <a:t>Matchup data from monitoring tool has been used to evaluate different retrieval algorithms. This experiment includes 12 different algorithms (Table 1), nine of which are listed as in the GOES-R LST ATBD.  As a quality control procedure,, the following filters have been applied to the matchup data set, including satellite quality flag (cloud clear), QC for ground sites, and additional cloud filtering based on 3x3 neighboring brightness temperature standard deviation. The results are shown in the following table.</a:t>
            </a:r>
          </a:p>
        </p:txBody>
      </p:sp>
      <p:sp>
        <p:nvSpPr>
          <p:cNvPr id="161" name="TextBox 160"/>
          <p:cNvSpPr txBox="1"/>
          <p:nvPr/>
        </p:nvSpPr>
        <p:spPr>
          <a:xfrm>
            <a:off x="304800" y="30861000"/>
            <a:ext cx="7239000" cy="954107"/>
          </a:xfrm>
          <a:prstGeom prst="rect">
            <a:avLst/>
          </a:prstGeom>
          <a:solidFill>
            <a:schemeClr val="bg2">
              <a:lumMod val="75000"/>
            </a:schemeClr>
          </a:solidFill>
        </p:spPr>
        <p:txBody>
          <a:bodyPr wrap="square" rtlCol="0">
            <a:spAutoFit/>
          </a:bodyPr>
          <a:lstStyle/>
          <a:p>
            <a:r>
              <a:rPr lang="en-US" sz="2800" dirty="0" smtClean="0"/>
              <a:t>Table 1. Fourteen candidates for algorithm evaluation</a:t>
            </a:r>
          </a:p>
        </p:txBody>
      </p:sp>
      <p:sp>
        <p:nvSpPr>
          <p:cNvPr id="162" name="TextBox 161"/>
          <p:cNvSpPr txBox="1"/>
          <p:nvPr/>
        </p:nvSpPr>
        <p:spPr>
          <a:xfrm>
            <a:off x="8534400" y="34442400"/>
            <a:ext cx="7239000" cy="954107"/>
          </a:xfrm>
          <a:prstGeom prst="rect">
            <a:avLst/>
          </a:prstGeom>
          <a:solidFill>
            <a:schemeClr val="bg2">
              <a:lumMod val="75000"/>
            </a:schemeClr>
          </a:solidFill>
        </p:spPr>
        <p:txBody>
          <a:bodyPr wrap="square" rtlCol="0">
            <a:spAutoFit/>
          </a:bodyPr>
          <a:lstStyle/>
          <a:p>
            <a:r>
              <a:rPr lang="en-US" sz="2800" dirty="0" smtClean="0"/>
              <a:t>Table 2. Validation results with respect to SURFRAD ground sites.</a:t>
            </a:r>
          </a:p>
        </p:txBody>
      </p:sp>
      <p:graphicFrame>
        <p:nvGraphicFramePr>
          <p:cNvPr id="1026" name="Object 2"/>
          <p:cNvGraphicFramePr>
            <a:graphicFrameLocks noChangeAspect="1"/>
          </p:cNvGraphicFramePr>
          <p:nvPr/>
        </p:nvGraphicFramePr>
        <p:xfrm>
          <a:off x="838200" y="32613600"/>
          <a:ext cx="2819400" cy="617537"/>
        </p:xfrm>
        <a:graphic>
          <a:graphicData uri="http://schemas.openxmlformats.org/presentationml/2006/ole">
            <p:oleObj spid="_x0000_s1026" name="Equation" r:id="rId10" imgW="3708360" imgH="812520" progId="Equation.3">
              <p:embed/>
            </p:oleObj>
          </a:graphicData>
        </a:graphic>
      </p:graphicFrame>
      <p:graphicFrame>
        <p:nvGraphicFramePr>
          <p:cNvPr id="1027" name="Object 3"/>
          <p:cNvGraphicFramePr>
            <a:graphicFrameLocks noChangeAspect="1"/>
          </p:cNvGraphicFramePr>
          <p:nvPr/>
        </p:nvGraphicFramePr>
        <p:xfrm>
          <a:off x="762000" y="33375600"/>
          <a:ext cx="3530600" cy="393700"/>
        </p:xfrm>
        <a:graphic>
          <a:graphicData uri="http://schemas.openxmlformats.org/presentationml/2006/ole">
            <p:oleObj spid="_x0000_s1027" name="Equation" r:id="rId11" imgW="3530520" imgH="393480" progId="Equation.3">
              <p:embed/>
            </p:oleObj>
          </a:graphicData>
        </a:graphic>
      </p:graphicFrame>
      <p:graphicFrame>
        <p:nvGraphicFramePr>
          <p:cNvPr id="1028" name="Object 4"/>
          <p:cNvGraphicFramePr>
            <a:graphicFrameLocks noChangeAspect="1"/>
          </p:cNvGraphicFramePr>
          <p:nvPr/>
        </p:nvGraphicFramePr>
        <p:xfrm>
          <a:off x="762000" y="33909000"/>
          <a:ext cx="3035300" cy="457200"/>
        </p:xfrm>
        <a:graphic>
          <a:graphicData uri="http://schemas.openxmlformats.org/presentationml/2006/ole">
            <p:oleObj spid="_x0000_s1028" name="Equation" r:id="rId12" imgW="3035160" imgH="457200" progId="Equation.3">
              <p:embed/>
            </p:oleObj>
          </a:graphicData>
        </a:graphic>
      </p:graphicFrame>
      <p:graphicFrame>
        <p:nvGraphicFramePr>
          <p:cNvPr id="1029" name="Object 5"/>
          <p:cNvGraphicFramePr>
            <a:graphicFrameLocks noChangeAspect="1"/>
          </p:cNvGraphicFramePr>
          <p:nvPr/>
        </p:nvGraphicFramePr>
        <p:xfrm>
          <a:off x="762000" y="34442400"/>
          <a:ext cx="3581400" cy="320675"/>
        </p:xfrm>
        <a:graphic>
          <a:graphicData uri="http://schemas.openxmlformats.org/presentationml/2006/ole">
            <p:oleObj spid="_x0000_s1029" name="Equation" r:id="rId13" imgW="4406760" imgH="393480" progId="Equation.3">
              <p:embed/>
            </p:oleObj>
          </a:graphicData>
        </a:graphic>
      </p:graphicFrame>
      <p:graphicFrame>
        <p:nvGraphicFramePr>
          <p:cNvPr id="1030" name="Object 6"/>
          <p:cNvGraphicFramePr>
            <a:graphicFrameLocks noChangeAspect="1"/>
          </p:cNvGraphicFramePr>
          <p:nvPr/>
        </p:nvGraphicFramePr>
        <p:xfrm>
          <a:off x="762000" y="34823400"/>
          <a:ext cx="2438400" cy="404812"/>
        </p:xfrm>
        <a:graphic>
          <a:graphicData uri="http://schemas.openxmlformats.org/presentationml/2006/ole">
            <p:oleObj spid="_x0000_s1030" name="Equation" r:id="rId14" imgW="2755800" imgH="457200" progId="Equation.3">
              <p:embed/>
            </p:oleObj>
          </a:graphicData>
        </a:graphic>
      </p:graphicFrame>
      <p:graphicFrame>
        <p:nvGraphicFramePr>
          <p:cNvPr id="1040" name="Object 16"/>
          <p:cNvGraphicFramePr>
            <a:graphicFrameLocks noChangeAspect="1"/>
          </p:cNvGraphicFramePr>
          <p:nvPr/>
        </p:nvGraphicFramePr>
        <p:xfrm>
          <a:off x="762000" y="35356800"/>
          <a:ext cx="3594100" cy="228600"/>
        </p:xfrm>
        <a:graphic>
          <a:graphicData uri="http://schemas.openxmlformats.org/presentationml/2006/ole">
            <p:oleObj spid="_x0000_s1040" name="Equation" r:id="rId15" imgW="3593880" imgH="228600" progId="Equation.3">
              <p:embed/>
            </p:oleObj>
          </a:graphicData>
        </a:graphic>
      </p:graphicFrame>
      <p:graphicFrame>
        <p:nvGraphicFramePr>
          <p:cNvPr id="1041" name="Object 17"/>
          <p:cNvGraphicFramePr>
            <a:graphicFrameLocks noChangeAspect="1"/>
          </p:cNvGraphicFramePr>
          <p:nvPr/>
        </p:nvGraphicFramePr>
        <p:xfrm>
          <a:off x="762000" y="35661600"/>
          <a:ext cx="3505200" cy="346075"/>
        </p:xfrm>
        <a:graphic>
          <a:graphicData uri="http://schemas.openxmlformats.org/presentationml/2006/ole">
            <p:oleObj spid="_x0000_s1041" name="Equation" r:id="rId16" imgW="3987720" imgH="393480" progId="Equation.3">
              <p:embed/>
            </p:oleObj>
          </a:graphicData>
        </a:graphic>
      </p:graphicFrame>
      <p:graphicFrame>
        <p:nvGraphicFramePr>
          <p:cNvPr id="1042" name="Object 18"/>
          <p:cNvGraphicFramePr>
            <a:graphicFrameLocks noChangeAspect="1"/>
          </p:cNvGraphicFramePr>
          <p:nvPr/>
        </p:nvGraphicFramePr>
        <p:xfrm>
          <a:off x="762000" y="36195000"/>
          <a:ext cx="3581400" cy="187325"/>
        </p:xfrm>
        <a:graphic>
          <a:graphicData uri="http://schemas.openxmlformats.org/presentationml/2006/ole">
            <p:oleObj spid="_x0000_s1042" name="Equation" r:id="rId17" imgW="4368600" imgH="228600" progId="Equation.3">
              <p:embed/>
            </p:oleObj>
          </a:graphicData>
        </a:graphic>
      </p:graphicFrame>
      <p:graphicFrame>
        <p:nvGraphicFramePr>
          <p:cNvPr id="1043" name="Object 19"/>
          <p:cNvGraphicFramePr>
            <a:graphicFrameLocks noChangeAspect="1"/>
          </p:cNvGraphicFramePr>
          <p:nvPr/>
        </p:nvGraphicFramePr>
        <p:xfrm>
          <a:off x="762000" y="36423600"/>
          <a:ext cx="2895600" cy="401638"/>
        </p:xfrm>
        <a:graphic>
          <a:graphicData uri="http://schemas.openxmlformats.org/presentationml/2006/ole">
            <p:oleObj spid="_x0000_s1043" name="Equation" r:id="rId18" imgW="3301920" imgH="457200" progId="Equation.3">
              <p:embed/>
            </p:oleObj>
          </a:graphicData>
        </a:graphic>
      </p:graphicFrame>
      <p:graphicFrame>
        <p:nvGraphicFramePr>
          <p:cNvPr id="1044" name="Object 20"/>
          <p:cNvGraphicFramePr>
            <a:graphicFrameLocks noChangeAspect="1"/>
          </p:cNvGraphicFramePr>
          <p:nvPr/>
        </p:nvGraphicFramePr>
        <p:xfrm>
          <a:off x="762000" y="36957000"/>
          <a:ext cx="3581400" cy="309563"/>
        </p:xfrm>
        <a:graphic>
          <a:graphicData uri="http://schemas.openxmlformats.org/presentationml/2006/ole">
            <p:oleObj spid="_x0000_s1044" name="Equation" r:id="rId19" imgW="4559040" imgH="393480" progId="Equation.3">
              <p:embed/>
            </p:oleObj>
          </a:graphicData>
        </a:graphic>
      </p:graphicFrame>
      <p:graphicFrame>
        <p:nvGraphicFramePr>
          <p:cNvPr id="1045" name="Object 21"/>
          <p:cNvGraphicFramePr>
            <a:graphicFrameLocks noChangeAspect="1"/>
          </p:cNvGraphicFramePr>
          <p:nvPr/>
        </p:nvGraphicFramePr>
        <p:xfrm>
          <a:off x="762000" y="37414200"/>
          <a:ext cx="2120900" cy="228600"/>
        </p:xfrm>
        <a:graphic>
          <a:graphicData uri="http://schemas.openxmlformats.org/presentationml/2006/ole">
            <p:oleObj spid="_x0000_s1045" name="Equation" r:id="rId20" imgW="2120760" imgH="228600" progId="Equation.3">
              <p:embed/>
            </p:oleObj>
          </a:graphicData>
        </a:graphic>
      </p:graphicFrame>
      <p:graphicFrame>
        <p:nvGraphicFramePr>
          <p:cNvPr id="1046" name="Object 22"/>
          <p:cNvGraphicFramePr>
            <a:graphicFrameLocks noChangeAspect="1"/>
          </p:cNvGraphicFramePr>
          <p:nvPr/>
        </p:nvGraphicFramePr>
        <p:xfrm>
          <a:off x="762000" y="37871400"/>
          <a:ext cx="2971800" cy="228600"/>
        </p:xfrm>
        <a:graphic>
          <a:graphicData uri="http://schemas.openxmlformats.org/presentationml/2006/ole">
            <p:oleObj spid="_x0000_s1046" name="Equation" r:id="rId21" imgW="2971800" imgH="228600" progId="Equation.3">
              <p:embed/>
            </p:oleObj>
          </a:graphicData>
        </a:graphic>
      </p:graphicFrame>
      <p:graphicFrame>
        <p:nvGraphicFramePr>
          <p:cNvPr id="1047" name="Object 23"/>
          <p:cNvGraphicFramePr>
            <a:graphicFrameLocks noChangeAspect="1"/>
          </p:cNvGraphicFramePr>
          <p:nvPr/>
        </p:nvGraphicFramePr>
        <p:xfrm>
          <a:off x="762000" y="38252400"/>
          <a:ext cx="3581400" cy="203200"/>
        </p:xfrm>
        <a:graphic>
          <a:graphicData uri="http://schemas.openxmlformats.org/presentationml/2006/ole">
            <p:oleObj spid="_x0000_s1047" name="Equation" r:id="rId22" imgW="4038480" imgH="228600" progId="Equation.3">
              <p:embed/>
            </p:oleObj>
          </a:graphicData>
        </a:graphic>
      </p:graphicFrame>
      <p:graphicFrame>
        <p:nvGraphicFramePr>
          <p:cNvPr id="1048" name="Object 24"/>
          <p:cNvGraphicFramePr>
            <a:graphicFrameLocks noChangeAspect="1"/>
          </p:cNvGraphicFramePr>
          <p:nvPr/>
        </p:nvGraphicFramePr>
        <p:xfrm>
          <a:off x="762000" y="38709600"/>
          <a:ext cx="3454400" cy="228600"/>
        </p:xfrm>
        <a:graphic>
          <a:graphicData uri="http://schemas.openxmlformats.org/presentationml/2006/ole">
            <p:oleObj spid="_x0000_s1048" name="Equation" r:id="rId23" imgW="3454200" imgH="228600" progId="Equation.3">
              <p:embed/>
            </p:oleObj>
          </a:graphicData>
        </a:graphic>
      </p:graphicFrame>
      <p:sp>
        <p:nvSpPr>
          <p:cNvPr id="186" name="TextBox 185"/>
          <p:cNvSpPr txBox="1"/>
          <p:nvPr/>
        </p:nvSpPr>
        <p:spPr>
          <a:xfrm>
            <a:off x="16535400" y="10972800"/>
            <a:ext cx="16383000" cy="830997"/>
          </a:xfrm>
          <a:prstGeom prst="rect">
            <a:avLst/>
          </a:prstGeom>
          <a:solidFill>
            <a:schemeClr val="accent2">
              <a:lumMod val="60000"/>
              <a:lumOff val="40000"/>
            </a:schemeClr>
          </a:solidFill>
        </p:spPr>
        <p:txBody>
          <a:bodyPr wrap="square" rtlCol="0">
            <a:spAutoFit/>
          </a:bodyPr>
          <a:lstStyle/>
          <a:p>
            <a:pPr algn="ctr"/>
            <a:r>
              <a:rPr lang="en-US" sz="4800" b="1" dirty="0" smtClean="0"/>
              <a:t>Global cross-satellite comparison</a:t>
            </a:r>
            <a:endParaRPr lang="en-US" sz="4800" b="1" dirty="0"/>
          </a:p>
        </p:txBody>
      </p:sp>
      <p:sp>
        <p:nvSpPr>
          <p:cNvPr id="187" name="TextBox 186"/>
          <p:cNvSpPr txBox="1"/>
          <p:nvPr/>
        </p:nvSpPr>
        <p:spPr>
          <a:xfrm>
            <a:off x="16535400" y="11811000"/>
            <a:ext cx="16383000" cy="2554545"/>
          </a:xfrm>
          <a:prstGeom prst="rect">
            <a:avLst/>
          </a:prstGeom>
          <a:solidFill>
            <a:schemeClr val="bg2">
              <a:lumMod val="75000"/>
            </a:schemeClr>
          </a:solidFill>
        </p:spPr>
        <p:txBody>
          <a:bodyPr wrap="square" rtlCol="0">
            <a:spAutoFit/>
          </a:bodyPr>
          <a:lstStyle/>
          <a:p>
            <a:r>
              <a:rPr lang="en-US" sz="3200" dirty="0" smtClean="0"/>
              <a:t>Daily data from SNPP-VIIRS and MODIS-AQUA are collected. Two global datasets based on different compositing procedure are generated for daytime/night and VIIRS/AQUA, allowing the cross-satellite comparison of the LST products. For dataset 1, satellite LST as well as data required for retrieval with other algorithm are stored. Different retrieval algorithms for VIIRS are tested for potential algorithm improvement.</a:t>
            </a:r>
            <a:endParaRPr lang="en-US" sz="4800" dirty="0"/>
          </a:p>
        </p:txBody>
      </p:sp>
      <p:sp>
        <p:nvSpPr>
          <p:cNvPr id="188" name="TextBox 187"/>
          <p:cNvSpPr txBox="1"/>
          <p:nvPr/>
        </p:nvSpPr>
        <p:spPr>
          <a:xfrm>
            <a:off x="16535400" y="14325600"/>
            <a:ext cx="16383000" cy="523220"/>
          </a:xfrm>
          <a:prstGeom prst="rect">
            <a:avLst/>
          </a:prstGeom>
          <a:solidFill>
            <a:srgbClr val="92D050"/>
          </a:solidFill>
        </p:spPr>
        <p:txBody>
          <a:bodyPr wrap="square" rtlCol="0">
            <a:spAutoFit/>
          </a:bodyPr>
          <a:lstStyle/>
          <a:p>
            <a:pPr algn="ctr"/>
            <a:r>
              <a:rPr lang="en-US" sz="2800" b="1" dirty="0" smtClean="0"/>
              <a:t>Global maps for LST and other variables for VIIRS and AQUA</a:t>
            </a:r>
          </a:p>
        </p:txBody>
      </p:sp>
      <p:sp>
        <p:nvSpPr>
          <p:cNvPr id="189" name="TextBox 188"/>
          <p:cNvSpPr txBox="1"/>
          <p:nvPr/>
        </p:nvSpPr>
        <p:spPr>
          <a:xfrm>
            <a:off x="16535400" y="14859001"/>
            <a:ext cx="16383000" cy="11418510"/>
          </a:xfrm>
          <a:prstGeom prst="rect">
            <a:avLst/>
          </a:prstGeom>
          <a:solidFill>
            <a:schemeClr val="bg2">
              <a:lumMod val="75000"/>
            </a:schemeClr>
          </a:solidFill>
        </p:spPr>
        <p:txBody>
          <a:bodyPr wrap="square" rtlCol="0">
            <a:spAutoFit/>
          </a:bodyPr>
          <a:lstStyle/>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p:txBody>
      </p:sp>
      <p:pic>
        <p:nvPicPr>
          <p:cNvPr id="190" name="Picture 189" descr="viirs_lst_day_20140422.png"/>
          <p:cNvPicPr>
            <a:picLocks noChangeAspect="1"/>
          </p:cNvPicPr>
          <p:nvPr/>
        </p:nvPicPr>
        <p:blipFill>
          <a:blip r:embed="rId24" cstate="print"/>
          <a:stretch>
            <a:fillRect/>
          </a:stretch>
        </p:blipFill>
        <p:spPr>
          <a:xfrm>
            <a:off x="17106900" y="15011400"/>
            <a:ext cx="7429500" cy="4953000"/>
          </a:xfrm>
          <a:prstGeom prst="rect">
            <a:avLst/>
          </a:prstGeom>
        </p:spPr>
      </p:pic>
      <p:sp>
        <p:nvSpPr>
          <p:cNvPr id="191" name="TextBox 190"/>
          <p:cNvSpPr txBox="1"/>
          <p:nvPr/>
        </p:nvSpPr>
        <p:spPr>
          <a:xfrm>
            <a:off x="17411700" y="15392400"/>
            <a:ext cx="381000" cy="523220"/>
          </a:xfrm>
          <a:prstGeom prst="rect">
            <a:avLst/>
          </a:prstGeom>
          <a:noFill/>
        </p:spPr>
        <p:txBody>
          <a:bodyPr wrap="square" rtlCol="0">
            <a:spAutoFit/>
          </a:bodyPr>
          <a:lstStyle/>
          <a:p>
            <a:r>
              <a:rPr lang="en-US" sz="2800" dirty="0" smtClean="0"/>
              <a:t>a</a:t>
            </a:r>
            <a:endParaRPr lang="en-US" sz="2800" dirty="0"/>
          </a:p>
        </p:txBody>
      </p:sp>
      <p:pic>
        <p:nvPicPr>
          <p:cNvPr id="192" name="Picture 191" descr="aqua_lst_day_20140422.png"/>
          <p:cNvPicPr>
            <a:picLocks noChangeAspect="1"/>
          </p:cNvPicPr>
          <p:nvPr/>
        </p:nvPicPr>
        <p:blipFill>
          <a:blip r:embed="rId25" cstate="print"/>
          <a:stretch>
            <a:fillRect/>
          </a:stretch>
        </p:blipFill>
        <p:spPr>
          <a:xfrm>
            <a:off x="24765000" y="15011400"/>
            <a:ext cx="7429500" cy="4953000"/>
          </a:xfrm>
          <a:prstGeom prst="rect">
            <a:avLst/>
          </a:prstGeom>
        </p:spPr>
      </p:pic>
      <p:sp>
        <p:nvSpPr>
          <p:cNvPr id="193" name="TextBox 192"/>
          <p:cNvSpPr txBox="1"/>
          <p:nvPr/>
        </p:nvSpPr>
        <p:spPr>
          <a:xfrm>
            <a:off x="25146000" y="15392400"/>
            <a:ext cx="381000" cy="523220"/>
          </a:xfrm>
          <a:prstGeom prst="rect">
            <a:avLst/>
          </a:prstGeom>
          <a:noFill/>
        </p:spPr>
        <p:txBody>
          <a:bodyPr wrap="square" rtlCol="0">
            <a:spAutoFit/>
          </a:bodyPr>
          <a:lstStyle/>
          <a:p>
            <a:r>
              <a:rPr lang="en-US" sz="2800" dirty="0"/>
              <a:t>b</a:t>
            </a:r>
          </a:p>
        </p:txBody>
      </p:sp>
      <p:pic>
        <p:nvPicPr>
          <p:cNvPr id="194" name="Picture 193" descr="viirs_bt11_day_20140422.png"/>
          <p:cNvPicPr>
            <a:picLocks noChangeAspect="1"/>
          </p:cNvPicPr>
          <p:nvPr/>
        </p:nvPicPr>
        <p:blipFill>
          <a:blip r:embed="rId26" cstate="print"/>
          <a:stretch>
            <a:fillRect/>
          </a:stretch>
        </p:blipFill>
        <p:spPr>
          <a:xfrm>
            <a:off x="17106900" y="20116800"/>
            <a:ext cx="7429500" cy="4953000"/>
          </a:xfrm>
          <a:prstGeom prst="rect">
            <a:avLst/>
          </a:prstGeom>
        </p:spPr>
      </p:pic>
      <p:sp>
        <p:nvSpPr>
          <p:cNvPr id="195" name="TextBox 194"/>
          <p:cNvSpPr txBox="1"/>
          <p:nvPr/>
        </p:nvSpPr>
        <p:spPr>
          <a:xfrm>
            <a:off x="17526000" y="20497800"/>
            <a:ext cx="381000" cy="523220"/>
          </a:xfrm>
          <a:prstGeom prst="rect">
            <a:avLst/>
          </a:prstGeom>
          <a:noFill/>
        </p:spPr>
        <p:txBody>
          <a:bodyPr wrap="square" rtlCol="0">
            <a:spAutoFit/>
          </a:bodyPr>
          <a:lstStyle/>
          <a:p>
            <a:r>
              <a:rPr lang="en-US" sz="2800" dirty="0"/>
              <a:t>c</a:t>
            </a:r>
          </a:p>
        </p:txBody>
      </p:sp>
      <p:pic>
        <p:nvPicPr>
          <p:cNvPr id="196" name="Picture 195" descr="viirs_bt12_day_20140422.png"/>
          <p:cNvPicPr>
            <a:picLocks noChangeAspect="1"/>
          </p:cNvPicPr>
          <p:nvPr/>
        </p:nvPicPr>
        <p:blipFill>
          <a:blip r:embed="rId27" cstate="print"/>
          <a:stretch>
            <a:fillRect/>
          </a:stretch>
        </p:blipFill>
        <p:spPr>
          <a:xfrm>
            <a:off x="24765000" y="20116800"/>
            <a:ext cx="7429500" cy="4953000"/>
          </a:xfrm>
          <a:prstGeom prst="rect">
            <a:avLst/>
          </a:prstGeom>
        </p:spPr>
      </p:pic>
      <p:sp>
        <p:nvSpPr>
          <p:cNvPr id="197" name="TextBox 196"/>
          <p:cNvSpPr txBox="1"/>
          <p:nvPr/>
        </p:nvSpPr>
        <p:spPr>
          <a:xfrm>
            <a:off x="25146000" y="20421600"/>
            <a:ext cx="381000" cy="523220"/>
          </a:xfrm>
          <a:prstGeom prst="rect">
            <a:avLst/>
          </a:prstGeom>
          <a:noFill/>
        </p:spPr>
        <p:txBody>
          <a:bodyPr wrap="square" rtlCol="0">
            <a:spAutoFit/>
          </a:bodyPr>
          <a:lstStyle/>
          <a:p>
            <a:r>
              <a:rPr lang="en-US" sz="2800" dirty="0"/>
              <a:t>d</a:t>
            </a:r>
          </a:p>
        </p:txBody>
      </p:sp>
      <p:sp>
        <p:nvSpPr>
          <p:cNvPr id="198" name="TextBox 197"/>
          <p:cNvSpPr txBox="1"/>
          <p:nvPr/>
        </p:nvSpPr>
        <p:spPr>
          <a:xfrm>
            <a:off x="17373600" y="25258693"/>
            <a:ext cx="14706600" cy="954107"/>
          </a:xfrm>
          <a:prstGeom prst="rect">
            <a:avLst/>
          </a:prstGeom>
          <a:solidFill>
            <a:schemeClr val="accent4">
              <a:lumMod val="20000"/>
              <a:lumOff val="80000"/>
            </a:schemeClr>
          </a:solidFill>
        </p:spPr>
        <p:txBody>
          <a:bodyPr wrap="square" rtlCol="0">
            <a:spAutoFit/>
          </a:bodyPr>
          <a:lstStyle/>
          <a:p>
            <a:r>
              <a:rPr lang="en-US" sz="2800" dirty="0" smtClean="0"/>
              <a:t>Figure. 4. Daily LST and BT maps are generated for cross-satellite comparison. a) VIIRS LST daytime; b) AQUA LST daytime; c) VIIRS BT11 daytime; and d) VIIRS BT12 daytime</a:t>
            </a:r>
          </a:p>
        </p:txBody>
      </p:sp>
      <p:sp>
        <p:nvSpPr>
          <p:cNvPr id="200" name="TextBox 199"/>
          <p:cNvSpPr txBox="1"/>
          <p:nvPr/>
        </p:nvSpPr>
        <p:spPr>
          <a:xfrm>
            <a:off x="16535400" y="26289000"/>
            <a:ext cx="16383000" cy="523220"/>
          </a:xfrm>
          <a:prstGeom prst="rect">
            <a:avLst/>
          </a:prstGeom>
          <a:solidFill>
            <a:srgbClr val="92D050"/>
          </a:solidFill>
        </p:spPr>
        <p:txBody>
          <a:bodyPr wrap="square" rtlCol="0">
            <a:spAutoFit/>
          </a:bodyPr>
          <a:lstStyle/>
          <a:p>
            <a:pPr algn="ctr"/>
            <a:r>
              <a:rPr lang="en-US" sz="2800" b="1" dirty="0" smtClean="0"/>
              <a:t>A </a:t>
            </a:r>
            <a:r>
              <a:rPr lang="en-US" sz="2800" b="1" dirty="0"/>
              <a:t>c</a:t>
            </a:r>
            <a:r>
              <a:rPr lang="en-US" sz="2800" b="1" dirty="0" smtClean="0"/>
              <a:t>ase study: the LST difference between VIIRS and AQUA</a:t>
            </a:r>
          </a:p>
        </p:txBody>
      </p:sp>
      <p:sp>
        <p:nvSpPr>
          <p:cNvPr id="201" name="TextBox 200"/>
          <p:cNvSpPr txBox="1"/>
          <p:nvPr/>
        </p:nvSpPr>
        <p:spPr>
          <a:xfrm>
            <a:off x="16535400" y="26746200"/>
            <a:ext cx="16459200" cy="14311610"/>
          </a:xfrm>
          <a:prstGeom prst="rect">
            <a:avLst/>
          </a:prstGeom>
          <a:solidFill>
            <a:schemeClr val="bg1">
              <a:lumMod val="75000"/>
            </a:schemeClr>
          </a:solidFill>
        </p:spPr>
        <p:txBody>
          <a:bodyPr wrap="square" rtlCol="0">
            <a:spAutoFit/>
          </a:bodyPr>
          <a:lstStyle/>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p:txBody>
      </p:sp>
      <p:pic>
        <p:nvPicPr>
          <p:cNvPr id="202" name="Picture 201" descr="lst-diff_day_20140422.png"/>
          <p:cNvPicPr>
            <a:picLocks noChangeAspect="1"/>
          </p:cNvPicPr>
          <p:nvPr/>
        </p:nvPicPr>
        <p:blipFill>
          <a:blip r:embed="rId28" cstate="print"/>
          <a:stretch>
            <a:fillRect/>
          </a:stretch>
        </p:blipFill>
        <p:spPr>
          <a:xfrm>
            <a:off x="17183100" y="26974800"/>
            <a:ext cx="7429500" cy="4953000"/>
          </a:xfrm>
          <a:prstGeom prst="rect">
            <a:avLst/>
          </a:prstGeom>
        </p:spPr>
      </p:pic>
      <p:pic>
        <p:nvPicPr>
          <p:cNvPr id="203" name="Picture 202" descr="lstdiff_day_20140422.png"/>
          <p:cNvPicPr>
            <a:picLocks noChangeAspect="1"/>
          </p:cNvPicPr>
          <p:nvPr/>
        </p:nvPicPr>
        <p:blipFill>
          <a:blip r:embed="rId29" cstate="print"/>
          <a:stretch>
            <a:fillRect/>
          </a:stretch>
        </p:blipFill>
        <p:spPr>
          <a:xfrm>
            <a:off x="17183100" y="32004000"/>
            <a:ext cx="7429500" cy="4953000"/>
          </a:xfrm>
          <a:prstGeom prst="rect">
            <a:avLst/>
          </a:prstGeom>
        </p:spPr>
      </p:pic>
      <p:pic>
        <p:nvPicPr>
          <p:cNvPr id="204" name="Picture 203" descr="lstdiff_scatter_day_20140422.png"/>
          <p:cNvPicPr>
            <a:picLocks noChangeAspect="1"/>
          </p:cNvPicPr>
          <p:nvPr/>
        </p:nvPicPr>
        <p:blipFill>
          <a:blip r:embed="rId30" cstate="print"/>
          <a:stretch>
            <a:fillRect/>
          </a:stretch>
        </p:blipFill>
        <p:spPr>
          <a:xfrm>
            <a:off x="25336500" y="32004000"/>
            <a:ext cx="6515100" cy="4886325"/>
          </a:xfrm>
          <a:prstGeom prst="rect">
            <a:avLst/>
          </a:prstGeom>
        </p:spPr>
      </p:pic>
      <p:pic>
        <p:nvPicPr>
          <p:cNvPr id="205" name="Picture 204" descr="bt11-diff_day_20140422.png"/>
          <p:cNvPicPr>
            <a:picLocks noChangeAspect="1"/>
          </p:cNvPicPr>
          <p:nvPr/>
        </p:nvPicPr>
        <p:blipFill>
          <a:blip r:embed="rId31" cstate="print"/>
          <a:stretch>
            <a:fillRect/>
          </a:stretch>
        </p:blipFill>
        <p:spPr>
          <a:xfrm>
            <a:off x="24803100" y="26974800"/>
            <a:ext cx="7429500" cy="4953000"/>
          </a:xfrm>
          <a:prstGeom prst="rect">
            <a:avLst/>
          </a:prstGeom>
        </p:spPr>
      </p:pic>
      <p:sp>
        <p:nvSpPr>
          <p:cNvPr id="206" name="TextBox 205"/>
          <p:cNvSpPr txBox="1"/>
          <p:nvPr/>
        </p:nvSpPr>
        <p:spPr>
          <a:xfrm>
            <a:off x="17449800" y="27365980"/>
            <a:ext cx="381000" cy="523220"/>
          </a:xfrm>
          <a:prstGeom prst="rect">
            <a:avLst/>
          </a:prstGeom>
          <a:noFill/>
        </p:spPr>
        <p:txBody>
          <a:bodyPr wrap="square" rtlCol="0">
            <a:spAutoFit/>
          </a:bodyPr>
          <a:lstStyle/>
          <a:p>
            <a:r>
              <a:rPr lang="en-US" sz="2800" dirty="0" smtClean="0"/>
              <a:t>a</a:t>
            </a:r>
            <a:endParaRPr lang="en-US" sz="2800" dirty="0"/>
          </a:p>
        </p:txBody>
      </p:sp>
      <p:sp>
        <p:nvSpPr>
          <p:cNvPr id="207" name="TextBox 206"/>
          <p:cNvSpPr txBox="1"/>
          <p:nvPr/>
        </p:nvSpPr>
        <p:spPr>
          <a:xfrm>
            <a:off x="25069800" y="27279600"/>
            <a:ext cx="381000" cy="523220"/>
          </a:xfrm>
          <a:prstGeom prst="rect">
            <a:avLst/>
          </a:prstGeom>
          <a:noFill/>
        </p:spPr>
        <p:txBody>
          <a:bodyPr wrap="square" rtlCol="0">
            <a:spAutoFit/>
          </a:bodyPr>
          <a:lstStyle/>
          <a:p>
            <a:r>
              <a:rPr lang="en-US" sz="2800" dirty="0" smtClean="0"/>
              <a:t>b</a:t>
            </a:r>
            <a:endParaRPr lang="en-US" sz="2800" dirty="0"/>
          </a:p>
        </p:txBody>
      </p:sp>
      <p:sp>
        <p:nvSpPr>
          <p:cNvPr id="208" name="TextBox 207"/>
          <p:cNvSpPr txBox="1"/>
          <p:nvPr/>
        </p:nvSpPr>
        <p:spPr>
          <a:xfrm>
            <a:off x="17449800" y="32090380"/>
            <a:ext cx="381000" cy="523220"/>
          </a:xfrm>
          <a:prstGeom prst="rect">
            <a:avLst/>
          </a:prstGeom>
          <a:noFill/>
        </p:spPr>
        <p:txBody>
          <a:bodyPr wrap="square" rtlCol="0">
            <a:spAutoFit/>
          </a:bodyPr>
          <a:lstStyle/>
          <a:p>
            <a:r>
              <a:rPr lang="en-US" sz="2800" dirty="0"/>
              <a:t>c</a:t>
            </a:r>
          </a:p>
        </p:txBody>
      </p:sp>
      <p:sp>
        <p:nvSpPr>
          <p:cNvPr id="209" name="TextBox 208"/>
          <p:cNvSpPr txBox="1"/>
          <p:nvPr/>
        </p:nvSpPr>
        <p:spPr>
          <a:xfrm>
            <a:off x="25603200" y="32090380"/>
            <a:ext cx="381000" cy="523220"/>
          </a:xfrm>
          <a:prstGeom prst="rect">
            <a:avLst/>
          </a:prstGeom>
          <a:noFill/>
        </p:spPr>
        <p:txBody>
          <a:bodyPr wrap="square" rtlCol="0">
            <a:spAutoFit/>
          </a:bodyPr>
          <a:lstStyle/>
          <a:p>
            <a:r>
              <a:rPr lang="en-US" sz="2800" dirty="0"/>
              <a:t>d</a:t>
            </a:r>
          </a:p>
        </p:txBody>
      </p:sp>
      <p:sp>
        <p:nvSpPr>
          <p:cNvPr id="210" name="TextBox 209"/>
          <p:cNvSpPr txBox="1"/>
          <p:nvPr/>
        </p:nvSpPr>
        <p:spPr>
          <a:xfrm>
            <a:off x="16916400" y="37642800"/>
            <a:ext cx="15621000" cy="2677656"/>
          </a:xfrm>
          <a:prstGeom prst="rect">
            <a:avLst/>
          </a:prstGeom>
          <a:solidFill>
            <a:schemeClr val="accent4">
              <a:lumMod val="20000"/>
              <a:lumOff val="80000"/>
            </a:schemeClr>
          </a:solidFill>
        </p:spPr>
        <p:txBody>
          <a:bodyPr wrap="square" rtlCol="0">
            <a:spAutoFit/>
          </a:bodyPr>
          <a:lstStyle/>
          <a:p>
            <a:r>
              <a:rPr lang="en-US" sz="2800" dirty="0" smtClean="0"/>
              <a:t>Figure.5. a) The LST difference between VIIRS and AQUA is shown. The difference can be as large as 10K in some areas. b) The BT (11 micron meter) difference between the two </a:t>
            </a:r>
            <a:r>
              <a:rPr lang="en-US" sz="2800" dirty="0" err="1" smtClean="0"/>
              <a:t>satellitesis</a:t>
            </a:r>
            <a:r>
              <a:rPr lang="en-US" sz="2800" dirty="0" smtClean="0"/>
              <a:t> consistent with the LST difference. c) LST is calculated with MODIS BT data and VIIRS algorithm, its difference with AQUA LST is much smaller than that shown in a. This indicates the algorithm difference is not the main reason for the large LST difference. </a:t>
            </a:r>
            <a:r>
              <a:rPr lang="en-US" sz="2800" dirty="0"/>
              <a:t>d</a:t>
            </a:r>
            <a:r>
              <a:rPr lang="en-US" sz="2800" dirty="0" smtClean="0"/>
              <a:t>) The scatter plot of the LST shown in c. Possible cause of the large LST difference: observation time, satellite view angle, which will be further studied.</a:t>
            </a:r>
          </a:p>
        </p:txBody>
      </p:sp>
      <p:sp>
        <p:nvSpPr>
          <p:cNvPr id="211" name="TextBox 210"/>
          <p:cNvSpPr txBox="1"/>
          <p:nvPr/>
        </p:nvSpPr>
        <p:spPr>
          <a:xfrm>
            <a:off x="0" y="41071800"/>
            <a:ext cx="32918400" cy="830997"/>
          </a:xfrm>
          <a:prstGeom prst="rect">
            <a:avLst/>
          </a:prstGeom>
          <a:solidFill>
            <a:schemeClr val="tx2">
              <a:lumMod val="60000"/>
              <a:lumOff val="40000"/>
            </a:schemeClr>
          </a:solidFill>
        </p:spPr>
        <p:txBody>
          <a:bodyPr wrap="square" rtlCol="0">
            <a:spAutoFit/>
          </a:bodyPr>
          <a:lstStyle/>
          <a:p>
            <a:pPr algn="ctr"/>
            <a:r>
              <a:rPr lang="en-US" sz="4800" b="1" dirty="0" smtClean="0"/>
              <a:t>Summary and future work</a:t>
            </a:r>
            <a:endParaRPr lang="en-US" sz="4800" b="1" dirty="0"/>
          </a:p>
        </p:txBody>
      </p:sp>
      <p:sp>
        <p:nvSpPr>
          <p:cNvPr id="212" name="TextBox 211"/>
          <p:cNvSpPr txBox="1"/>
          <p:nvPr/>
        </p:nvSpPr>
        <p:spPr>
          <a:xfrm>
            <a:off x="0" y="41829097"/>
            <a:ext cx="32918400" cy="2062103"/>
          </a:xfrm>
          <a:prstGeom prst="rect">
            <a:avLst/>
          </a:prstGeom>
          <a:solidFill>
            <a:schemeClr val="accent4">
              <a:lumMod val="60000"/>
              <a:lumOff val="40000"/>
            </a:schemeClr>
          </a:solidFill>
        </p:spPr>
        <p:txBody>
          <a:bodyPr wrap="square" rtlCol="0">
            <a:spAutoFit/>
          </a:bodyPr>
          <a:lstStyle/>
          <a:p>
            <a:r>
              <a:rPr lang="en-US" sz="3200" dirty="0" smtClean="0"/>
              <a:t>The routine satellite LST monitoring tool has been developed and implemented. Part of its functionalities has been automated for the goal of routine validation. The tool has been also utilized as a basic research tool to solve problems in the algorithm improvement and product validation. </a:t>
            </a:r>
          </a:p>
          <a:p>
            <a:r>
              <a:rPr lang="en-US" sz="3200" dirty="0" smtClean="0"/>
              <a:t>The monitoring tool is still in development and testing mode. The global cross-satellite comparison component will be automated and the component to compare LST from different satellite LSTs at granule level is being developed. Further testing of the tool with different case studies will be needed. After the developmental phase, it will be also extended to other satellites such as GOES-R, etc.</a:t>
            </a:r>
            <a:endParaRPr lang="en-US" sz="4800" dirty="0"/>
          </a:p>
        </p:txBody>
      </p:sp>
      <p:graphicFrame>
        <p:nvGraphicFramePr>
          <p:cNvPr id="150" name="Table 149"/>
          <p:cNvGraphicFramePr>
            <a:graphicFrameLocks noGrp="1"/>
          </p:cNvGraphicFramePr>
          <p:nvPr/>
        </p:nvGraphicFramePr>
        <p:xfrm>
          <a:off x="8229600" y="35509200"/>
          <a:ext cx="7859948" cy="5039360"/>
        </p:xfrm>
        <a:graphic>
          <a:graphicData uri="http://schemas.openxmlformats.org/drawingml/2006/table">
            <a:tbl>
              <a:tblPr/>
              <a:tblGrid>
                <a:gridCol w="1443664"/>
                <a:gridCol w="1443664"/>
                <a:gridCol w="1764478"/>
                <a:gridCol w="1604071"/>
                <a:gridCol w="1604071"/>
              </a:tblGrid>
              <a:tr h="314960">
                <a:tc>
                  <a:txBody>
                    <a:bodyPr/>
                    <a:lstStyle/>
                    <a:p>
                      <a:pPr marL="0" marR="0" algn="ctr">
                        <a:lnSpc>
                          <a:spcPct val="115000"/>
                        </a:lnSpc>
                        <a:spcBef>
                          <a:spcPts val="0"/>
                        </a:spcBef>
                        <a:spcAft>
                          <a:spcPts val="1000"/>
                        </a:spcAft>
                      </a:pPr>
                      <a:r>
                        <a:rPr lang="en-US" sz="1200" dirty="0">
                          <a:solidFill>
                            <a:schemeClr val="tx1"/>
                          </a:solidFill>
                          <a:latin typeface="Times New Roman"/>
                          <a:ea typeface="宋体"/>
                          <a:cs typeface="Times New Roman"/>
                        </a:rPr>
                        <a:t>Site</a:t>
                      </a:r>
                      <a:endParaRPr lang="en-US" sz="1100" dirty="0">
                        <a:solidFill>
                          <a:schemeClr val="tx1"/>
                        </a:solidFill>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latin typeface="Times New Roman"/>
                          <a:ea typeface="宋体"/>
                          <a:cs typeface="Times New Roman"/>
                        </a:rPr>
                        <a:t>Record No.</a:t>
                      </a:r>
                      <a:endParaRPr lang="en-US" sz="1100" dirty="0">
                        <a:solidFill>
                          <a:schemeClr val="tx1"/>
                        </a:solidFill>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latin typeface="Times New Roman"/>
                          <a:ea typeface="宋体"/>
                          <a:cs typeface="Times New Roman"/>
                        </a:rPr>
                        <a:t>Bias</a:t>
                      </a:r>
                      <a:endParaRPr lang="en-US" sz="1100" dirty="0">
                        <a:solidFill>
                          <a:schemeClr val="tx1"/>
                        </a:solidFill>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1000"/>
                        </a:spcAft>
                      </a:pPr>
                      <a:r>
                        <a:rPr lang="en-US" sz="1200" dirty="0">
                          <a:solidFill>
                            <a:schemeClr val="tx1"/>
                          </a:solidFill>
                          <a:latin typeface="Times New Roman"/>
                          <a:ea typeface="宋体"/>
                          <a:cs typeface="Times New Roman"/>
                        </a:rPr>
                        <a:t>STD</a:t>
                      </a:r>
                      <a:endParaRPr lang="en-US" sz="1100" dirty="0">
                        <a:solidFill>
                          <a:schemeClr val="tx1"/>
                        </a:solidFill>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1000"/>
                        </a:spcAft>
                      </a:pPr>
                      <a:r>
                        <a:rPr lang="fr-FR" sz="1200" dirty="0">
                          <a:solidFill>
                            <a:schemeClr val="tx1"/>
                          </a:solidFill>
                          <a:latin typeface="Times New Roman"/>
                          <a:ea typeface="宋体"/>
                          <a:cs typeface="Times New Roman"/>
                        </a:rPr>
                        <a:t>RMSE</a:t>
                      </a:r>
                      <a:endParaRPr lang="en-US" sz="1100" dirty="0">
                        <a:solidFill>
                          <a:schemeClr val="tx1"/>
                        </a:solidFill>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14960">
                <a:tc>
                  <a:txBody>
                    <a:bodyPr/>
                    <a:lstStyle/>
                    <a:p>
                      <a:pPr marL="0" marR="0" algn="ctr">
                        <a:lnSpc>
                          <a:spcPct val="115000"/>
                        </a:lnSpc>
                        <a:spcBef>
                          <a:spcPts val="0"/>
                        </a:spcBef>
                        <a:spcAft>
                          <a:spcPts val="1000"/>
                        </a:spcAft>
                      </a:pPr>
                      <a:r>
                        <a:rPr lang="en-US" sz="1100" dirty="0" smtClean="0">
                          <a:latin typeface="Calibri"/>
                          <a:ea typeface="宋体"/>
                          <a:cs typeface="Times New Roman"/>
                        </a:rPr>
                        <a:t>VIIRS</a:t>
                      </a:r>
                      <a:endParaRPr lang="en-US" sz="1100" dirty="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smtClean="0">
                          <a:latin typeface="Calibri"/>
                          <a:ea typeface="Times New Roman"/>
                        </a:rPr>
                        <a:t>1802</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smtClean="0">
                          <a:latin typeface="Calibri"/>
                          <a:ea typeface="Times New Roman"/>
                        </a:rPr>
                        <a:t>-0.61</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smtClean="0">
                          <a:latin typeface="Calibri"/>
                          <a:ea typeface="Times New Roman"/>
                        </a:rPr>
                        <a:t>2.31</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smtClean="0">
                          <a:latin typeface="Calibri"/>
                          <a:ea typeface="Times New Roman"/>
                        </a:rPr>
                        <a:t>2.39</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dirty="0">
                          <a:latin typeface="Times New Roman"/>
                          <a:ea typeface="宋体"/>
                          <a:cs typeface="Times New Roman"/>
                        </a:rPr>
                        <a:t>1</a:t>
                      </a:r>
                      <a:endParaRPr lang="en-US" sz="1100" dirty="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1802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-0.16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2.40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2.40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dirty="0">
                          <a:latin typeface="Times New Roman"/>
                          <a:ea typeface="宋体"/>
                          <a:cs typeface="Times New Roman"/>
                        </a:rPr>
                        <a:t>2</a:t>
                      </a:r>
                      <a:endParaRPr lang="en-US" sz="1100" dirty="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1802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0.18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2.59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2.60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dirty="0">
                          <a:latin typeface="Times New Roman"/>
                          <a:ea typeface="宋体"/>
                          <a:cs typeface="Times New Roman"/>
                        </a:rPr>
                        <a:t>3</a:t>
                      </a:r>
                      <a:endParaRPr lang="en-US" sz="1100" dirty="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1802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-0.21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2.44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2.45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dirty="0">
                          <a:latin typeface="Times New Roman"/>
                          <a:ea typeface="宋体"/>
                          <a:cs typeface="Times New Roman"/>
                        </a:rPr>
                        <a:t>4</a:t>
                      </a:r>
                      <a:endParaRPr lang="en-US" sz="1100" dirty="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1802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-0.19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2.43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2.44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dirty="0">
                          <a:latin typeface="Times New Roman"/>
                          <a:ea typeface="宋体"/>
                          <a:cs typeface="Times New Roman"/>
                        </a:rPr>
                        <a:t>5</a:t>
                      </a:r>
                      <a:endParaRPr lang="en-US" sz="1100" dirty="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1802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-0.81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2.53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2.66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6</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1802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-0.19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2.45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2.45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7</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1802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-0.21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2.44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2.45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8</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1802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-0.22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2.44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2.45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9</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1802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-0.19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2.48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2.48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1’</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1802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-0.10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2.37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2.37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6’</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1802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-0.13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2.41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2.41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8’</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1802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-0.15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2.41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a:solidFill>
                            <a:srgbClr val="000000"/>
                          </a:solidFill>
                          <a:latin typeface="Calibri"/>
                          <a:ea typeface="宋体"/>
                        </a:rPr>
                        <a:t>2.41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11</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1802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solidFill>
                            <a:srgbClr val="000000"/>
                          </a:solidFill>
                          <a:latin typeface="Calibri"/>
                          <a:ea typeface="宋体"/>
                        </a:rPr>
                        <a:t>-0.16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smtClean="0">
                          <a:solidFill>
                            <a:srgbClr val="000000"/>
                          </a:solidFill>
                          <a:latin typeface="Calibri"/>
                          <a:ea typeface="宋体"/>
                        </a:rPr>
                        <a:t>2.33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smtClean="0">
                          <a:solidFill>
                            <a:srgbClr val="000000"/>
                          </a:solidFill>
                          <a:latin typeface="Calibri"/>
                          <a:ea typeface="宋体"/>
                        </a:rPr>
                        <a:t>2.35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ctr">
                        <a:lnSpc>
                          <a:spcPct val="115000"/>
                        </a:lnSpc>
                        <a:spcBef>
                          <a:spcPts val="0"/>
                        </a:spcBef>
                        <a:spcAft>
                          <a:spcPts val="1000"/>
                        </a:spcAft>
                      </a:pPr>
                      <a:r>
                        <a:rPr lang="en-US" sz="1200">
                          <a:latin typeface="Times New Roman"/>
                          <a:ea typeface="宋体"/>
                          <a:cs typeface="Times New Roman"/>
                        </a:rPr>
                        <a:t>12</a:t>
                      </a:r>
                      <a:endParaRPr lang="en-US" sz="1100">
                        <a:latin typeface="Calibri"/>
                        <a:ea typeface="宋体"/>
                        <a:cs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latin typeface="Calibri"/>
                          <a:ea typeface="宋体"/>
                        </a:rPr>
                        <a:t>1802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a:latin typeface="Calibri"/>
                          <a:ea typeface="宋体"/>
                        </a:rPr>
                        <a:t>-0.16 </a:t>
                      </a:r>
                      <a:endParaRPr lang="en-US" sz="110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smtClean="0">
                          <a:latin typeface="Calibri"/>
                          <a:ea typeface="宋体"/>
                        </a:rPr>
                        <a:t>2.33 </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kern="1200" dirty="0" smtClean="0">
                          <a:latin typeface="Calibri"/>
                          <a:ea typeface="宋体"/>
                        </a:rPr>
                        <a:t>2.34</a:t>
                      </a:r>
                      <a:endParaRPr lang="en-US" sz="1100" dirty="0">
                        <a:latin typeface="Calibri"/>
                        <a:ea typeface="Times New Roman"/>
                      </a:endParaRPr>
                    </a:p>
                  </a:txBody>
                  <a:tcPr marL="70039" marR="70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1268</Words>
  <Application>Microsoft Office PowerPoint</Application>
  <PresentationFormat>Custom</PresentationFormat>
  <Paragraphs>274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 </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pyu</dc:creator>
  <cp:lastModifiedBy>pyu</cp:lastModifiedBy>
  <cp:revision>10</cp:revision>
  <dcterms:created xsi:type="dcterms:W3CDTF">2014-11-11T20:27:50Z</dcterms:created>
  <dcterms:modified xsi:type="dcterms:W3CDTF">2015-02-13T05:06:53Z</dcterms:modified>
</cp:coreProperties>
</file>