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9" r:id="rId3"/>
    <p:sldId id="257" r:id="rId4"/>
    <p:sldId id="273" r:id="rId5"/>
    <p:sldId id="274" r:id="rId6"/>
    <p:sldId id="264" r:id="rId7"/>
    <p:sldId id="265" r:id="rId8"/>
    <p:sldId id="268" r:id="rId9"/>
    <p:sldId id="267" r:id="rId10"/>
    <p:sldId id="266" r:id="rId11"/>
    <p:sldId id="262" r:id="rId12"/>
    <p:sldId id="270" r:id="rId13"/>
    <p:sldId id="271" r:id="rId14"/>
    <p:sldId id="272" r:id="rId15"/>
    <p:sldId id="260" r:id="rId16"/>
    <p:sldId id="258" r:id="rId17"/>
    <p:sldId id="279" r:id="rId18"/>
    <p:sldId id="280" r:id="rId19"/>
    <p:sldId id="278" r:id="rId20"/>
    <p:sldId id="281" r:id="rId21"/>
    <p:sldId id="282"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738"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C16618-192E-465D-B3F7-5474987CB293}" type="datetimeFigureOut">
              <a:rPr lang="en-US" smtClean="0"/>
              <a:pPr/>
              <a:t>2/18/2015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D850B76-5772-4F66-B522-A43146A5987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The OMPS instruments (Nadir Mapper, Nadir Profiler, and Limb Profiler) are designed to take a set of measurements to allow analysts to maintain the instrument characterization and calibration.[2] For each of the instruments, this task can be broken into two components, tracking the performance of the CCD array detectors and electronics, and tracking the performance of the optical components, that is, the telescopes and spectrometers. The instruments make measurements on the night side of orbits with the apertures closed. One set is made without any sources and is used to track CCD array dark currents. Another set is made with illumination by an LED and is used to track CCD non-linearity and pixel-to-pixel non-uniformity response. The instruments also make solar measurements using pairs of diffusers. Judicious operation of working and reference diffusers allows analysts to track the diffuser degradation. The solar measurements also provide checks on the wavelength scale and bandpass. The instruments have completed multiple passes through their internal dark and nonlinearity calibration sequences and are beginning to make regular solar measurements.</a:t>
            </a:r>
          </a:p>
          <a:p>
            <a:endParaRPr lang="en-US" dirty="0"/>
          </a:p>
        </p:txBody>
      </p:sp>
      <p:sp>
        <p:nvSpPr>
          <p:cNvPr id="4" name="Slide Number Placeholder 3"/>
          <p:cNvSpPr>
            <a:spLocks noGrp="1"/>
          </p:cNvSpPr>
          <p:nvPr>
            <p:ph type="sldNum" sz="quarter" idx="10"/>
          </p:nvPr>
        </p:nvSpPr>
        <p:spPr/>
        <p:txBody>
          <a:bodyPr/>
          <a:lstStyle/>
          <a:p>
            <a:fld id="{3602CA09-9C54-4362-B34D-6F6B0F8BAB55}" type="slidenum">
              <a:rPr lang="en-US" smtClean="0"/>
              <a:pPr/>
              <a:t>4</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 </a:t>
            </a:r>
            <a:r>
              <a:rPr lang="en-US" dirty="0" err="1" smtClean="0"/>
              <a:t>Seftor</a:t>
            </a:r>
            <a:endParaRPr lang="en-US" dirty="0"/>
          </a:p>
        </p:txBody>
      </p:sp>
      <p:sp>
        <p:nvSpPr>
          <p:cNvPr id="4" name="Slide Number Placeholder 3"/>
          <p:cNvSpPr>
            <a:spLocks noGrp="1"/>
          </p:cNvSpPr>
          <p:nvPr>
            <p:ph type="sldNum" sz="quarter" idx="10"/>
          </p:nvPr>
        </p:nvSpPr>
        <p:spPr/>
        <p:txBody>
          <a:bodyPr/>
          <a:lstStyle/>
          <a:p>
            <a:fld id="{FD850B76-5772-4F66-B522-A43146A5987E}" type="slidenum">
              <a:rPr lang="en-US" smtClean="0"/>
              <a:pPr/>
              <a:t>14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Stable</a:t>
            </a:r>
            <a:r>
              <a:rPr lang="en-US" baseline="0" dirty="0" smtClean="0"/>
              <a:t> orbits, seven year instrument reliability</a:t>
            </a:r>
          </a:p>
          <a:p>
            <a:endParaRPr lang="en-US" dirty="0"/>
          </a:p>
        </p:txBody>
      </p:sp>
      <p:sp>
        <p:nvSpPr>
          <p:cNvPr id="4" name="Slide Number Placeholder 3"/>
          <p:cNvSpPr>
            <a:spLocks noGrp="1"/>
          </p:cNvSpPr>
          <p:nvPr>
            <p:ph type="sldNum" sz="quarter" idx="10"/>
          </p:nvPr>
        </p:nvSpPr>
        <p:spPr/>
        <p:txBody>
          <a:bodyPr/>
          <a:lstStyle/>
          <a:p>
            <a:fld id="{FD850B76-5772-4F66-B522-A43146A5987E}" type="slidenum">
              <a:rPr lang="en-US" smtClean="0"/>
              <a:pPr/>
              <a:t>15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p>
            <a:fld id="{21DC48E9-81AE-467B-A60B-89D834E11087}" type="slidenum">
              <a:rPr lang="en-US" smtClean="0"/>
              <a:pPr/>
              <a:t>5</a:t>
            </a:fld>
            <a:endParaRPr lang="en-US" dirty="0" smtClean="0"/>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a:ln/>
        </p:spPr>
        <p:txBody>
          <a:bodyPr/>
          <a:lstStyle/>
          <a:p>
            <a:pPr eaLnBrk="1" hangingPunct="1"/>
            <a:r>
              <a:rPr lang="en-US" dirty="0" smtClean="0"/>
              <a:t>Updated schematic from Scott Asbury.</a:t>
            </a:r>
          </a:p>
          <a:p>
            <a:pPr eaLnBrk="1" hangingPunct="1"/>
            <a:r>
              <a:rPr lang="en-US" dirty="0" smtClean="0"/>
              <a:t>Some changes in numbers (2.23 degrees to 1.9 degrees) and position of components.</a:t>
            </a:r>
          </a:p>
          <a:p>
            <a:pPr eaLnBrk="1" hangingPunct="1"/>
            <a:r>
              <a:rPr lang="en-US" dirty="0" smtClean="0"/>
              <a:t>Old instrument picture.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 Pan</a:t>
            </a:r>
            <a:endParaRPr lang="en-US" dirty="0"/>
          </a:p>
        </p:txBody>
      </p:sp>
      <p:sp>
        <p:nvSpPr>
          <p:cNvPr id="4" name="Slide Number Placeholder 3"/>
          <p:cNvSpPr>
            <a:spLocks noGrp="1"/>
          </p:cNvSpPr>
          <p:nvPr>
            <p:ph type="sldNum" sz="quarter" idx="10"/>
          </p:nvPr>
        </p:nvSpPr>
        <p:spPr/>
        <p:txBody>
          <a:bodyPr/>
          <a:lstStyle/>
          <a:p>
            <a:fld id="{FD850B76-5772-4F66-B522-A43146A5987E}" type="slidenum">
              <a:rPr lang="en-US" smtClean="0"/>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Times New Roman" pitchFamily="18" charset="0"/>
                <a:cs typeface="Times New Roman" pitchFamily="18" charset="0"/>
              </a:rPr>
              <a:t>Estimates of noise in the OMPS NP measurements. The Root-Mean-Squared Residuals (RMSRs in % of the average signal) estimates on the right were computed by using Empirical Orthogonal Function analysis of the covariance matrix for clean data for 230 spectra. A spectral screen detected and removed one deviant value on average from each of the 120-wavelength spectra. The removal of the second EOF pattern was somewhat arbitrary as it and the third EOF may be stray light patterns. The covariance computation used a 6</a:t>
            </a:r>
            <a:r>
              <a:rPr lang="en-US" sz="1200" baseline="30000" dirty="0" smtClean="0">
                <a:latin typeface="Times New Roman" pitchFamily="18" charset="0"/>
                <a:cs typeface="Times New Roman" pitchFamily="18" charset="0"/>
              </a:rPr>
              <a:t>th</a:t>
            </a:r>
            <a:r>
              <a:rPr lang="en-US" sz="1200" dirty="0" smtClean="0">
                <a:latin typeface="Times New Roman" pitchFamily="18" charset="0"/>
                <a:cs typeface="Times New Roman" pitchFamily="18" charset="0"/>
              </a:rPr>
              <a:t> order polynomial for normalization.</a:t>
            </a:r>
          </a:p>
          <a:p>
            <a:endParaRPr lang="en-US" dirty="0"/>
          </a:p>
        </p:txBody>
      </p:sp>
      <p:sp>
        <p:nvSpPr>
          <p:cNvPr id="4" name="Slide Number Placeholder 3"/>
          <p:cNvSpPr>
            <a:spLocks noGrp="1"/>
          </p:cNvSpPr>
          <p:nvPr>
            <p:ph type="sldNum" sz="quarter" idx="10"/>
          </p:nvPr>
        </p:nvSpPr>
        <p:spPr/>
        <p:txBody>
          <a:bodyPr/>
          <a:lstStyle/>
          <a:p>
            <a:fld id="{6E6B6CA0-1661-418F-BFE0-B1C6B47B96B0}" type="slidenum">
              <a:rPr lang="en-US" smtClean="0"/>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 </a:t>
            </a:r>
            <a:r>
              <a:rPr lang="en-US" dirty="0" err="1" smtClean="0"/>
              <a:t>Seftor</a:t>
            </a:r>
            <a:endParaRPr lang="en-US" dirty="0"/>
          </a:p>
        </p:txBody>
      </p:sp>
      <p:sp>
        <p:nvSpPr>
          <p:cNvPr id="4" name="Slide Number Placeholder 3"/>
          <p:cNvSpPr>
            <a:spLocks noGrp="1"/>
          </p:cNvSpPr>
          <p:nvPr>
            <p:ph type="sldNum" sz="quarter" idx="10"/>
          </p:nvPr>
        </p:nvSpPr>
        <p:spPr/>
        <p:txBody>
          <a:bodyPr/>
          <a:lstStyle/>
          <a:p>
            <a:fld id="{FD850B76-5772-4F66-B522-A43146A5987E}" type="slidenum">
              <a:rPr lang="en-US" smtClean="0"/>
              <a:pPr/>
              <a:t>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602CA09-9C54-4362-B34D-6F6B0F8BAB55}" type="slidenum">
              <a:rPr lang="en-US" smtClean="0"/>
              <a:pPr/>
              <a:t>10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a:t>
            </a:r>
            <a:r>
              <a:rPr lang="en-US" dirty="0" err="1" smtClean="0"/>
              <a:t>Tolea</a:t>
            </a:r>
            <a:endParaRPr lang="en-US" dirty="0"/>
          </a:p>
        </p:txBody>
      </p:sp>
      <p:sp>
        <p:nvSpPr>
          <p:cNvPr id="4" name="Slide Number Placeholder 3"/>
          <p:cNvSpPr>
            <a:spLocks noGrp="1"/>
          </p:cNvSpPr>
          <p:nvPr>
            <p:ph type="sldNum" sz="quarter" idx="10"/>
          </p:nvPr>
        </p:nvSpPr>
        <p:spPr/>
        <p:txBody>
          <a:bodyPr/>
          <a:lstStyle/>
          <a:p>
            <a:fld id="{FD850B76-5772-4F66-B522-A43146A5987E}" type="slidenum">
              <a:rPr lang="en-US" smtClean="0"/>
              <a:pPr/>
              <a:t>11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 Yu, </a:t>
            </a:r>
            <a:r>
              <a:rPr lang="en-US" dirty="0" err="1" smtClean="0"/>
              <a:t>E.Beach</a:t>
            </a:r>
            <a:endParaRPr lang="en-US" dirty="0"/>
          </a:p>
        </p:txBody>
      </p:sp>
      <p:sp>
        <p:nvSpPr>
          <p:cNvPr id="4" name="Slide Number Placeholder 3"/>
          <p:cNvSpPr>
            <a:spLocks noGrp="1"/>
          </p:cNvSpPr>
          <p:nvPr>
            <p:ph type="sldNum" sz="quarter" idx="10"/>
          </p:nvPr>
        </p:nvSpPr>
        <p:spPr/>
        <p:txBody>
          <a:bodyPr/>
          <a:lstStyle/>
          <a:p>
            <a:fld id="{FD850B76-5772-4F66-B522-A43146A5987E}" type="slidenum">
              <a:rPr lang="en-US" smtClean="0"/>
              <a:pPr/>
              <a:t>12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Z. Zhang, J. </a:t>
            </a:r>
            <a:r>
              <a:rPr lang="en-US" dirty="0" err="1" smtClean="0"/>
              <a:t>Niu</a:t>
            </a:r>
            <a:endParaRPr lang="en-US" dirty="0"/>
          </a:p>
        </p:txBody>
      </p:sp>
      <p:sp>
        <p:nvSpPr>
          <p:cNvPr id="4" name="Slide Number Placeholder 3"/>
          <p:cNvSpPr>
            <a:spLocks noGrp="1"/>
          </p:cNvSpPr>
          <p:nvPr>
            <p:ph type="sldNum" sz="quarter" idx="10"/>
          </p:nvPr>
        </p:nvSpPr>
        <p:spPr/>
        <p:txBody>
          <a:bodyPr/>
          <a:lstStyle/>
          <a:p>
            <a:fld id="{FD850B76-5772-4F66-B522-A43146A5987E}" type="slidenum">
              <a:rPr lang="en-US" smtClean="0"/>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4FD868C-2BB8-4DE3-8099-6BC7ADB94490}" type="datetimeFigureOut">
              <a:rPr lang="en-US" smtClean="0"/>
              <a:pPr/>
              <a:t>2/18/2015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4C45ED-E927-45B4-8FEC-F676FE5D2F9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FD868C-2BB8-4DE3-8099-6BC7ADB94490}" type="datetimeFigureOut">
              <a:rPr lang="en-US" smtClean="0"/>
              <a:pPr/>
              <a:t>2/18/2015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4C45ED-E927-45B4-8FEC-F676FE5D2F9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FD868C-2BB8-4DE3-8099-6BC7ADB94490}" type="datetimeFigureOut">
              <a:rPr lang="en-US" smtClean="0"/>
              <a:pPr/>
              <a:t>2/18/2015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4C45ED-E927-45B4-8FEC-F676FE5D2F93}"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9144000" cy="73183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0" y="1600200"/>
            <a:ext cx="44958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495800" cy="2400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52900"/>
            <a:ext cx="4495800" cy="2400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553200"/>
            <a:ext cx="2133600" cy="168275"/>
          </a:xfrm>
        </p:spPr>
        <p:txBody>
          <a:bodyPr/>
          <a:lstStyle>
            <a:lvl1pPr>
              <a:defRPr/>
            </a:lvl1pPr>
          </a:lstStyle>
          <a:p>
            <a:fld id="{2CC141DB-1F5E-474E-AFD6-49D3D8901382}" type="datetime1">
              <a:rPr lang="en-US" smtClean="0"/>
              <a:pPr/>
              <a:t>2/18/2015</a:t>
            </a:fld>
            <a:endParaRPr lang="en-US" dirty="0"/>
          </a:p>
        </p:txBody>
      </p:sp>
      <p:sp>
        <p:nvSpPr>
          <p:cNvPr id="7" name="Footer Placeholder 6"/>
          <p:cNvSpPr>
            <a:spLocks noGrp="1"/>
          </p:cNvSpPr>
          <p:nvPr>
            <p:ph type="ftr" sz="quarter" idx="11"/>
          </p:nvPr>
        </p:nvSpPr>
        <p:spPr>
          <a:xfrm>
            <a:off x="2743200" y="6553200"/>
            <a:ext cx="3733800" cy="168275"/>
          </a:xfrm>
        </p:spPr>
        <p:txBody>
          <a:bodyPr/>
          <a:lstStyle>
            <a:lvl1pPr>
              <a:defRPr/>
            </a:lvl1pPr>
          </a:lstStyle>
          <a:p>
            <a:endParaRPr lang="en-US" dirty="0"/>
          </a:p>
        </p:txBody>
      </p:sp>
      <p:sp>
        <p:nvSpPr>
          <p:cNvPr id="8" name="Slide Number Placeholder 7"/>
          <p:cNvSpPr>
            <a:spLocks noGrp="1"/>
          </p:cNvSpPr>
          <p:nvPr>
            <p:ph type="sldNum" sz="quarter" idx="12"/>
          </p:nvPr>
        </p:nvSpPr>
        <p:spPr>
          <a:xfrm>
            <a:off x="7010400" y="6629400"/>
            <a:ext cx="2133600" cy="228600"/>
          </a:xfrm>
        </p:spPr>
        <p:txBody>
          <a:bodyPr/>
          <a:lstStyle>
            <a:lvl1pPr>
              <a:defRPr/>
            </a:lvl1pPr>
          </a:lstStyle>
          <a:p>
            <a:fld id="{774E74FF-2236-4B88-9D17-DFCF666A5EBE}" type="slidenum">
              <a:rPr lang="en-US"/>
              <a:pPr/>
              <a:t>‹#›</a:t>
            </a:fld>
            <a:endParaRPr lang="en-US" dirty="0"/>
          </a:p>
        </p:txBody>
      </p:sp>
    </p:spTree>
    <p:extLst>
      <p:ext uri="{BB962C8B-B14F-4D97-AF65-F5344CB8AC3E}">
        <p14:creationId xmlns:p14="http://schemas.microsoft.com/office/powerpoint/2010/main" xmlns="" val="3815583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FD868C-2BB8-4DE3-8099-6BC7ADB94490}" type="datetimeFigureOut">
              <a:rPr lang="en-US" smtClean="0"/>
              <a:pPr/>
              <a:t>2/18/2015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4C45ED-E927-45B4-8FEC-F676FE5D2F9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4FD868C-2BB8-4DE3-8099-6BC7ADB94490}" type="datetimeFigureOut">
              <a:rPr lang="en-US" smtClean="0"/>
              <a:pPr/>
              <a:t>2/18/2015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4C45ED-E927-45B4-8FEC-F676FE5D2F9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4FD868C-2BB8-4DE3-8099-6BC7ADB94490}" type="datetimeFigureOut">
              <a:rPr lang="en-US" smtClean="0"/>
              <a:pPr/>
              <a:t>2/18/2015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4C45ED-E927-45B4-8FEC-F676FE5D2F9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4FD868C-2BB8-4DE3-8099-6BC7ADB94490}" type="datetimeFigureOut">
              <a:rPr lang="en-US" smtClean="0"/>
              <a:pPr/>
              <a:t>2/18/2015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4C45ED-E927-45B4-8FEC-F676FE5D2F9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4FD868C-2BB8-4DE3-8099-6BC7ADB94490}" type="datetimeFigureOut">
              <a:rPr lang="en-US" smtClean="0"/>
              <a:pPr/>
              <a:t>2/18/2015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4C45ED-E927-45B4-8FEC-F676FE5D2F9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FD868C-2BB8-4DE3-8099-6BC7ADB94490}" type="datetimeFigureOut">
              <a:rPr lang="en-US" smtClean="0"/>
              <a:pPr/>
              <a:t>2/18/2015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4C45ED-E927-45B4-8FEC-F676FE5D2F9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FD868C-2BB8-4DE3-8099-6BC7ADB94490}" type="datetimeFigureOut">
              <a:rPr lang="en-US" smtClean="0"/>
              <a:pPr/>
              <a:t>2/18/2015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4C45ED-E927-45B4-8FEC-F676FE5D2F9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FD868C-2BB8-4DE3-8099-6BC7ADB94490}" type="datetimeFigureOut">
              <a:rPr lang="en-US" smtClean="0"/>
              <a:pPr/>
              <a:t>2/18/2015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4C45ED-E927-45B4-8FEC-F676FE5D2F9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FD868C-2BB8-4DE3-8099-6BC7ADB94490}" type="datetimeFigureOut">
              <a:rPr lang="en-US" smtClean="0"/>
              <a:pPr/>
              <a:t>2/18/2015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4C45ED-E927-45B4-8FEC-F676FE5D2F9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hyperlink" Target="http://www.star.nesdis.noaa.gov/icvs/prodDemos/proOMPSbeta.O3PRO_V8.php"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courses.comet.ucar.edu/mod/page/view.php?id=9083" TargetMode="External"/><Relationship Id="rId2" Type="http://schemas.openxmlformats.org/officeDocument/2006/relationships/hyperlink" Target="http://courses.comet.ucar.edu/course/view.php?id=149" TargetMode="External"/><Relationship Id="rId1" Type="http://schemas.openxmlformats.org/officeDocument/2006/relationships/slideLayout" Target="../slideLayouts/slideLayout2.xml"/><Relationship Id="rId4" Type="http://schemas.openxmlformats.org/officeDocument/2006/relationships/hyperlink" Target="mailto:virtual-admin@comet.ucar.edu"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0"/>
            <a:ext cx="7772400" cy="993775"/>
          </a:xfrm>
        </p:spPr>
        <p:txBody>
          <a:bodyPr>
            <a:normAutofit fontScale="90000"/>
          </a:bodyPr>
          <a:lstStyle/>
          <a:p>
            <a:r>
              <a:rPr lang="en-US" dirty="0" smtClean="0"/>
              <a:t>Extending the Records:</a:t>
            </a:r>
            <a:br>
              <a:rPr lang="en-US" dirty="0" smtClean="0"/>
            </a:br>
            <a:r>
              <a:rPr lang="en-US" dirty="0" smtClean="0"/>
              <a:t>OMPS Ozone Products</a:t>
            </a:r>
            <a:endParaRPr lang="en-US" dirty="0"/>
          </a:p>
        </p:txBody>
      </p:sp>
      <p:sp>
        <p:nvSpPr>
          <p:cNvPr id="3" name="Subtitle 2"/>
          <p:cNvSpPr>
            <a:spLocks noGrp="1"/>
          </p:cNvSpPr>
          <p:nvPr>
            <p:ph type="subTitle" idx="1"/>
          </p:nvPr>
        </p:nvSpPr>
        <p:spPr/>
        <p:txBody>
          <a:bodyPr>
            <a:normAutofit fontScale="85000" lnSpcReduction="20000"/>
          </a:bodyPr>
          <a:lstStyle/>
          <a:p>
            <a:r>
              <a:rPr lang="en-US" dirty="0" smtClean="0"/>
              <a:t>NOAA Satellite Science Week</a:t>
            </a:r>
          </a:p>
          <a:p>
            <a:r>
              <a:rPr lang="en-US" dirty="0" smtClean="0"/>
              <a:t>L. Flynn</a:t>
            </a:r>
          </a:p>
          <a:p>
            <a:r>
              <a:rPr lang="en-US" dirty="0" smtClean="0"/>
              <a:t>with contributions from </a:t>
            </a:r>
          </a:p>
          <a:p>
            <a:r>
              <a:rPr lang="en-US" dirty="0" smtClean="0"/>
              <a:t>the NOAA and NASA OMPS S-NPP Teams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1"/>
          <p:cNvGrpSpPr/>
          <p:nvPr/>
        </p:nvGrpSpPr>
        <p:grpSpPr>
          <a:xfrm>
            <a:off x="120602" y="304800"/>
            <a:ext cx="8544599" cy="6324600"/>
            <a:chOff x="120602" y="228600"/>
            <a:chExt cx="8544599" cy="6324600"/>
          </a:xfrm>
        </p:grpSpPr>
        <p:pic>
          <p:nvPicPr>
            <p:cNvPr id="5122" name="Picture 2"/>
            <p:cNvPicPr>
              <a:picLocks noChangeAspect="1" noChangeArrowheads="1"/>
            </p:cNvPicPr>
            <p:nvPr/>
          </p:nvPicPr>
          <p:blipFill>
            <a:blip r:embed="rId3" cstate="print"/>
            <a:srcRect/>
            <a:stretch>
              <a:fillRect/>
            </a:stretch>
          </p:blipFill>
          <p:spPr bwMode="auto">
            <a:xfrm>
              <a:off x="120602" y="228600"/>
              <a:ext cx="8544599" cy="6324600"/>
            </a:xfrm>
            <a:prstGeom prst="rect">
              <a:avLst/>
            </a:prstGeom>
            <a:noFill/>
            <a:ln w="9525">
              <a:noFill/>
              <a:miter lim="800000"/>
              <a:headEnd/>
              <a:tailEnd/>
            </a:ln>
          </p:spPr>
        </p:pic>
        <p:sp>
          <p:nvSpPr>
            <p:cNvPr id="6" name="TextBox 5"/>
            <p:cNvSpPr txBox="1"/>
            <p:nvPr/>
          </p:nvSpPr>
          <p:spPr>
            <a:xfrm>
              <a:off x="914400" y="3733800"/>
              <a:ext cx="2902589" cy="369332"/>
            </a:xfrm>
            <a:prstGeom prst="rect">
              <a:avLst/>
            </a:prstGeom>
            <a:noFill/>
          </p:spPr>
          <p:txBody>
            <a:bodyPr wrap="none" rtlCol="0">
              <a:spAutoFit/>
            </a:bodyPr>
            <a:lstStyle/>
            <a:p>
              <a:r>
                <a:rPr lang="en-US" dirty="0" smtClean="0"/>
                <a:t>Wavelength Shift Effects ±1%</a:t>
              </a:r>
              <a:endParaRPr lang="en-US" dirty="0"/>
            </a:p>
          </p:txBody>
        </p:sp>
        <p:sp>
          <p:nvSpPr>
            <p:cNvPr id="7" name="TextBox 6"/>
            <p:cNvSpPr txBox="1"/>
            <p:nvPr/>
          </p:nvSpPr>
          <p:spPr>
            <a:xfrm>
              <a:off x="5410200" y="3733800"/>
              <a:ext cx="2634824" cy="369332"/>
            </a:xfrm>
            <a:prstGeom prst="rect">
              <a:avLst/>
            </a:prstGeom>
            <a:noFill/>
          </p:spPr>
          <p:txBody>
            <a:bodyPr wrap="none" rtlCol="0">
              <a:spAutoFit/>
            </a:bodyPr>
            <a:lstStyle/>
            <a:p>
              <a:r>
                <a:rPr lang="en-US" dirty="0" smtClean="0"/>
                <a:t>Solar Activity Effects ± 1%</a:t>
              </a:r>
              <a:endParaRPr lang="en-US" dirty="0"/>
            </a:p>
          </p:txBody>
        </p:sp>
        <p:sp>
          <p:nvSpPr>
            <p:cNvPr id="8" name="TextBox 7"/>
            <p:cNvSpPr txBox="1"/>
            <p:nvPr/>
          </p:nvSpPr>
          <p:spPr>
            <a:xfrm>
              <a:off x="2514600" y="609600"/>
              <a:ext cx="1410451" cy="369332"/>
            </a:xfrm>
            <a:prstGeom prst="rect">
              <a:avLst/>
            </a:prstGeom>
            <a:noFill/>
          </p:spPr>
          <p:txBody>
            <a:bodyPr wrap="none" rtlCol="0">
              <a:spAutoFit/>
            </a:bodyPr>
            <a:lstStyle/>
            <a:p>
              <a:r>
                <a:rPr lang="en-US" dirty="0" smtClean="0"/>
                <a:t>All Variations</a:t>
              </a:r>
              <a:endParaRPr lang="en-US" dirty="0"/>
            </a:p>
          </p:txBody>
        </p:sp>
        <p:sp>
          <p:nvSpPr>
            <p:cNvPr id="9" name="TextBox 8"/>
            <p:cNvSpPr txBox="1"/>
            <p:nvPr/>
          </p:nvSpPr>
          <p:spPr>
            <a:xfrm>
              <a:off x="5486400" y="533400"/>
              <a:ext cx="2833146" cy="646331"/>
            </a:xfrm>
            <a:prstGeom prst="rect">
              <a:avLst/>
            </a:prstGeom>
            <a:noFill/>
          </p:spPr>
          <p:txBody>
            <a:bodyPr wrap="square" rtlCol="0">
              <a:spAutoFit/>
            </a:bodyPr>
            <a:lstStyle/>
            <a:p>
              <a:r>
                <a:rPr lang="en-US" dirty="0" smtClean="0"/>
                <a:t>Instrument and Working Diffuser Degradation</a:t>
              </a:r>
              <a:endParaRPr lang="en-US" dirty="0"/>
            </a:p>
          </p:txBody>
        </p:sp>
        <p:grpSp>
          <p:nvGrpSpPr>
            <p:cNvPr id="3" name="Group 20"/>
            <p:cNvGrpSpPr/>
            <p:nvPr/>
          </p:nvGrpSpPr>
          <p:grpSpPr>
            <a:xfrm>
              <a:off x="947058" y="2286000"/>
              <a:ext cx="2830284" cy="609600"/>
              <a:chOff x="947058" y="457200"/>
              <a:chExt cx="2830284" cy="2438400"/>
            </a:xfrm>
          </p:grpSpPr>
          <p:cxnSp>
            <p:nvCxnSpPr>
              <p:cNvPr id="13" name="Straight Connector 12"/>
              <p:cNvCxnSpPr/>
              <p:nvPr/>
            </p:nvCxnSpPr>
            <p:spPr>
              <a:xfrm>
                <a:off x="947058" y="457200"/>
                <a:ext cx="0" cy="2438400"/>
              </a:xfrm>
              <a:prstGeom prst="line">
                <a:avLst/>
              </a:pr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002970" y="457200"/>
                <a:ext cx="0" cy="2438400"/>
              </a:xfrm>
              <a:prstGeom prst="line">
                <a:avLst/>
              </a:pr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525486" y="457200"/>
                <a:ext cx="0" cy="2438400"/>
              </a:xfrm>
              <a:prstGeom prst="line">
                <a:avLst/>
              </a:pr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819400" y="457200"/>
                <a:ext cx="0" cy="2438400"/>
              </a:xfrm>
              <a:prstGeom prst="line">
                <a:avLst/>
              </a:pr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048000" y="457200"/>
                <a:ext cx="0" cy="2438400"/>
              </a:xfrm>
              <a:prstGeom prst="line">
                <a:avLst/>
              </a:pr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331028" y="457200"/>
                <a:ext cx="0" cy="2438400"/>
              </a:xfrm>
              <a:prstGeom prst="line">
                <a:avLst/>
              </a:pr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559628" y="457200"/>
                <a:ext cx="0" cy="2438400"/>
              </a:xfrm>
              <a:prstGeom prst="line">
                <a:avLst/>
              </a:pr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777342" y="457200"/>
                <a:ext cx="0" cy="2438400"/>
              </a:xfrm>
              <a:prstGeom prst="line">
                <a:avLst/>
              </a:pr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5" name="Group 24"/>
            <p:cNvGrpSpPr/>
            <p:nvPr/>
          </p:nvGrpSpPr>
          <p:grpSpPr>
            <a:xfrm>
              <a:off x="5127172" y="2286000"/>
              <a:ext cx="2830284" cy="609600"/>
              <a:chOff x="947058" y="457200"/>
              <a:chExt cx="2830284" cy="2438400"/>
            </a:xfrm>
          </p:grpSpPr>
          <p:cxnSp>
            <p:nvCxnSpPr>
              <p:cNvPr id="26" name="Straight Connector 25"/>
              <p:cNvCxnSpPr/>
              <p:nvPr/>
            </p:nvCxnSpPr>
            <p:spPr>
              <a:xfrm>
                <a:off x="947058" y="457200"/>
                <a:ext cx="0" cy="2438400"/>
              </a:xfrm>
              <a:prstGeom prst="line">
                <a:avLst/>
              </a:pr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002970" y="457200"/>
                <a:ext cx="0" cy="2438400"/>
              </a:xfrm>
              <a:prstGeom prst="line">
                <a:avLst/>
              </a:pr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525486" y="457200"/>
                <a:ext cx="0" cy="2438400"/>
              </a:xfrm>
              <a:prstGeom prst="line">
                <a:avLst/>
              </a:pr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2819400" y="457200"/>
                <a:ext cx="0" cy="2438400"/>
              </a:xfrm>
              <a:prstGeom prst="line">
                <a:avLst/>
              </a:pr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3048000" y="457200"/>
                <a:ext cx="0" cy="2438400"/>
              </a:xfrm>
              <a:prstGeom prst="line">
                <a:avLst/>
              </a:pr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3331028" y="457200"/>
                <a:ext cx="0" cy="2438400"/>
              </a:xfrm>
              <a:prstGeom prst="line">
                <a:avLst/>
              </a:pr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559628" y="457200"/>
                <a:ext cx="0" cy="2438400"/>
              </a:xfrm>
              <a:prstGeom prst="line">
                <a:avLst/>
              </a:pr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3777342" y="457200"/>
                <a:ext cx="0" cy="2438400"/>
              </a:xfrm>
              <a:prstGeom prst="line">
                <a:avLst/>
              </a:pr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10" name="Group 33"/>
            <p:cNvGrpSpPr/>
            <p:nvPr/>
          </p:nvGrpSpPr>
          <p:grpSpPr>
            <a:xfrm>
              <a:off x="947058" y="5388428"/>
              <a:ext cx="2830284" cy="609600"/>
              <a:chOff x="947058" y="457200"/>
              <a:chExt cx="2830284" cy="2438400"/>
            </a:xfrm>
          </p:grpSpPr>
          <p:cxnSp>
            <p:nvCxnSpPr>
              <p:cNvPr id="35" name="Straight Connector 34"/>
              <p:cNvCxnSpPr/>
              <p:nvPr/>
            </p:nvCxnSpPr>
            <p:spPr>
              <a:xfrm>
                <a:off x="947058" y="457200"/>
                <a:ext cx="0" cy="2438400"/>
              </a:xfrm>
              <a:prstGeom prst="line">
                <a:avLst/>
              </a:pr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2002970" y="457200"/>
                <a:ext cx="0" cy="2438400"/>
              </a:xfrm>
              <a:prstGeom prst="line">
                <a:avLst/>
              </a:pr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2525486" y="457200"/>
                <a:ext cx="0" cy="2438400"/>
              </a:xfrm>
              <a:prstGeom prst="line">
                <a:avLst/>
              </a:pr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2819400" y="457200"/>
                <a:ext cx="0" cy="2438400"/>
              </a:xfrm>
              <a:prstGeom prst="line">
                <a:avLst/>
              </a:pr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3048000" y="457200"/>
                <a:ext cx="0" cy="2438400"/>
              </a:xfrm>
              <a:prstGeom prst="line">
                <a:avLst/>
              </a:pr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3331028" y="457200"/>
                <a:ext cx="0" cy="2438400"/>
              </a:xfrm>
              <a:prstGeom prst="line">
                <a:avLst/>
              </a:pr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3559628" y="457200"/>
                <a:ext cx="0" cy="2438400"/>
              </a:xfrm>
              <a:prstGeom prst="line">
                <a:avLst/>
              </a:pr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3777342" y="457200"/>
                <a:ext cx="0" cy="2438400"/>
              </a:xfrm>
              <a:prstGeom prst="line">
                <a:avLst/>
              </a:pr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11" name="Group 42"/>
            <p:cNvGrpSpPr/>
            <p:nvPr/>
          </p:nvGrpSpPr>
          <p:grpSpPr>
            <a:xfrm>
              <a:off x="5127172" y="5355772"/>
              <a:ext cx="2830284" cy="609600"/>
              <a:chOff x="947058" y="457200"/>
              <a:chExt cx="2830284" cy="2438400"/>
            </a:xfrm>
          </p:grpSpPr>
          <p:cxnSp>
            <p:nvCxnSpPr>
              <p:cNvPr id="44" name="Straight Connector 43"/>
              <p:cNvCxnSpPr/>
              <p:nvPr/>
            </p:nvCxnSpPr>
            <p:spPr>
              <a:xfrm>
                <a:off x="947058" y="457200"/>
                <a:ext cx="0" cy="2438400"/>
              </a:xfrm>
              <a:prstGeom prst="line">
                <a:avLst/>
              </a:pr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2002970" y="457200"/>
                <a:ext cx="0" cy="2438400"/>
              </a:xfrm>
              <a:prstGeom prst="line">
                <a:avLst/>
              </a:pr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2525486" y="457200"/>
                <a:ext cx="0" cy="2438400"/>
              </a:xfrm>
              <a:prstGeom prst="line">
                <a:avLst/>
              </a:pr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2819400" y="457200"/>
                <a:ext cx="0" cy="2438400"/>
              </a:xfrm>
              <a:prstGeom prst="line">
                <a:avLst/>
              </a:pr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3048000" y="457200"/>
                <a:ext cx="0" cy="2438400"/>
              </a:xfrm>
              <a:prstGeom prst="line">
                <a:avLst/>
              </a:pr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3331028" y="457200"/>
                <a:ext cx="0" cy="2438400"/>
              </a:xfrm>
              <a:prstGeom prst="line">
                <a:avLst/>
              </a:pr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3559628" y="457200"/>
                <a:ext cx="0" cy="2438400"/>
              </a:xfrm>
              <a:prstGeom prst="line">
                <a:avLst/>
              </a:pr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3777342" y="457200"/>
                <a:ext cx="0" cy="2438400"/>
              </a:xfrm>
              <a:prstGeom prst="line">
                <a:avLst/>
              </a:pr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grpSp>
      <p:sp>
        <p:nvSpPr>
          <p:cNvPr id="4" name="Slide Number Placeholder 3"/>
          <p:cNvSpPr>
            <a:spLocks noGrp="1"/>
          </p:cNvSpPr>
          <p:nvPr>
            <p:ph type="sldNum" sz="quarter" idx="12"/>
          </p:nvPr>
        </p:nvSpPr>
        <p:spPr>
          <a:xfrm>
            <a:off x="6705600" y="6492875"/>
            <a:ext cx="2133600" cy="365125"/>
          </a:xfrm>
        </p:spPr>
        <p:txBody>
          <a:bodyPr/>
          <a:lstStyle/>
          <a:p>
            <a:fld id="{DF5EA597-D671-40E4-B0A9-DB87D029A054}" type="slidenum">
              <a:rPr lang="en-US" smtClean="0"/>
              <a:pPr/>
              <a:t>10</a:t>
            </a:fld>
            <a:endParaRPr lang="en-US"/>
          </a:p>
        </p:txBody>
      </p:sp>
      <p:cxnSp>
        <p:nvCxnSpPr>
          <p:cNvPr id="22" name="Straight Connector 21"/>
          <p:cNvCxnSpPr/>
          <p:nvPr/>
        </p:nvCxnSpPr>
        <p:spPr>
          <a:xfrm>
            <a:off x="3124200" y="6400800"/>
            <a:ext cx="0" cy="457200"/>
          </a:xfrm>
          <a:prstGeom prst="line">
            <a:avLst/>
          </a:pr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76200" y="6400800"/>
            <a:ext cx="3056286" cy="400110"/>
          </a:xfrm>
          <a:prstGeom prst="rect">
            <a:avLst/>
          </a:prstGeom>
          <a:noFill/>
        </p:spPr>
        <p:txBody>
          <a:bodyPr wrap="none" rtlCol="0">
            <a:spAutoFit/>
          </a:bodyPr>
          <a:lstStyle/>
          <a:p>
            <a:r>
              <a:rPr lang="en-US" sz="2000" dirty="0" smtClean="0"/>
              <a:t>Retrieval Channel Locations</a:t>
            </a:r>
            <a:endParaRPr lang="en-US" sz="2000" dirty="0"/>
          </a:p>
        </p:txBody>
      </p:sp>
      <p:sp>
        <p:nvSpPr>
          <p:cNvPr id="53" name="TextBox 52"/>
          <p:cNvSpPr txBox="1"/>
          <p:nvPr/>
        </p:nvSpPr>
        <p:spPr>
          <a:xfrm>
            <a:off x="990600" y="0"/>
            <a:ext cx="7237879" cy="369332"/>
          </a:xfrm>
          <a:prstGeom prst="rect">
            <a:avLst/>
          </a:prstGeom>
          <a:noFill/>
        </p:spPr>
        <p:txBody>
          <a:bodyPr wrap="none" rtlCol="0">
            <a:spAutoFit/>
          </a:bodyPr>
          <a:lstStyle/>
          <a:p>
            <a:r>
              <a:rPr lang="en-US" dirty="0" smtClean="0"/>
              <a:t>Multiple Linear Analysis of NP Solar Measurements for the Working Diffuser</a:t>
            </a:r>
            <a:endParaRPr lang="en-US" dirty="0"/>
          </a:p>
        </p:txBody>
      </p:sp>
      <p:pic>
        <p:nvPicPr>
          <p:cNvPr id="35842" name="Picture 2" descr="https://encrypted-tbn3.gstatic.com/images?q=tbn:ANd9GcTpTbEd00uWBb2Vr6lN6R2Sl2dUC3i5FXtAAF9wgsq5LDSRWP-4xw"/>
          <p:cNvPicPr>
            <a:picLocks noChangeAspect="1" noChangeArrowheads="1"/>
          </p:cNvPicPr>
          <p:nvPr/>
        </p:nvPicPr>
        <p:blipFill>
          <a:blip r:embed="rId4" cstate="print"/>
          <a:srcRect l="15854" t="70588" r="14228"/>
          <a:stretch>
            <a:fillRect/>
          </a:stretch>
        </p:blipFill>
        <p:spPr bwMode="auto">
          <a:xfrm flipV="1">
            <a:off x="4114800" y="6629400"/>
            <a:ext cx="3276600" cy="198118"/>
          </a:xfrm>
          <a:prstGeom prst="rect">
            <a:avLst/>
          </a:prstGeom>
          <a:noFill/>
        </p:spPr>
      </p:pic>
      <p:sp>
        <p:nvSpPr>
          <p:cNvPr id="52" name="TextBox 51"/>
          <p:cNvSpPr txBox="1"/>
          <p:nvPr/>
        </p:nvSpPr>
        <p:spPr>
          <a:xfrm>
            <a:off x="4063652" y="6397823"/>
            <a:ext cx="3433312" cy="307777"/>
          </a:xfrm>
          <a:prstGeom prst="rect">
            <a:avLst/>
          </a:prstGeom>
          <a:noFill/>
        </p:spPr>
        <p:txBody>
          <a:bodyPr wrap="none" rtlCol="0">
            <a:spAutoFit/>
          </a:bodyPr>
          <a:lstStyle/>
          <a:p>
            <a:r>
              <a:rPr lang="en-US" sz="1400" dirty="0" smtClean="0"/>
              <a:t>First                                                                  Last</a:t>
            </a:r>
            <a:endParaRPr lang="en-US" sz="1400" dirty="0"/>
          </a:p>
        </p:txBody>
      </p:sp>
      <p:cxnSp>
        <p:nvCxnSpPr>
          <p:cNvPr id="55" name="Straight Arrow Connector 54"/>
          <p:cNvCxnSpPr/>
          <p:nvPr/>
        </p:nvCxnSpPr>
        <p:spPr>
          <a:xfrm>
            <a:off x="9982200" y="3505200"/>
            <a:ext cx="9144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487362"/>
          </a:xfrm>
        </p:spPr>
        <p:txBody>
          <a:bodyPr>
            <a:normAutofit fontScale="90000"/>
          </a:bodyPr>
          <a:lstStyle/>
          <a:p>
            <a:r>
              <a:rPr lang="en-US" dirty="0" smtClean="0"/>
              <a:t>Intra-orbital Wavelength Scale Shifts</a:t>
            </a:r>
            <a:endParaRPr lang="en-US" dirty="0"/>
          </a:p>
        </p:txBody>
      </p:sp>
      <p:grpSp>
        <p:nvGrpSpPr>
          <p:cNvPr id="4" name="Group 11"/>
          <p:cNvGrpSpPr/>
          <p:nvPr/>
        </p:nvGrpSpPr>
        <p:grpSpPr>
          <a:xfrm>
            <a:off x="152400" y="533400"/>
            <a:ext cx="4191000" cy="4343400"/>
            <a:chOff x="-2514600" y="-1447800"/>
            <a:chExt cx="8473440" cy="6050280"/>
          </a:xfrm>
        </p:grpSpPr>
        <p:pic>
          <p:nvPicPr>
            <p:cNvPr id="5" name="Picture 2"/>
            <p:cNvPicPr>
              <a:picLocks noChangeAspect="1" noChangeArrowheads="1"/>
            </p:cNvPicPr>
            <p:nvPr/>
          </p:nvPicPr>
          <p:blipFill>
            <a:blip r:embed="rId3" cstate="print">
              <a:lum bright="-20000" contrast="40000"/>
            </a:blip>
            <a:srcRect/>
            <a:stretch>
              <a:fillRect/>
            </a:stretch>
          </p:blipFill>
          <p:spPr bwMode="auto">
            <a:xfrm>
              <a:off x="-2514600" y="-1447800"/>
              <a:ext cx="8473440" cy="6050280"/>
            </a:xfrm>
            <a:prstGeom prst="rect">
              <a:avLst/>
            </a:prstGeom>
            <a:noFill/>
            <a:ln w="9525">
              <a:noFill/>
              <a:miter lim="800000"/>
              <a:headEnd/>
              <a:tailEnd/>
            </a:ln>
          </p:spPr>
        </p:pic>
        <p:grpSp>
          <p:nvGrpSpPr>
            <p:cNvPr id="6" name="Group 10"/>
            <p:cNvGrpSpPr/>
            <p:nvPr/>
          </p:nvGrpSpPr>
          <p:grpSpPr>
            <a:xfrm>
              <a:off x="-1524000" y="-1295400"/>
              <a:ext cx="2453322" cy="4151531"/>
              <a:chOff x="-1524000" y="-1295400"/>
              <a:chExt cx="2453322" cy="4151531"/>
            </a:xfrm>
          </p:grpSpPr>
          <p:sp>
            <p:nvSpPr>
              <p:cNvPr id="7" name="TextBox 6"/>
              <p:cNvSpPr txBox="1"/>
              <p:nvPr/>
            </p:nvSpPr>
            <p:spPr>
              <a:xfrm>
                <a:off x="-685800" y="2209800"/>
                <a:ext cx="1615122" cy="646331"/>
              </a:xfrm>
              <a:prstGeom prst="rect">
                <a:avLst/>
              </a:prstGeom>
              <a:noFill/>
            </p:spPr>
            <p:txBody>
              <a:bodyPr wrap="none" rtlCol="0">
                <a:spAutoFit/>
              </a:bodyPr>
              <a:lstStyle/>
              <a:p>
                <a:r>
                  <a:rPr lang="en-US" dirty="0" smtClean="0"/>
                  <a:t>Increasing SZA</a:t>
                </a:r>
              </a:p>
              <a:p>
                <a:r>
                  <a:rPr lang="en-US" dirty="0" smtClean="0"/>
                  <a:t>Decreasing SZA</a:t>
                </a:r>
                <a:endParaRPr lang="en-US" dirty="0"/>
              </a:p>
            </p:txBody>
          </p:sp>
          <p:cxnSp>
            <p:nvCxnSpPr>
              <p:cNvPr id="8" name="Straight Connector 7"/>
              <p:cNvCxnSpPr/>
              <p:nvPr/>
            </p:nvCxnSpPr>
            <p:spPr>
              <a:xfrm>
                <a:off x="-1219201" y="2479572"/>
                <a:ext cx="533400" cy="0"/>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219201" y="2843502"/>
                <a:ext cx="533400" cy="0"/>
              </a:xfrm>
              <a:prstGeom prst="line">
                <a:avLst/>
              </a:prstGeom>
              <a:ln w="25400">
                <a:solidFill>
                  <a:srgbClr val="FF0000"/>
                </a:solidFill>
              </a:ln>
            </p:spPr>
            <p:style>
              <a:lnRef idx="1">
                <a:schemeClr val="accent2"/>
              </a:lnRef>
              <a:fillRef idx="0">
                <a:schemeClr val="accent2"/>
              </a:fillRef>
              <a:effectRef idx="0">
                <a:schemeClr val="accent2"/>
              </a:effectRef>
              <a:fontRef idx="minor">
                <a:schemeClr val="tx1"/>
              </a:fontRef>
            </p:style>
          </p:cxnSp>
          <p:sp>
            <p:nvSpPr>
              <p:cNvPr id="10" name="Rectangle 9"/>
              <p:cNvSpPr/>
              <p:nvPr/>
            </p:nvSpPr>
            <p:spPr>
              <a:xfrm>
                <a:off x="-1524000" y="-1295400"/>
                <a:ext cx="1905000" cy="533400"/>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 name="TextBox 10"/>
          <p:cNvSpPr txBox="1"/>
          <p:nvPr/>
        </p:nvSpPr>
        <p:spPr>
          <a:xfrm>
            <a:off x="152400" y="4854476"/>
            <a:ext cx="4343400" cy="2308324"/>
          </a:xfrm>
          <a:prstGeom prst="rect">
            <a:avLst/>
          </a:prstGeom>
          <a:noFill/>
        </p:spPr>
        <p:txBody>
          <a:bodyPr wrap="square" rtlCol="0">
            <a:spAutoFit/>
          </a:bodyPr>
          <a:lstStyle/>
          <a:p>
            <a:r>
              <a:rPr lang="en-US" dirty="0" smtClean="0"/>
              <a:t>Above: A cubic polynomial model versus measurement-based wavelength shift estimates (in nm).</a:t>
            </a:r>
          </a:p>
          <a:p>
            <a:r>
              <a:rPr lang="en-US" dirty="0" smtClean="0"/>
              <a:t>Right Top: Sample wavelength shifts from groups of five spectra along 4½ orbits.</a:t>
            </a:r>
          </a:p>
          <a:p>
            <a:r>
              <a:rPr lang="en-US" dirty="0" smtClean="0"/>
              <a:t>Right Bottom: Temperature gradients along the same 4½ orbits.</a:t>
            </a:r>
          </a:p>
          <a:p>
            <a:endParaRPr lang="en-US" dirty="0"/>
          </a:p>
        </p:txBody>
      </p:sp>
      <p:pic>
        <p:nvPicPr>
          <p:cNvPr id="13" name="Picture 12" descr="wavelength_shift_time_period_index_0.png"/>
          <p:cNvPicPr>
            <a:picLocks noChangeAspect="1"/>
          </p:cNvPicPr>
          <p:nvPr/>
        </p:nvPicPr>
        <p:blipFill>
          <a:blip r:embed="rId4" cstate="print">
            <a:lum bright="-20000" contrast="40000"/>
          </a:blip>
          <a:stretch>
            <a:fillRect/>
          </a:stretch>
        </p:blipFill>
        <p:spPr>
          <a:xfrm>
            <a:off x="4572000" y="685800"/>
            <a:ext cx="4367211" cy="3010310"/>
          </a:xfrm>
          <a:prstGeom prst="rect">
            <a:avLst/>
          </a:prstGeom>
        </p:spPr>
      </p:pic>
      <p:pic>
        <p:nvPicPr>
          <p:cNvPr id="14" name="Picture 13" descr="temp_diff_index02_time_index_0.png"/>
          <p:cNvPicPr>
            <a:picLocks noChangeAspect="1"/>
          </p:cNvPicPr>
          <p:nvPr/>
        </p:nvPicPr>
        <p:blipFill>
          <a:blip r:embed="rId5" cstate="print">
            <a:lum bright="-20000" contrast="40000"/>
          </a:blip>
          <a:stretch>
            <a:fillRect/>
          </a:stretch>
        </p:blipFill>
        <p:spPr>
          <a:xfrm>
            <a:off x="4604671" y="3757898"/>
            <a:ext cx="4386929" cy="3023902"/>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F5EA597-D671-40E4-B0A9-DB87D029A054}" type="slidenum">
              <a:rPr lang="en-US" smtClean="0"/>
              <a:pPr/>
              <a:t>12</a:t>
            </a:fld>
            <a:endParaRPr lang="en-US"/>
          </a:p>
        </p:txBody>
      </p:sp>
      <p:sp>
        <p:nvSpPr>
          <p:cNvPr id="10" name="TextBox 9"/>
          <p:cNvSpPr txBox="1"/>
          <p:nvPr/>
        </p:nvSpPr>
        <p:spPr>
          <a:xfrm>
            <a:off x="228600" y="0"/>
            <a:ext cx="4267200" cy="3046988"/>
          </a:xfrm>
          <a:prstGeom prst="rect">
            <a:avLst/>
          </a:prstGeom>
          <a:noFill/>
        </p:spPr>
        <p:txBody>
          <a:bodyPr wrap="square" rtlCol="0">
            <a:spAutoFit/>
          </a:bodyPr>
          <a:lstStyle/>
          <a:p>
            <a:r>
              <a:rPr lang="en-US" sz="2400" dirty="0" smtClean="0"/>
              <a:t>Comparisons among Total Column Ozone Products from </a:t>
            </a:r>
            <a:r>
              <a:rPr lang="en-US" sz="2400" dirty="0" err="1" smtClean="0"/>
              <a:t>MetOp</a:t>
            </a:r>
            <a:r>
              <a:rPr lang="en-US" sz="2400" dirty="0" smtClean="0"/>
              <a:t>-B GOME-2 (NOAA Version 8 algorithm), NASA EOS Aura OMI (NASA Version 8.6 algorithm) and S-NPP OMPS-NM (NOAA Version 8 algorithm) for November 2, 2014.</a:t>
            </a:r>
          </a:p>
        </p:txBody>
      </p:sp>
      <p:pic>
        <p:nvPicPr>
          <p:cNvPr id="2052" name="Picture 4" descr="http://www.star.nesdis.noaa.gov/smcd/spb/wyu/OMPS/Toz/Gome2b/o3/11.2014/O3_Gome2b_20141102_aitoff.png"/>
          <p:cNvPicPr>
            <a:picLocks noChangeAspect="1" noChangeArrowheads="1"/>
          </p:cNvPicPr>
          <p:nvPr/>
        </p:nvPicPr>
        <p:blipFill>
          <a:blip r:embed="rId3" cstate="print"/>
          <a:srcRect/>
          <a:stretch>
            <a:fillRect/>
          </a:stretch>
        </p:blipFill>
        <p:spPr bwMode="auto">
          <a:xfrm>
            <a:off x="4572000" y="0"/>
            <a:ext cx="4572000" cy="3505200"/>
          </a:xfrm>
          <a:prstGeom prst="rect">
            <a:avLst/>
          </a:prstGeom>
          <a:noFill/>
        </p:spPr>
      </p:pic>
      <p:pic>
        <p:nvPicPr>
          <p:cNvPr id="2050" name="Picture 2" descr="http://www.star.nesdis.noaa.gov/smcd/spb/wyu/OMPS/Toz/v8/o3/11.2014/O3_V8_20141102_aitoff.png"/>
          <p:cNvPicPr>
            <a:picLocks noChangeAspect="1" noChangeArrowheads="1"/>
          </p:cNvPicPr>
          <p:nvPr/>
        </p:nvPicPr>
        <p:blipFill>
          <a:blip r:embed="rId4" cstate="print"/>
          <a:srcRect/>
          <a:stretch>
            <a:fillRect/>
          </a:stretch>
        </p:blipFill>
        <p:spPr bwMode="auto">
          <a:xfrm>
            <a:off x="4572000" y="3405582"/>
            <a:ext cx="4560570" cy="3474720"/>
          </a:xfrm>
          <a:prstGeom prst="rect">
            <a:avLst/>
          </a:prstGeom>
          <a:noFill/>
        </p:spPr>
      </p:pic>
      <p:grpSp>
        <p:nvGrpSpPr>
          <p:cNvPr id="17" name="Group 16"/>
          <p:cNvGrpSpPr/>
          <p:nvPr/>
        </p:nvGrpSpPr>
        <p:grpSpPr>
          <a:xfrm>
            <a:off x="0" y="3429000"/>
            <a:ext cx="4572000" cy="3429000"/>
            <a:chOff x="0" y="3429000"/>
            <a:chExt cx="4572000" cy="3429000"/>
          </a:xfrm>
        </p:grpSpPr>
        <p:pic>
          <p:nvPicPr>
            <p:cNvPr id="15" name="Picture 14" descr="OMI_20141102_aitoff.png"/>
            <p:cNvPicPr>
              <a:picLocks noChangeAspect="1"/>
            </p:cNvPicPr>
            <p:nvPr/>
          </p:nvPicPr>
          <p:blipFill>
            <a:blip r:embed="rId5" cstate="print"/>
            <a:stretch>
              <a:fillRect/>
            </a:stretch>
          </p:blipFill>
          <p:spPr>
            <a:xfrm>
              <a:off x="0" y="3429000"/>
              <a:ext cx="4572000" cy="3429000"/>
            </a:xfrm>
            <a:prstGeom prst="rect">
              <a:avLst/>
            </a:prstGeom>
          </p:spPr>
        </p:pic>
        <p:pic>
          <p:nvPicPr>
            <p:cNvPr id="16" name="Picture 4" descr="http://www.star.nesdis.noaa.gov/smcd/spb/wyu/OMPS/Toz/Gome2b/o3/11.2014/O3_Gome2b_20141102_aitoff.png"/>
            <p:cNvPicPr>
              <a:picLocks noChangeAspect="1" noChangeArrowheads="1"/>
            </p:cNvPicPr>
            <p:nvPr/>
          </p:nvPicPr>
          <p:blipFill>
            <a:blip r:embed="rId3" cstate="print"/>
            <a:srcRect l="71667" b="93478"/>
            <a:stretch>
              <a:fillRect/>
            </a:stretch>
          </p:blipFill>
          <p:spPr bwMode="auto">
            <a:xfrm>
              <a:off x="2667000" y="3429000"/>
              <a:ext cx="1295400" cy="228600"/>
            </a:xfrm>
            <a:prstGeom prst="rect">
              <a:avLst/>
            </a:prstGeom>
            <a:noFill/>
          </p:spPr>
        </p:pic>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http://www.star.nesdis.noaa.gov/smcd/spb/wyu/OMPS/comparison/chasing/v8pro/O3_chasing_12panel_20130615_sbuv.v8pro_vs_omps.v8pro.png"/>
          <p:cNvPicPr>
            <a:picLocks noChangeArrowheads="1"/>
          </p:cNvPicPr>
          <p:nvPr/>
        </p:nvPicPr>
        <p:blipFill>
          <a:blip r:embed="rId3" cstate="print">
            <a:lum bright="-20000" contrast="40000"/>
          </a:blip>
          <a:srcRect t="74105"/>
          <a:stretch>
            <a:fillRect/>
          </a:stretch>
        </p:blipFill>
        <p:spPr bwMode="auto">
          <a:xfrm>
            <a:off x="4528458" y="3171825"/>
            <a:ext cx="4343400" cy="1171575"/>
          </a:xfrm>
          <a:prstGeom prst="rect">
            <a:avLst/>
          </a:prstGeom>
          <a:noFill/>
        </p:spPr>
      </p:pic>
      <p:sp>
        <p:nvSpPr>
          <p:cNvPr id="2" name="Title 1"/>
          <p:cNvSpPr>
            <a:spLocks noGrp="1"/>
          </p:cNvSpPr>
          <p:nvPr>
            <p:ph type="title"/>
          </p:nvPr>
        </p:nvSpPr>
        <p:spPr>
          <a:xfrm>
            <a:off x="457200" y="76200"/>
            <a:ext cx="8229600" cy="639762"/>
          </a:xfrm>
        </p:spPr>
        <p:txBody>
          <a:bodyPr>
            <a:normAutofit fontScale="90000"/>
          </a:bodyPr>
          <a:lstStyle/>
          <a:p>
            <a:r>
              <a:rPr lang="en-US" dirty="0" smtClean="0"/>
              <a:t>Chasing Orbit Comparisons to SBUV/2</a:t>
            </a:r>
            <a:endParaRPr lang="en-US" dirty="0"/>
          </a:p>
        </p:txBody>
      </p:sp>
      <p:sp>
        <p:nvSpPr>
          <p:cNvPr id="3" name="Content Placeholder 2"/>
          <p:cNvSpPr>
            <a:spLocks noGrp="1"/>
          </p:cNvSpPr>
          <p:nvPr>
            <p:ph idx="1"/>
          </p:nvPr>
        </p:nvSpPr>
        <p:spPr>
          <a:xfrm>
            <a:off x="152400" y="838200"/>
            <a:ext cx="4419600" cy="5810956"/>
          </a:xfrm>
        </p:spPr>
        <p:txBody>
          <a:bodyPr>
            <a:noAutofit/>
          </a:bodyPr>
          <a:lstStyle/>
          <a:p>
            <a:pPr marL="0">
              <a:buNone/>
            </a:pPr>
            <a:r>
              <a:rPr lang="en-US" sz="1800" dirty="0" smtClean="0"/>
              <a:t>  Approximately every 12 days, the orbital tracks for the NOAA-19 and S-NPP spacecrafts align and allow comparisons of products for similar locations with small viewing time differences. The top figure shows convergence of the orbital paths.</a:t>
            </a:r>
            <a:endParaRPr lang="en-US" sz="900" dirty="0" smtClean="0"/>
          </a:p>
          <a:p>
            <a:pPr marL="0">
              <a:buNone/>
            </a:pPr>
            <a:r>
              <a:rPr lang="en-US" sz="1800" dirty="0" smtClean="0"/>
              <a:t>  Products and residuals from the same retrieval algorithms for SBUV/2 and </a:t>
            </a:r>
            <a:r>
              <a:rPr lang="en-US" sz="1800" dirty="0" smtClean="0">
                <a:solidFill>
                  <a:srgbClr val="FF0000"/>
                </a:solidFill>
              </a:rPr>
              <a:t>OMPS NP </a:t>
            </a:r>
            <a:r>
              <a:rPr lang="en-US" sz="1800" dirty="0" smtClean="0"/>
              <a:t>can be compared directly. The bottom figures shows ozone amounts for nine layers for the two Version 8 retrievals with the top left for the lowest layer and the bottom right for the highest layer.</a:t>
            </a:r>
            <a:br>
              <a:rPr lang="en-US" sz="1800" dirty="0" smtClean="0"/>
            </a:br>
            <a:r>
              <a:rPr lang="en-US" sz="1800" dirty="0" smtClean="0"/>
              <a:t>  Additional monitoring plots provided at</a:t>
            </a:r>
          </a:p>
          <a:p>
            <a:pPr marL="0">
              <a:buNone/>
            </a:pPr>
            <a:r>
              <a:rPr lang="en-US" sz="1800" dirty="0" smtClean="0">
                <a:hlinkClick r:id="rId4"/>
              </a:rPr>
              <a:t>http://www.star.nesdis.noaa.gov/icvs/prodDemos/proOMPSbeta.O3PRO_V8.php</a:t>
            </a:r>
            <a:endParaRPr lang="en-US" sz="1800" dirty="0" smtClean="0"/>
          </a:p>
          <a:p>
            <a:pPr marL="0">
              <a:buNone/>
            </a:pPr>
            <a:r>
              <a:rPr lang="en-US" sz="1800" dirty="0" smtClean="0"/>
              <a:t>show that the ozone profile differences are consistent with the initial measurement residuals computed relative to the first guess profiles.</a:t>
            </a:r>
            <a:endParaRPr lang="en-US" sz="1800" dirty="0"/>
          </a:p>
        </p:txBody>
      </p:sp>
      <p:sp>
        <p:nvSpPr>
          <p:cNvPr id="4" name="Slide Number Placeholder 3"/>
          <p:cNvSpPr>
            <a:spLocks noGrp="1"/>
          </p:cNvSpPr>
          <p:nvPr>
            <p:ph type="sldNum" sz="quarter" idx="12"/>
          </p:nvPr>
        </p:nvSpPr>
        <p:spPr/>
        <p:txBody>
          <a:bodyPr/>
          <a:lstStyle/>
          <a:p>
            <a:fld id="{96E36F11-A39A-294D-A59D-6180D50ED29D}" type="slidenum">
              <a:rPr lang="en-US" smtClean="0"/>
              <a:pPr/>
              <a:t>13</a:t>
            </a:fld>
            <a:endParaRPr lang="en-US"/>
          </a:p>
        </p:txBody>
      </p:sp>
      <p:pic>
        <p:nvPicPr>
          <p:cNvPr id="6" name="Picture 2" descr="http://www.star.nesdis.noaa.gov/smcd/spb/wyu/OMPS/comparison/chasing/np/ChasingOrbit_OMPS_N19_20130615.png"/>
          <p:cNvPicPr>
            <a:picLocks noChangeAspect="1" noChangeArrowheads="1"/>
          </p:cNvPicPr>
          <p:nvPr/>
        </p:nvPicPr>
        <p:blipFill>
          <a:blip r:embed="rId5" cstate="print"/>
          <a:srcRect/>
          <a:stretch>
            <a:fillRect/>
          </a:stretch>
        </p:blipFill>
        <p:spPr bwMode="auto">
          <a:xfrm>
            <a:off x="4572000" y="609601"/>
            <a:ext cx="4511039" cy="2514599"/>
          </a:xfrm>
          <a:prstGeom prst="rect">
            <a:avLst/>
          </a:prstGeom>
          <a:noFill/>
        </p:spPr>
      </p:pic>
      <p:pic>
        <p:nvPicPr>
          <p:cNvPr id="1028" name="Picture 4" descr="http://www.star.nesdis.noaa.gov/smcd/spb/wyu/OMPS/comparison/chasing/v8pro/O3_chasing_21panel_20130615_sbuv.v8pro_vs_omps.v8pro.png"/>
          <p:cNvPicPr>
            <a:picLocks noChangeAspect="1" noChangeArrowheads="1"/>
          </p:cNvPicPr>
          <p:nvPr/>
        </p:nvPicPr>
        <p:blipFill>
          <a:blip r:embed="rId6" cstate="print">
            <a:lum bright="-20000" contrast="40000"/>
          </a:blip>
          <a:srcRect b="49832"/>
          <a:stretch>
            <a:fillRect/>
          </a:stretch>
        </p:blipFill>
        <p:spPr bwMode="auto">
          <a:xfrm>
            <a:off x="4552950" y="4343400"/>
            <a:ext cx="4286250" cy="2286000"/>
          </a:xfrm>
          <a:prstGeom prst="rect">
            <a:avLst/>
          </a:prstGeom>
          <a:noFill/>
        </p:spPr>
      </p:pic>
      <p:sp>
        <p:nvSpPr>
          <p:cNvPr id="10" name="TextBox 9"/>
          <p:cNvSpPr txBox="1"/>
          <p:nvPr/>
        </p:nvSpPr>
        <p:spPr>
          <a:xfrm>
            <a:off x="5029200" y="4724400"/>
            <a:ext cx="875432" cy="369332"/>
          </a:xfrm>
          <a:prstGeom prst="rect">
            <a:avLst/>
          </a:prstGeom>
          <a:noFill/>
        </p:spPr>
        <p:txBody>
          <a:bodyPr wrap="none" rtlCol="0">
            <a:spAutoFit/>
          </a:bodyPr>
          <a:lstStyle/>
          <a:p>
            <a:r>
              <a:rPr lang="en-US" dirty="0" smtClean="0"/>
              <a:t>4.0 </a:t>
            </a:r>
            <a:r>
              <a:rPr lang="en-US" dirty="0" err="1" smtClean="0"/>
              <a:t>hPa</a:t>
            </a:r>
            <a:endParaRPr lang="en-US" dirty="0"/>
          </a:p>
        </p:txBody>
      </p:sp>
      <p:sp>
        <p:nvSpPr>
          <p:cNvPr id="11" name="TextBox 10"/>
          <p:cNvSpPr txBox="1"/>
          <p:nvPr/>
        </p:nvSpPr>
        <p:spPr>
          <a:xfrm>
            <a:off x="4915768" y="5867400"/>
            <a:ext cx="875432" cy="369332"/>
          </a:xfrm>
          <a:prstGeom prst="rect">
            <a:avLst/>
          </a:prstGeom>
          <a:noFill/>
        </p:spPr>
        <p:txBody>
          <a:bodyPr wrap="none" rtlCol="0">
            <a:spAutoFit/>
          </a:bodyPr>
          <a:lstStyle/>
          <a:p>
            <a:r>
              <a:rPr lang="en-US" dirty="0" smtClean="0"/>
              <a:t>1.0 </a:t>
            </a:r>
            <a:r>
              <a:rPr lang="en-US" dirty="0" err="1" smtClean="0"/>
              <a:t>hPa</a:t>
            </a:r>
            <a:endParaRPr lang="en-US" dirty="0"/>
          </a:p>
        </p:txBody>
      </p:sp>
      <p:sp>
        <p:nvSpPr>
          <p:cNvPr id="12" name="TextBox 11"/>
          <p:cNvSpPr txBox="1"/>
          <p:nvPr/>
        </p:nvSpPr>
        <p:spPr>
          <a:xfrm>
            <a:off x="4953000" y="3657600"/>
            <a:ext cx="817724" cy="369332"/>
          </a:xfrm>
          <a:prstGeom prst="rect">
            <a:avLst/>
          </a:prstGeom>
          <a:noFill/>
        </p:spPr>
        <p:txBody>
          <a:bodyPr wrap="none" rtlCol="0">
            <a:spAutoFit/>
          </a:bodyPr>
          <a:lstStyle/>
          <a:p>
            <a:r>
              <a:rPr lang="en-US" dirty="0" smtClean="0"/>
              <a:t>16 </a:t>
            </a:r>
            <a:r>
              <a:rPr lang="en-US" dirty="0" err="1" smtClean="0"/>
              <a:t>hPa</a:t>
            </a:r>
            <a:endParaRPr lang="en-US" dirty="0"/>
          </a:p>
        </p:txBody>
      </p:sp>
      <p:sp>
        <p:nvSpPr>
          <p:cNvPr id="14" name="TextBox 13"/>
          <p:cNvSpPr txBox="1"/>
          <p:nvPr/>
        </p:nvSpPr>
        <p:spPr>
          <a:xfrm>
            <a:off x="6477000" y="4724400"/>
            <a:ext cx="875432" cy="369332"/>
          </a:xfrm>
          <a:prstGeom prst="rect">
            <a:avLst/>
          </a:prstGeom>
          <a:noFill/>
        </p:spPr>
        <p:txBody>
          <a:bodyPr wrap="none" rtlCol="0">
            <a:spAutoFit/>
          </a:bodyPr>
          <a:lstStyle/>
          <a:p>
            <a:r>
              <a:rPr lang="en-US" dirty="0" smtClean="0"/>
              <a:t>2.5 </a:t>
            </a:r>
            <a:r>
              <a:rPr lang="en-US" dirty="0" err="1" smtClean="0"/>
              <a:t>hPa</a:t>
            </a:r>
            <a:endParaRPr lang="en-US" dirty="0"/>
          </a:p>
        </p:txBody>
      </p:sp>
      <p:sp>
        <p:nvSpPr>
          <p:cNvPr id="15" name="TextBox 14"/>
          <p:cNvSpPr txBox="1"/>
          <p:nvPr/>
        </p:nvSpPr>
        <p:spPr>
          <a:xfrm>
            <a:off x="6363568" y="5867400"/>
            <a:ext cx="992451" cy="369332"/>
          </a:xfrm>
          <a:prstGeom prst="rect">
            <a:avLst/>
          </a:prstGeom>
          <a:noFill/>
        </p:spPr>
        <p:txBody>
          <a:bodyPr wrap="none" rtlCol="0">
            <a:spAutoFit/>
          </a:bodyPr>
          <a:lstStyle/>
          <a:p>
            <a:r>
              <a:rPr lang="en-US" dirty="0" smtClean="0"/>
              <a:t>0.64 </a:t>
            </a:r>
            <a:r>
              <a:rPr lang="en-US" dirty="0" err="1" smtClean="0"/>
              <a:t>hPa</a:t>
            </a:r>
            <a:endParaRPr lang="en-US" dirty="0"/>
          </a:p>
        </p:txBody>
      </p:sp>
      <p:sp>
        <p:nvSpPr>
          <p:cNvPr id="16" name="TextBox 15"/>
          <p:cNvSpPr txBox="1"/>
          <p:nvPr/>
        </p:nvSpPr>
        <p:spPr>
          <a:xfrm>
            <a:off x="6400800" y="3657600"/>
            <a:ext cx="817724" cy="369332"/>
          </a:xfrm>
          <a:prstGeom prst="rect">
            <a:avLst/>
          </a:prstGeom>
          <a:noFill/>
        </p:spPr>
        <p:txBody>
          <a:bodyPr wrap="none" rtlCol="0">
            <a:spAutoFit/>
          </a:bodyPr>
          <a:lstStyle/>
          <a:p>
            <a:r>
              <a:rPr lang="en-US" dirty="0" smtClean="0"/>
              <a:t>10 </a:t>
            </a:r>
            <a:r>
              <a:rPr lang="en-US" dirty="0" err="1" smtClean="0"/>
              <a:t>hPa</a:t>
            </a:r>
            <a:endParaRPr lang="en-US" dirty="0"/>
          </a:p>
        </p:txBody>
      </p:sp>
      <p:sp>
        <p:nvSpPr>
          <p:cNvPr id="17" name="TextBox 16"/>
          <p:cNvSpPr txBox="1"/>
          <p:nvPr/>
        </p:nvSpPr>
        <p:spPr>
          <a:xfrm>
            <a:off x="7848600" y="4724400"/>
            <a:ext cx="875432" cy="369332"/>
          </a:xfrm>
          <a:prstGeom prst="rect">
            <a:avLst/>
          </a:prstGeom>
          <a:noFill/>
        </p:spPr>
        <p:txBody>
          <a:bodyPr wrap="none" rtlCol="0">
            <a:spAutoFit/>
          </a:bodyPr>
          <a:lstStyle/>
          <a:p>
            <a:r>
              <a:rPr lang="en-US" dirty="0" smtClean="0"/>
              <a:t>1.6 </a:t>
            </a:r>
            <a:r>
              <a:rPr lang="en-US" dirty="0" err="1" smtClean="0"/>
              <a:t>hPa</a:t>
            </a:r>
            <a:endParaRPr lang="en-US" dirty="0"/>
          </a:p>
        </p:txBody>
      </p:sp>
      <p:sp>
        <p:nvSpPr>
          <p:cNvPr id="18" name="TextBox 17"/>
          <p:cNvSpPr txBox="1"/>
          <p:nvPr/>
        </p:nvSpPr>
        <p:spPr>
          <a:xfrm>
            <a:off x="7772400" y="5867400"/>
            <a:ext cx="875432" cy="369332"/>
          </a:xfrm>
          <a:prstGeom prst="rect">
            <a:avLst/>
          </a:prstGeom>
          <a:noFill/>
        </p:spPr>
        <p:txBody>
          <a:bodyPr wrap="none" rtlCol="0">
            <a:spAutoFit/>
          </a:bodyPr>
          <a:lstStyle/>
          <a:p>
            <a:r>
              <a:rPr lang="en-US" dirty="0" smtClean="0"/>
              <a:t>0.4 </a:t>
            </a:r>
            <a:r>
              <a:rPr lang="en-US" dirty="0" err="1" smtClean="0"/>
              <a:t>hPa</a:t>
            </a:r>
            <a:endParaRPr lang="en-US" dirty="0"/>
          </a:p>
        </p:txBody>
      </p:sp>
      <p:sp>
        <p:nvSpPr>
          <p:cNvPr id="19" name="TextBox 18"/>
          <p:cNvSpPr txBox="1"/>
          <p:nvPr/>
        </p:nvSpPr>
        <p:spPr>
          <a:xfrm>
            <a:off x="7809632" y="3657600"/>
            <a:ext cx="875432" cy="369332"/>
          </a:xfrm>
          <a:prstGeom prst="rect">
            <a:avLst/>
          </a:prstGeom>
          <a:noFill/>
        </p:spPr>
        <p:txBody>
          <a:bodyPr wrap="none" rtlCol="0">
            <a:spAutoFit/>
          </a:bodyPr>
          <a:lstStyle/>
          <a:p>
            <a:r>
              <a:rPr lang="en-US" dirty="0" smtClean="0"/>
              <a:t>6.4 </a:t>
            </a:r>
            <a:r>
              <a:rPr lang="en-US" dirty="0" err="1" smtClean="0"/>
              <a:t>hPa</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Ozone_hole_2014_09_30_mod.png"/>
          <p:cNvPicPr>
            <a:picLocks noGrp="1" noChangeAspect="1"/>
          </p:cNvPicPr>
          <p:nvPr>
            <p:ph idx="1"/>
          </p:nvPr>
        </p:nvPicPr>
        <p:blipFill>
          <a:blip r:embed="rId3" cstate="print"/>
          <a:srcRect l="8333" t="4875" r="4584" b="2500"/>
          <a:stretch>
            <a:fillRect/>
          </a:stretch>
        </p:blipFill>
        <p:spPr>
          <a:xfrm>
            <a:off x="1" y="762000"/>
            <a:ext cx="9143999" cy="6096000"/>
          </a:xfrm>
        </p:spPr>
      </p:pic>
      <p:sp>
        <p:nvSpPr>
          <p:cNvPr id="5" name="TextBox 4"/>
          <p:cNvSpPr txBox="1"/>
          <p:nvPr/>
        </p:nvSpPr>
        <p:spPr>
          <a:xfrm>
            <a:off x="228600" y="76200"/>
            <a:ext cx="8676221" cy="646331"/>
          </a:xfrm>
          <a:prstGeom prst="rect">
            <a:avLst/>
          </a:prstGeom>
          <a:noFill/>
        </p:spPr>
        <p:txBody>
          <a:bodyPr wrap="none" rtlCol="0">
            <a:spAutoFit/>
          </a:bodyPr>
          <a:lstStyle/>
          <a:p>
            <a:pPr algn="ctr"/>
            <a:r>
              <a:rPr lang="en-US" dirty="0" smtClean="0"/>
              <a:t>Comparison of OMPS Total Column Ozone and Limb Profile Ozone, by C. </a:t>
            </a:r>
            <a:r>
              <a:rPr lang="en-US" dirty="0" err="1" smtClean="0"/>
              <a:t>Seftor</a:t>
            </a:r>
            <a:r>
              <a:rPr lang="en-US" dirty="0" smtClean="0"/>
              <a:t>, NASA GSFC</a:t>
            </a:r>
          </a:p>
          <a:p>
            <a:pPr algn="ctr"/>
            <a:r>
              <a:rPr lang="en-US" dirty="0" smtClean="0">
                <a:solidFill>
                  <a:srgbClr val="66FF66"/>
                </a:solidFill>
              </a:rPr>
              <a:t>Outside</a:t>
            </a:r>
            <a:r>
              <a:rPr lang="en-US" dirty="0" smtClean="0"/>
              <a:t> and </a:t>
            </a:r>
            <a:r>
              <a:rPr lang="en-US" dirty="0" smtClean="0">
                <a:solidFill>
                  <a:srgbClr val="CC00FF"/>
                </a:solidFill>
              </a:rPr>
              <a:t>Inside</a:t>
            </a:r>
            <a:r>
              <a:rPr lang="en-US" dirty="0" smtClean="0"/>
              <a:t> the Antarctic Ozone Hole</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Conclusions</a:t>
            </a:r>
            <a:endParaRPr lang="en-US" dirty="0"/>
          </a:p>
        </p:txBody>
      </p:sp>
      <p:sp>
        <p:nvSpPr>
          <p:cNvPr id="3" name="Content Placeholder 2"/>
          <p:cNvSpPr>
            <a:spLocks noGrp="1"/>
          </p:cNvSpPr>
          <p:nvPr>
            <p:ph idx="1"/>
          </p:nvPr>
        </p:nvSpPr>
        <p:spPr>
          <a:xfrm>
            <a:off x="457200" y="1219200"/>
            <a:ext cx="8458200" cy="5257800"/>
          </a:xfrm>
        </p:spPr>
        <p:txBody>
          <a:bodyPr>
            <a:normAutofit fontScale="92500" lnSpcReduction="20000"/>
          </a:bodyPr>
          <a:lstStyle/>
          <a:p>
            <a:r>
              <a:rPr lang="en-US" dirty="0" smtClean="0"/>
              <a:t>We understand the OMPS instrument behavior very well and can correct or adjust </a:t>
            </a:r>
            <a:r>
              <a:rPr lang="en-US" dirty="0" smtClean="0"/>
              <a:t>the measurements to </a:t>
            </a:r>
            <a:r>
              <a:rPr lang="en-US" dirty="0" smtClean="0"/>
              <a:t>remove errors.</a:t>
            </a:r>
          </a:p>
          <a:p>
            <a:r>
              <a:rPr lang="en-US" dirty="0" smtClean="0"/>
              <a:t>The on-board monitoring systems are providing good characterizations of the time-dependent changes.</a:t>
            </a:r>
          </a:p>
          <a:p>
            <a:r>
              <a:rPr lang="en-US" dirty="0" smtClean="0"/>
              <a:t>The heritage Version 8 algorithm products are more than capable of continuing the Climate Data records.</a:t>
            </a:r>
          </a:p>
          <a:p>
            <a:r>
              <a:rPr lang="en-US" dirty="0" smtClean="0"/>
              <a:t>The Limb Profiler products are progressing and are achieving high-vertical resolution performance for ozone and aerosols.</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Support Acknowledgement</a:t>
            </a:r>
            <a:endParaRPr lang="en-US" dirty="0"/>
          </a:p>
        </p:txBody>
      </p:sp>
      <p:sp>
        <p:nvSpPr>
          <p:cNvPr id="3" name="Content Placeholder 2"/>
          <p:cNvSpPr>
            <a:spLocks noGrp="1"/>
          </p:cNvSpPr>
          <p:nvPr>
            <p:ph idx="1"/>
          </p:nvPr>
        </p:nvSpPr>
        <p:spPr>
          <a:xfrm>
            <a:off x="457200" y="1600200"/>
            <a:ext cx="8229600" cy="4876800"/>
          </a:xfrm>
        </p:spPr>
        <p:txBody>
          <a:bodyPr>
            <a:normAutofit lnSpcReduction="10000"/>
          </a:bodyPr>
          <a:lstStyle/>
          <a:p>
            <a:r>
              <a:rPr lang="en-US" dirty="0" smtClean="0"/>
              <a:t>The implementations at NOAA of the Version 8 algorithms for use with OMPS were supported by the NCDC Climate Data Record Program and the JPSS Program. The implementations at NASA were supported by the MEASURES Program and the OMPS S-NPP Science Team.</a:t>
            </a:r>
          </a:p>
          <a:p>
            <a:r>
              <a:rPr lang="en-US" dirty="0" smtClean="0"/>
              <a:t>The OMPS Limb Ozone Profile retrieval development and validation is primarily the work of the NASA OMPS S-NPP Science Team.</a:t>
            </a:r>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Backup</a:t>
            </a: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oulder.png"/>
          <p:cNvPicPr>
            <a:picLocks noChangeAspect="1"/>
          </p:cNvPicPr>
          <p:nvPr/>
        </p:nvPicPr>
        <p:blipFill>
          <a:blip r:embed="rId2" cstate="print"/>
          <a:stretch>
            <a:fillRect/>
          </a:stretch>
        </p:blipFill>
        <p:spPr>
          <a:xfrm>
            <a:off x="381000" y="141809"/>
            <a:ext cx="8382000" cy="6574381"/>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star.nesdis.noaa.gov/smcd/spb/wyu/OMPS/comparison/CM.3OMPS.OMI.SBUV1819.2Gome.tropics.TO.12.2014.png"/>
          <p:cNvPicPr>
            <a:picLocks noChangeAspect="1" noChangeArrowheads="1"/>
          </p:cNvPicPr>
          <p:nvPr/>
        </p:nvPicPr>
        <p:blipFill>
          <a:blip r:embed="rId2" cstate="print">
            <a:lum bright="-20000" contrast="40000"/>
          </a:blip>
          <a:srcRect l="11111" t="36471"/>
          <a:stretch>
            <a:fillRect/>
          </a:stretch>
        </p:blipFill>
        <p:spPr bwMode="auto">
          <a:xfrm>
            <a:off x="4648200" y="4467725"/>
            <a:ext cx="3810000" cy="2057400"/>
          </a:xfrm>
          <a:prstGeom prst="rect">
            <a:avLst/>
          </a:prstGeom>
          <a:noFill/>
        </p:spPr>
      </p:pic>
      <p:pic>
        <p:nvPicPr>
          <p:cNvPr id="6" name="Picture 4" descr="http://www.star.nesdis.noaa.gov/smcd/spb/wyu/OMPS/comparison/CM.3OMPS.OMI.SBUV1819.2Gome.tropics.TO.11.2014.png"/>
          <p:cNvPicPr>
            <a:picLocks noChangeAspect="1" noChangeArrowheads="1"/>
          </p:cNvPicPr>
          <p:nvPr/>
        </p:nvPicPr>
        <p:blipFill>
          <a:blip r:embed="rId3" cstate="print">
            <a:clrChange>
              <a:clrFrom>
                <a:srgbClr val="FFFFFF"/>
              </a:clrFrom>
              <a:clrTo>
                <a:srgbClr val="FFFFFF">
                  <a:alpha val="0"/>
                </a:srgbClr>
              </a:clrTo>
            </a:clrChange>
            <a:lum bright="-20000" contrast="40000"/>
          </a:blip>
          <a:srcRect t="29260" r="8621"/>
          <a:stretch>
            <a:fillRect/>
          </a:stretch>
        </p:blipFill>
        <p:spPr bwMode="auto">
          <a:xfrm>
            <a:off x="609600" y="4191000"/>
            <a:ext cx="4038600" cy="2362200"/>
          </a:xfrm>
          <a:prstGeom prst="rect">
            <a:avLst/>
          </a:prstGeom>
          <a:noFill/>
        </p:spPr>
      </p:pic>
      <p:sp>
        <p:nvSpPr>
          <p:cNvPr id="7" name="TextBox 6"/>
          <p:cNvSpPr txBox="1"/>
          <p:nvPr/>
        </p:nvSpPr>
        <p:spPr>
          <a:xfrm>
            <a:off x="762000" y="1219200"/>
            <a:ext cx="7772400" cy="2523768"/>
          </a:xfrm>
          <a:prstGeom prst="rect">
            <a:avLst/>
          </a:prstGeom>
          <a:noFill/>
        </p:spPr>
        <p:txBody>
          <a:bodyPr wrap="square" rtlCol="0">
            <a:spAutoFit/>
          </a:bodyPr>
          <a:lstStyle/>
          <a:p>
            <a:r>
              <a:rPr lang="en-US" dirty="0" smtClean="0"/>
              <a:t>The figure below compares daily averages (in Dobson units) for total ozone products over a latitude x longitude box in the equatorial Pacific Ocean for November and December 2014. The </a:t>
            </a:r>
            <a:r>
              <a:rPr lang="en-US" b="1" dirty="0" smtClean="0"/>
              <a:t>black line and symbols </a:t>
            </a:r>
            <a:r>
              <a:rPr lang="en-US" dirty="0" smtClean="0"/>
              <a:t>are the results from the Version 8 algorithm applied to the NOAA-19 </a:t>
            </a:r>
            <a:r>
              <a:rPr lang="en-US" b="1" dirty="0" smtClean="0"/>
              <a:t>SBUV/2</a:t>
            </a:r>
            <a:r>
              <a:rPr lang="en-US" dirty="0" smtClean="0"/>
              <a:t> measurements and the </a:t>
            </a:r>
            <a:r>
              <a:rPr lang="en-US" b="1" dirty="0" smtClean="0">
                <a:solidFill>
                  <a:srgbClr val="FF0000"/>
                </a:solidFill>
              </a:rPr>
              <a:t>red line and symbols</a:t>
            </a:r>
            <a:r>
              <a:rPr lang="en-US" b="1" dirty="0" smtClean="0"/>
              <a:t> </a:t>
            </a:r>
            <a:r>
              <a:rPr lang="en-US" dirty="0" smtClean="0"/>
              <a:t>are for the same algorithm applied to </a:t>
            </a:r>
            <a:r>
              <a:rPr lang="en-US" b="1" dirty="0" smtClean="0">
                <a:solidFill>
                  <a:srgbClr val="FF0000"/>
                </a:solidFill>
              </a:rPr>
              <a:t>OMPS</a:t>
            </a:r>
            <a:r>
              <a:rPr lang="en-US" dirty="0" smtClean="0"/>
              <a:t> measurements. They show good agreement. The other colors are for total ozone values from a variety of instruments and algorithms.</a:t>
            </a:r>
          </a:p>
          <a:p>
            <a:r>
              <a:rPr lang="en-US" sz="1600" dirty="0" smtClean="0"/>
              <a:t>Figure from http://www.star.nesdis.noaa.gov/icvs/prodDemos/proComparison.php</a:t>
            </a:r>
          </a:p>
          <a:p>
            <a:endParaRPr lang="en-US" sz="16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457200" y="1371600"/>
            <a:ext cx="8229600" cy="4754563"/>
          </a:xfrm>
        </p:spPr>
        <p:txBody>
          <a:bodyPr>
            <a:normAutofit fontScale="92500" lnSpcReduction="10000"/>
          </a:bodyPr>
          <a:lstStyle/>
          <a:p>
            <a:r>
              <a:rPr lang="en-US" dirty="0" smtClean="0"/>
              <a:t>Can OMPS products continue the Ozone CDRs?</a:t>
            </a:r>
          </a:p>
          <a:p>
            <a:r>
              <a:rPr lang="en-US" dirty="0" smtClean="0"/>
              <a:t>Instrument Performance</a:t>
            </a:r>
          </a:p>
          <a:p>
            <a:pPr lvl="1"/>
            <a:r>
              <a:rPr lang="en-US" dirty="0" smtClean="0"/>
              <a:t>Dark Current evolution</a:t>
            </a:r>
          </a:p>
          <a:p>
            <a:pPr lvl="1"/>
            <a:r>
              <a:rPr lang="en-US" dirty="0" smtClean="0"/>
              <a:t>Signal-to-Noise Ratio</a:t>
            </a:r>
          </a:p>
          <a:p>
            <a:pPr lvl="1"/>
            <a:r>
              <a:rPr lang="en-US" dirty="0" smtClean="0"/>
              <a:t>Stray Light corrections</a:t>
            </a:r>
          </a:p>
          <a:p>
            <a:pPr lvl="1"/>
            <a:r>
              <a:rPr lang="en-US" dirty="0" smtClean="0"/>
              <a:t>Solar Measurements / Degradation</a:t>
            </a:r>
          </a:p>
          <a:p>
            <a:pPr lvl="1"/>
            <a:r>
              <a:rPr lang="en-US" dirty="0" smtClean="0"/>
              <a:t>Wavelength Scale</a:t>
            </a:r>
            <a:endParaRPr lang="en-US" dirty="0"/>
          </a:p>
          <a:p>
            <a:r>
              <a:rPr lang="en-US" dirty="0" smtClean="0"/>
              <a:t>Total Ozone Products</a:t>
            </a:r>
          </a:p>
          <a:p>
            <a:r>
              <a:rPr lang="en-US" dirty="0" smtClean="0"/>
              <a:t>Nadir Ozone Profile Products</a:t>
            </a:r>
          </a:p>
          <a:p>
            <a:r>
              <a:rPr lang="en-US" dirty="0" smtClean="0"/>
              <a:t>Limb Ozone Profile Products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Autofit/>
          </a:bodyPr>
          <a:lstStyle/>
          <a:p>
            <a:r>
              <a:rPr lang="en-US" sz="2400" dirty="0" smtClean="0"/>
              <a:t>Extending the Records: OMPS Ozone Products</a:t>
            </a:r>
            <a:br>
              <a:rPr lang="en-US" sz="2400" dirty="0" smtClean="0"/>
            </a:br>
            <a:r>
              <a:rPr lang="en-US" sz="2400" dirty="0" smtClean="0"/>
              <a:t>Lawrence Flynn with contributions from </a:t>
            </a:r>
            <a:br>
              <a:rPr lang="en-US" sz="2400" dirty="0" smtClean="0"/>
            </a:br>
            <a:r>
              <a:rPr lang="en-US" sz="2400" dirty="0" smtClean="0"/>
              <a:t>the NOAA and NASA OMPS S-NPP Teams</a:t>
            </a:r>
            <a:br>
              <a:rPr lang="en-US" sz="2400" dirty="0" smtClean="0"/>
            </a:br>
            <a:endParaRPr lang="en-US" sz="2400" dirty="0"/>
          </a:p>
        </p:txBody>
      </p:sp>
      <p:sp>
        <p:nvSpPr>
          <p:cNvPr id="4" name="TextBox 3"/>
          <p:cNvSpPr txBox="1"/>
          <p:nvPr/>
        </p:nvSpPr>
        <p:spPr>
          <a:xfrm>
            <a:off x="228600" y="1066800"/>
            <a:ext cx="8686800" cy="3046988"/>
          </a:xfrm>
          <a:prstGeom prst="rect">
            <a:avLst/>
          </a:prstGeom>
          <a:noFill/>
        </p:spPr>
        <p:txBody>
          <a:bodyPr wrap="square" rtlCol="0">
            <a:spAutoFit/>
          </a:bodyPr>
          <a:lstStyle/>
          <a:p>
            <a:r>
              <a:rPr lang="en-US" sz="1600" dirty="0" smtClean="0"/>
              <a:t>Will products from OMPS (NOAA’s new generation of ozone monitoring instruments) measurements continue the past Ozone CDRs with adequate fidelity? This talk will present the following results:</a:t>
            </a:r>
          </a:p>
          <a:p>
            <a:r>
              <a:rPr lang="en-US" sz="1600" dirty="0" smtClean="0"/>
              <a:t>  The on-board calibration systems are functioning as designed and are identifying changes in the optical throughput and dark current with high accuracy.</a:t>
            </a:r>
          </a:p>
          <a:p>
            <a:r>
              <a:rPr lang="en-US" sz="1600" dirty="0" smtClean="0"/>
              <a:t>  Validation of the SDRs and EDRs showed good stability but identified areas where improvements were needed. Adjustments and models to apply corrections have been created to reduce errors from stray light and wavelength scale variations to acceptable levels and are progressing into the operational product processing system.</a:t>
            </a:r>
          </a:p>
          <a:p>
            <a:r>
              <a:rPr lang="en-US" sz="1600" dirty="0" smtClean="0"/>
              <a:t>  Offline processing with the heritage Version 8 algorithms creates products with good consistency with existing elements of the Ozone CDRs. These algorithms are moving down the pipeline for operational implementation.</a:t>
            </a:r>
          </a:p>
          <a:p>
            <a:r>
              <a:rPr lang="en-US" sz="1600" dirty="0" smtClean="0"/>
              <a:t>  </a:t>
            </a:r>
            <a:endParaRPr lang="en-US" sz="1600" dirty="0"/>
          </a:p>
        </p:txBody>
      </p:sp>
      <p:sp>
        <p:nvSpPr>
          <p:cNvPr id="11" name="TextBox 10"/>
          <p:cNvSpPr txBox="1"/>
          <p:nvPr/>
        </p:nvSpPr>
        <p:spPr>
          <a:xfrm>
            <a:off x="228600" y="3886200"/>
            <a:ext cx="4572001" cy="2554545"/>
          </a:xfrm>
          <a:prstGeom prst="rect">
            <a:avLst/>
          </a:prstGeom>
          <a:noFill/>
        </p:spPr>
        <p:txBody>
          <a:bodyPr wrap="square" rtlCol="0">
            <a:spAutoFit/>
          </a:bodyPr>
          <a:lstStyle/>
          <a:p>
            <a:r>
              <a:rPr lang="en-US" sz="1600" dirty="0" smtClean="0"/>
              <a:t>The figure on the right compares daily averages (in Dobson units) for total ozone products over a latitude x longitude box in the equatorial Pacific Ocean for December 2014. The </a:t>
            </a:r>
            <a:r>
              <a:rPr lang="en-US" sz="1600" b="1" dirty="0" smtClean="0"/>
              <a:t>black line and symbols </a:t>
            </a:r>
            <a:r>
              <a:rPr lang="en-US" sz="1600" dirty="0" smtClean="0"/>
              <a:t>are the results from the Version 8 algorithm applied to the NOAA-19 </a:t>
            </a:r>
            <a:r>
              <a:rPr lang="en-US" sz="1600" b="1" dirty="0" smtClean="0"/>
              <a:t>SBUV/2</a:t>
            </a:r>
            <a:r>
              <a:rPr lang="en-US" sz="1600" dirty="0" smtClean="0"/>
              <a:t> measurements and the </a:t>
            </a:r>
            <a:r>
              <a:rPr lang="en-US" sz="1600" b="1" dirty="0" smtClean="0">
                <a:solidFill>
                  <a:srgbClr val="FF0000"/>
                </a:solidFill>
              </a:rPr>
              <a:t>red line and symbols</a:t>
            </a:r>
            <a:r>
              <a:rPr lang="en-US" sz="1600" b="1" dirty="0" smtClean="0"/>
              <a:t> </a:t>
            </a:r>
            <a:r>
              <a:rPr lang="en-US" sz="1600" dirty="0" smtClean="0"/>
              <a:t>are for the same algorithm applied to S-NPP </a:t>
            </a:r>
            <a:r>
              <a:rPr lang="en-US" sz="1600" b="1" dirty="0" smtClean="0">
                <a:solidFill>
                  <a:srgbClr val="FF0000"/>
                </a:solidFill>
              </a:rPr>
              <a:t>OMPS</a:t>
            </a:r>
            <a:r>
              <a:rPr lang="en-US" sz="1600" dirty="0" smtClean="0"/>
              <a:t> measurements. They show good agreement. The other colors are for total ozone values from a variety of instruments and algorithms.</a:t>
            </a:r>
            <a:endParaRPr lang="en-US" sz="1600" dirty="0"/>
          </a:p>
        </p:txBody>
      </p:sp>
      <p:pic>
        <p:nvPicPr>
          <p:cNvPr id="13" name="Picture 2" descr="http://www.star.nesdis.noaa.gov/smcd/spb/wyu/OMPS/comparison/CM.3OMPS.OMI.SBUV1819.2Gome.tropics.TO.12.2014.png"/>
          <p:cNvPicPr>
            <a:picLocks noChangeAspect="1" noChangeArrowheads="1"/>
          </p:cNvPicPr>
          <p:nvPr/>
        </p:nvPicPr>
        <p:blipFill>
          <a:blip r:embed="rId2" cstate="print">
            <a:lum bright="-20000" contrast="40000"/>
          </a:blip>
          <a:srcRect l="2222" t="2044" r="1778"/>
          <a:stretch>
            <a:fillRect/>
          </a:stretch>
        </p:blipFill>
        <p:spPr bwMode="auto">
          <a:xfrm>
            <a:off x="4724400" y="3657600"/>
            <a:ext cx="4114800" cy="3172325"/>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77500" lnSpcReduction="20000"/>
          </a:bodyPr>
          <a:lstStyle/>
          <a:p>
            <a:pPr fontAlgn="base"/>
            <a:r>
              <a:rPr lang="en-US" dirty="0" smtClean="0"/>
              <a:t>Upload </a:t>
            </a:r>
            <a:r>
              <a:rPr lang="en-US" dirty="0" smtClean="0"/>
              <a:t>your presentation by Thurs Feb 19th to the website:</a:t>
            </a:r>
          </a:p>
          <a:p>
            <a:pPr lvl="1" fontAlgn="base"/>
            <a:r>
              <a:rPr lang="en-US" dirty="0" smtClean="0"/>
              <a:t>Slides will be presented from our computer, and made available for download from the website. </a:t>
            </a:r>
          </a:p>
          <a:p>
            <a:pPr lvl="1" fontAlgn="base"/>
            <a:r>
              <a:rPr lang="en-US" dirty="0" smtClean="0"/>
              <a:t>Upload </a:t>
            </a:r>
            <a:r>
              <a:rPr lang="en-US" dirty="0" smtClean="0"/>
              <a:t>your slides to the “Presentation Upload Drop Box” under “Presenter Information” on the website (</a:t>
            </a:r>
            <a:r>
              <a:rPr lang="en-US" u="sng" dirty="0" smtClean="0">
                <a:hlinkClick r:id="rId2"/>
              </a:rPr>
              <a:t>http://courses.comet.ucar.edu/course/view.php?id=149</a:t>
            </a:r>
            <a:r>
              <a:rPr lang="en-US" dirty="0" smtClean="0"/>
              <a:t>)</a:t>
            </a:r>
          </a:p>
          <a:p>
            <a:pPr lvl="1" fontAlgn="base"/>
            <a:r>
              <a:rPr lang="en-US" dirty="0" smtClean="0"/>
              <a:t>You must be enrolled and logged into the website to see the “Upload Drop Box”. For login instructions go to </a:t>
            </a:r>
            <a:r>
              <a:rPr lang="en-US" u="sng" dirty="0" smtClean="0">
                <a:hlinkClick r:id="rId3"/>
              </a:rPr>
              <a:t>http://courses.comet.ucar.edu/mod/page/view.php?id=9083</a:t>
            </a:r>
            <a:r>
              <a:rPr lang="en-US" dirty="0" smtClean="0"/>
              <a:t> . </a:t>
            </a:r>
          </a:p>
          <a:p>
            <a:pPr lvl="1" fontAlgn="base"/>
            <a:r>
              <a:rPr lang="en-US" dirty="0" smtClean="0"/>
              <a:t>Please note further instructions listed on the website including a password for the drop box. </a:t>
            </a:r>
          </a:p>
          <a:p>
            <a:pPr lvl="1" fontAlgn="base"/>
            <a:r>
              <a:rPr lang="en-US" dirty="0" smtClean="0"/>
              <a:t>Please contact us at </a:t>
            </a:r>
            <a:r>
              <a:rPr lang="en-US" u="sng" dirty="0" smtClean="0">
                <a:hlinkClick r:id="rId4"/>
              </a:rPr>
              <a:t>virtual-admin@comet.ucar.edu</a:t>
            </a:r>
            <a:r>
              <a:rPr lang="en-US" dirty="0" smtClean="0"/>
              <a:t> if you run into any problems or have questions.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u="sng" dirty="0" smtClean="0"/>
              <a:t>Abstract</a:t>
            </a:r>
            <a:endParaRPr lang="en-US" dirty="0"/>
          </a:p>
        </p:txBody>
      </p:sp>
      <p:sp>
        <p:nvSpPr>
          <p:cNvPr id="3" name="Content Placeholder 2"/>
          <p:cNvSpPr>
            <a:spLocks noGrp="1"/>
          </p:cNvSpPr>
          <p:nvPr>
            <p:ph idx="1"/>
          </p:nvPr>
        </p:nvSpPr>
        <p:spPr/>
        <p:txBody>
          <a:bodyPr>
            <a:normAutofit fontScale="62500" lnSpcReduction="20000"/>
          </a:bodyPr>
          <a:lstStyle/>
          <a:p>
            <a:pPr marL="0" indent="0">
              <a:spcBef>
                <a:spcPts val="0"/>
              </a:spcBef>
              <a:buNone/>
            </a:pPr>
            <a:r>
              <a:rPr lang="en-US" dirty="0" smtClean="0"/>
              <a:t>The </a:t>
            </a:r>
            <a:r>
              <a:rPr lang="en-US" dirty="0"/>
              <a:t>Ozone Mapping and Profiler Suite (OMPS) is designed to make measurements of scattered solar UV and visible radiance with three separate </a:t>
            </a:r>
            <a:r>
              <a:rPr lang="en-US" dirty="0" smtClean="0"/>
              <a:t>CCD detectors. </a:t>
            </a:r>
            <a:r>
              <a:rPr lang="en-US" dirty="0"/>
              <a:t>The measurements contain information on atmospheric ozone and other trace gases. This talk </a:t>
            </a:r>
            <a:r>
              <a:rPr lang="en-US" dirty="0" smtClean="0"/>
              <a:t>reports </a:t>
            </a:r>
            <a:r>
              <a:rPr lang="en-US" dirty="0"/>
              <a:t>on the performance of the instruments and the validation of the ozone products with particular attention to their ability to provide continuation of three Essential Climate Variable data records – the SBUV(/2) ozone profile CDR, the TOMS/OMI total column ozone CDR and the SAGE/MLS high vertical resolution ozone profile CDR. The OMPS measurements are well on the way to being fully validated with on-board calibration system performing as desired and thorough characterizations of stray light, wavelength scale shift, throughput degradation, non-linearity and dark current to provide models to correct for these effects. The Version 8 Ozone Profile and Total Ozone Algorithms used to create the earlier parts of the corresponding records have been adapted to produce similar products from OMPS measurements. Comparisons with NOAA-19 SBUV/2 and EOS Aura OMI products show excellent consistency</a:t>
            </a:r>
            <a:r>
              <a:rPr lang="en-US" dirty="0" smtClean="0"/>
              <a:t>. The OMPS Limb Profiler products are advancing with improved modeling and estimates of stray light and pointing errors.</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17" descr="OMPS Image-EMF"/>
          <p:cNvPicPr>
            <a:picLocks noChangeAspect="1" noChangeArrowheads="1"/>
          </p:cNvPicPr>
          <p:nvPr/>
        </p:nvPicPr>
        <p:blipFill>
          <a:blip r:embed="rId3" cstate="print"/>
          <a:srcRect l="9677" t="15118" r="9677" b="13071"/>
          <a:stretch>
            <a:fillRect/>
          </a:stretch>
        </p:blipFill>
        <p:spPr bwMode="auto">
          <a:xfrm>
            <a:off x="304800" y="76200"/>
            <a:ext cx="4919565" cy="3382962"/>
          </a:xfrm>
          <a:prstGeom prst="rect">
            <a:avLst/>
          </a:prstGeom>
          <a:noFill/>
          <a:ln w="28575">
            <a:solidFill>
              <a:schemeClr val="tx1"/>
            </a:solidFill>
            <a:miter lim="800000"/>
            <a:headEnd/>
            <a:tailEnd/>
          </a:ln>
        </p:spPr>
      </p:pic>
      <p:sp>
        <p:nvSpPr>
          <p:cNvPr id="28" name="Text Box 103"/>
          <p:cNvSpPr txBox="1">
            <a:spLocks noChangeArrowheads="1"/>
          </p:cNvSpPr>
          <p:nvPr/>
        </p:nvSpPr>
        <p:spPr bwMode="auto">
          <a:xfrm>
            <a:off x="714178" y="0"/>
            <a:ext cx="1724222" cy="685059"/>
          </a:xfrm>
          <a:prstGeom prst="rect">
            <a:avLst/>
          </a:prstGeom>
          <a:noFill/>
          <a:ln w="9525">
            <a:noFill/>
            <a:miter lim="800000"/>
            <a:headEnd/>
            <a:tailEnd/>
          </a:ln>
        </p:spPr>
        <p:txBody>
          <a:bodyPr wrap="square">
            <a:spAutoFit/>
          </a:bodyPr>
          <a:lstStyle/>
          <a:p>
            <a:pPr eaLnBrk="0" hangingPunct="0">
              <a:lnSpc>
                <a:spcPts val="2400"/>
              </a:lnSpc>
            </a:pPr>
            <a:r>
              <a:rPr lang="en-US" dirty="0" smtClean="0">
                <a:solidFill>
                  <a:srgbClr val="000000"/>
                </a:solidFill>
                <a:latin typeface="Times New Roman" pitchFamily="18" charset="0"/>
              </a:rPr>
              <a:t>Nadir Mapper &amp; Profiler</a:t>
            </a:r>
            <a:endParaRPr lang="en-US" dirty="0">
              <a:solidFill>
                <a:srgbClr val="000000"/>
              </a:solidFill>
              <a:latin typeface="Times New Roman" pitchFamily="18" charset="0"/>
            </a:endParaRPr>
          </a:p>
        </p:txBody>
      </p:sp>
      <p:sp>
        <p:nvSpPr>
          <p:cNvPr id="29" name="Text Box 103"/>
          <p:cNvSpPr txBox="1">
            <a:spLocks noChangeArrowheads="1"/>
          </p:cNvSpPr>
          <p:nvPr/>
        </p:nvSpPr>
        <p:spPr bwMode="auto">
          <a:xfrm>
            <a:off x="2696742" y="2362200"/>
            <a:ext cx="1341858" cy="707886"/>
          </a:xfrm>
          <a:prstGeom prst="rect">
            <a:avLst/>
          </a:prstGeom>
          <a:noFill/>
          <a:ln w="9525">
            <a:noFill/>
            <a:miter lim="800000"/>
            <a:headEnd/>
            <a:tailEnd/>
          </a:ln>
        </p:spPr>
        <p:txBody>
          <a:bodyPr>
            <a:spAutoFit/>
          </a:bodyPr>
          <a:lstStyle/>
          <a:p>
            <a:pPr eaLnBrk="0" hangingPunct="0">
              <a:lnSpc>
                <a:spcPts val="2400"/>
              </a:lnSpc>
            </a:pPr>
            <a:r>
              <a:rPr lang="en-US" sz="2000" dirty="0">
                <a:solidFill>
                  <a:srgbClr val="000000"/>
                </a:solidFill>
                <a:latin typeface="Times New Roman" pitchFamily="18" charset="0"/>
              </a:rPr>
              <a:t>Limb</a:t>
            </a:r>
          </a:p>
          <a:p>
            <a:pPr eaLnBrk="0" hangingPunct="0">
              <a:lnSpc>
                <a:spcPts val="2400"/>
              </a:lnSpc>
            </a:pPr>
            <a:r>
              <a:rPr lang="en-US" sz="2000" dirty="0">
                <a:solidFill>
                  <a:srgbClr val="000000"/>
                </a:solidFill>
                <a:latin typeface="Times New Roman" pitchFamily="18" charset="0"/>
              </a:rPr>
              <a:t>Profiler</a:t>
            </a:r>
          </a:p>
        </p:txBody>
      </p:sp>
      <p:sp>
        <p:nvSpPr>
          <p:cNvPr id="30" name="Text Box 103"/>
          <p:cNvSpPr txBox="1">
            <a:spLocks noChangeArrowheads="1"/>
          </p:cNvSpPr>
          <p:nvPr/>
        </p:nvSpPr>
        <p:spPr bwMode="auto">
          <a:xfrm>
            <a:off x="3667708" y="2133600"/>
            <a:ext cx="1742492" cy="707886"/>
          </a:xfrm>
          <a:prstGeom prst="rect">
            <a:avLst/>
          </a:prstGeom>
          <a:noFill/>
          <a:ln w="9525">
            <a:noFill/>
            <a:miter lim="800000"/>
            <a:headEnd/>
            <a:tailEnd/>
          </a:ln>
        </p:spPr>
        <p:txBody>
          <a:bodyPr>
            <a:spAutoFit/>
          </a:bodyPr>
          <a:lstStyle/>
          <a:p>
            <a:pPr eaLnBrk="0" hangingPunct="0">
              <a:lnSpc>
                <a:spcPts val="2400"/>
              </a:lnSpc>
            </a:pPr>
            <a:r>
              <a:rPr lang="en-US" sz="2000" dirty="0">
                <a:solidFill>
                  <a:srgbClr val="000000"/>
                </a:solidFill>
                <a:latin typeface="Times New Roman" pitchFamily="18" charset="0"/>
              </a:rPr>
              <a:t>     Main</a:t>
            </a:r>
          </a:p>
          <a:p>
            <a:pPr eaLnBrk="0" hangingPunct="0">
              <a:lnSpc>
                <a:spcPts val="2400"/>
              </a:lnSpc>
            </a:pPr>
            <a:r>
              <a:rPr lang="en-US" sz="2000" dirty="0">
                <a:solidFill>
                  <a:srgbClr val="000000"/>
                </a:solidFill>
                <a:latin typeface="Times New Roman" pitchFamily="18" charset="0"/>
              </a:rPr>
              <a:t>Electronics</a:t>
            </a:r>
          </a:p>
        </p:txBody>
      </p:sp>
      <p:sp>
        <p:nvSpPr>
          <p:cNvPr id="32" name="Text Box 103"/>
          <p:cNvSpPr txBox="1">
            <a:spLocks noChangeArrowheads="1"/>
          </p:cNvSpPr>
          <p:nvPr/>
        </p:nvSpPr>
        <p:spPr bwMode="auto">
          <a:xfrm>
            <a:off x="457200" y="6248400"/>
            <a:ext cx="4419600" cy="584775"/>
          </a:xfrm>
          <a:prstGeom prst="rect">
            <a:avLst/>
          </a:prstGeom>
          <a:noFill/>
          <a:ln w="9525">
            <a:noFill/>
            <a:miter lim="800000"/>
            <a:headEnd/>
            <a:tailEnd/>
          </a:ln>
        </p:spPr>
        <p:txBody>
          <a:bodyPr wrap="square">
            <a:spAutoFit/>
          </a:bodyPr>
          <a:lstStyle/>
          <a:p>
            <a:pPr eaLnBrk="0" hangingPunct="0"/>
            <a:r>
              <a:rPr lang="en-US" sz="1600" dirty="0">
                <a:solidFill>
                  <a:srgbClr val="000000"/>
                </a:solidFill>
                <a:latin typeface="Times New Roman" pitchFamily="18" charset="0"/>
              </a:rPr>
              <a:t>Each instrument </a:t>
            </a:r>
            <a:r>
              <a:rPr lang="en-US" sz="1600" dirty="0" smtClean="0">
                <a:solidFill>
                  <a:srgbClr val="000000"/>
                </a:solidFill>
                <a:latin typeface="Times New Roman" pitchFamily="18" charset="0"/>
              </a:rPr>
              <a:t>can view the Earth or either of  two </a:t>
            </a:r>
            <a:r>
              <a:rPr lang="en-US" sz="1600" dirty="0">
                <a:solidFill>
                  <a:srgbClr val="000000"/>
                </a:solidFill>
                <a:latin typeface="Times New Roman" pitchFamily="18" charset="0"/>
              </a:rPr>
              <a:t>solar diffusers; a working and a reference.</a:t>
            </a:r>
          </a:p>
        </p:txBody>
      </p:sp>
      <p:sp>
        <p:nvSpPr>
          <p:cNvPr id="36" name="Rectangle 35"/>
          <p:cNvSpPr/>
          <p:nvPr/>
        </p:nvSpPr>
        <p:spPr>
          <a:xfrm>
            <a:off x="5410200" y="152400"/>
            <a:ext cx="3733800" cy="6247864"/>
          </a:xfrm>
          <a:prstGeom prst="rect">
            <a:avLst/>
          </a:prstGeom>
        </p:spPr>
        <p:txBody>
          <a:bodyPr wrap="square">
            <a:spAutoFit/>
          </a:bodyPr>
          <a:lstStyle/>
          <a:p>
            <a:pPr>
              <a:defRPr/>
            </a:pPr>
            <a:r>
              <a:rPr lang="en-US" sz="2000" b="1" dirty="0" smtClean="0"/>
              <a:t>The instruments measure radiance scattered from the Earth’s atmosphere and surface. The detectors are 2-D CCD arrays with one spectral and one spatial dimension.</a:t>
            </a:r>
          </a:p>
          <a:p>
            <a:pPr>
              <a:defRPr/>
            </a:pPr>
            <a:r>
              <a:rPr lang="en-US" sz="2000" b="1" dirty="0" smtClean="0"/>
              <a:t> They also make solar measurements using pairs of diffusers. Judicious operation of working and reference diffusers allows analysts to track the diffuser degradation. The solar measurements also provide checks on the wavelength scale and bandpass. The instruments regularly conduct their internal dark and nonlinearity calibration sequences and have completed a full three years of solar measurements. </a:t>
            </a:r>
          </a:p>
        </p:txBody>
      </p:sp>
      <p:grpSp>
        <p:nvGrpSpPr>
          <p:cNvPr id="2" name="Group 39"/>
          <p:cNvGrpSpPr/>
          <p:nvPr/>
        </p:nvGrpSpPr>
        <p:grpSpPr>
          <a:xfrm>
            <a:off x="464974" y="3516313"/>
            <a:ext cx="4173465" cy="2763842"/>
            <a:chOff x="464974" y="3516313"/>
            <a:chExt cx="4173465" cy="2763842"/>
          </a:xfrm>
        </p:grpSpPr>
        <p:sp>
          <p:nvSpPr>
            <p:cNvPr id="7" name="AutoShape 6"/>
            <p:cNvSpPr>
              <a:spLocks noChangeAspect="1" noChangeArrowheads="1"/>
            </p:cNvSpPr>
            <p:nvPr/>
          </p:nvSpPr>
          <p:spPr bwMode="auto">
            <a:xfrm rot="1928642" flipV="1">
              <a:off x="2889768" y="5714641"/>
              <a:ext cx="691049" cy="420687"/>
            </a:xfrm>
            <a:prstGeom prst="rtTriangle">
              <a:avLst/>
            </a:prstGeom>
            <a:solidFill>
              <a:schemeClr val="accent1"/>
            </a:solidFill>
            <a:ln w="9525">
              <a:solidFill>
                <a:schemeClr val="tx1"/>
              </a:solidFill>
              <a:miter lim="800000"/>
              <a:headEnd/>
              <a:tailEnd/>
            </a:ln>
          </p:spPr>
          <p:txBody>
            <a:bodyPr wrap="none" anchor="ctr"/>
            <a:lstStyle/>
            <a:p>
              <a:endParaRPr lang="en-US" dirty="0"/>
            </a:p>
          </p:txBody>
        </p:sp>
        <p:sp>
          <p:nvSpPr>
            <p:cNvPr id="8" name="Line 7"/>
            <p:cNvSpPr>
              <a:spLocks noChangeAspect="1" noChangeShapeType="1"/>
            </p:cNvSpPr>
            <p:nvPr/>
          </p:nvSpPr>
          <p:spPr bwMode="auto">
            <a:xfrm rot="1928642">
              <a:off x="3006985" y="5686425"/>
              <a:ext cx="687549" cy="0"/>
            </a:xfrm>
            <a:prstGeom prst="line">
              <a:avLst/>
            </a:prstGeom>
            <a:noFill/>
            <a:ln w="38100" cap="rnd">
              <a:solidFill>
                <a:schemeClr val="tx1"/>
              </a:solidFill>
              <a:prstDash val="sysDot"/>
              <a:round/>
              <a:headEnd/>
              <a:tailEnd/>
            </a:ln>
          </p:spPr>
          <p:txBody>
            <a:bodyPr/>
            <a:lstStyle/>
            <a:p>
              <a:endParaRPr lang="en-US" dirty="0"/>
            </a:p>
          </p:txBody>
        </p:sp>
        <p:sp>
          <p:nvSpPr>
            <p:cNvPr id="9" name="Line 8"/>
            <p:cNvSpPr>
              <a:spLocks noChangeAspect="1" noChangeShapeType="1"/>
            </p:cNvSpPr>
            <p:nvPr/>
          </p:nvSpPr>
          <p:spPr bwMode="auto">
            <a:xfrm>
              <a:off x="2462893" y="4719638"/>
              <a:ext cx="626318" cy="0"/>
            </a:xfrm>
            <a:prstGeom prst="line">
              <a:avLst/>
            </a:prstGeom>
            <a:noFill/>
            <a:ln w="38100">
              <a:solidFill>
                <a:schemeClr val="tx1"/>
              </a:solidFill>
              <a:round/>
              <a:headEnd/>
              <a:tailEnd/>
            </a:ln>
          </p:spPr>
          <p:txBody>
            <a:bodyPr/>
            <a:lstStyle/>
            <a:p>
              <a:endParaRPr lang="en-US" dirty="0"/>
            </a:p>
          </p:txBody>
        </p:sp>
        <p:sp>
          <p:nvSpPr>
            <p:cNvPr id="10" name="Line 9"/>
            <p:cNvSpPr>
              <a:spLocks noChangeAspect="1" noChangeShapeType="1"/>
            </p:cNvSpPr>
            <p:nvPr/>
          </p:nvSpPr>
          <p:spPr bwMode="auto">
            <a:xfrm>
              <a:off x="3402370" y="4719638"/>
              <a:ext cx="689299" cy="0"/>
            </a:xfrm>
            <a:prstGeom prst="line">
              <a:avLst/>
            </a:prstGeom>
            <a:noFill/>
            <a:ln w="38100">
              <a:solidFill>
                <a:schemeClr val="tx1"/>
              </a:solidFill>
              <a:round/>
              <a:headEnd/>
              <a:tailEnd/>
            </a:ln>
          </p:spPr>
          <p:txBody>
            <a:bodyPr/>
            <a:lstStyle/>
            <a:p>
              <a:endParaRPr lang="en-US" dirty="0"/>
            </a:p>
          </p:txBody>
        </p:sp>
        <p:sp>
          <p:nvSpPr>
            <p:cNvPr id="11" name="Freeform 10"/>
            <p:cNvSpPr>
              <a:spLocks noChangeAspect="1"/>
            </p:cNvSpPr>
            <p:nvPr/>
          </p:nvSpPr>
          <p:spPr bwMode="auto">
            <a:xfrm>
              <a:off x="3089210" y="3992563"/>
              <a:ext cx="313159" cy="727075"/>
            </a:xfrm>
            <a:custGeom>
              <a:avLst/>
              <a:gdLst>
                <a:gd name="T0" fmla="*/ 0 w 240"/>
                <a:gd name="T1" fmla="*/ 2147483647 h 576"/>
                <a:gd name="T2" fmla="*/ 2147483647 w 240"/>
                <a:gd name="T3" fmla="*/ 0 h 576"/>
                <a:gd name="T4" fmla="*/ 2147483647 w 240"/>
                <a:gd name="T5" fmla="*/ 2147483647 h 576"/>
                <a:gd name="T6" fmla="*/ 0 60000 65536"/>
                <a:gd name="T7" fmla="*/ 0 60000 65536"/>
                <a:gd name="T8" fmla="*/ 0 60000 65536"/>
                <a:gd name="T9" fmla="*/ 0 w 240"/>
                <a:gd name="T10" fmla="*/ 0 h 576"/>
                <a:gd name="T11" fmla="*/ 240 w 240"/>
                <a:gd name="T12" fmla="*/ 576 h 576"/>
              </a:gdLst>
              <a:ahLst/>
              <a:cxnLst>
                <a:cxn ang="T6">
                  <a:pos x="T0" y="T1"/>
                </a:cxn>
                <a:cxn ang="T7">
                  <a:pos x="T2" y="T3"/>
                </a:cxn>
                <a:cxn ang="T8">
                  <a:pos x="T4" y="T5"/>
                </a:cxn>
              </a:cxnLst>
              <a:rect l="T9" t="T10" r="T11" b="T12"/>
              <a:pathLst>
                <a:path w="240" h="576">
                  <a:moveTo>
                    <a:pt x="0" y="576"/>
                  </a:moveTo>
                  <a:lnTo>
                    <a:pt x="96" y="0"/>
                  </a:lnTo>
                  <a:lnTo>
                    <a:pt x="240" y="576"/>
                  </a:lnTo>
                </a:path>
              </a:pathLst>
            </a:custGeom>
            <a:noFill/>
            <a:ln w="9525">
              <a:solidFill>
                <a:schemeClr val="tx1"/>
              </a:solidFill>
              <a:round/>
              <a:headEnd/>
              <a:tailEnd/>
            </a:ln>
          </p:spPr>
          <p:txBody>
            <a:bodyPr/>
            <a:lstStyle/>
            <a:p>
              <a:endParaRPr lang="en-US" dirty="0"/>
            </a:p>
          </p:txBody>
        </p:sp>
        <p:sp>
          <p:nvSpPr>
            <p:cNvPr id="12" name="Freeform 11"/>
            <p:cNvSpPr>
              <a:spLocks noChangeAspect="1"/>
            </p:cNvSpPr>
            <p:nvPr/>
          </p:nvSpPr>
          <p:spPr bwMode="auto">
            <a:xfrm>
              <a:off x="2462893" y="4703763"/>
              <a:ext cx="374391" cy="1211262"/>
            </a:xfrm>
            <a:custGeom>
              <a:avLst/>
              <a:gdLst>
                <a:gd name="T0" fmla="*/ 0 w 288"/>
                <a:gd name="T1" fmla="*/ 0 h 960"/>
                <a:gd name="T2" fmla="*/ 0 w 288"/>
                <a:gd name="T3" fmla="*/ 2147483647 h 960"/>
                <a:gd name="T4" fmla="*/ 2147483647 w 288"/>
                <a:gd name="T5" fmla="*/ 2147483647 h 960"/>
                <a:gd name="T6" fmla="*/ 0 60000 65536"/>
                <a:gd name="T7" fmla="*/ 0 60000 65536"/>
                <a:gd name="T8" fmla="*/ 0 60000 65536"/>
                <a:gd name="T9" fmla="*/ 0 w 288"/>
                <a:gd name="T10" fmla="*/ 0 h 960"/>
                <a:gd name="T11" fmla="*/ 288 w 288"/>
                <a:gd name="T12" fmla="*/ 960 h 960"/>
              </a:gdLst>
              <a:ahLst/>
              <a:cxnLst>
                <a:cxn ang="T6">
                  <a:pos x="T0" y="T1"/>
                </a:cxn>
                <a:cxn ang="T7">
                  <a:pos x="T2" y="T3"/>
                </a:cxn>
                <a:cxn ang="T8">
                  <a:pos x="T4" y="T5"/>
                </a:cxn>
              </a:cxnLst>
              <a:rect l="T9" t="T10" r="T11" b="T12"/>
              <a:pathLst>
                <a:path w="288" h="960">
                  <a:moveTo>
                    <a:pt x="0" y="0"/>
                  </a:moveTo>
                  <a:lnTo>
                    <a:pt x="0" y="816"/>
                  </a:lnTo>
                  <a:lnTo>
                    <a:pt x="288" y="960"/>
                  </a:lnTo>
                </a:path>
              </a:pathLst>
            </a:custGeom>
            <a:noFill/>
            <a:ln w="28575" cmpd="sng">
              <a:solidFill>
                <a:schemeClr val="tx1"/>
              </a:solidFill>
              <a:round/>
              <a:headEnd/>
              <a:tailEnd/>
            </a:ln>
          </p:spPr>
          <p:txBody>
            <a:bodyPr/>
            <a:lstStyle/>
            <a:p>
              <a:endParaRPr lang="en-US" dirty="0"/>
            </a:p>
          </p:txBody>
        </p:sp>
        <p:sp>
          <p:nvSpPr>
            <p:cNvPr id="13" name="Oval 12"/>
            <p:cNvSpPr>
              <a:spLocks noChangeAspect="1" noChangeArrowheads="1"/>
            </p:cNvSpPr>
            <p:nvPr/>
          </p:nvSpPr>
          <p:spPr bwMode="auto">
            <a:xfrm>
              <a:off x="4243874" y="5426075"/>
              <a:ext cx="253677" cy="239713"/>
            </a:xfrm>
            <a:prstGeom prst="ellipse">
              <a:avLst/>
            </a:prstGeom>
            <a:solidFill>
              <a:srgbClr val="FFCC00"/>
            </a:solidFill>
            <a:ln w="9525">
              <a:solidFill>
                <a:schemeClr val="tx1"/>
              </a:solidFill>
              <a:round/>
              <a:headEnd/>
              <a:tailEnd/>
            </a:ln>
          </p:spPr>
          <p:txBody>
            <a:bodyPr wrap="none" anchor="ctr"/>
            <a:lstStyle/>
            <a:p>
              <a:endParaRPr lang="en-US" dirty="0"/>
            </a:p>
          </p:txBody>
        </p:sp>
        <p:sp>
          <p:nvSpPr>
            <p:cNvPr id="14" name="Line 13"/>
            <p:cNvSpPr>
              <a:spLocks noChangeAspect="1" noChangeShapeType="1"/>
            </p:cNvSpPr>
            <p:nvPr/>
          </p:nvSpPr>
          <p:spPr bwMode="auto">
            <a:xfrm>
              <a:off x="582191" y="4719638"/>
              <a:ext cx="626318" cy="0"/>
            </a:xfrm>
            <a:prstGeom prst="line">
              <a:avLst/>
            </a:prstGeom>
            <a:noFill/>
            <a:ln w="38100">
              <a:solidFill>
                <a:schemeClr val="tx1"/>
              </a:solidFill>
              <a:round/>
              <a:headEnd/>
              <a:tailEnd/>
            </a:ln>
          </p:spPr>
          <p:txBody>
            <a:bodyPr/>
            <a:lstStyle/>
            <a:p>
              <a:endParaRPr lang="en-US" dirty="0"/>
            </a:p>
          </p:txBody>
        </p:sp>
        <p:sp>
          <p:nvSpPr>
            <p:cNvPr id="15" name="Line 14"/>
            <p:cNvSpPr>
              <a:spLocks noChangeAspect="1" noChangeShapeType="1"/>
            </p:cNvSpPr>
            <p:nvPr/>
          </p:nvSpPr>
          <p:spPr bwMode="auto">
            <a:xfrm>
              <a:off x="1523417" y="4719638"/>
              <a:ext cx="687549" cy="0"/>
            </a:xfrm>
            <a:prstGeom prst="line">
              <a:avLst/>
            </a:prstGeom>
            <a:noFill/>
            <a:ln w="38100">
              <a:solidFill>
                <a:schemeClr val="tx1"/>
              </a:solidFill>
              <a:round/>
              <a:headEnd/>
              <a:tailEnd/>
            </a:ln>
          </p:spPr>
          <p:txBody>
            <a:bodyPr/>
            <a:lstStyle/>
            <a:p>
              <a:endParaRPr lang="en-US" dirty="0"/>
            </a:p>
          </p:txBody>
        </p:sp>
        <p:sp>
          <p:nvSpPr>
            <p:cNvPr id="16" name="Freeform 15"/>
            <p:cNvSpPr>
              <a:spLocks noChangeAspect="1"/>
            </p:cNvSpPr>
            <p:nvPr/>
          </p:nvSpPr>
          <p:spPr bwMode="auto">
            <a:xfrm>
              <a:off x="1208508" y="3992563"/>
              <a:ext cx="314908" cy="727075"/>
            </a:xfrm>
            <a:custGeom>
              <a:avLst/>
              <a:gdLst>
                <a:gd name="T0" fmla="*/ 0 w 240"/>
                <a:gd name="T1" fmla="*/ 2147483647 h 576"/>
                <a:gd name="T2" fmla="*/ 2147483647 w 240"/>
                <a:gd name="T3" fmla="*/ 0 h 576"/>
                <a:gd name="T4" fmla="*/ 2147483647 w 240"/>
                <a:gd name="T5" fmla="*/ 2147483647 h 576"/>
                <a:gd name="T6" fmla="*/ 0 60000 65536"/>
                <a:gd name="T7" fmla="*/ 0 60000 65536"/>
                <a:gd name="T8" fmla="*/ 0 60000 65536"/>
                <a:gd name="T9" fmla="*/ 0 w 240"/>
                <a:gd name="T10" fmla="*/ 0 h 576"/>
                <a:gd name="T11" fmla="*/ 240 w 240"/>
                <a:gd name="T12" fmla="*/ 576 h 576"/>
              </a:gdLst>
              <a:ahLst/>
              <a:cxnLst>
                <a:cxn ang="T6">
                  <a:pos x="T0" y="T1"/>
                </a:cxn>
                <a:cxn ang="T7">
                  <a:pos x="T2" y="T3"/>
                </a:cxn>
                <a:cxn ang="T8">
                  <a:pos x="T4" y="T5"/>
                </a:cxn>
              </a:cxnLst>
              <a:rect l="T9" t="T10" r="T11" b="T12"/>
              <a:pathLst>
                <a:path w="240" h="576">
                  <a:moveTo>
                    <a:pt x="0" y="576"/>
                  </a:moveTo>
                  <a:lnTo>
                    <a:pt x="96" y="0"/>
                  </a:lnTo>
                  <a:lnTo>
                    <a:pt x="240" y="576"/>
                  </a:lnTo>
                </a:path>
              </a:pathLst>
            </a:custGeom>
            <a:noFill/>
            <a:ln w="9525">
              <a:solidFill>
                <a:schemeClr val="tx1"/>
              </a:solidFill>
              <a:round/>
              <a:headEnd/>
              <a:tailEnd/>
            </a:ln>
          </p:spPr>
          <p:txBody>
            <a:bodyPr/>
            <a:lstStyle/>
            <a:p>
              <a:endParaRPr lang="en-US" dirty="0"/>
            </a:p>
          </p:txBody>
        </p:sp>
        <p:sp>
          <p:nvSpPr>
            <p:cNvPr id="17" name="Freeform 16"/>
            <p:cNvSpPr>
              <a:spLocks noChangeAspect="1"/>
            </p:cNvSpPr>
            <p:nvPr/>
          </p:nvSpPr>
          <p:spPr bwMode="auto">
            <a:xfrm flipV="1">
              <a:off x="582191" y="3516313"/>
              <a:ext cx="374391" cy="1211262"/>
            </a:xfrm>
            <a:custGeom>
              <a:avLst/>
              <a:gdLst>
                <a:gd name="T0" fmla="*/ 0 w 288"/>
                <a:gd name="T1" fmla="*/ 0 h 960"/>
                <a:gd name="T2" fmla="*/ 0 w 288"/>
                <a:gd name="T3" fmla="*/ 2147483647 h 960"/>
                <a:gd name="T4" fmla="*/ 2147483647 w 288"/>
                <a:gd name="T5" fmla="*/ 2147483647 h 960"/>
                <a:gd name="T6" fmla="*/ 0 60000 65536"/>
                <a:gd name="T7" fmla="*/ 0 60000 65536"/>
                <a:gd name="T8" fmla="*/ 0 60000 65536"/>
                <a:gd name="T9" fmla="*/ 0 w 288"/>
                <a:gd name="T10" fmla="*/ 0 h 960"/>
                <a:gd name="T11" fmla="*/ 288 w 288"/>
                <a:gd name="T12" fmla="*/ 960 h 960"/>
              </a:gdLst>
              <a:ahLst/>
              <a:cxnLst>
                <a:cxn ang="T6">
                  <a:pos x="T0" y="T1"/>
                </a:cxn>
                <a:cxn ang="T7">
                  <a:pos x="T2" y="T3"/>
                </a:cxn>
                <a:cxn ang="T8">
                  <a:pos x="T4" y="T5"/>
                </a:cxn>
              </a:cxnLst>
              <a:rect l="T9" t="T10" r="T11" b="T12"/>
              <a:pathLst>
                <a:path w="288" h="960">
                  <a:moveTo>
                    <a:pt x="0" y="0"/>
                  </a:moveTo>
                  <a:lnTo>
                    <a:pt x="0" y="816"/>
                  </a:lnTo>
                  <a:lnTo>
                    <a:pt x="288" y="960"/>
                  </a:lnTo>
                </a:path>
              </a:pathLst>
            </a:custGeom>
            <a:noFill/>
            <a:ln w="28575" cmpd="sng">
              <a:solidFill>
                <a:schemeClr val="tx1"/>
              </a:solidFill>
              <a:round/>
              <a:headEnd/>
              <a:tailEnd/>
            </a:ln>
          </p:spPr>
          <p:txBody>
            <a:bodyPr/>
            <a:lstStyle/>
            <a:p>
              <a:endParaRPr lang="en-US" dirty="0"/>
            </a:p>
          </p:txBody>
        </p:sp>
        <p:sp>
          <p:nvSpPr>
            <p:cNvPr id="18" name="Oval 17"/>
            <p:cNvSpPr>
              <a:spLocks noChangeAspect="1" noChangeArrowheads="1"/>
            </p:cNvSpPr>
            <p:nvPr/>
          </p:nvSpPr>
          <p:spPr bwMode="auto">
            <a:xfrm>
              <a:off x="1149026" y="5627688"/>
              <a:ext cx="433874" cy="425450"/>
            </a:xfrm>
            <a:prstGeom prst="ellipse">
              <a:avLst/>
            </a:prstGeom>
            <a:solidFill>
              <a:srgbClr val="339966"/>
            </a:solidFill>
            <a:ln w="9525">
              <a:solidFill>
                <a:schemeClr val="tx1"/>
              </a:solidFill>
              <a:round/>
              <a:headEnd/>
              <a:tailEnd/>
            </a:ln>
          </p:spPr>
          <p:txBody>
            <a:bodyPr wrap="none" anchor="ctr"/>
            <a:lstStyle/>
            <a:p>
              <a:endParaRPr lang="en-US" dirty="0"/>
            </a:p>
          </p:txBody>
        </p:sp>
        <p:sp>
          <p:nvSpPr>
            <p:cNvPr id="19" name="Text Box 18"/>
            <p:cNvSpPr txBox="1">
              <a:spLocks noChangeArrowheads="1"/>
            </p:cNvSpPr>
            <p:nvPr/>
          </p:nvSpPr>
          <p:spPr bwMode="auto">
            <a:xfrm>
              <a:off x="464974" y="5668963"/>
              <a:ext cx="538609" cy="553998"/>
            </a:xfrm>
            <a:prstGeom prst="rect">
              <a:avLst/>
            </a:prstGeom>
            <a:noFill/>
            <a:ln w="9525">
              <a:noFill/>
              <a:miter lim="800000"/>
              <a:headEnd/>
              <a:tailEnd/>
            </a:ln>
          </p:spPr>
          <p:txBody>
            <a:bodyPr wrap="none" lIns="0" tIns="0" rIns="0" bIns="0">
              <a:spAutoFit/>
            </a:bodyPr>
            <a:lstStyle/>
            <a:p>
              <a:r>
                <a:rPr lang="en-US" sz="1800" dirty="0" smtClean="0">
                  <a:latin typeface="Times New Roman" pitchFamily="18" charset="0"/>
                </a:rPr>
                <a:t>Earth</a:t>
              </a:r>
            </a:p>
            <a:p>
              <a:r>
                <a:rPr lang="en-US" sz="1800" dirty="0" smtClean="0">
                  <a:latin typeface="Times New Roman" pitchFamily="18" charset="0"/>
                </a:rPr>
                <a:t>Mode</a:t>
              </a:r>
              <a:endParaRPr lang="en-US" sz="1800" dirty="0">
                <a:latin typeface="Times New Roman" pitchFamily="18" charset="0"/>
              </a:endParaRPr>
            </a:p>
          </p:txBody>
        </p:sp>
        <p:sp>
          <p:nvSpPr>
            <p:cNvPr id="20" name="Text Box 19"/>
            <p:cNvSpPr txBox="1">
              <a:spLocks noChangeArrowheads="1"/>
            </p:cNvSpPr>
            <p:nvPr/>
          </p:nvSpPr>
          <p:spPr bwMode="auto">
            <a:xfrm>
              <a:off x="4099830" y="5670555"/>
              <a:ext cx="538609" cy="553998"/>
            </a:xfrm>
            <a:prstGeom prst="rect">
              <a:avLst/>
            </a:prstGeom>
            <a:noFill/>
            <a:ln w="9525">
              <a:noFill/>
              <a:miter lim="800000"/>
              <a:headEnd/>
              <a:tailEnd/>
            </a:ln>
          </p:spPr>
          <p:txBody>
            <a:bodyPr wrap="none" lIns="0" tIns="0" rIns="0" bIns="0">
              <a:spAutoFit/>
            </a:bodyPr>
            <a:lstStyle/>
            <a:p>
              <a:r>
                <a:rPr lang="en-US" sz="1800" dirty="0" smtClean="0">
                  <a:latin typeface="Times New Roman" pitchFamily="18" charset="0"/>
                </a:rPr>
                <a:t>Solar</a:t>
              </a:r>
            </a:p>
            <a:p>
              <a:r>
                <a:rPr lang="en-US" sz="1800" dirty="0" smtClean="0">
                  <a:latin typeface="Times New Roman" pitchFamily="18" charset="0"/>
                </a:rPr>
                <a:t>Mode</a:t>
              </a:r>
              <a:endParaRPr lang="en-US" sz="1800" dirty="0">
                <a:latin typeface="Times New Roman" pitchFamily="18" charset="0"/>
              </a:endParaRPr>
            </a:p>
          </p:txBody>
        </p:sp>
        <p:sp>
          <p:nvSpPr>
            <p:cNvPr id="22" name="Text Box 21"/>
            <p:cNvSpPr txBox="1">
              <a:spLocks noChangeArrowheads="1"/>
            </p:cNvSpPr>
            <p:nvPr/>
          </p:nvSpPr>
          <p:spPr bwMode="auto">
            <a:xfrm>
              <a:off x="2895600" y="5943600"/>
              <a:ext cx="733662" cy="246221"/>
            </a:xfrm>
            <a:prstGeom prst="rect">
              <a:avLst/>
            </a:prstGeom>
            <a:noFill/>
            <a:ln w="9525">
              <a:noFill/>
              <a:miter lim="800000"/>
              <a:headEnd/>
              <a:tailEnd/>
            </a:ln>
          </p:spPr>
          <p:txBody>
            <a:bodyPr wrap="none" lIns="0" tIns="0" rIns="0" bIns="0">
              <a:spAutoFit/>
            </a:bodyPr>
            <a:lstStyle/>
            <a:p>
              <a:r>
                <a:rPr lang="en-US" sz="1600" dirty="0">
                  <a:latin typeface="Times New Roman" pitchFamily="18" charset="0"/>
                </a:rPr>
                <a:t>Diffuser </a:t>
              </a:r>
            </a:p>
          </p:txBody>
        </p:sp>
        <p:sp>
          <p:nvSpPr>
            <p:cNvPr id="23" name="Text Box 22"/>
            <p:cNvSpPr txBox="1">
              <a:spLocks noChangeArrowheads="1"/>
            </p:cNvSpPr>
            <p:nvPr/>
          </p:nvSpPr>
          <p:spPr bwMode="auto">
            <a:xfrm>
              <a:off x="522514" y="4343400"/>
              <a:ext cx="1638013" cy="246221"/>
            </a:xfrm>
            <a:prstGeom prst="rect">
              <a:avLst/>
            </a:prstGeom>
            <a:noFill/>
            <a:ln w="9525">
              <a:noFill/>
              <a:miter lim="800000"/>
              <a:headEnd/>
              <a:tailEnd/>
            </a:ln>
          </p:spPr>
          <p:txBody>
            <a:bodyPr wrap="none" lIns="0" tIns="0" rIns="0" bIns="0">
              <a:spAutoFit/>
            </a:bodyPr>
            <a:lstStyle/>
            <a:p>
              <a:r>
                <a:rPr lang="en-US" sz="1600" dirty="0" smtClean="0">
                  <a:latin typeface="Times New Roman" pitchFamily="18" charset="0"/>
                </a:rPr>
                <a:t>  </a:t>
              </a:r>
              <a:r>
                <a:rPr lang="en-US" sz="1400" dirty="0" smtClean="0">
                  <a:latin typeface="Times New Roman" pitchFamily="18" charset="0"/>
                </a:rPr>
                <a:t>Entrance      </a:t>
              </a:r>
              <a:r>
                <a:rPr lang="en-US" sz="1400" dirty="0">
                  <a:latin typeface="Times New Roman" pitchFamily="18" charset="0"/>
                </a:rPr>
                <a:t>Aperture</a:t>
              </a:r>
            </a:p>
          </p:txBody>
        </p:sp>
        <p:sp>
          <p:nvSpPr>
            <p:cNvPr id="24" name="Line 23"/>
            <p:cNvSpPr>
              <a:spLocks noChangeShapeType="1"/>
            </p:cNvSpPr>
            <p:nvPr/>
          </p:nvSpPr>
          <p:spPr bwMode="auto">
            <a:xfrm flipV="1">
              <a:off x="1353716" y="4800600"/>
              <a:ext cx="0" cy="804863"/>
            </a:xfrm>
            <a:prstGeom prst="line">
              <a:avLst/>
            </a:prstGeom>
            <a:noFill/>
            <a:ln w="12700">
              <a:solidFill>
                <a:schemeClr val="tx1"/>
              </a:solidFill>
              <a:round/>
              <a:headEnd/>
              <a:tailEnd type="stealth" w="lg" len="med"/>
            </a:ln>
          </p:spPr>
          <p:txBody>
            <a:bodyPr/>
            <a:lstStyle/>
            <a:p>
              <a:endParaRPr lang="en-US" dirty="0"/>
            </a:p>
          </p:txBody>
        </p:sp>
        <p:sp>
          <p:nvSpPr>
            <p:cNvPr id="25" name="Line 28"/>
            <p:cNvSpPr>
              <a:spLocks noChangeShapeType="1"/>
            </p:cNvSpPr>
            <p:nvPr/>
          </p:nvSpPr>
          <p:spPr bwMode="auto">
            <a:xfrm flipV="1">
              <a:off x="3236167" y="4757738"/>
              <a:ext cx="0" cy="804862"/>
            </a:xfrm>
            <a:prstGeom prst="line">
              <a:avLst/>
            </a:prstGeom>
            <a:noFill/>
            <a:ln w="12700">
              <a:solidFill>
                <a:schemeClr val="tx1"/>
              </a:solidFill>
              <a:round/>
              <a:headEnd/>
              <a:tailEnd type="stealth" w="lg" len="med"/>
            </a:ln>
          </p:spPr>
          <p:txBody>
            <a:bodyPr/>
            <a:lstStyle/>
            <a:p>
              <a:endParaRPr lang="en-US" dirty="0"/>
            </a:p>
          </p:txBody>
        </p:sp>
        <p:sp>
          <p:nvSpPr>
            <p:cNvPr id="26" name="Line 29"/>
            <p:cNvSpPr>
              <a:spLocks noChangeShapeType="1"/>
            </p:cNvSpPr>
            <p:nvPr/>
          </p:nvSpPr>
          <p:spPr bwMode="auto">
            <a:xfrm rot="16200000" flipV="1">
              <a:off x="3993697" y="5294798"/>
              <a:ext cx="0" cy="503853"/>
            </a:xfrm>
            <a:prstGeom prst="line">
              <a:avLst/>
            </a:prstGeom>
            <a:noFill/>
            <a:ln w="12700">
              <a:solidFill>
                <a:schemeClr val="tx1"/>
              </a:solidFill>
              <a:round/>
              <a:headEnd/>
              <a:tailEnd type="stealth" w="lg" len="med"/>
            </a:ln>
          </p:spPr>
          <p:txBody>
            <a:bodyPr/>
            <a:lstStyle/>
            <a:p>
              <a:endParaRPr lang="en-US" dirty="0"/>
            </a:p>
          </p:txBody>
        </p:sp>
        <p:cxnSp>
          <p:nvCxnSpPr>
            <p:cNvPr id="31" name="Straight Connector 30"/>
            <p:cNvCxnSpPr/>
            <p:nvPr/>
          </p:nvCxnSpPr>
          <p:spPr>
            <a:xfrm flipH="1">
              <a:off x="2271028" y="3733800"/>
              <a:ext cx="0" cy="2546355"/>
            </a:xfrm>
            <a:prstGeom prst="line">
              <a:avLst/>
            </a:prstGeom>
          </p:spPr>
          <p:style>
            <a:lnRef idx="1">
              <a:schemeClr val="accent1"/>
            </a:lnRef>
            <a:fillRef idx="0">
              <a:schemeClr val="accent1"/>
            </a:fillRef>
            <a:effectRef idx="0">
              <a:schemeClr val="accent1"/>
            </a:effectRef>
            <a:fontRef idx="minor">
              <a:schemeClr val="tx1"/>
            </a:fontRef>
          </p:style>
        </p:cxnSp>
        <p:sp>
          <p:nvSpPr>
            <p:cNvPr id="37" name="Text Box 22"/>
            <p:cNvSpPr txBox="1">
              <a:spLocks noChangeArrowheads="1"/>
            </p:cNvSpPr>
            <p:nvPr/>
          </p:nvSpPr>
          <p:spPr bwMode="auto">
            <a:xfrm>
              <a:off x="2394850" y="4343400"/>
              <a:ext cx="1638013" cy="246221"/>
            </a:xfrm>
            <a:prstGeom prst="rect">
              <a:avLst/>
            </a:prstGeom>
            <a:noFill/>
            <a:ln w="9525">
              <a:noFill/>
              <a:miter lim="800000"/>
              <a:headEnd/>
              <a:tailEnd/>
            </a:ln>
          </p:spPr>
          <p:txBody>
            <a:bodyPr wrap="none" lIns="0" tIns="0" rIns="0" bIns="0">
              <a:spAutoFit/>
            </a:bodyPr>
            <a:lstStyle/>
            <a:p>
              <a:r>
                <a:rPr lang="en-US" sz="1600" dirty="0" smtClean="0">
                  <a:latin typeface="Times New Roman" pitchFamily="18" charset="0"/>
                </a:rPr>
                <a:t>  </a:t>
              </a:r>
              <a:r>
                <a:rPr lang="en-US" sz="1400" dirty="0" smtClean="0">
                  <a:latin typeface="Times New Roman" pitchFamily="18" charset="0"/>
                </a:rPr>
                <a:t>Entrance      </a:t>
              </a:r>
              <a:r>
                <a:rPr lang="en-US" sz="1400" dirty="0">
                  <a:latin typeface="Times New Roman" pitchFamily="18" charset="0"/>
                </a:rPr>
                <a:t>Aperture</a:t>
              </a:r>
            </a:p>
          </p:txBody>
        </p:sp>
      </p:grpSp>
      <p:sp>
        <p:nvSpPr>
          <p:cNvPr id="39" name="TextBox 38"/>
          <p:cNvSpPr txBox="1"/>
          <p:nvPr/>
        </p:nvSpPr>
        <p:spPr>
          <a:xfrm>
            <a:off x="304800" y="3048000"/>
            <a:ext cx="4993675" cy="338554"/>
          </a:xfrm>
          <a:prstGeom prst="rect">
            <a:avLst/>
          </a:prstGeom>
          <a:noFill/>
        </p:spPr>
        <p:txBody>
          <a:bodyPr wrap="none" rtlCol="0">
            <a:spAutoFit/>
          </a:bodyPr>
          <a:lstStyle/>
          <a:p>
            <a:r>
              <a:rPr lang="en-US" sz="1600" dirty="0" smtClean="0"/>
              <a:t>Diagram from Ball Aerospace and Technology Corporation</a:t>
            </a:r>
            <a:endParaRPr lang="en-US" sz="1600" dirty="0"/>
          </a:p>
        </p:txBody>
      </p:sp>
      <p:sp>
        <p:nvSpPr>
          <p:cNvPr id="33" name="Slide Number Placeholder 32"/>
          <p:cNvSpPr>
            <a:spLocks noGrp="1"/>
          </p:cNvSpPr>
          <p:nvPr>
            <p:ph type="sldNum" sz="quarter" idx="12"/>
          </p:nvPr>
        </p:nvSpPr>
        <p:spPr/>
        <p:txBody>
          <a:bodyPr/>
          <a:lstStyle/>
          <a:p>
            <a:fld id="{DF5EA597-D671-40E4-B0A9-DB87D029A054}" type="slidenum">
              <a:rPr lang="en-US" smtClean="0"/>
              <a:pP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npp.gsfc.nasa.gov/images/omps-instrument.jpg"/>
          <p:cNvPicPr>
            <a:picLocks noChangeAspect="1" noChangeArrowheads="1"/>
          </p:cNvPicPr>
          <p:nvPr/>
        </p:nvPicPr>
        <p:blipFill>
          <a:blip r:embed="rId3" cstate="print"/>
          <a:srcRect l="1526"/>
          <a:stretch>
            <a:fillRect/>
          </a:stretch>
        </p:blipFill>
        <p:spPr bwMode="auto">
          <a:xfrm>
            <a:off x="0" y="0"/>
            <a:ext cx="4916705" cy="3408363"/>
          </a:xfrm>
          <a:prstGeom prst="rect">
            <a:avLst/>
          </a:prstGeom>
          <a:noFill/>
        </p:spPr>
      </p:pic>
      <p:sp>
        <p:nvSpPr>
          <p:cNvPr id="1027" name="Rectangle 2"/>
          <p:cNvSpPr>
            <a:spLocks noGrp="1" noChangeArrowheads="1"/>
          </p:cNvSpPr>
          <p:nvPr>
            <p:ph type="title"/>
          </p:nvPr>
        </p:nvSpPr>
        <p:spPr>
          <a:xfrm>
            <a:off x="4800600" y="1"/>
            <a:ext cx="4343400" cy="2590799"/>
          </a:xfrm>
        </p:spPr>
        <p:txBody>
          <a:bodyPr>
            <a:normAutofit fontScale="90000"/>
          </a:bodyPr>
          <a:lstStyle/>
          <a:p>
            <a:pPr algn="l"/>
            <a:r>
              <a:rPr lang="en-US" sz="3600" b="1" dirty="0" smtClean="0"/>
              <a:t>OMPS</a:t>
            </a:r>
            <a:r>
              <a:rPr lang="en-US" sz="2200" b="1" dirty="0" smtClean="0"/>
              <a:t/>
            </a:r>
            <a:br>
              <a:rPr lang="en-US" sz="2200" b="1" dirty="0" smtClean="0"/>
            </a:br>
            <a:r>
              <a:rPr lang="en-US" sz="2700" b="1" dirty="0" smtClean="0"/>
              <a:t>Ozone Mapping &amp; Profiler Suite</a:t>
            </a:r>
            <a:r>
              <a:rPr lang="en-US" sz="2400" b="1" dirty="0" smtClean="0"/>
              <a:t/>
            </a:r>
            <a:br>
              <a:rPr lang="en-US" sz="2400" b="1" dirty="0" smtClean="0"/>
            </a:br>
            <a:r>
              <a:rPr lang="en-US" sz="2200" dirty="0" smtClean="0">
                <a:latin typeface="Times New Roman" pitchFamily="18" charset="0"/>
              </a:rPr>
              <a:t>Global daily monitoring of three dimensional distribution of ozone and other atmospheric constituents.</a:t>
            </a:r>
            <a:br>
              <a:rPr lang="en-US" sz="2200" dirty="0" smtClean="0">
                <a:latin typeface="Times New Roman" pitchFamily="18" charset="0"/>
              </a:rPr>
            </a:br>
            <a:r>
              <a:rPr lang="en-US" sz="2200" dirty="0" smtClean="0">
                <a:latin typeface="Times New Roman" pitchFamily="18" charset="0"/>
              </a:rPr>
              <a:t>Continues the NOAA SBUV/2, EOS-AURA OMI and SOLSE/LORE records.</a:t>
            </a:r>
            <a:r>
              <a:rPr lang="en-US" sz="2400" dirty="0" smtClean="0">
                <a:latin typeface="Times New Roman" pitchFamily="18" charset="0"/>
              </a:rPr>
              <a:t/>
            </a:r>
            <a:br>
              <a:rPr lang="en-US" sz="2400" dirty="0" smtClean="0">
                <a:latin typeface="Times New Roman" pitchFamily="18" charset="0"/>
              </a:rPr>
            </a:br>
            <a:endParaRPr lang="en-US" sz="2400" b="1" dirty="0" smtClean="0"/>
          </a:p>
        </p:txBody>
      </p:sp>
      <p:sp>
        <p:nvSpPr>
          <p:cNvPr id="1028" name="Rectangle 4"/>
          <p:cNvSpPr>
            <a:spLocks noGrp="1" noChangeArrowheads="1"/>
          </p:cNvSpPr>
          <p:nvPr>
            <p:ph type="body" sz="half" idx="1"/>
          </p:nvPr>
        </p:nvSpPr>
        <p:spPr>
          <a:xfrm>
            <a:off x="0" y="2971800"/>
            <a:ext cx="4495800" cy="3733800"/>
          </a:xfrm>
          <a:noFill/>
        </p:spPr>
        <p:txBody>
          <a:bodyPr>
            <a:noAutofit/>
          </a:bodyPr>
          <a:lstStyle/>
          <a:p>
            <a:pPr marL="0" indent="0" eaLnBrk="1" hangingPunct="1">
              <a:lnSpc>
                <a:spcPct val="120000"/>
              </a:lnSpc>
              <a:spcBef>
                <a:spcPts val="0"/>
              </a:spcBef>
              <a:buFontTx/>
              <a:buNone/>
            </a:pPr>
            <a:r>
              <a:rPr lang="en-US" sz="1800" b="1" dirty="0" smtClean="0">
                <a:latin typeface="Times New Roman" pitchFamily="18" charset="0"/>
              </a:rPr>
              <a:t>Nadir </a:t>
            </a:r>
            <a:r>
              <a:rPr lang="en-US" sz="1800" b="1" dirty="0" err="1" smtClean="0">
                <a:latin typeface="Times New Roman" pitchFamily="18" charset="0"/>
              </a:rPr>
              <a:t>Mapper</a:t>
            </a:r>
            <a:r>
              <a:rPr lang="en-US" sz="1800" b="1" dirty="0" smtClean="0">
                <a:latin typeface="Times New Roman" pitchFamily="18" charset="0"/>
              </a:rPr>
              <a:t> (NM)</a:t>
            </a:r>
          </a:p>
          <a:p>
            <a:pPr marL="0" indent="0" eaLnBrk="1" hangingPunct="1">
              <a:lnSpc>
                <a:spcPct val="120000"/>
              </a:lnSpc>
              <a:spcBef>
                <a:spcPts val="0"/>
              </a:spcBef>
              <a:buFontTx/>
              <a:buNone/>
            </a:pPr>
            <a:r>
              <a:rPr lang="en-US" sz="1400" dirty="0" smtClean="0">
                <a:latin typeface="Times New Roman" pitchFamily="18" charset="0"/>
              </a:rPr>
              <a:t>Grating spectrometer, 2-D CCD</a:t>
            </a:r>
          </a:p>
          <a:p>
            <a:pPr marL="0" indent="0" eaLnBrk="1" hangingPunct="1">
              <a:lnSpc>
                <a:spcPct val="120000"/>
              </a:lnSpc>
              <a:spcBef>
                <a:spcPts val="0"/>
              </a:spcBef>
              <a:buFontTx/>
              <a:buNone/>
            </a:pPr>
            <a:r>
              <a:rPr lang="en-US" sz="1400" dirty="0" smtClean="0">
                <a:latin typeface="Times New Roman" pitchFamily="18" charset="0"/>
              </a:rPr>
              <a:t>110 deg. cross track, 300 to 380 nm spectral, 1.1nm FWHM </a:t>
            </a:r>
            <a:r>
              <a:rPr lang="en-US" sz="1400" dirty="0" err="1" smtClean="0">
                <a:latin typeface="Times New Roman" pitchFamily="18" charset="0"/>
              </a:rPr>
              <a:t>bandpass</a:t>
            </a:r>
            <a:endParaRPr lang="en-US" sz="800" b="1" dirty="0" smtClean="0">
              <a:latin typeface="Times New Roman" pitchFamily="18" charset="0"/>
            </a:endParaRPr>
          </a:p>
          <a:p>
            <a:pPr marL="0" indent="0" eaLnBrk="1" hangingPunct="1">
              <a:lnSpc>
                <a:spcPct val="120000"/>
              </a:lnSpc>
              <a:spcBef>
                <a:spcPts val="0"/>
              </a:spcBef>
              <a:buFontTx/>
              <a:buNone/>
            </a:pPr>
            <a:r>
              <a:rPr lang="en-US" sz="1800" b="1" dirty="0" smtClean="0">
                <a:latin typeface="Times New Roman" pitchFamily="18" charset="0"/>
              </a:rPr>
              <a:t>Nadir Profiler (NP)</a:t>
            </a:r>
          </a:p>
          <a:p>
            <a:pPr marL="0" indent="0" eaLnBrk="1" hangingPunct="1">
              <a:lnSpc>
                <a:spcPct val="120000"/>
              </a:lnSpc>
              <a:spcBef>
                <a:spcPts val="0"/>
              </a:spcBef>
              <a:buFontTx/>
              <a:buNone/>
            </a:pPr>
            <a:r>
              <a:rPr lang="en-US" sz="1400" dirty="0" smtClean="0">
                <a:latin typeface="Times New Roman" pitchFamily="18" charset="0"/>
              </a:rPr>
              <a:t>Grating spectrometer, 2-D CCD</a:t>
            </a:r>
          </a:p>
          <a:p>
            <a:pPr marL="0" indent="0" eaLnBrk="1" hangingPunct="1">
              <a:lnSpc>
                <a:spcPct val="120000"/>
              </a:lnSpc>
              <a:spcBef>
                <a:spcPts val="0"/>
              </a:spcBef>
              <a:buFontTx/>
              <a:buNone/>
            </a:pPr>
            <a:r>
              <a:rPr lang="en-US" sz="1400" dirty="0" smtClean="0">
                <a:latin typeface="Times New Roman" pitchFamily="18" charset="0"/>
              </a:rPr>
              <a:t>Nadir view, 250 km cross track, 250 to 310 nm spectral, 1.1 nm FWHM </a:t>
            </a:r>
            <a:r>
              <a:rPr lang="en-US" sz="1400" dirty="0" err="1" smtClean="0">
                <a:latin typeface="Times New Roman" pitchFamily="18" charset="0"/>
              </a:rPr>
              <a:t>bandpass</a:t>
            </a:r>
            <a:endParaRPr lang="en-US" sz="900" b="1" dirty="0" smtClean="0">
              <a:latin typeface="Times New Roman" pitchFamily="18" charset="0"/>
            </a:endParaRPr>
          </a:p>
          <a:p>
            <a:pPr marL="0" indent="0">
              <a:lnSpc>
                <a:spcPct val="120000"/>
              </a:lnSpc>
              <a:spcBef>
                <a:spcPts val="0"/>
              </a:spcBef>
              <a:buNone/>
            </a:pPr>
            <a:r>
              <a:rPr lang="en-US" sz="1800" b="1" dirty="0" smtClean="0">
                <a:latin typeface="Times New Roman" pitchFamily="18" charset="0"/>
              </a:rPr>
              <a:t>Limb Profiler (LP)</a:t>
            </a:r>
          </a:p>
          <a:p>
            <a:pPr marL="0" indent="0">
              <a:lnSpc>
                <a:spcPct val="120000"/>
              </a:lnSpc>
              <a:spcBef>
                <a:spcPts val="0"/>
              </a:spcBef>
              <a:buNone/>
            </a:pPr>
            <a:r>
              <a:rPr lang="en-US" sz="1400" dirty="0" smtClean="0">
                <a:latin typeface="Times New Roman" pitchFamily="18" charset="0"/>
              </a:rPr>
              <a:t>Prism spectrometer, 2-D CCD</a:t>
            </a:r>
          </a:p>
          <a:p>
            <a:pPr marL="0" indent="0">
              <a:lnSpc>
                <a:spcPct val="120000"/>
              </a:lnSpc>
              <a:spcBef>
                <a:spcPts val="0"/>
              </a:spcBef>
              <a:buNone/>
            </a:pPr>
            <a:r>
              <a:rPr lang="en-US" sz="1400" dirty="0" smtClean="0">
                <a:latin typeface="Times New Roman" pitchFamily="18" charset="0"/>
              </a:rPr>
              <a:t>Three vertical slits, -20 to 80 km, 290 to 1000 nm </a:t>
            </a:r>
            <a:endParaRPr lang="en-US" sz="900" dirty="0" smtClean="0">
              <a:latin typeface="Times New Roman" pitchFamily="18" charset="0"/>
            </a:endParaRPr>
          </a:p>
          <a:p>
            <a:pPr marL="0" indent="0">
              <a:lnSpc>
                <a:spcPct val="120000"/>
              </a:lnSpc>
              <a:spcBef>
                <a:spcPts val="0"/>
              </a:spcBef>
              <a:buNone/>
            </a:pPr>
            <a:r>
              <a:rPr lang="en-US" sz="1400" b="1" dirty="0" smtClean="0">
                <a:latin typeface="Times New Roman" pitchFamily="18" charset="0"/>
              </a:rPr>
              <a:t>The calibration systems use pairs of working and reference solar diffusers. The NM and NP share a telescope and use a </a:t>
            </a:r>
            <a:r>
              <a:rPr lang="en-US" sz="1400" b="1" dirty="0" err="1" smtClean="0">
                <a:latin typeface="Times New Roman" pitchFamily="18" charset="0"/>
              </a:rPr>
              <a:t>dichroic</a:t>
            </a:r>
            <a:r>
              <a:rPr lang="en-US" sz="1400" b="1" dirty="0" smtClean="0">
                <a:latin typeface="Times New Roman" pitchFamily="18" charset="0"/>
              </a:rPr>
              <a:t> filter to split the signal</a:t>
            </a:r>
          </a:p>
        </p:txBody>
      </p:sp>
      <p:pic>
        <p:nvPicPr>
          <p:cNvPr id="1029" name="Picture 5" descr="A9041_004b"/>
          <p:cNvPicPr>
            <a:picLocks noChangeAspect="1" noChangeArrowheads="1"/>
          </p:cNvPicPr>
          <p:nvPr/>
        </p:nvPicPr>
        <p:blipFill>
          <a:blip r:embed="rId4" cstate="print"/>
          <a:srcRect/>
          <a:stretch>
            <a:fillRect/>
          </a:stretch>
        </p:blipFill>
        <p:spPr bwMode="auto">
          <a:xfrm>
            <a:off x="4572000" y="2895600"/>
            <a:ext cx="4441825" cy="3646488"/>
          </a:xfrm>
          <a:prstGeom prst="rect">
            <a:avLst/>
          </a:prstGeom>
          <a:noFill/>
          <a:ln w="9525">
            <a:noFill/>
            <a:miter lim="800000"/>
            <a:headEnd/>
            <a:tailEnd/>
          </a:ln>
        </p:spPr>
      </p:pic>
      <p:sp>
        <p:nvSpPr>
          <p:cNvPr id="6" name="TextBox 5"/>
          <p:cNvSpPr txBox="1"/>
          <p:nvPr/>
        </p:nvSpPr>
        <p:spPr>
          <a:xfrm>
            <a:off x="7467600" y="6477000"/>
            <a:ext cx="1524000" cy="307777"/>
          </a:xfrm>
          <a:prstGeom prst="rect">
            <a:avLst/>
          </a:prstGeom>
          <a:noFill/>
        </p:spPr>
        <p:txBody>
          <a:bodyPr wrap="square" rtlCol="0">
            <a:spAutoFit/>
          </a:bodyPr>
          <a:lstStyle/>
          <a:p>
            <a:pPr algn="r"/>
            <a:r>
              <a:rPr lang="en-US" sz="1400" b="1" dirty="0" smtClean="0"/>
              <a:t>L. Flynn</a:t>
            </a:r>
            <a:endParaRPr lang="en-US" sz="1400" b="1" dirty="0"/>
          </a:p>
        </p:txBody>
      </p:sp>
      <p:sp>
        <p:nvSpPr>
          <p:cNvPr id="8" name="Slide Number Placeholder 7"/>
          <p:cNvSpPr>
            <a:spLocks noGrp="1"/>
          </p:cNvSpPr>
          <p:nvPr>
            <p:ph type="sldNum" sz="quarter" idx="12"/>
          </p:nvPr>
        </p:nvSpPr>
        <p:spPr/>
        <p:txBody>
          <a:bodyPr/>
          <a:lstStyle/>
          <a:p>
            <a:fld id="{774E74FF-2236-4B88-9D17-DFCF666A5EBE}" type="slidenum">
              <a:rPr lang="en-US" smtClean="0"/>
              <a:pPr/>
              <a:t>5</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p:cNvPicPr>
            <a:picLocks noChangeAspect="1" noChangeArrowheads="1"/>
          </p:cNvPicPr>
          <p:nvPr/>
        </p:nvPicPr>
        <p:blipFill>
          <a:blip r:embed="rId3" cstate="print"/>
          <a:srcRect/>
          <a:stretch>
            <a:fillRect/>
          </a:stretch>
        </p:blipFill>
        <p:spPr bwMode="auto">
          <a:xfrm>
            <a:off x="685800" y="762000"/>
            <a:ext cx="3900983" cy="2362200"/>
          </a:xfrm>
          <a:prstGeom prst="rect">
            <a:avLst/>
          </a:prstGeom>
          <a:noFill/>
          <a:ln w="9525">
            <a:noFill/>
            <a:miter lim="800000"/>
            <a:headEnd/>
            <a:tailEnd/>
          </a:ln>
        </p:spPr>
      </p:pic>
      <p:sp>
        <p:nvSpPr>
          <p:cNvPr id="7" name="Title 1"/>
          <p:cNvSpPr txBox="1">
            <a:spLocks/>
          </p:cNvSpPr>
          <p:nvPr/>
        </p:nvSpPr>
        <p:spPr>
          <a:xfrm>
            <a:off x="4648200" y="838200"/>
            <a:ext cx="4114800" cy="1981200"/>
          </a:xfrm>
          <a:prstGeom prst="rect">
            <a:avLst/>
          </a:prstGeom>
        </p:spPr>
        <p:txBody>
          <a:bodyPr vert="horz" lIns="91440" tIns="45720" rIns="91440" bIns="45720" rtlCol="0" anchor="ctr" anchorCtr="1">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rgbClr val="333399"/>
                </a:solidFill>
                <a:effectLst/>
                <a:uLnTx/>
                <a:uFillTx/>
                <a:latin typeface="+mj-lt"/>
                <a:ea typeface="+mj-ea"/>
                <a:cs typeface="+mj-cs"/>
              </a:rPr>
              <a:t>Mean darks increase versus mission time but remain</a:t>
            </a:r>
            <a:r>
              <a:rPr kumimoji="0" lang="en-US" sz="2800" b="1" i="0" u="none" strike="noStrike" kern="1200" cap="none" spc="0" normalizeH="0" noProof="0" dirty="0" smtClean="0">
                <a:ln>
                  <a:noFill/>
                </a:ln>
                <a:solidFill>
                  <a:srgbClr val="333399"/>
                </a:solidFill>
                <a:effectLst/>
                <a:uLnTx/>
                <a:uFillTx/>
                <a:latin typeface="+mj-lt"/>
                <a:ea typeface="+mj-ea"/>
                <a:cs typeface="+mj-cs"/>
              </a:rPr>
              <a:t> relatively small and corrections are working well. </a:t>
            </a:r>
            <a:endParaRPr kumimoji="0" lang="en-US" sz="2800" b="1" i="0" u="none" strike="noStrike" kern="1200" cap="none" spc="0" normalizeH="0" baseline="0" noProof="0" dirty="0">
              <a:ln>
                <a:noFill/>
              </a:ln>
              <a:solidFill>
                <a:srgbClr val="333399"/>
              </a:solidFill>
              <a:effectLst/>
              <a:uLnTx/>
              <a:uFillTx/>
              <a:latin typeface="+mj-lt"/>
              <a:ea typeface="+mj-ea"/>
              <a:cs typeface="+mj-cs"/>
            </a:endParaRPr>
          </a:p>
        </p:txBody>
      </p:sp>
      <p:pic>
        <p:nvPicPr>
          <p:cNvPr id="8" name="Picture 7" descr="histograms_NM.png"/>
          <p:cNvPicPr>
            <a:picLocks noChangeAspect="1"/>
          </p:cNvPicPr>
          <p:nvPr/>
        </p:nvPicPr>
        <p:blipFill>
          <a:blip r:embed="rId4" cstate="print"/>
          <a:stretch>
            <a:fillRect/>
          </a:stretch>
        </p:blipFill>
        <p:spPr>
          <a:xfrm>
            <a:off x="228600" y="3200400"/>
            <a:ext cx="4206775" cy="3422461"/>
          </a:xfrm>
          <a:prstGeom prst="rect">
            <a:avLst/>
          </a:prstGeom>
        </p:spPr>
      </p:pic>
      <p:pic>
        <p:nvPicPr>
          <p:cNvPr id="9" name="Picture 8" descr="histograms_NP.png"/>
          <p:cNvPicPr>
            <a:picLocks noChangeAspect="1"/>
          </p:cNvPicPr>
          <p:nvPr/>
        </p:nvPicPr>
        <p:blipFill>
          <a:blip r:embed="rId5" cstate="print">
            <a:clrChange>
              <a:clrFrom>
                <a:srgbClr val="FFFFFF"/>
              </a:clrFrom>
              <a:clrTo>
                <a:srgbClr val="FFFFFF">
                  <a:alpha val="0"/>
                </a:srgbClr>
              </a:clrTo>
            </a:clrChange>
          </a:blip>
          <a:stretch>
            <a:fillRect/>
          </a:stretch>
        </p:blipFill>
        <p:spPr>
          <a:xfrm>
            <a:off x="4648200" y="3124200"/>
            <a:ext cx="4114800" cy="3429000"/>
          </a:xfrm>
          <a:prstGeom prst="rect">
            <a:avLst/>
          </a:prstGeom>
        </p:spPr>
      </p:pic>
      <p:sp>
        <p:nvSpPr>
          <p:cNvPr id="10" name="Rectangle 9"/>
          <p:cNvSpPr/>
          <p:nvPr/>
        </p:nvSpPr>
        <p:spPr>
          <a:xfrm>
            <a:off x="1201757" y="150259"/>
            <a:ext cx="6765570" cy="584775"/>
          </a:xfrm>
          <a:prstGeom prst="rect">
            <a:avLst/>
          </a:prstGeom>
        </p:spPr>
        <p:txBody>
          <a:bodyPr wrap="none">
            <a:spAutoFit/>
          </a:bodyPr>
          <a:lstStyle/>
          <a:p>
            <a:pPr lvl="0" algn="ctr" defTabSz="914400">
              <a:spcBef>
                <a:spcPct val="0"/>
              </a:spcBef>
              <a:defRPr/>
            </a:pPr>
            <a:r>
              <a:rPr lang="en-US" sz="3200" dirty="0" smtClean="0">
                <a:effectLst>
                  <a:outerShdw blurRad="31750" dist="25400" dir="5400000" algn="tl" rotWithShape="0">
                    <a:srgbClr val="000000">
                      <a:alpha val="25000"/>
                    </a:srgbClr>
                  </a:outerShdw>
                </a:effectLst>
              </a:rPr>
              <a:t>Dark distributions change as expected </a:t>
            </a:r>
            <a:endParaRPr lang="en-US" sz="3200" dirty="0">
              <a:effectLst>
                <a:outerShdw blurRad="31750" dist="25400" dir="5400000" algn="tl" rotWithShape="0">
                  <a:srgbClr val="000000">
                    <a:alpha val="25000"/>
                  </a:srgbClr>
                </a:outerShdw>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15393" name="Picture 3"/>
          <p:cNvPicPr>
            <a:picLocks noChangeAspect="1" noChangeArrowheads="1"/>
          </p:cNvPicPr>
          <p:nvPr/>
        </p:nvPicPr>
        <p:blipFill>
          <a:blip r:embed="rId3" cstate="print">
            <a:lum bright="-10000" contrast="40000"/>
          </a:blip>
          <a:srcRect/>
          <a:stretch>
            <a:fillRect/>
          </a:stretch>
        </p:blipFill>
        <p:spPr bwMode="auto">
          <a:xfrm>
            <a:off x="0" y="838200"/>
            <a:ext cx="9144000" cy="3810000"/>
          </a:xfrm>
          <a:prstGeom prst="rect">
            <a:avLst/>
          </a:prstGeom>
          <a:noFill/>
        </p:spPr>
      </p:pic>
      <p:sp>
        <p:nvSpPr>
          <p:cNvPr id="315395" name="Rectangle 3"/>
          <p:cNvSpPr>
            <a:spLocks noChangeArrowheads="1"/>
          </p:cNvSpPr>
          <p:nvPr/>
        </p:nvSpPr>
        <p:spPr bwMode="auto">
          <a:xfrm>
            <a:off x="0" y="4687431"/>
            <a:ext cx="9144000"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The root mean square residual in percent from an Empirical Orthogonal Function Analysis where the six largest patterns were removed.  For the NM sensor, shown on the left, the residuals equate to signal-to-noise ratios of better than 2000:1 for wavelengths greater than 320 nm, dropping to 1000:1 at the shorter wavelengths</a:t>
            </a: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For the NP sensor, shown on the right, the SNR varies from 550:1 at the longer wavelength to 250:1 for the shortest; spikes correspond to lower signal levels due to solar lines at those wavelengths.</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8" name="Straight Connector 7"/>
          <p:cNvCxnSpPr/>
          <p:nvPr/>
        </p:nvCxnSpPr>
        <p:spPr>
          <a:xfrm>
            <a:off x="685800" y="1600200"/>
            <a:ext cx="36576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p:nvPr>
        </p:nvSpPr>
        <p:spPr>
          <a:xfrm>
            <a:off x="152400" y="0"/>
            <a:ext cx="8839200" cy="639762"/>
          </a:xfrm>
        </p:spPr>
        <p:txBody>
          <a:bodyPr>
            <a:noAutofit/>
          </a:bodyPr>
          <a:lstStyle/>
          <a:p>
            <a:r>
              <a:rPr lang="en-US" sz="2800" dirty="0" smtClean="0"/>
              <a:t>Signal-to-Noise Ratio Estimates from Covariance Analysis</a:t>
            </a:r>
            <a:endParaRPr lang="en-US" sz="2800" dirty="0"/>
          </a:p>
        </p:txBody>
      </p:sp>
      <p:sp>
        <p:nvSpPr>
          <p:cNvPr id="7" name="TextBox 6"/>
          <p:cNvSpPr txBox="1"/>
          <p:nvPr/>
        </p:nvSpPr>
        <p:spPr>
          <a:xfrm>
            <a:off x="1935310" y="1295400"/>
            <a:ext cx="1265090" cy="369332"/>
          </a:xfrm>
          <a:prstGeom prst="rect">
            <a:avLst/>
          </a:prstGeom>
          <a:noFill/>
        </p:spPr>
        <p:txBody>
          <a:bodyPr wrap="none" rtlCol="0">
            <a:spAutoFit/>
          </a:bodyPr>
          <a:lstStyle/>
          <a:p>
            <a:r>
              <a:rPr lang="en-US" dirty="0" smtClean="0">
                <a:solidFill>
                  <a:srgbClr val="0070C0"/>
                </a:solidFill>
              </a:rPr>
              <a:t>SNR 1000:1</a:t>
            </a:r>
            <a:endParaRPr lang="en-US" dirty="0">
              <a:solidFill>
                <a:srgbClr val="0070C0"/>
              </a:solidFill>
            </a:endParaRPr>
          </a:p>
        </p:txBody>
      </p:sp>
      <p:cxnSp>
        <p:nvCxnSpPr>
          <p:cNvPr id="10" name="Straight Connector 9"/>
          <p:cNvCxnSpPr/>
          <p:nvPr/>
        </p:nvCxnSpPr>
        <p:spPr>
          <a:xfrm>
            <a:off x="5257800" y="1066800"/>
            <a:ext cx="36576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507310" y="762000"/>
            <a:ext cx="1148071" cy="369332"/>
          </a:xfrm>
          <a:prstGeom prst="rect">
            <a:avLst/>
          </a:prstGeom>
          <a:noFill/>
        </p:spPr>
        <p:txBody>
          <a:bodyPr wrap="none" rtlCol="0">
            <a:spAutoFit/>
          </a:bodyPr>
          <a:lstStyle/>
          <a:p>
            <a:r>
              <a:rPr lang="en-US" dirty="0" smtClean="0">
                <a:solidFill>
                  <a:srgbClr val="0070C0"/>
                </a:solidFill>
              </a:rPr>
              <a:t>SNR 200:1</a:t>
            </a:r>
            <a:endParaRPr lang="en-US" dirty="0">
              <a:solidFill>
                <a:srgbClr val="0070C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t="48642" r="2727" b="2505"/>
          <a:stretch>
            <a:fillRect/>
          </a:stretch>
        </p:blipFill>
        <p:spPr bwMode="auto">
          <a:xfrm>
            <a:off x="134815" y="3581400"/>
            <a:ext cx="8780585" cy="3200400"/>
          </a:xfrm>
          <a:prstGeom prst="rect">
            <a:avLst/>
          </a:prstGeom>
          <a:noFill/>
          <a:ln w="9525">
            <a:noFill/>
            <a:miter lim="800000"/>
            <a:headEnd/>
            <a:tailEnd/>
          </a:ln>
        </p:spPr>
      </p:pic>
      <p:sp>
        <p:nvSpPr>
          <p:cNvPr id="3" name="Title 1"/>
          <p:cNvSpPr>
            <a:spLocks noGrp="1"/>
          </p:cNvSpPr>
          <p:nvPr>
            <p:ph type="title"/>
          </p:nvPr>
        </p:nvSpPr>
        <p:spPr>
          <a:xfrm>
            <a:off x="228600" y="152400"/>
            <a:ext cx="8686800" cy="381000"/>
          </a:xfrm>
        </p:spPr>
        <p:txBody>
          <a:bodyPr>
            <a:noAutofit/>
          </a:bodyPr>
          <a:lstStyle/>
          <a:p>
            <a:r>
              <a:rPr lang="en-US" sz="3600" dirty="0" smtClean="0"/>
              <a:t>Confirmation of the Stray Light Correction</a:t>
            </a:r>
            <a:endParaRPr lang="en-US" sz="3600" dirty="0"/>
          </a:p>
        </p:txBody>
      </p:sp>
      <p:pic>
        <p:nvPicPr>
          <p:cNvPr id="4" name="Picture 2"/>
          <p:cNvPicPr>
            <a:picLocks noChangeAspect="1" noChangeArrowheads="1"/>
          </p:cNvPicPr>
          <p:nvPr/>
        </p:nvPicPr>
        <p:blipFill>
          <a:blip r:embed="rId2" cstate="print">
            <a:clrChange>
              <a:clrFrom>
                <a:srgbClr val="FFFFFF"/>
              </a:clrFrom>
              <a:clrTo>
                <a:srgbClr val="FFFFFF">
                  <a:alpha val="0"/>
                </a:srgbClr>
              </a:clrTo>
            </a:clrChange>
          </a:blip>
          <a:srcRect l="17273" t="9810" r="68182" b="77663"/>
          <a:stretch>
            <a:fillRect/>
          </a:stretch>
        </p:blipFill>
        <p:spPr bwMode="auto">
          <a:xfrm>
            <a:off x="5943600" y="4038600"/>
            <a:ext cx="1219200" cy="762000"/>
          </a:xfrm>
          <a:prstGeom prst="rect">
            <a:avLst/>
          </a:prstGeom>
          <a:noFill/>
          <a:ln w="9525">
            <a:noFill/>
            <a:miter lim="800000"/>
            <a:headEnd/>
            <a:tailEnd/>
          </a:ln>
        </p:spPr>
      </p:pic>
      <p:sp>
        <p:nvSpPr>
          <p:cNvPr id="5" name="Rectangle 4"/>
          <p:cNvSpPr/>
          <p:nvPr/>
        </p:nvSpPr>
        <p:spPr>
          <a:xfrm>
            <a:off x="228600" y="533400"/>
            <a:ext cx="8915400" cy="3170099"/>
          </a:xfrm>
          <a:prstGeom prst="rect">
            <a:avLst/>
          </a:prstGeom>
        </p:spPr>
        <p:txBody>
          <a:bodyPr wrap="square">
            <a:spAutoFit/>
          </a:bodyPr>
          <a:lstStyle/>
          <a:p>
            <a:r>
              <a:rPr lang="en-US" sz="2000" dirty="0" smtClean="0"/>
              <a:t>The figures give the values of the slopes for linear fits of the variations of the radiances at wavelengths from 300 nm to 308 nm fit with the variations at 379 nm.  (The variations are computed by taking each set of radiance values from 30 S to 30N, fitting with a 4</a:t>
            </a:r>
            <a:r>
              <a:rPr lang="en-US" sz="2000" baseline="30000" dirty="0" smtClean="0"/>
              <a:t>th</a:t>
            </a:r>
            <a:r>
              <a:rPr lang="en-US" sz="2000" dirty="0" smtClean="0"/>
              <a:t> degree polynomial in latitude, and subtracting the polynomial.)</a:t>
            </a:r>
          </a:p>
          <a:p>
            <a:r>
              <a:rPr lang="en-US" sz="2000" dirty="0" smtClean="0"/>
              <a:t>   The plots on the left-hand-side show the results for the uncorrected version and the plots on the right-hand-side show the corrected version. Diamonds, &lt;&gt;, are for the NM: stars, *, are for the NP.   The NP has very low level of stray light for these channel because of the dichroic element in its optical path so its results give the target slope values. Using this criterion, the new OMPS NM OOR correction as implemented is considered to be successful.</a:t>
            </a:r>
            <a:endParaRPr lang="en-US" sz="20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F5EA597-D671-40E4-B0A9-DB87D029A054}" type="slidenum">
              <a:rPr lang="en-US" smtClean="0"/>
              <a:pPr/>
              <a:t>9</a:t>
            </a:fld>
            <a:endParaRPr lang="en-US"/>
          </a:p>
        </p:txBody>
      </p:sp>
      <p:pic>
        <p:nvPicPr>
          <p:cNvPr id="1026" name="Picture 2"/>
          <p:cNvPicPr>
            <a:picLocks noChangeAspect="1" noChangeArrowheads="1"/>
          </p:cNvPicPr>
          <p:nvPr/>
        </p:nvPicPr>
        <p:blipFill>
          <a:blip r:embed="rId3" cstate="print">
            <a:lum bright="-10000" contrast="40000"/>
          </a:blip>
          <a:srcRect r="931"/>
          <a:stretch>
            <a:fillRect/>
          </a:stretch>
        </p:blipFill>
        <p:spPr bwMode="auto">
          <a:xfrm>
            <a:off x="1066800" y="0"/>
            <a:ext cx="6781800" cy="4775200"/>
          </a:xfrm>
          <a:prstGeom prst="rect">
            <a:avLst/>
          </a:prstGeom>
          <a:solidFill>
            <a:srgbClr val="FFFFFF"/>
          </a:solidFill>
          <a:ln w="9525">
            <a:noFill/>
            <a:miter lim="800000"/>
            <a:headEnd/>
            <a:tailEnd/>
          </a:ln>
        </p:spPr>
      </p:pic>
      <p:sp>
        <p:nvSpPr>
          <p:cNvPr id="1027" name="Rectangle 3"/>
          <p:cNvSpPr>
            <a:spLocks noChangeArrowheads="1"/>
          </p:cNvSpPr>
          <p:nvPr/>
        </p:nvSpPr>
        <p:spPr bwMode="auto">
          <a:xfrm>
            <a:off x="457200" y="4782979"/>
            <a:ext cx="8153400" cy="20621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kumimoji="0" lang="en-US" sz="1600" b="0" i="0" u="none" strike="noStrike" cap="none" normalizeH="0" baseline="0" dirty="0" smtClean="0">
                <a:ln>
                  <a:noFill/>
                </a:ln>
                <a:solidFill>
                  <a:srgbClr val="000000"/>
                </a:solidFill>
                <a:effectLst/>
                <a:latin typeface="Times New Roman" pitchFamily="18" charset="0"/>
                <a:ea typeface="DejaVu LGC Sans"/>
                <a:cs typeface="Times New Roman" pitchFamily="18" charset="0"/>
              </a:rPr>
              <a:t>Comparison of NASA-derived and NOAA-derived solar</a:t>
            </a:r>
            <a:r>
              <a:rPr kumimoji="0" lang="en-US" sz="1600" b="0" i="0" u="none" strike="noStrike" cap="none" normalizeH="0" dirty="0" smtClean="0">
                <a:ln>
                  <a:noFill/>
                </a:ln>
                <a:solidFill>
                  <a:srgbClr val="000000"/>
                </a:solidFill>
                <a:effectLst/>
                <a:latin typeface="Times New Roman" pitchFamily="18" charset="0"/>
                <a:ea typeface="DejaVu LGC Sans"/>
                <a:cs typeface="Times New Roman" pitchFamily="18" charset="0"/>
              </a:rPr>
              <a:t> </a:t>
            </a:r>
            <a:r>
              <a:rPr kumimoji="0" lang="en-US" sz="1600" b="0" i="0" u="none" strike="noStrike" cap="none" normalizeH="0" baseline="0" dirty="0" smtClean="0">
                <a:ln>
                  <a:noFill/>
                </a:ln>
                <a:solidFill>
                  <a:srgbClr val="000000"/>
                </a:solidFill>
                <a:effectLst/>
                <a:latin typeface="Times New Roman" pitchFamily="18" charset="0"/>
                <a:ea typeface="DejaVu LGC Sans"/>
                <a:cs typeface="Times New Roman" pitchFamily="18" charset="0"/>
              </a:rPr>
              <a:t>diffuser measurement</a:t>
            </a:r>
            <a:r>
              <a:rPr kumimoji="0" lang="en-US" sz="1600" b="0" i="0" u="none" strike="noStrike" cap="none" normalizeH="0" dirty="0" smtClean="0">
                <a:ln>
                  <a:noFill/>
                </a:ln>
                <a:solidFill>
                  <a:srgbClr val="000000"/>
                </a:solidFill>
                <a:effectLst/>
                <a:latin typeface="Times New Roman" pitchFamily="18" charset="0"/>
                <a:ea typeface="DejaVu LGC Sans"/>
                <a:cs typeface="Times New Roman" pitchFamily="18" charset="0"/>
              </a:rPr>
              <a:t> </a:t>
            </a:r>
            <a:r>
              <a:rPr kumimoji="0" lang="en-US" sz="1600" b="0" i="0" u="none" strike="noStrike" cap="none" normalizeH="0" baseline="0" dirty="0" smtClean="0">
                <a:ln>
                  <a:noFill/>
                </a:ln>
                <a:solidFill>
                  <a:srgbClr val="000000"/>
                </a:solidFill>
                <a:effectLst/>
                <a:latin typeface="Times New Roman" pitchFamily="18" charset="0"/>
                <a:ea typeface="DejaVu LGC Sans"/>
                <a:cs typeface="Times New Roman" pitchFamily="18" charset="0"/>
              </a:rPr>
              <a:t>trends for the </a:t>
            </a:r>
            <a:r>
              <a:rPr lang="en-US" sz="1600" dirty="0" smtClean="0">
                <a:solidFill>
                  <a:srgbClr val="000000"/>
                </a:solidFill>
                <a:latin typeface="Times New Roman" pitchFamily="18" charset="0"/>
                <a:ea typeface="DejaVu LGC Sans"/>
                <a:cs typeface="Times New Roman" pitchFamily="18" charset="0"/>
              </a:rPr>
              <a:t>for the OMPS Nadir Profile sensor</a:t>
            </a:r>
            <a:r>
              <a:rPr kumimoji="0" lang="en-US" sz="1600" b="0" i="0" u="none" strike="noStrike" cap="none" normalizeH="0" baseline="0" dirty="0" smtClean="0">
                <a:ln>
                  <a:noFill/>
                </a:ln>
                <a:solidFill>
                  <a:srgbClr val="000000"/>
                </a:solidFill>
                <a:effectLst/>
                <a:latin typeface="Times New Roman" pitchFamily="18" charset="0"/>
                <a:ea typeface="DejaVu LGC Sans"/>
                <a:cs typeface="Times New Roman" pitchFamily="18" charset="0"/>
              </a:rPr>
              <a:t>. NASA estimates include (a) correction for wavelength shifts determined independently and (b) correction for solar activity determined using the Mg II proxy and associated scale factors for each wavelength. NOAA estimates are calculated </a:t>
            </a:r>
            <a:r>
              <a:rPr lang="en-US" sz="1600" dirty="0" smtClean="0">
                <a:solidFill>
                  <a:srgbClr val="000000"/>
                </a:solidFill>
                <a:latin typeface="Times New Roman" pitchFamily="18" charset="0"/>
                <a:ea typeface="DejaVu LGC Sans"/>
                <a:cs typeface="Times New Roman" pitchFamily="18" charset="0"/>
              </a:rPr>
              <a:t>by</a:t>
            </a:r>
            <a:r>
              <a:rPr kumimoji="0" lang="en-US" sz="1600" b="0" i="0" u="none" strike="noStrike" cap="none" normalizeH="0" baseline="0" dirty="0" smtClean="0">
                <a:ln>
                  <a:noFill/>
                </a:ln>
                <a:solidFill>
                  <a:srgbClr val="000000"/>
                </a:solidFill>
                <a:effectLst/>
                <a:latin typeface="Times New Roman" pitchFamily="18" charset="0"/>
                <a:ea typeface="DejaVu LGC Sans"/>
                <a:cs typeface="Times New Roman" pitchFamily="18" charset="0"/>
              </a:rPr>
              <a:t> simultaneously solving for diffuser trends, wavelength shift and solar activity represented by three separate terms in a multiple regression fit. </a:t>
            </a:r>
            <a:r>
              <a:rPr lang="en-US" sz="1600" dirty="0" smtClean="0">
                <a:solidFill>
                  <a:srgbClr val="000000"/>
                </a:solidFill>
                <a:latin typeface="Times New Roman" pitchFamily="18" charset="0"/>
                <a:ea typeface="DejaVu LGC Sans"/>
                <a:cs typeface="Times New Roman" pitchFamily="18" charset="0"/>
              </a:rPr>
              <a:t>Both sets of results agree well and the</a:t>
            </a:r>
            <a:r>
              <a:rPr kumimoji="0" lang="en-US" sz="1600" b="0" i="0" u="none" strike="noStrike" cap="none" normalizeH="0" baseline="0" dirty="0" smtClean="0">
                <a:ln>
                  <a:noFill/>
                </a:ln>
                <a:solidFill>
                  <a:srgbClr val="000000"/>
                </a:solidFill>
                <a:effectLst/>
                <a:latin typeface="Times New Roman" pitchFamily="18" charset="0"/>
                <a:ea typeface="DejaVu LGC Sans"/>
                <a:cs typeface="Times New Roman" pitchFamily="18" charset="0"/>
              </a:rPr>
              <a:t> instrument shows excellent</a:t>
            </a:r>
            <a:r>
              <a:rPr kumimoji="0" lang="en-US" sz="1600" b="0" i="0" u="none" strike="noStrike" cap="none" normalizeH="0" dirty="0" smtClean="0">
                <a:ln>
                  <a:noFill/>
                </a:ln>
                <a:solidFill>
                  <a:srgbClr val="000000"/>
                </a:solidFill>
                <a:effectLst/>
                <a:latin typeface="Times New Roman" pitchFamily="18" charset="0"/>
                <a:ea typeface="DejaVu LGC Sans"/>
                <a:cs typeface="Times New Roman" pitchFamily="18" charset="0"/>
              </a:rPr>
              <a:t> stability </a:t>
            </a:r>
            <a:r>
              <a:rPr lang="en-US" sz="1600" dirty="0" smtClean="0">
                <a:solidFill>
                  <a:srgbClr val="000000"/>
                </a:solidFill>
                <a:latin typeface="Times New Roman" pitchFamily="18" charset="0"/>
                <a:ea typeface="DejaVu LGC Sans"/>
                <a:cs typeface="Times New Roman" pitchFamily="18" charset="0"/>
              </a:rPr>
              <a:t>with throughput degradation less than 0.5%/Year even for the shortest channels for the reference measurements.</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TextBox 4"/>
          <p:cNvSpPr txBox="1"/>
          <p:nvPr/>
        </p:nvSpPr>
        <p:spPr>
          <a:xfrm>
            <a:off x="2286000" y="1295400"/>
            <a:ext cx="5148845" cy="400110"/>
          </a:xfrm>
          <a:prstGeom prst="rect">
            <a:avLst/>
          </a:prstGeom>
          <a:noFill/>
        </p:spPr>
        <p:txBody>
          <a:bodyPr wrap="none" rtlCol="0">
            <a:spAutoFit/>
          </a:bodyPr>
          <a:lstStyle/>
          <a:p>
            <a:r>
              <a:rPr lang="en-US" sz="2000" dirty="0" smtClean="0"/>
              <a:t>OMPS Nadir Profiler Solar Measurement Trends</a:t>
            </a:r>
            <a:endParaRPr lang="en-US" sz="20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37285</TotalTime>
  <Words>2104</Words>
  <Application>Microsoft Office PowerPoint</Application>
  <PresentationFormat>On-screen Show (4:3)</PresentationFormat>
  <Paragraphs>140</Paragraphs>
  <Slides>21</Slides>
  <Notes>11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Extending the Records: OMPS Ozone Products</vt:lpstr>
      <vt:lpstr>Outline</vt:lpstr>
      <vt:lpstr>Abstract</vt:lpstr>
      <vt:lpstr>Slide 4</vt:lpstr>
      <vt:lpstr>OMPS Ozone Mapping &amp; Profiler Suite Global daily monitoring of three dimensional distribution of ozone and other atmospheric constituents. Continues the NOAA SBUV/2, EOS-AURA OMI and SOLSE/LORE records. </vt:lpstr>
      <vt:lpstr>Slide 6</vt:lpstr>
      <vt:lpstr>Signal-to-Noise Ratio Estimates from Covariance Analysis</vt:lpstr>
      <vt:lpstr>Confirmation of the Stray Light Correction</vt:lpstr>
      <vt:lpstr>Slide 9</vt:lpstr>
      <vt:lpstr>Slide 10</vt:lpstr>
      <vt:lpstr>Intra-orbital Wavelength Scale Shifts</vt:lpstr>
      <vt:lpstr>Slide 12</vt:lpstr>
      <vt:lpstr>Chasing Orbit Comparisons to SBUV/2</vt:lpstr>
      <vt:lpstr>Slide 14</vt:lpstr>
      <vt:lpstr>Conclusions</vt:lpstr>
      <vt:lpstr>Support Acknowledgement</vt:lpstr>
      <vt:lpstr>Backup</vt:lpstr>
      <vt:lpstr>Slide 18</vt:lpstr>
      <vt:lpstr>Slide 19</vt:lpstr>
      <vt:lpstr>Extending the Records: OMPS Ozone Products Lawrence Flynn with contributions from  the NOAA and NASA OMPS S-NPP Teams </vt:lpstr>
      <vt:lpstr>Slide 21</vt:lpstr>
    </vt:vector>
  </TitlesOfParts>
  <Company>NOAA / NESDIS / STAR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Continuing the Record OMPS Ozone Products</dc:title>
  <dc:creator>lflynn</dc:creator>
  <cp:lastModifiedBy>lflynn</cp:lastModifiedBy>
  <cp:revision>2333</cp:revision>
  <dcterms:created xsi:type="dcterms:W3CDTF">2015-01-15T20:39:16Z</dcterms:created>
  <dcterms:modified xsi:type="dcterms:W3CDTF">2015-02-18T20:11:39Z</dcterms:modified>
</cp:coreProperties>
</file>