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311" r:id="rId2"/>
    <p:sldId id="312" r:id="rId3"/>
    <p:sldId id="313" r:id="rId4"/>
    <p:sldId id="314" r:id="rId5"/>
    <p:sldId id="315" r:id="rId6"/>
    <p:sldId id="316" r:id="rId7"/>
    <p:sldId id="317" r:id="rId8"/>
    <p:sldId id="318" r:id="rId9"/>
    <p:sldId id="319" r:id="rId10"/>
    <p:sldId id="320" r:id="rId11"/>
    <p:sldId id="321" r:id="rId12"/>
    <p:sldId id="322" r:id="rId13"/>
    <p:sldId id="323" r:id="rId14"/>
    <p:sldId id="331" r:id="rId15"/>
    <p:sldId id="324" r:id="rId16"/>
    <p:sldId id="325" r:id="rId17"/>
    <p:sldId id="329" r:id="rId18"/>
    <p:sldId id="326" r:id="rId19"/>
    <p:sldId id="335" r:id="rId20"/>
    <p:sldId id="327" r:id="rId21"/>
    <p:sldId id="336" r:id="rId22"/>
    <p:sldId id="337" r:id="rId23"/>
    <p:sldId id="328" r:id="rId24"/>
    <p:sldId id="334" r:id="rId25"/>
    <p:sldId id="330" r:id="rId26"/>
    <p:sldId id="332" r:id="rId27"/>
    <p:sldId id="333" r:id="rId28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0000FF"/>
    <a:srgbClr val="00FFFF"/>
    <a:srgbClr val="FF00FF"/>
    <a:srgbClr val="FF9933"/>
    <a:srgbClr val="FF6699"/>
    <a:srgbClr val="00FF99"/>
    <a:srgbClr val="9933FF"/>
    <a:srgbClr val="9900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3342" autoAdjust="0"/>
  </p:normalViewPr>
  <p:slideViewPr>
    <p:cSldViewPr>
      <p:cViewPr>
        <p:scale>
          <a:sx n="72" d="100"/>
          <a:sy n="72" d="100"/>
        </p:scale>
        <p:origin x="-54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E8A01AD-68B1-4670-A868-E9B4865A715A}" type="datetimeFigureOut">
              <a:rPr lang="en-US"/>
              <a:pPr>
                <a:defRPr/>
              </a:pPr>
              <a:t>2/25/2015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0FC38BC-E038-4BD8-A104-54CD1BCA30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5335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FC38BC-E038-4BD8-A104-54CD1BCA30D5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5610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FC38BC-E038-4BD8-A104-54CD1BCA30D5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5610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2688" y="706438"/>
            <a:ext cx="4635500" cy="3476625"/>
          </a:xfrm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 smtClean="0"/>
              <a:t>**Update example</a:t>
            </a:r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2E9969F-9D56-4657-8259-E7AB46020EEE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4A51B0-7D5A-43A4-A6C2-DFC398B8FFCB}" type="datetime1">
              <a:rPr lang="en-US" smtClean="0"/>
              <a:t>2/25/2015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18D47B-1E94-4F97-A0DA-EE82D41CF4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676E5E-B1FF-46D7-89F1-766CC1264C00}" type="datetime1">
              <a:rPr lang="en-US" smtClean="0"/>
              <a:t>2/25/2015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1BD4C6-C3A9-4D3F-9D30-D38B005E73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4D050A-999A-4542-BE09-0949B722F48B}" type="datetime1">
              <a:rPr lang="en-US" smtClean="0"/>
              <a:t>2/25/2015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E2F163-F231-4D6E-99D7-D4FCE754A3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E6CC9D-0EC5-40A5-A38E-E2A7B915EB84}" type="datetime1">
              <a:rPr lang="en-US" smtClean="0"/>
              <a:t>2/25/2015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5A386C-2136-4658-AEA5-890C90651A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837F29-4503-445C-92A2-69C3EE2FD1F0}" type="datetime1">
              <a:rPr lang="en-US" smtClean="0"/>
              <a:t>2/25/2015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C71530-E5FD-4CFE-B4B9-3864042E36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5AFC49-4491-41C9-8323-51E4EE884EF5}" type="datetime1">
              <a:rPr lang="en-US" smtClean="0"/>
              <a:t>2/25/2015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FFFE1E-924F-4E5C-BA9A-A7B99984DD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BF3815-B554-48C1-980A-1D8308160BE4}" type="datetime1">
              <a:rPr lang="en-US" smtClean="0"/>
              <a:t>2/25/2015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4DFFEB-C63A-4298-A0C3-6B84E4710B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472764-D336-44A8-AD49-E0A7D5B27C9A}" type="datetime1">
              <a:rPr lang="en-US" smtClean="0"/>
              <a:t>2/25/2015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42B947-6E44-4A8E-B361-3A766C1F7F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B79A8B-E258-482C-AB52-CDD57F66063E}" type="datetime1">
              <a:rPr lang="en-US" smtClean="0"/>
              <a:t>2/25/2015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0A9937-1D8D-4815-B991-6587CCE8C6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5B30B4-A3F2-4686-8CBF-52621493335E}" type="datetime1">
              <a:rPr lang="en-US" smtClean="0"/>
              <a:t>2/25/2015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DFA710-734A-43CE-8595-6BDBE445CD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89D868-E6CF-42E0-87F2-7DBDA0DF6557}" type="datetime1">
              <a:rPr lang="en-US" smtClean="0"/>
              <a:t>2/25/2015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76410B-4000-4132-A137-4C04DB58A1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0000">
              <a:srgbClr val="030371"/>
            </a:gs>
            <a:gs pos="100000">
              <a:srgbClr val="0000FF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52400"/>
            <a:ext cx="8229600" cy="88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95400"/>
            <a:ext cx="8229600" cy="483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E779B9F7-1A83-44A9-BEEA-54CBF0BF6378}" type="datetime1">
              <a:rPr lang="en-US" smtClean="0"/>
              <a:t>2/25/2015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919FA7E6-DCA1-4324-8E99-3F7D8220DC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" name="Picture 8" descr="NOAA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52400" y="152400"/>
            <a:ext cx="457200" cy="457200"/>
          </a:xfrm>
          <a:prstGeom prst="rect">
            <a:avLst/>
          </a:prstGeom>
          <a:noFill/>
        </p:spPr>
      </p:pic>
      <p:pic>
        <p:nvPicPr>
          <p:cNvPr id="8" name="Picture 7" descr="WSFOLOGO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534400" y="152400"/>
            <a:ext cx="463924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gif"/><Relationship Id="rId4" Type="http://schemas.openxmlformats.org/officeDocument/2006/relationships/image" Target="../media/image16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52400"/>
            <a:ext cx="7772400" cy="1470025"/>
          </a:xfrm>
        </p:spPr>
        <p:txBody>
          <a:bodyPr>
            <a:noAutofit/>
          </a:bodyPr>
          <a:lstStyle/>
          <a:p>
            <a:r>
              <a:rPr lang="en-US" sz="4000" dirty="0" smtClean="0"/>
              <a:t>Forecast Applications of </a:t>
            </a:r>
            <a:br>
              <a:rPr lang="en-US" sz="4000" dirty="0" smtClean="0"/>
            </a:br>
            <a:r>
              <a:rPr lang="en-US" sz="4000" dirty="0" smtClean="0"/>
              <a:t>GOES-R and JPSS at the </a:t>
            </a:r>
            <a:br>
              <a:rPr lang="en-US" sz="4000" dirty="0" smtClean="0"/>
            </a:br>
            <a:r>
              <a:rPr lang="en-US" sz="4000" dirty="0" smtClean="0"/>
              <a:t>National Hurricane Center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209800"/>
            <a:ext cx="7543800" cy="1371600"/>
          </a:xfrm>
        </p:spPr>
        <p:txBody>
          <a:bodyPr/>
          <a:lstStyle/>
          <a:p>
            <a:r>
              <a:rPr lang="en-US" sz="3600" dirty="0" smtClean="0"/>
              <a:t>Mark </a:t>
            </a:r>
            <a:r>
              <a:rPr lang="en-US" sz="3600" dirty="0" err="1" smtClean="0"/>
              <a:t>DeMaria</a:t>
            </a:r>
            <a:r>
              <a:rPr lang="en-US" sz="3600" dirty="0" smtClean="0"/>
              <a:t>, Michael Brennan and Jack </a:t>
            </a:r>
            <a:r>
              <a:rPr lang="en-US" sz="3600" dirty="0" err="1" smtClean="0"/>
              <a:t>Beven</a:t>
            </a:r>
            <a:endParaRPr lang="en-US" sz="3600" dirty="0"/>
          </a:p>
          <a:p>
            <a:r>
              <a:rPr lang="en-US" sz="3600" dirty="0" smtClean="0"/>
              <a:t>NCEP/National Hurricane Center, Miami, FL</a:t>
            </a:r>
          </a:p>
          <a:p>
            <a:endParaRPr lang="en-US" sz="3600" dirty="0" smtClean="0"/>
          </a:p>
          <a:p>
            <a:r>
              <a:rPr lang="en-US" sz="3600" dirty="0" smtClean="0"/>
              <a:t>Satellite Science Week, Feb 23-27, 2015</a:t>
            </a:r>
          </a:p>
          <a:p>
            <a:r>
              <a:rPr lang="en-US" dirty="0" smtClean="0"/>
              <a:t>Boulder, CO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18D47B-1E94-4F97-A0DA-EE82D41CF46F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838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Statistical Intensity</a:t>
            </a:r>
            <a:br>
              <a:rPr lang="en-US" dirty="0" smtClean="0"/>
            </a:br>
            <a:r>
              <a:rPr lang="en-US" dirty="0" smtClean="0"/>
              <a:t> Forecast Models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NHC’s best intensity guidance is consensus of HWRF, GFDL, SHIPS and LGEM</a:t>
            </a:r>
          </a:p>
          <a:p>
            <a:r>
              <a:rPr lang="en-US" dirty="0" smtClean="0"/>
              <a:t>None of the above perform well for rapid intensification (RI)</a:t>
            </a:r>
          </a:p>
          <a:p>
            <a:r>
              <a:rPr lang="en-US" dirty="0" smtClean="0"/>
              <a:t>Primary  RI forecast tool is the statistical RII</a:t>
            </a:r>
          </a:p>
          <a:p>
            <a:pPr lvl="1"/>
            <a:r>
              <a:rPr lang="en-US" dirty="0" smtClean="0"/>
              <a:t>Provides probabilistic estimate of RI</a:t>
            </a:r>
          </a:p>
          <a:p>
            <a:r>
              <a:rPr lang="en-US" dirty="0" smtClean="0"/>
              <a:t>Satellite data can improve SHIPS, LGEM and RII through new predictors </a:t>
            </a:r>
          </a:p>
          <a:p>
            <a:pPr lvl="1"/>
            <a:r>
              <a:rPr lang="en-US" dirty="0" smtClean="0"/>
              <a:t>Requires several year dataset (or proxy) for training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5A386C-2136-4658-AEA5-890C90651A95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394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Potential New Intensity </a:t>
            </a:r>
            <a:br>
              <a:rPr lang="en-US" dirty="0" smtClean="0"/>
            </a:br>
            <a:r>
              <a:rPr lang="en-US" dirty="0" smtClean="0"/>
              <a:t>Change Predictors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Storm-relative lightning density </a:t>
            </a:r>
          </a:p>
          <a:p>
            <a:r>
              <a:rPr lang="en-US" dirty="0" smtClean="0"/>
              <a:t>Storm structure parameters from 37 and 89 GHz microwave imagery</a:t>
            </a:r>
          </a:p>
          <a:p>
            <a:r>
              <a:rPr lang="en-US" dirty="0" smtClean="0"/>
              <a:t>Maximum Potential Intensity (MPI) estimates and moisture parameters from ATMS/</a:t>
            </a:r>
            <a:r>
              <a:rPr lang="en-US" dirty="0" err="1" smtClean="0"/>
              <a:t>CrIS</a:t>
            </a:r>
            <a:r>
              <a:rPr lang="en-US" dirty="0" smtClean="0"/>
              <a:t> retrievals</a:t>
            </a:r>
          </a:p>
          <a:p>
            <a:r>
              <a:rPr lang="en-US" dirty="0" smtClean="0"/>
              <a:t>Overshooting top counts</a:t>
            </a:r>
          </a:p>
          <a:p>
            <a:r>
              <a:rPr lang="en-US" dirty="0" smtClean="0"/>
              <a:t>Parameters from new IR channels from GOES-R and JPSS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5A386C-2136-4658-AEA5-890C90651A95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40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308100"/>
            <a:ext cx="5220511" cy="562610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 smtClean="0"/>
              <a:t>Ground based WWLLN used as proxy for the GLM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RII algorithm modified to include lightning predictors</a:t>
            </a:r>
          </a:p>
          <a:p>
            <a:pPr lvl="1">
              <a:lnSpc>
                <a:spcPct val="120000"/>
              </a:lnSpc>
            </a:pPr>
            <a:r>
              <a:rPr lang="en-US" dirty="0" smtClean="0">
                <a:solidFill>
                  <a:srgbClr val="33CC33"/>
                </a:solidFill>
              </a:rPr>
              <a:t>Rain band lightning favors RI</a:t>
            </a:r>
          </a:p>
          <a:p>
            <a:pPr lvl="1">
              <a:lnSpc>
                <a:spcPct val="120000"/>
              </a:lnSpc>
            </a:pPr>
            <a:r>
              <a:rPr lang="en-US" dirty="0" smtClean="0">
                <a:solidFill>
                  <a:srgbClr val="FF0000"/>
                </a:solidFill>
              </a:rPr>
              <a:t>Inner core lightning signals end of RI period 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Largest lightning outbreaks for sheared storms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Lightning/No lightning versions run in 2014 NHC Proving Ground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Current research on total lightning and asymmetric predictors  (GLD-360 data and ENTLN)</a:t>
            </a:r>
          </a:p>
          <a:p>
            <a:pPr marL="0" indent="0">
              <a:lnSpc>
                <a:spcPct val="120000"/>
              </a:lnSpc>
              <a:buNone/>
            </a:pPr>
            <a:endParaRPr lang="en-US" dirty="0" smtClean="0"/>
          </a:p>
          <a:p>
            <a:pPr lvl="1">
              <a:lnSpc>
                <a:spcPct val="120000"/>
              </a:lnSpc>
            </a:pPr>
            <a:endParaRPr lang="en-US" dirty="0" smtClean="0"/>
          </a:p>
          <a:p>
            <a:pPr lvl="1">
              <a:lnSpc>
                <a:spcPct val="120000"/>
              </a:lnSpc>
            </a:pPr>
            <a:endParaRPr lang="en-US" dirty="0" smtClean="0"/>
          </a:p>
          <a:p>
            <a:pPr lvl="1">
              <a:lnSpc>
                <a:spcPct val="120000"/>
              </a:lnSpc>
            </a:pPr>
            <a:endParaRPr lang="en-US" dirty="0" smtClean="0"/>
          </a:p>
          <a:p>
            <a:pPr marL="0" indent="0">
              <a:lnSpc>
                <a:spcPct val="120000"/>
              </a:lnSpc>
              <a:buNone/>
            </a:pPr>
            <a:endParaRPr lang="en-US" dirty="0" smtClean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CFEB14-CFD8-4EE9-8401-32BB08BACD0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3082" name="Rectangle 3"/>
          <p:cNvSpPr>
            <a:spLocks noChangeArrowheads="1"/>
          </p:cNvSpPr>
          <p:nvPr/>
        </p:nvSpPr>
        <p:spPr bwMode="auto">
          <a:xfrm>
            <a:off x="1066799" y="173993"/>
            <a:ext cx="6915267" cy="1114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898" tIns="41451" rIns="82898" bIns="41451">
            <a:spAutoFit/>
          </a:bodyPr>
          <a:lstStyle/>
          <a:p>
            <a:pPr algn="ctr" defTabSz="41449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3600" b="1" dirty="0" smtClean="0">
                <a:solidFill>
                  <a:srgbClr val="FFFF00"/>
                </a:solidFill>
              </a:rPr>
              <a:t>Lightning-based Rapid Intensification Index</a:t>
            </a:r>
            <a:endParaRPr lang="en-US" sz="3600" b="1" dirty="0">
              <a:solidFill>
                <a:srgbClr val="FFFF00"/>
              </a:solidFill>
            </a:endParaRPr>
          </a:p>
        </p:txBody>
      </p:sp>
      <p:pic>
        <p:nvPicPr>
          <p:cNvPr id="7" name="Picture 6" descr="DANIELLE_RINGS_2.jpg"/>
          <p:cNvPicPr>
            <a:picLocks noChangeAspect="1"/>
          </p:cNvPicPr>
          <p:nvPr/>
        </p:nvPicPr>
        <p:blipFill>
          <a:blip r:embed="rId3" cstate="print"/>
          <a:srcRect l="23729" t="9040" r="20339" b="18644"/>
          <a:stretch>
            <a:fillRect/>
          </a:stretch>
        </p:blipFill>
        <p:spPr>
          <a:xfrm>
            <a:off x="5665184" y="1537732"/>
            <a:ext cx="3352800" cy="3251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15000" y="4419600"/>
            <a:ext cx="1851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Inner core </a:t>
            </a:r>
            <a:r>
              <a:rPr lang="en-US" b="1" dirty="0" smtClean="0">
                <a:solidFill>
                  <a:srgbClr val="FF0000"/>
                </a:solidFill>
              </a:rPr>
              <a:t>Region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Up Arrow 4"/>
          <p:cNvSpPr/>
          <p:nvPr/>
        </p:nvSpPr>
        <p:spPr>
          <a:xfrm>
            <a:off x="7453108" y="3302000"/>
            <a:ext cx="76200" cy="111760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677711" y="1828800"/>
            <a:ext cx="1851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33CC33"/>
                </a:solidFill>
              </a:rPr>
              <a:t>Rain band Region</a:t>
            </a:r>
            <a:endParaRPr lang="en-US" b="1" dirty="0">
              <a:solidFill>
                <a:srgbClr val="33CC33"/>
              </a:solidFill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6709167" y="2165706"/>
            <a:ext cx="60579" cy="669747"/>
          </a:xfrm>
          <a:prstGeom prst="downArrow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5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Verification of Lightning RII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5A386C-2136-4658-AEA5-890C90651A95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" y="1295400"/>
            <a:ext cx="7352423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2738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GOES-R Products to </a:t>
            </a:r>
            <a:br>
              <a:rPr lang="en-US" dirty="0" smtClean="0"/>
            </a:br>
            <a:r>
              <a:rPr lang="en-US" dirty="0" smtClean="0"/>
              <a:t>NHC Forecast Parameters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42B947-6E44-4A8E-B361-3A766C1F7FDA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6" t="14131" r="25240" b="11956"/>
          <a:stretch/>
        </p:blipFill>
        <p:spPr bwMode="auto">
          <a:xfrm>
            <a:off x="685800" y="1219200"/>
            <a:ext cx="5247861" cy="540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19200" y="1752600"/>
            <a:ext cx="2090530" cy="228600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219200" y="2286000"/>
            <a:ext cx="2090530" cy="1066800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232452" y="4876800"/>
            <a:ext cx="2090530" cy="228600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232452" y="5257800"/>
            <a:ext cx="2090530" cy="190500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232452" y="5562600"/>
            <a:ext cx="2090530" cy="228600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553200" y="2372139"/>
            <a:ext cx="1676400" cy="381000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400800" y="2796209"/>
            <a:ext cx="249299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Additional GOES-R 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p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roducts with 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p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otential 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application</a:t>
            </a:r>
          </a:p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to NHC forecast </a:t>
            </a:r>
          </a:p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Parameters. Research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n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eeded to establish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r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elationships. 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506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Qualitative Utilization of Satellite Data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Individual image channels</a:t>
            </a:r>
          </a:p>
          <a:p>
            <a:r>
              <a:rPr lang="en-US" dirty="0" smtClean="0"/>
              <a:t>Multispectral image combinations</a:t>
            </a:r>
          </a:p>
          <a:p>
            <a:r>
              <a:rPr lang="en-US" dirty="0" smtClean="0"/>
              <a:t>RGB products designed for specific phenomenon (Dust, SAL, Air Mass, </a:t>
            </a:r>
            <a:r>
              <a:rPr lang="en-US" dirty="0" err="1" smtClean="0"/>
              <a:t>etc</a:t>
            </a:r>
            <a:r>
              <a:rPr lang="en-US" dirty="0" smtClean="0"/>
              <a:t>)</a:t>
            </a:r>
          </a:p>
          <a:p>
            <a:r>
              <a:rPr lang="en-US" dirty="0" smtClean="0"/>
              <a:t>Lightning strike locations and integrated products</a:t>
            </a:r>
          </a:p>
          <a:p>
            <a:r>
              <a:rPr lang="en-US" dirty="0" smtClean="0"/>
              <a:t>Other</a:t>
            </a:r>
            <a:r>
              <a:rPr lang="en-US" dirty="0" smtClean="0"/>
              <a:t> </a:t>
            </a:r>
            <a:r>
              <a:rPr lang="en-US" dirty="0" smtClean="0"/>
              <a:t>satellite </a:t>
            </a:r>
            <a:r>
              <a:rPr lang="en-US" dirty="0"/>
              <a:t>products </a:t>
            </a:r>
          </a:p>
          <a:p>
            <a:pPr lvl="1"/>
            <a:r>
              <a:rPr lang="en-US" dirty="0"/>
              <a:t>Cloud microphysical </a:t>
            </a:r>
            <a:r>
              <a:rPr lang="en-US" dirty="0" smtClean="0"/>
              <a:t>parameters, overshooting tops, aerosol optical depth, </a:t>
            </a:r>
            <a:r>
              <a:rPr lang="en-US" dirty="0" err="1" smtClean="0"/>
              <a:t>etc</a:t>
            </a:r>
            <a:r>
              <a:rPr lang="en-US" dirty="0" smtClean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5A386C-2136-4658-AEA5-890C90651A95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795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889" y="228600"/>
            <a:ext cx="8229600" cy="884238"/>
          </a:xfrm>
        </p:spPr>
        <p:txBody>
          <a:bodyPr/>
          <a:lstStyle/>
          <a:p>
            <a:r>
              <a:rPr lang="en-US" sz="3600" dirty="0" smtClean="0"/>
              <a:t>RGB Products for Saharan </a:t>
            </a:r>
            <a:br>
              <a:rPr lang="en-US" sz="3600" dirty="0" smtClean="0"/>
            </a:br>
            <a:r>
              <a:rPr lang="en-US" sz="3600" dirty="0" smtClean="0"/>
              <a:t>Air Layer (SAL) Monitoring</a:t>
            </a:r>
            <a:br>
              <a:rPr lang="en-US" sz="3600" dirty="0" smtClean="0"/>
            </a:br>
            <a:r>
              <a:rPr lang="en-US" sz="2400" dirty="0" smtClean="0"/>
              <a:t>June 25, 2015 Case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5A386C-2136-4658-AEA5-890C90651A95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1"/>
          <a:stretch/>
        </p:blipFill>
        <p:spPr>
          <a:xfrm>
            <a:off x="4543689" y="1524000"/>
            <a:ext cx="3872948" cy="25205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7"/>
          <a:stretch/>
        </p:blipFill>
        <p:spPr>
          <a:xfrm>
            <a:off x="1905000" y="4071073"/>
            <a:ext cx="3458383" cy="25169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73"/>
          <a:stretch/>
        </p:blipFill>
        <p:spPr>
          <a:xfrm>
            <a:off x="304800" y="1524000"/>
            <a:ext cx="3420567" cy="24547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390" b="42954"/>
          <a:stretch/>
        </p:blipFill>
        <p:spPr>
          <a:xfrm>
            <a:off x="5715000" y="3657600"/>
            <a:ext cx="2473037" cy="23822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3363" y="1752600"/>
            <a:ext cx="1565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Visible Image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27327" y="6039860"/>
            <a:ext cx="2048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Trinidad Sounding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16933" y="4071073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Air Mass RGB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33929" y="1567934"/>
            <a:ext cx="1471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SAL Product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654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5-day </a:t>
            </a:r>
            <a:br>
              <a:rPr lang="en-US" dirty="0" smtClean="0"/>
            </a:br>
            <a:r>
              <a:rPr lang="en-US" dirty="0" smtClean="0"/>
              <a:t>Tropical Weather Outlook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5A386C-2136-4658-AEA5-890C90651A95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6" t="17572" r="14953" b="10508"/>
          <a:stretch/>
        </p:blipFill>
        <p:spPr bwMode="auto">
          <a:xfrm>
            <a:off x="188844" y="1524000"/>
            <a:ext cx="8610600" cy="4619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0993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GLD-360 Lightning Locations</a:t>
            </a:r>
            <a:br>
              <a:rPr lang="en-US" dirty="0" smtClean="0"/>
            </a:br>
            <a:r>
              <a:rPr lang="en-US" dirty="0" smtClean="0"/>
              <a:t>Hurricane Gonzalo (2014)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5A386C-2136-4658-AEA5-890C90651A95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8800"/>
            <a:ext cx="7467600" cy="436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376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GLD-360 Lightning Density</a:t>
            </a:r>
            <a:br>
              <a:rPr lang="en-US" b="1" dirty="0" smtClean="0"/>
            </a:br>
            <a:r>
              <a:rPr lang="en-US" b="1" dirty="0" smtClean="0"/>
              <a:t>Hurricane Rachel (2014) 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5A386C-2136-4658-AEA5-890C90651A95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" y="1981200"/>
            <a:ext cx="7467600" cy="436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521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0"/>
            <a:ext cx="7772400" cy="1470025"/>
          </a:xfrm>
        </p:spPr>
        <p:txBody>
          <a:bodyPr>
            <a:normAutofit/>
          </a:bodyPr>
          <a:lstStyle/>
          <a:p>
            <a:r>
              <a:rPr lang="en-US" sz="4800" dirty="0" smtClean="0"/>
              <a:t>Outline</a:t>
            </a:r>
            <a:endParaRPr lang="en-US" sz="4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18D47B-1E94-4F97-A0DA-EE82D41CF46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85800" y="1143000"/>
            <a:ext cx="8077200" cy="615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b="1" dirty="0" smtClean="0">
              <a:solidFill>
                <a:schemeClr val="bg1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NHC Forecast Products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From satellite data and products to forecast parameters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Quantitative Applications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Qualitative Applications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Technology Challenges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Future outlook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27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Qualitative Products to </a:t>
            </a:r>
            <a:r>
              <a:rPr lang="en-US" dirty="0" smtClean="0"/>
              <a:t>Forecasts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5A386C-2136-4658-AEA5-890C90651A95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1" t="21015" r="32676" b="9873"/>
          <a:stretch/>
        </p:blipFill>
        <p:spPr bwMode="auto">
          <a:xfrm>
            <a:off x="1524000" y="990600"/>
            <a:ext cx="6328096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138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Super Rapid Scan Operations (SRSO)</a:t>
            </a:r>
            <a:endParaRPr lang="en-US" b="1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914400"/>
            <a:ext cx="8991600" cy="5029199"/>
          </a:xfrm>
        </p:spPr>
        <p:txBody>
          <a:bodyPr>
            <a:normAutofit/>
          </a:bodyPr>
          <a:lstStyle/>
          <a:p>
            <a:r>
              <a:rPr lang="en-US" sz="2400" dirty="0" smtClean="0"/>
              <a:t>GOES-R will have enhanced scanning capabilities</a:t>
            </a:r>
          </a:p>
          <a:p>
            <a:r>
              <a:rPr lang="en-US" sz="2400" dirty="0" smtClean="0"/>
              <a:t>More opportunities to obtain 1 min data over mesoscale areas</a:t>
            </a:r>
            <a:endParaRPr lang="en-US" sz="2400" dirty="0"/>
          </a:p>
          <a:p>
            <a:r>
              <a:rPr lang="en-US" sz="2400" dirty="0" smtClean="0"/>
              <a:t>GOES-14 taken out of storage for short periods for SRSO Tests</a:t>
            </a:r>
            <a:endParaRPr lang="en-US" sz="2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E752CC-0213-48D7-A4BD-0AB36F8C93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086600" y="2971800"/>
            <a:ext cx="18261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Hurricane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Marie (EP)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Aug 25, 2014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1930-2025 </a:t>
            </a:r>
            <a:r>
              <a:rPr lang="en-US" dirty="0" smtClean="0">
                <a:solidFill>
                  <a:schemeClr val="bg1"/>
                </a:solidFill>
              </a:rPr>
              <a:t>UTC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362200"/>
            <a:ext cx="6083300" cy="429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04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HSU Feedback on SRSO</a:t>
            </a:r>
            <a:endParaRPr lang="en-US" b="1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52400" y="914400"/>
            <a:ext cx="8991600" cy="1600199"/>
          </a:xfrm>
        </p:spPr>
        <p:txBody>
          <a:bodyPr>
            <a:normAutofit fontScale="92500"/>
          </a:bodyPr>
          <a:lstStyle/>
          <a:p>
            <a:pPr>
              <a:lnSpc>
                <a:spcPct val="120000"/>
              </a:lnSpc>
            </a:pPr>
            <a:r>
              <a:rPr lang="en-US" sz="2800" dirty="0" smtClean="0"/>
              <a:t>SRSO loops too short for vortex scale evolution</a:t>
            </a:r>
          </a:p>
          <a:p>
            <a:pPr lvl="1">
              <a:lnSpc>
                <a:spcPct val="120000"/>
              </a:lnSpc>
            </a:pPr>
            <a:r>
              <a:rPr lang="en-US" sz="2400" dirty="0" smtClean="0"/>
              <a:t>Would need 360 frames for 6 </a:t>
            </a:r>
            <a:r>
              <a:rPr lang="en-US" sz="2400" dirty="0" err="1" smtClean="0"/>
              <a:t>hr</a:t>
            </a:r>
            <a:r>
              <a:rPr lang="en-US" sz="2400" dirty="0" smtClean="0"/>
              <a:t> loops, AWIPS technology challenge</a:t>
            </a:r>
          </a:p>
          <a:p>
            <a:pPr>
              <a:lnSpc>
                <a:spcPct val="120000"/>
              </a:lnSpc>
            </a:pPr>
            <a:r>
              <a:rPr lang="en-US" sz="2800" dirty="0" smtClean="0"/>
              <a:t>SRSO more useful for weak systems and near sunrise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E752CC-0213-48D7-A4BD-0AB36F8C93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86600" y="2971800"/>
            <a:ext cx="18261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Tropical Storm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Lowell (EP)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Aug 19, 2014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1505-1720 UTC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514599"/>
            <a:ext cx="5638800" cy="3980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526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Ingest and Display Issues at NHC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Current GOES ingest needs to be maintained </a:t>
            </a:r>
          </a:p>
          <a:p>
            <a:pPr lvl="1"/>
            <a:r>
              <a:rPr lang="en-US" dirty="0" smtClean="0"/>
              <a:t>New GRB system will use different formats, communications protocols</a:t>
            </a:r>
          </a:p>
          <a:p>
            <a:r>
              <a:rPr lang="en-US" dirty="0" smtClean="0"/>
              <a:t>GOES-R will become available during the NHC N-AWIPS to AWIPS2 transition  </a:t>
            </a:r>
          </a:p>
          <a:p>
            <a:r>
              <a:rPr lang="en-US" dirty="0" smtClean="0"/>
              <a:t>AWIPS2 includes dual satellite databases</a:t>
            </a:r>
          </a:p>
          <a:p>
            <a:pPr lvl="1"/>
            <a:r>
              <a:rPr lang="en-US" dirty="0" smtClean="0"/>
              <a:t>D2D/GFE and NCP</a:t>
            </a:r>
          </a:p>
          <a:p>
            <a:r>
              <a:rPr lang="en-US" dirty="0" smtClean="0"/>
              <a:t>Source of GOES-R products uncertain </a:t>
            </a:r>
          </a:p>
          <a:p>
            <a:pPr lvl="1"/>
            <a:r>
              <a:rPr lang="en-US" dirty="0" smtClean="0"/>
              <a:t>GRB system, PDA system, other?</a:t>
            </a:r>
          </a:p>
          <a:p>
            <a:r>
              <a:rPr lang="en-US" dirty="0" smtClean="0"/>
              <a:t>Multiple paths for LEO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5A386C-2136-4658-AEA5-890C90651A95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022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Current NHC Satellite Ingest System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5A386C-2136-4658-AEA5-890C90651A95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1026" name="Picture 2" descr="C:\Users\demaria\AppData\Local\Microsoft\Windows\Temporary Internet Files\Content.IE5\OVOUEJGD\Satellite_Dish_Antenna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95400"/>
            <a:ext cx="85725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demaria\AppData\Local\Microsoft\Windows\Temporary Internet Files\Content.IE5\OVOUEJGD\Satellite_Dish_Antenna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186" y="1295400"/>
            <a:ext cx="85725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704850" y="2660374"/>
            <a:ext cx="1109041" cy="457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GI </a:t>
            </a:r>
            <a:r>
              <a:rPr lang="en-US" sz="1400" dirty="0" err="1" smtClean="0">
                <a:solidFill>
                  <a:schemeClr val="tx1"/>
                </a:solidFill>
              </a:rPr>
              <a:t>Ingestor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66291" y="2660374"/>
            <a:ext cx="1109041" cy="457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GI </a:t>
            </a:r>
            <a:r>
              <a:rPr lang="en-US" sz="1400" dirty="0" err="1" smtClean="0">
                <a:solidFill>
                  <a:schemeClr val="tx1"/>
                </a:solidFill>
              </a:rPr>
              <a:t>Ingestor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6104" y="3962400"/>
            <a:ext cx="1109041" cy="457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sat01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51991" y="3962400"/>
            <a:ext cx="1109041" cy="457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sat02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200400" y="1295400"/>
            <a:ext cx="1109041" cy="8572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NESDIS </a:t>
            </a:r>
            <a:r>
              <a:rPr lang="en-US" sz="1400" dirty="0" err="1" smtClean="0">
                <a:solidFill>
                  <a:schemeClr val="tx1"/>
                </a:solidFill>
              </a:rPr>
              <a:t>McIDAS</a:t>
            </a:r>
            <a:r>
              <a:rPr lang="en-US" sz="1400" dirty="0" smtClean="0">
                <a:solidFill>
                  <a:schemeClr val="tx1"/>
                </a:solidFill>
              </a:rPr>
              <a:t> servers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133723" y="5330686"/>
            <a:ext cx="1109041" cy="914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NetApp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00600" y="4419600"/>
            <a:ext cx="1109041" cy="457200"/>
          </a:xfrm>
          <a:prstGeom prst="rect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NAWIPS 1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800600" y="4953000"/>
            <a:ext cx="1109041" cy="457200"/>
          </a:xfrm>
          <a:prstGeom prst="rect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NAWIPS 2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800599" y="5754757"/>
            <a:ext cx="1109041" cy="457200"/>
          </a:xfrm>
          <a:prstGeom prst="rect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NAWIPS15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495800" y="1295400"/>
            <a:ext cx="1109041" cy="8572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 smtClean="0">
                <a:solidFill>
                  <a:schemeClr val="tx1"/>
                </a:solidFill>
              </a:rPr>
              <a:t>SPoRT</a:t>
            </a:r>
            <a:endParaRPr lang="en-US" sz="1400" dirty="0" smtClean="0">
              <a:solidFill>
                <a:schemeClr val="tx1"/>
              </a:solidFill>
            </a:endParaRP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CIRA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CIMSS</a:t>
            </a:r>
            <a:endParaRPr lang="en-US" sz="1400" dirty="0">
              <a:solidFill>
                <a:schemeClr val="tx1"/>
              </a:solidFill>
            </a:endParaRP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STAR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3463" y="932694"/>
            <a:ext cx="5673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GE                 GW          GE/W/MSG   LEO, </a:t>
            </a:r>
            <a:r>
              <a:rPr lang="en-US" dirty="0" err="1" smtClean="0">
                <a:solidFill>
                  <a:schemeClr val="bg1"/>
                </a:solidFill>
              </a:rPr>
              <a:t>Exp</a:t>
            </a:r>
            <a:r>
              <a:rPr lang="en-US" dirty="0" smtClean="0">
                <a:solidFill>
                  <a:schemeClr val="bg1"/>
                </a:solidFill>
              </a:rPr>
              <a:t> Prod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934197" y="4333461"/>
            <a:ext cx="1109041" cy="457200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AWIPS2 - 1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934198" y="4876800"/>
            <a:ext cx="1109041" cy="457200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AWIPS2 - 2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934199" y="5754757"/>
            <a:ext cx="1109041" cy="457200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AWIPS2 - 16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920944" y="3107072"/>
            <a:ext cx="1109041" cy="838200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AWIPS2  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Servers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 flipV="1">
            <a:off x="5223840" y="5486400"/>
            <a:ext cx="131280" cy="15405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 flipV="1">
            <a:off x="7357439" y="5484743"/>
            <a:ext cx="131280" cy="15405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own Arrow 20"/>
          <p:cNvSpPr/>
          <p:nvPr/>
        </p:nvSpPr>
        <p:spPr>
          <a:xfrm>
            <a:off x="1103839" y="2171170"/>
            <a:ext cx="267761" cy="489204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own Arrow 23"/>
          <p:cNvSpPr/>
          <p:nvPr/>
        </p:nvSpPr>
        <p:spPr>
          <a:xfrm>
            <a:off x="2397813" y="2181672"/>
            <a:ext cx="269187" cy="478702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1100345" y="3107072"/>
            <a:ext cx="680415" cy="841513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7" idx="2"/>
          </p:cNvCxnSpPr>
          <p:nvPr/>
        </p:nvCxnSpPr>
        <p:spPr>
          <a:xfrm flipH="1">
            <a:off x="1813891" y="3117574"/>
            <a:ext cx="706921" cy="831011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1809536" y="2181672"/>
            <a:ext cx="2305264" cy="1766913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1966291" y="2181672"/>
            <a:ext cx="3247611" cy="1766913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1813891" y="4419600"/>
            <a:ext cx="0" cy="133515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endCxn id="11" idx="1"/>
          </p:cNvCxnSpPr>
          <p:nvPr/>
        </p:nvCxnSpPr>
        <p:spPr>
          <a:xfrm>
            <a:off x="1813891" y="5754757"/>
            <a:ext cx="1319832" cy="33129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V="1">
            <a:off x="3625711" y="4953000"/>
            <a:ext cx="1174888" cy="377686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/>
          <p:cNvSpPr/>
          <p:nvPr/>
        </p:nvSpPr>
        <p:spPr>
          <a:xfrm>
            <a:off x="3200400" y="3993592"/>
            <a:ext cx="1109041" cy="838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 smtClean="0">
                <a:solidFill>
                  <a:schemeClr val="tx1"/>
                </a:solidFill>
              </a:rPr>
              <a:t>DBNet</a:t>
            </a:r>
            <a:r>
              <a:rPr lang="en-US" sz="1400" dirty="0" smtClean="0">
                <a:solidFill>
                  <a:schemeClr val="tx1"/>
                </a:solidFill>
              </a:rPr>
              <a:t>  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Servers</a:t>
            </a:r>
            <a:endParaRPr lang="en-US" sz="1400" dirty="0">
              <a:solidFill>
                <a:schemeClr val="tx1"/>
              </a:solidFill>
            </a:endParaRPr>
          </a:p>
        </p:txBody>
      </p:sp>
      <p:cxnSp>
        <p:nvCxnSpPr>
          <p:cNvPr id="52" name="Straight Arrow Connector 51"/>
          <p:cNvCxnSpPr/>
          <p:nvPr/>
        </p:nvCxnSpPr>
        <p:spPr>
          <a:xfrm>
            <a:off x="1816168" y="4615071"/>
            <a:ext cx="1384232" cy="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1553357" y="3276600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ADDE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721373" y="2786414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LDM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56" name="Straight Arrow Connector 55"/>
          <p:cNvCxnSpPr>
            <a:stCxn id="20" idx="2"/>
            <a:endCxn id="17" idx="0"/>
          </p:cNvCxnSpPr>
          <p:nvPr/>
        </p:nvCxnSpPr>
        <p:spPr>
          <a:xfrm>
            <a:off x="7475465" y="3945272"/>
            <a:ext cx="13253" cy="388189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endCxn id="20" idx="1"/>
          </p:cNvCxnSpPr>
          <p:nvPr/>
        </p:nvCxnSpPr>
        <p:spPr>
          <a:xfrm flipV="1">
            <a:off x="4309441" y="3526172"/>
            <a:ext cx="2611503" cy="46742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5019129" y="3390550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Non-SBN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6934199" y="1447800"/>
            <a:ext cx="1109041" cy="838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SBN</a:t>
            </a:r>
          </a:p>
        </p:txBody>
      </p:sp>
      <p:cxnSp>
        <p:nvCxnSpPr>
          <p:cNvPr id="63" name="Straight Arrow Connector 62"/>
          <p:cNvCxnSpPr>
            <a:stCxn id="62" idx="2"/>
            <a:endCxn id="20" idx="0"/>
          </p:cNvCxnSpPr>
          <p:nvPr/>
        </p:nvCxnSpPr>
        <p:spPr>
          <a:xfrm flipH="1">
            <a:off x="7475465" y="2286000"/>
            <a:ext cx="13255" cy="821072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6827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5A386C-2136-4658-AEA5-890C90651A95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0" t="10870" r="18212" b="6250"/>
          <a:stretch/>
        </p:blipFill>
        <p:spPr bwMode="auto">
          <a:xfrm>
            <a:off x="0" y="0"/>
            <a:ext cx="9144000" cy="686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23027" y="4158734"/>
            <a:ext cx="5597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??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53200" y="5181600"/>
            <a:ext cx="5597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??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273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NHC Atlantic Forecast Desk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5A386C-2136-4658-AEA5-890C90651A95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68"/>
          <a:stretch/>
        </p:blipFill>
        <p:spPr>
          <a:xfrm>
            <a:off x="381000" y="944870"/>
            <a:ext cx="8382000" cy="53895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40226" y="3639634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PC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276600" y="3463506"/>
            <a:ext cx="1163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N-AWIPS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24200" y="2590800"/>
            <a:ext cx="1163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N-AWIPS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96000" y="3306392"/>
            <a:ext cx="11635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N-AWIPS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Sat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00600" y="3320850"/>
            <a:ext cx="770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ATCF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400800" y="2406134"/>
            <a:ext cx="919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AWIPS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00600" y="2373004"/>
            <a:ext cx="919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AWIPS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97205" y="2596562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Spare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546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GOES-R and JPSS will provide forecast improvements for NHC</a:t>
            </a:r>
          </a:p>
          <a:p>
            <a:r>
              <a:rPr lang="en-US" sz="2800" dirty="0" smtClean="0"/>
              <a:t>Greatest impact from quantitative algorithms that map directly to NHC forecast parameters</a:t>
            </a:r>
          </a:p>
          <a:p>
            <a:r>
              <a:rPr lang="en-US" sz="2800" dirty="0" smtClean="0"/>
              <a:t>More work is needed to optimize utility of GOES-R and JPSS products</a:t>
            </a:r>
          </a:p>
          <a:p>
            <a:r>
              <a:rPr lang="en-US" sz="2800" dirty="0" smtClean="0"/>
              <a:t>Fairly large datasets needed for training of empirical algorithms, and for qualitative product use</a:t>
            </a:r>
          </a:p>
          <a:p>
            <a:r>
              <a:rPr lang="en-US" sz="2800" dirty="0" smtClean="0"/>
              <a:t>GOES-R is becoming available during a period of rapid technology transition at NHC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5A386C-2136-4658-AEA5-890C90651A95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554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708" name="Picture 4" descr="ed_aor_050407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90602" y="1033467"/>
            <a:ext cx="7239000" cy="5595937"/>
          </a:xfrm>
          <a:noFill/>
          <a:ln/>
        </p:spPr>
      </p:pic>
      <p:sp>
        <p:nvSpPr>
          <p:cNvPr id="456709" name="Text Box 5"/>
          <p:cNvSpPr txBox="1">
            <a:spLocks noChangeArrowheads="1"/>
          </p:cNvSpPr>
          <p:nvPr/>
        </p:nvSpPr>
        <p:spPr bwMode="auto">
          <a:xfrm>
            <a:off x="781050" y="196850"/>
            <a:ext cx="7656768" cy="646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lIns="91436" tIns="45716" rIns="91436" bIns="45716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</a:rPr>
              <a:t>NHC AREAS OF RESPONSIBILITY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7772400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b="1" dirty="0" smtClean="0"/>
              <a:t>National Hurricane Center Tropical </a:t>
            </a:r>
            <a:br>
              <a:rPr lang="en-US" sz="3600" b="1" dirty="0" smtClean="0"/>
            </a:br>
            <a:r>
              <a:rPr lang="en-US" sz="3600" b="1" dirty="0" smtClean="0"/>
              <a:t>Cyclone Forecast Parameters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447800"/>
            <a:ext cx="7772400" cy="4876800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Genesis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Probability of formation 0-48 </a:t>
            </a:r>
            <a:r>
              <a:rPr lang="en-US" sz="2000" dirty="0" err="1" smtClean="0"/>
              <a:t>hr</a:t>
            </a:r>
            <a:r>
              <a:rPr lang="en-US" sz="2000" dirty="0" smtClean="0"/>
              <a:t>  and 0-120 </a:t>
            </a:r>
            <a:r>
              <a:rPr lang="en-US" sz="2000" dirty="0" err="1" smtClean="0"/>
              <a:t>hr</a:t>
            </a:r>
            <a:endParaRPr lang="en-US" sz="2000" dirty="0" smtClean="0"/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Track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T</a:t>
            </a:r>
            <a:r>
              <a:rPr lang="en-US" sz="2000" dirty="0" smtClean="0"/>
              <a:t>ropical cyclone center </a:t>
            </a:r>
            <a:r>
              <a:rPr lang="en-US" sz="2000" dirty="0" err="1" smtClean="0"/>
              <a:t>lat</a:t>
            </a:r>
            <a:r>
              <a:rPr lang="en-US" sz="2000" dirty="0" smtClean="0"/>
              <a:t>/</a:t>
            </a:r>
            <a:r>
              <a:rPr lang="en-US" sz="2000" dirty="0" err="1" smtClean="0"/>
              <a:t>lon</a:t>
            </a:r>
            <a:r>
              <a:rPr lang="en-US" sz="2000" dirty="0" smtClean="0"/>
              <a:t> 0 to 120 </a:t>
            </a:r>
            <a:r>
              <a:rPr lang="en-US" sz="2000" dirty="0" err="1" smtClean="0"/>
              <a:t>hr</a:t>
            </a:r>
            <a:endParaRPr lang="en-US" sz="2000" dirty="0" smtClean="0"/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Intensity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M</a:t>
            </a:r>
            <a:r>
              <a:rPr lang="en-US" sz="2000" dirty="0" smtClean="0"/>
              <a:t>aximum surface wind 0 to 120 </a:t>
            </a:r>
            <a:r>
              <a:rPr lang="en-US" sz="2000" dirty="0" err="1" smtClean="0"/>
              <a:t>hr</a:t>
            </a:r>
            <a:endParaRPr lang="en-US" sz="2000" dirty="0" smtClean="0"/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Wind Structure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Storm type (tropical, ST, ET)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Radii of 34, 50 </a:t>
            </a:r>
            <a:r>
              <a:rPr lang="en-US" sz="2000" dirty="0" err="1" smtClean="0"/>
              <a:t>kt</a:t>
            </a:r>
            <a:r>
              <a:rPr lang="en-US" sz="2000" dirty="0" smtClean="0"/>
              <a:t> winds 0 to 72 </a:t>
            </a:r>
            <a:r>
              <a:rPr lang="en-US" sz="2000" dirty="0" err="1" smtClean="0"/>
              <a:t>hr</a:t>
            </a:r>
            <a:r>
              <a:rPr lang="en-US" sz="2000" dirty="0" smtClean="0"/>
              <a:t>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Radii of 64 </a:t>
            </a:r>
            <a:r>
              <a:rPr lang="en-US" sz="2000" dirty="0" err="1" smtClean="0"/>
              <a:t>kt</a:t>
            </a:r>
            <a:r>
              <a:rPr lang="en-US" sz="2000" dirty="0" smtClean="0"/>
              <a:t> winds 0 to 36 </a:t>
            </a:r>
            <a:r>
              <a:rPr lang="en-US" sz="2000" dirty="0" err="1" smtClean="0"/>
              <a:t>hr</a:t>
            </a:r>
            <a:endParaRPr lang="en-US" sz="2000" dirty="0" smtClean="0"/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Watches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Hurricane or TS conditions possible in next ~48 </a:t>
            </a:r>
            <a:r>
              <a:rPr lang="en-US" sz="2000" dirty="0" err="1" smtClean="0"/>
              <a:t>hr</a:t>
            </a:r>
            <a:endParaRPr lang="en-US" sz="2000" dirty="0" smtClean="0"/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Warnings</a:t>
            </a:r>
            <a:endParaRPr lang="en-US" sz="2400" dirty="0" smtClean="0"/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Hurricane or TS conditions expected in next ~36 </a:t>
            </a:r>
            <a:r>
              <a:rPr lang="en-US" sz="2000" dirty="0" err="1" smtClean="0"/>
              <a:t>hr</a:t>
            </a:r>
            <a:endParaRPr lang="en-US" sz="2000" dirty="0" smtClean="0"/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Storm surge warnings under development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Probabilities of 34, 50 and 64 </a:t>
            </a:r>
            <a:r>
              <a:rPr lang="en-US" sz="2400" dirty="0" err="1" smtClean="0"/>
              <a:t>kt</a:t>
            </a:r>
            <a:r>
              <a:rPr lang="en-US" sz="2400" dirty="0" smtClean="0"/>
              <a:t> winds 0 to 120 </a:t>
            </a:r>
            <a:r>
              <a:rPr lang="en-US" sz="2400" dirty="0" err="1" smtClean="0"/>
              <a:t>hr</a:t>
            </a:r>
            <a:endParaRPr lang="en-US" sz="2400" dirty="0" smtClean="0"/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General guidance on rainfall 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i="1" dirty="0" smtClean="0"/>
              <a:t>All forecast products updated every 6 hours</a:t>
            </a:r>
          </a:p>
        </p:txBody>
      </p:sp>
      <p:sp>
        <p:nvSpPr>
          <p:cNvPr id="6149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A2C2D7B-AFCB-49F5-B4C0-57A05C0DB956}" type="slidenum">
              <a:rPr lang="en-US" smtClean="0"/>
              <a:pPr eaLnBrk="1" hangingPunct="1"/>
              <a:t>4</a:t>
            </a:fld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Satellite Data/Products to TC Forecast Parameters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5A386C-2136-4658-AEA5-890C90651A95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965" y="1724024"/>
            <a:ext cx="4417218" cy="3533775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4010406" y="3276600"/>
            <a:ext cx="489204" cy="48463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223516"/>
            <a:ext cx="34544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467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Forecast Parameters from Satellite Data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830763"/>
          </a:xfrm>
        </p:spPr>
        <p:txBody>
          <a:bodyPr/>
          <a:lstStyle/>
          <a:p>
            <a:r>
              <a:rPr lang="en-US" dirty="0" smtClean="0"/>
              <a:t>Assimilation into numerical prediction models</a:t>
            </a:r>
          </a:p>
          <a:p>
            <a:pPr lvl="1"/>
            <a:r>
              <a:rPr lang="en-US" dirty="0" smtClean="0"/>
              <a:t>Atmosphere, ocean, land: See Vijay’s talk</a:t>
            </a:r>
          </a:p>
          <a:p>
            <a:r>
              <a:rPr lang="en-US" dirty="0" smtClean="0"/>
              <a:t>Quantitative Algorithms</a:t>
            </a:r>
          </a:p>
          <a:p>
            <a:pPr lvl="1"/>
            <a:r>
              <a:rPr lang="en-US" dirty="0" smtClean="0"/>
              <a:t>Diagnosis of initial conditions</a:t>
            </a:r>
          </a:p>
          <a:p>
            <a:pPr lvl="2"/>
            <a:r>
              <a:rPr lang="en-US" dirty="0" smtClean="0"/>
              <a:t>Center Position, Max Wind, Wind Structure</a:t>
            </a:r>
          </a:p>
          <a:p>
            <a:pPr lvl="1"/>
            <a:r>
              <a:rPr lang="en-US" dirty="0" smtClean="0"/>
              <a:t>Statistical </a:t>
            </a:r>
            <a:r>
              <a:rPr lang="en-US" dirty="0" smtClean="0"/>
              <a:t>genesis and intensity </a:t>
            </a:r>
            <a:r>
              <a:rPr lang="en-US" dirty="0" smtClean="0"/>
              <a:t>prediction</a:t>
            </a:r>
          </a:p>
          <a:p>
            <a:pPr lvl="2"/>
            <a:r>
              <a:rPr lang="en-US" dirty="0" smtClean="0"/>
              <a:t>SHIPS</a:t>
            </a:r>
            <a:r>
              <a:rPr lang="en-US" dirty="0" smtClean="0"/>
              <a:t>, LGEM, Rapid Intensification Index</a:t>
            </a:r>
          </a:p>
          <a:p>
            <a:r>
              <a:rPr lang="en-US" dirty="0" smtClean="0"/>
              <a:t>Qualitative Applications</a:t>
            </a:r>
          </a:p>
          <a:p>
            <a:pPr lvl="1"/>
            <a:r>
              <a:rPr lang="en-US" dirty="0" smtClean="0"/>
              <a:t>Vis, IR imagery, RGBs</a:t>
            </a:r>
          </a:p>
          <a:p>
            <a:pPr lvl="1"/>
            <a:r>
              <a:rPr lang="en-US" dirty="0" smtClean="0"/>
              <a:t>Microwave imagery, image combinations</a:t>
            </a:r>
          </a:p>
          <a:p>
            <a:pPr lvl="1"/>
            <a:r>
              <a:rPr lang="en-US" dirty="0" smtClean="0"/>
              <a:t>GLM strike locations, lightning density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5A386C-2136-4658-AEA5-890C90651A95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216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 Position Estimation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5A386C-2136-4658-AEA5-890C90651A95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28"/>
          <a:stretch/>
        </p:blipFill>
        <p:spPr>
          <a:xfrm>
            <a:off x="662173" y="1840155"/>
            <a:ext cx="3657600" cy="25544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6056" y="4394607"/>
            <a:ext cx="43098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Day-Night Band Imagery from TS Simon</a:t>
            </a:r>
          </a:p>
          <a:p>
            <a:pPr algn="ctr"/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6 October 2014 1000 UTC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226" y="1054198"/>
            <a:ext cx="2699722" cy="449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191000" y="5562600"/>
            <a:ext cx="48013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Center Fixes for Hurricane Michael (2012)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from CIMSS ARCHER algorithm. 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(From </a:t>
            </a:r>
            <a:r>
              <a:rPr lang="en-US" dirty="0" err="1" smtClean="0">
                <a:solidFill>
                  <a:schemeClr val="bg1"/>
                </a:solidFill>
              </a:rPr>
              <a:t>Wimmer’s</a:t>
            </a:r>
            <a:r>
              <a:rPr lang="en-US" dirty="0" smtClean="0">
                <a:solidFill>
                  <a:schemeClr val="bg1"/>
                </a:solidFill>
              </a:rPr>
              <a:t> JHT 2015 mid-year report)</a:t>
            </a:r>
          </a:p>
        </p:txBody>
      </p:sp>
    </p:spTree>
    <p:extLst>
      <p:ext uri="{BB962C8B-B14F-4D97-AF65-F5344CB8AC3E}">
        <p14:creationId xmlns:p14="http://schemas.microsoft.com/office/powerpoint/2010/main" val="3739694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 Intensity Estimation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Hurricane Intensity Estimate (HIE)</a:t>
            </a:r>
          </a:p>
          <a:p>
            <a:pPr lvl="1"/>
            <a:r>
              <a:rPr lang="en-US" dirty="0" smtClean="0"/>
              <a:t>Baseline GOES-R algorithm</a:t>
            </a:r>
          </a:p>
          <a:p>
            <a:pPr lvl="1"/>
            <a:r>
              <a:rPr lang="en-US" dirty="0" smtClean="0"/>
              <a:t>Primarily uses IR imagery</a:t>
            </a:r>
          </a:p>
          <a:p>
            <a:r>
              <a:rPr lang="en-US" dirty="0"/>
              <a:t>E</a:t>
            </a:r>
            <a:r>
              <a:rPr lang="en-US" dirty="0" smtClean="0"/>
              <a:t>stimates based on upper-level warm core from microwave data</a:t>
            </a:r>
          </a:p>
          <a:p>
            <a:pPr lvl="1"/>
            <a:r>
              <a:rPr lang="en-US" dirty="0" smtClean="0"/>
              <a:t>CIMSS algorithm uses individual ATMS channels</a:t>
            </a:r>
          </a:p>
          <a:p>
            <a:pPr lvl="1"/>
            <a:r>
              <a:rPr lang="en-US" dirty="0" smtClean="0"/>
              <a:t>CIRA algorithm uses ATMS/</a:t>
            </a:r>
            <a:r>
              <a:rPr lang="en-US" dirty="0" err="1" smtClean="0"/>
              <a:t>CrIS</a:t>
            </a:r>
            <a:r>
              <a:rPr lang="en-US" dirty="0" smtClean="0"/>
              <a:t> </a:t>
            </a:r>
            <a:r>
              <a:rPr lang="en-US" dirty="0" err="1" smtClean="0"/>
              <a:t>T,q</a:t>
            </a:r>
            <a:r>
              <a:rPr lang="en-US" dirty="0" smtClean="0"/>
              <a:t> retrievals and dynamical constraints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5A386C-2136-4658-AEA5-890C90651A95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609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Wind Structure Estimation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34 </a:t>
            </a:r>
            <a:r>
              <a:rPr lang="en-US" dirty="0" err="1" smtClean="0"/>
              <a:t>kt</a:t>
            </a:r>
            <a:r>
              <a:rPr lang="en-US" dirty="0" smtClean="0"/>
              <a:t> wind </a:t>
            </a:r>
            <a:r>
              <a:rPr lang="en-US" dirty="0" err="1" smtClean="0"/>
              <a:t>wind</a:t>
            </a:r>
            <a:r>
              <a:rPr lang="en-US" dirty="0" smtClean="0"/>
              <a:t> radii from low-level AMVs</a:t>
            </a:r>
          </a:p>
          <a:p>
            <a:r>
              <a:rPr lang="en-US" dirty="0" smtClean="0"/>
              <a:t>Use ATMS/</a:t>
            </a:r>
            <a:r>
              <a:rPr lang="en-US" dirty="0" err="1" smtClean="0"/>
              <a:t>CrIS</a:t>
            </a:r>
            <a:r>
              <a:rPr lang="en-US" dirty="0" smtClean="0"/>
              <a:t>  </a:t>
            </a:r>
            <a:r>
              <a:rPr lang="en-US" dirty="0" err="1" smtClean="0"/>
              <a:t>T,q</a:t>
            </a:r>
            <a:r>
              <a:rPr lang="en-US" dirty="0" smtClean="0"/>
              <a:t> profiles to estimate wind radii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5A386C-2136-4658-AEA5-890C90651A95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457809" y="5307129"/>
            <a:ext cx="1095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H.-static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Equation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874" y="5231579"/>
            <a:ext cx="11678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T(</a:t>
            </a:r>
            <a:r>
              <a:rPr lang="en-US" dirty="0" err="1" smtClean="0">
                <a:solidFill>
                  <a:schemeClr val="bg1"/>
                </a:solidFill>
              </a:rPr>
              <a:t>x,y,P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RH(</a:t>
            </a:r>
            <a:r>
              <a:rPr lang="en-US" dirty="0" err="1" smtClean="0">
                <a:solidFill>
                  <a:schemeClr val="bg1"/>
                </a:solidFill>
              </a:rPr>
              <a:t>x,y,P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88870" y="5419706"/>
            <a:ext cx="975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Z(</a:t>
            </a:r>
            <a:r>
              <a:rPr lang="en-US" dirty="0" err="1" smtClean="0">
                <a:solidFill>
                  <a:schemeClr val="bg1"/>
                </a:solidFill>
              </a:rPr>
              <a:t>x,y,P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020740" y="5142707"/>
            <a:ext cx="11721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Nonlinear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Balance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Equation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55195" y="5445628"/>
            <a:ext cx="988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V(</a:t>
            </a:r>
            <a:r>
              <a:rPr lang="en-US" dirty="0" err="1" smtClean="0">
                <a:solidFill>
                  <a:schemeClr val="bg1"/>
                </a:solidFill>
              </a:rPr>
              <a:t>x,y,P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7" name="Right Arrow 6"/>
          <p:cNvSpPr/>
          <p:nvPr/>
        </p:nvSpPr>
        <p:spPr>
          <a:xfrm>
            <a:off x="1171133" y="5419706"/>
            <a:ext cx="304800" cy="36933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>
            <a:off x="6312662" y="5422787"/>
            <a:ext cx="304800" cy="36933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>
            <a:off x="5040456" y="5397580"/>
            <a:ext cx="304800" cy="36933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>
            <a:off x="3672277" y="5419706"/>
            <a:ext cx="304800" cy="36933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>
            <a:off x="2462153" y="5419706"/>
            <a:ext cx="304800" cy="36933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6592730" y="5176766"/>
            <a:ext cx="8258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Statis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Bias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Corr. </a:t>
            </a:r>
          </a:p>
        </p:txBody>
      </p:sp>
      <p:sp>
        <p:nvSpPr>
          <p:cNvPr id="21" name="Right Arrow 20"/>
          <p:cNvSpPr/>
          <p:nvPr/>
        </p:nvSpPr>
        <p:spPr>
          <a:xfrm>
            <a:off x="7290081" y="5419706"/>
            <a:ext cx="304800" cy="36933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7696200" y="5142831"/>
            <a:ext cx="11592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34 </a:t>
            </a:r>
            <a:r>
              <a:rPr lang="en-US" dirty="0" err="1" smtClean="0">
                <a:solidFill>
                  <a:schemeClr val="bg1"/>
                </a:solidFill>
              </a:rPr>
              <a:t>kt</a:t>
            </a:r>
            <a:r>
              <a:rPr lang="en-US" dirty="0" smtClean="0">
                <a:solidFill>
                  <a:schemeClr val="bg1"/>
                </a:solidFill>
              </a:rPr>
              <a:t>,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50 </a:t>
            </a:r>
            <a:r>
              <a:rPr lang="en-US" dirty="0" err="1" smtClean="0">
                <a:solidFill>
                  <a:schemeClr val="bg1"/>
                </a:solidFill>
              </a:rPr>
              <a:t>kt</a:t>
            </a:r>
            <a:r>
              <a:rPr lang="en-US" dirty="0" smtClean="0">
                <a:solidFill>
                  <a:schemeClr val="bg1"/>
                </a:solidFill>
              </a:rPr>
              <a:t>,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64 </a:t>
            </a:r>
            <a:r>
              <a:rPr lang="en-US" dirty="0" err="1" smtClean="0">
                <a:solidFill>
                  <a:schemeClr val="bg1"/>
                </a:solidFill>
              </a:rPr>
              <a:t>kt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w</a:t>
            </a:r>
            <a:r>
              <a:rPr lang="en-US" dirty="0" smtClean="0">
                <a:solidFill>
                  <a:schemeClr val="bg1"/>
                </a:solidFill>
              </a:rPr>
              <a:t>ind radii</a:t>
            </a:r>
          </a:p>
        </p:txBody>
      </p:sp>
      <p:sp>
        <p:nvSpPr>
          <p:cNvPr id="10" name="Rectangle 9"/>
          <p:cNvSpPr/>
          <p:nvPr/>
        </p:nvSpPr>
        <p:spPr>
          <a:xfrm>
            <a:off x="96008" y="5156031"/>
            <a:ext cx="970792" cy="79742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7696200" y="5123764"/>
            <a:ext cx="1159292" cy="121939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912165"/>
            <a:ext cx="2819400" cy="208390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40"/>
          <a:stretch/>
        </p:blipFill>
        <p:spPr>
          <a:xfrm>
            <a:off x="3349120" y="2903882"/>
            <a:ext cx="2515355" cy="213745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93"/>
          <a:stretch/>
        </p:blipFill>
        <p:spPr>
          <a:xfrm>
            <a:off x="5995588" y="2887314"/>
            <a:ext cx="2588985" cy="2133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090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8515</TotalTime>
  <Words>937</Words>
  <Application>Microsoft Office PowerPoint</Application>
  <PresentationFormat>On-screen Show (4:3)</PresentationFormat>
  <Paragraphs>231</Paragraphs>
  <Slides>27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Forecast Applications of  GOES-R and JPSS at the  National Hurricane Center</vt:lpstr>
      <vt:lpstr>Outline</vt:lpstr>
      <vt:lpstr>PowerPoint Presentation</vt:lpstr>
      <vt:lpstr>National Hurricane Center Tropical  Cyclone Forecast Parameters</vt:lpstr>
      <vt:lpstr>Satellite Data/Products to TC Forecast Parameters</vt:lpstr>
      <vt:lpstr>Forecast Parameters from Satellite Data</vt:lpstr>
      <vt:lpstr>Initial Position Estimation </vt:lpstr>
      <vt:lpstr>Initial Intensity Estimation</vt:lpstr>
      <vt:lpstr>Wind Structure Estimation</vt:lpstr>
      <vt:lpstr>Statistical Intensity  Forecast Models</vt:lpstr>
      <vt:lpstr>Potential New Intensity  Change Predictors</vt:lpstr>
      <vt:lpstr>PowerPoint Presentation</vt:lpstr>
      <vt:lpstr>Verification of Lightning RII</vt:lpstr>
      <vt:lpstr>GOES-R Products to  NHC Forecast Parameters</vt:lpstr>
      <vt:lpstr>Qualitative Utilization of Satellite Data</vt:lpstr>
      <vt:lpstr>RGB Products for Saharan  Air Layer (SAL) Monitoring June 25, 2015 Case</vt:lpstr>
      <vt:lpstr>Example 5-day  Tropical Weather Outlook</vt:lpstr>
      <vt:lpstr>GLD-360 Lightning Locations Hurricane Gonzalo (2014) </vt:lpstr>
      <vt:lpstr>GLD-360 Lightning Density Hurricane Rachel (2014) </vt:lpstr>
      <vt:lpstr>Qualitative Products to Forecasts</vt:lpstr>
      <vt:lpstr>Super Rapid Scan Operations (SRSO)</vt:lpstr>
      <vt:lpstr>HSU Feedback on SRSO</vt:lpstr>
      <vt:lpstr>Ingest and Display Issues at NHC</vt:lpstr>
      <vt:lpstr>Current NHC Satellite Ingest System</vt:lpstr>
      <vt:lpstr>PowerPoint Presentation</vt:lpstr>
      <vt:lpstr>The NHC Atlantic Forecast Desk</vt:lpstr>
      <vt:lpstr>Summary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Strengths and Limitations of Tropical Cyclone Model Guidance</dc:title>
  <dc:creator>Michael J. Brennan</dc:creator>
  <cp:lastModifiedBy>Mark DeMaria</cp:lastModifiedBy>
  <cp:revision>304</cp:revision>
  <dcterms:created xsi:type="dcterms:W3CDTF">2009-03-06T16:05:55Z</dcterms:created>
  <dcterms:modified xsi:type="dcterms:W3CDTF">2015-02-26T03:06:49Z</dcterms:modified>
</cp:coreProperties>
</file>