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handoutMasterIdLst>
    <p:handoutMasterId r:id="rId39"/>
  </p:handoutMasterIdLst>
  <p:sldIdLst>
    <p:sldId id="256" r:id="rId3"/>
    <p:sldId id="512" r:id="rId4"/>
    <p:sldId id="507" r:id="rId5"/>
    <p:sldId id="521" r:id="rId6"/>
    <p:sldId id="522" r:id="rId7"/>
    <p:sldId id="524" r:id="rId8"/>
    <p:sldId id="525" r:id="rId9"/>
    <p:sldId id="526" r:id="rId10"/>
    <p:sldId id="508" r:id="rId11"/>
    <p:sldId id="514" r:id="rId12"/>
    <p:sldId id="485" r:id="rId13"/>
    <p:sldId id="486" r:id="rId14"/>
    <p:sldId id="447" r:id="rId15"/>
    <p:sldId id="445" r:id="rId16"/>
    <p:sldId id="450" r:id="rId17"/>
    <p:sldId id="446" r:id="rId18"/>
    <p:sldId id="460" r:id="rId19"/>
    <p:sldId id="463" r:id="rId20"/>
    <p:sldId id="462" r:id="rId21"/>
    <p:sldId id="516" r:id="rId22"/>
    <p:sldId id="465" r:id="rId23"/>
    <p:sldId id="464" r:id="rId24"/>
    <p:sldId id="473" r:id="rId25"/>
    <p:sldId id="483" r:id="rId26"/>
    <p:sldId id="461" r:id="rId27"/>
    <p:sldId id="466" r:id="rId28"/>
    <p:sldId id="468" r:id="rId29"/>
    <p:sldId id="472" r:id="rId30"/>
    <p:sldId id="469" r:id="rId31"/>
    <p:sldId id="470" r:id="rId32"/>
    <p:sldId id="471" r:id="rId33"/>
    <p:sldId id="467" r:id="rId34"/>
    <p:sldId id="518" r:id="rId35"/>
    <p:sldId id="290" r:id="rId36"/>
    <p:sldId id="513" r:id="rId37"/>
  </p:sldIdLst>
  <p:sldSz cx="9144000" cy="6858000" type="screen4x3"/>
  <p:notesSz cx="9236075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0" autoAdjust="0"/>
    <p:restoredTop sz="89027" autoAdjust="0"/>
  </p:normalViewPr>
  <p:slideViewPr>
    <p:cSldViewPr>
      <p:cViewPr varScale="1">
        <p:scale>
          <a:sx n="67" d="100"/>
          <a:sy n="67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947" y="0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EC87-931B-4804-B2C6-7B4E4E1DDC34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01257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947" y="6601257"/>
            <a:ext cx="4002019" cy="3476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25614-43D2-4719-BE14-F4E0547A4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83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299" cy="3475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41" y="0"/>
            <a:ext cx="4002299" cy="3475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611FB27-6AEC-4E52-81BB-485FB67A318B}" type="datetimeFigureOut">
              <a:rPr lang="en-US" smtClean="0"/>
              <a:t>5/11/2016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9725" y="520700"/>
            <a:ext cx="3476625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01286"/>
            <a:ext cx="7388860" cy="31275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01365"/>
            <a:ext cx="4002299" cy="3475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41" y="6601365"/>
            <a:ext cx="4002299" cy="3475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C36A01D-2444-4D94-9CE0-F4A1918D3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7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40 minutes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A01D-2444-4D94-9CE0-F4A1918D3D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BDBA1-D8FB-A748-AA88-D83AD34EC75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6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DBDBA1-D8FB-A748-AA88-D83AD34EC75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2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75B59-EB12-478C-A70E-E9B49EDAD87A}" type="datetime1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C8B4-3225-46C7-BF0D-95E033E9ED8B}" type="datetime1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6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3666-531E-4A52-B7BD-A60F70AA404D}" type="datetime1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75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D6CE-F9A5-A44A-B815-6BB02D0297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7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6E854-F16E-6A42-BFC0-4AFAA3B2A5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743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DE226-0772-B14A-85DD-99DB8AD526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9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67F96-E578-E745-8824-9FE66F87A9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0071B-F22C-5B43-A73C-9BCE586A08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6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0781C-F478-4A4E-8BB6-E221369E01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99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A9CA5-8EB2-0E49-852B-58AF0E8510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81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6551B-1F06-E84F-8771-678F66CB8E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40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5E2F-D5E4-4883-ABB4-23F286F23ED6}" type="datetime1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80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6E82-BFC9-F148-9AB2-35444CE665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25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4A40-2E3F-0545-BA5F-DB0A97CD7F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53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A04E4-ECC9-1644-8FD9-285A10CB91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48CDC-5874-4E13-BB1A-A79896DD85DB}" type="datetime1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4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3262-9AB9-4299-AF7D-157A1FF3F4B8}" type="datetime1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93F-82CB-4F83-995B-8663CA93C613}" type="datetime1">
              <a:rPr lang="en-US" smtClean="0"/>
              <a:t>5/11/2016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ACC9E-5B40-4A73-B2A1-53C745F8E5C2}" type="datetime1">
              <a:rPr lang="en-US" smtClean="0"/>
              <a:t>5/11/2016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5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36563-AC3A-4946-BEE9-DB589EF01D6C}" type="datetime1">
              <a:rPr lang="en-US" smtClean="0"/>
              <a:t>5/11/2016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31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5D201-F824-4A8D-B975-539D8C2E3CA2}" type="datetime1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95E39-C6AA-4A00-964C-C1578E420BED}" type="datetime1">
              <a:rPr lang="en-US" smtClean="0"/>
              <a:t>5/11/2016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22487" y="304800"/>
            <a:ext cx="48879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6017-E215-4801-82E7-6D3CE3ACDA33}" type="datetime1">
              <a:rPr lang="en-US" smtClean="0"/>
              <a:t>5/11/2016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BFD09-1BF9-4737-9990-82220144D92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26" name="Picture 2" descr="C:\Users\chris\Documents\work\topics\organizations\stc\stc_logo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81000"/>
            <a:ext cx="1706562" cy="6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81000" y="1295400"/>
            <a:ext cx="8534400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temp\img_nppsatellite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02" y="76200"/>
            <a:ext cx="165759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6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40FCD15-5D80-8247-A328-D32DEBF6F7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AE5210-FC5A-5341-854C-19F7D30227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/11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60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6.png"/><Relationship Id="rId7" Type="http://schemas.openxmlformats.org/officeDocument/2006/relationships/image" Target="../media/image5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8305800" cy="4154984"/>
          </a:xfrm>
        </p:spPr>
        <p:txBody>
          <a:bodyPr wrap="square">
            <a:spAutoFit/>
          </a:bodyPr>
          <a:lstStyle/>
          <a:p>
            <a:r>
              <a:rPr lang="en-US" dirty="0" err="1" smtClean="0"/>
              <a:t>NUCAPS</a:t>
            </a:r>
            <a:r>
              <a:rPr lang="en-US" dirty="0" smtClean="0"/>
              <a:t> Status and summary of evaluations from recent field campaigns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/>
              <a:t>P</a:t>
            </a:r>
            <a:r>
              <a:rPr lang="en-US" sz="3200" dirty="0" smtClean="0"/>
              <a:t>resented by: Chris Barnet</a:t>
            </a:r>
            <a:br>
              <a:rPr lang="en-US" sz="3200" dirty="0" smtClean="0"/>
            </a:br>
            <a:r>
              <a:rPr lang="en-US" sz="3200" dirty="0" smtClean="0"/>
              <a:t>Science and Technology Corporation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2400" dirty="0" smtClean="0"/>
              <a:t>With contributions from: Lori Borg (</a:t>
            </a:r>
            <a:r>
              <a:rPr lang="en-US" sz="2400" dirty="0" err="1" smtClean="0"/>
              <a:t>SSEC</a:t>
            </a:r>
            <a:r>
              <a:rPr lang="en-US" sz="2400" dirty="0" smtClean="0"/>
              <a:t>), Nick </a:t>
            </a:r>
            <a:r>
              <a:rPr lang="en-US" sz="2400" dirty="0" err="1" smtClean="0"/>
              <a:t>Nalli</a:t>
            </a:r>
            <a:r>
              <a:rPr lang="en-US" sz="2400" dirty="0" smtClean="0"/>
              <a:t> (STAR), Mitch Goldberg (</a:t>
            </a:r>
            <a:r>
              <a:rPr lang="en-US" sz="2400" dirty="0" err="1" smtClean="0"/>
              <a:t>JPSS</a:t>
            </a:r>
            <a:r>
              <a:rPr lang="en-US" sz="2400" dirty="0" smtClean="0"/>
              <a:t>), Antonia </a:t>
            </a:r>
            <a:r>
              <a:rPr lang="en-US" sz="2400" dirty="0" err="1" smtClean="0"/>
              <a:t>Gambacorta</a:t>
            </a:r>
            <a:r>
              <a:rPr lang="en-US" sz="2400" dirty="0" smtClean="0"/>
              <a:t>, Nadia </a:t>
            </a:r>
            <a:r>
              <a:rPr lang="en-US" sz="2400" dirty="0"/>
              <a:t>Smith, Jonathan Smith, </a:t>
            </a:r>
            <a:r>
              <a:rPr lang="en-US" sz="2400" dirty="0" smtClean="0"/>
              <a:t>Jim Davies (</a:t>
            </a:r>
            <a:r>
              <a:rPr lang="en-US" sz="2400" dirty="0" err="1" smtClean="0"/>
              <a:t>SSEC</a:t>
            </a:r>
            <a:r>
              <a:rPr lang="en-US" sz="2400" dirty="0" smtClean="0"/>
              <a:t>),  Tom King (STAR), Bill </a:t>
            </a:r>
            <a:r>
              <a:rPr lang="en-US" sz="2400" dirty="0" err="1" smtClean="0"/>
              <a:t>Sjoberg</a:t>
            </a:r>
            <a:r>
              <a:rPr lang="en-US" sz="2400" dirty="0" smtClean="0"/>
              <a:t> (</a:t>
            </a:r>
            <a:r>
              <a:rPr lang="en-US" sz="2400" dirty="0" err="1" smtClean="0"/>
              <a:t>JPSS</a:t>
            </a:r>
            <a:r>
              <a:rPr lang="en-US" sz="2400" dirty="0" smtClean="0"/>
              <a:t>),</a:t>
            </a:r>
            <a:br>
              <a:rPr lang="en-US" sz="2400" dirty="0" smtClean="0"/>
            </a:br>
            <a:r>
              <a:rPr lang="en-US" sz="2400" dirty="0" smtClean="0"/>
              <a:t>and many more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8674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NOAA Satellite Proving Ground / User Readiness Meeting</a:t>
            </a:r>
            <a:endParaRPr lang="en-US" sz="2400" dirty="0"/>
          </a:p>
          <a:p>
            <a:r>
              <a:rPr lang="en-US" sz="2000" dirty="0" smtClean="0"/>
              <a:t>Wednesday,  May 11, 2016 (Session 6, 16:15)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… you need to ask the right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question such as “Do you want high spatial resolution” will always be answered “yes”</a:t>
            </a:r>
          </a:p>
          <a:p>
            <a:pPr lvl="1"/>
            <a:r>
              <a:rPr lang="en-US" dirty="0" smtClean="0"/>
              <a:t>Better to ask “Which is more important, spatial resolution or boundary layer sensitivity”</a:t>
            </a:r>
          </a:p>
          <a:p>
            <a:pPr lvl="2"/>
            <a:r>
              <a:rPr lang="en-US" dirty="0" smtClean="0"/>
              <a:t>The answer will depend on application</a:t>
            </a:r>
          </a:p>
          <a:p>
            <a:r>
              <a:rPr lang="en-US" dirty="0" smtClean="0"/>
              <a:t>The sounding community assumes retrievals would be useful for global or regional models</a:t>
            </a:r>
          </a:p>
          <a:p>
            <a:pPr lvl="1"/>
            <a:r>
              <a:rPr lang="en-US" dirty="0" smtClean="0"/>
              <a:t>But are we listening to what they really need?</a:t>
            </a:r>
            <a:endParaRPr lang="en-US" dirty="0"/>
          </a:p>
          <a:p>
            <a:pPr lvl="2"/>
            <a:r>
              <a:rPr lang="en-US" dirty="0" smtClean="0"/>
              <a:t>We do not have a stable </a:t>
            </a:r>
            <a:r>
              <a:rPr lang="en-US" i="1" dirty="0" smtClean="0"/>
              <a:t>a-priori.</a:t>
            </a:r>
          </a:p>
          <a:p>
            <a:pPr lvl="3"/>
            <a:r>
              <a:rPr lang="en-US" dirty="0" smtClean="0"/>
              <a:t>Radiance assimilation has Gaussian shaped impact, with a mean slightly above zero.</a:t>
            </a:r>
          </a:p>
          <a:p>
            <a:pPr lvl="2"/>
            <a:r>
              <a:rPr lang="en-US" dirty="0" smtClean="0"/>
              <a:t>We need to efficiently convey our vertical co-variance and minimize our biases</a:t>
            </a:r>
          </a:p>
          <a:p>
            <a:pPr marL="1371600" lvl="3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410201" cy="1219200"/>
          </a:xfrm>
        </p:spPr>
        <p:txBody>
          <a:bodyPr>
            <a:noAutofit/>
          </a:bodyPr>
          <a:lstStyle/>
          <a:p>
            <a:r>
              <a:rPr lang="en-US" sz="3000" dirty="0" smtClean="0"/>
              <a:t>My focus: application dependent characterization of </a:t>
            </a:r>
            <a:r>
              <a:rPr lang="en-US" sz="3000" dirty="0" err="1" smtClean="0"/>
              <a:t>NUCAPS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5334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NOAA is investing in a number of </a:t>
            </a:r>
            <a:r>
              <a:rPr lang="en-US" sz="2400" dirty="0" err="1" smtClean="0"/>
              <a:t>JPSS</a:t>
            </a:r>
            <a:r>
              <a:rPr lang="en-US" sz="2400" dirty="0" smtClean="0"/>
              <a:t> Sounding Initiatives</a:t>
            </a:r>
          </a:p>
          <a:p>
            <a:pPr lvl="1"/>
            <a:r>
              <a:rPr lang="en-US" sz="2400" dirty="0" smtClean="0"/>
              <a:t>Goal is to demonstrate new applications with S-</a:t>
            </a:r>
            <a:r>
              <a:rPr lang="en-US" sz="2400" dirty="0" err="1" smtClean="0"/>
              <a:t>NPP</a:t>
            </a:r>
            <a:endParaRPr lang="en-US" sz="2400" dirty="0"/>
          </a:p>
          <a:p>
            <a:pPr lvl="2"/>
            <a:r>
              <a:rPr lang="en-US" sz="2000" dirty="0" smtClean="0"/>
              <a:t>Focus is on applications with high societal value</a:t>
            </a:r>
          </a:p>
          <a:p>
            <a:pPr lvl="2"/>
            <a:r>
              <a:rPr lang="en-US" sz="2000" dirty="0" smtClean="0"/>
              <a:t>These are not the “easy” applications</a:t>
            </a:r>
          </a:p>
          <a:p>
            <a:pPr lvl="1"/>
            <a:r>
              <a:rPr lang="en-US" sz="2400" dirty="0" smtClean="0"/>
              <a:t>Secondary goal is to encourage interaction between developers and users </a:t>
            </a:r>
            <a:r>
              <a:rPr lang="en-US" sz="2400" dirty="0" smtClean="0">
                <a:solidFill>
                  <a:srgbClr val="C00000"/>
                </a:solidFill>
              </a:rPr>
              <a:t>to tailor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  <a:r>
              <a:rPr lang="en-US" sz="2400" dirty="0" smtClean="0">
                <a:solidFill>
                  <a:srgbClr val="C00000"/>
                </a:solidFill>
              </a:rPr>
              <a:t>oundings to applications</a:t>
            </a:r>
          </a:p>
          <a:p>
            <a:r>
              <a:rPr lang="en-US" sz="2400" dirty="0" smtClean="0"/>
              <a:t>We currently have a number of active initiatives for sounding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err="1" smtClean="0"/>
              <a:t>NUCAPS</a:t>
            </a:r>
            <a:r>
              <a:rPr lang="en-US" sz="1600" dirty="0" smtClean="0"/>
              <a:t> in </a:t>
            </a:r>
            <a:r>
              <a:rPr lang="en-US" sz="1600" dirty="0" err="1" smtClean="0"/>
              <a:t>AWIPS</a:t>
            </a:r>
            <a:r>
              <a:rPr lang="en-US" sz="1600" dirty="0" smtClean="0"/>
              <a:t>-II: </a:t>
            </a:r>
            <a:r>
              <a:rPr lang="en-US" sz="1600" dirty="0"/>
              <a:t>training module &amp;</a:t>
            </a:r>
            <a:r>
              <a:rPr lang="en-US" sz="1600" dirty="0" smtClean="0"/>
              <a:t> improvements</a:t>
            </a:r>
            <a:endParaRPr lang="en-US" sz="1200" dirty="0" smtClean="0"/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Hazardous Weather Testbed (</a:t>
            </a:r>
            <a:r>
              <a:rPr lang="en-US" sz="1600" dirty="0" err="1" smtClean="0"/>
              <a:t>HWT</a:t>
            </a:r>
            <a:r>
              <a:rPr lang="en-US" sz="1600" dirty="0" smtClean="0"/>
              <a:t>): Convective Initiation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/>
              <a:t>Hydrometeorology Testbed (HMT): </a:t>
            </a:r>
            <a:r>
              <a:rPr lang="en-US" sz="1600" dirty="0" smtClean="0"/>
              <a:t>Atmospheric Rivers and El Nino Rapid Response field campaigns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1600" dirty="0" smtClean="0"/>
              <a:t>See Bill </a:t>
            </a:r>
            <a:r>
              <a:rPr lang="en-US" sz="1600" dirty="0" err="1" smtClean="0"/>
              <a:t>Sjoberg’s</a:t>
            </a:r>
            <a:r>
              <a:rPr lang="en-US" sz="1600" dirty="0" smtClean="0"/>
              <a:t> Session #4 (4:20 pm) for list/discussion of other initiatives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I will speak to item #3 today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Bill Line and Dan </a:t>
            </a:r>
            <a:r>
              <a:rPr lang="en-US" sz="2000" dirty="0" err="1">
                <a:solidFill>
                  <a:prstClr val="black"/>
                </a:solidFill>
              </a:rPr>
              <a:t>Nietfeld</a:t>
            </a:r>
            <a:r>
              <a:rPr lang="en-US" sz="2000" dirty="0">
                <a:solidFill>
                  <a:prstClr val="black"/>
                </a:solidFill>
              </a:rPr>
              <a:t> are speaking to items #1 and #</a:t>
            </a:r>
            <a:r>
              <a:rPr lang="en-US" sz="2000" dirty="0" smtClean="0">
                <a:solidFill>
                  <a:prstClr val="black"/>
                </a:solidFill>
              </a:rPr>
              <a:t>2 in Sessions 4 (11:35 am), 6 (3:10 pm), and 8 (2:50 pm and 3:05 pm)</a:t>
            </a:r>
            <a:endParaRPr lang="en-US" sz="2000" dirty="0">
              <a:solidFill>
                <a:prstClr val="black"/>
              </a:solidFill>
            </a:endParaRPr>
          </a:p>
          <a:p>
            <a:pPr lvl="0"/>
            <a:endParaRPr lang="en-US" sz="2400" dirty="0" smtClean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53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Hydrometeorology Testbed:</a:t>
            </a:r>
            <a:endParaRPr lang="en-US" sz="4000" dirty="0"/>
          </a:p>
          <a:p>
            <a:pPr algn="ctr"/>
            <a:r>
              <a:rPr lang="en-US" sz="4000" dirty="0" smtClean="0"/>
              <a:t>El Nino Rapid* Response Field Campaign</a:t>
            </a:r>
          </a:p>
          <a:p>
            <a:pPr algn="ctr"/>
            <a:endParaRPr lang="en-US" sz="4000" dirty="0"/>
          </a:p>
          <a:p>
            <a:pPr algn="ctr"/>
            <a:r>
              <a:rPr lang="en-US" sz="2800" dirty="0" smtClean="0"/>
              <a:t>* Campaign went from white paper proposal to implementation in less than 2 months</a:t>
            </a:r>
            <a:endParaRPr lang="en-US" sz="4000" dirty="0"/>
          </a:p>
          <a:p>
            <a:pPr marL="0" lvl="2" algn="ctr"/>
            <a:endParaRPr lang="en-US" sz="2400" dirty="0" smtClean="0"/>
          </a:p>
          <a:p>
            <a:pPr marL="0" lvl="2" algn="ctr"/>
            <a:r>
              <a:rPr lang="en-US" sz="2400" dirty="0" err="1" smtClean="0"/>
              <a:t>POCs</a:t>
            </a:r>
            <a:r>
              <a:rPr lang="en-US" sz="2400" dirty="0"/>
              <a:t>: Chris Barnet </a:t>
            </a:r>
            <a:r>
              <a:rPr lang="en-US" sz="2400" dirty="0" smtClean="0"/>
              <a:t>(</a:t>
            </a:r>
            <a:r>
              <a:rPr lang="en-US" sz="2400" dirty="0" err="1" smtClean="0"/>
              <a:t>JPSS</a:t>
            </a:r>
            <a:r>
              <a:rPr lang="en-US" sz="2400" dirty="0" smtClean="0"/>
              <a:t>)  &amp;  Ryan </a:t>
            </a:r>
            <a:r>
              <a:rPr lang="en-US" sz="2400" dirty="0"/>
              <a:t>Spackman </a:t>
            </a:r>
            <a:r>
              <a:rPr lang="en-US" sz="2400" dirty="0" smtClean="0"/>
              <a:t>(NOAA/</a:t>
            </a:r>
            <a:r>
              <a:rPr lang="en-US" sz="2400" dirty="0" err="1" smtClean="0"/>
              <a:t>ESRL</a:t>
            </a:r>
            <a:r>
              <a:rPr lang="en-US" sz="2400" dirty="0" smtClean="0"/>
              <a:t>/</a:t>
            </a:r>
            <a:r>
              <a:rPr lang="en-US" sz="2400" dirty="0" err="1" smtClean="0"/>
              <a:t>PSD</a:t>
            </a:r>
            <a:r>
              <a:rPr lang="en-US" sz="2400" dirty="0" smtClean="0"/>
              <a:t>)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1747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</a:t>
            </a:r>
            <a:r>
              <a:rPr lang="en-US" dirty="0" smtClean="0"/>
              <a:t>lanned Implementation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3962400" cy="518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G-IV: Divergent outflow and jet extension processes in central and eastern tropical Pacific</a:t>
            </a:r>
          </a:p>
          <a:p>
            <a:r>
              <a:rPr lang="en-US" sz="2400" dirty="0" smtClean="0"/>
              <a:t>GH: Coupling to mid-latitude weather with surveys in eastern Pacific mid-latitudes to evaluate impacts on US West Coast</a:t>
            </a:r>
          </a:p>
          <a:p>
            <a:r>
              <a:rPr lang="en-US" sz="2400" dirty="0" err="1" smtClean="0"/>
              <a:t>R.H</a:t>
            </a:r>
            <a:r>
              <a:rPr lang="en-US" sz="2400" dirty="0" smtClean="0"/>
              <a:t>. Brown: Survey of atmosphere and ocean conditions in eastern tropical Pacific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13</a:t>
            </a:fld>
            <a:endParaRPr lang="en-US"/>
          </a:p>
        </p:txBody>
      </p:sp>
      <p:pic>
        <p:nvPicPr>
          <p:cNvPr id="2050" name="Picture 2" descr="C:\temp\awips_talk\160112enrr_implementation_p0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7" t="1860" r="1035" b="7273"/>
          <a:stretch/>
        </p:blipFill>
        <p:spPr bwMode="auto">
          <a:xfrm>
            <a:off x="4191001" y="1752600"/>
            <a:ext cx="457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0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Meridional Perspective on Flight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08918"/>
            <a:ext cx="3455031" cy="5044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G-IV: Divergent flow aloft in central/eastern tropical Pacific should mostly be reachable by G-IV at altitude of 12-14 km and captured by </a:t>
            </a:r>
            <a:r>
              <a:rPr lang="en-US" sz="2400" dirty="0" err="1" smtClean="0"/>
              <a:t>dropsonde</a:t>
            </a:r>
            <a:r>
              <a:rPr lang="en-US" sz="2400" dirty="0" smtClean="0"/>
              <a:t> measurements</a:t>
            </a:r>
          </a:p>
          <a:p>
            <a:r>
              <a:rPr lang="en-US" sz="2400" dirty="0" smtClean="0"/>
              <a:t>GH: Survey the subtropical jet and deep tropics where convection may extend above G-IV altitude.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14</a:t>
            </a:fld>
            <a:endParaRPr lang="en-US"/>
          </a:p>
        </p:txBody>
      </p:sp>
      <p:pic>
        <p:nvPicPr>
          <p:cNvPr id="3074" name="Picture 2" descr="C:\temp\awips_talk\160112enrr_implementation_p0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22118" r="35868" b="12909"/>
          <a:stretch/>
        </p:blipFill>
        <p:spPr bwMode="auto">
          <a:xfrm>
            <a:off x="3683631" y="2209800"/>
            <a:ext cx="524013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487" y="304800"/>
            <a:ext cx="5040313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Campaign </a:t>
            </a:r>
            <a:r>
              <a:rPr lang="en-US" dirty="0" smtClean="0"/>
              <a:t>ran from Jan</a:t>
            </a:r>
            <a:r>
              <a:rPr lang="en-US" dirty="0"/>
              <a:t>. </a:t>
            </a:r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through Mar. 10</a:t>
            </a:r>
            <a:r>
              <a:rPr lang="en-US" baseline="30000" dirty="0" smtClean="0"/>
              <a:t>th</a:t>
            </a:r>
            <a:r>
              <a:rPr lang="en-US" dirty="0" smtClean="0"/>
              <a:t>, 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NOAA </a:t>
            </a:r>
            <a:r>
              <a:rPr lang="en-US" dirty="0"/>
              <a:t>G-IV </a:t>
            </a:r>
            <a:r>
              <a:rPr lang="en-US" dirty="0" smtClean="0"/>
              <a:t>deployed from </a:t>
            </a:r>
            <a:r>
              <a:rPr lang="en-US" dirty="0"/>
              <a:t>Honolulu International Airport </a:t>
            </a:r>
            <a:endParaRPr lang="en-US" dirty="0" smtClean="0"/>
          </a:p>
          <a:p>
            <a:pPr lvl="1"/>
            <a:r>
              <a:rPr lang="en-US" dirty="0" smtClean="0"/>
              <a:t>Twenty-two  8-hour flights, Jan. 21 through March 10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r>
              <a:rPr lang="en-US" dirty="0" smtClean="0"/>
              <a:t>41-45,000’, ~25-35 </a:t>
            </a:r>
            <a:r>
              <a:rPr lang="en-US" dirty="0" err="1" smtClean="0"/>
              <a:t>dropsondes</a:t>
            </a:r>
            <a:r>
              <a:rPr lang="en-US" dirty="0" smtClean="0"/>
              <a:t>/flight</a:t>
            </a:r>
          </a:p>
          <a:p>
            <a:r>
              <a:rPr lang="en-US" dirty="0" smtClean="0"/>
              <a:t>Global Hawk (GH), part of SHOUT, deployed from NASA/AMES</a:t>
            </a:r>
          </a:p>
          <a:p>
            <a:pPr lvl="1"/>
            <a:r>
              <a:rPr lang="en-US" dirty="0" smtClean="0"/>
              <a:t>Three 24-hour flights (2/15, 2/16 and 2/21)</a:t>
            </a:r>
          </a:p>
          <a:p>
            <a:pPr lvl="1"/>
            <a:r>
              <a:rPr lang="en-US" dirty="0" smtClean="0"/>
              <a:t>55-63,000’, ~65 </a:t>
            </a:r>
            <a:r>
              <a:rPr lang="en-US" dirty="0" err="1" smtClean="0"/>
              <a:t>dropsondes</a:t>
            </a:r>
            <a:r>
              <a:rPr lang="en-US" dirty="0" smtClean="0"/>
              <a:t>/flight</a:t>
            </a:r>
          </a:p>
          <a:p>
            <a:r>
              <a:rPr lang="en-US" dirty="0" smtClean="0"/>
              <a:t>radiosonde launches at Kiritimati Isl., </a:t>
            </a:r>
            <a:r>
              <a:rPr lang="en-US" dirty="0"/>
              <a:t>Kiribati (</a:t>
            </a:r>
            <a:r>
              <a:rPr lang="en-US" dirty="0" err="1"/>
              <a:t>2N</a:t>
            </a:r>
            <a:r>
              <a:rPr lang="en-US" dirty="0"/>
              <a:t>, </a:t>
            </a:r>
            <a:r>
              <a:rPr lang="en-US" dirty="0" err="1" smtClean="0"/>
              <a:t>157W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first radiosonde </a:t>
            </a:r>
            <a:r>
              <a:rPr lang="en-US" dirty="0" smtClean="0"/>
              <a:t>1/26, </a:t>
            </a:r>
            <a:r>
              <a:rPr lang="en-US" dirty="0" err="1" smtClean="0"/>
              <a:t>2pm</a:t>
            </a:r>
            <a:r>
              <a:rPr lang="en-US" dirty="0" smtClean="0"/>
              <a:t> HT, will continued though mid-March</a:t>
            </a:r>
          </a:p>
          <a:p>
            <a:pPr lvl="1"/>
            <a:r>
              <a:rPr lang="en-US" dirty="0" smtClean="0"/>
              <a:t>Close to S-</a:t>
            </a:r>
            <a:r>
              <a:rPr lang="en-US" dirty="0" err="1" smtClean="0"/>
              <a:t>NPP</a:t>
            </a:r>
            <a:r>
              <a:rPr lang="en-US" dirty="0" smtClean="0"/>
              <a:t> overpass time (</a:t>
            </a:r>
            <a:r>
              <a:rPr lang="en-US" dirty="0" err="1" smtClean="0"/>
              <a:t>0,12Z</a:t>
            </a:r>
            <a:r>
              <a:rPr lang="en-US" dirty="0"/>
              <a:t>), </a:t>
            </a:r>
            <a:r>
              <a:rPr lang="en-US" dirty="0" smtClean="0"/>
              <a:t> 1340 </a:t>
            </a:r>
            <a:r>
              <a:rPr lang="en-US" dirty="0"/>
              <a:t>miles south of Honolulu</a:t>
            </a:r>
            <a:endParaRPr lang="en-US" dirty="0" smtClean="0"/>
          </a:p>
          <a:p>
            <a:r>
              <a:rPr lang="en-US" dirty="0"/>
              <a:t>NOAA Ron Brown </a:t>
            </a:r>
            <a:r>
              <a:rPr lang="en-US" dirty="0" smtClean="0"/>
              <a:t>departed Ford Island Tue. 2/16</a:t>
            </a:r>
          </a:p>
          <a:p>
            <a:pPr lvl="1"/>
            <a:r>
              <a:rPr lang="en-US" dirty="0" smtClean="0"/>
              <a:t>6 to 8 RS-92 </a:t>
            </a:r>
            <a:r>
              <a:rPr lang="en-US" dirty="0" err="1" smtClean="0"/>
              <a:t>sonde</a:t>
            </a:r>
            <a:r>
              <a:rPr lang="en-US" dirty="0" smtClean="0"/>
              <a:t> launches per day,  continued through mid-March</a:t>
            </a:r>
          </a:p>
          <a:p>
            <a:r>
              <a:rPr lang="en-US" dirty="0" smtClean="0"/>
              <a:t>Two C-</a:t>
            </a:r>
            <a:r>
              <a:rPr lang="en-US" dirty="0" err="1" smtClean="0"/>
              <a:t>130’s</a:t>
            </a:r>
            <a:r>
              <a:rPr lang="en-US" dirty="0" smtClean="0"/>
              <a:t>, one at each end of AR</a:t>
            </a:r>
            <a:r>
              <a:rPr lang="en-US" dirty="0"/>
              <a:t> </a:t>
            </a:r>
            <a:r>
              <a:rPr lang="en-US" dirty="0" smtClean="0"/>
              <a:t>(Hickam HI and Travis CA)</a:t>
            </a:r>
            <a:endParaRPr lang="en-US" dirty="0"/>
          </a:p>
          <a:p>
            <a:pPr lvl="1"/>
            <a:r>
              <a:rPr lang="en-US" dirty="0" smtClean="0"/>
              <a:t>Two flights made (2/18 and 2/21)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62484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campaign website: http</a:t>
            </a:r>
            <a:r>
              <a:rPr lang="en-US" dirty="0"/>
              <a:t>://www.esrl.noaa.gov/psd/enso/rapid_response/</a:t>
            </a:r>
          </a:p>
        </p:txBody>
      </p:sp>
    </p:spTree>
    <p:extLst>
      <p:ext uri="{BB962C8B-B14F-4D97-AF65-F5344CB8AC3E}">
        <p14:creationId xmlns:p14="http://schemas.microsoft.com/office/powerpoint/2010/main" val="3643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\awips_talk\160112enrr_implementation_p1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3"/>
          <a:stretch/>
        </p:blipFill>
        <p:spPr bwMode="auto">
          <a:xfrm>
            <a:off x="4800600" y="2231942"/>
            <a:ext cx="4114800" cy="340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G-IV Flight Module</a:t>
            </a:r>
            <a:br>
              <a:rPr lang="en-US" dirty="0" smtClean="0"/>
            </a:br>
            <a:r>
              <a:rPr lang="en-US" dirty="0" smtClean="0"/>
              <a:t>Deep Tropics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70037"/>
            <a:ext cx="4343400" cy="46783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Measure thermodynamics and wind field north of the </a:t>
            </a:r>
            <a:r>
              <a:rPr lang="en-US" dirty="0" err="1" smtClean="0"/>
              <a:t>ITCZ</a:t>
            </a:r>
            <a:endParaRPr lang="en-US" dirty="0" smtClean="0"/>
          </a:p>
          <a:p>
            <a:pPr lvl="1"/>
            <a:r>
              <a:rPr lang="en-US" dirty="0" smtClean="0"/>
              <a:t>sample </a:t>
            </a:r>
            <a:r>
              <a:rPr lang="en-US" dirty="0"/>
              <a:t>organized tropical </a:t>
            </a:r>
            <a:r>
              <a:rPr lang="en-US" dirty="0" smtClean="0"/>
              <a:t>convection</a:t>
            </a:r>
          </a:p>
          <a:p>
            <a:pPr lvl="1"/>
            <a:r>
              <a:rPr lang="en-US" dirty="0" smtClean="0"/>
              <a:t>poleward </a:t>
            </a:r>
            <a:r>
              <a:rPr lang="en-US" dirty="0"/>
              <a:t>convective outflow</a:t>
            </a:r>
            <a:endParaRPr lang="en-US" dirty="0" smtClean="0"/>
          </a:p>
          <a:p>
            <a:r>
              <a:rPr lang="en-US" dirty="0" smtClean="0"/>
              <a:t>Box module is 450 </a:t>
            </a:r>
            <a:r>
              <a:rPr lang="en-US" dirty="0" err="1" smtClean="0"/>
              <a:t>nmi</a:t>
            </a:r>
            <a:r>
              <a:rPr lang="en-US" dirty="0" smtClean="0"/>
              <a:t> square with 75 </a:t>
            </a:r>
            <a:r>
              <a:rPr lang="en-US" dirty="0" err="1" smtClean="0"/>
              <a:t>nmi</a:t>
            </a:r>
            <a:r>
              <a:rPr lang="en-US" dirty="0" smtClean="0"/>
              <a:t> </a:t>
            </a:r>
            <a:r>
              <a:rPr lang="en-US" dirty="0" err="1" smtClean="0"/>
              <a:t>dropsonde</a:t>
            </a:r>
            <a:r>
              <a:rPr lang="en-US" dirty="0" smtClean="0"/>
              <a:t> spacing</a:t>
            </a:r>
          </a:p>
          <a:p>
            <a:r>
              <a:rPr lang="en-US" dirty="0" smtClean="0"/>
              <a:t>G-IV performs box module in 4 hour at cruise altitude (41-45 </a:t>
            </a:r>
            <a:r>
              <a:rPr lang="en-US" dirty="0" err="1" smtClean="0"/>
              <a:t>kft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Expected total flight duration for pattern shown in ~8 hour (3500 </a:t>
            </a:r>
            <a:r>
              <a:rPr lang="en-US" dirty="0" err="1" smtClean="0"/>
              <a:t>nmi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5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provided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performed the same kind of analysis we did for </a:t>
            </a:r>
            <a:r>
              <a:rPr lang="en-US" dirty="0" err="1" smtClean="0"/>
              <a:t>CalWater</a:t>
            </a:r>
            <a:r>
              <a:rPr lang="en-US" dirty="0" smtClean="0"/>
              <a:t>-2015 and </a:t>
            </a:r>
            <a:r>
              <a:rPr lang="en-US" dirty="0" err="1" smtClean="0"/>
              <a:t>CalWater</a:t>
            </a:r>
            <a:r>
              <a:rPr lang="en-US" dirty="0" smtClean="0"/>
              <a:t>-2014</a:t>
            </a:r>
          </a:p>
          <a:p>
            <a:pPr lvl="1"/>
            <a:r>
              <a:rPr lang="en-US" dirty="0" smtClean="0"/>
              <a:t>Provided an overview document on satellite soundings and visualization methods to the campaign scientists </a:t>
            </a:r>
          </a:p>
          <a:p>
            <a:pPr lvl="2"/>
            <a:r>
              <a:rPr lang="en-US" dirty="0" smtClean="0"/>
              <a:t>Selected pages (e.g., skew-T description) is at end of this document</a:t>
            </a:r>
          </a:p>
          <a:p>
            <a:pPr lvl="1"/>
            <a:r>
              <a:rPr lang="en-US" dirty="0" smtClean="0"/>
              <a:t>Use both Honolulu HI &amp; Corvallis OR direct broadcast sites</a:t>
            </a:r>
          </a:p>
          <a:p>
            <a:pPr lvl="1"/>
            <a:r>
              <a:rPr lang="en-US" dirty="0" smtClean="0"/>
              <a:t>Process 1:30 am overpass (~12:30 UT, 2:30 </a:t>
            </a:r>
            <a:r>
              <a:rPr lang="en-US" dirty="0" err="1" smtClean="0"/>
              <a:t>HST</a:t>
            </a:r>
            <a:r>
              <a:rPr lang="en-US" dirty="0" smtClean="0"/>
              <a:t>, 7:30 EST)</a:t>
            </a:r>
          </a:p>
          <a:p>
            <a:pPr lvl="2"/>
            <a:r>
              <a:rPr lang="en-US" dirty="0" smtClean="0"/>
              <a:t>Provide analysis to flight forecasters during the planning </a:t>
            </a:r>
            <a:r>
              <a:rPr lang="en-US" dirty="0" err="1" smtClean="0"/>
              <a:t>telecon</a:t>
            </a:r>
            <a:endParaRPr lang="en-US" dirty="0" smtClean="0"/>
          </a:p>
          <a:p>
            <a:pPr lvl="1"/>
            <a:r>
              <a:rPr lang="en-US" dirty="0" smtClean="0"/>
              <a:t>Process 1:30 pm overpass (~0:30 UT, 14:30 </a:t>
            </a:r>
            <a:r>
              <a:rPr lang="en-US" dirty="0" err="1" smtClean="0"/>
              <a:t>HST</a:t>
            </a:r>
            <a:r>
              <a:rPr lang="en-US" dirty="0" smtClean="0"/>
              <a:t>, 19:30 EST)</a:t>
            </a:r>
          </a:p>
          <a:p>
            <a:pPr lvl="2"/>
            <a:r>
              <a:rPr lang="en-US" dirty="0" smtClean="0"/>
              <a:t>Provide scientists an in-flight quick look at proposed </a:t>
            </a:r>
            <a:r>
              <a:rPr lang="en-US" dirty="0" err="1" smtClean="0"/>
              <a:t>dropsonde</a:t>
            </a:r>
            <a:r>
              <a:rPr lang="en-US" dirty="0" smtClean="0"/>
              <a:t> locations</a:t>
            </a:r>
          </a:p>
          <a:p>
            <a:r>
              <a:rPr lang="en-US" dirty="0" smtClean="0"/>
              <a:t>Use archive data (~24 hours later) to process entire Pacific domain and provide comparison between retrievals (MW-only and </a:t>
            </a:r>
            <a:r>
              <a:rPr lang="en-US" dirty="0" err="1" smtClean="0"/>
              <a:t>IR+MW</a:t>
            </a:r>
            <a:r>
              <a:rPr lang="en-US" dirty="0" smtClean="0"/>
              <a:t>), co-located GFS, and </a:t>
            </a:r>
            <a:r>
              <a:rPr lang="en-US" dirty="0" err="1" smtClean="0"/>
              <a:t>dropsondes</a:t>
            </a:r>
            <a:endParaRPr lang="en-US" dirty="0" smtClean="0"/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comparison of </a:t>
            </a:r>
            <a:r>
              <a:rPr lang="en-US" dirty="0" err="1" smtClean="0"/>
              <a:t>dropsondes</a:t>
            </a:r>
            <a:r>
              <a:rPr lang="en-US" dirty="0" smtClean="0"/>
              <a:t> and satellite to capture meta data for campaign archive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\Documents\Pictures\160221_22_p01_map_tot_tpw_gfs_q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9915"/>
            <a:ext cx="7853218" cy="3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DB coverage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Feb. 21, 2016 pm coverage from both Corvallis and Hawaii</a:t>
            </a:r>
          </a:p>
          <a:p>
            <a:pPr lvl="1"/>
            <a:r>
              <a:rPr lang="en-US" sz="2000" dirty="0" smtClean="0"/>
              <a:t>Periodic problems with “antenna shadowing” on </a:t>
            </a:r>
            <a:r>
              <a:rPr lang="en-US" sz="2000" dirty="0" err="1" smtClean="0"/>
              <a:t>NPP</a:t>
            </a:r>
            <a:endParaRPr lang="en-US" sz="2000" dirty="0" smtClean="0"/>
          </a:p>
          <a:p>
            <a:pPr lvl="1"/>
            <a:r>
              <a:rPr lang="en-US" sz="2000" dirty="0" smtClean="0"/>
              <a:t>Also see missing granules due to ATMS GEO problems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5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Fetch of </a:t>
            </a:r>
            <a:r>
              <a:rPr lang="en-US" smtClean="0"/>
              <a:t>DB antenna </a:t>
            </a:r>
            <a:r>
              <a:rPr lang="en-US" dirty="0" smtClean="0"/>
              <a:t>was a problem for this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On most days the Hawaii antenna did not “see” far enough south to be useful for flight planning</a:t>
            </a:r>
          </a:p>
          <a:p>
            <a:pPr lvl="1"/>
            <a:r>
              <a:rPr lang="en-US" sz="2400" dirty="0" smtClean="0"/>
              <a:t>Because </a:t>
            </a:r>
            <a:r>
              <a:rPr lang="en-US" sz="2400" dirty="0" err="1" smtClean="0"/>
              <a:t>CrIS</a:t>
            </a:r>
            <a:r>
              <a:rPr lang="en-US" sz="2400" dirty="0" smtClean="0"/>
              <a:t> requires data before/after for calibration</a:t>
            </a:r>
          </a:p>
          <a:p>
            <a:r>
              <a:rPr lang="en-US" sz="2800" dirty="0" smtClean="0"/>
              <a:t>On most days Corvallis antenna didn’t “see” far enough west for Global Hawk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 descr="C:\Users\chris\Documents\Pictures\20160221sonde_map_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47457"/>
            <a:ext cx="3581400" cy="255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hris\Documents\Pictures\20160221sonde_map_g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15" y="3733800"/>
            <a:ext cx="4160519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0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NUCAPS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NOAA-Unique </a:t>
            </a:r>
            <a:r>
              <a:rPr lang="en-US" i="1" u="sng" dirty="0" smtClean="0">
                <a:solidFill>
                  <a:srgbClr val="C00000"/>
                </a:solidFill>
              </a:rPr>
              <a:t>Combined Atmospheric </a:t>
            </a:r>
            <a:r>
              <a:rPr lang="en-US" dirty="0" smtClean="0"/>
              <a:t>Sounding System (</a:t>
            </a:r>
            <a:r>
              <a:rPr lang="en-US" dirty="0" err="1" smtClean="0"/>
              <a:t>NUCAPS</a:t>
            </a:r>
            <a:r>
              <a:rPr lang="en-US" dirty="0" smtClean="0"/>
              <a:t>) uses both infrared and microwave sounders</a:t>
            </a:r>
          </a:p>
          <a:p>
            <a:r>
              <a:rPr lang="en-US" dirty="0" smtClean="0"/>
              <a:t>We wrote original project plan in Sep. 2003 for Aqua, </a:t>
            </a:r>
            <a:r>
              <a:rPr lang="en-US" dirty="0" err="1" smtClean="0"/>
              <a:t>Metop</a:t>
            </a:r>
            <a:r>
              <a:rPr lang="en-US" dirty="0" smtClean="0"/>
              <a:t>, </a:t>
            </a:r>
            <a:r>
              <a:rPr lang="en-US" dirty="0" err="1" smtClean="0"/>
              <a:t>NPP</a:t>
            </a:r>
            <a:r>
              <a:rPr lang="en-US" dirty="0" smtClean="0"/>
              <a:t>/</a:t>
            </a:r>
            <a:r>
              <a:rPr lang="en-US" dirty="0" err="1" smtClean="0"/>
              <a:t>JPSS</a:t>
            </a:r>
            <a:r>
              <a:rPr lang="en-US" dirty="0" smtClean="0"/>
              <a:t>, (</a:t>
            </a:r>
            <a:r>
              <a:rPr lang="en-US" i="1" dirty="0" smtClean="0"/>
              <a:t>and GOES-R/</a:t>
            </a:r>
            <a:r>
              <a:rPr lang="en-US" i="1" dirty="0" err="1" smtClean="0"/>
              <a:t>HES</a:t>
            </a:r>
            <a:r>
              <a:rPr lang="en-US" i="1" dirty="0" smtClean="0"/>
              <a:t> processing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Selected NASA AIRS ST algorithm as the most robust</a:t>
            </a:r>
          </a:p>
          <a:p>
            <a:pPr lvl="2"/>
            <a:r>
              <a:rPr lang="en-US" dirty="0" err="1" smtClean="0"/>
              <a:t>NUCAPS</a:t>
            </a:r>
            <a:r>
              <a:rPr lang="en-US" dirty="0" smtClean="0"/>
              <a:t> is a distribution of both radiance and geophysical products</a:t>
            </a:r>
          </a:p>
          <a:p>
            <a:r>
              <a:rPr lang="en-US" dirty="0" err="1" smtClean="0"/>
              <a:t>NUCAPS-Metop</a:t>
            </a:r>
            <a:r>
              <a:rPr lang="en-US" dirty="0" smtClean="0"/>
              <a:t> algorithm: Operational since 8/2008</a:t>
            </a:r>
          </a:p>
          <a:p>
            <a:pPr lvl="1"/>
            <a:r>
              <a:rPr lang="en-US" dirty="0" err="1" smtClean="0"/>
              <a:t>Metop</a:t>
            </a:r>
            <a:r>
              <a:rPr lang="en-US" dirty="0" smtClean="0"/>
              <a:t>-A started with IASI/</a:t>
            </a:r>
            <a:r>
              <a:rPr lang="en-US" dirty="0" err="1" smtClean="0"/>
              <a:t>AMSU</a:t>
            </a:r>
            <a:r>
              <a:rPr lang="en-US" dirty="0" smtClean="0"/>
              <a:t>/</a:t>
            </a:r>
            <a:r>
              <a:rPr lang="en-US" dirty="0" err="1" smtClean="0"/>
              <a:t>MHS</a:t>
            </a:r>
            <a:r>
              <a:rPr lang="en-US" dirty="0" smtClean="0"/>
              <a:t>, </a:t>
            </a:r>
            <a:r>
              <a:rPr lang="en-US" dirty="0" err="1" smtClean="0"/>
              <a:t>AVHRR</a:t>
            </a:r>
            <a:r>
              <a:rPr lang="en-US" dirty="0" smtClean="0"/>
              <a:t> </a:t>
            </a:r>
            <a:r>
              <a:rPr lang="en-US" dirty="0" err="1" smtClean="0"/>
              <a:t>CCR</a:t>
            </a:r>
            <a:r>
              <a:rPr lang="en-US" dirty="0" smtClean="0"/>
              <a:t> (8/2012)</a:t>
            </a:r>
          </a:p>
          <a:p>
            <a:pPr lvl="1"/>
            <a:r>
              <a:rPr lang="en-US" dirty="0" err="1" smtClean="0"/>
              <a:t>Metop</a:t>
            </a:r>
            <a:r>
              <a:rPr lang="en-US" dirty="0" smtClean="0"/>
              <a:t>-B operational on 11/2015 with </a:t>
            </a:r>
            <a:r>
              <a:rPr lang="en-US" dirty="0" err="1" smtClean="0"/>
              <a:t>AVHRR</a:t>
            </a:r>
            <a:endParaRPr lang="en-US" dirty="0" smtClean="0"/>
          </a:p>
          <a:p>
            <a:pPr lvl="1"/>
            <a:r>
              <a:rPr lang="en-US" dirty="0" smtClean="0"/>
              <a:t>Will continue to run both operationally (orbits interleaved)</a:t>
            </a:r>
          </a:p>
          <a:p>
            <a:r>
              <a:rPr lang="en-US" dirty="0" err="1" smtClean="0"/>
              <a:t>NUCAPS-NPP</a:t>
            </a:r>
            <a:r>
              <a:rPr lang="en-US" dirty="0" smtClean="0"/>
              <a:t> algorithm: Operational  since 4/2014</a:t>
            </a:r>
          </a:p>
          <a:p>
            <a:pPr lvl="1"/>
            <a:r>
              <a:rPr lang="en-US" dirty="0" smtClean="0"/>
              <a:t>High resolution </a:t>
            </a:r>
            <a:r>
              <a:rPr lang="en-US" dirty="0" err="1" smtClean="0"/>
              <a:t>CrIS</a:t>
            </a:r>
            <a:r>
              <a:rPr lang="en-US" dirty="0" smtClean="0"/>
              <a:t> scheduled for fall 2016</a:t>
            </a:r>
          </a:p>
          <a:p>
            <a:r>
              <a:rPr lang="en-US" dirty="0" smtClean="0"/>
              <a:t>Operational maintenance budget is very small</a:t>
            </a:r>
          </a:p>
          <a:p>
            <a:pPr lvl="1"/>
            <a:r>
              <a:rPr lang="en-US" dirty="0" smtClean="0"/>
              <a:t>All upgrades have to be justified, prioritized, and scheduled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lessons learned for flight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181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could routinely process direct broadcast </a:t>
            </a:r>
            <a:r>
              <a:rPr lang="en-US" dirty="0" err="1" smtClean="0"/>
              <a:t>NPP</a:t>
            </a:r>
            <a:r>
              <a:rPr lang="en-US" dirty="0" smtClean="0"/>
              <a:t> data with a total latency (satellite </a:t>
            </a:r>
            <a:r>
              <a:rPr lang="en-US" dirty="0" err="1" smtClean="0"/>
              <a:t>obs</a:t>
            </a:r>
            <a:r>
              <a:rPr lang="en-US" dirty="0" smtClean="0"/>
              <a:t> to skew-T plots) of 45 minutes</a:t>
            </a:r>
          </a:p>
          <a:p>
            <a:r>
              <a:rPr lang="en-US" dirty="0" smtClean="0"/>
              <a:t>But for flight planning there is already a plethora of data </a:t>
            </a:r>
          </a:p>
          <a:p>
            <a:pPr lvl="1"/>
            <a:r>
              <a:rPr lang="en-US" dirty="0" smtClean="0"/>
              <a:t>Real time T(p), q(p) can complement the other data</a:t>
            </a:r>
          </a:p>
          <a:p>
            <a:pPr lvl="2"/>
            <a:r>
              <a:rPr lang="en-US" dirty="0" smtClean="0"/>
              <a:t>Mostly used to help to decide which forecast model was most representative of current conditions.</a:t>
            </a:r>
          </a:p>
          <a:p>
            <a:pPr lvl="2"/>
            <a:r>
              <a:rPr lang="en-US" dirty="0" smtClean="0"/>
              <a:t>Towards the end of the mission, DB skew-T plots did help guide flight plan</a:t>
            </a:r>
          </a:p>
          <a:p>
            <a:pPr lvl="1"/>
            <a:r>
              <a:rPr lang="en-US" dirty="0" smtClean="0"/>
              <a:t>But we need to be able to answer questions like “do you believe that dry layer aloft” on a case by case basis</a:t>
            </a:r>
          </a:p>
          <a:p>
            <a:pPr lvl="2"/>
            <a:r>
              <a:rPr lang="en-US" dirty="0" smtClean="0"/>
              <a:t>Individual skew-T’s were more valuable than cross-section visualization</a:t>
            </a:r>
          </a:p>
          <a:p>
            <a:pPr lvl="2"/>
            <a:r>
              <a:rPr lang="en-US" dirty="0" smtClean="0"/>
              <a:t>Morning orbit gave them a preview of the planned </a:t>
            </a:r>
            <a:r>
              <a:rPr lang="en-US" dirty="0" err="1" smtClean="0"/>
              <a:t>dropsonde</a:t>
            </a:r>
            <a:r>
              <a:rPr lang="en-US" dirty="0" smtClean="0"/>
              <a:t> data </a:t>
            </a:r>
            <a:r>
              <a:rPr lang="en-US" dirty="0" err="1" smtClean="0"/>
              <a:t>acquistion</a:t>
            </a:r>
            <a:endParaRPr lang="en-US" dirty="0" smtClean="0"/>
          </a:p>
          <a:p>
            <a:r>
              <a:rPr lang="en-US" dirty="0" smtClean="0"/>
              <a:t>Valuable insight into forecaster opinions of satellite soundings</a:t>
            </a:r>
          </a:p>
          <a:p>
            <a:pPr lvl="1"/>
            <a:r>
              <a:rPr lang="en-US" dirty="0" smtClean="0"/>
              <a:t>They are aware and concerned with our a-priori assumptions</a:t>
            </a:r>
          </a:p>
          <a:p>
            <a:pPr lvl="1"/>
            <a:r>
              <a:rPr lang="en-US" dirty="0" smtClean="0"/>
              <a:t>They assume we cannot handle outliers (stick to prior)</a:t>
            </a:r>
          </a:p>
          <a:p>
            <a:r>
              <a:rPr lang="en-US" dirty="0" smtClean="0"/>
              <a:t>At the “grass roots” level, forecasters became aware of satellite capabilities and limitations.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9006" y="198438"/>
            <a:ext cx="5453794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Post-processing from archive:</a:t>
            </a:r>
            <a:br>
              <a:rPr lang="en-US" dirty="0" smtClean="0"/>
            </a:br>
            <a:r>
              <a:rPr lang="en-US" dirty="0" smtClean="0"/>
              <a:t>Jan. 21 through Feb.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21</a:t>
            </a:fld>
            <a:endParaRPr lang="en-US"/>
          </a:p>
        </p:txBody>
      </p:sp>
      <p:pic>
        <p:nvPicPr>
          <p:cNvPr id="4098" name="Picture 2" descr="C:\Users\chris\Documents\Pictures\20160121sonde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hris\Documents\Pictures\20160125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71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chris\Documents\Pictures\20160126sonde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29" y="1371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hris\Documents\Pictures\20160129sonde_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chris\Documents\Pictures\20160130sonde_m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57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chris\Documents\Pictures\20160202sonde_ma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29" y="3657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9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Feb. 3 through </a:t>
            </a:r>
            <a:r>
              <a:rPr lang="en-US" dirty="0"/>
              <a:t> </a:t>
            </a:r>
            <a:r>
              <a:rPr lang="en-US" dirty="0" smtClean="0"/>
              <a:t>Feb. 17</a:t>
            </a:r>
            <a:br>
              <a:rPr lang="en-US" dirty="0" smtClean="0"/>
            </a:br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22</a:t>
            </a:fld>
            <a:endParaRPr lang="en-US"/>
          </a:p>
        </p:txBody>
      </p:sp>
      <p:pic>
        <p:nvPicPr>
          <p:cNvPr id="5122" name="Picture 2" descr="C:\Users\chris\Documents\Pictures\20160212sonde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1" y="1371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chris\Documents\Pictures\20160214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7" y="1371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chris\Documents\Pictures\20160215sonde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57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chris\Documents\Pictures\20160216sonde_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57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14" y="3657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chris\Documents\Pictures\20160203sonde_ma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1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Feb. 18 through </a:t>
            </a:r>
            <a:r>
              <a:rPr lang="en-US" dirty="0"/>
              <a:t> </a:t>
            </a:r>
            <a:r>
              <a:rPr lang="en-US" dirty="0" smtClean="0"/>
              <a:t>Mar. 1</a:t>
            </a:r>
            <a:br>
              <a:rPr lang="en-US" dirty="0" smtClean="0"/>
            </a:br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23</a:t>
            </a:fld>
            <a:endParaRPr lang="en-US"/>
          </a:p>
        </p:txBody>
      </p:sp>
      <p:pic>
        <p:nvPicPr>
          <p:cNvPr id="5127" name="Picture 7" descr="C:\Users\chris\Documents\Pictures\20160218sonde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1447800"/>
            <a:ext cx="32004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temp\20160221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\Documents\work\2016\docs\cris_atms\ensorr\data\160226\pm_sips\20160226sonde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2004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\Documents\work\2016\docs\cris_atms\ensorr\data\160227\pm_sips\20160227sonde_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3733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hris\Documents\work\2016\docs\cris_atms\ensorr\data\160301\pm_sips\20160301sonde_m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733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\Documents\work\2016\docs\cris_atms\ensorr\data\160229\pm_sips\20160229sonde_ma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33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Mar. 3 through </a:t>
            </a:r>
            <a:r>
              <a:rPr lang="en-US" dirty="0"/>
              <a:t> </a:t>
            </a:r>
            <a:r>
              <a:rPr lang="en-US" dirty="0" smtClean="0"/>
              <a:t>Mar. 1</a:t>
            </a:r>
            <a:r>
              <a:rPr lang="en-US" dirty="0"/>
              <a:t>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post-processing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24</a:t>
            </a:fld>
            <a:endParaRPr lang="en-US"/>
          </a:p>
        </p:txBody>
      </p:sp>
      <p:pic>
        <p:nvPicPr>
          <p:cNvPr id="3074" name="Picture 2" descr="C:\Users\chris\Documents\work\2016\docs\cris_atms\ensorr\data\160306\pm_sips\20160306sonde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hris\Documents\work\2016\docs\cris_atms\ensorr\data\160303\pm_sips\20160303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1447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hris\Documents\work\2016\docs\cris_atms\ensorr\data\160308\pm_sips\20160308sonde_ma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448" y="1447800"/>
            <a:ext cx="320040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hris\Documents\work\2016\docs\cris_atms\ensorr\data\160310\pm_sips\20160310sonde_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3733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487" y="152400"/>
            <a:ext cx="5040313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acquired datasets for validation</a:t>
            </a:r>
            <a:br>
              <a:rPr lang="en-US" dirty="0" smtClean="0"/>
            </a:b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691506"/>
              </p:ext>
            </p:extLst>
          </p:nvPr>
        </p:nvGraphicFramePr>
        <p:xfrm>
          <a:off x="583805" y="1570038"/>
          <a:ext cx="7874395" cy="46783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5915"/>
                <a:gridCol w="655915"/>
                <a:gridCol w="409947"/>
                <a:gridCol w="768650"/>
                <a:gridCol w="628585"/>
                <a:gridCol w="628585"/>
                <a:gridCol w="655915"/>
                <a:gridCol w="847223"/>
                <a:gridCol w="655915"/>
                <a:gridCol w="655915"/>
                <a:gridCol w="655915"/>
                <a:gridCol w="655915"/>
              </a:tblGrid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flight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DB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flight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total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overpass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useful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# of  GH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# C130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RHB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CXI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number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sites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date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# sondes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#skew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sondes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match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sondes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sondes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sondes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sondes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Thu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1/21/2016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11/12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-4.3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1/25/2016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08/09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-9.2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Tue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1/26/2016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10/11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-11.4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Fri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1/29/2016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02/03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 hour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Sat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1/30/2016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08/09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-11.4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Tue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2/2/2016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07/08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+0.3 hour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Wed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2/3/2016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07/08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+ 3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 + 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Fri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2/12/2016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08/09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-2.1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Sun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2/14/2016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01/02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 hour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 + 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2/15/2016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-17.3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 + 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Tue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2/16/2016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14/15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-9.4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Wed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2/17/2016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08/09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-2.4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Thu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2/18/2016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05/06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-2.1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 + 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Sun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2/21/2016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05/06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-1.3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Fri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2/26/2016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10/11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+0.9 hour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Sat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2/27/2016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12/13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+3.4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Mon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2/29/2016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07/08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+4.7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Tue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3/1/2016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07/08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30 secs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Thu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3/3/2016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09/10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-5.1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Sun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3/6/2016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18/19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+3.0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Tue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3/8/2016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07/08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+3.4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HI + CO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Thu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3/10/2016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05/06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+0.7 hour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 acquired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1102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593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  <a:tr h="17993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total analysed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7" marR="8997" marT="899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40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\Documents\work\2016\docs\cris_atms\ensorr\data\160217\pm_sips\160217loc_01_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Feb. 17, </a:t>
            </a:r>
            <a:r>
              <a:rPr lang="en-US" dirty="0" err="1" smtClean="0"/>
              <a:t>Sonde</a:t>
            </a:r>
            <a:r>
              <a:rPr lang="en-US" dirty="0" smtClean="0"/>
              <a:t> #1: 2.5 hours before overpass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2133600" cy="2468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 smtClean="0"/>
              <a:t>IR+MW</a:t>
            </a:r>
            <a:r>
              <a:rPr lang="en-US" sz="2000" dirty="0" smtClean="0"/>
              <a:t> tends to capture vertical T(p) and q(p) structure better than MW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47800"/>
            <a:ext cx="24536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981200" y="1905000"/>
            <a:ext cx="1143000" cy="17526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9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ris\Documents\work\2016\docs\cris_atms\ensorr\data\160217\pm_sips\160217loc_05_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Feb. 17, </a:t>
            </a:r>
            <a:r>
              <a:rPr lang="en-US" dirty="0" err="1"/>
              <a:t>Sonde</a:t>
            </a:r>
            <a:r>
              <a:rPr lang="en-US" dirty="0"/>
              <a:t> </a:t>
            </a:r>
            <a:r>
              <a:rPr lang="en-US" dirty="0" smtClean="0"/>
              <a:t>#5: 0.8 </a:t>
            </a:r>
            <a:r>
              <a:rPr lang="en-US" dirty="0"/>
              <a:t>hours before overpass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114800"/>
            <a:ext cx="2514600" cy="170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But obviously doesn’t have the vertical resolution of a </a:t>
            </a:r>
            <a:r>
              <a:rPr lang="en-US" sz="2400" dirty="0" err="1" smtClean="0"/>
              <a:t>sonde</a:t>
            </a:r>
            <a:r>
              <a:rPr lang="en-US" sz="2400" dirty="0" smtClean="0"/>
              <a:t> or GFS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47800"/>
            <a:ext cx="24536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752600" y="2438400"/>
            <a:ext cx="1447800" cy="12192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62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Feb</a:t>
            </a:r>
            <a:r>
              <a:rPr lang="en-US" dirty="0"/>
              <a:t>. 17, </a:t>
            </a:r>
            <a:r>
              <a:rPr lang="en-US" dirty="0" err="1"/>
              <a:t>Sonde</a:t>
            </a:r>
            <a:r>
              <a:rPr lang="en-US" dirty="0"/>
              <a:t> </a:t>
            </a:r>
            <a:r>
              <a:rPr lang="en-US" dirty="0" smtClean="0"/>
              <a:t>#8: near overpass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2048405" cy="262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NUCAPS</a:t>
            </a:r>
            <a:r>
              <a:rPr lang="en-US" dirty="0" smtClean="0"/>
              <a:t> is capturing large scale vertical structures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28</a:t>
            </a:fld>
            <a:endParaRPr lang="en-US"/>
          </a:p>
        </p:txBody>
      </p:sp>
      <p:pic>
        <p:nvPicPr>
          <p:cNvPr id="3074" name="Picture 2" descr="C:\Users\chris\Documents\work\2016\docs\cris_atms\ensorr\data\160217\pm_sips\160217loc_08_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47800"/>
            <a:ext cx="24536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676400" y="2743200"/>
            <a:ext cx="1447800" cy="9144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64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Feb. 17, </a:t>
            </a:r>
            <a:r>
              <a:rPr lang="en-US" dirty="0" err="1"/>
              <a:t>Sonde</a:t>
            </a:r>
            <a:r>
              <a:rPr lang="en-US" dirty="0"/>
              <a:t> </a:t>
            </a:r>
            <a:r>
              <a:rPr lang="en-US" dirty="0" smtClean="0"/>
              <a:t>#28: 2.3 </a:t>
            </a:r>
            <a:r>
              <a:rPr lang="en-US" dirty="0"/>
              <a:t>hours </a:t>
            </a:r>
            <a:r>
              <a:rPr lang="en-US" dirty="0" smtClean="0"/>
              <a:t>after </a:t>
            </a:r>
            <a:r>
              <a:rPr lang="en-US" dirty="0"/>
              <a:t>overpass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8600"/>
            <a:ext cx="2209800" cy="2087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thin layers can be used to estimate vertical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29</a:t>
            </a:fld>
            <a:endParaRPr lang="en-US"/>
          </a:p>
        </p:txBody>
      </p:sp>
      <p:pic>
        <p:nvPicPr>
          <p:cNvPr id="4098" name="Picture 2" descr="C:\Users\chris\Documents\work\2016\docs\cris_atms\ensorr\data\160217\pm_sips\160217loc_28_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47800"/>
            <a:ext cx="24536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990600" y="2514600"/>
            <a:ext cx="2057400" cy="12192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8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Availability of </a:t>
            </a:r>
            <a:r>
              <a:rPr lang="en-US" dirty="0" err="1" smtClean="0"/>
              <a:t>NUCAPS-NPP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(with latency)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Apr. 18, 2014 </a:t>
            </a:r>
            <a:r>
              <a:rPr lang="en-US" dirty="0" err="1" smtClean="0"/>
              <a:t>NUCAPS</a:t>
            </a:r>
            <a:r>
              <a:rPr lang="en-US" dirty="0" smtClean="0"/>
              <a:t> operational at </a:t>
            </a:r>
            <a:r>
              <a:rPr lang="en-US" dirty="0" err="1" smtClean="0"/>
              <a:t>OSPO</a:t>
            </a:r>
            <a:endParaRPr lang="en-US" dirty="0" smtClean="0"/>
          </a:p>
          <a:p>
            <a:pPr lvl="1"/>
            <a:r>
              <a:rPr lang="en-US" dirty="0" smtClean="0"/>
              <a:t>Via DDS subscription in near real time (</a:t>
            </a:r>
            <a:r>
              <a:rPr lang="en-US" dirty="0" smtClean="0">
                <a:sym typeface="Symbol"/>
              </a:rPr>
              <a:t> </a:t>
            </a:r>
            <a:r>
              <a:rPr lang="en-US" dirty="0" err="1" smtClean="0">
                <a:sym typeface="Symbol"/>
              </a:rPr>
              <a:t>3h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ym typeface="Symbol"/>
              </a:rPr>
              <a:t>Via CLASS interactive webpage (~ </a:t>
            </a:r>
            <a:r>
              <a:rPr lang="en-US" dirty="0" err="1" smtClean="0">
                <a:sym typeface="Symbol"/>
              </a:rPr>
              <a:t>6h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sym typeface="Symbol"/>
              </a:rPr>
              <a:t>On-line/downloadable TAR files via CLASS ftp site (~</a:t>
            </a:r>
            <a:r>
              <a:rPr lang="en-US" dirty="0" err="1" smtClean="0">
                <a:solidFill>
                  <a:srgbClr val="C00000"/>
                </a:solidFill>
                <a:sym typeface="Symbol"/>
              </a:rPr>
              <a:t>48h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</a:t>
            </a:r>
          </a:p>
          <a:p>
            <a:r>
              <a:rPr lang="en-US" dirty="0" smtClean="0">
                <a:sym typeface="Symbol"/>
              </a:rPr>
              <a:t>Sep. 2014 </a:t>
            </a:r>
            <a:r>
              <a:rPr lang="en-US" dirty="0" err="1" smtClean="0">
                <a:sym typeface="Symbol"/>
              </a:rPr>
              <a:t>AWIPS</a:t>
            </a:r>
            <a:r>
              <a:rPr lang="en-US" dirty="0" smtClean="0">
                <a:sym typeface="Symbol"/>
              </a:rPr>
              <a:t>-II implementation begins at NWS/</a:t>
            </a:r>
            <a:r>
              <a:rPr lang="en-US" dirty="0" err="1" smtClean="0">
                <a:sym typeface="Symbol"/>
              </a:rPr>
              <a:t>WFO’s</a:t>
            </a:r>
            <a:endParaRPr lang="en-US" dirty="0" smtClean="0">
              <a:sym typeface="Symbol"/>
            </a:endParaRPr>
          </a:p>
          <a:p>
            <a:pPr lvl="1"/>
            <a:r>
              <a:rPr lang="en-US" dirty="0" err="1" smtClean="0">
                <a:sym typeface="Symbol"/>
              </a:rPr>
              <a:t>NUCAPS</a:t>
            </a:r>
            <a:r>
              <a:rPr lang="en-US" dirty="0" smtClean="0">
                <a:sym typeface="Symbol"/>
              </a:rPr>
              <a:t> T(p) and H</a:t>
            </a:r>
            <a:r>
              <a:rPr lang="en-US" sz="2400" dirty="0" smtClean="0">
                <a:sym typeface="Symbol"/>
              </a:rPr>
              <a:t>2</a:t>
            </a:r>
            <a:r>
              <a:rPr lang="en-US" dirty="0" smtClean="0">
                <a:sym typeface="Symbol"/>
              </a:rPr>
              <a:t>O(p) products can be displayed as skew-T and manipulated within </a:t>
            </a:r>
            <a:r>
              <a:rPr lang="en-US" dirty="0" err="1" smtClean="0">
                <a:sym typeface="Symbol"/>
              </a:rPr>
              <a:t>AWIPS</a:t>
            </a:r>
            <a:r>
              <a:rPr lang="en-US" dirty="0" smtClean="0">
                <a:sym typeface="Symbol"/>
              </a:rPr>
              <a:t> </a:t>
            </a:r>
            <a:r>
              <a:rPr lang="en-US" dirty="0"/>
              <a:t>(</a:t>
            </a:r>
            <a:r>
              <a:rPr lang="en-US" dirty="0">
                <a:sym typeface="Symbol"/>
              </a:rPr>
              <a:t> </a:t>
            </a:r>
            <a:r>
              <a:rPr lang="en-US" dirty="0" err="1">
                <a:sym typeface="Symbol"/>
              </a:rPr>
              <a:t>3h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sym typeface="Symbol"/>
              </a:rPr>
              <a:t>May 2016 testing of cross-section (plan view and volume browser)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  <a:sym typeface="Symbol"/>
              </a:rPr>
              <a:t>May 2016 testing of </a:t>
            </a:r>
            <a:r>
              <a:rPr lang="en-US" dirty="0" err="1" smtClean="0">
                <a:solidFill>
                  <a:srgbClr val="C00000"/>
                </a:solidFill>
                <a:sym typeface="Symbol"/>
              </a:rPr>
              <a:t>NUCAPS-Metop</a:t>
            </a:r>
            <a:r>
              <a:rPr lang="en-US" dirty="0">
                <a:solidFill>
                  <a:srgbClr val="C00000"/>
                </a:solidFill>
                <a:sym typeface="Symbol"/>
              </a:rPr>
              <a:t> 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(soundings </a:t>
            </a:r>
            <a:r>
              <a:rPr lang="en-US" dirty="0" err="1" smtClean="0">
                <a:solidFill>
                  <a:srgbClr val="C00000"/>
                </a:solidFill>
                <a:sym typeface="Symbol"/>
              </a:rPr>
              <a:t>4x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/day)</a:t>
            </a:r>
          </a:p>
          <a:p>
            <a:r>
              <a:rPr lang="en-US" dirty="0" smtClean="0">
                <a:sym typeface="Symbol"/>
              </a:rPr>
              <a:t>Feb. 24, 2015 </a:t>
            </a:r>
            <a:r>
              <a:rPr lang="en-US" dirty="0" err="1" smtClean="0">
                <a:sym typeface="Symbol"/>
              </a:rPr>
              <a:t>NUCAPS</a:t>
            </a:r>
            <a:r>
              <a:rPr lang="en-US" dirty="0" smtClean="0">
                <a:sym typeface="Symbol"/>
              </a:rPr>
              <a:t> operational at </a:t>
            </a:r>
            <a:r>
              <a:rPr lang="en-US" dirty="0" err="1" smtClean="0">
                <a:sym typeface="Symbol"/>
              </a:rPr>
              <a:t>CSPP</a:t>
            </a:r>
            <a:r>
              <a:rPr lang="en-US" dirty="0" smtClean="0">
                <a:sym typeface="Symbol"/>
              </a:rPr>
              <a:t> direct broadcast stations</a:t>
            </a:r>
          </a:p>
          <a:p>
            <a:pPr lvl="1"/>
            <a:r>
              <a:rPr lang="en-US" dirty="0" err="1" smtClean="0">
                <a:sym typeface="Symbol"/>
              </a:rPr>
              <a:t>CSPP</a:t>
            </a:r>
            <a:r>
              <a:rPr lang="en-US" dirty="0" smtClean="0">
                <a:sym typeface="Symbol"/>
              </a:rPr>
              <a:t> = Community Satellite Processing Package</a:t>
            </a:r>
          </a:p>
          <a:p>
            <a:pPr lvl="1"/>
            <a:r>
              <a:rPr lang="en-US" dirty="0" smtClean="0">
                <a:sym typeface="Symbol"/>
              </a:rPr>
              <a:t>Support field campaigns and science evaluations</a:t>
            </a:r>
          </a:p>
          <a:p>
            <a:pPr lvl="1"/>
            <a:r>
              <a:rPr lang="en-US" dirty="0" smtClean="0">
                <a:sym typeface="Symbol"/>
              </a:rPr>
              <a:t>Network of DB will be used to reduce latency to NWP</a:t>
            </a:r>
          </a:p>
          <a:p>
            <a:r>
              <a:rPr lang="en-US" dirty="0">
                <a:sym typeface="Symbol"/>
              </a:rPr>
              <a:t>R</a:t>
            </a:r>
            <a:r>
              <a:rPr lang="en-US" dirty="0" smtClean="0">
                <a:sym typeface="Symbol"/>
              </a:rPr>
              <a:t>eprocessing of full mission </a:t>
            </a:r>
            <a:r>
              <a:rPr lang="en-US" dirty="0" err="1" smtClean="0">
                <a:sym typeface="Symbol"/>
              </a:rPr>
              <a:t>CrIS+ATMS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SDRs</a:t>
            </a:r>
            <a:r>
              <a:rPr lang="en-US" dirty="0" smtClean="0">
                <a:sym typeface="Symbol"/>
              </a:rPr>
              <a:t> and </a:t>
            </a:r>
            <a:r>
              <a:rPr lang="en-US" dirty="0" err="1" smtClean="0">
                <a:sym typeface="Symbol"/>
              </a:rPr>
              <a:t>NUCAPS</a:t>
            </a:r>
            <a:r>
              <a:rPr lang="en-US" dirty="0" smtClean="0">
                <a:sym typeface="Symbol"/>
              </a:rPr>
              <a:t> at Univ. Wisconsin (</a:t>
            </a:r>
            <a:r>
              <a:rPr lang="en-US" dirty="0" err="1" smtClean="0">
                <a:sym typeface="Symbol"/>
              </a:rPr>
              <a:t>JPSS</a:t>
            </a:r>
            <a:r>
              <a:rPr lang="en-US" dirty="0" smtClean="0">
                <a:sym typeface="Symbol"/>
              </a:rPr>
              <a:t> funded)</a:t>
            </a:r>
          </a:p>
          <a:p>
            <a:pPr lvl="1"/>
            <a:r>
              <a:rPr lang="en-US" dirty="0" err="1" smtClean="0">
                <a:solidFill>
                  <a:srgbClr val="C00000"/>
                </a:solidFill>
                <a:sym typeface="Symbol"/>
              </a:rPr>
              <a:t>V1.0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 (2014 operational system) completed in Aug.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Feb. 17, </a:t>
            </a:r>
            <a:r>
              <a:rPr lang="en-US" dirty="0" err="1"/>
              <a:t>Sonde</a:t>
            </a:r>
            <a:r>
              <a:rPr lang="en-US" dirty="0"/>
              <a:t> </a:t>
            </a:r>
            <a:r>
              <a:rPr lang="en-US" dirty="0" smtClean="0"/>
              <a:t>#30: 3 hours after </a:t>
            </a:r>
            <a:r>
              <a:rPr lang="en-US" dirty="0"/>
              <a:t>overpass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962400"/>
            <a:ext cx="2286000" cy="1858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Again, vertical resolution of </a:t>
            </a:r>
            <a:r>
              <a:rPr lang="en-US" dirty="0" err="1"/>
              <a:t>IR+MW</a:t>
            </a:r>
            <a:r>
              <a:rPr lang="en-US" dirty="0"/>
              <a:t>  tends to be better than MW-only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30</a:t>
            </a:fld>
            <a:endParaRPr lang="en-US"/>
          </a:p>
        </p:txBody>
      </p:sp>
      <p:pic>
        <p:nvPicPr>
          <p:cNvPr id="5122" name="Picture 2" descr="C:\Users\chris\Documents\work\2016\docs\cris_atms\ensorr\data\160217\pm_sips\160217loc_30_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47800"/>
            <a:ext cx="24536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19200" y="2209800"/>
            <a:ext cx="1905000" cy="1524000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0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Feb. 17, </a:t>
            </a:r>
            <a:r>
              <a:rPr lang="en-US" dirty="0" err="1"/>
              <a:t>Sonde</a:t>
            </a:r>
            <a:r>
              <a:rPr lang="en-US" dirty="0"/>
              <a:t> </a:t>
            </a:r>
            <a:r>
              <a:rPr lang="en-US" dirty="0" smtClean="0"/>
              <a:t>#31</a:t>
            </a:r>
            <a:r>
              <a:rPr lang="en-US" dirty="0"/>
              <a:t>: </a:t>
            </a:r>
            <a:r>
              <a:rPr lang="en-US" dirty="0" smtClean="0"/>
              <a:t>3.2 </a:t>
            </a:r>
            <a:r>
              <a:rPr lang="en-US" dirty="0"/>
              <a:t>hours </a:t>
            </a:r>
            <a:r>
              <a:rPr lang="en-US" dirty="0" smtClean="0"/>
              <a:t>after </a:t>
            </a:r>
            <a:r>
              <a:rPr lang="en-US" dirty="0"/>
              <a:t>overpass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2057400" cy="1935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But why did this case do so much better?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31</a:t>
            </a:fld>
            <a:endParaRPr lang="en-US"/>
          </a:p>
        </p:txBody>
      </p:sp>
      <p:pic>
        <p:nvPicPr>
          <p:cNvPr id="6146" name="Picture 2" descr="C:\Users\chris\Documents\work\2016\docs\cris_atms\ensorr\data\160217\pm_sips\160217loc_31_ac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28800"/>
            <a:ext cx="6400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chris\Documents\Pictures\20160217sonde_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" y="1447800"/>
            <a:ext cx="245364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295400" y="2133600"/>
            <a:ext cx="1752600" cy="160020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 research topics we will focus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058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Characterize algorithms in ocean regimes</a:t>
            </a:r>
          </a:p>
          <a:p>
            <a:pPr lvl="1"/>
            <a:r>
              <a:rPr lang="en-US" dirty="0" smtClean="0"/>
              <a:t>Assess satellite sounding </a:t>
            </a:r>
            <a:r>
              <a:rPr lang="en-US" dirty="0"/>
              <a:t>v</a:t>
            </a:r>
            <a:r>
              <a:rPr lang="en-US" dirty="0" smtClean="0"/>
              <a:t>ertical resolution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bility to see marine inversions, moist areas aloft</a:t>
            </a:r>
          </a:p>
          <a:p>
            <a:pPr lvl="1"/>
            <a:r>
              <a:rPr lang="en-US" dirty="0" smtClean="0"/>
              <a:t>Improve our training: do statistics in user units (dew point)</a:t>
            </a:r>
          </a:p>
          <a:p>
            <a:r>
              <a:rPr lang="en-US" dirty="0" smtClean="0"/>
              <a:t>These data test our ability to see extremes</a:t>
            </a:r>
          </a:p>
          <a:p>
            <a:pPr lvl="1"/>
            <a:r>
              <a:rPr lang="en-US" dirty="0" smtClean="0"/>
              <a:t>Moisture extremes along flight path</a:t>
            </a:r>
          </a:p>
          <a:p>
            <a:pPr lvl="1"/>
            <a:r>
              <a:rPr lang="en-US" dirty="0" smtClean="0"/>
              <a:t>2015/16 El Nino outside of </a:t>
            </a:r>
            <a:r>
              <a:rPr lang="en-US" dirty="0" err="1" smtClean="0"/>
              <a:t>NUCAPS</a:t>
            </a:r>
            <a:r>
              <a:rPr lang="en-US" dirty="0" smtClean="0"/>
              <a:t> climatology training</a:t>
            </a:r>
          </a:p>
          <a:p>
            <a:pPr lvl="1"/>
            <a:r>
              <a:rPr lang="en-US" dirty="0" smtClean="0"/>
              <a:t>Can test sensitivity to a-priori assumptions</a:t>
            </a:r>
          </a:p>
          <a:p>
            <a:r>
              <a:rPr lang="en-US" dirty="0" smtClean="0"/>
              <a:t>Support the scientific goals of the field campaign</a:t>
            </a:r>
          </a:p>
          <a:p>
            <a:pPr lvl="1"/>
            <a:r>
              <a:rPr lang="en-US" dirty="0" smtClean="0"/>
              <a:t>Use satellite data to test skill of GFS on flight versus non-flight days</a:t>
            </a:r>
          </a:p>
          <a:p>
            <a:pPr lvl="2"/>
            <a:r>
              <a:rPr lang="en-US" dirty="0" smtClean="0"/>
              <a:t>Is USA forecast sensitive to specific regions (e.g., </a:t>
            </a:r>
            <a:r>
              <a:rPr lang="en-US" dirty="0" err="1" smtClean="0"/>
              <a:t>ITCZ</a:t>
            </a:r>
            <a:r>
              <a:rPr lang="en-US" dirty="0" smtClean="0"/>
              <a:t> outflow)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hat datasets could enhance skill.</a:t>
            </a:r>
          </a:p>
          <a:p>
            <a:pPr lvl="1"/>
            <a:r>
              <a:rPr lang="en-US" dirty="0" smtClean="0"/>
              <a:t>Add </a:t>
            </a:r>
            <a:r>
              <a:rPr lang="en-US" dirty="0" err="1" smtClean="0"/>
              <a:t>NUCAPS</a:t>
            </a:r>
            <a:r>
              <a:rPr lang="en-US" dirty="0" smtClean="0"/>
              <a:t> to datasets that document </a:t>
            </a:r>
            <a:r>
              <a:rPr lang="en-US" dirty="0" smtClean="0"/>
              <a:t>the thermodynamic environment of the 2015/16 </a:t>
            </a:r>
            <a:r>
              <a:rPr lang="en-US" dirty="0" smtClean="0"/>
              <a:t>El Nino</a:t>
            </a:r>
          </a:p>
          <a:p>
            <a:pPr lvl="2"/>
            <a:r>
              <a:rPr lang="en-US" dirty="0" smtClean="0"/>
              <a:t>Complements the in-situ data investment of this field campaign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257800" cy="1173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Feedback has led to potential improvements to </a:t>
            </a:r>
            <a:r>
              <a:rPr lang="en-US" dirty="0" err="1" smtClean="0"/>
              <a:t>NUCAPS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need to improve our surface retrieval</a:t>
            </a:r>
          </a:p>
          <a:p>
            <a:pPr lvl="1"/>
            <a:r>
              <a:rPr lang="en-US" dirty="0" smtClean="0"/>
              <a:t>We will employ the NASA </a:t>
            </a:r>
            <a:r>
              <a:rPr lang="en-US" dirty="0" err="1" smtClean="0"/>
              <a:t>MEaSURES</a:t>
            </a:r>
            <a:r>
              <a:rPr lang="en-US" dirty="0" smtClean="0"/>
              <a:t> MODIS/ASTER surface emissivity climatology (</a:t>
            </a:r>
            <a:r>
              <a:rPr lang="en-US" dirty="0" err="1" smtClean="0"/>
              <a:t>Borbas</a:t>
            </a:r>
            <a:r>
              <a:rPr lang="en-US" dirty="0" smtClean="0"/>
              <a:t>, </a:t>
            </a:r>
            <a:r>
              <a:rPr lang="en-US" dirty="0" err="1" smtClean="0"/>
              <a:t>SSEC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Should improve </a:t>
            </a:r>
            <a:r>
              <a:rPr lang="en-US" dirty="0" err="1" smtClean="0"/>
              <a:t>NUCAPS</a:t>
            </a:r>
            <a:r>
              <a:rPr lang="en-US" dirty="0" smtClean="0"/>
              <a:t> lower tropospheric soundings over land</a:t>
            </a:r>
          </a:p>
          <a:p>
            <a:r>
              <a:rPr lang="en-US" dirty="0" smtClean="0"/>
              <a:t>We need to improve our QC</a:t>
            </a:r>
          </a:p>
          <a:p>
            <a:pPr lvl="1"/>
            <a:r>
              <a:rPr lang="en-US" dirty="0" smtClean="0"/>
              <a:t>Original QC was developed to demonstrate that we met requirements</a:t>
            </a:r>
          </a:p>
          <a:p>
            <a:pPr lvl="1"/>
            <a:r>
              <a:rPr lang="en-US" dirty="0" smtClean="0"/>
              <a:t>We need application dependent QC</a:t>
            </a:r>
          </a:p>
          <a:p>
            <a:pPr lvl="3"/>
            <a:r>
              <a:rPr lang="en-US" dirty="0" smtClean="0"/>
              <a:t>Forecasters need more information as to where to believe sounding</a:t>
            </a:r>
          </a:p>
          <a:p>
            <a:r>
              <a:rPr lang="en-US" dirty="0" smtClean="0"/>
              <a:t>We will explore using a model (most likely RAP) </a:t>
            </a:r>
            <a:r>
              <a:rPr lang="en-US" i="1" dirty="0" smtClean="0"/>
              <a:t>a-priori</a:t>
            </a:r>
          </a:p>
          <a:p>
            <a:pPr lvl="1"/>
            <a:r>
              <a:rPr lang="en-US" dirty="0" smtClean="0"/>
              <a:t>Would allow </a:t>
            </a:r>
            <a:r>
              <a:rPr lang="en-US" dirty="0" err="1" smtClean="0"/>
              <a:t>NUCAPS</a:t>
            </a:r>
            <a:r>
              <a:rPr lang="en-US" dirty="0" smtClean="0"/>
              <a:t> to “verify” the model in near-real time</a:t>
            </a:r>
          </a:p>
          <a:p>
            <a:pPr lvl="2"/>
            <a:r>
              <a:rPr lang="en-US" dirty="0" smtClean="0"/>
              <a:t>If we have low information content our product relaxes to model (and we can convey that)</a:t>
            </a:r>
          </a:p>
          <a:p>
            <a:pPr lvl="2"/>
            <a:r>
              <a:rPr lang="en-US" dirty="0" smtClean="0"/>
              <a:t>If we have high information content this informs the forecast to either have more confidence in the model or to estimate where the model is incorrect</a:t>
            </a:r>
          </a:p>
          <a:p>
            <a:pPr lvl="1"/>
            <a:r>
              <a:rPr lang="en-US" dirty="0" smtClean="0"/>
              <a:t>Could bring in valuable surface information</a:t>
            </a:r>
          </a:p>
          <a:p>
            <a:pPr lvl="2"/>
            <a:r>
              <a:rPr lang="en-US" dirty="0" smtClean="0"/>
              <a:t>Could minimize surface correction</a:t>
            </a:r>
          </a:p>
          <a:p>
            <a:pPr lvl="2"/>
            <a:r>
              <a:rPr lang="en-US" dirty="0" smtClean="0"/>
              <a:t>Could ensure surface correction agrees with satellite measurements</a:t>
            </a:r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41625"/>
            <a:ext cx="7772400" cy="14255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D0F305-416E-4049-93BF-4057EC022002}" type="slidenum">
              <a:rPr lang="en-US" altLang="en-US" sz="1400" b="0" smtClean="0"/>
              <a:pPr eaLnBrk="1" hangingPunct="1"/>
              <a:t>35</a:t>
            </a:fld>
            <a:endParaRPr lang="en-US" altLang="en-US" sz="1400" b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Acronyms</a:t>
            </a:r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4419600" y="1295400"/>
            <a:ext cx="457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METOP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</a:t>
            </a:r>
            <a:r>
              <a:rPr lang="en-US" altLang="en-US" sz="1100" b="0" dirty="0" err="1"/>
              <a:t>METeorological</a:t>
            </a:r>
            <a:r>
              <a:rPr lang="en-US" altLang="en-US" sz="1100" b="0" dirty="0"/>
              <a:t> Observing Platform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MHS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Microwave Humidity </a:t>
            </a:r>
            <a:r>
              <a:rPr lang="en-US" altLang="en-US" sz="1100" b="0" dirty="0" smtClean="0"/>
              <a:t>Sensor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MODIS </a:t>
            </a:r>
            <a:r>
              <a:rPr lang="en-US" altLang="en-US" sz="1100" b="0" dirty="0"/>
              <a:t>= </a:t>
            </a:r>
            <a:r>
              <a:rPr lang="en-US" altLang="en-US" sz="1100" b="0" dirty="0" err="1"/>
              <a:t>MODerate</a:t>
            </a:r>
            <a:r>
              <a:rPr lang="en-US" altLang="en-US" sz="1100" b="0" dirty="0"/>
              <a:t> resolution Imaging </a:t>
            </a:r>
            <a:r>
              <a:rPr lang="en-US" altLang="en-US" sz="1100" b="0" dirty="0" err="1" smtClean="0"/>
              <a:t>Spectroradiometer</a:t>
            </a:r>
            <a:endParaRPr lang="en-US" altLang="en-US" sz="1100" b="0" dirty="0" smtClean="0"/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NASA </a:t>
            </a:r>
            <a:r>
              <a:rPr lang="en-US" altLang="en-US" sz="1100" b="0" dirty="0"/>
              <a:t>=  National Aeronautics and Space </a:t>
            </a:r>
            <a:r>
              <a:rPr lang="en-US" altLang="en-US" sz="1100" b="0" dirty="0" smtClean="0"/>
              <a:t>Administration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NCEP</a:t>
            </a:r>
            <a:r>
              <a:rPr lang="en-US" altLang="en-US" sz="1100" b="0" dirty="0"/>
              <a:t> = National Centers </a:t>
            </a:r>
            <a:r>
              <a:rPr lang="en-US" altLang="en-US" sz="1100" b="0" dirty="0" smtClean="0"/>
              <a:t>for Environmental Prediction </a:t>
            </a:r>
            <a:endParaRPr lang="en-US" altLang="en-US" sz="1100" b="0" dirty="0"/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/>
              <a:t>NESDIS</a:t>
            </a:r>
            <a:r>
              <a:rPr lang="en-US" altLang="en-US" sz="1100" b="0" dirty="0"/>
              <a:t> = National Environmental Satellite, Data, and </a:t>
            </a:r>
            <a:r>
              <a:rPr lang="en-US" altLang="en-US" sz="1100" b="0" dirty="0" smtClean="0"/>
              <a:t>Information Service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NHC</a:t>
            </a:r>
            <a:r>
              <a:rPr lang="en-US" altLang="en-US" sz="1100" b="0" dirty="0" smtClean="0"/>
              <a:t> = (</a:t>
            </a:r>
            <a:r>
              <a:rPr lang="en-US" altLang="en-US" sz="1100" b="0" dirty="0" err="1" smtClean="0"/>
              <a:t>NCEP</a:t>
            </a:r>
            <a:r>
              <a:rPr lang="en-US" altLang="en-US" sz="1100" b="0" dirty="0" smtClean="0"/>
              <a:t>) National Hurricane Center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NOAA </a:t>
            </a:r>
            <a:r>
              <a:rPr lang="en-US" altLang="en-US" sz="1100" b="0" dirty="0"/>
              <a:t>= National Oceanographic and Atmospheric Administration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NPP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National Polar-orbiting </a:t>
            </a:r>
            <a:r>
              <a:rPr lang="en-US" altLang="en-US" sz="1100" b="0" dirty="0" smtClean="0"/>
              <a:t>Partnership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NWP = Numerical Weather Prediction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NWS = National Weather Service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NUCAPS</a:t>
            </a:r>
            <a:r>
              <a:rPr lang="en-US" altLang="en-US" sz="1100" b="0" dirty="0" smtClean="0"/>
              <a:t> = NOAA Unique </a:t>
            </a:r>
            <a:r>
              <a:rPr lang="en-US" altLang="en-US" sz="1100" b="0" dirty="0" err="1" smtClean="0"/>
              <a:t>CrIS</a:t>
            </a:r>
            <a:r>
              <a:rPr lang="en-US" altLang="en-US" sz="1100" b="0" dirty="0" smtClean="0"/>
              <a:t>/ATMS Processing System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OPC</a:t>
            </a:r>
            <a:r>
              <a:rPr lang="en-US" altLang="en-US" sz="1100" b="0" dirty="0" smtClean="0"/>
              <a:t> = (</a:t>
            </a:r>
            <a:r>
              <a:rPr lang="en-US" altLang="en-US" sz="1100" b="0" dirty="0" err="1" smtClean="0"/>
              <a:t>NCEP</a:t>
            </a:r>
            <a:r>
              <a:rPr lang="en-US" altLang="en-US" sz="1100" b="0" dirty="0" smtClean="0"/>
              <a:t>) Ocean Prediction Center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OSPO</a:t>
            </a:r>
            <a:r>
              <a:rPr lang="en-US" altLang="en-US" sz="1100" b="0" dirty="0"/>
              <a:t> = </a:t>
            </a:r>
            <a:r>
              <a:rPr lang="en-US" altLang="en-US" sz="1100" b="0" dirty="0" smtClean="0"/>
              <a:t>(</a:t>
            </a:r>
            <a:r>
              <a:rPr lang="en-US" altLang="en-US" sz="1100" b="0" dirty="0" err="1" smtClean="0"/>
              <a:t>NESDIS</a:t>
            </a:r>
            <a:r>
              <a:rPr lang="en-US" altLang="en-US" sz="1100" b="0" dirty="0" smtClean="0"/>
              <a:t>) Office </a:t>
            </a:r>
            <a:r>
              <a:rPr lang="en-US" altLang="en-US" sz="1100" b="0" dirty="0"/>
              <a:t>of Satellite and Product </a:t>
            </a:r>
            <a:r>
              <a:rPr lang="en-US" altLang="en-US" sz="1100" b="0" dirty="0" smtClean="0"/>
              <a:t>Operations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SOO = Science Operations Officer 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SPC</a:t>
            </a:r>
            <a:r>
              <a:rPr lang="en-US" altLang="en-US" sz="1100" b="0" dirty="0" smtClean="0"/>
              <a:t> = (</a:t>
            </a:r>
            <a:r>
              <a:rPr lang="en-US" altLang="en-US" sz="1100" b="0" dirty="0" err="1" smtClean="0"/>
              <a:t>NCEP</a:t>
            </a:r>
            <a:r>
              <a:rPr lang="en-US" altLang="en-US" sz="1100" b="0" dirty="0" smtClean="0"/>
              <a:t>) Storm Prediction Center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SPoRT</a:t>
            </a:r>
            <a:r>
              <a:rPr lang="en-US" altLang="en-US" sz="1100" b="0" dirty="0"/>
              <a:t> = (NASA) Short-term Prediction and Research Transition </a:t>
            </a:r>
            <a:r>
              <a:rPr lang="en-US" altLang="en-US" sz="1100" b="0" dirty="0" smtClean="0"/>
              <a:t>Center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STAR = (</a:t>
            </a:r>
            <a:r>
              <a:rPr lang="en-US" altLang="en-US" sz="1100" b="0" dirty="0" err="1" smtClean="0"/>
              <a:t>NESDIS</a:t>
            </a:r>
            <a:r>
              <a:rPr lang="en-US" altLang="en-US" sz="1100" b="0" dirty="0" smtClean="0"/>
              <a:t>) </a:t>
            </a:r>
            <a:r>
              <a:rPr lang="en-US" altLang="en-US" sz="1100" b="0" dirty="0" err="1" smtClean="0"/>
              <a:t>SaTellite</a:t>
            </a:r>
            <a:r>
              <a:rPr lang="en-US" altLang="en-US" sz="1100" b="0" dirty="0"/>
              <a:t> </a:t>
            </a:r>
            <a:r>
              <a:rPr lang="en-US" altLang="en-US" sz="1100" b="0" dirty="0" smtClean="0"/>
              <a:t>Applications </a:t>
            </a:r>
            <a:r>
              <a:rPr lang="en-US" altLang="en-US" sz="1100" b="0" dirty="0"/>
              <a:t>and Research </a:t>
            </a:r>
            <a:endParaRPr lang="en-US" altLang="en-US" sz="1100" b="0" dirty="0" smtClean="0"/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STC</a:t>
            </a:r>
            <a:r>
              <a:rPr lang="en-US" altLang="en-US" sz="1100" b="0" dirty="0" smtClean="0"/>
              <a:t> = Science and Technology Corporation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UMBC</a:t>
            </a:r>
            <a:r>
              <a:rPr lang="en-US" altLang="en-US" sz="1100" b="0" dirty="0" smtClean="0"/>
              <a:t> = University of Maryland, Baltimore County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fr-FR" altLang="en-US" sz="1100" b="0" dirty="0" err="1"/>
              <a:t>VIIRS</a:t>
            </a:r>
            <a:r>
              <a:rPr lang="fr-FR" altLang="en-US" sz="1100" b="0" dirty="0"/>
              <a:t> = </a:t>
            </a:r>
            <a:r>
              <a:rPr lang="fr-FR" altLang="en-US" sz="1100" b="0" dirty="0" smtClean="0"/>
              <a:t>Visible </a:t>
            </a:r>
            <a:r>
              <a:rPr lang="fr-FR" altLang="en-US" sz="1100" b="0" dirty="0" err="1" smtClean="0"/>
              <a:t>Infrared</a:t>
            </a:r>
            <a:r>
              <a:rPr lang="fr-FR" altLang="en-US" sz="1100" b="0" dirty="0" smtClean="0"/>
              <a:t> </a:t>
            </a:r>
            <a:r>
              <a:rPr lang="fr-FR" altLang="en-US" sz="1100" b="0" dirty="0"/>
              <a:t>Imaging </a:t>
            </a:r>
            <a:r>
              <a:rPr lang="fr-FR" altLang="en-US" sz="1100" b="0" dirty="0" err="1"/>
              <a:t>Radiometer</a:t>
            </a:r>
            <a:r>
              <a:rPr lang="fr-FR" altLang="en-US" sz="1100" b="0" dirty="0"/>
              <a:t> </a:t>
            </a:r>
            <a:r>
              <a:rPr lang="fr-FR" altLang="en-US" sz="1100" b="0" dirty="0" smtClean="0"/>
              <a:t>Suite</a:t>
            </a:r>
            <a:endParaRPr lang="en-US" altLang="en-US" sz="1100" b="0" dirty="0" smtClean="0"/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WFO</a:t>
            </a:r>
            <a:r>
              <a:rPr lang="en-US" altLang="en-US" sz="1100" b="0" dirty="0" smtClean="0"/>
              <a:t> = (NWS) Weather Forecast Office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WPC = (</a:t>
            </a:r>
            <a:r>
              <a:rPr lang="en-US" altLang="en-US" sz="1100" b="0" dirty="0" err="1" smtClean="0"/>
              <a:t>NCEP</a:t>
            </a:r>
            <a:r>
              <a:rPr lang="en-US" altLang="en-US" sz="1100" b="0" dirty="0" smtClean="0"/>
              <a:t>) Weather Prediction Center</a:t>
            </a:r>
            <a:endParaRPr lang="en-US" altLang="en-US" sz="1100" b="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1371600"/>
            <a:ext cx="4572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AIRS </a:t>
            </a:r>
            <a:r>
              <a:rPr lang="en-US" altLang="en-US" sz="1100" b="0" dirty="0"/>
              <a:t>= Atmospheric Infrared </a:t>
            </a:r>
            <a:r>
              <a:rPr lang="en-US" altLang="en-US" sz="1100" b="0" dirty="0" smtClean="0"/>
              <a:t>Sounder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AMSU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Advanced Microwave Sounding Unit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AR = Atmospheric River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ATMS </a:t>
            </a:r>
            <a:r>
              <a:rPr lang="en-US" altLang="en-US" sz="1100" b="0" dirty="0"/>
              <a:t>= Advanced Technology Microwave </a:t>
            </a:r>
            <a:r>
              <a:rPr lang="en-US" altLang="en-US" sz="1100" b="0" dirty="0" smtClean="0"/>
              <a:t>Sounder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/>
              <a:t>AVHRR</a:t>
            </a:r>
            <a:r>
              <a:rPr lang="en-US" altLang="en-US" sz="1100" b="0" dirty="0"/>
              <a:t> = Advanced Very High Resolution </a:t>
            </a:r>
            <a:r>
              <a:rPr lang="en-US" altLang="en-US" sz="1100" b="0" dirty="0" smtClean="0"/>
              <a:t>Radiometer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AWIPS</a:t>
            </a:r>
            <a:r>
              <a:rPr lang="en-US" altLang="en-US" sz="1100" b="0" dirty="0" smtClean="0"/>
              <a:t> = </a:t>
            </a:r>
            <a:r>
              <a:rPr lang="en-US" sz="1100" b="0" dirty="0"/>
              <a:t>Advanced Weather Interactive Processing </a:t>
            </a:r>
            <a:r>
              <a:rPr lang="en-US" sz="1100" b="0" dirty="0" smtClean="0"/>
              <a:t>System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sz="1100" b="0" dirty="0" err="1"/>
              <a:t>AWT</a:t>
            </a:r>
            <a:r>
              <a:rPr lang="en-US" sz="1100" b="0" dirty="0"/>
              <a:t> = </a:t>
            </a:r>
            <a:r>
              <a:rPr lang="en-US" sz="1100" b="0" dirty="0" smtClean="0"/>
              <a:t>Aviation Weather Testbed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CrIS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Cross-track Infrared </a:t>
            </a:r>
            <a:r>
              <a:rPr lang="en-US" altLang="en-US" sz="1100" b="0" dirty="0" smtClean="0"/>
              <a:t>Sounder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CIMMS</a:t>
            </a:r>
            <a:r>
              <a:rPr lang="en-US" altLang="en-US" sz="1100" b="0" dirty="0" smtClean="0"/>
              <a:t> = Cooperative </a:t>
            </a:r>
            <a:r>
              <a:rPr lang="en-US" altLang="en-US" sz="1100" b="0" dirty="0"/>
              <a:t>Institute for Mesoscale Meteorological Studies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CIMSS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Cooperative Institute for Meteorological Satellite Studies</a:t>
            </a:r>
            <a:endParaRPr lang="en-US" altLang="en-US" sz="1100" b="0" dirty="0" smtClean="0"/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CSPP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</a:t>
            </a:r>
            <a:r>
              <a:rPr lang="en-US" altLang="en-US" sz="1100" b="0" dirty="0" smtClean="0"/>
              <a:t>(</a:t>
            </a:r>
            <a:r>
              <a:rPr lang="en-US" altLang="en-US" sz="1100" b="0" dirty="0" err="1" smtClean="0"/>
              <a:t>CIMSS</a:t>
            </a:r>
            <a:r>
              <a:rPr lang="en-US" altLang="en-US" sz="1100" b="0" dirty="0" smtClean="0"/>
              <a:t>) Community </a:t>
            </a:r>
            <a:r>
              <a:rPr lang="en-US" altLang="en-US" sz="1100" b="0" dirty="0"/>
              <a:t>Satellite Processing </a:t>
            </a:r>
            <a:r>
              <a:rPr lang="en-US" altLang="en-US" sz="1100" b="0" dirty="0" smtClean="0"/>
              <a:t>Package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CWA = (NWS) </a:t>
            </a:r>
            <a:r>
              <a:rPr lang="en-US" sz="1100" b="0" dirty="0" smtClean="0"/>
              <a:t>County </a:t>
            </a:r>
            <a:r>
              <a:rPr lang="en-US" sz="1100" b="0" dirty="0"/>
              <a:t>Warning </a:t>
            </a:r>
            <a:r>
              <a:rPr lang="en-US" sz="1100" b="0" dirty="0" smtClean="0"/>
              <a:t>Area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CWSU</a:t>
            </a:r>
            <a:r>
              <a:rPr lang="en-US" altLang="en-US" sz="1100" b="0" dirty="0" smtClean="0"/>
              <a:t> = (FAA) Center Weather Service Unit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EUMETSAT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</a:t>
            </a:r>
            <a:r>
              <a:rPr lang="en-US" altLang="en-US" sz="1100" b="0" dirty="0" err="1"/>
              <a:t>EUropean</a:t>
            </a:r>
            <a:r>
              <a:rPr lang="en-US" altLang="en-US" sz="1100" b="0" dirty="0"/>
              <a:t> organization for exploitation of </a:t>
            </a:r>
            <a:r>
              <a:rPr lang="en-US" altLang="en-US" sz="1100" b="0" dirty="0" err="1" smtClean="0"/>
              <a:t>METeorological</a:t>
            </a:r>
            <a:r>
              <a:rPr lang="en-US" altLang="en-US" sz="1100" b="0" dirty="0" smtClean="0"/>
              <a:t> </a:t>
            </a:r>
            <a:r>
              <a:rPr lang="en-US" altLang="en-US" sz="1100" b="0" dirty="0" err="1"/>
              <a:t>SATellites</a:t>
            </a:r>
            <a:endParaRPr lang="en-US" altLang="en-US" sz="1100" b="0" dirty="0"/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/>
              <a:t>FOV</a:t>
            </a:r>
            <a:r>
              <a:rPr lang="en-US" altLang="en-US" sz="1100" b="0" dirty="0"/>
              <a:t>/FOR = F</a:t>
            </a:r>
            <a:r>
              <a:rPr lang="en-US" altLang="en-US" sz="1100" b="0" dirty="0" smtClean="0"/>
              <a:t>ield </a:t>
            </a:r>
            <a:r>
              <a:rPr lang="en-US" altLang="en-US" sz="1100" b="0" dirty="0"/>
              <a:t>O</a:t>
            </a:r>
            <a:r>
              <a:rPr lang="en-US" altLang="en-US" sz="1100" b="0" dirty="0" smtClean="0"/>
              <a:t>f View/Regard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GFS = (</a:t>
            </a:r>
            <a:r>
              <a:rPr lang="en-US" altLang="en-US" sz="1100" b="0" dirty="0" err="1" smtClean="0"/>
              <a:t>NCEP</a:t>
            </a:r>
            <a:r>
              <a:rPr lang="en-US" altLang="en-US" sz="1100" b="0" dirty="0" smtClean="0"/>
              <a:t>) Global Forecast System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GSFC</a:t>
            </a:r>
            <a:r>
              <a:rPr lang="en-US" altLang="en-US" sz="1100" b="0" dirty="0" smtClean="0"/>
              <a:t> = (NASA) Goddard Space Flight Center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HMT </a:t>
            </a:r>
            <a:r>
              <a:rPr lang="en-US" altLang="en-US" sz="1100" b="0" dirty="0"/>
              <a:t>= Hydrometeorology </a:t>
            </a:r>
            <a:r>
              <a:rPr lang="en-US" altLang="en-US" sz="1100" b="0" dirty="0" smtClean="0"/>
              <a:t>Testbed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 smtClean="0"/>
              <a:t>HSB</a:t>
            </a:r>
            <a:r>
              <a:rPr lang="en-US" altLang="en-US" sz="1100" b="0" dirty="0" smtClean="0"/>
              <a:t> </a:t>
            </a:r>
            <a:r>
              <a:rPr lang="en-US" altLang="en-US" sz="1100" b="0" dirty="0"/>
              <a:t>= Humidity Sounder </a:t>
            </a:r>
            <a:r>
              <a:rPr lang="en-US" altLang="en-US" sz="1100" b="0" dirty="0" smtClean="0"/>
              <a:t>Brazil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/>
              <a:t>HWT</a:t>
            </a:r>
            <a:r>
              <a:rPr lang="en-US" altLang="en-US" sz="1100" b="0" dirty="0"/>
              <a:t> = Hazardous Weather </a:t>
            </a:r>
            <a:r>
              <a:rPr lang="en-US" altLang="en-US" sz="1100" b="0" dirty="0" smtClean="0"/>
              <a:t>Testbed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smtClean="0"/>
              <a:t>IASI </a:t>
            </a:r>
            <a:r>
              <a:rPr lang="en-US" altLang="en-US" sz="1100" b="0" dirty="0"/>
              <a:t>= Infrared Atmospheric Sounding </a:t>
            </a:r>
            <a:r>
              <a:rPr lang="en-US" altLang="en-US" sz="1100" b="0" dirty="0" smtClean="0"/>
              <a:t>Interferometer</a:t>
            </a:r>
          </a:p>
          <a:p>
            <a:pPr eaLnBrk="1" hangingPunct="1">
              <a:spcBef>
                <a:spcPct val="20000"/>
              </a:spcBef>
              <a:buFontTx/>
              <a:buChar char="–"/>
            </a:pPr>
            <a:r>
              <a:rPr lang="en-US" altLang="en-US" sz="1100" b="0" dirty="0" err="1"/>
              <a:t>JPSS</a:t>
            </a:r>
            <a:r>
              <a:rPr lang="en-US" altLang="en-US" sz="1100" b="0" dirty="0"/>
              <a:t> = Joint Polar Satellite </a:t>
            </a:r>
            <a:r>
              <a:rPr lang="en-US" altLang="en-US" sz="1100" b="0" dirty="0" smtClean="0"/>
              <a:t>System</a:t>
            </a:r>
            <a:endParaRPr lang="en-US" alt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75291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p_sonde_launc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3" y="3669846"/>
            <a:ext cx="2743200" cy="2067687"/>
          </a:xfrm>
          <a:prstGeom prst="rect">
            <a:avLst/>
          </a:prstGeom>
        </p:spPr>
      </p:pic>
      <p:pic>
        <p:nvPicPr>
          <p:cNvPr id="9" name="Picture 8" descr="fig_worldmap_bluemarb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28332" r="16875" b="28332"/>
          <a:stretch/>
        </p:blipFill>
        <p:spPr>
          <a:xfrm>
            <a:off x="4601049" y="1261600"/>
            <a:ext cx="3657600" cy="1901952"/>
          </a:xfrm>
          <a:prstGeom prst="rect">
            <a:avLst/>
          </a:prstGeom>
        </p:spPr>
      </p:pic>
      <p:cxnSp>
        <p:nvCxnSpPr>
          <p:cNvPr id="12" name="Straight Connector 11"/>
          <p:cNvCxnSpPr>
            <a:endCxn id="27" idx="3"/>
          </p:cNvCxnSpPr>
          <p:nvPr/>
        </p:nvCxnSpPr>
        <p:spPr>
          <a:xfrm flipH="1">
            <a:off x="3087608" y="1567866"/>
            <a:ext cx="1692798" cy="507108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087608" y="2084334"/>
            <a:ext cx="2341571" cy="2173943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3244" y="3638485"/>
            <a:ext cx="279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</a:rPr>
              <a:t>Southern Great Plains (SGP)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50139" y="1530193"/>
            <a:ext cx="579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ENA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50324" y="1943116"/>
            <a:ext cx="62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TWP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 descr="121001_fulldisk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 b="76025"/>
          <a:stretch/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" y="-3158"/>
            <a:ext cx="9144000" cy="7331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04908" y="99388"/>
            <a:ext cx="6934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S-NPP EDR Validation: ARM Sites</a:t>
            </a:r>
            <a:endParaRPr lang="en-US" sz="3200" b="1" dirty="0">
              <a:solidFill>
                <a:prstClr val="black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6592117"/>
            <a:ext cx="9144000" cy="265891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halkboard"/>
                <a:cs typeface="Chalkboard"/>
              </a:rPr>
              <a:t>Slide courtesy of Lori Borg</a:t>
            </a:r>
            <a:endParaRPr lang="en-US" sz="1400" dirty="0">
              <a:solidFill>
                <a:prstClr val="black"/>
              </a:solidFill>
              <a:latin typeface="Chalkboard"/>
              <a:cs typeface="Chalkboar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31023" y="3334947"/>
            <a:ext cx="574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Dual &amp; Single Dedicated Launch Strategies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Combined w/ancillary data -&gt; Best Estimate (BE)</a:t>
            </a:r>
          </a:p>
          <a:p>
            <a:pPr marL="285750" indent="-285750" defTabSz="457200">
              <a:buFont typeface="Arial"/>
              <a:buChar char="•"/>
            </a:pP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02829" y="826054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Dedicated S-NPP Launches </a:t>
            </a:r>
            <a:r>
              <a:rPr lang="en-US" dirty="0" smtClean="0">
                <a:solidFill>
                  <a:prstClr val="black"/>
                </a:solidFill>
              </a:rPr>
              <a:t>occurring </a:t>
            </a:r>
            <a:r>
              <a:rPr lang="en-US" dirty="0">
                <a:solidFill>
                  <a:prstClr val="black"/>
                </a:solidFill>
              </a:rPr>
              <a:t>once every </a:t>
            </a:r>
            <a:r>
              <a:rPr lang="en-US" dirty="0" smtClean="0">
                <a:solidFill>
                  <a:prstClr val="black"/>
                </a:solidFill>
              </a:rPr>
              <a:t>~4days</a:t>
            </a:r>
          </a:p>
        </p:txBody>
      </p:sp>
      <p:pic>
        <p:nvPicPr>
          <p:cNvPr id="11" name="Picture 10" descr="fig_sonde_launch_strategy_dua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27" y="4534717"/>
            <a:ext cx="2743200" cy="2057400"/>
          </a:xfrm>
          <a:prstGeom prst="rect">
            <a:avLst/>
          </a:prstGeom>
        </p:spPr>
      </p:pic>
      <p:pic>
        <p:nvPicPr>
          <p:cNvPr id="15" name="Picture 14" descr="fig_sonde_launch_strategy_singl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4534717"/>
            <a:ext cx="2743200" cy="2057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183895" y="5372100"/>
            <a:ext cx="1060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</a:rPr>
              <a:t>overpass 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6825495" y="5047892"/>
            <a:ext cx="1060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</a:rPr>
              <a:t>overpass time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80582" y="4148195"/>
            <a:ext cx="1549803" cy="5232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Dual </a:t>
            </a:r>
            <a:r>
              <a:rPr lang="en-US" b="1" dirty="0" smtClean="0">
                <a:solidFill>
                  <a:prstClr val="black"/>
                </a:solidFill>
              </a:rPr>
              <a:t>Launch</a:t>
            </a: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</a:rPr>
              <a:t>OP-45min &amp; -5min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70870" y="4139394"/>
            <a:ext cx="1303955" cy="5232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Single </a:t>
            </a:r>
            <a:r>
              <a:rPr lang="en-US" b="1" dirty="0" smtClean="0">
                <a:solidFill>
                  <a:prstClr val="black"/>
                </a:solidFill>
              </a:rPr>
              <a:t>Launch </a:t>
            </a:r>
          </a:p>
          <a:p>
            <a:pPr algn="ctr" defTabSz="457200"/>
            <a:r>
              <a:rPr lang="en-US" sz="1600" dirty="0" smtClean="0">
                <a:solidFill>
                  <a:prstClr val="black"/>
                </a:solidFill>
              </a:rPr>
              <a:t>OP-15min</a:t>
            </a:r>
            <a:endParaRPr lang="en-US" sz="1600" dirty="0">
              <a:solidFill>
                <a:prstClr val="black"/>
              </a:solidFill>
            </a:endParaRPr>
          </a:p>
        </p:txBody>
      </p:sp>
      <p:grpSp>
        <p:nvGrpSpPr>
          <p:cNvPr id="58" name="Group 57"/>
          <p:cNvGrpSpPr>
            <a:grpSpLocks noChangeAspect="1"/>
          </p:cNvGrpSpPr>
          <p:nvPr/>
        </p:nvGrpSpPr>
        <p:grpSpPr>
          <a:xfrm>
            <a:off x="126724" y="6106658"/>
            <a:ext cx="3419023" cy="365760"/>
            <a:chOff x="234593" y="1306771"/>
            <a:chExt cx="6410668" cy="685800"/>
          </a:xfrm>
        </p:grpSpPr>
        <p:pic>
          <p:nvPicPr>
            <p:cNvPr id="51" name="Picture 50" descr="logo-uw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93" y="1364036"/>
              <a:ext cx="813816" cy="548640"/>
            </a:xfrm>
            <a:prstGeom prst="rect">
              <a:avLst/>
            </a:prstGeom>
          </p:spPr>
        </p:pic>
        <p:pic>
          <p:nvPicPr>
            <p:cNvPr id="52" name="Picture 51" descr="logo-ssec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781" y="1364036"/>
              <a:ext cx="774550" cy="548640"/>
            </a:xfrm>
            <a:prstGeom prst="rect">
              <a:avLst/>
            </a:prstGeom>
          </p:spPr>
        </p:pic>
        <p:pic>
          <p:nvPicPr>
            <p:cNvPr id="53" name="Picture 52" descr="snpp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338" y="1306771"/>
              <a:ext cx="685800" cy="685800"/>
            </a:xfrm>
            <a:prstGeom prst="rect">
              <a:avLst/>
            </a:prstGeom>
          </p:spPr>
        </p:pic>
        <p:pic>
          <p:nvPicPr>
            <p:cNvPr id="54" name="Picture 53" descr="cimss_bicolor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68" y="1362474"/>
              <a:ext cx="830243" cy="548640"/>
            </a:xfrm>
            <a:prstGeom prst="rect">
              <a:avLst/>
            </a:prstGeom>
          </p:spPr>
        </p:pic>
        <p:pic>
          <p:nvPicPr>
            <p:cNvPr id="55" name="Picture 54" descr="jpss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61" y="1306771"/>
              <a:ext cx="685800" cy="685800"/>
            </a:xfrm>
            <a:prstGeom prst="rect">
              <a:avLst/>
            </a:prstGeom>
          </p:spPr>
        </p:pic>
        <p:pic>
          <p:nvPicPr>
            <p:cNvPr id="56" name="Picture 55" descr="noaa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170" y="1306771"/>
              <a:ext cx="685800" cy="685800"/>
            </a:xfrm>
            <a:prstGeom prst="rect">
              <a:avLst/>
            </a:prstGeom>
          </p:spPr>
        </p:pic>
        <p:pic>
          <p:nvPicPr>
            <p:cNvPr id="57" name="Picture 56" descr="arm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084" y="1432616"/>
              <a:ext cx="1585230" cy="548640"/>
            </a:xfrm>
            <a:prstGeom prst="rect">
              <a:avLst/>
            </a:prstGeom>
          </p:spPr>
        </p:pic>
      </p:grpSp>
      <p:pic>
        <p:nvPicPr>
          <p:cNvPr id="27" name="Picture 26" descr="IMG_4112_holdridge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8" y="1046274"/>
            <a:ext cx="2743200" cy="2057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10552" y="999234"/>
            <a:ext cx="2539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</a:rPr>
              <a:t>North Slope Alaska (NSA)</a:t>
            </a:r>
          </a:p>
        </p:txBody>
      </p:sp>
    </p:spTree>
    <p:extLst>
      <p:ext uri="{BB962C8B-B14F-4D97-AF65-F5344CB8AC3E}">
        <p14:creationId xmlns:p14="http://schemas.microsoft.com/office/powerpoint/2010/main" val="10072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fig_temp_ns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06" y="1920794"/>
            <a:ext cx="2292096" cy="1719072"/>
          </a:xfrm>
          <a:prstGeom prst="rect">
            <a:avLst/>
          </a:prstGeom>
        </p:spPr>
      </p:pic>
      <p:pic>
        <p:nvPicPr>
          <p:cNvPr id="40" name="Picture 39" descr="fig_wmr_ns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00" y="1917692"/>
            <a:ext cx="2292096" cy="1719072"/>
          </a:xfrm>
          <a:prstGeom prst="rect">
            <a:avLst/>
          </a:prstGeom>
        </p:spPr>
      </p:pic>
      <p:pic>
        <p:nvPicPr>
          <p:cNvPr id="42" name="Picture 41" descr="fig_wmr_sg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00" y="3958570"/>
            <a:ext cx="2292096" cy="1719072"/>
          </a:xfrm>
          <a:prstGeom prst="rect">
            <a:avLst/>
          </a:prstGeom>
        </p:spPr>
      </p:pic>
      <p:pic>
        <p:nvPicPr>
          <p:cNvPr id="43" name="Picture 42" descr="fig_temp_sg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3959352"/>
            <a:ext cx="2292096" cy="171907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44106" y="1756205"/>
            <a:ext cx="115966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white"/>
                </a:solidFill>
              </a:rPr>
              <a:t>NSA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61790" y="3794763"/>
            <a:ext cx="115966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white"/>
                </a:solidFill>
              </a:rPr>
              <a:t>SGP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28517" y="3511855"/>
            <a:ext cx="15787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Temperature (K)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20903" y="5553075"/>
            <a:ext cx="15787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Temperature (K)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57269" y="3507760"/>
            <a:ext cx="15787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H2O (g/kg)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64979" y="5544773"/>
            <a:ext cx="15787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H2O (g/kg)</a:t>
            </a:r>
          </a:p>
        </p:txBody>
      </p:sp>
      <p:pic>
        <p:nvPicPr>
          <p:cNvPr id="27" name="Picture 26" descr="121001_fulldisk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 b="76025"/>
          <a:stretch/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" y="-3158"/>
            <a:ext cx="9144000" cy="7331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270" y="99388"/>
            <a:ext cx="77762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S-NPP EDR Validation: T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&amp;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WV Profile </a:t>
            </a:r>
            <a:r>
              <a:rPr lang="en-US" sz="28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Distributions</a:t>
            </a:r>
          </a:p>
          <a:p>
            <a:pPr algn="ctr" defTabSz="457200"/>
            <a:endParaRPr lang="en-US" sz="2400" b="1" dirty="0">
              <a:solidFill>
                <a:prstClr val="black"/>
              </a:solidFill>
            </a:endParaRPr>
          </a:p>
        </p:txBody>
      </p:sp>
      <p:grpSp>
        <p:nvGrpSpPr>
          <p:cNvPr id="38" name="Group 37"/>
          <p:cNvGrpSpPr>
            <a:grpSpLocks noChangeAspect="1"/>
          </p:cNvGrpSpPr>
          <p:nvPr/>
        </p:nvGrpSpPr>
        <p:grpSpPr>
          <a:xfrm>
            <a:off x="126724" y="6106658"/>
            <a:ext cx="3419023" cy="365760"/>
            <a:chOff x="234593" y="1306771"/>
            <a:chExt cx="6410668" cy="685800"/>
          </a:xfrm>
        </p:grpSpPr>
        <p:pic>
          <p:nvPicPr>
            <p:cNvPr id="46" name="Picture 45" descr="logo-uw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93" y="1364036"/>
              <a:ext cx="813816" cy="548640"/>
            </a:xfrm>
            <a:prstGeom prst="rect">
              <a:avLst/>
            </a:prstGeom>
          </p:spPr>
        </p:pic>
        <p:pic>
          <p:nvPicPr>
            <p:cNvPr id="48" name="Picture 47" descr="logo-ssec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781" y="1364036"/>
              <a:ext cx="774550" cy="548640"/>
            </a:xfrm>
            <a:prstGeom prst="rect">
              <a:avLst/>
            </a:prstGeom>
          </p:spPr>
        </p:pic>
        <p:pic>
          <p:nvPicPr>
            <p:cNvPr id="49" name="Picture 48" descr="snpp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338" y="1306771"/>
              <a:ext cx="685800" cy="685800"/>
            </a:xfrm>
            <a:prstGeom prst="rect">
              <a:avLst/>
            </a:prstGeom>
          </p:spPr>
        </p:pic>
        <p:pic>
          <p:nvPicPr>
            <p:cNvPr id="50" name="Picture 49" descr="cimss_bicolor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68" y="1362474"/>
              <a:ext cx="830243" cy="548640"/>
            </a:xfrm>
            <a:prstGeom prst="rect">
              <a:avLst/>
            </a:prstGeom>
          </p:spPr>
        </p:pic>
        <p:pic>
          <p:nvPicPr>
            <p:cNvPr id="51" name="Picture 50" descr="jpss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61" y="1306771"/>
              <a:ext cx="685800" cy="685800"/>
            </a:xfrm>
            <a:prstGeom prst="rect">
              <a:avLst/>
            </a:prstGeom>
          </p:spPr>
        </p:pic>
        <p:pic>
          <p:nvPicPr>
            <p:cNvPr id="52" name="Picture 51" descr="noaa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170" y="1306771"/>
              <a:ext cx="685800" cy="685800"/>
            </a:xfrm>
            <a:prstGeom prst="rect">
              <a:avLst/>
            </a:prstGeom>
          </p:spPr>
        </p:pic>
        <p:pic>
          <p:nvPicPr>
            <p:cNvPr id="53" name="Picture 52" descr="arm.png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084" y="1432616"/>
              <a:ext cx="1585230" cy="548640"/>
            </a:xfrm>
            <a:prstGeom prst="rect">
              <a:avLst/>
            </a:prstGeom>
          </p:spPr>
        </p:pic>
      </p:grpSp>
      <p:pic>
        <p:nvPicPr>
          <p:cNvPr id="54" name="Picture 53" descr="sgp_sonde_launch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7" y="4110241"/>
            <a:ext cx="1880358" cy="1417320"/>
          </a:xfrm>
          <a:prstGeom prst="rect">
            <a:avLst/>
          </a:prstGeom>
        </p:spPr>
      </p:pic>
      <p:pic>
        <p:nvPicPr>
          <p:cNvPr id="55" name="Picture 54" descr="IMG_4112_holdridge.jpe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6" y="2041671"/>
            <a:ext cx="1889760" cy="141732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694037" y="2041671"/>
            <a:ext cx="57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NSA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62502" y="411878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SGP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35533" y="1756205"/>
            <a:ext cx="115966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white"/>
                </a:solidFill>
              </a:rPr>
              <a:t>NSA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53217" y="3794763"/>
            <a:ext cx="115966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>
                <a:solidFill>
                  <a:prstClr val="white"/>
                </a:solidFill>
              </a:rPr>
              <a:t>SGP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8663" y="1941707"/>
            <a:ext cx="267072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coastal site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cold &amp; dry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variable surface </a:t>
            </a:r>
          </a:p>
          <a:p>
            <a:pPr marL="292100" lvl="1" defTabSz="457200"/>
            <a:r>
              <a:rPr lang="en-US" dirty="0" smtClean="0">
                <a:solidFill>
                  <a:prstClr val="black"/>
                </a:solidFill>
              </a:rPr>
              <a:t>(ocean, sea ice, tundra)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low contrast between </a:t>
            </a:r>
          </a:p>
          <a:p>
            <a:pPr marL="292100" defTabSz="457200"/>
            <a:r>
              <a:rPr lang="en-US" dirty="0" smtClean="0">
                <a:solidFill>
                  <a:prstClr val="black"/>
                </a:solidFill>
              </a:rPr>
              <a:t>clouds and surface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08663" y="4327787"/>
            <a:ext cx="2749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continental site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wide fluctuations in WV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complex </a:t>
            </a:r>
            <a:r>
              <a:rPr lang="en-US" dirty="0" err="1" smtClean="0">
                <a:solidFill>
                  <a:prstClr val="black"/>
                </a:solidFill>
              </a:rPr>
              <a:t>sfc</a:t>
            </a:r>
            <a:r>
              <a:rPr lang="en-US" dirty="0" smtClean="0">
                <a:solidFill>
                  <a:prstClr val="black"/>
                </a:solidFill>
              </a:rPr>
              <a:t> emission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717128" y="2041671"/>
            <a:ext cx="57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NSA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85593" y="411878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SGP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835369" y="2041671"/>
            <a:ext cx="573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NSA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03834" y="411878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</a:rPr>
              <a:t>SGP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1" y="6592117"/>
            <a:ext cx="9144000" cy="265891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halkboard"/>
                <a:cs typeface="Chalkboard"/>
              </a:rPr>
              <a:t>Slide courtesy of Lori Borg</a:t>
            </a:r>
            <a:endParaRPr lang="en-US" sz="1400" dirty="0">
              <a:solidFill>
                <a:prstClr val="black"/>
              </a:solidFill>
              <a:latin typeface="Chalkboard"/>
              <a:cs typeface="Chalkboar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707" y="914400"/>
            <a:ext cx="8466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profiles </a:t>
            </a:r>
            <a:r>
              <a:rPr lang="en-US" sz="2000" dirty="0">
                <a:solidFill>
                  <a:prstClr val="black"/>
                </a:solidFill>
              </a:rPr>
              <a:t>consist of highly accurate measurements </a:t>
            </a:r>
            <a:r>
              <a:rPr lang="en-US" sz="2000" dirty="0" smtClean="0">
                <a:solidFill>
                  <a:prstClr val="black"/>
                </a:solidFill>
              </a:rPr>
              <a:t>of wide range </a:t>
            </a:r>
            <a:r>
              <a:rPr lang="en-US" sz="2000" dirty="0">
                <a:solidFill>
                  <a:prstClr val="black"/>
                </a:solidFill>
              </a:rPr>
              <a:t>of </a:t>
            </a:r>
            <a:r>
              <a:rPr lang="en-US" sz="2000" dirty="0" smtClean="0">
                <a:solidFill>
                  <a:prstClr val="black"/>
                </a:solidFill>
              </a:rPr>
              <a:t>conditions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Part of analysis is to measure the variability within dual-</a:t>
            </a:r>
            <a:r>
              <a:rPr lang="en-US" sz="2000" dirty="0" err="1" smtClean="0">
                <a:solidFill>
                  <a:prstClr val="black"/>
                </a:solidFill>
              </a:rPr>
              <a:t>sonde</a:t>
            </a:r>
            <a:r>
              <a:rPr lang="en-US" sz="2000" dirty="0" smtClean="0">
                <a:solidFill>
                  <a:prstClr val="black"/>
                </a:solidFill>
              </a:rPr>
              <a:t> ascent</a:t>
            </a:r>
          </a:p>
          <a:p>
            <a:pPr marL="800100" lvl="1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sym typeface="Symbol"/>
              </a:rPr>
              <a:t></a:t>
            </a:r>
            <a:r>
              <a:rPr lang="en-US" sz="2000" dirty="0" smtClean="0">
                <a:solidFill>
                  <a:prstClr val="black"/>
                </a:solidFill>
              </a:rPr>
              <a:t>0.75 K in T(p) and </a:t>
            </a:r>
            <a:r>
              <a:rPr lang="en-US" sz="2000" dirty="0" smtClean="0">
                <a:solidFill>
                  <a:prstClr val="black"/>
                </a:solidFill>
                <a:sym typeface="Symbol"/>
              </a:rPr>
              <a:t></a:t>
            </a:r>
            <a:r>
              <a:rPr lang="en-US" sz="2000" dirty="0" smtClean="0">
                <a:solidFill>
                  <a:prstClr val="black"/>
                </a:solidFill>
              </a:rPr>
              <a:t>5-30% in H</a:t>
            </a:r>
            <a:r>
              <a:rPr lang="en-US" sz="2000" baseline="-25000" dirty="0" smtClean="0">
                <a:solidFill>
                  <a:prstClr val="black"/>
                </a:solidFill>
              </a:rPr>
              <a:t>2</a:t>
            </a:r>
            <a:r>
              <a:rPr lang="en-US" sz="2000" dirty="0" smtClean="0">
                <a:solidFill>
                  <a:prstClr val="black"/>
                </a:solidFill>
              </a:rPr>
              <a:t>O(p) is seen within 40 minutes</a:t>
            </a:r>
          </a:p>
          <a:p>
            <a:pPr marL="342900" indent="-342900" defTabSz="457200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88731" y="838200"/>
            <a:ext cx="5788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1km </a:t>
            </a:r>
            <a:r>
              <a:rPr lang="en-US" sz="2000" dirty="0">
                <a:solidFill>
                  <a:prstClr val="black"/>
                </a:solidFill>
              </a:rPr>
              <a:t>layer differences shown </a:t>
            </a:r>
            <a:r>
              <a:rPr lang="en-US" sz="2000" dirty="0" smtClean="0">
                <a:solidFill>
                  <a:prstClr val="black"/>
                </a:solidFill>
              </a:rPr>
              <a:t>for </a:t>
            </a:r>
            <a:r>
              <a:rPr lang="en-US" sz="2000" dirty="0" err="1">
                <a:solidFill>
                  <a:prstClr val="black"/>
                </a:solidFill>
              </a:rPr>
              <a:t>ALLSky</a:t>
            </a:r>
            <a:r>
              <a:rPr lang="en-US" sz="2000" dirty="0">
                <a:solidFill>
                  <a:prstClr val="black"/>
                </a:solidFill>
              </a:rPr>
              <a:t> conditions</a:t>
            </a:r>
          </a:p>
          <a:p>
            <a:pPr marL="342900" indent="-342900" defTabSz="4572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mean (dashed) &amp; RMS (solid) differences </a:t>
            </a:r>
            <a:r>
              <a:rPr lang="en-US" sz="2000" dirty="0" smtClean="0">
                <a:solidFill>
                  <a:prstClr val="black"/>
                </a:solidFill>
              </a:rPr>
              <a:t>shown</a:t>
            </a:r>
          </a:p>
        </p:txBody>
      </p:sp>
      <p:pic>
        <p:nvPicPr>
          <p:cNvPr id="6" name="Picture 5" descr="fig_validation_temp_Degrade1_Clear0_Exclude0_ns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3" y="1896203"/>
            <a:ext cx="3909597" cy="29321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8067" y="2466201"/>
            <a:ext cx="1048738" cy="4293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</a:rPr>
              <a:t>NSA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4828401"/>
            <a:ext cx="15787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</a:rPr>
              <a:t>Temperature Difference </a:t>
            </a:r>
            <a:r>
              <a:rPr lang="en-US" b="1" dirty="0">
                <a:solidFill>
                  <a:prstClr val="black"/>
                </a:solidFill>
              </a:rPr>
              <a:t>(K)</a:t>
            </a:r>
          </a:p>
        </p:txBody>
      </p:sp>
      <p:pic>
        <p:nvPicPr>
          <p:cNvPr id="7" name="Picture 6" descr="fig_validation_temp_Degrade1_Clear0_Exclude0_sgp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01" y="1896203"/>
            <a:ext cx="3909597" cy="2932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27131" y="2514600"/>
            <a:ext cx="931069" cy="381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sz="2400" b="1" dirty="0">
                <a:solidFill>
                  <a:prstClr val="black"/>
                </a:solidFill>
              </a:rPr>
              <a:t>SGP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69855" y="4752201"/>
            <a:ext cx="1578745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pPr algn="ctr" defTabSz="457200"/>
            <a:r>
              <a:rPr lang="en-US" b="1" dirty="0" smtClean="0">
                <a:solidFill>
                  <a:prstClr val="black"/>
                </a:solidFill>
              </a:rPr>
              <a:t>Temperature Difference </a:t>
            </a:r>
            <a:r>
              <a:rPr lang="en-US" b="1" dirty="0">
                <a:solidFill>
                  <a:prstClr val="black"/>
                </a:solidFill>
              </a:rPr>
              <a:t>(K)</a:t>
            </a:r>
          </a:p>
        </p:txBody>
      </p:sp>
      <p:pic>
        <p:nvPicPr>
          <p:cNvPr id="16" name="Picture 15" descr="121001_fulldisk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3" b="76025"/>
          <a:stretch/>
        </p:blipFill>
        <p:spPr>
          <a:xfrm>
            <a:off x="0" y="0"/>
            <a:ext cx="9144000" cy="73152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-3158"/>
            <a:ext cx="9144000" cy="7331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976" y="99388"/>
            <a:ext cx="885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S-NPP EDR Validation: Comparisons of NUCAPS &amp;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BestEstimate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(BE)</a:t>
            </a:r>
            <a:endParaRPr lang="en-US" sz="2400" b="1" dirty="0">
              <a:solidFill>
                <a:prstClr val="black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771333" y="1637286"/>
            <a:ext cx="1623554" cy="57251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906802" y="1686580"/>
            <a:ext cx="1488085" cy="523220"/>
            <a:chOff x="8398936" y="1794932"/>
            <a:chExt cx="1488085" cy="523220"/>
          </a:xfrm>
        </p:grpSpPr>
        <p:sp>
          <p:nvSpPr>
            <p:cNvPr id="23" name="TextBox 22"/>
            <p:cNvSpPr txBox="1"/>
            <p:nvPr/>
          </p:nvSpPr>
          <p:spPr>
            <a:xfrm>
              <a:off x="8856132" y="1794932"/>
              <a:ext cx="10308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 dirty="0" smtClean="0">
                  <a:solidFill>
                    <a:srgbClr val="3366FF"/>
                  </a:solidFill>
                </a:rPr>
                <a:t>GDAS-BE</a:t>
              </a:r>
            </a:p>
            <a:p>
              <a:pPr defTabSz="457200"/>
              <a:r>
                <a:rPr lang="en-US" sz="1400" dirty="0" smtClean="0">
                  <a:solidFill>
                    <a:prstClr val="black"/>
                  </a:solidFill>
                </a:rPr>
                <a:t>NUCAPS-BE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8398936" y="1964267"/>
              <a:ext cx="491067" cy="0"/>
            </a:xfrm>
            <a:prstGeom prst="line">
              <a:avLst/>
            </a:prstGeom>
            <a:ln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8398939" y="2184399"/>
              <a:ext cx="491067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112216" y="5257800"/>
            <a:ext cx="6964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preliminary comparison of NUCAPS &amp; BE look good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further effort is ongoing to assess what is happening near the surface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" y="6592117"/>
            <a:ext cx="9144000" cy="265891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US" sz="1400" dirty="0" smtClean="0">
                <a:solidFill>
                  <a:prstClr val="black"/>
                </a:solidFill>
                <a:latin typeface="Chalkboard"/>
                <a:cs typeface="Chalkboard"/>
              </a:rPr>
              <a:t>Slide courtesy of Lori Borg</a:t>
            </a:r>
            <a:endParaRPr lang="en-US" sz="1400" dirty="0">
              <a:solidFill>
                <a:prstClr val="black"/>
              </a:solidFill>
              <a:latin typeface="Chalkboard"/>
              <a:cs typeface="Chalkboard"/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26724" y="6106658"/>
            <a:ext cx="3419023" cy="365760"/>
            <a:chOff x="234593" y="1306771"/>
            <a:chExt cx="6410668" cy="685800"/>
          </a:xfrm>
        </p:grpSpPr>
        <p:pic>
          <p:nvPicPr>
            <p:cNvPr id="22" name="Picture 21" descr="logo-uw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593" y="1364036"/>
              <a:ext cx="813816" cy="548640"/>
            </a:xfrm>
            <a:prstGeom prst="rect">
              <a:avLst/>
            </a:prstGeom>
          </p:spPr>
        </p:pic>
        <p:pic>
          <p:nvPicPr>
            <p:cNvPr id="24" name="Picture 23" descr="logo-ssec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781" y="1364036"/>
              <a:ext cx="774550" cy="548640"/>
            </a:xfrm>
            <a:prstGeom prst="rect">
              <a:avLst/>
            </a:prstGeom>
          </p:spPr>
        </p:pic>
        <p:pic>
          <p:nvPicPr>
            <p:cNvPr id="29" name="Picture 28" descr="snpp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338" y="1306771"/>
              <a:ext cx="685800" cy="685800"/>
            </a:xfrm>
            <a:prstGeom prst="rect">
              <a:avLst/>
            </a:prstGeom>
          </p:spPr>
        </p:pic>
        <p:pic>
          <p:nvPicPr>
            <p:cNvPr id="32" name="Picture 31" descr="cimss_bicolor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68" y="1362474"/>
              <a:ext cx="830243" cy="548640"/>
            </a:xfrm>
            <a:prstGeom prst="rect">
              <a:avLst/>
            </a:prstGeom>
          </p:spPr>
        </p:pic>
        <p:pic>
          <p:nvPicPr>
            <p:cNvPr id="33" name="Picture 32" descr="jpss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61" y="1306771"/>
              <a:ext cx="685800" cy="685800"/>
            </a:xfrm>
            <a:prstGeom prst="rect">
              <a:avLst/>
            </a:prstGeom>
          </p:spPr>
        </p:pic>
        <p:pic>
          <p:nvPicPr>
            <p:cNvPr id="34" name="Picture 33" descr="noaa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170" y="1306771"/>
              <a:ext cx="685800" cy="685800"/>
            </a:xfrm>
            <a:prstGeom prst="rect">
              <a:avLst/>
            </a:prstGeom>
          </p:spPr>
        </p:pic>
        <p:pic>
          <p:nvPicPr>
            <p:cNvPr id="35" name="Picture 34" descr="arm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4084" y="1432616"/>
              <a:ext cx="158523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34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Validation of </a:t>
            </a:r>
            <a:r>
              <a:rPr lang="en-US" dirty="0" err="1" smtClean="0"/>
              <a:t>NUCAPS</a:t>
            </a:r>
            <a:r>
              <a:rPr lang="en-US" dirty="0" smtClean="0"/>
              <a:t> by NOAA/STAR (Nick </a:t>
            </a:r>
            <a:r>
              <a:rPr lang="en-US" dirty="0" err="1" smtClean="0"/>
              <a:t>Nalli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710261" cy="46783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Compared T(p) and q(p) to dedicated RS-92 launches</a:t>
            </a:r>
          </a:p>
          <a:p>
            <a:pPr lvl="1"/>
            <a:r>
              <a:rPr lang="en-US" dirty="0" smtClean="0"/>
              <a:t>ARM </a:t>
            </a:r>
            <a:r>
              <a:rPr lang="en-US" dirty="0" err="1" smtClean="0"/>
              <a:t>SGP</a:t>
            </a:r>
            <a:r>
              <a:rPr lang="en-US" dirty="0" smtClean="0"/>
              <a:t>, </a:t>
            </a:r>
            <a:r>
              <a:rPr lang="en-US" dirty="0" err="1" smtClean="0"/>
              <a:t>NSA</a:t>
            </a:r>
            <a:r>
              <a:rPr lang="en-US" dirty="0" smtClean="0"/>
              <a:t>, </a:t>
            </a:r>
            <a:r>
              <a:rPr lang="en-US" dirty="0" err="1" smtClean="0"/>
              <a:t>ENA</a:t>
            </a:r>
            <a:endParaRPr lang="en-US" dirty="0" smtClean="0"/>
          </a:p>
          <a:p>
            <a:pPr lvl="1"/>
            <a:r>
              <a:rPr lang="en-US" dirty="0" smtClean="0"/>
              <a:t>Howard Univ. Beltsville USA (urban site)</a:t>
            </a:r>
          </a:p>
          <a:p>
            <a:pPr lvl="1"/>
            <a:r>
              <a:rPr lang="en-US" dirty="0" err="1" smtClean="0"/>
              <a:t>R.H</a:t>
            </a:r>
            <a:r>
              <a:rPr lang="en-US" dirty="0" smtClean="0"/>
              <a:t>. Brown field campaigns (</a:t>
            </a:r>
            <a:r>
              <a:rPr lang="en-US" dirty="0" err="1" smtClean="0"/>
              <a:t>AEROSE</a:t>
            </a:r>
            <a:r>
              <a:rPr lang="en-US" dirty="0" smtClean="0"/>
              <a:t> and </a:t>
            </a:r>
            <a:r>
              <a:rPr lang="en-US" dirty="0" err="1" smtClean="0"/>
              <a:t>CalWater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Compared to </a:t>
            </a:r>
            <a:r>
              <a:rPr lang="en-US" dirty="0" err="1" smtClean="0"/>
              <a:t>ozonesondes</a:t>
            </a:r>
            <a:endParaRPr lang="en-US" dirty="0"/>
          </a:p>
          <a:p>
            <a:pPr lvl="1"/>
            <a:r>
              <a:rPr lang="en-US" dirty="0" err="1" smtClean="0"/>
              <a:t>AEROSE</a:t>
            </a:r>
            <a:r>
              <a:rPr lang="en-US" dirty="0" smtClean="0"/>
              <a:t> + </a:t>
            </a:r>
            <a:r>
              <a:rPr lang="en-US" dirty="0" err="1" smtClean="0"/>
              <a:t>CalWater</a:t>
            </a:r>
            <a:endParaRPr lang="en-US" dirty="0" smtClean="0"/>
          </a:p>
          <a:p>
            <a:pPr lvl="1"/>
            <a:r>
              <a:rPr lang="en-US" dirty="0" err="1" smtClean="0"/>
              <a:t>SHADOZ</a:t>
            </a:r>
            <a:r>
              <a:rPr lang="en-US" dirty="0" smtClean="0"/>
              <a:t> (not shown on map)</a:t>
            </a:r>
          </a:p>
          <a:p>
            <a:pPr lvl="1"/>
            <a:r>
              <a:rPr lang="en-US" dirty="0" err="1" smtClean="0"/>
              <a:t>WOUDC</a:t>
            </a:r>
            <a:r>
              <a:rPr lang="en-US" dirty="0" smtClean="0"/>
              <a:t> (not shown on map)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C:\temp\160224ams_nalli_nucaps_f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461" y="1600200"/>
            <a:ext cx="373047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4114800"/>
            <a:ext cx="34115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Selected radiosondes within 50 km radius and -75 </a:t>
            </a:r>
            <a:r>
              <a:rPr lang="en-US" dirty="0" smtClean="0">
                <a:sym typeface="Symbol"/>
              </a:rPr>
              <a:t> </a:t>
            </a:r>
            <a:r>
              <a:rPr lang="el-GR" dirty="0" smtClean="0">
                <a:sym typeface="Symbol"/>
              </a:rPr>
              <a:t>δ</a:t>
            </a:r>
            <a:r>
              <a:rPr lang="en-US" dirty="0" smtClean="0">
                <a:sym typeface="Symbol"/>
              </a:rPr>
              <a:t> </a:t>
            </a:r>
            <a:r>
              <a:rPr lang="el-GR" dirty="0" smtClean="0">
                <a:sym typeface="Symbol"/>
              </a:rPr>
              <a:t></a:t>
            </a:r>
            <a:r>
              <a:rPr lang="en-US" dirty="0" smtClean="0"/>
              <a:t>to 0 minutes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/>
              <a:t>δ</a:t>
            </a:r>
            <a:r>
              <a:rPr lang="en-US" dirty="0" err="1" smtClean="0"/>
              <a:t>t</a:t>
            </a:r>
            <a:r>
              <a:rPr lang="en-US" dirty="0" smtClean="0"/>
              <a:t> = t(</a:t>
            </a:r>
            <a:r>
              <a:rPr lang="en-US" dirty="0" err="1" smtClean="0"/>
              <a:t>RAOB</a:t>
            </a:r>
            <a:r>
              <a:rPr lang="en-US" dirty="0" smtClean="0"/>
              <a:t>)-t(</a:t>
            </a:r>
            <a:r>
              <a:rPr lang="en-US" dirty="0" err="1" smtClean="0"/>
              <a:t>NNP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Selected </a:t>
            </a:r>
            <a:r>
              <a:rPr lang="en-US" dirty="0" err="1" smtClean="0"/>
              <a:t>ozonesondes</a:t>
            </a:r>
            <a:r>
              <a:rPr lang="en-US" dirty="0" smtClean="0"/>
              <a:t> within 125 km and -250 </a:t>
            </a:r>
            <a:r>
              <a:rPr lang="en-US" dirty="0" smtClean="0">
                <a:sym typeface="Symbol"/>
              </a:rPr>
              <a:t> </a:t>
            </a:r>
            <a:r>
              <a:rPr lang="el-GR" dirty="0" smtClean="0">
                <a:sym typeface="Symbol"/>
              </a:rPr>
              <a:t>δ</a:t>
            </a:r>
            <a:r>
              <a:rPr lang="en-US" dirty="0" smtClean="0">
                <a:sym typeface="Symbol"/>
              </a:rPr>
              <a:t>t  +120 minutes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0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5333999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Results (AMS Paper #352, 2016 Annual meeting)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NUCAPS</a:t>
            </a:r>
            <a:r>
              <a:rPr lang="en-US" sz="2800" dirty="0" smtClean="0">
                <a:solidFill>
                  <a:srgbClr val="C00000"/>
                </a:solidFill>
              </a:rPr>
              <a:t> meets </a:t>
            </a:r>
            <a:r>
              <a:rPr lang="en-US" sz="2800" dirty="0" err="1" smtClean="0">
                <a:solidFill>
                  <a:srgbClr val="C00000"/>
                </a:solidFill>
              </a:rPr>
              <a:t>JPSS</a:t>
            </a:r>
            <a:r>
              <a:rPr lang="en-US" sz="2800" dirty="0" smtClean="0">
                <a:solidFill>
                  <a:srgbClr val="C00000"/>
                </a:solidFill>
              </a:rPr>
              <a:t> requirements</a:t>
            </a:r>
            <a:r>
              <a:rPr lang="en-US" sz="2800" dirty="0" smtClean="0"/>
              <a:t> for both ATMS-only (magenta) and </a:t>
            </a:r>
            <a:r>
              <a:rPr lang="en-US" sz="2800" dirty="0" err="1" smtClean="0"/>
              <a:t>CrIS+ATMS</a:t>
            </a:r>
            <a:r>
              <a:rPr lang="en-US" sz="2800" dirty="0" smtClean="0"/>
              <a:t> (blue) retrievals</a:t>
            </a:r>
          </a:p>
          <a:p>
            <a:pPr lvl="1"/>
            <a:r>
              <a:rPr lang="en-US" sz="2400" dirty="0" err="1" smtClean="0"/>
              <a:t>CrIS+ATMS</a:t>
            </a:r>
            <a:r>
              <a:rPr lang="en-US" sz="2400" dirty="0" smtClean="0"/>
              <a:t> </a:t>
            </a:r>
            <a:r>
              <a:rPr lang="en-US" sz="2400" dirty="0" err="1" smtClean="0"/>
              <a:t>AVMP</a:t>
            </a:r>
            <a:r>
              <a:rPr lang="en-US" sz="2400" dirty="0" smtClean="0"/>
              <a:t> exceeds 100-300 RMS</a:t>
            </a:r>
          </a:p>
          <a:p>
            <a:pPr lvl="2"/>
            <a:r>
              <a:rPr lang="en-US" sz="2000" dirty="0" smtClean="0"/>
              <a:t>Believed to be caused by a bias in the </a:t>
            </a:r>
            <a:r>
              <a:rPr lang="en-US" sz="2000" dirty="0" err="1" smtClean="0"/>
              <a:t>RAOBS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8</a:t>
            </a:fld>
            <a:endParaRPr lang="en-US"/>
          </a:p>
        </p:txBody>
      </p:sp>
      <p:pic>
        <p:nvPicPr>
          <p:cNvPr id="2050" name="Picture 2" descr="C:\temp\160224ams_nalli_nucaps_f09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" y="4314825"/>
            <a:ext cx="2789238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temp\160224ams_nalli_nucaps_f09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7" y="4259263"/>
            <a:ext cx="2811463" cy="22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temp\160224ams_nalli_nucaps_f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65600"/>
            <a:ext cx="2847976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3505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T(p) </a:t>
            </a:r>
            <a:r>
              <a:rPr lang="en-US" b="1" dirty="0" err="1" smtClean="0"/>
              <a:t>AVTP</a:t>
            </a:r>
            <a:r>
              <a:rPr lang="en-US" b="1" dirty="0" smtClean="0"/>
              <a:t> (K)</a:t>
            </a:r>
          </a:p>
          <a:p>
            <a:pPr algn="ctr"/>
            <a:r>
              <a:rPr lang="en-US" b="1" dirty="0" smtClean="0"/>
              <a:t>RMS                BIAS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81400" y="3505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</a:t>
            </a:r>
            <a:r>
              <a:rPr lang="en-US" b="1" dirty="0" smtClean="0"/>
              <a:t>(p) </a:t>
            </a:r>
            <a:r>
              <a:rPr lang="en-US" b="1" dirty="0" err="1" smtClean="0"/>
              <a:t>AVMP</a:t>
            </a:r>
            <a:r>
              <a:rPr lang="en-US" b="1" dirty="0" smtClean="0"/>
              <a:t> (%)</a:t>
            </a:r>
          </a:p>
          <a:p>
            <a:pPr algn="ctr"/>
            <a:r>
              <a:rPr lang="en-US" b="1" dirty="0" smtClean="0"/>
              <a:t>RMS                BIAS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3505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O</a:t>
            </a:r>
            <a:r>
              <a:rPr lang="en-US" b="1" baseline="-25000" dirty="0" err="1" smtClean="0"/>
              <a:t>3</a:t>
            </a:r>
            <a:r>
              <a:rPr lang="en-US" b="1" dirty="0" smtClean="0"/>
              <a:t>(p) </a:t>
            </a:r>
            <a:r>
              <a:rPr lang="en-US" b="1" dirty="0" err="1" smtClean="0"/>
              <a:t>AVMP</a:t>
            </a:r>
            <a:r>
              <a:rPr lang="en-US" b="1" dirty="0" smtClean="0"/>
              <a:t> (%)</a:t>
            </a:r>
          </a:p>
          <a:p>
            <a:pPr algn="ctr"/>
            <a:r>
              <a:rPr lang="en-US" b="1" dirty="0" smtClean="0"/>
              <a:t>RMS                BIAS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62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487" y="228600"/>
            <a:ext cx="4887913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JPSS</a:t>
            </a:r>
            <a:r>
              <a:rPr lang="en-US" dirty="0" smtClean="0"/>
              <a:t> initiatives: a recipe for validation and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2</a:t>
            </a:r>
            <a:r>
              <a:rPr lang="en-US" dirty="0" err="1" smtClean="0"/>
              <a:t>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678363"/>
          </a:xfrm>
        </p:spPr>
        <p:txBody>
          <a:bodyPr>
            <a:normAutofit/>
          </a:bodyPr>
          <a:lstStyle/>
          <a:p>
            <a:r>
              <a:rPr lang="en-US" dirty="0" smtClean="0"/>
              <a:t>Put yourself in the user’s environment</a:t>
            </a:r>
          </a:p>
          <a:p>
            <a:pPr lvl="1"/>
            <a:r>
              <a:rPr lang="en-US" dirty="0" smtClean="0"/>
              <a:t>Listen to exactly how they interpret the data</a:t>
            </a:r>
          </a:p>
          <a:p>
            <a:pPr lvl="2"/>
            <a:r>
              <a:rPr lang="en-US" dirty="0" smtClean="0"/>
              <a:t>This requires institutional knowledge of their application</a:t>
            </a:r>
          </a:p>
          <a:p>
            <a:pPr lvl="3"/>
            <a:r>
              <a:rPr lang="en-US" i="1" dirty="0"/>
              <a:t>e</a:t>
            </a:r>
            <a:r>
              <a:rPr lang="en-US" i="1" dirty="0" smtClean="0"/>
              <a:t>.g.</a:t>
            </a:r>
            <a:r>
              <a:rPr lang="en-US" dirty="0" smtClean="0"/>
              <a:t>, words we use many not convey the same meaning</a:t>
            </a:r>
          </a:p>
          <a:p>
            <a:pPr lvl="1"/>
            <a:r>
              <a:rPr lang="en-US" dirty="0" smtClean="0"/>
              <a:t>Tailor product to their syntax and visualization</a:t>
            </a:r>
          </a:p>
          <a:p>
            <a:pPr lvl="2"/>
            <a:r>
              <a:rPr lang="en-US" dirty="0" smtClean="0"/>
              <a:t>Utilize the user’s metric of success</a:t>
            </a:r>
          </a:p>
          <a:p>
            <a:r>
              <a:rPr lang="en-US" dirty="0" smtClean="0"/>
              <a:t>If you never leave your “cubicle”, you’ll have difficulty establishing your relevance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BFD09-1BF9-4737-9990-82220144D922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19200" y="598306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concepts are adapted from </a:t>
            </a:r>
            <a:r>
              <a:rPr lang="en-US" dirty="0" err="1" smtClean="0"/>
              <a:t>Kloos</a:t>
            </a:r>
            <a:r>
              <a:rPr lang="en-US" dirty="0" smtClean="0"/>
              <a:t> 2016 </a:t>
            </a:r>
            <a:r>
              <a:rPr lang="en-US" dirty="0" err="1" smtClean="0"/>
              <a:t>Esri</a:t>
            </a:r>
            <a:r>
              <a:rPr lang="en-US" dirty="0" smtClean="0"/>
              <a:t> </a:t>
            </a:r>
            <a:r>
              <a:rPr lang="en-US" dirty="0" err="1" smtClean="0"/>
              <a:t>Arcuser</a:t>
            </a:r>
            <a:r>
              <a:rPr lang="en-US" dirty="0" smtClean="0"/>
              <a:t> newsletter “The ROI mindset for GIS Managers”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3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</TotalTime>
  <Words>2908</Words>
  <Application>Microsoft Office PowerPoint</Application>
  <PresentationFormat>On-screen Show (4:3)</PresentationFormat>
  <Paragraphs>583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3_Office Theme</vt:lpstr>
      <vt:lpstr>NUCAPS Status and summary of evaluations from recent field campaigns Presented by: Chris Barnet Science and Technology Corporation  With contributions from: Lori Borg (SSEC), Nick Nalli (STAR), Mitch Goldberg (JPSS), Antonia Gambacorta, Nadia Smith, Jonathan Smith, Jim Davies (SSEC),  Tom King (STAR), Bill Sjoberg (JPSS), and many more</vt:lpstr>
      <vt:lpstr>What is NUCAPS?</vt:lpstr>
      <vt:lpstr>Availability of NUCAPS-NPP (with latency)</vt:lpstr>
      <vt:lpstr>PowerPoint Presentation</vt:lpstr>
      <vt:lpstr>PowerPoint Presentation</vt:lpstr>
      <vt:lpstr>PowerPoint Presentation</vt:lpstr>
      <vt:lpstr>Validation of NUCAPS by NOAA/STAR (Nick Nalli)</vt:lpstr>
      <vt:lpstr>Results (AMS Paper #352, 2016 Annual meeting)</vt:lpstr>
      <vt:lpstr>The JPSS initiatives: a recipe for validation and R2O</vt:lpstr>
      <vt:lpstr>But … you need to ask the right questions</vt:lpstr>
      <vt:lpstr>My focus: application dependent characterization of NUCAPS</vt:lpstr>
      <vt:lpstr>PowerPoint Presentation</vt:lpstr>
      <vt:lpstr>Planned Implementation Strategy</vt:lpstr>
      <vt:lpstr>Meridional Perspective on Flight Strategies</vt:lpstr>
      <vt:lpstr>Campaign ran from Jan. 19th through Mar. 10th, 2016</vt:lpstr>
      <vt:lpstr>G-IV Flight Module Deep Tropics</vt:lpstr>
      <vt:lpstr>What we provided</vt:lpstr>
      <vt:lpstr>Example of DB coverage</vt:lpstr>
      <vt:lpstr>Fetch of DB antenna was a problem for this campaign</vt:lpstr>
      <vt:lpstr>Some lessons learned for flight planning</vt:lpstr>
      <vt:lpstr>Post-processing from archive: Jan. 21 through Feb. 2</vt:lpstr>
      <vt:lpstr>Feb. 3 through  Feb. 17 post-processing</vt:lpstr>
      <vt:lpstr>Feb. 18 through  Mar. 1 post-processing</vt:lpstr>
      <vt:lpstr>Mar. 3 through  Mar. 10 post-processing</vt:lpstr>
      <vt:lpstr>Summary of acquired datasets for validation </vt:lpstr>
      <vt:lpstr>Feb. 17, Sonde #1: 2.5 hours before overpass time</vt:lpstr>
      <vt:lpstr>Feb. 17, Sonde #5: 0.8 hours before overpass time</vt:lpstr>
      <vt:lpstr>Feb. 17, Sonde #8: near overpass time</vt:lpstr>
      <vt:lpstr>Feb. 17, Sonde #28: 2.3 hours after overpass time</vt:lpstr>
      <vt:lpstr>Feb. 17, Sonde #30: 3 hours after overpass time</vt:lpstr>
      <vt:lpstr>Feb. 17, Sonde #31: 3.2 hours after overpass time</vt:lpstr>
      <vt:lpstr>Specific research topics we will focus on</vt:lpstr>
      <vt:lpstr>Feedback has led to potential improvements to NUCAPS</vt:lpstr>
      <vt:lpstr>Thank You!   Questions?</vt:lpstr>
      <vt:lpstr>Acronyms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temperature and water vapor profiles for weather applications: recent activities in the NOAA/JPSS Proving Ground</dc:title>
  <dc:creator>chris barnet</dc:creator>
  <cp:keywords>JPSS presentation, July 20, 2015</cp:keywords>
  <cp:lastModifiedBy>chris barnet</cp:lastModifiedBy>
  <cp:revision>449</cp:revision>
  <cp:lastPrinted>2016-01-19T21:19:12Z</cp:lastPrinted>
  <dcterms:created xsi:type="dcterms:W3CDTF">2014-01-06T15:27:24Z</dcterms:created>
  <dcterms:modified xsi:type="dcterms:W3CDTF">2016-05-11T15:38:00Z</dcterms:modified>
</cp:coreProperties>
</file>