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9"/>
  </p:notesMasterIdLst>
  <p:sldIdLst>
    <p:sldId id="256" r:id="rId4"/>
    <p:sldId id="288" r:id="rId5"/>
    <p:sldId id="289" r:id="rId6"/>
    <p:sldId id="290" r:id="rId7"/>
    <p:sldId id="293" r:id="rId8"/>
    <p:sldId id="260" r:id="rId9"/>
    <p:sldId id="292" r:id="rId10"/>
    <p:sldId id="280" r:id="rId11"/>
    <p:sldId id="282" r:id="rId12"/>
    <p:sldId id="285" r:id="rId13"/>
    <p:sldId id="284" r:id="rId14"/>
    <p:sldId id="286" r:id="rId15"/>
    <p:sldId id="287" r:id="rId16"/>
    <p:sldId id="291" r:id="rId17"/>
    <p:sldId id="263" r:id="rId18"/>
    <p:sldId id="258" r:id="rId19"/>
    <p:sldId id="264" r:id="rId20"/>
    <p:sldId id="276" r:id="rId21"/>
    <p:sldId id="272" r:id="rId22"/>
    <p:sldId id="274" r:id="rId23"/>
    <p:sldId id="268" r:id="rId24"/>
    <p:sldId id="262" r:id="rId25"/>
    <p:sldId id="269" r:id="rId26"/>
    <p:sldId id="271" r:id="rId27"/>
    <p:sldId id="259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835CD68-6565-4EBF-8A4F-E620040EB8C3}">
          <p14:sldIdLst>
            <p14:sldId id="256"/>
            <p14:sldId id="288"/>
            <p14:sldId id="289"/>
            <p14:sldId id="290"/>
            <p14:sldId id="293"/>
            <p14:sldId id="260"/>
            <p14:sldId id="292"/>
            <p14:sldId id="280"/>
            <p14:sldId id="282"/>
            <p14:sldId id="285"/>
            <p14:sldId id="284"/>
            <p14:sldId id="286"/>
            <p14:sldId id="287"/>
            <p14:sldId id="291"/>
          </p14:sldIdLst>
        </p14:section>
        <p14:section name="Untitled Section" id="{4AA355DF-FBAD-4769-95AE-91B93823A85D}">
          <p14:sldIdLst>
            <p14:sldId id="263"/>
            <p14:sldId id="258"/>
            <p14:sldId id="264"/>
            <p14:sldId id="276"/>
            <p14:sldId id="272"/>
            <p14:sldId id="274"/>
            <p14:sldId id="268"/>
            <p14:sldId id="262"/>
            <p14:sldId id="269"/>
            <p14:sldId id="271"/>
            <p14:sldId id="259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01" autoAdjust="0"/>
    <p:restoredTop sz="94660"/>
  </p:normalViewPr>
  <p:slideViewPr>
    <p:cSldViewPr snapToGrid="0">
      <p:cViewPr>
        <p:scale>
          <a:sx n="147" d="100"/>
          <a:sy n="147" d="100"/>
        </p:scale>
        <p:origin x="-450" y="-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2CEFD1-9D94-439C-BD83-920E4B3F220C}" type="datetimeFigureOut">
              <a:rPr lang="en-US" smtClean="0"/>
              <a:t>6/16/2015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D7CB78-5082-4261-B66E-4F54F3A45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639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that the Green Channel is not on the GOES-R ABI sensor and the </a:t>
            </a:r>
            <a:r>
              <a:rPr lang="en-US" dirty="0" err="1" smtClean="0"/>
              <a:t>Himawari</a:t>
            </a:r>
            <a:r>
              <a:rPr lang="en-US" dirty="0" smtClean="0"/>
              <a:t> AHI sensor does not have the ~ 1.4 channel.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990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39903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ubTitle" idx="1"/>
          </p:nvPr>
        </p:nvSpPr>
        <p:spPr>
          <a:xfrm>
            <a:off x="1371601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480"/>
              </a:spcBef>
              <a:buClr>
                <a:srgbClr val="888888"/>
              </a:buClr>
              <a:buFont typeface="Calibri"/>
              <a:buNone/>
              <a:defRPr/>
            </a:lvl1pPr>
            <a:lvl2pPr marL="342900" marR="0" indent="0" algn="ctr" rtl="0">
              <a:spcBef>
                <a:spcPts val="420"/>
              </a:spcBef>
              <a:buClr>
                <a:srgbClr val="888888"/>
              </a:buClr>
              <a:buFont typeface="Calibri"/>
              <a:buNone/>
              <a:defRPr/>
            </a:lvl2pPr>
            <a:lvl3pPr marL="685800" marR="0" indent="0" algn="ctr" rtl="0">
              <a:spcBef>
                <a:spcPts val="360"/>
              </a:spcBef>
              <a:buClr>
                <a:srgbClr val="888888"/>
              </a:buClr>
              <a:buFont typeface="Calibri"/>
              <a:buNone/>
              <a:defRPr/>
            </a:lvl3pPr>
            <a:lvl4pPr marL="1028700" marR="0" indent="0" algn="ctr" rtl="0">
              <a:spcBef>
                <a:spcPts val="300"/>
              </a:spcBef>
              <a:buClr>
                <a:srgbClr val="888888"/>
              </a:buClr>
              <a:buFont typeface="Calibri"/>
              <a:buNone/>
              <a:defRPr/>
            </a:lvl4pPr>
            <a:lvl5pPr marL="1371600" marR="0" indent="0" algn="ctr" rtl="0">
              <a:spcBef>
                <a:spcPts val="300"/>
              </a:spcBef>
              <a:buClr>
                <a:srgbClr val="888888"/>
              </a:buClr>
              <a:buFont typeface="Calibri"/>
              <a:buNone/>
              <a:defRPr/>
            </a:lvl5pPr>
            <a:lvl6pPr marL="1714500" marR="0" indent="0" algn="ctr" rtl="0">
              <a:spcBef>
                <a:spcPts val="300"/>
              </a:spcBef>
              <a:buClr>
                <a:srgbClr val="888888"/>
              </a:buClr>
              <a:buFont typeface="Calibri"/>
              <a:buNone/>
              <a:defRPr/>
            </a:lvl6pPr>
            <a:lvl7pPr marL="2057400" marR="0" indent="0" algn="ctr" rtl="0">
              <a:spcBef>
                <a:spcPts val="300"/>
              </a:spcBef>
              <a:buClr>
                <a:srgbClr val="888888"/>
              </a:buClr>
              <a:buFont typeface="Calibri"/>
              <a:buNone/>
              <a:defRPr/>
            </a:lvl7pPr>
            <a:lvl8pPr marL="2400300" marR="0" indent="0" algn="ctr" rtl="0">
              <a:spcBef>
                <a:spcPts val="300"/>
              </a:spcBef>
              <a:buClr>
                <a:srgbClr val="888888"/>
              </a:buClr>
              <a:buFont typeface="Calibri"/>
              <a:buNone/>
              <a:defRPr/>
            </a:lvl8pPr>
            <a:lvl9pPr marL="2743200" marR="0" indent="0" algn="ctr" rtl="0">
              <a:spcBef>
                <a:spcPts val="3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dt" idx="10"/>
          </p:nvPr>
        </p:nvSpPr>
        <p:spPr>
          <a:xfrm>
            <a:off x="457201" y="6356352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6553201" y="6356352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3395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57175" indent="-104775" algn="l" rtl="0">
              <a:spcBef>
                <a:spcPts val="480"/>
              </a:spcBef>
              <a:buClr>
                <a:schemeClr val="dk1"/>
              </a:buClr>
              <a:buFont typeface="Calibri"/>
              <a:buChar char="•"/>
              <a:defRPr/>
            </a:lvl1pPr>
            <a:lvl2pPr marL="557213" indent="-80963" algn="l" rtl="0">
              <a:spcBef>
                <a:spcPts val="420"/>
              </a:spcBef>
              <a:buClr>
                <a:schemeClr val="dk1"/>
              </a:buClr>
              <a:buFont typeface="Calibri"/>
              <a:buChar char="–"/>
              <a:defRPr/>
            </a:lvl2pPr>
            <a:lvl3pPr marL="857250" indent="-57150" algn="l" rtl="0">
              <a:spcBef>
                <a:spcPts val="360"/>
              </a:spcBef>
              <a:buClr>
                <a:schemeClr val="dk1"/>
              </a:buClr>
              <a:buFont typeface="Calibri"/>
              <a:buChar char="•"/>
              <a:defRPr/>
            </a:lvl3pPr>
            <a:lvl4pPr marL="1200150" indent="-76200" algn="l" rtl="0">
              <a:spcBef>
                <a:spcPts val="300"/>
              </a:spcBef>
              <a:buClr>
                <a:schemeClr val="dk1"/>
              </a:buClr>
              <a:buFont typeface="Calibri"/>
              <a:buChar char="–"/>
              <a:defRPr/>
            </a:lvl4pPr>
            <a:lvl5pPr marL="1543050" indent="-76200" algn="l" rtl="0">
              <a:spcBef>
                <a:spcPts val="300"/>
              </a:spcBef>
              <a:buClr>
                <a:schemeClr val="dk1"/>
              </a:buClr>
              <a:buFont typeface="Calibri"/>
              <a:buChar char="»"/>
              <a:defRPr/>
            </a:lvl5pPr>
            <a:lvl6pPr marL="1885950" indent="-76200" algn="l" rtl="0">
              <a:spcBef>
                <a:spcPts val="3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228850" indent="-76200" algn="l" rtl="0">
              <a:spcBef>
                <a:spcPts val="3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2571750" indent="-76200" algn="l" rtl="0">
              <a:spcBef>
                <a:spcPts val="3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2914650" indent="-76200" algn="l" rtl="0">
              <a:spcBef>
                <a:spcPts val="3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dt" idx="10"/>
          </p:nvPr>
        </p:nvSpPr>
        <p:spPr>
          <a:xfrm>
            <a:off x="457201" y="6356352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sldNum" idx="12"/>
          </p:nvPr>
        </p:nvSpPr>
        <p:spPr>
          <a:xfrm>
            <a:off x="6553201" y="6356352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7359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 rot="5400000">
            <a:off x="4732338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57175" indent="-104775" algn="l" rtl="0">
              <a:spcBef>
                <a:spcPts val="480"/>
              </a:spcBef>
              <a:buClr>
                <a:schemeClr val="dk1"/>
              </a:buClr>
              <a:buFont typeface="Calibri"/>
              <a:buChar char="•"/>
              <a:defRPr/>
            </a:lvl1pPr>
            <a:lvl2pPr marL="557213" indent="-80963" algn="l" rtl="0">
              <a:spcBef>
                <a:spcPts val="420"/>
              </a:spcBef>
              <a:buClr>
                <a:schemeClr val="dk1"/>
              </a:buClr>
              <a:buFont typeface="Calibri"/>
              <a:buChar char="–"/>
              <a:defRPr/>
            </a:lvl2pPr>
            <a:lvl3pPr marL="857250" indent="-57150" algn="l" rtl="0">
              <a:spcBef>
                <a:spcPts val="360"/>
              </a:spcBef>
              <a:buClr>
                <a:schemeClr val="dk1"/>
              </a:buClr>
              <a:buFont typeface="Calibri"/>
              <a:buChar char="•"/>
              <a:defRPr/>
            </a:lvl3pPr>
            <a:lvl4pPr marL="1200150" indent="-76200" algn="l" rtl="0">
              <a:spcBef>
                <a:spcPts val="300"/>
              </a:spcBef>
              <a:buClr>
                <a:schemeClr val="dk1"/>
              </a:buClr>
              <a:buFont typeface="Calibri"/>
              <a:buChar char="–"/>
              <a:defRPr/>
            </a:lvl4pPr>
            <a:lvl5pPr marL="1543050" indent="-76200" algn="l" rtl="0">
              <a:spcBef>
                <a:spcPts val="300"/>
              </a:spcBef>
              <a:buClr>
                <a:schemeClr val="dk1"/>
              </a:buClr>
              <a:buFont typeface="Calibri"/>
              <a:buChar char="»"/>
              <a:defRPr/>
            </a:lvl5pPr>
            <a:lvl6pPr marL="1885950" indent="-76200" algn="l" rtl="0">
              <a:spcBef>
                <a:spcPts val="3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228850" indent="-76200" algn="l" rtl="0">
              <a:spcBef>
                <a:spcPts val="3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2571750" indent="-76200" algn="l" rtl="0">
              <a:spcBef>
                <a:spcPts val="3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2914650" indent="-76200" algn="l" rtl="0">
              <a:spcBef>
                <a:spcPts val="3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dt" idx="10"/>
          </p:nvPr>
        </p:nvSpPr>
        <p:spPr>
          <a:xfrm>
            <a:off x="457201" y="6356352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sldNum" idx="12"/>
          </p:nvPr>
        </p:nvSpPr>
        <p:spPr>
          <a:xfrm>
            <a:off x="6553201" y="6356352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12903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ubTitle" idx="1"/>
          </p:nvPr>
        </p:nvSpPr>
        <p:spPr>
          <a:xfrm>
            <a:off x="1371601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480"/>
              </a:spcBef>
              <a:buClr>
                <a:srgbClr val="888888"/>
              </a:buClr>
              <a:buFont typeface="Calibri"/>
              <a:buNone/>
              <a:defRPr/>
            </a:lvl1pPr>
            <a:lvl2pPr marL="342900" marR="0" indent="0" algn="ctr" rtl="0">
              <a:spcBef>
                <a:spcPts val="420"/>
              </a:spcBef>
              <a:buClr>
                <a:srgbClr val="888888"/>
              </a:buClr>
              <a:buFont typeface="Calibri"/>
              <a:buNone/>
              <a:defRPr/>
            </a:lvl2pPr>
            <a:lvl3pPr marL="685800" marR="0" indent="0" algn="ctr" rtl="0">
              <a:spcBef>
                <a:spcPts val="360"/>
              </a:spcBef>
              <a:buClr>
                <a:srgbClr val="888888"/>
              </a:buClr>
              <a:buFont typeface="Calibri"/>
              <a:buNone/>
              <a:defRPr/>
            </a:lvl3pPr>
            <a:lvl4pPr marL="1028700" marR="0" indent="0" algn="ctr" rtl="0">
              <a:spcBef>
                <a:spcPts val="300"/>
              </a:spcBef>
              <a:buClr>
                <a:srgbClr val="888888"/>
              </a:buClr>
              <a:buFont typeface="Calibri"/>
              <a:buNone/>
              <a:defRPr/>
            </a:lvl4pPr>
            <a:lvl5pPr marL="1371600" marR="0" indent="0" algn="ctr" rtl="0">
              <a:spcBef>
                <a:spcPts val="300"/>
              </a:spcBef>
              <a:buClr>
                <a:srgbClr val="888888"/>
              </a:buClr>
              <a:buFont typeface="Calibri"/>
              <a:buNone/>
              <a:defRPr/>
            </a:lvl5pPr>
            <a:lvl6pPr marL="1714500" marR="0" indent="0" algn="ctr" rtl="0">
              <a:spcBef>
                <a:spcPts val="300"/>
              </a:spcBef>
              <a:buClr>
                <a:srgbClr val="888888"/>
              </a:buClr>
              <a:buFont typeface="Calibri"/>
              <a:buNone/>
              <a:defRPr/>
            </a:lvl6pPr>
            <a:lvl7pPr marL="2057400" marR="0" indent="0" algn="ctr" rtl="0">
              <a:spcBef>
                <a:spcPts val="300"/>
              </a:spcBef>
              <a:buClr>
                <a:srgbClr val="888888"/>
              </a:buClr>
              <a:buFont typeface="Calibri"/>
              <a:buNone/>
              <a:defRPr/>
            </a:lvl7pPr>
            <a:lvl8pPr marL="2400300" marR="0" indent="0" algn="ctr" rtl="0">
              <a:spcBef>
                <a:spcPts val="300"/>
              </a:spcBef>
              <a:buClr>
                <a:srgbClr val="888888"/>
              </a:buClr>
              <a:buFont typeface="Calibri"/>
              <a:buNone/>
              <a:defRPr/>
            </a:lvl8pPr>
            <a:lvl9pPr marL="2743200" marR="0" indent="0" algn="ctr" rtl="0">
              <a:spcBef>
                <a:spcPts val="3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dt" idx="10"/>
          </p:nvPr>
        </p:nvSpPr>
        <p:spPr>
          <a:xfrm>
            <a:off x="457201" y="6356352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6553201" y="6356352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47869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57175" indent="-104775" algn="l" rtl="0">
              <a:spcBef>
                <a:spcPts val="480"/>
              </a:spcBef>
              <a:buClr>
                <a:schemeClr val="dk1"/>
              </a:buClr>
              <a:buFont typeface="Calibri"/>
              <a:buChar char="•"/>
              <a:defRPr/>
            </a:lvl1pPr>
            <a:lvl2pPr marL="557213" indent="-80963" algn="l" rtl="0">
              <a:spcBef>
                <a:spcPts val="420"/>
              </a:spcBef>
              <a:buClr>
                <a:schemeClr val="dk1"/>
              </a:buClr>
              <a:buFont typeface="Calibri"/>
              <a:buChar char="–"/>
              <a:defRPr/>
            </a:lvl2pPr>
            <a:lvl3pPr marL="857250" indent="-57150" algn="l" rtl="0">
              <a:spcBef>
                <a:spcPts val="360"/>
              </a:spcBef>
              <a:buClr>
                <a:schemeClr val="dk1"/>
              </a:buClr>
              <a:buFont typeface="Calibri"/>
              <a:buChar char="•"/>
              <a:defRPr/>
            </a:lvl3pPr>
            <a:lvl4pPr marL="1200150" indent="-76200" algn="l" rtl="0">
              <a:spcBef>
                <a:spcPts val="300"/>
              </a:spcBef>
              <a:buClr>
                <a:schemeClr val="dk1"/>
              </a:buClr>
              <a:buFont typeface="Calibri"/>
              <a:buChar char="–"/>
              <a:defRPr/>
            </a:lvl4pPr>
            <a:lvl5pPr marL="1543050" indent="-76200" algn="l" rtl="0">
              <a:spcBef>
                <a:spcPts val="300"/>
              </a:spcBef>
              <a:buClr>
                <a:schemeClr val="dk1"/>
              </a:buClr>
              <a:buFont typeface="Calibri"/>
              <a:buChar char="»"/>
              <a:defRPr/>
            </a:lvl5pPr>
            <a:lvl6pPr marL="1885950" indent="-76200" algn="l" rtl="0">
              <a:spcBef>
                <a:spcPts val="3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228850" indent="-76200" algn="l" rtl="0">
              <a:spcBef>
                <a:spcPts val="3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2571750" indent="-76200" algn="l" rtl="0">
              <a:spcBef>
                <a:spcPts val="3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2914650" indent="-76200" algn="l" rtl="0">
              <a:spcBef>
                <a:spcPts val="3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dt" idx="10"/>
          </p:nvPr>
        </p:nvSpPr>
        <p:spPr>
          <a:xfrm>
            <a:off x="457201" y="6356352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sldNum" idx="12"/>
          </p:nvPr>
        </p:nvSpPr>
        <p:spPr>
          <a:xfrm>
            <a:off x="6553201" y="6356352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70097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722312" y="4406902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3429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685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0287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17145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057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24003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dt" idx="10"/>
          </p:nvPr>
        </p:nvSpPr>
        <p:spPr>
          <a:xfrm>
            <a:off x="457201" y="6356352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6553201" y="6356352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79052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457201" y="1600202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2"/>
          </p:nvPr>
        </p:nvSpPr>
        <p:spPr>
          <a:xfrm>
            <a:off x="4648201" y="1600202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dt" idx="10"/>
          </p:nvPr>
        </p:nvSpPr>
        <p:spPr>
          <a:xfrm>
            <a:off x="457201" y="6356352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6553201" y="6356352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76145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457201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342900" indent="0" rtl="0">
              <a:spcBef>
                <a:spcPts val="0"/>
              </a:spcBef>
              <a:buFont typeface="Calibri"/>
              <a:buNone/>
              <a:defRPr/>
            </a:lvl2pPr>
            <a:lvl3pPr marL="685800" indent="0" rtl="0">
              <a:spcBef>
                <a:spcPts val="0"/>
              </a:spcBef>
              <a:buFont typeface="Calibri"/>
              <a:buNone/>
              <a:defRPr/>
            </a:lvl3pPr>
            <a:lvl4pPr marL="1028700" indent="0" rtl="0">
              <a:spcBef>
                <a:spcPts val="0"/>
              </a:spcBef>
              <a:buFont typeface="Calibri"/>
              <a:buNone/>
              <a:defRPr/>
            </a:lvl4pPr>
            <a:lvl5pPr marL="1371600" indent="0" rtl="0">
              <a:spcBef>
                <a:spcPts val="0"/>
              </a:spcBef>
              <a:buFont typeface="Calibri"/>
              <a:buNone/>
              <a:defRPr/>
            </a:lvl5pPr>
            <a:lvl6pPr marL="1714500" indent="0" rtl="0">
              <a:spcBef>
                <a:spcPts val="0"/>
              </a:spcBef>
              <a:buFont typeface="Calibri"/>
              <a:buNone/>
              <a:defRPr/>
            </a:lvl6pPr>
            <a:lvl7pPr marL="2057400" indent="0" rtl="0">
              <a:spcBef>
                <a:spcPts val="0"/>
              </a:spcBef>
              <a:buFont typeface="Calibri"/>
              <a:buNone/>
              <a:defRPr/>
            </a:lvl7pPr>
            <a:lvl8pPr marL="2400300" indent="0" rtl="0">
              <a:spcBef>
                <a:spcPts val="0"/>
              </a:spcBef>
              <a:buFont typeface="Calibri"/>
              <a:buNone/>
              <a:defRPr/>
            </a:lvl8pPr>
            <a:lvl9pPr marL="27432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2"/>
          </p:nvPr>
        </p:nvSpPr>
        <p:spPr>
          <a:xfrm>
            <a:off x="457201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342900" indent="0" rtl="0">
              <a:spcBef>
                <a:spcPts val="0"/>
              </a:spcBef>
              <a:buFont typeface="Calibri"/>
              <a:buNone/>
              <a:defRPr/>
            </a:lvl2pPr>
            <a:lvl3pPr marL="685800" indent="0" rtl="0">
              <a:spcBef>
                <a:spcPts val="0"/>
              </a:spcBef>
              <a:buFont typeface="Calibri"/>
              <a:buNone/>
              <a:defRPr/>
            </a:lvl3pPr>
            <a:lvl4pPr marL="1028700" indent="0" rtl="0">
              <a:spcBef>
                <a:spcPts val="0"/>
              </a:spcBef>
              <a:buFont typeface="Calibri"/>
              <a:buNone/>
              <a:defRPr/>
            </a:lvl4pPr>
            <a:lvl5pPr marL="1371600" indent="0" rtl="0">
              <a:spcBef>
                <a:spcPts val="0"/>
              </a:spcBef>
              <a:buFont typeface="Calibri"/>
              <a:buNone/>
              <a:defRPr/>
            </a:lvl5pPr>
            <a:lvl6pPr marL="1714500" indent="0" rtl="0">
              <a:spcBef>
                <a:spcPts val="0"/>
              </a:spcBef>
              <a:buFont typeface="Calibri"/>
              <a:buNone/>
              <a:defRPr/>
            </a:lvl6pPr>
            <a:lvl7pPr marL="2057400" indent="0" rtl="0">
              <a:spcBef>
                <a:spcPts val="0"/>
              </a:spcBef>
              <a:buFont typeface="Calibri"/>
              <a:buNone/>
              <a:defRPr/>
            </a:lvl7pPr>
            <a:lvl8pPr marL="2400300" indent="0" rtl="0">
              <a:spcBef>
                <a:spcPts val="0"/>
              </a:spcBef>
              <a:buFont typeface="Calibri"/>
              <a:buNone/>
              <a:defRPr/>
            </a:lvl8pPr>
            <a:lvl9pPr marL="27432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dt" idx="10"/>
          </p:nvPr>
        </p:nvSpPr>
        <p:spPr>
          <a:xfrm>
            <a:off x="457201" y="6356352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6553201" y="6356352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08510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dt" idx="10"/>
          </p:nvPr>
        </p:nvSpPr>
        <p:spPr>
          <a:xfrm>
            <a:off x="457201" y="6356352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6553201" y="6356352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98390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457201" y="273052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2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342900" indent="0" rtl="0">
              <a:spcBef>
                <a:spcPts val="0"/>
              </a:spcBef>
              <a:buFont typeface="Calibri"/>
              <a:buNone/>
              <a:defRPr/>
            </a:lvl2pPr>
            <a:lvl3pPr marL="685800" indent="0" rtl="0">
              <a:spcBef>
                <a:spcPts val="0"/>
              </a:spcBef>
              <a:buFont typeface="Calibri"/>
              <a:buNone/>
              <a:defRPr/>
            </a:lvl3pPr>
            <a:lvl4pPr marL="1028700" indent="0" rtl="0">
              <a:spcBef>
                <a:spcPts val="0"/>
              </a:spcBef>
              <a:buFont typeface="Calibri"/>
              <a:buNone/>
              <a:defRPr/>
            </a:lvl4pPr>
            <a:lvl5pPr marL="1371600" indent="0" rtl="0">
              <a:spcBef>
                <a:spcPts val="0"/>
              </a:spcBef>
              <a:buFont typeface="Calibri"/>
              <a:buNone/>
              <a:defRPr/>
            </a:lvl5pPr>
            <a:lvl6pPr marL="1714500" indent="0" rtl="0">
              <a:spcBef>
                <a:spcPts val="0"/>
              </a:spcBef>
              <a:buFont typeface="Calibri"/>
              <a:buNone/>
              <a:defRPr/>
            </a:lvl6pPr>
            <a:lvl7pPr marL="2057400" indent="0" rtl="0">
              <a:spcBef>
                <a:spcPts val="0"/>
              </a:spcBef>
              <a:buFont typeface="Calibri"/>
              <a:buNone/>
              <a:defRPr/>
            </a:lvl7pPr>
            <a:lvl8pPr marL="2400300" indent="0" rtl="0">
              <a:spcBef>
                <a:spcPts val="0"/>
              </a:spcBef>
              <a:buFont typeface="Calibri"/>
              <a:buNone/>
              <a:defRPr/>
            </a:lvl8pPr>
            <a:lvl9pPr marL="27432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dt" idx="10"/>
          </p:nvPr>
        </p:nvSpPr>
        <p:spPr>
          <a:xfrm>
            <a:off x="457201" y="6356352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6553201" y="6356352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17385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1792289" y="4800602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2" name="Shape 62"/>
          <p:cNvSpPr>
            <a:spLocks noGrp="1"/>
          </p:cNvSpPr>
          <p:nvPr>
            <p:ph type="pic" idx="2"/>
          </p:nvPr>
        </p:nvSpPr>
        <p:spPr>
          <a:xfrm>
            <a:off x="1792289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1792289" y="5367339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342900" indent="0" rtl="0">
              <a:spcBef>
                <a:spcPts val="0"/>
              </a:spcBef>
              <a:buFont typeface="Calibri"/>
              <a:buNone/>
              <a:defRPr/>
            </a:lvl2pPr>
            <a:lvl3pPr marL="685800" indent="0" rtl="0">
              <a:spcBef>
                <a:spcPts val="0"/>
              </a:spcBef>
              <a:buFont typeface="Calibri"/>
              <a:buNone/>
              <a:defRPr/>
            </a:lvl3pPr>
            <a:lvl4pPr marL="1028700" indent="0" rtl="0">
              <a:spcBef>
                <a:spcPts val="0"/>
              </a:spcBef>
              <a:buFont typeface="Calibri"/>
              <a:buNone/>
              <a:defRPr/>
            </a:lvl4pPr>
            <a:lvl5pPr marL="1371600" indent="0" rtl="0">
              <a:spcBef>
                <a:spcPts val="0"/>
              </a:spcBef>
              <a:buFont typeface="Calibri"/>
              <a:buNone/>
              <a:defRPr/>
            </a:lvl5pPr>
            <a:lvl6pPr marL="1714500" indent="0" rtl="0">
              <a:spcBef>
                <a:spcPts val="0"/>
              </a:spcBef>
              <a:buFont typeface="Calibri"/>
              <a:buNone/>
              <a:defRPr/>
            </a:lvl6pPr>
            <a:lvl7pPr marL="2057400" indent="0" rtl="0">
              <a:spcBef>
                <a:spcPts val="0"/>
              </a:spcBef>
              <a:buFont typeface="Calibri"/>
              <a:buNone/>
              <a:defRPr/>
            </a:lvl7pPr>
            <a:lvl8pPr marL="2400300" indent="0" rtl="0">
              <a:spcBef>
                <a:spcPts val="0"/>
              </a:spcBef>
              <a:buFont typeface="Calibri"/>
              <a:buNone/>
              <a:defRPr/>
            </a:lvl8pPr>
            <a:lvl9pPr marL="27432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dt" idx="10"/>
          </p:nvPr>
        </p:nvSpPr>
        <p:spPr>
          <a:xfrm>
            <a:off x="457201" y="6356352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sldNum" idx="12"/>
          </p:nvPr>
        </p:nvSpPr>
        <p:spPr>
          <a:xfrm>
            <a:off x="6553201" y="6356352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0238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57175" indent="-104775" algn="l" rtl="0">
              <a:spcBef>
                <a:spcPts val="480"/>
              </a:spcBef>
              <a:buClr>
                <a:schemeClr val="dk1"/>
              </a:buClr>
              <a:buFont typeface="Calibri"/>
              <a:buChar char="•"/>
              <a:defRPr/>
            </a:lvl1pPr>
            <a:lvl2pPr marL="557213" indent="-80963" algn="l" rtl="0">
              <a:spcBef>
                <a:spcPts val="420"/>
              </a:spcBef>
              <a:buClr>
                <a:schemeClr val="dk1"/>
              </a:buClr>
              <a:buFont typeface="Calibri"/>
              <a:buChar char="–"/>
              <a:defRPr/>
            </a:lvl2pPr>
            <a:lvl3pPr marL="857250" indent="-57150" algn="l" rtl="0">
              <a:spcBef>
                <a:spcPts val="360"/>
              </a:spcBef>
              <a:buClr>
                <a:schemeClr val="dk1"/>
              </a:buClr>
              <a:buFont typeface="Calibri"/>
              <a:buChar char="•"/>
              <a:defRPr/>
            </a:lvl3pPr>
            <a:lvl4pPr marL="1200150" indent="-76200" algn="l" rtl="0">
              <a:spcBef>
                <a:spcPts val="300"/>
              </a:spcBef>
              <a:buClr>
                <a:schemeClr val="dk1"/>
              </a:buClr>
              <a:buFont typeface="Calibri"/>
              <a:buChar char="–"/>
              <a:defRPr/>
            </a:lvl4pPr>
            <a:lvl5pPr marL="1543050" indent="-76200" algn="l" rtl="0">
              <a:spcBef>
                <a:spcPts val="300"/>
              </a:spcBef>
              <a:buClr>
                <a:schemeClr val="dk1"/>
              </a:buClr>
              <a:buFont typeface="Calibri"/>
              <a:buChar char="»"/>
              <a:defRPr/>
            </a:lvl5pPr>
            <a:lvl6pPr marL="1885950" indent="-76200" algn="l" rtl="0">
              <a:spcBef>
                <a:spcPts val="3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228850" indent="-76200" algn="l" rtl="0">
              <a:spcBef>
                <a:spcPts val="3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2571750" indent="-76200" algn="l" rtl="0">
              <a:spcBef>
                <a:spcPts val="3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2914650" indent="-76200" algn="l" rtl="0">
              <a:spcBef>
                <a:spcPts val="3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dt" idx="10"/>
          </p:nvPr>
        </p:nvSpPr>
        <p:spPr>
          <a:xfrm>
            <a:off x="457201" y="6356352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sldNum" idx="12"/>
          </p:nvPr>
        </p:nvSpPr>
        <p:spPr>
          <a:xfrm>
            <a:off x="6553201" y="6356352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6199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57175" indent="-104775" algn="l" rtl="0">
              <a:spcBef>
                <a:spcPts val="480"/>
              </a:spcBef>
              <a:buClr>
                <a:schemeClr val="dk1"/>
              </a:buClr>
              <a:buFont typeface="Calibri"/>
              <a:buChar char="•"/>
              <a:defRPr/>
            </a:lvl1pPr>
            <a:lvl2pPr marL="557213" indent="-80963" algn="l" rtl="0">
              <a:spcBef>
                <a:spcPts val="420"/>
              </a:spcBef>
              <a:buClr>
                <a:schemeClr val="dk1"/>
              </a:buClr>
              <a:buFont typeface="Calibri"/>
              <a:buChar char="–"/>
              <a:defRPr/>
            </a:lvl2pPr>
            <a:lvl3pPr marL="857250" indent="-57150" algn="l" rtl="0">
              <a:spcBef>
                <a:spcPts val="360"/>
              </a:spcBef>
              <a:buClr>
                <a:schemeClr val="dk1"/>
              </a:buClr>
              <a:buFont typeface="Calibri"/>
              <a:buChar char="•"/>
              <a:defRPr/>
            </a:lvl3pPr>
            <a:lvl4pPr marL="1200150" indent="-76200" algn="l" rtl="0">
              <a:spcBef>
                <a:spcPts val="300"/>
              </a:spcBef>
              <a:buClr>
                <a:schemeClr val="dk1"/>
              </a:buClr>
              <a:buFont typeface="Calibri"/>
              <a:buChar char="–"/>
              <a:defRPr/>
            </a:lvl4pPr>
            <a:lvl5pPr marL="1543050" indent="-76200" algn="l" rtl="0">
              <a:spcBef>
                <a:spcPts val="300"/>
              </a:spcBef>
              <a:buClr>
                <a:schemeClr val="dk1"/>
              </a:buClr>
              <a:buFont typeface="Calibri"/>
              <a:buChar char="»"/>
              <a:defRPr/>
            </a:lvl5pPr>
            <a:lvl6pPr marL="1885950" indent="-76200" algn="l" rtl="0">
              <a:spcBef>
                <a:spcPts val="3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228850" indent="-76200" algn="l" rtl="0">
              <a:spcBef>
                <a:spcPts val="3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2571750" indent="-76200" algn="l" rtl="0">
              <a:spcBef>
                <a:spcPts val="3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2914650" indent="-76200" algn="l" rtl="0">
              <a:spcBef>
                <a:spcPts val="3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dt" idx="10"/>
          </p:nvPr>
        </p:nvSpPr>
        <p:spPr>
          <a:xfrm>
            <a:off x="457201" y="6356352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sldNum" idx="12"/>
          </p:nvPr>
        </p:nvSpPr>
        <p:spPr>
          <a:xfrm>
            <a:off x="6553201" y="6356352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56817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 rot="5400000">
            <a:off x="4732338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57175" indent="-104775" algn="l" rtl="0">
              <a:spcBef>
                <a:spcPts val="480"/>
              </a:spcBef>
              <a:buClr>
                <a:schemeClr val="dk1"/>
              </a:buClr>
              <a:buFont typeface="Calibri"/>
              <a:buChar char="•"/>
              <a:defRPr/>
            </a:lvl1pPr>
            <a:lvl2pPr marL="557213" indent="-80963" algn="l" rtl="0">
              <a:spcBef>
                <a:spcPts val="420"/>
              </a:spcBef>
              <a:buClr>
                <a:schemeClr val="dk1"/>
              </a:buClr>
              <a:buFont typeface="Calibri"/>
              <a:buChar char="–"/>
              <a:defRPr/>
            </a:lvl2pPr>
            <a:lvl3pPr marL="857250" indent="-57150" algn="l" rtl="0">
              <a:spcBef>
                <a:spcPts val="360"/>
              </a:spcBef>
              <a:buClr>
                <a:schemeClr val="dk1"/>
              </a:buClr>
              <a:buFont typeface="Calibri"/>
              <a:buChar char="•"/>
              <a:defRPr/>
            </a:lvl3pPr>
            <a:lvl4pPr marL="1200150" indent="-76200" algn="l" rtl="0">
              <a:spcBef>
                <a:spcPts val="300"/>
              </a:spcBef>
              <a:buClr>
                <a:schemeClr val="dk1"/>
              </a:buClr>
              <a:buFont typeface="Calibri"/>
              <a:buChar char="–"/>
              <a:defRPr/>
            </a:lvl4pPr>
            <a:lvl5pPr marL="1543050" indent="-76200" algn="l" rtl="0">
              <a:spcBef>
                <a:spcPts val="300"/>
              </a:spcBef>
              <a:buClr>
                <a:schemeClr val="dk1"/>
              </a:buClr>
              <a:buFont typeface="Calibri"/>
              <a:buChar char="»"/>
              <a:defRPr/>
            </a:lvl5pPr>
            <a:lvl6pPr marL="1885950" indent="-76200" algn="l" rtl="0">
              <a:spcBef>
                <a:spcPts val="3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228850" indent="-76200" algn="l" rtl="0">
              <a:spcBef>
                <a:spcPts val="3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2571750" indent="-76200" algn="l" rtl="0">
              <a:spcBef>
                <a:spcPts val="3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2914650" indent="-76200" algn="l" rtl="0">
              <a:spcBef>
                <a:spcPts val="3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dt" idx="10"/>
          </p:nvPr>
        </p:nvSpPr>
        <p:spPr>
          <a:xfrm>
            <a:off x="457201" y="6356352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sldNum" idx="12"/>
          </p:nvPr>
        </p:nvSpPr>
        <p:spPr>
          <a:xfrm>
            <a:off x="6553201" y="6356352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96252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9B850-82BB-4ED3-AB41-ED580250F077}" type="datetimeFigureOut">
              <a:rPr lang="en-US" smtClean="0"/>
              <a:t>6/16/2015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1DC38-B5AB-4741-9BF7-8CC39C18A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133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9B850-82BB-4ED3-AB41-ED580250F077}" type="datetimeFigureOut">
              <a:rPr lang="en-US" smtClean="0"/>
              <a:t>6/16/2015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1DC38-B5AB-4741-9BF7-8CC39C18A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6917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9B850-82BB-4ED3-AB41-ED580250F077}" type="datetimeFigureOut">
              <a:rPr lang="en-US" smtClean="0"/>
              <a:t>6/16/2015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1DC38-B5AB-4741-9BF7-8CC39C18A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4402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9B850-82BB-4ED3-AB41-ED580250F077}" type="datetimeFigureOut">
              <a:rPr lang="en-US" smtClean="0"/>
              <a:t>6/16/2015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1DC38-B5AB-4741-9BF7-8CC39C18A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0307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9B850-82BB-4ED3-AB41-ED580250F077}" type="datetimeFigureOut">
              <a:rPr lang="en-US" smtClean="0"/>
              <a:t>6/16/2015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1DC38-B5AB-4741-9BF7-8CC39C18A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2278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9B850-82BB-4ED3-AB41-ED580250F077}" type="datetimeFigureOut">
              <a:rPr lang="en-US" smtClean="0"/>
              <a:t>6/16/2015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1DC38-B5AB-4741-9BF7-8CC39C18A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4894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9B850-82BB-4ED3-AB41-ED580250F077}" type="datetimeFigureOut">
              <a:rPr lang="en-US" smtClean="0"/>
              <a:t>6/16/2015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1DC38-B5AB-4741-9BF7-8CC39C18A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1596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9B850-82BB-4ED3-AB41-ED580250F077}" type="datetimeFigureOut">
              <a:rPr lang="en-US" smtClean="0"/>
              <a:t>6/16/2015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1DC38-B5AB-4741-9BF7-8CC39C18A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361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722312" y="4406902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3429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685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0287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17145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057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24003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dt" idx="10"/>
          </p:nvPr>
        </p:nvSpPr>
        <p:spPr>
          <a:xfrm>
            <a:off x="457201" y="6356352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6553201" y="6356352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10891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9B850-82BB-4ED3-AB41-ED580250F077}" type="datetimeFigureOut">
              <a:rPr lang="en-US" smtClean="0"/>
              <a:t>6/16/2015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1DC38-B5AB-4741-9BF7-8CC39C18A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0850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9B850-82BB-4ED3-AB41-ED580250F077}" type="datetimeFigureOut">
              <a:rPr lang="en-US" smtClean="0"/>
              <a:t>6/16/2015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1DC38-B5AB-4741-9BF7-8CC39C18A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4488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9B850-82BB-4ED3-AB41-ED580250F077}" type="datetimeFigureOut">
              <a:rPr lang="en-US" smtClean="0"/>
              <a:t>6/16/2015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1DC38-B5AB-4741-9BF7-8CC39C18A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465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457201" y="1600202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2"/>
          </p:nvPr>
        </p:nvSpPr>
        <p:spPr>
          <a:xfrm>
            <a:off x="4648201" y="1600202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dt" idx="10"/>
          </p:nvPr>
        </p:nvSpPr>
        <p:spPr>
          <a:xfrm>
            <a:off x="457201" y="6356352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6553201" y="6356352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6835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457201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342900" indent="0" rtl="0">
              <a:spcBef>
                <a:spcPts val="0"/>
              </a:spcBef>
              <a:buFont typeface="Calibri"/>
              <a:buNone/>
              <a:defRPr/>
            </a:lvl2pPr>
            <a:lvl3pPr marL="685800" indent="0" rtl="0">
              <a:spcBef>
                <a:spcPts val="0"/>
              </a:spcBef>
              <a:buFont typeface="Calibri"/>
              <a:buNone/>
              <a:defRPr/>
            </a:lvl3pPr>
            <a:lvl4pPr marL="1028700" indent="0" rtl="0">
              <a:spcBef>
                <a:spcPts val="0"/>
              </a:spcBef>
              <a:buFont typeface="Calibri"/>
              <a:buNone/>
              <a:defRPr/>
            </a:lvl4pPr>
            <a:lvl5pPr marL="1371600" indent="0" rtl="0">
              <a:spcBef>
                <a:spcPts val="0"/>
              </a:spcBef>
              <a:buFont typeface="Calibri"/>
              <a:buNone/>
              <a:defRPr/>
            </a:lvl5pPr>
            <a:lvl6pPr marL="1714500" indent="0" rtl="0">
              <a:spcBef>
                <a:spcPts val="0"/>
              </a:spcBef>
              <a:buFont typeface="Calibri"/>
              <a:buNone/>
              <a:defRPr/>
            </a:lvl6pPr>
            <a:lvl7pPr marL="2057400" indent="0" rtl="0">
              <a:spcBef>
                <a:spcPts val="0"/>
              </a:spcBef>
              <a:buFont typeface="Calibri"/>
              <a:buNone/>
              <a:defRPr/>
            </a:lvl7pPr>
            <a:lvl8pPr marL="2400300" indent="0" rtl="0">
              <a:spcBef>
                <a:spcPts val="0"/>
              </a:spcBef>
              <a:buFont typeface="Calibri"/>
              <a:buNone/>
              <a:defRPr/>
            </a:lvl8pPr>
            <a:lvl9pPr marL="27432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2"/>
          </p:nvPr>
        </p:nvSpPr>
        <p:spPr>
          <a:xfrm>
            <a:off x="457201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342900" indent="0" rtl="0">
              <a:spcBef>
                <a:spcPts val="0"/>
              </a:spcBef>
              <a:buFont typeface="Calibri"/>
              <a:buNone/>
              <a:defRPr/>
            </a:lvl2pPr>
            <a:lvl3pPr marL="685800" indent="0" rtl="0">
              <a:spcBef>
                <a:spcPts val="0"/>
              </a:spcBef>
              <a:buFont typeface="Calibri"/>
              <a:buNone/>
              <a:defRPr/>
            </a:lvl3pPr>
            <a:lvl4pPr marL="1028700" indent="0" rtl="0">
              <a:spcBef>
                <a:spcPts val="0"/>
              </a:spcBef>
              <a:buFont typeface="Calibri"/>
              <a:buNone/>
              <a:defRPr/>
            </a:lvl4pPr>
            <a:lvl5pPr marL="1371600" indent="0" rtl="0">
              <a:spcBef>
                <a:spcPts val="0"/>
              </a:spcBef>
              <a:buFont typeface="Calibri"/>
              <a:buNone/>
              <a:defRPr/>
            </a:lvl5pPr>
            <a:lvl6pPr marL="1714500" indent="0" rtl="0">
              <a:spcBef>
                <a:spcPts val="0"/>
              </a:spcBef>
              <a:buFont typeface="Calibri"/>
              <a:buNone/>
              <a:defRPr/>
            </a:lvl6pPr>
            <a:lvl7pPr marL="2057400" indent="0" rtl="0">
              <a:spcBef>
                <a:spcPts val="0"/>
              </a:spcBef>
              <a:buFont typeface="Calibri"/>
              <a:buNone/>
              <a:defRPr/>
            </a:lvl7pPr>
            <a:lvl8pPr marL="2400300" indent="0" rtl="0">
              <a:spcBef>
                <a:spcPts val="0"/>
              </a:spcBef>
              <a:buFont typeface="Calibri"/>
              <a:buNone/>
              <a:defRPr/>
            </a:lvl8pPr>
            <a:lvl9pPr marL="27432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dt" idx="10"/>
          </p:nvPr>
        </p:nvSpPr>
        <p:spPr>
          <a:xfrm>
            <a:off x="457201" y="6356352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6553201" y="6356352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0376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457201" y="6356352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6553201" y="6356352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1477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dt" idx="10"/>
          </p:nvPr>
        </p:nvSpPr>
        <p:spPr>
          <a:xfrm>
            <a:off x="457201" y="6356352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6553201" y="6356352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8147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457201" y="273052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2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342900" indent="0" rtl="0">
              <a:spcBef>
                <a:spcPts val="0"/>
              </a:spcBef>
              <a:buFont typeface="Calibri"/>
              <a:buNone/>
              <a:defRPr/>
            </a:lvl2pPr>
            <a:lvl3pPr marL="685800" indent="0" rtl="0">
              <a:spcBef>
                <a:spcPts val="0"/>
              </a:spcBef>
              <a:buFont typeface="Calibri"/>
              <a:buNone/>
              <a:defRPr/>
            </a:lvl3pPr>
            <a:lvl4pPr marL="1028700" indent="0" rtl="0">
              <a:spcBef>
                <a:spcPts val="0"/>
              </a:spcBef>
              <a:buFont typeface="Calibri"/>
              <a:buNone/>
              <a:defRPr/>
            </a:lvl4pPr>
            <a:lvl5pPr marL="1371600" indent="0" rtl="0">
              <a:spcBef>
                <a:spcPts val="0"/>
              </a:spcBef>
              <a:buFont typeface="Calibri"/>
              <a:buNone/>
              <a:defRPr/>
            </a:lvl5pPr>
            <a:lvl6pPr marL="1714500" indent="0" rtl="0">
              <a:spcBef>
                <a:spcPts val="0"/>
              </a:spcBef>
              <a:buFont typeface="Calibri"/>
              <a:buNone/>
              <a:defRPr/>
            </a:lvl6pPr>
            <a:lvl7pPr marL="2057400" indent="0" rtl="0">
              <a:spcBef>
                <a:spcPts val="0"/>
              </a:spcBef>
              <a:buFont typeface="Calibri"/>
              <a:buNone/>
              <a:defRPr/>
            </a:lvl7pPr>
            <a:lvl8pPr marL="2400300" indent="0" rtl="0">
              <a:spcBef>
                <a:spcPts val="0"/>
              </a:spcBef>
              <a:buFont typeface="Calibri"/>
              <a:buNone/>
              <a:defRPr/>
            </a:lvl8pPr>
            <a:lvl9pPr marL="27432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dt" idx="10"/>
          </p:nvPr>
        </p:nvSpPr>
        <p:spPr>
          <a:xfrm>
            <a:off x="457201" y="6356352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6553201" y="6356352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221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1792289" y="4800602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2" name="Shape 62"/>
          <p:cNvSpPr>
            <a:spLocks noGrp="1"/>
          </p:cNvSpPr>
          <p:nvPr>
            <p:ph type="pic" idx="2"/>
          </p:nvPr>
        </p:nvSpPr>
        <p:spPr>
          <a:xfrm>
            <a:off x="1792289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1792289" y="5367339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342900" indent="0" rtl="0">
              <a:spcBef>
                <a:spcPts val="0"/>
              </a:spcBef>
              <a:buFont typeface="Calibri"/>
              <a:buNone/>
              <a:defRPr/>
            </a:lvl2pPr>
            <a:lvl3pPr marL="685800" indent="0" rtl="0">
              <a:spcBef>
                <a:spcPts val="0"/>
              </a:spcBef>
              <a:buFont typeface="Calibri"/>
              <a:buNone/>
              <a:defRPr/>
            </a:lvl3pPr>
            <a:lvl4pPr marL="1028700" indent="0" rtl="0">
              <a:spcBef>
                <a:spcPts val="0"/>
              </a:spcBef>
              <a:buFont typeface="Calibri"/>
              <a:buNone/>
              <a:defRPr/>
            </a:lvl4pPr>
            <a:lvl5pPr marL="1371600" indent="0" rtl="0">
              <a:spcBef>
                <a:spcPts val="0"/>
              </a:spcBef>
              <a:buFont typeface="Calibri"/>
              <a:buNone/>
              <a:defRPr/>
            </a:lvl5pPr>
            <a:lvl6pPr marL="1714500" indent="0" rtl="0">
              <a:spcBef>
                <a:spcPts val="0"/>
              </a:spcBef>
              <a:buFont typeface="Calibri"/>
              <a:buNone/>
              <a:defRPr/>
            </a:lvl6pPr>
            <a:lvl7pPr marL="2057400" indent="0" rtl="0">
              <a:spcBef>
                <a:spcPts val="0"/>
              </a:spcBef>
              <a:buFont typeface="Calibri"/>
              <a:buNone/>
              <a:defRPr/>
            </a:lvl7pPr>
            <a:lvl8pPr marL="2400300" indent="0" rtl="0">
              <a:spcBef>
                <a:spcPts val="0"/>
              </a:spcBef>
              <a:buFont typeface="Calibri"/>
              <a:buNone/>
              <a:defRPr/>
            </a:lvl8pPr>
            <a:lvl9pPr marL="27432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dt" idx="10"/>
          </p:nvPr>
        </p:nvSpPr>
        <p:spPr>
          <a:xfrm>
            <a:off x="457201" y="6356352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sldNum" idx="12"/>
          </p:nvPr>
        </p:nvSpPr>
        <p:spPr>
          <a:xfrm>
            <a:off x="6553201" y="6356352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6473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dt" idx="10"/>
          </p:nvPr>
        </p:nvSpPr>
        <p:spPr>
          <a:xfrm>
            <a:off x="457201" y="6356352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 lang="en-US" sz="1050" kern="0">
              <a:solidFill>
                <a:srgbClr val="000000"/>
              </a:solidFill>
              <a:cs typeface="Arial"/>
              <a:sym typeface="Arial"/>
              <a:rtl val="0"/>
            </a:endParaRPr>
          </a:p>
        </p:txBody>
      </p:sp>
      <p:sp>
        <p:nvSpPr>
          <p:cNvPr id="8" name="Shape 8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 lang="en-US" sz="1050" kern="0">
              <a:solidFill>
                <a:srgbClr val="000000"/>
              </a:solidFill>
              <a:cs typeface="Arial"/>
              <a:sym typeface="Arial"/>
              <a:rtl val="0"/>
            </a:endParaRPr>
          </a:p>
        </p:txBody>
      </p:sp>
      <p:sp>
        <p:nvSpPr>
          <p:cNvPr id="9" name="Shape 9"/>
          <p:cNvSpPr txBox="1">
            <a:spLocks noGrp="1"/>
          </p:cNvSpPr>
          <p:nvPr>
            <p:ph type="sldNum" idx="12"/>
          </p:nvPr>
        </p:nvSpPr>
        <p:spPr>
          <a:xfrm>
            <a:off x="6553201" y="6356352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 lang="en-US" sz="1050" kern="0">
              <a:solidFill>
                <a:srgbClr val="000000"/>
              </a:solidFill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23613383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dt" idx="10"/>
          </p:nvPr>
        </p:nvSpPr>
        <p:spPr>
          <a:xfrm>
            <a:off x="457201" y="6356352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 lang="en-US" sz="1050" kern="0">
              <a:solidFill>
                <a:srgbClr val="000000"/>
              </a:solidFill>
              <a:cs typeface="Arial"/>
              <a:sym typeface="Arial"/>
              <a:rtl val="0"/>
            </a:endParaRPr>
          </a:p>
        </p:txBody>
      </p:sp>
      <p:sp>
        <p:nvSpPr>
          <p:cNvPr id="8" name="Shape 8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 lang="en-US" sz="1050" kern="0">
              <a:solidFill>
                <a:srgbClr val="000000"/>
              </a:solidFill>
              <a:cs typeface="Arial"/>
              <a:sym typeface="Arial"/>
              <a:rtl val="0"/>
            </a:endParaRPr>
          </a:p>
        </p:txBody>
      </p:sp>
      <p:sp>
        <p:nvSpPr>
          <p:cNvPr id="9" name="Shape 9"/>
          <p:cNvSpPr txBox="1">
            <a:spLocks noGrp="1"/>
          </p:cNvSpPr>
          <p:nvPr>
            <p:ph type="sldNum" idx="12"/>
          </p:nvPr>
        </p:nvSpPr>
        <p:spPr>
          <a:xfrm>
            <a:off x="6553201" y="6356352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 lang="en-US" sz="1050" kern="0">
              <a:solidFill>
                <a:srgbClr val="000000"/>
              </a:solidFill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6217904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B9B850-82BB-4ED3-AB41-ED580250F077}" type="datetimeFigureOut">
              <a:rPr lang="en-US" smtClean="0"/>
              <a:t>6/16/2015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F1DC38-B5AB-4741-9BF7-8CC39C18A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27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8.emf"/><Relationship Id="rId4" Type="http://schemas.openxmlformats.org/officeDocument/2006/relationships/package" Target="../embeddings/Microsoft_Word_Document1.docx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rammb.cira.colostate.edu/ramsdis/online/himawari-8.asp" TargetMode="External"/><Relationship Id="rId2" Type="http://schemas.openxmlformats.org/officeDocument/2006/relationships/hyperlink" Target="http://www.goes-r.gov/education/ABI-bands-quick-info.html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virtuallab.bom.gov.au/archive/regional-focus-group-recordings/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35.png"/><Relationship Id="rId2" Type="http://schemas.openxmlformats.org/officeDocument/2006/relationships/hyperlink" Target="mailto:michael.folmer@noaa.gov" TargetMode="Externa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3.png"/><Relationship Id="rId5" Type="http://schemas.openxmlformats.org/officeDocument/2006/relationships/image" Target="../media/image4.png"/><Relationship Id="rId4" Type="http://schemas.openxmlformats.org/officeDocument/2006/relationships/image" Target="../media/image12.png"/><Relationship Id="rId9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NWS Pacific Region </a:t>
            </a:r>
            <a:br>
              <a:rPr lang="en-US" dirty="0" smtClean="0"/>
            </a:br>
            <a:r>
              <a:rPr lang="en-US" dirty="0" smtClean="0"/>
              <a:t>“Preparing for GOES-R with Himawari-8”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Bill Ward</a:t>
            </a:r>
          </a:p>
          <a:p>
            <a:r>
              <a:rPr lang="en-US" dirty="0" smtClean="0"/>
              <a:t>National Weather Service</a:t>
            </a:r>
            <a:br>
              <a:rPr lang="en-US" dirty="0" smtClean="0"/>
            </a:br>
            <a:r>
              <a:rPr lang="en-US" dirty="0" smtClean="0"/>
              <a:t>Pacific Region Headquarters</a:t>
            </a:r>
          </a:p>
          <a:p>
            <a:r>
              <a:rPr lang="en-US" dirty="0" smtClean="0"/>
              <a:t>Honolulu, Hawaii</a:t>
            </a:r>
          </a:p>
          <a:p>
            <a:r>
              <a:rPr lang="en-US" dirty="0" smtClean="0"/>
              <a:t>June 2015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64266"/>
            <a:ext cx="1554615" cy="9937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210" y="5804807"/>
            <a:ext cx="1110790" cy="10531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92464" cy="12985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4611" y="10"/>
            <a:ext cx="1465596" cy="128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047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563562"/>
          </a:xfrm>
        </p:spPr>
        <p:txBody>
          <a:bodyPr>
            <a:noAutofit/>
          </a:bodyPr>
          <a:lstStyle/>
          <a:p>
            <a:r>
              <a:rPr lang="en-US" sz="3200" dirty="0" smtClean="0"/>
              <a:t>Next Few Steps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E9FBA-F6D9-4125-BA2F-4920376CF957}" type="slidenum">
              <a:rPr lang="en-US" smtClean="0"/>
              <a:t>10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486400"/>
          </a:xfrm>
        </p:spPr>
        <p:txBody>
          <a:bodyPr/>
          <a:lstStyle/>
          <a:p>
            <a:r>
              <a:rPr lang="en-US" dirty="0" smtClean="0"/>
              <a:t>BY 6/23/15</a:t>
            </a:r>
          </a:p>
          <a:p>
            <a:pPr lvl="1"/>
            <a:r>
              <a:rPr lang="en-US" sz="2400" dirty="0" smtClean="0"/>
              <a:t>Validate Dissemination Network Architecture (NCO, AR/PR Network Team)</a:t>
            </a:r>
          </a:p>
          <a:p>
            <a:pPr lvl="1"/>
            <a:r>
              <a:rPr lang="en-US" sz="2400" dirty="0" smtClean="0"/>
              <a:t>Compile data/network path specifications (IP addresses, port #s, protocols)</a:t>
            </a:r>
          </a:p>
          <a:p>
            <a:pPr lvl="1"/>
            <a:r>
              <a:rPr lang="en-US" sz="2400" dirty="0" smtClean="0"/>
              <a:t>Identify/confirm/submit RFCs (AWIPS, NCO)</a:t>
            </a:r>
          </a:p>
          <a:p>
            <a:pPr lvl="1"/>
            <a:r>
              <a:rPr lang="en-US" sz="2400" dirty="0" smtClean="0"/>
              <a:t>Configure Network, test connectivity</a:t>
            </a:r>
          </a:p>
          <a:p>
            <a:r>
              <a:rPr lang="en-US" dirty="0" smtClean="0"/>
              <a:t>BY 7/21/15</a:t>
            </a:r>
          </a:p>
          <a:p>
            <a:pPr lvl="1"/>
            <a:r>
              <a:rPr lang="en-US" sz="2400" dirty="0" smtClean="0"/>
              <a:t>Build, Install and Test Processing System on IDP Production (A &amp; B) machines</a:t>
            </a:r>
          </a:p>
          <a:p>
            <a:r>
              <a:rPr lang="en-US" dirty="0" smtClean="0"/>
              <a:t>BY 9/10/15</a:t>
            </a:r>
          </a:p>
          <a:p>
            <a:pPr lvl="1"/>
            <a:r>
              <a:rPr lang="en-US" sz="2400" dirty="0" smtClean="0"/>
              <a:t>Complete 45-Day Acceptance and Performance Test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9245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11162"/>
          </a:xfrm>
        </p:spPr>
        <p:txBody>
          <a:bodyPr>
            <a:noAutofit/>
          </a:bodyPr>
          <a:lstStyle/>
          <a:p>
            <a:r>
              <a:rPr lang="en-US" sz="3200" dirty="0"/>
              <a:t>Progress &amp; Schedule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E9FBA-F6D9-4125-BA2F-4920376CF957}" type="slidenum">
              <a:rPr lang="en-US" smtClean="0"/>
              <a:t>11</a:t>
            </a:fld>
            <a:endParaRPr lang="en-US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762000" y="685800"/>
          <a:ext cx="8958259" cy="601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Document" r:id="rId4" imgW="8383777" imgH="5627757" progId="Word.Document.12">
                  <p:embed/>
                </p:oleObj>
              </mc:Choice>
              <mc:Fallback>
                <p:oleObj name="Document" r:id="rId4" imgW="8383777" imgH="562775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62000" y="685800"/>
                        <a:ext cx="8958259" cy="6013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0104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914" y="-18000"/>
            <a:ext cx="7405353" cy="703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02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387" y="-128789"/>
            <a:ext cx="7052366" cy="6986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68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 Material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ABI Bands Quick Information </a:t>
            </a:r>
            <a:r>
              <a:rPr lang="en-US" dirty="0" smtClean="0"/>
              <a:t>Guides</a:t>
            </a:r>
          </a:p>
          <a:p>
            <a:pPr lvl="1"/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www.goes-r.gov/education/ABI-bands-quick-info.html</a:t>
            </a:r>
            <a:endParaRPr lang="en-US" dirty="0" smtClean="0"/>
          </a:p>
          <a:p>
            <a:endParaRPr lang="en-US" dirty="0"/>
          </a:p>
          <a:p>
            <a:r>
              <a:rPr lang="en-US" dirty="0"/>
              <a:t>Himawari-8 </a:t>
            </a:r>
            <a:r>
              <a:rPr lang="en-US" dirty="0" smtClean="0"/>
              <a:t>Imagery</a:t>
            </a:r>
          </a:p>
          <a:p>
            <a:pPr lvl="1"/>
            <a:r>
              <a:rPr lang="en-US" dirty="0"/>
              <a:t>Imagery courtesy of the Japanese Meteorological </a:t>
            </a:r>
            <a:r>
              <a:rPr lang="en-US" dirty="0" smtClean="0"/>
              <a:t>Agency and CIRA</a:t>
            </a:r>
          </a:p>
          <a:p>
            <a:pPr lvl="2"/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rammb.cira.colostate.edu/ramsdis/online/himawari-8.asp</a:t>
            </a:r>
            <a:endParaRPr lang="en-US" dirty="0" smtClean="0"/>
          </a:p>
          <a:p>
            <a:pPr lvl="2"/>
            <a:endParaRPr lang="en-US" dirty="0"/>
          </a:p>
          <a:p>
            <a:pPr lvl="2"/>
            <a:endParaRPr lang="en-US" dirty="0" smtClean="0"/>
          </a:p>
          <a:p>
            <a:r>
              <a:rPr lang="en-US" dirty="0" smtClean="0"/>
              <a:t>SSEC </a:t>
            </a:r>
            <a:r>
              <a:rPr lang="en-US" dirty="0" err="1" smtClean="0"/>
              <a:t>Realearth</a:t>
            </a:r>
            <a:r>
              <a:rPr lang="en-US" dirty="0" smtClean="0"/>
              <a:t> imagery</a:t>
            </a:r>
          </a:p>
          <a:p>
            <a:pPr lvl="1"/>
            <a:r>
              <a:rPr lang="en-US" dirty="0"/>
              <a:t>http://realearth.ssec.wisc.edu/?products=HIMAWARI-B14.80,HIMAWARI-B09.-80,HIMAWARI-B07.-80,HIMAWARI-B05.-80,HIMAWARI-B04.-80,HIMAWARI-B02.-80,HIMAWARI-B03.80&amp;center=28.99853181405182,-209.98046675&amp;zoom=4&amp;width=1350&amp;height=1066&amp;timeproduct=HIMAWARI-B03&amp;timespan=-</a:t>
            </a:r>
            <a:r>
              <a:rPr lang="en-US" dirty="0" smtClean="0"/>
              <a:t>7200s</a:t>
            </a:r>
          </a:p>
          <a:p>
            <a:pPr lvl="1"/>
            <a:endParaRPr lang="en-US" dirty="0"/>
          </a:p>
          <a:p>
            <a:pPr marL="476250" lvl="1" indent="0">
              <a:buNone/>
            </a:pPr>
            <a:endParaRPr lang="en-US" dirty="0" smtClean="0"/>
          </a:p>
          <a:p>
            <a:pPr marL="47625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141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827" y="932260"/>
            <a:ext cx="5235348" cy="50684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506311"/>
            <a:ext cx="1879827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First shared </a:t>
            </a:r>
            <a:r>
              <a:rPr lang="en-US" sz="1350" dirty="0" err="1"/>
              <a:t>Himawari</a:t>
            </a:r>
            <a:r>
              <a:rPr lang="en-US" sz="1350" dirty="0"/>
              <a:t>–8 JMA imagery. This is a true color image of Himawari-8 from December 18, 2014 0240 UTC.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486" y="125185"/>
            <a:ext cx="1582757" cy="807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92464" cy="129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62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999" y="857250"/>
            <a:ext cx="6166076" cy="48950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91999" cy="129700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596607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http://cimss.ssec.wisc.edu/goes/webapps/bandapp/overview_goes-r.html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1334" y="14642"/>
            <a:ext cx="1518036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56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3088" y="857250"/>
            <a:ext cx="5259840" cy="49311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027098"/>
            <a:ext cx="914400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50" dirty="0">
                <a:latin typeface="Arial" pitchFamily="34" charset="0"/>
                <a:cs typeface="Arial" pitchFamily="34" charset="0"/>
              </a:rPr>
              <a:t>http://cimss.ssec.wisc.edu/goes/webapps/bandapp/images_ahi_first_light_Japan.html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92464" cy="12985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1334" y="14642"/>
            <a:ext cx="1518036" cy="10790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27180"/>
            <a:ext cx="1579001" cy="50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11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006" y="0"/>
            <a:ext cx="3721995" cy="33871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0"/>
            <a:ext cx="3670480" cy="33871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443066"/>
            <a:ext cx="3670479" cy="33699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2006" y="3443066"/>
            <a:ext cx="3721994" cy="34149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90838" y="354078"/>
            <a:ext cx="833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Band 1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090838" y="1607656"/>
            <a:ext cx="833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Band 2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090837" y="4080456"/>
            <a:ext cx="833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Band 3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090836" y="5154153"/>
            <a:ext cx="833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Band 4</a:t>
            </a:r>
            <a:endParaRPr lang="en-US" dirty="0"/>
          </a:p>
        </p:txBody>
      </p:sp>
      <p:sp>
        <p:nvSpPr>
          <p:cNvPr id="11" name="Right Arrow 10"/>
          <p:cNvSpPr/>
          <p:nvPr/>
        </p:nvSpPr>
        <p:spPr>
          <a:xfrm rot="10800000">
            <a:off x="3876541" y="53874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4154498" y="179232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10800000">
            <a:off x="3876541" y="426512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4090836" y="533403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935129" y="3092422"/>
            <a:ext cx="12636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Yap Island</a:t>
            </a:r>
          </a:p>
          <a:p>
            <a:r>
              <a:rPr lang="en-US" dirty="0" smtClean="0"/>
              <a:t> is in center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49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Value of Satellite Imagery</a:t>
            </a:r>
            <a:br>
              <a:rPr lang="en-US" sz="2800" dirty="0" smtClean="0"/>
            </a:br>
            <a:r>
              <a:rPr lang="en-US" sz="2800" dirty="0" smtClean="0"/>
              <a:t>in the Pacific Region</a:t>
            </a:r>
            <a:endParaRPr lang="en-US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 smtClean="0"/>
              <a:t>Data sparse region</a:t>
            </a:r>
          </a:p>
          <a:p>
            <a:pPr lvl="1"/>
            <a:r>
              <a:rPr lang="en-US" sz="1600" dirty="0" smtClean="0"/>
              <a:t>Relatively few ground observing locations</a:t>
            </a:r>
          </a:p>
          <a:p>
            <a:pPr lvl="1"/>
            <a:r>
              <a:rPr lang="en-US" sz="1600" dirty="0" smtClean="0"/>
              <a:t>10 upper air locations</a:t>
            </a:r>
          </a:p>
          <a:p>
            <a:r>
              <a:rPr lang="en-US" sz="1600" dirty="0" err="1" smtClean="0"/>
              <a:t>Comms</a:t>
            </a:r>
            <a:r>
              <a:rPr lang="en-US" sz="1600" dirty="0" smtClean="0"/>
              <a:t>, SBN and bandwidth issues</a:t>
            </a:r>
          </a:p>
          <a:p>
            <a:r>
              <a:rPr lang="en-US" sz="1600" dirty="0" smtClean="0"/>
              <a:t>Harsh and salty environment</a:t>
            </a:r>
          </a:p>
          <a:p>
            <a:r>
              <a:rPr lang="en-US" sz="1600" dirty="0" smtClean="0"/>
              <a:t>Long distance to locations</a:t>
            </a:r>
          </a:p>
          <a:p>
            <a:r>
              <a:rPr lang="en-US" sz="1600" dirty="0" smtClean="0"/>
              <a:t>Multiple responsibilities</a:t>
            </a:r>
          </a:p>
          <a:p>
            <a:pPr lvl="1"/>
            <a:r>
              <a:rPr lang="en-US" sz="1600" dirty="0" smtClean="0"/>
              <a:t>Resource issues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1290" y="2986704"/>
            <a:ext cx="5602710" cy="38712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92464" cy="1298561"/>
          </a:xfrm>
          <a:prstGeom prst="rect">
            <a:avLst/>
          </a:prstGeom>
        </p:spPr>
      </p:pic>
      <p:pic>
        <p:nvPicPr>
          <p:cNvPr id="1026" name="Picture 2" descr="http://www.nssl.noaa.gov/news/logos/noaa_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614" y="1"/>
            <a:ext cx="1293386" cy="1298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075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4"/>
            <a:ext cx="9146309" cy="685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47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87" y="1370774"/>
            <a:ext cx="8809484" cy="535884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3721" y="0"/>
            <a:ext cx="8229600" cy="1143000"/>
          </a:xfrm>
        </p:spPr>
        <p:txBody>
          <a:bodyPr/>
          <a:lstStyle/>
          <a:p>
            <a:r>
              <a:rPr lang="en-US" sz="2800" dirty="0" smtClean="0"/>
              <a:t>NWS Pacific Region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92464" cy="1298561"/>
          </a:xfrm>
          <a:prstGeom prst="rect">
            <a:avLst/>
          </a:prstGeom>
        </p:spPr>
      </p:pic>
      <p:pic>
        <p:nvPicPr>
          <p:cNvPr id="7" name="Picture 2" descr="http://www.nssl.noaa.gov/news/logos/noaa_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614" y="1"/>
            <a:ext cx="1293386" cy="1298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190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/>
          <p:nvPr/>
        </p:nvSpPr>
        <p:spPr>
          <a:xfrm>
            <a:off x="2228850" y="914400"/>
            <a:ext cx="4629969" cy="715580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algn="ctr"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NWS Network Project</a:t>
            </a:r>
          </a:p>
          <a:p>
            <a:pPr algn="ctr">
              <a:buSzPct val="25000"/>
            </a:pP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Flowing </a:t>
            </a:r>
            <a:r>
              <a:rPr lang="en-US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Himawari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Data to NWS Field Offices </a:t>
            </a:r>
          </a:p>
        </p:txBody>
      </p:sp>
      <p:sp>
        <p:nvSpPr>
          <p:cNvPr id="81" name="Shape 81"/>
          <p:cNvSpPr txBox="1"/>
          <p:nvPr/>
        </p:nvSpPr>
        <p:spPr>
          <a:xfrm>
            <a:off x="1314450" y="1943100"/>
            <a:ext cx="6591468" cy="3808734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>
              <a:buSzPct val="25000"/>
            </a:pP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NWS network project for flowing Himawari imagery to NWS field</a:t>
            </a:r>
          </a:p>
          <a:p>
            <a:pPr>
              <a:buSzPct val="25000"/>
            </a:pP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offices will be managed out of the NOAA Integrated Dissemination</a:t>
            </a:r>
          </a:p>
          <a:p>
            <a:pPr>
              <a:buSzPct val="25000"/>
            </a:pP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Program’s Ground Readiness Project.</a:t>
            </a:r>
          </a:p>
          <a:p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SzPct val="25000"/>
            </a:pPr>
            <a:r>
              <a:rPr lang="en-US" sz="135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 Manager:</a:t>
            </a:r>
            <a:r>
              <a:rPr lang="en-US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Scott Denton (of NWS Alaska Region)</a:t>
            </a:r>
          </a:p>
          <a:p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SzPct val="25000"/>
            </a:pPr>
            <a:r>
              <a:rPr lang="en-US" sz="135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 Objective:</a:t>
            </a:r>
            <a:r>
              <a:rPr lang="en-US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To upgrade NWS networks needed to flow Himawari imagery </a:t>
            </a:r>
          </a:p>
          <a:p>
            <a:pPr>
              <a:buSzPct val="25000"/>
            </a:pPr>
            <a:r>
              <a:rPr lang="en-US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other Level 2 products to NWS field offices.  Initial focus on flowing priority products</a:t>
            </a:r>
          </a:p>
          <a:p>
            <a:pPr>
              <a:buSzPct val="25000"/>
            </a:pPr>
            <a:r>
              <a:rPr lang="en-US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(see following slides). </a:t>
            </a:r>
          </a:p>
          <a:p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SzPct val="25000"/>
            </a:pPr>
            <a:r>
              <a:rPr lang="en-US" sz="135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Start Date:</a:t>
            </a:r>
            <a:r>
              <a:rPr lang="en-US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March 2014</a:t>
            </a:r>
          </a:p>
          <a:p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SzPct val="25000"/>
            </a:pPr>
            <a:r>
              <a:rPr lang="en-US" sz="135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Target Completion Date for Priority Offices:</a:t>
            </a:r>
            <a:r>
              <a:rPr lang="en-US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Q2 Calendar Year 2015</a:t>
            </a:r>
          </a:p>
          <a:p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SzPct val="25000"/>
            </a:pPr>
            <a:r>
              <a:rPr lang="en-US" sz="135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DoD Handoff/Interfaces:</a:t>
            </a:r>
            <a:r>
              <a:rPr lang="en-US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Main coordination will take place through the COPC.  One</a:t>
            </a:r>
            <a:br>
              <a:rPr lang="en-US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interface option is via the DISA connection at Suitland.   OFCM has offered to facilitate </a:t>
            </a:r>
          </a:p>
          <a:p>
            <a:pPr>
              <a:buSzPct val="25000"/>
            </a:pPr>
            <a:r>
              <a:rPr lang="en-US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discussions on interagency field needs.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92464" cy="1298561"/>
          </a:xfrm>
          <a:prstGeom prst="rect">
            <a:avLst/>
          </a:prstGeom>
        </p:spPr>
      </p:pic>
      <p:pic>
        <p:nvPicPr>
          <p:cNvPr id="6" name="Picture 2" descr="http://www.nssl.noaa.gov/news/logos/noaa_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614" y="1"/>
            <a:ext cx="1293386" cy="1298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297036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Himawari-8 Training development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 smtClean="0"/>
              <a:t>CIMMS has been funded to support </a:t>
            </a:r>
            <a:r>
              <a:rPr lang="en-US" sz="1600" dirty="0" err="1" smtClean="0"/>
              <a:t>Himawari</a:t>
            </a:r>
            <a:r>
              <a:rPr lang="en-US" sz="1600" dirty="0" smtClean="0"/>
              <a:t> satellite training to the WFO Guam staff and WFO Honolulu staff to establish a critical core competency</a:t>
            </a:r>
          </a:p>
          <a:p>
            <a:r>
              <a:rPr lang="en-US" sz="1600" dirty="0" smtClean="0"/>
              <a:t>Training will be in person and recorded</a:t>
            </a:r>
          </a:p>
          <a:p>
            <a:pPr lvl="1"/>
            <a:r>
              <a:rPr lang="en-US" sz="1600" dirty="0" smtClean="0"/>
              <a:t>Three person team</a:t>
            </a:r>
          </a:p>
          <a:p>
            <a:pPr lvl="1"/>
            <a:r>
              <a:rPr lang="en-US" sz="1600" dirty="0" smtClean="0"/>
              <a:t>20 hour workshop twice in one week</a:t>
            </a:r>
          </a:p>
          <a:p>
            <a:pPr lvl="1"/>
            <a:r>
              <a:rPr lang="en-US" sz="1600" dirty="0" smtClean="0"/>
              <a:t>Completed prior to the end of December 2015</a:t>
            </a:r>
          </a:p>
          <a:p>
            <a:pPr lvl="1"/>
            <a:r>
              <a:rPr lang="en-US" sz="1600" dirty="0" smtClean="0"/>
              <a:t>Within 6 weeks a visit to WFO Honolulu will be made to train</a:t>
            </a:r>
          </a:p>
          <a:p>
            <a:pPr lvl="1"/>
            <a:r>
              <a:rPr lang="en-US" sz="1600" dirty="0" smtClean="0"/>
              <a:t>Web apps will be made available for anyone unable to attend</a:t>
            </a:r>
          </a:p>
          <a:p>
            <a:r>
              <a:rPr lang="en-US" sz="1600" dirty="0" smtClean="0"/>
              <a:t>Course will be used for future development towards GOES-R Training</a:t>
            </a:r>
          </a:p>
          <a:p>
            <a:r>
              <a:rPr lang="en-US" sz="1600" dirty="0" smtClean="0"/>
              <a:t>Australian Government Bureau of Meteorology</a:t>
            </a:r>
          </a:p>
          <a:p>
            <a:pPr lvl="1"/>
            <a:r>
              <a:rPr lang="en-US" sz="1600" dirty="0">
                <a:hlinkClick r:id="rId2"/>
              </a:rPr>
              <a:t>http://www.virtuallab.bom.gov.au/archive/regional-focus-group-recordings</a:t>
            </a:r>
            <a:r>
              <a:rPr lang="en-US" sz="1600" dirty="0" smtClean="0">
                <a:hlinkClick r:id="rId2"/>
              </a:rPr>
              <a:t>/</a:t>
            </a:r>
            <a:endParaRPr lang="en-US" sz="1600" dirty="0" smtClean="0"/>
          </a:p>
          <a:p>
            <a:pPr lvl="1"/>
            <a:r>
              <a:rPr lang="en-US" sz="1600" dirty="0" smtClean="0"/>
              <a:t>These courses show how Australia is preparing</a:t>
            </a:r>
          </a:p>
          <a:p>
            <a:pPr lvl="1"/>
            <a:r>
              <a:rPr lang="en-US" sz="1600" dirty="0" smtClean="0"/>
              <a:t>Live sessions are held every Tuesday.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64266"/>
            <a:ext cx="1554615" cy="9937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92464" cy="12985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4611" y="10"/>
            <a:ext cx="1465596" cy="12886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4432" y="5803301"/>
            <a:ext cx="1109568" cy="105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03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Tropical Pacific PG Training Tools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 smtClean="0"/>
              <a:t>L/X Band antenna</a:t>
            </a:r>
          </a:p>
          <a:p>
            <a:pPr lvl="1"/>
            <a:r>
              <a:rPr lang="en-US" sz="1600" dirty="0" smtClean="0"/>
              <a:t>JPSS Support</a:t>
            </a:r>
          </a:p>
          <a:p>
            <a:pPr lvl="1"/>
            <a:r>
              <a:rPr lang="en-US" sz="1600" dirty="0" smtClean="0"/>
              <a:t>GOES-R Support</a:t>
            </a:r>
          </a:p>
          <a:p>
            <a:r>
              <a:rPr lang="en-US" sz="1600" dirty="0" smtClean="0"/>
              <a:t>MTSAT Antenna (current)</a:t>
            </a:r>
          </a:p>
          <a:p>
            <a:pPr lvl="1"/>
            <a:r>
              <a:rPr lang="en-US" sz="1600" dirty="0" smtClean="0"/>
              <a:t>Antennas on Honolulu and Guam</a:t>
            </a:r>
          </a:p>
          <a:p>
            <a:pPr lvl="1"/>
            <a:r>
              <a:rPr lang="en-US" sz="1600" dirty="0" smtClean="0"/>
              <a:t>Support also to American Samoa and Micronesia</a:t>
            </a:r>
          </a:p>
          <a:p>
            <a:r>
              <a:rPr lang="en-US" sz="1600" dirty="0" smtClean="0"/>
              <a:t>GOES-W antenna</a:t>
            </a:r>
          </a:p>
          <a:p>
            <a:endParaRPr lang="en-US" sz="1600" dirty="0"/>
          </a:p>
          <a:p>
            <a:r>
              <a:rPr lang="en-US" sz="1600" dirty="0" smtClean="0"/>
              <a:t>Future capabilities</a:t>
            </a:r>
          </a:p>
          <a:p>
            <a:pPr lvl="1"/>
            <a:r>
              <a:rPr lang="en-US" sz="1600" dirty="0" err="1" smtClean="0"/>
              <a:t>HimawariCast</a:t>
            </a:r>
            <a:r>
              <a:rPr lang="en-US" sz="1600" dirty="0" smtClean="0"/>
              <a:t> - (Guam June-15 and Hawaii May-15)</a:t>
            </a:r>
          </a:p>
          <a:p>
            <a:pPr lvl="1"/>
            <a:r>
              <a:rPr lang="en-US" sz="1600" dirty="0" smtClean="0"/>
              <a:t>L/X Band Antenna (Hawaii IRC, April 15)</a:t>
            </a:r>
          </a:p>
          <a:p>
            <a:pPr lvl="1"/>
            <a:r>
              <a:rPr lang="en-US" sz="1600" dirty="0" smtClean="0"/>
              <a:t>L/X Band Antenna (Guam )</a:t>
            </a:r>
          </a:p>
          <a:p>
            <a:pPr lvl="1"/>
            <a:r>
              <a:rPr lang="en-US" sz="1600" dirty="0" smtClean="0"/>
              <a:t>L/X Band Antenna (Kwajalein support)</a:t>
            </a:r>
          </a:p>
          <a:p>
            <a:pPr lvl="1"/>
            <a:r>
              <a:rPr lang="en-US" sz="1600" dirty="0" smtClean="0"/>
              <a:t>Eventual GOES-R Hardware (Hawaii Sept-15)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864290"/>
            <a:ext cx="1554615" cy="9937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736" y="1417637"/>
            <a:ext cx="3048264" cy="28958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854"/>
            <a:ext cx="1292464" cy="12985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4611" y="10"/>
            <a:ext cx="1465596" cy="12886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4432" y="5803301"/>
            <a:ext cx="1109568" cy="105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45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TPPG VSP Program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 smtClean="0"/>
              <a:t>Presenters are SMEs on proposed and accepted VSP projects</a:t>
            </a:r>
          </a:p>
          <a:p>
            <a:pPr lvl="1"/>
            <a:r>
              <a:rPr lang="en-US" sz="1800" dirty="0" smtClean="0"/>
              <a:t>Can be GOES-R or JPSS data sets</a:t>
            </a:r>
          </a:p>
          <a:p>
            <a:pPr lvl="1"/>
            <a:r>
              <a:rPr lang="en-US" sz="1800" dirty="0" err="1" smtClean="0"/>
              <a:t>Himawari</a:t>
            </a:r>
            <a:r>
              <a:rPr lang="en-US" sz="1800" dirty="0" smtClean="0"/>
              <a:t> – 8 </a:t>
            </a:r>
          </a:p>
          <a:p>
            <a:pPr lvl="1"/>
            <a:r>
              <a:rPr lang="en-US" sz="1800" dirty="0" smtClean="0"/>
              <a:t>Projects must be proven in advance</a:t>
            </a:r>
          </a:p>
          <a:p>
            <a:pPr lvl="1"/>
            <a:endParaRPr lang="en-US" sz="1800" dirty="0" smtClean="0"/>
          </a:p>
          <a:p>
            <a:r>
              <a:rPr lang="en-US" sz="1800" dirty="0" smtClean="0"/>
              <a:t>VSP Requirements</a:t>
            </a:r>
          </a:p>
          <a:p>
            <a:pPr lvl="1"/>
            <a:r>
              <a:rPr lang="en-US" sz="1800" dirty="0" smtClean="0"/>
              <a:t>Planning</a:t>
            </a:r>
          </a:p>
          <a:p>
            <a:pPr lvl="1"/>
            <a:r>
              <a:rPr lang="en-US" sz="1800" dirty="0" smtClean="0"/>
              <a:t>Software installations/instructions</a:t>
            </a:r>
          </a:p>
          <a:p>
            <a:pPr lvl="1"/>
            <a:r>
              <a:rPr lang="en-US" sz="1800" dirty="0" smtClean="0"/>
              <a:t>Trip report</a:t>
            </a:r>
          </a:p>
          <a:p>
            <a:pPr marL="476250" lvl="1" indent="0">
              <a:buNone/>
            </a:pPr>
            <a:endParaRPr lang="en-US" dirty="0" smtClean="0"/>
          </a:p>
          <a:p>
            <a:pPr lvl="1"/>
            <a:endParaRPr lang="en-US" dirty="0"/>
          </a:p>
          <a:p>
            <a:pPr marL="476250" lvl="1" indent="0">
              <a:buNone/>
            </a:pP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r>
              <a:rPr lang="en-US" sz="1800" dirty="0"/>
              <a:t>Demonstration Plan</a:t>
            </a:r>
          </a:p>
          <a:p>
            <a:pPr lvl="1">
              <a:buClr>
                <a:srgbClr val="000000"/>
              </a:buClr>
            </a:pPr>
            <a:r>
              <a:rPr lang="en-US" sz="1800" dirty="0"/>
              <a:t>Products to be demonstrated </a:t>
            </a:r>
          </a:p>
          <a:p>
            <a:pPr lvl="1">
              <a:buClr>
                <a:srgbClr val="000000"/>
              </a:buClr>
            </a:pPr>
            <a:r>
              <a:rPr lang="en-US" sz="1800" dirty="0"/>
              <a:t>Training</a:t>
            </a:r>
          </a:p>
          <a:p>
            <a:pPr lvl="1">
              <a:buClr>
                <a:srgbClr val="000000"/>
              </a:buClr>
            </a:pPr>
            <a:r>
              <a:rPr lang="en-US" sz="1800" dirty="0"/>
              <a:t>ORD &amp; IOC</a:t>
            </a:r>
          </a:p>
          <a:p>
            <a:pPr lvl="1">
              <a:buClr>
                <a:srgbClr val="000000"/>
              </a:buClr>
            </a:pPr>
            <a:r>
              <a:rPr lang="en-US" sz="1800" dirty="0"/>
              <a:t>What does completion look like?</a:t>
            </a:r>
          </a:p>
          <a:p>
            <a:pPr marL="476250" lvl="1" indent="0">
              <a:buClr>
                <a:srgbClr val="000000"/>
              </a:buClr>
              <a:buNone/>
            </a:pPr>
            <a:endParaRPr lang="en-US" sz="1800" dirty="0"/>
          </a:p>
          <a:p>
            <a:pPr marL="203200" indent="0">
              <a:buClr>
                <a:srgbClr val="000000"/>
              </a:buClr>
              <a:buNone/>
            </a:pPr>
            <a:endParaRPr lang="en-US" sz="1800" dirty="0"/>
          </a:p>
          <a:p>
            <a:r>
              <a:rPr lang="en-US" sz="1800" dirty="0" err="1"/>
              <a:t>SPoRT</a:t>
            </a:r>
            <a:r>
              <a:rPr lang="en-US" sz="1800" dirty="0"/>
              <a:t> QPE Training</a:t>
            </a:r>
          </a:p>
          <a:p>
            <a:pPr lvl="1"/>
            <a:r>
              <a:rPr lang="en-US" sz="1800" dirty="0"/>
              <a:t>5-9 May 2014</a:t>
            </a:r>
          </a:p>
          <a:p>
            <a:pPr lvl="1"/>
            <a:r>
              <a:rPr lang="en-US" sz="1800" dirty="0"/>
              <a:t>WFO HNL-CPHC / PRH / Air Force</a:t>
            </a:r>
          </a:p>
          <a:p>
            <a:pPr lvl="1"/>
            <a:r>
              <a:rPr lang="en-US" sz="1800" dirty="0"/>
              <a:t>Future Training for QPE &amp; other Products by </a:t>
            </a:r>
            <a:r>
              <a:rPr lang="en-US" sz="1800" dirty="0" err="1" smtClean="0"/>
              <a:t>SPoRT</a:t>
            </a:r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64266"/>
            <a:ext cx="1554615" cy="9937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4432" y="5803301"/>
            <a:ext cx="1109568" cy="10546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92464" cy="12985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4611" y="10"/>
            <a:ext cx="1465596" cy="128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91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QUESTIONS: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628650" y="1512928"/>
            <a:ext cx="7886700" cy="4351338"/>
          </a:xfrm>
        </p:spPr>
        <p:txBody>
          <a:bodyPr>
            <a:normAutofit/>
          </a:bodyPr>
          <a:lstStyle/>
          <a:p>
            <a:pPr marL="152400" indent="0" algn="ctr">
              <a:buNone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152400" indent="0" algn="ctr">
              <a:buNone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 marL="152400" indent="0" algn="ctr"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Bill Ward</a:t>
            </a:r>
          </a:p>
          <a:p>
            <a:pPr marL="152400" indent="0" algn="ctr">
              <a:buNone/>
            </a:pPr>
            <a:r>
              <a:rPr lang="it-IT" dirty="0">
                <a:latin typeface="Arial" pitchFamily="34" charset="0"/>
                <a:cs typeface="Arial" pitchFamily="34" charset="0"/>
                <a:hlinkClick r:id="rId2"/>
              </a:rPr>
              <a:t>b</a:t>
            </a:r>
            <a:r>
              <a:rPr lang="it-IT" dirty="0" smtClean="0">
                <a:latin typeface="Arial" pitchFamily="34" charset="0"/>
                <a:cs typeface="Arial" pitchFamily="34" charset="0"/>
                <a:hlinkClick r:id="rId2"/>
              </a:rPr>
              <a:t>ill.ward@noaa.gov</a:t>
            </a:r>
            <a:endParaRPr lang="it-IT" dirty="0" smtClean="0">
              <a:latin typeface="Arial" pitchFamily="34" charset="0"/>
              <a:cs typeface="Arial" pitchFamily="34" charset="0"/>
            </a:endParaRPr>
          </a:p>
          <a:p>
            <a:pPr marL="152400" indent="0" algn="ctr">
              <a:buNone/>
            </a:pPr>
            <a:r>
              <a:rPr lang="it-IT" dirty="0" smtClean="0">
                <a:latin typeface="Arial" pitchFamily="34" charset="0"/>
                <a:cs typeface="Arial" pitchFamily="34" charset="0"/>
              </a:rPr>
              <a:t>(808) 725-6010</a:t>
            </a:r>
          </a:p>
          <a:p>
            <a:pPr marL="152400" indent="0" algn="ctr">
              <a:buNone/>
            </a:pPr>
            <a:endParaRPr lang="it-IT" sz="2000" dirty="0">
              <a:latin typeface="Arial" pitchFamily="34" charset="0"/>
              <a:cs typeface="Arial" pitchFamily="34" charset="0"/>
            </a:endParaRPr>
          </a:p>
          <a:p>
            <a:pPr marL="15240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64266"/>
            <a:ext cx="1554615" cy="9937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92464" cy="12985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4611" y="10"/>
            <a:ext cx="1465596" cy="12886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4432" y="5803301"/>
            <a:ext cx="1109568" cy="10546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7743" y="2896684"/>
            <a:ext cx="1292464" cy="12985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749" y="3143593"/>
            <a:ext cx="1579001" cy="8047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68104" y="5778914"/>
            <a:ext cx="1518036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41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34851"/>
            <a:ext cx="9144000" cy="6019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TYPHOON 07W (DOLPHIN) WARNING NR 030    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---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WARNING POSITION: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140000Z --- NEAR 11.4N 152.2E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MOVEMENT PAST SIX HOURS - 295 DEGREES AT 13 KTS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PRESENT WIND DISTRIBUTION: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MAX SUSTAINED WINDS - 090 KT, GUSTS 110 </a:t>
            </a:r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KT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---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FORECASTS: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12 HRS, VALID AT: 141200Z --- 12.2N 149.6E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MAX SUSTAINED WINDS - 100 KT, GUSTS 125 </a:t>
            </a:r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KT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VECTOR TO 24 HR POSIT: 290 DEG/ 15 KTS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---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24 HRS, VALID AT: 150000Z --- 13.2N 146.6E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MAX SUSTAINED WINDS - 105 KT, GUSTS 130 </a:t>
            </a:r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KT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VECTOR TO 36 HR POSIT: 290 DEG/ 14 KTS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---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36 HRS, VALID AT: 151200Z --- 14.2N 144.0E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MAX SUSTAINED WINDS - 110 KT, GUSTS 135 </a:t>
            </a:r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KT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VECTOR TO 48 HR POSIT: 300 DEG/ 13 KTS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52" y="8344"/>
            <a:ext cx="8974630" cy="684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992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706"/>
            <a:ext cx="9144000" cy="645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15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385" y="5855660"/>
            <a:ext cx="1554615" cy="99373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261" y="788265"/>
            <a:ext cx="3870960" cy="5128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211" y="773025"/>
            <a:ext cx="26860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ight Arrow 2"/>
          <p:cNvSpPr/>
          <p:nvPr/>
        </p:nvSpPr>
        <p:spPr>
          <a:xfrm rot="10800000">
            <a:off x="7742248" y="2254623"/>
            <a:ext cx="366903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80154" y="1567735"/>
            <a:ext cx="388145" cy="273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92464" cy="12985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6044652"/>
            <a:ext cx="1579001" cy="804742"/>
          </a:xfrm>
          <a:prstGeom prst="rect">
            <a:avLst/>
          </a:prstGeom>
        </p:spPr>
      </p:pic>
      <p:pic>
        <p:nvPicPr>
          <p:cNvPr id="11" name="Picture 2" descr="http://www.nssl.noaa.gov/news/logos/noaa_logo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614" y="1"/>
            <a:ext cx="1293386" cy="1298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840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Breaking News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JMA will </a:t>
            </a:r>
            <a:r>
              <a:rPr lang="en-US" dirty="0"/>
              <a:t>disseminate Himawari-8 imagery </a:t>
            </a:r>
            <a:r>
              <a:rPr lang="en-US" dirty="0" smtClean="0"/>
              <a:t>continuously </a:t>
            </a:r>
            <a:r>
              <a:rPr lang="en-US" dirty="0"/>
              <a:t>before Himawari-8 starts its operation on 7th July. </a:t>
            </a:r>
          </a:p>
          <a:p>
            <a:r>
              <a:rPr lang="en-US" dirty="0"/>
              <a:t>The start day for dissemination is not fixed, but it may be 1st July. </a:t>
            </a:r>
          </a:p>
          <a:p>
            <a:r>
              <a:rPr lang="en-US" dirty="0"/>
              <a:t>Please see the table below. </a:t>
            </a:r>
          </a:p>
          <a:p>
            <a:pPr lvl="1"/>
            <a:r>
              <a:rPr lang="en-US" dirty="0" smtClean="0"/>
              <a:t>Now </a:t>
            </a:r>
            <a:r>
              <a:rPr lang="en-US" dirty="0"/>
              <a:t>- 1st July (not fixed): MTSAT-2 imagery </a:t>
            </a:r>
          </a:p>
          <a:p>
            <a:pPr lvl="1"/>
            <a:r>
              <a:rPr lang="en-US" dirty="0" smtClean="0"/>
              <a:t>1st </a:t>
            </a:r>
            <a:r>
              <a:rPr lang="en-US" dirty="0"/>
              <a:t>July (not fixed) - 7th July: Himawari-8 imagery (as a test) </a:t>
            </a:r>
          </a:p>
          <a:p>
            <a:pPr lvl="1"/>
            <a:r>
              <a:rPr lang="en-US" dirty="0" smtClean="0"/>
              <a:t>7th </a:t>
            </a:r>
            <a:r>
              <a:rPr lang="en-US" dirty="0"/>
              <a:t>July -: Himawari-8 imagery (operational)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JMA has also decided to disseminate one more HRIT file at night via the </a:t>
            </a:r>
            <a:r>
              <a:rPr lang="en-US" dirty="0" err="1"/>
              <a:t>HimawariCast</a:t>
            </a:r>
            <a:r>
              <a:rPr lang="en-US" dirty="0"/>
              <a:t> service. </a:t>
            </a:r>
          </a:p>
          <a:p>
            <a:pPr lvl="1"/>
            <a:r>
              <a:rPr lang="en-US" dirty="0"/>
              <a:t>Since the file size of visible imagery becomes smaller in the nighttime, the service has the capacity of dissemination in the nighttime. </a:t>
            </a:r>
          </a:p>
          <a:p>
            <a:pPr lvl="1"/>
            <a:r>
              <a:rPr lang="en-US" dirty="0"/>
              <a:t>So, JMA will disseminate B07 (IR4) imagery with high spatial resolution (2 km) only in the nighttime in addition to B07 imagery with 4 km resolution. </a:t>
            </a:r>
          </a:p>
          <a:p>
            <a:pPr lvl="1"/>
            <a:r>
              <a:rPr lang="en-US" dirty="0"/>
              <a:t>JMA will officially announce the above-mentioned test dissemination and band addition on JMA's website as soon as possible. </a:t>
            </a:r>
          </a:p>
        </p:txBody>
      </p:sp>
    </p:spTree>
    <p:extLst>
      <p:ext uri="{BB962C8B-B14F-4D97-AF65-F5344CB8AC3E}">
        <p14:creationId xmlns:p14="http://schemas.microsoft.com/office/powerpoint/2010/main" val="651292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en-US" dirty="0" smtClean="0"/>
              <a:t>Segmentation of H8 Imagery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E9FBA-F6D9-4125-BA2F-4920376CF957}" type="slidenum">
              <a:rPr lang="en-US" smtClean="0"/>
              <a:t>8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00200"/>
            <a:ext cx="4402137" cy="454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71601"/>
            <a:ext cx="5334000" cy="4961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150366" y="1371601"/>
            <a:ext cx="223163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Pacific Region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2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(</a:t>
            </a:r>
            <a:r>
              <a:rPr lang="pt-BR" sz="1200" dirty="0">
                <a:solidFill>
                  <a:prstClr val="black"/>
                </a:solidFill>
                <a:latin typeface="Arial" charset="0"/>
                <a:cs typeface="Arial" charset="0"/>
              </a:rPr>
              <a:t>110° E - 120° </a:t>
            </a:r>
            <a:r>
              <a:rPr lang="pt-BR" sz="12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W) x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2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(</a:t>
            </a:r>
            <a:r>
              <a:rPr lang="pt-BR" sz="1200" dirty="0">
                <a:solidFill>
                  <a:prstClr val="black"/>
                </a:solidFill>
                <a:latin typeface="Arial" charset="0"/>
                <a:cs typeface="Arial" charset="0"/>
              </a:rPr>
              <a:t>30° S - 45° N</a:t>
            </a:r>
            <a:r>
              <a:rPr lang="pt-BR" sz="12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)</a:t>
            </a:r>
            <a:r>
              <a:rPr lang="en-US" sz="12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: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Tiles 9-14, 16-22, 24-30, 32-38, 40-46, 48-54, 56-62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dirty="0" smtClean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Alaska Region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2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(</a:t>
            </a:r>
            <a:r>
              <a:rPr lang="pt-BR" sz="1200" dirty="0">
                <a:solidFill>
                  <a:prstClr val="black"/>
                </a:solidFill>
                <a:latin typeface="Arial" charset="0"/>
                <a:cs typeface="Arial" charset="0"/>
              </a:rPr>
              <a:t>110° E - 120° W</a:t>
            </a:r>
            <a:r>
              <a:rPr lang="pt-BR" sz="12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) x (45</a:t>
            </a:r>
            <a:r>
              <a:rPr lang="pt-BR" sz="1200" dirty="0">
                <a:solidFill>
                  <a:prstClr val="black"/>
                </a:solidFill>
                <a:latin typeface="Arial" charset="0"/>
                <a:cs typeface="Arial" charset="0"/>
              </a:rPr>
              <a:t>° N - 75° N</a:t>
            </a:r>
            <a:r>
              <a:rPr lang="pt-BR" sz="12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):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2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Tiles </a:t>
            </a:r>
            <a:r>
              <a:rPr lang="en-US" sz="12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2-6, 9-14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dirty="0" smtClean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NHC/OPC/AWC/NCWCP/CPC: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Tiles 1-76</a:t>
            </a:r>
            <a:endParaRPr lang="en-US" sz="12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452492" y="4419600"/>
            <a:ext cx="1167508" cy="1510483"/>
            <a:chOff x="8055646" y="4585507"/>
            <a:chExt cx="1303239" cy="1661993"/>
          </a:xfrm>
        </p:grpSpPr>
        <p:sp>
          <p:nvSpPr>
            <p:cNvPr id="8" name="Oval 7"/>
            <p:cNvSpPr/>
            <p:nvPr/>
          </p:nvSpPr>
          <p:spPr>
            <a:xfrm>
              <a:off x="8055646" y="4627469"/>
              <a:ext cx="271463" cy="271463"/>
            </a:xfrm>
            <a:prstGeom prst="ellipse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8055646" y="5087890"/>
              <a:ext cx="314325" cy="300038"/>
            </a:xfrm>
            <a:prstGeom prst="ellipse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8055646" y="5576886"/>
              <a:ext cx="314325" cy="300038"/>
            </a:xfrm>
            <a:prstGeom prst="ellipse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386757" y="4585507"/>
              <a:ext cx="972128" cy="1661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65⁰ E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140⁰ E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145⁰ W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870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242" y="152400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H8 Data Flow within NWS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242" y="762000"/>
            <a:ext cx="8229600" cy="57150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b="1" dirty="0" smtClean="0"/>
              <a:t>Himawari-8 Terrestrial Data Dissemination</a:t>
            </a:r>
          </a:p>
          <a:p>
            <a:pPr lvl="1"/>
            <a:r>
              <a:rPr lang="en-US" sz="2000" dirty="0"/>
              <a:t>Himawari Imager’s East-West scans start in the north</a:t>
            </a:r>
          </a:p>
          <a:p>
            <a:pPr lvl="1"/>
            <a:r>
              <a:rPr lang="en-US" sz="2000" dirty="0" smtClean="0"/>
              <a:t>Full Disk image, provided by JMA in Himawari Standard Data (HSD) Format (10 slabs in 10 minutes), picked up by NESDIS, accessed by IDP </a:t>
            </a:r>
            <a:endParaRPr lang="en-US" sz="2000" dirty="0"/>
          </a:p>
          <a:p>
            <a:pPr lvl="1"/>
            <a:r>
              <a:rPr lang="en-US" sz="2000" dirty="0" smtClean="0"/>
              <a:t>IDP generates customized, segmented imagery for geographical regions of interest to Alaska and Pacific Region users</a:t>
            </a:r>
            <a:endParaRPr lang="en-US" sz="2000" dirty="0"/>
          </a:p>
          <a:p>
            <a:pPr lvl="1"/>
            <a:r>
              <a:rPr lang="en-US" sz="2000" dirty="0" smtClean="0"/>
              <a:t>PRELIMINARY DATA RATE ESTIMATES FOR IMAGERY FOR GEOGRAPHICAL DOMAINS OF INTEREST TO AR/PR (COMPRESSION FACTOR ~0.55):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E9FBA-F6D9-4125-BA2F-4920376CF957}" type="slidenum">
              <a:rPr lang="en-US" smtClean="0"/>
              <a:t>9</a:t>
            </a:fld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9" y="4283077"/>
            <a:ext cx="4500085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425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16103</TotalTime>
  <Words>1095</Words>
  <Application>Microsoft Office PowerPoint</Application>
  <PresentationFormat>On-screen Show (4:3)</PresentationFormat>
  <Paragraphs>187</Paragraphs>
  <Slides>25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1_Office Theme</vt:lpstr>
      <vt:lpstr>2_Office Theme</vt:lpstr>
      <vt:lpstr>Office Theme</vt:lpstr>
      <vt:lpstr>Document</vt:lpstr>
      <vt:lpstr>NWS Pacific Region  “Preparing for GOES-R with Himawari-8”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Breaking News</vt:lpstr>
      <vt:lpstr>Segmentation of H8 Imagery</vt:lpstr>
      <vt:lpstr>H8 Data Flow within NWS</vt:lpstr>
      <vt:lpstr>Next Few Steps</vt:lpstr>
      <vt:lpstr>Progress &amp; Schedule</vt:lpstr>
      <vt:lpstr>PowerPoint Presentation</vt:lpstr>
      <vt:lpstr>PowerPoint Presentation</vt:lpstr>
      <vt:lpstr>Reference Material </vt:lpstr>
      <vt:lpstr>PowerPoint Presentation</vt:lpstr>
      <vt:lpstr>PowerPoint Presentation</vt:lpstr>
      <vt:lpstr>PowerPoint Presentation</vt:lpstr>
      <vt:lpstr>PowerPoint Presentation</vt:lpstr>
      <vt:lpstr>Value of Satellite Imagery in the Pacific Region</vt:lpstr>
      <vt:lpstr>NWS Pacific Region</vt:lpstr>
      <vt:lpstr>PowerPoint Presentation</vt:lpstr>
      <vt:lpstr>Himawari-8 Training development</vt:lpstr>
      <vt:lpstr>Tropical Pacific PG Training Tools</vt:lpstr>
      <vt:lpstr>TPPG VSP Program</vt:lpstr>
      <vt:lpstr>QUESTIONS:</vt:lpstr>
    </vt:vector>
  </TitlesOfParts>
  <Company>NOAA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NWS Pacific Region  “Preparing for GOES-R with Himawari-8”</dc:title>
  <dc:creator>Bill Ward</dc:creator>
  <cp:lastModifiedBy>fyffe</cp:lastModifiedBy>
  <cp:revision>84</cp:revision>
  <dcterms:created xsi:type="dcterms:W3CDTF">2014-12-22T21:47:18Z</dcterms:created>
  <dcterms:modified xsi:type="dcterms:W3CDTF">2015-06-16T16:20:40Z</dcterms:modified>
</cp:coreProperties>
</file>