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97" r:id="rId3"/>
    <p:sldMasterId id="2147483710" r:id="rId4"/>
  </p:sldMasterIdLst>
  <p:notesMasterIdLst>
    <p:notesMasterId r:id="rId20"/>
  </p:notesMasterIdLst>
  <p:handoutMasterIdLst>
    <p:handoutMasterId r:id="rId21"/>
  </p:handoutMasterIdLst>
  <p:sldIdLst>
    <p:sldId id="266" r:id="rId5"/>
    <p:sldId id="267" r:id="rId6"/>
    <p:sldId id="288" r:id="rId7"/>
    <p:sldId id="290" r:id="rId8"/>
    <p:sldId id="291" r:id="rId9"/>
    <p:sldId id="292" r:id="rId10"/>
    <p:sldId id="285" r:id="rId11"/>
    <p:sldId id="293" r:id="rId12"/>
    <p:sldId id="273" r:id="rId13"/>
    <p:sldId id="280" r:id="rId14"/>
    <p:sldId id="287" r:id="rId15"/>
    <p:sldId id="295" r:id="rId16"/>
    <p:sldId id="275" r:id="rId17"/>
    <p:sldId id="264" r:id="rId18"/>
    <p:sldId id="277" r:id="rId19"/>
  </p:sldIdLst>
  <p:sldSz cx="9144000" cy="6858000" type="screen4x3"/>
  <p:notesSz cx="6858000" cy="9296400"/>
  <p:embeddedFontLst>
    <p:embeddedFont>
      <p:font typeface="SimSun" panose="02010600030101010101" pitchFamily="2" charset="-122"/>
      <p:regular r:id="rId22"/>
    </p:embeddedFont>
    <p:embeddedFont>
      <p:font typeface="MS PGothic" panose="020B0600070205080204" pitchFamily="34" charset="-128"/>
      <p:regular r:id="rId23"/>
    </p:embeddedFont>
    <p:embeddedFont>
      <p:font typeface="MS PGothic" panose="020B060007020508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imSun" panose="02010600030101010101" pitchFamily="2" charset="-12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58487-8CF6-48D8-A2DD-E8537B1E481A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20FA-6A11-40D9-A6DB-FB8C4ACF5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8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3CDCC-ADAF-4388-8ACD-87CCF777C6AB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D187-075F-4E4F-9AF9-C2DE75165B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smtClean="0">
              <a:ea typeface="SimSun" pitchFamily="2" charset="-122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F8A113F-623D-404B-8AB1-56B1F1B866E3}" type="slidenum">
              <a:rPr lang="en-US" altLang="zh-CN" smtClean="0">
                <a:latin typeface="Arial" charset="0"/>
              </a:rPr>
              <a:pPr>
                <a:defRPr/>
              </a:pPr>
              <a:t>1</a:t>
            </a:fld>
            <a:endParaRPr lang="en-US" altLang="zh-C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C9B9-3830-48BE-9625-2B7674DD82FE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7E01-8766-4190-9D6A-948B9F0E086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85CE-6234-4F99-9ACB-0A029082FAA5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5DA4-C8BE-43B5-9F93-86FE2EE5B0E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EC0F-A3E3-46DA-BF17-365D8744DB3E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6509-A092-4044-8107-4EB56BE5D41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D296-166C-49E2-B378-39F9FE105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23D5-24AB-4FAA-BA8F-5BBEB3C27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ACF8-4FF7-493D-8A02-C1E0BDBAE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A920F-EDE9-4935-909A-C6B199FFA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4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AB322-3917-43EF-BE3B-DECD8901F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45F4-F560-46F7-B934-6BDD52157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9DDC-ED15-4234-A10C-B950EF614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2626-1785-4C9D-A076-74847A1C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4067-06ED-493B-B568-998B521B27F8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240F-2D1B-42D4-8525-E3E65237C3B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27EE4-337A-4376-A5F8-856CBBEAC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81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E215-3A9E-43A7-9144-3783A9117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30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F337-3F15-440A-A686-5AF919700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187E46-C72D-4876-B67F-E7D536CF7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01E413-8671-44F5-BED3-2FF5E102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2E4E3D-B13D-4445-A061-475FC9AF7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E96556-CAF7-4CD2-9BD6-4A99963B7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51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54CC64-EF15-4AC3-8783-19F3411AF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35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7646B7-1BFA-41D3-A50D-3CE164573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79B2AF-5A4F-48B1-A619-B5C32C85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2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C80F-68C9-423B-B0AF-30EEDDC47A05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CAF80-1B0F-41C0-A6E2-1CBEFE74D29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D74F56-6FC5-4FFA-83CF-1823A1E10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30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CC68D7-723F-4004-9AC5-B34BF03F8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1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3E1DF9-10A5-47A0-9D6E-1A08CF7E3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BFAA8E-0EDC-4B9C-9C70-918B3D6A4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809B7E-8C33-4A3C-80FC-11CA03FF7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7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0FEFD-3F33-445A-8872-09D83CDCB731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2F44-B692-4A85-A58D-30375B63B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84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60F6-5DD2-4162-AB6F-4EC8935B67A3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D8E4-0FE0-42AA-98F6-6B25052B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8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90C4-5B62-4B8A-8854-27485A057431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80A5-2840-4490-8E33-50ABC918F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28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8FBC-1EAF-497F-9389-D23F921B6331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1C72-404B-40DB-81B1-D94C6B9E5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59C2-8A81-4EF2-BF8E-AB80D1F939E8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8A0D-24C7-46D0-96B9-49E55D542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1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20C4-DE34-4E2D-84B9-84DD5CFB6276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B9A8-5E93-4958-8093-E2F2D87C7B3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E3F3-4B50-4D0A-B0B4-1C7A2A6B51DC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87AC-E0D9-4558-8D78-D1AD2B3E7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45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DC93-5FF3-40E7-9EBA-31B7725BDF87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E1BF-335D-440D-B815-86D2C1903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01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12BA-A560-4A7D-8FBC-78D5A66954E9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D3B8-1515-4269-973B-6CA68E8DD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3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BAB3-BDA1-4562-BEB5-817D962ACE49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8497-B50B-4FB8-8074-565B820DA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4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CEE7-588C-46AF-9586-A1FF5387274F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AA8C-144F-4DCB-A5E4-7E35E8021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0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665C-D3E1-43A5-8653-3A014279FC7D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CFE4F-5D3C-447E-A882-D383EF0B3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06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3B38-42B6-4EEB-8732-5219D5524BA6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40DB-386E-4C2D-9A61-52D1336B2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9068-9B50-4DC8-9660-05E4D5A4E713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3DBE-A71C-4F96-A383-F189257FC29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9210-F50A-41D4-BF90-625052DECE87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7289-273B-4735-A9F1-9F167364E3A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DEE9-D084-43CC-A612-9C10A8BB87F6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3013-3EDC-4951-BB67-2E330D61E8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4C82-D8C3-4F09-8EF9-97B22AD8A4D7}" type="datetimeFigureOut">
              <a:rPr lang="en-US" altLang="zh-CN"/>
              <a:pPr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F6C6-EB6B-4C42-9BB3-0D2853EF8ED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9F5D2-8B8E-4AF9-AAAD-29B6F3FA36B7}" type="datetimeFigureOut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2/19/2015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CCCA8-9A40-4B02-9785-18EDADF943DF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CCC8E4-6956-469A-B099-1FD2F9612BE8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1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54452B-5309-4C56-A58B-AA98FE3EE3C4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418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4A189-EA1B-4208-82E1-C18EA23250D6}" type="datetimeFigureOut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2/19/2015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EEF856-8A54-4AF3-8A49-20FFA288B6D2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8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surf.com/luxorion/Documents/aurore-8sep02-stevos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55000">
                <a:schemeClr val="tx2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58934" y="478970"/>
            <a:ext cx="8269288" cy="103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International Coordination of Space Weather Observations and Products</a:t>
            </a:r>
            <a:endParaRPr lang="en-US" altLang="zh-CN" sz="3200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598057" y="5125088"/>
            <a:ext cx="6197600" cy="127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Terry Onsager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and Juan Rodriguez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NOAA Space Weather Prediction Center</a:t>
            </a:r>
          </a:p>
          <a:p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CIRES University of Colorado and NOAA National Geophysical Data </a:t>
            </a:r>
            <a:r>
              <a:rPr lang="en-US" dirty="0" smtClean="0">
                <a:solidFill>
                  <a:schemeClr val="bg1"/>
                </a:solidFill>
              </a:rPr>
              <a:t>Center</a:t>
            </a:r>
            <a:endParaRPr lang="en-US" altLang="zh-CN" dirty="0">
              <a:solidFill>
                <a:schemeClr val="bg1"/>
              </a:solidFill>
              <a:ea typeface="SimSun" pitchFamily="2" charset="-122"/>
            </a:endParaRPr>
          </a:p>
        </p:txBody>
      </p:sp>
      <p:pic>
        <p:nvPicPr>
          <p:cNvPr id="30724" name="Picture 8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218113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4" name="Picture 9" descr="SpWeatherWkBannerPl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25"/>
            <a:ext cx="91440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994383" y="112934"/>
            <a:ext cx="68373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Space Weather Service Requirements for International Civil Aviation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995" y="1659038"/>
            <a:ext cx="8187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ICAO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developing provisions for space weather information to international air navigation, including: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431" y="2452429"/>
            <a:ext cx="732571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for space weather services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criteria for designation of global and regional centers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 and cost recovery arrangements</a:t>
            </a: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Considerations of space weather impacts and service uses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airplane"/>
          <p:cNvPicPr>
            <a:picLocks noChangeAspect="1" noChangeArrowheads="1"/>
          </p:cNvPicPr>
          <p:nvPr/>
        </p:nvPicPr>
        <p:blipFill>
          <a:blip r:embed="rId2" cstate="print"/>
          <a:srcRect l="8118" r="3648"/>
          <a:stretch>
            <a:fillRect/>
          </a:stretch>
        </p:blipFill>
        <p:spPr bwMode="auto">
          <a:xfrm>
            <a:off x="2626960" y="5199395"/>
            <a:ext cx="1587176" cy="134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0.gstatic.com/images?q=tbn:ANd9GcRAGFA1ozHBhEvXp6PvnwM4Z4k2d8CfafwQlpj3iIDSIofSH5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2697" y="5383736"/>
            <a:ext cx="9048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ttps://encrypted-tbn3.gstatic.com/images?q=tbn:ANd9GcSjKln8W9T0UtuH1FnHPwDa6FcEioC9F2CeCLCmphgR3ig3Z9Nm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" y="5496448"/>
            <a:ext cx="107791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olarRoutes.jpg"/>
          <p:cNvPicPr>
            <a:picLocks noChangeAspect="1"/>
          </p:cNvPicPr>
          <p:nvPr/>
        </p:nvPicPr>
        <p:blipFill>
          <a:blip r:embed="rId5" cstate="print"/>
          <a:srcRect l="35001" t="10667" r="28999" b="42667"/>
          <a:stretch>
            <a:fillRect/>
          </a:stretch>
        </p:blipFill>
        <p:spPr bwMode="auto">
          <a:xfrm>
            <a:off x="5198884" y="5188899"/>
            <a:ext cx="1412855" cy="13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4427" y="4341760"/>
            <a:ext cx="822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GOES data and SWPC services will be essential for addressing the emerging needs of civil aviation for space weather information.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7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/>
          </p:cNvSpPr>
          <p:nvPr/>
        </p:nvSpPr>
        <p:spPr bwMode="auto">
          <a:xfrm>
            <a:off x="830320" y="1968990"/>
            <a:ext cx="6758153" cy="19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•	Focus on operational spacecraft and instrument issues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•	Host space weather instruments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•	Routinely report on satellite anomalies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•	Can facilitate integration of observing capabilities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897063" y="117475"/>
            <a:ext cx="70564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Coordination Group for Meteorological Satellites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778805" y="4294923"/>
            <a:ext cx="745079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Near-term Actions: </a:t>
            </a:r>
          </a:p>
          <a:p>
            <a:pPr marL="284163" indent="-284163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1.	Develop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Terms of Reference for space weather activities </a:t>
            </a:r>
          </a:p>
          <a:p>
            <a:pPr marL="284163" indent="-284163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2.	Work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with WMO space weather team to develop procedures for collection and use of anomaly information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30725" name="Picture 9" descr="https://encrypted-tbn3.gstatic.com/images?q=tbn:ANd9GcS7GTFTdhqEAnK_3bvVkaIoYAq7fCTDgXD_67uS8r9Bz_CnQUO9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80" y="2435225"/>
            <a:ext cx="8905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https://encrypted-tbn0.gstatic.com/images?q=tbn:ANd9GcRAGFA1ozHBhEvXp6PvnwM4Z4k2d8CfafwQlpj3iIDSIofSH5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12" y="3794533"/>
            <a:ext cx="9048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0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73312" y="1817912"/>
            <a:ext cx="8229600" cy="41474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International participation: Europe, Japan, China, Russia, USA</a:t>
            </a:r>
          </a:p>
          <a:p>
            <a:pPr lvl="1"/>
            <a:r>
              <a:rPr lang="en-US" sz="1600" smtClean="0"/>
              <a:t>Many missions represented: scientific vs. operational, new vs. historical</a:t>
            </a:r>
          </a:p>
          <a:p>
            <a:r>
              <a:rPr lang="en-US" sz="2000" smtClean="0"/>
              <a:t>Interoperability of multiple national space-weather observations demands cross-comparisons</a:t>
            </a:r>
          </a:p>
          <a:p>
            <a:pPr lvl="1"/>
            <a:r>
              <a:rPr lang="en-US" sz="1600" smtClean="0"/>
              <a:t>Intercalibration (quantitative adjustment of observations to some standard) may not be needed if observations agree to within some error bar</a:t>
            </a:r>
          </a:p>
          <a:p>
            <a:r>
              <a:rPr lang="en-US" sz="2000" smtClean="0"/>
              <a:t>Workshop recommendations:</a:t>
            </a:r>
          </a:p>
          <a:p>
            <a:pPr lvl="1"/>
            <a:r>
              <a:rPr lang="en-US" sz="1600" smtClean="0"/>
              <a:t>Develop guidelines for the on-orbit cross-comparison of solar energetic particle measurements </a:t>
            </a:r>
          </a:p>
          <a:p>
            <a:pPr lvl="2"/>
            <a:r>
              <a:rPr lang="en-US" sz="1200" smtClean="0"/>
              <a:t>Similar in intent to optical calibration guidelines for the WMO/CGMS Global Space-based Inter-Calibration System (GSICS), which was developed for satellite-borne imagers and sounders</a:t>
            </a:r>
          </a:p>
          <a:p>
            <a:pPr lvl="2"/>
            <a:r>
              <a:rPr lang="en-US" sz="1200" smtClean="0"/>
              <a:t>Workshop report lists questions that need to be addressed by these guidelines</a:t>
            </a:r>
          </a:p>
          <a:p>
            <a:pPr lvl="1"/>
            <a:r>
              <a:rPr lang="en-US" sz="1600" smtClean="0"/>
              <a:t>Use January 2014 SEP event as a recent cross-comparison opportunity</a:t>
            </a:r>
          </a:p>
          <a:p>
            <a:pPr lvl="2"/>
            <a:r>
              <a:rPr lang="en-US" sz="1200" smtClean="0"/>
              <a:t>Initial results show good agreement between NOAA GOES and NASA Van Allen Probes Relativistic Electron Proton Telescope (REPT)</a:t>
            </a:r>
          </a:p>
          <a:p>
            <a:pPr lvl="1"/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30512" y="6096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J. V. Rodriguez, T. G. Onsager, D. </a:t>
            </a:r>
            <a:r>
              <a:rPr lang="en-US" sz="1200" b="1" dirty="0" err="1" smtClean="0"/>
              <a:t>Heynderickx</a:t>
            </a:r>
            <a:r>
              <a:rPr lang="en-US" sz="1200" b="1" dirty="0" smtClean="0"/>
              <a:t>, and P. T. A. </a:t>
            </a:r>
            <a:r>
              <a:rPr lang="en-US" sz="1200" b="1" dirty="0" err="1" smtClean="0"/>
              <a:t>Jiggens</a:t>
            </a:r>
            <a:r>
              <a:rPr lang="en-US" sz="1200" b="1" dirty="0" smtClean="0"/>
              <a:t> (2014), Meeting Report: Solar Energetic Particle Measurements </a:t>
            </a:r>
            <a:r>
              <a:rPr lang="en-US" sz="1200" b="1" dirty="0" err="1" smtClean="0"/>
              <a:t>Intercalibration</a:t>
            </a:r>
            <a:r>
              <a:rPr lang="en-US" sz="1200" b="1" dirty="0" smtClean="0"/>
              <a:t> Workshop, 11 April 2014, Boulder, Colorado, </a:t>
            </a:r>
            <a:r>
              <a:rPr lang="en-US" sz="1200" b="1" i="1" dirty="0" smtClean="0"/>
              <a:t>Space Weather, 12</a:t>
            </a:r>
            <a:r>
              <a:rPr lang="en-US" sz="1200" b="1" dirty="0" smtClean="0"/>
              <a:t>, 613-615.</a:t>
            </a:r>
            <a:endParaRPr lang="en-US" sz="1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2503" y="154210"/>
            <a:ext cx="697412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Solar Energetic Particle Measurement </a:t>
            </a:r>
            <a:r>
              <a:rPr lang="en-US" sz="2800" dirty="0" err="1" smtClean="0">
                <a:solidFill>
                  <a:schemeClr val="bg1"/>
                </a:solidFill>
              </a:rPr>
              <a:t>Intercalibration</a:t>
            </a:r>
            <a:r>
              <a:rPr lang="en-US" sz="2800" dirty="0" smtClean="0">
                <a:solidFill>
                  <a:schemeClr val="bg1"/>
                </a:solidFill>
              </a:rPr>
              <a:t> Workshop,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827" y="1317951"/>
            <a:ext cx="32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Boulder, Colorado, 11 April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936750" y="158750"/>
            <a:ext cx="7056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United Nations Committee on the Peaceful Uses of Outer Space (COPUOS)</a:t>
            </a:r>
          </a:p>
        </p:txBody>
      </p:sp>
      <p:sp>
        <p:nvSpPr>
          <p:cNvPr id="51202" name="Rectangle 3"/>
          <p:cNvSpPr txBox="1">
            <a:spLocks/>
          </p:cNvSpPr>
          <p:nvPr/>
        </p:nvSpPr>
        <p:spPr bwMode="auto">
          <a:xfrm>
            <a:off x="452438" y="2545259"/>
            <a:ext cx="8516937" cy="385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12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•	Space Weather is a new agenda item for STSC (2013)</a:t>
            </a:r>
          </a:p>
          <a:p>
            <a:pPr marL="225425" indent="-225425">
              <a:spcBef>
                <a:spcPts val="12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•	Space weather guidelines and recommended practices for space actors will soon be released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(2015)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225425" indent="-225425">
              <a:spcBef>
                <a:spcPts val="12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•	COPUOS actions cover the full range of issues – basic research, applications, capacity building – with high-level government and space agency participation</a:t>
            </a:r>
          </a:p>
          <a:p>
            <a:pPr>
              <a:spcBef>
                <a:spcPts val="24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COPUOS is well positioned to facilitate communication from basic science to operational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services, including the continuity and interoperability of space weather data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225425" indent="-225425">
              <a:spcBef>
                <a:spcPts val="1200"/>
              </a:spcBef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225425" indent="-225425">
              <a:spcBef>
                <a:spcPts val="1200"/>
              </a:spcBef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412750" y="1858280"/>
            <a:ext cx="8705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COPUOS Scientific and Technology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Subcommittee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(STSC):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13" descr="https://encrypted-tbn1.gstatic.com/images?q=tbn:ANd9GcT45wds_CqpCMP5ViW5z6eiqTnMqDfrIuowCcqlLRrVSDUmGv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788" y="5835105"/>
            <a:ext cx="9588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SES REGIONAL WARNING centerS"/>
          <p:cNvPicPr>
            <a:picLocks noChangeAspect="1" noChangeArrowheads="1"/>
          </p:cNvPicPr>
          <p:nvPr/>
        </p:nvPicPr>
        <p:blipFill>
          <a:blip r:embed="rId2" cstate="print"/>
          <a:srcRect l="8696" r="4349"/>
          <a:stretch>
            <a:fillRect/>
          </a:stretch>
        </p:blipFill>
        <p:spPr bwMode="auto">
          <a:xfrm>
            <a:off x="4357688" y="3463925"/>
            <a:ext cx="468471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www.spaceweather.org/pic/intro/logo_top1_4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86873"/>
            <a:ext cx="2190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 txBox="1">
            <a:spLocks/>
          </p:cNvSpPr>
          <p:nvPr/>
        </p:nvSpPr>
        <p:spPr bwMode="auto">
          <a:xfrm>
            <a:off x="4919663" y="2278063"/>
            <a:ext cx="39131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spcBef>
                <a:spcPts val="600"/>
              </a:spcBef>
              <a:tabLst>
                <a:tab pos="231775" algn="r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	Regional Warning Centers</a:t>
            </a:r>
          </a:p>
          <a:p>
            <a:pPr marL="341313" indent="-341313">
              <a:spcBef>
                <a:spcPts val="600"/>
              </a:spcBef>
              <a:tabLst>
                <a:tab pos="231775" algn="r"/>
              </a:tabLst>
            </a:pPr>
            <a:r>
              <a:rPr lang="en-US" dirty="0">
                <a:solidFill>
                  <a:srgbClr val="000000"/>
                </a:solidFill>
              </a:rPr>
              <a:t>	4 	Associate Warning Centers</a:t>
            </a:r>
          </a:p>
          <a:p>
            <a:pPr marL="341313" indent="-341313">
              <a:spcBef>
                <a:spcPts val="600"/>
              </a:spcBef>
              <a:tabLst>
                <a:tab pos="231775" algn="r"/>
              </a:tabLst>
            </a:pPr>
            <a:r>
              <a:rPr lang="en-US" dirty="0">
                <a:solidFill>
                  <a:srgbClr val="000000"/>
                </a:solidFill>
              </a:rPr>
              <a:t>	1	Collaborative Expert Center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882775" y="185738"/>
            <a:ext cx="705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International Space Environment Service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2743200" y="655185"/>
            <a:ext cx="539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Coordinating space weather services since 1962</a:t>
            </a:r>
          </a:p>
        </p:txBody>
      </p:sp>
      <p:pic>
        <p:nvPicPr>
          <p:cNvPr id="14343" name="Picture 5" descr="https://encrypted-tbn0.gstatic.com/images?q=tbn:ANd9GcRAGFA1ozHBhEvXp6PvnwM4Z4k2d8CfafwQlpj3iIDSIofSH5F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575" y="1300163"/>
            <a:ext cx="9048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5554663" y="6359525"/>
            <a:ext cx="255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www.spaceweather.org</a:t>
            </a:r>
          </a:p>
        </p:txBody>
      </p:sp>
      <p:sp>
        <p:nvSpPr>
          <p:cNvPr id="14345" name="Rectangle 3"/>
          <p:cNvSpPr txBox="1">
            <a:spLocks/>
          </p:cNvSpPr>
          <p:nvPr/>
        </p:nvSpPr>
        <p:spPr bwMode="auto">
          <a:xfrm>
            <a:off x="137290" y="2064083"/>
            <a:ext cx="4203700" cy="449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180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	Improved service coordination is a priority</a:t>
            </a:r>
          </a:p>
          <a:p>
            <a:pPr marL="225425" indent="-225425">
              <a:spcBef>
                <a:spcPts val="18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Endorsed by national governments as space weather service providers</a:t>
            </a:r>
          </a:p>
          <a:p>
            <a:pPr marL="225425" indent="-225425">
              <a:spcBef>
                <a:spcPts val="180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	Provide local users with targeted services</a:t>
            </a:r>
          </a:p>
          <a:p>
            <a:pPr marL="225425" indent="-225425">
              <a:spcBef>
                <a:spcPts val="180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	Promote exchange of data and information</a:t>
            </a:r>
          </a:p>
          <a:p>
            <a:pPr marL="225425" indent="-225425">
              <a:spcBef>
                <a:spcPts val="180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Close collaboration with WMO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7531" y="4257771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UK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3180" y="4491403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Graz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481475" y="1930172"/>
            <a:ext cx="8497789" cy="434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18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•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The GOES space weather data are essential for many of NOAA’s operational space weather forecasts, warnings, alerts, and models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225425" indent="-225425">
              <a:spcBef>
                <a:spcPts val="18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•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Forecasts and specification of energetic particles support the satellite industry, commercial aviation, manned space flight, and launch ops.</a:t>
            </a:r>
          </a:p>
          <a:p>
            <a:pPr marL="225425" indent="-225425">
              <a:spcBef>
                <a:spcPts val="18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•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GOES-R includes improved capabilities to address the diverse service needs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225425" indent="-225425">
              <a:spcBef>
                <a:spcPts val="1800"/>
              </a:spcBef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•	International c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oordination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observations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research will contribute to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improve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services and global resilience  </a:t>
            </a:r>
          </a:p>
          <a:p>
            <a:pPr marL="225425" indent="-225425">
              <a:spcBef>
                <a:spcPts val="18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•	WMO, ICAO, COPUOS, CGMS and ISES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are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engaged in complementary efforts to advance data and service capabilities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485878" y="302587"/>
            <a:ext cx="5325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70225" y="323850"/>
            <a:ext cx="41354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Main </a:t>
            </a:r>
            <a:r>
              <a:rPr lang="en-US" sz="2800" dirty="0" smtClean="0">
                <a:solidFill>
                  <a:srgbClr val="FFFFFF"/>
                </a:solidFill>
              </a:rPr>
              <a:t>Topics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200851" y="2198596"/>
            <a:ext cx="5827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spcAft>
                <a:spcPts val="1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	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Energetic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particle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 impacts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0988" indent="-280988">
              <a:spcAft>
                <a:spcPts val="1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	GOES-R enhancements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0988" indent="-280988">
              <a:spcAft>
                <a:spcPts val="1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•	International coordination activities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6" descr="airplane"/>
          <p:cNvPicPr>
            <a:picLocks noChangeAspect="1" noChangeArrowheads="1"/>
          </p:cNvPicPr>
          <p:nvPr/>
        </p:nvPicPr>
        <p:blipFill>
          <a:blip r:embed="rId2" cstate="print"/>
          <a:srcRect l="8118" r="3648"/>
          <a:stretch>
            <a:fillRect/>
          </a:stretch>
        </p:blipFill>
        <p:spPr bwMode="auto">
          <a:xfrm>
            <a:off x="3384550" y="4641850"/>
            <a:ext cx="24018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aurore-8sep02-stevos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704" r="10085"/>
          <a:stretch>
            <a:fillRect/>
          </a:stretch>
        </p:blipFill>
        <p:spPr bwMode="auto">
          <a:xfrm>
            <a:off x="6283325" y="4641850"/>
            <a:ext cx="22733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satellite-collision_in_space.jpg"/>
          <p:cNvPicPr>
            <a:picLocks noChangeAspect="1"/>
          </p:cNvPicPr>
          <p:nvPr/>
        </p:nvPicPr>
        <p:blipFill>
          <a:blip r:embed="rId5" cstate="print"/>
          <a:srcRect l="11429" r="2286"/>
          <a:stretch>
            <a:fillRect/>
          </a:stretch>
        </p:blipFill>
        <p:spPr bwMode="auto">
          <a:xfrm>
            <a:off x="471488" y="4640263"/>
            <a:ext cx="24653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6" cstate="print"/>
          <a:srcRect l="7874" r="28119"/>
          <a:stretch>
            <a:fillRect/>
          </a:stretch>
        </p:blipFill>
        <p:spPr bwMode="auto">
          <a:xfrm>
            <a:off x="457200" y="1714500"/>
            <a:ext cx="2489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965984">
            <a:off x="5743575" y="4173538"/>
            <a:ext cx="1897063" cy="10175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27600" y="0"/>
            <a:ext cx="4189413" cy="6858000"/>
          </a:xfrm>
          <a:prstGeom prst="rect">
            <a:avLst/>
          </a:prstGeom>
          <a:blipFill dpi="0" rotWithShape="1">
            <a:blip r:embed="rId3" cstate="print">
              <a:alphaModFix amt="4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/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8436" name="Picture 2" descr="SolarSys_2"/>
          <p:cNvPicPr>
            <a:picLocks noChangeAspect="1" noChangeArrowheads="1"/>
          </p:cNvPicPr>
          <p:nvPr/>
        </p:nvPicPr>
        <p:blipFill>
          <a:blip r:embed="rId4" cstate="print"/>
          <a:srcRect r="43515" b="9483"/>
          <a:stretch>
            <a:fillRect/>
          </a:stretch>
        </p:blipFill>
        <p:spPr bwMode="auto">
          <a:xfrm>
            <a:off x="0" y="12700"/>
            <a:ext cx="5165725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052888" y="777875"/>
            <a:ext cx="4886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34" charset="-128"/>
              </a:rPr>
              <a:t>GOES measures particle sources external to the magnetosphere: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34" charset="-128"/>
              </a:rPr>
              <a:t>	- Galactic Cosmic Rays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34" charset="-128"/>
              </a:rPr>
              <a:t>	- Solar Energetic Particles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61975" y="4641850"/>
            <a:ext cx="48561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34" charset="-128"/>
              </a:rPr>
              <a:t>GOES measures particle sources internal to the magnetosphere: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34" charset="-128"/>
              </a:rPr>
              <a:t>	- Radiation Belts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a typeface="ＭＳ Ｐゴシック" pitchFamily="34" charset="-128"/>
              </a:rPr>
              <a:t>	- Ring current/plasma sheet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59338" y="4708525"/>
            <a:ext cx="1282700" cy="9556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45050" y="5118100"/>
            <a:ext cx="2660650" cy="558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 descr="SolarSys_2"/>
          <p:cNvPicPr>
            <a:picLocks noChangeAspect="1" noChangeArrowheads="1"/>
          </p:cNvPicPr>
          <p:nvPr/>
        </p:nvPicPr>
        <p:blipFill>
          <a:blip r:embed="rId2" cstate="print"/>
          <a:srcRect b="5902"/>
          <a:stretch>
            <a:fillRect/>
          </a:stretch>
        </p:blipFill>
        <p:spPr bwMode="auto">
          <a:xfrm>
            <a:off x="0" y="-109538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val 31"/>
          <p:cNvSpPr>
            <a:spLocks noChangeArrowheads="1"/>
          </p:cNvSpPr>
          <p:nvPr/>
        </p:nvSpPr>
        <p:spPr bwMode="auto">
          <a:xfrm rot="1484496">
            <a:off x="5946775" y="4692650"/>
            <a:ext cx="1917700" cy="155575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6" name="Line 32"/>
          <p:cNvSpPr>
            <a:spLocks noChangeShapeType="1"/>
          </p:cNvSpPr>
          <p:nvPr/>
        </p:nvSpPr>
        <p:spPr bwMode="auto">
          <a:xfrm flipV="1">
            <a:off x="7464425" y="5210175"/>
            <a:ext cx="287338" cy="5413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stealth" w="lg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7" name="Text Box 33"/>
          <p:cNvSpPr txBox="1">
            <a:spLocks noChangeArrowheads="1"/>
          </p:cNvSpPr>
          <p:nvPr/>
        </p:nvSpPr>
        <p:spPr bwMode="auto">
          <a:xfrm>
            <a:off x="6299200" y="577056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</a:rPr>
              <a:t>Geosynchronous Orbit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7963" y="26079"/>
            <a:ext cx="4916487" cy="3336926"/>
            <a:chOff x="4573588" y="2379663"/>
            <a:chExt cx="4524375" cy="3071812"/>
          </a:xfrm>
        </p:grpSpPr>
        <p:pic>
          <p:nvPicPr>
            <p:cNvPr id="23562" name="Picture 1026" descr="graph 4"/>
            <p:cNvPicPr>
              <a:picLocks noChangeAspect="1" noChangeArrowheads="1"/>
            </p:cNvPicPr>
            <p:nvPr/>
          </p:nvPicPr>
          <p:blipFill>
            <a:blip r:embed="rId3" cstate="print"/>
            <a:srcRect b="7619"/>
            <a:stretch>
              <a:fillRect/>
            </a:stretch>
          </p:blipFill>
          <p:spPr bwMode="auto">
            <a:xfrm>
              <a:off x="4573588" y="2379663"/>
              <a:ext cx="4524375" cy="3071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 Box 1028"/>
            <p:cNvSpPr txBox="1">
              <a:spLocks noChangeArrowheads="1"/>
            </p:cNvSpPr>
            <p:nvPr/>
          </p:nvSpPr>
          <p:spPr bwMode="auto">
            <a:xfrm>
              <a:off x="5451475" y="2901950"/>
              <a:ext cx="404813" cy="307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E20000"/>
                  </a:solidFill>
                  <a:latin typeface="Arial" charset="0"/>
                  <a:ea typeface="ＭＳ Ｐゴシック" pitchFamily="34" charset="-128"/>
                </a:rPr>
                <a:t>S3</a:t>
              </a:r>
            </a:p>
          </p:txBody>
        </p:sp>
        <p:sp>
          <p:nvSpPr>
            <p:cNvPr id="23564" name="Text Box 1029"/>
            <p:cNvSpPr txBox="1">
              <a:spLocks noChangeArrowheads="1"/>
            </p:cNvSpPr>
            <p:nvPr/>
          </p:nvSpPr>
          <p:spPr bwMode="auto">
            <a:xfrm>
              <a:off x="5451475" y="3338513"/>
              <a:ext cx="404813" cy="307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E20000"/>
                  </a:solidFill>
                  <a:latin typeface="Arial" charset="0"/>
                  <a:ea typeface="ＭＳ Ｐゴシック" pitchFamily="34" charset="-128"/>
                </a:rPr>
                <a:t>S2</a:t>
              </a:r>
            </a:p>
          </p:txBody>
        </p:sp>
        <p:sp>
          <p:nvSpPr>
            <p:cNvPr id="23565" name="Text Box 1030"/>
            <p:cNvSpPr txBox="1">
              <a:spLocks noChangeArrowheads="1"/>
            </p:cNvSpPr>
            <p:nvPr/>
          </p:nvSpPr>
          <p:spPr bwMode="auto">
            <a:xfrm>
              <a:off x="5451475" y="2524125"/>
              <a:ext cx="5064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E20000"/>
                  </a:solidFill>
                  <a:latin typeface="Arial" charset="0"/>
                  <a:ea typeface="ＭＳ Ｐゴシック" pitchFamily="34" charset="-128"/>
                </a:rPr>
                <a:t>S4</a:t>
              </a:r>
            </a:p>
          </p:txBody>
        </p:sp>
        <p:sp>
          <p:nvSpPr>
            <p:cNvPr id="23566" name="Text Box 1031"/>
            <p:cNvSpPr txBox="1">
              <a:spLocks noChangeArrowheads="1"/>
            </p:cNvSpPr>
            <p:nvPr/>
          </p:nvSpPr>
          <p:spPr bwMode="auto">
            <a:xfrm>
              <a:off x="5451475" y="3751263"/>
              <a:ext cx="404813" cy="307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srgbClr val="E20000"/>
                  </a:solidFill>
                  <a:latin typeface="Arial" charset="0"/>
                  <a:ea typeface="ＭＳ Ｐゴシック" pitchFamily="34" charset="-128"/>
                </a:rPr>
                <a:t>S1</a:t>
              </a:r>
            </a:p>
          </p:txBody>
        </p:sp>
        <p:sp>
          <p:nvSpPr>
            <p:cNvPr id="23567" name="TextBox 14"/>
            <p:cNvSpPr txBox="1">
              <a:spLocks noChangeArrowheads="1"/>
            </p:cNvSpPr>
            <p:nvPr/>
          </p:nvSpPr>
          <p:spPr bwMode="auto">
            <a:xfrm>
              <a:off x="7346950" y="3019425"/>
              <a:ext cx="8032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&gt;50 MeV</a:t>
              </a:r>
            </a:p>
          </p:txBody>
        </p:sp>
        <p:sp>
          <p:nvSpPr>
            <p:cNvPr id="23568" name="TextBox 16"/>
            <p:cNvSpPr txBox="1">
              <a:spLocks noChangeArrowheads="1"/>
            </p:cNvSpPr>
            <p:nvPr/>
          </p:nvSpPr>
          <p:spPr bwMode="auto">
            <a:xfrm>
              <a:off x="7366000" y="2605088"/>
              <a:ext cx="80327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&gt;10 MeV</a:t>
              </a:r>
            </a:p>
          </p:txBody>
        </p:sp>
        <p:sp>
          <p:nvSpPr>
            <p:cNvPr id="23569" name="TextBox 17"/>
            <p:cNvSpPr txBox="1">
              <a:spLocks noChangeArrowheads="1"/>
            </p:cNvSpPr>
            <p:nvPr/>
          </p:nvSpPr>
          <p:spPr bwMode="auto">
            <a:xfrm>
              <a:off x="7373938" y="3832225"/>
              <a:ext cx="88741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&gt;100 MeV</a:t>
              </a:r>
            </a:p>
          </p:txBody>
        </p:sp>
      </p:grpSp>
      <p:sp>
        <p:nvSpPr>
          <p:cNvPr id="23561" name="Text Box 1027"/>
          <p:cNvSpPr txBox="1">
            <a:spLocks noChangeArrowheads="1"/>
          </p:cNvSpPr>
          <p:nvPr/>
        </p:nvSpPr>
        <p:spPr bwMode="auto">
          <a:xfrm>
            <a:off x="5573713" y="605196"/>
            <a:ext cx="3195637" cy="831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Solar Radiation Storm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 Geostationary Orbit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93450" y="4190651"/>
            <a:ext cx="5496151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88925" algn="l"/>
                <a:tab pos="519113" algn="l"/>
                <a:tab pos="3998913" algn="l"/>
                <a:tab pos="4230688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Satellite Electronics Impacts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288925" algn="l"/>
                <a:tab pos="519113" algn="l"/>
                <a:tab pos="3998913" algn="l"/>
                <a:tab pos="4230688" algn="l"/>
              </a:tabLst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	-	Single event upsets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(protons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, heavy ions)</a:t>
            </a:r>
          </a:p>
          <a:p>
            <a:pPr>
              <a:spcAft>
                <a:spcPts val="600"/>
              </a:spcAft>
              <a:tabLst>
                <a:tab pos="288925" algn="l"/>
                <a:tab pos="519113" algn="l"/>
                <a:tab pos="3998913" algn="l"/>
                <a:tab pos="4230688" algn="l"/>
              </a:tabLst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	-	Deep dielectric charging (energetic electrons)</a:t>
            </a:r>
          </a:p>
          <a:p>
            <a:pPr>
              <a:spcAft>
                <a:spcPts val="600"/>
              </a:spcAft>
              <a:tabLst>
                <a:tab pos="288925" algn="l"/>
                <a:tab pos="519113" algn="l"/>
                <a:tab pos="3998913" algn="l"/>
                <a:tab pos="4230688" algn="l"/>
              </a:tabLst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	-	Surface charging (low energy electrons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71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6" descr="SolarSys_2"/>
          <p:cNvPicPr>
            <a:picLocks noChangeAspect="1" noChangeArrowheads="1"/>
          </p:cNvPicPr>
          <p:nvPr/>
        </p:nvPicPr>
        <p:blipFill>
          <a:blip r:embed="rId2" cstate="print"/>
          <a:srcRect b="5902"/>
          <a:stretch>
            <a:fillRect/>
          </a:stretch>
        </p:blipFill>
        <p:spPr bwMode="auto">
          <a:xfrm>
            <a:off x="0" y="-109538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310" y="349250"/>
            <a:ext cx="2925762" cy="2516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346985"/>
            <a:ext cx="41497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1" name="Straight Arrow Connector 2"/>
          <p:cNvCxnSpPr>
            <a:cxnSpLocks noChangeShapeType="1"/>
          </p:cNvCxnSpPr>
          <p:nvPr/>
        </p:nvCxnSpPr>
        <p:spPr bwMode="auto">
          <a:xfrm flipH="1">
            <a:off x="6977063" y="2870200"/>
            <a:ext cx="250825" cy="1771650"/>
          </a:xfrm>
          <a:prstGeom prst="straightConnector1">
            <a:avLst/>
          </a:prstGeom>
          <a:noFill/>
          <a:ln w="31750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1070769" y="-67692"/>
            <a:ext cx="23129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Interplanetary Space</a:t>
            </a:r>
          </a:p>
        </p:txBody>
      </p:sp>
      <p:sp>
        <p:nvSpPr>
          <p:cNvPr id="24584" name="TextBox 13"/>
          <p:cNvSpPr txBox="1">
            <a:spLocks noChangeArrowheads="1"/>
          </p:cNvSpPr>
          <p:nvPr/>
        </p:nvSpPr>
        <p:spPr bwMode="auto">
          <a:xfrm>
            <a:off x="6357938" y="-73025"/>
            <a:ext cx="1941512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Polar Ionosphere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1" y="4837435"/>
            <a:ext cx="66341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231775" algn="l"/>
                <a:tab pos="3998913" algn="l"/>
                <a:tab pos="4230688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	Star tracker anomalies (energetic protons)</a:t>
            </a:r>
          </a:p>
          <a:p>
            <a:pPr>
              <a:spcAft>
                <a:spcPts val="600"/>
              </a:spcAft>
              <a:tabLst>
                <a:tab pos="231775" algn="l"/>
                <a:tab pos="3998913" algn="l"/>
                <a:tab pos="4230688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HF communication outages (energetic protons)</a:t>
            </a:r>
          </a:p>
          <a:p>
            <a:pPr>
              <a:spcAft>
                <a:spcPts val="600"/>
              </a:spcAft>
              <a:tabLst>
                <a:tab pos="231775" algn="l"/>
                <a:tab pos="3998913" algn="l"/>
                <a:tab pos="4230688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-	Human radiation (energetic protons and electrons)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887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9588" y="1824038"/>
            <a:ext cx="83470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</a:pPr>
            <a:r>
              <a:rPr lang="en-US" sz="240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Approximately 53% of Earth and Space science missions were impacted (NASA/GSFC)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</a:pPr>
            <a:endParaRPr lang="en-US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2455863" algn="l"/>
              </a:tabLs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Examples include: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2455863" algn="l"/>
              </a:tabLs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Mars Odyssey Probe : 	Spacecraft entered safe mode; MARIE instrument failed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2455863" algn="l"/>
              </a:tabLs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Stardust Mission:	Spacecraft entered safe mode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2455863" algn="l"/>
              </a:tabLs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SMART-1:	Three auto shut-downs of engines in lunar transfer orbit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2455863" algn="l"/>
              </a:tabLs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Mars Explorer Rover:	Entered idle mode due to excessive star tracker events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2455863" algn="l"/>
              </a:tabLs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Microwave Anisotropy Probe: Star tracker resets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2455863" algn="l"/>
              </a:tabLs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Mars Express:	Star tracker unusable – relied on gyroscopes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2455863" algn="l"/>
              </a:tabLs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ADEOS-2:	Total loss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44713" y="153988"/>
            <a:ext cx="6629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Satellite Impacts During Storm Period: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October 19 – November 7, 2003</a:t>
            </a:r>
          </a:p>
        </p:txBody>
      </p:sp>
    </p:spTree>
    <p:extLst>
      <p:ext uri="{BB962C8B-B14F-4D97-AF65-F5344CB8AC3E}">
        <p14:creationId xmlns:p14="http://schemas.microsoft.com/office/powerpoint/2010/main" val="131706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BC News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14545" r="38808" b="37273"/>
          <a:stretch>
            <a:fillRect/>
          </a:stretch>
        </p:blipFill>
        <p:spPr bwMode="auto">
          <a:xfrm>
            <a:off x="803275" y="1939925"/>
            <a:ext cx="3141663" cy="415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514475" y="1570038"/>
            <a:ext cx="171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NBCnews.com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77875" y="6154738"/>
            <a:ext cx="319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Orbital Sciences cargo delivery to ISS</a:t>
            </a:r>
          </a:p>
        </p:txBody>
      </p:sp>
      <p:pic>
        <p:nvPicPr>
          <p:cNvPr id="10245" name="Picture 2" descr="http://www.swpc.noaa.gov/ftpdir/plots/proton/20140108_prot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4230688"/>
            <a:ext cx="2660650" cy="199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2"/>
          <p:cNvSpPr txBox="1">
            <a:spLocks noChangeArrowheads="1"/>
          </p:cNvSpPr>
          <p:nvPr/>
        </p:nvSpPr>
        <p:spPr bwMode="auto">
          <a:xfrm>
            <a:off x="2060575" y="95250"/>
            <a:ext cx="6688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Spacecraft Operations and Aviation Impacts January 8, 2014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929188" y="6211888"/>
            <a:ext cx="319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Energetic Proton Flux</a:t>
            </a:r>
          </a:p>
          <a:p>
            <a:pPr algn="ctr" eaLnBrk="1" hangingPunct="1"/>
            <a:r>
              <a:rPr lang="en-US" altLang="en-US"/>
              <a:t>Geostationary Orbit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887913" y="1517650"/>
            <a:ext cx="3249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Polar Airline Flights Re-routed</a:t>
            </a:r>
          </a:p>
        </p:txBody>
      </p:sp>
      <p:pic>
        <p:nvPicPr>
          <p:cNvPr id="10249" name="Picture 10" descr="polarRou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0667" r="28999" b="42667"/>
          <a:stretch>
            <a:fillRect/>
          </a:stretch>
        </p:blipFill>
        <p:spPr bwMode="auto">
          <a:xfrm>
            <a:off x="5349875" y="1965325"/>
            <a:ext cx="223837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41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46031" y="23446"/>
            <a:ext cx="6705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Evolution of GOES Charged Particle and Magnetometer Coverage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0656577"/>
              </p:ext>
            </p:extLst>
          </p:nvPr>
        </p:nvGraphicFramePr>
        <p:xfrm>
          <a:off x="203201" y="1498602"/>
          <a:ext cx="8718919" cy="321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952"/>
                <a:gridCol w="960196"/>
                <a:gridCol w="960196"/>
                <a:gridCol w="960196"/>
                <a:gridCol w="960196"/>
                <a:gridCol w="891610"/>
                <a:gridCol w="883037"/>
                <a:gridCol w="968768"/>
                <a:gridCol w="968768"/>
              </a:tblGrid>
              <a:tr h="8231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Satellite Series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Electrons &gt;800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Electrons 30-600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Electrons 0.03-30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Protons &gt;740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Protons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80-800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Protons 0.03-30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Solar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Heavy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Ions, &gt;10 MeV/n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Magneto-meter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9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</a:t>
                      </a:r>
                      <a:r>
                        <a:rPr lang="en-US" sz="1600" baseline="0" dirty="0" smtClean="0"/>
                        <a:t> 8-12</a:t>
                      </a:r>
                      <a:endParaRPr lang="en-US" sz="1600" dirty="0"/>
                    </a:p>
                  </a:txBody>
                  <a:tcPr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√</a:t>
                      </a:r>
                      <a:endParaRPr lang="en-US" sz="1600" dirty="0"/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</a:t>
                      </a:r>
                    </a:p>
                  </a:txBody>
                  <a:tcPr marT="45731" marB="4573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9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 13-15</a:t>
                      </a:r>
                      <a:endParaRPr lang="en-US" sz="1600" dirty="0"/>
                    </a:p>
                  </a:txBody>
                  <a:tcPr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</a:t>
                      </a:r>
                    </a:p>
                  </a:txBody>
                  <a:tcPr marT="45731" marB="4573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9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GOES R</a:t>
                      </a:r>
                      <a:endParaRPr lang="en-US" sz="1600" dirty="0"/>
                    </a:p>
                  </a:txBody>
                  <a:tcPr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He, Z=4-29 (Be-Cu)</a:t>
                      </a:r>
                    </a:p>
                  </a:txBody>
                  <a:tcPr marT="45731" marB="4573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√</a:t>
                      </a:r>
                    </a:p>
                  </a:txBody>
                  <a:tcPr marT="45731" marB="4573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231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Radiation</a:t>
                      </a:r>
                      <a:r>
                        <a:rPr lang="en-US" sz="1600" baseline="0" dirty="0" smtClean="0"/>
                        <a:t> effects application</a:t>
                      </a:r>
                      <a:endParaRPr lang="en-US" sz="1600" dirty="0"/>
                    </a:p>
                  </a:txBody>
                  <a:tcPr marT="45731" marB="4573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Interior charging, human radiation</a:t>
                      </a:r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Surface and</a:t>
                      </a:r>
                      <a:r>
                        <a:rPr lang="en-US" sz="1200" baseline="0" dirty="0" smtClean="0"/>
                        <a:t> interior charging</a:t>
                      </a:r>
                      <a:endParaRPr lang="en-US" sz="1200" dirty="0" smtClean="0"/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Surface charging and charging</a:t>
                      </a:r>
                      <a:r>
                        <a:rPr lang="en-US" sz="1200" baseline="0" dirty="0" smtClean="0"/>
                        <a:t> signatures</a:t>
                      </a:r>
                      <a:endParaRPr lang="en-US" sz="1200" dirty="0" smtClean="0"/>
                    </a:p>
                  </a:txBody>
                  <a:tcPr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Single</a:t>
                      </a:r>
                      <a:r>
                        <a:rPr lang="en-US" sz="1200" baseline="0" dirty="0" smtClean="0"/>
                        <a:t> event effects, HF comm., human radiation</a:t>
                      </a:r>
                      <a:endParaRPr lang="en-US" sz="1200" dirty="0" smtClean="0"/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Surface damage</a:t>
                      </a:r>
                      <a:r>
                        <a:rPr lang="en-US" sz="1200" baseline="0" dirty="0" smtClean="0"/>
                        <a:t> (e.g., solar arrays)</a:t>
                      </a:r>
                      <a:endParaRPr lang="en-US" sz="1200" dirty="0" smtClean="0"/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Surface</a:t>
                      </a:r>
                      <a:r>
                        <a:rPr lang="en-US" sz="1200" baseline="0" dirty="0" smtClean="0"/>
                        <a:t> charging signatures</a:t>
                      </a:r>
                      <a:endParaRPr lang="en-US" sz="1200" dirty="0" smtClean="0"/>
                    </a:p>
                  </a:txBody>
                  <a:tcPr marT="45731" marB="4573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Single event effects</a:t>
                      </a:r>
                    </a:p>
                  </a:txBody>
                  <a:tcPr marT="45731" marB="45731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Charging, calculation of n and T, orientation</a:t>
                      </a:r>
                      <a:r>
                        <a:rPr lang="en-US" sz="1200" baseline="0" dirty="0" smtClean="0"/>
                        <a:t> anomalies</a:t>
                      </a:r>
                      <a:endParaRPr lang="en-US" sz="1200" dirty="0" smtClean="0"/>
                    </a:p>
                  </a:txBody>
                  <a:tcPr marT="45731" marB="4573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364" y="4904297"/>
            <a:ext cx="4072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indent="-347663" eaLnBrk="0" hangingPunct="0">
              <a:spcBef>
                <a:spcPct val="0"/>
              </a:spcBef>
              <a:buFontTx/>
              <a:buNone/>
              <a:tabLst>
                <a:tab pos="174625" algn="l"/>
                <a:tab pos="573088" algn="l"/>
              </a:tabLst>
            </a:pPr>
            <a:r>
              <a:rPr lang="en-US" b="0" dirty="0">
                <a:cs typeface="Arial" pitchFamily="34" charset="0"/>
              </a:rPr>
              <a:t>•	Daily </a:t>
            </a:r>
            <a:r>
              <a:rPr lang="en-US" b="0" dirty="0" smtClean="0">
                <a:cs typeface="Arial" pitchFamily="34" charset="0"/>
              </a:rPr>
              <a:t>Forecasts (1-3 day):</a:t>
            </a:r>
            <a:endParaRPr lang="en-US" b="0" dirty="0">
              <a:cs typeface="Arial" pitchFamily="34" charset="0"/>
            </a:endParaRPr>
          </a:p>
          <a:p>
            <a:pPr marL="347663" indent="-347663" eaLnBrk="0" hangingPunct="0">
              <a:spcBef>
                <a:spcPct val="0"/>
              </a:spcBef>
              <a:buFontTx/>
              <a:buNone/>
              <a:tabLst>
                <a:tab pos="174625" algn="l"/>
                <a:tab pos="573088" algn="l"/>
              </a:tabLst>
            </a:pPr>
            <a:r>
              <a:rPr lang="en-US" b="0" dirty="0">
                <a:cs typeface="Arial" pitchFamily="34" charset="0"/>
              </a:rPr>
              <a:t>	-	Solar </a:t>
            </a:r>
            <a:r>
              <a:rPr lang="en-US" dirty="0" smtClean="0">
                <a:cs typeface="Arial" pitchFamily="34" charset="0"/>
              </a:rPr>
              <a:t>x-rays and </a:t>
            </a:r>
            <a:r>
              <a:rPr lang="en-US" b="1" dirty="0" smtClean="0">
                <a:cs typeface="Arial" pitchFamily="34" charset="0"/>
              </a:rPr>
              <a:t>energetic protons</a:t>
            </a:r>
            <a:endParaRPr lang="en-US" b="1" dirty="0">
              <a:cs typeface="Arial" pitchFamily="34" charset="0"/>
            </a:endParaRPr>
          </a:p>
          <a:p>
            <a:pPr marL="347663" indent="-347663" eaLnBrk="0" hangingPunct="0">
              <a:spcBef>
                <a:spcPct val="0"/>
              </a:spcBef>
              <a:buFontTx/>
              <a:buNone/>
              <a:tabLst>
                <a:tab pos="174625" algn="l"/>
                <a:tab pos="573088" algn="l"/>
              </a:tabLst>
            </a:pPr>
            <a:r>
              <a:rPr lang="en-US" b="0" dirty="0">
                <a:cs typeface="Arial" pitchFamily="34" charset="0"/>
              </a:rPr>
              <a:t>	-	Geomagnetic </a:t>
            </a:r>
            <a:r>
              <a:rPr lang="en-US" b="0" dirty="0" smtClean="0">
                <a:cs typeface="Arial" pitchFamily="34" charset="0"/>
              </a:rPr>
              <a:t>activity</a:t>
            </a:r>
          </a:p>
          <a:p>
            <a:pPr marL="347663" indent="-347663" eaLnBrk="0" hangingPunct="0">
              <a:spcBef>
                <a:spcPct val="0"/>
              </a:spcBef>
              <a:buFontTx/>
              <a:buNone/>
              <a:tabLst>
                <a:tab pos="174625" algn="l"/>
                <a:tab pos="573088" algn="l"/>
              </a:tabLst>
            </a:pPr>
            <a:r>
              <a:rPr lang="en-US" b="0" dirty="0" smtClean="0">
                <a:cs typeface="Arial" pitchFamily="34" charset="0"/>
              </a:rPr>
              <a:t>	-	10.7 cm radio flux</a:t>
            </a:r>
            <a:endParaRPr lang="en-US" b="0" dirty="0" smtClean="0"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29752" y="4904297"/>
            <a:ext cx="49981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indent="-347663" eaLnBrk="0" hangingPunct="0">
              <a:spcBef>
                <a:spcPct val="0"/>
              </a:spcBef>
              <a:buFontTx/>
              <a:buNone/>
              <a:tabLst>
                <a:tab pos="174625" algn="l"/>
                <a:tab pos="573088" algn="l"/>
              </a:tabLst>
            </a:pPr>
            <a:r>
              <a:rPr lang="en-US" b="0" dirty="0" smtClean="0">
                <a:cs typeface="Arial" pitchFamily="34" charset="0"/>
              </a:rPr>
              <a:t>•</a:t>
            </a:r>
            <a:r>
              <a:rPr lang="en-US" b="0" dirty="0">
                <a:cs typeface="Arial" pitchFamily="34" charset="0"/>
              </a:rPr>
              <a:t>	Event-Driven Warnings and Alerts:</a:t>
            </a:r>
          </a:p>
          <a:p>
            <a:pPr marL="347663" indent="-347663" eaLnBrk="0" hangingPunct="0">
              <a:spcBef>
                <a:spcPct val="0"/>
              </a:spcBef>
              <a:buFontTx/>
              <a:buNone/>
              <a:tabLst>
                <a:tab pos="174625" algn="l"/>
                <a:tab pos="573088" algn="l"/>
              </a:tabLst>
            </a:pPr>
            <a:r>
              <a:rPr lang="en-US" b="0" dirty="0">
                <a:cs typeface="Arial" pitchFamily="34" charset="0"/>
              </a:rPr>
              <a:t>	</a:t>
            </a:r>
            <a:r>
              <a:rPr lang="en-US" b="0" dirty="0" smtClean="0">
                <a:cs typeface="Arial" pitchFamily="34" charset="0"/>
              </a:rPr>
              <a:t>-	Warnings</a:t>
            </a:r>
            <a:r>
              <a:rPr lang="en-US" b="0" dirty="0">
                <a:cs typeface="Arial" pitchFamily="34" charset="0"/>
              </a:rPr>
              <a:t>: geomagnetic storms, </a:t>
            </a:r>
            <a:r>
              <a:rPr lang="en-US" b="1" dirty="0">
                <a:cs typeface="Arial" pitchFamily="34" charset="0"/>
              </a:rPr>
              <a:t>proton events</a:t>
            </a:r>
          </a:p>
          <a:p>
            <a:pPr marL="347663" indent="-347663" eaLnBrk="0" hangingPunct="0">
              <a:spcBef>
                <a:spcPct val="0"/>
              </a:spcBef>
              <a:buFontTx/>
              <a:buNone/>
              <a:tabLst>
                <a:tab pos="174625" algn="l"/>
                <a:tab pos="573088" algn="l"/>
              </a:tabLst>
            </a:pPr>
            <a:r>
              <a:rPr lang="en-US" b="0" dirty="0">
                <a:cs typeface="Arial" pitchFamily="34" charset="0"/>
              </a:rPr>
              <a:t>	-	Alerts: solar </a:t>
            </a:r>
            <a:r>
              <a:rPr lang="en-US" b="0" dirty="0" smtClean="0">
                <a:cs typeface="Arial" pitchFamily="34" charset="0"/>
              </a:rPr>
              <a:t>flares, </a:t>
            </a:r>
            <a:r>
              <a:rPr lang="en-US" b="1" dirty="0">
                <a:cs typeface="Arial" pitchFamily="34" charset="0"/>
              </a:rPr>
              <a:t>proton </a:t>
            </a:r>
            <a:r>
              <a:rPr lang="en-US" b="1" dirty="0" smtClean="0">
                <a:cs typeface="Arial" pitchFamily="34" charset="0"/>
              </a:rPr>
              <a:t>events</a:t>
            </a:r>
            <a:r>
              <a:rPr lang="en-US" b="0" dirty="0" smtClean="0">
                <a:cs typeface="Arial" pitchFamily="34" charset="0"/>
              </a:rPr>
              <a:t>, </a:t>
            </a:r>
            <a:r>
              <a:rPr lang="en-US" b="0" dirty="0">
                <a:cs typeface="Arial" pitchFamily="34" charset="0"/>
              </a:rPr>
              <a:t>geomagnetic </a:t>
            </a:r>
            <a:r>
              <a:rPr lang="en-US" b="0" dirty="0" smtClean="0">
                <a:cs typeface="Arial" pitchFamily="34" charset="0"/>
              </a:rPr>
              <a:t>storms, </a:t>
            </a:r>
            <a:r>
              <a:rPr lang="en-US" b="1" dirty="0">
                <a:cs typeface="Arial" pitchFamily="34" charset="0"/>
              </a:rPr>
              <a:t>electron </a:t>
            </a:r>
            <a:r>
              <a:rPr lang="en-US" b="1" dirty="0" smtClean="0">
                <a:cs typeface="Arial" pitchFamily="34" charset="0"/>
              </a:rPr>
              <a:t>events</a:t>
            </a:r>
            <a:r>
              <a:rPr lang="en-US" b="0" dirty="0" smtClean="0">
                <a:cs typeface="Arial" pitchFamily="34" charset="0"/>
              </a:rPr>
              <a:t>, </a:t>
            </a:r>
            <a:r>
              <a:rPr lang="en-US" b="0" dirty="0">
                <a:cs typeface="Arial" pitchFamily="34" charset="0"/>
              </a:rPr>
              <a:t>solar radio </a:t>
            </a:r>
            <a:r>
              <a:rPr lang="en-US" b="0" dirty="0" smtClean="0">
                <a:cs typeface="Arial" pitchFamily="34" charset="0"/>
              </a:rPr>
              <a:t>bursts</a:t>
            </a:r>
            <a:endParaRPr lang="en-US" b="0" dirty="0" smtClean="0"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34830" y="6264286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indent="-347663" eaLnBrk="0" hangingPunct="0">
              <a:spcBef>
                <a:spcPct val="0"/>
              </a:spcBef>
              <a:buFontTx/>
              <a:buNone/>
              <a:tabLst>
                <a:tab pos="174625" algn="l"/>
                <a:tab pos="573088" algn="l"/>
              </a:tabLst>
            </a:pPr>
            <a:r>
              <a:rPr lang="en-US" b="0" dirty="0">
                <a:cs typeface="Arial" pitchFamily="34" charset="0"/>
              </a:rPr>
              <a:t>•	</a:t>
            </a:r>
            <a:r>
              <a:rPr lang="en-US" b="0" dirty="0" smtClean="0">
                <a:cs typeface="Arial" pitchFamily="34" charset="0"/>
              </a:rPr>
              <a:t>Also: Continuous real-time data and input for numerical models </a:t>
            </a:r>
            <a:endParaRPr lang="en-US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TextBox 3"/>
          <p:cNvSpPr txBox="1">
            <a:spLocks noChangeArrowheads="1"/>
          </p:cNvSpPr>
          <p:nvPr/>
        </p:nvSpPr>
        <p:spPr bwMode="auto">
          <a:xfrm>
            <a:off x="1945835" y="151117"/>
            <a:ext cx="7056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World Meteorological Organization</a:t>
            </a:r>
          </a:p>
        </p:txBody>
      </p:sp>
      <p:sp>
        <p:nvSpPr>
          <p:cNvPr id="15384" name="TextBox 30"/>
          <p:cNvSpPr txBox="1">
            <a:spLocks noChangeArrowheads="1"/>
          </p:cNvSpPr>
          <p:nvPr/>
        </p:nvSpPr>
        <p:spPr bwMode="auto">
          <a:xfrm>
            <a:off x="2606566" y="690317"/>
            <a:ext cx="6053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Specialized Agency of the United Nations with 191 Members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6297" y="1859141"/>
            <a:ext cx="604095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Promote sustained observations essential for space weather services</a:t>
            </a: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 exchange of data and information utilizing the WMO Information System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 emergence of services in coordination with aviation and other major application sectors</a:t>
            </a: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 emergency warning and global preparedness</a:t>
            </a:r>
          </a:p>
          <a:p>
            <a:pPr marL="231775" indent="-231775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Promote synergy with meteorology/climate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2755" y="5606197"/>
            <a:ext cx="2632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WMO Space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Elements: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38" y="5664253"/>
            <a:ext cx="1249552" cy="100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57" y="5731581"/>
            <a:ext cx="1149386" cy="92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54" y="5731582"/>
            <a:ext cx="1153653" cy="924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79" y="5731582"/>
            <a:ext cx="1149384" cy="921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719" y="5231625"/>
            <a:ext cx="1239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F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Weather</a:t>
            </a:r>
          </a:p>
          <a:p>
            <a:pPr algn="ctr"/>
            <a:r>
              <a:rPr lang="en-US" sz="1200" dirty="0" smtClean="0">
                <a:solidFill>
                  <a:srgbClr val="0F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lang="en-US" sz="1200" dirty="0">
              <a:solidFill>
                <a:srgbClr val="0F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8218" y="5234118"/>
            <a:ext cx="123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F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and</a:t>
            </a:r>
          </a:p>
          <a:p>
            <a:pPr algn="ctr"/>
            <a:r>
              <a:rPr lang="en-US" sz="1200" dirty="0" smtClean="0">
                <a:solidFill>
                  <a:srgbClr val="0F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US" sz="1200" dirty="0">
              <a:solidFill>
                <a:srgbClr val="0F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88053" y="5231625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F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Satellite </a:t>
            </a:r>
          </a:p>
          <a:p>
            <a:pPr algn="ctr"/>
            <a:r>
              <a:rPr lang="en-US" sz="1200" dirty="0" smtClean="0">
                <a:solidFill>
                  <a:srgbClr val="0F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Products</a:t>
            </a:r>
            <a:endParaRPr lang="en-US" sz="1200" dirty="0">
              <a:solidFill>
                <a:srgbClr val="0F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64528" y="5226369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F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Space-based</a:t>
            </a:r>
          </a:p>
          <a:p>
            <a:pPr algn="ctr"/>
            <a:r>
              <a:rPr lang="en-US" sz="1200" dirty="0" smtClean="0">
                <a:solidFill>
                  <a:srgbClr val="0F0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Observing System</a:t>
            </a:r>
            <a:endParaRPr lang="en-US" sz="1200" dirty="0">
              <a:solidFill>
                <a:srgbClr val="0F0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28" y="1505771"/>
            <a:ext cx="2624461" cy="3489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587</Words>
  <Application>Microsoft Office PowerPoint</Application>
  <PresentationFormat>On-screen Show (4:3)</PresentationFormat>
  <Paragraphs>170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SimSun</vt:lpstr>
      <vt:lpstr>MS PGothic</vt:lpstr>
      <vt:lpstr>MS PGothic</vt:lpstr>
      <vt:lpstr>Calibri</vt:lpstr>
      <vt:lpstr>Times New Roman</vt:lpstr>
      <vt:lpstr>SimSun</vt:lpstr>
      <vt:lpstr>Arial</vt:lpstr>
      <vt:lpstr>1_Office Theme</vt:lpstr>
      <vt:lpstr>Default Design</vt:lpstr>
      <vt:lpstr>1_Blank Presentation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GOES Charged Particle and Magnetometer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Terry.Onsager</dc:creator>
  <cp:lastModifiedBy>Terry Onsager</cp:lastModifiedBy>
  <cp:revision>85</cp:revision>
  <dcterms:created xsi:type="dcterms:W3CDTF">2014-02-04T21:39:11Z</dcterms:created>
  <dcterms:modified xsi:type="dcterms:W3CDTF">2015-02-19T23:14:22Z</dcterms:modified>
</cp:coreProperties>
</file>