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873" r:id="rId2"/>
    <p:sldId id="2878" r:id="rId3"/>
    <p:sldId id="2938" r:id="rId4"/>
    <p:sldId id="2951" r:id="rId5"/>
    <p:sldId id="2940" r:id="rId6"/>
    <p:sldId id="2939" r:id="rId7"/>
    <p:sldId id="2943" r:id="rId8"/>
    <p:sldId id="2961" r:id="rId9"/>
    <p:sldId id="2955" r:id="rId10"/>
    <p:sldId id="2954" r:id="rId11"/>
    <p:sldId id="2884" r:id="rId12"/>
    <p:sldId id="2958" r:id="rId13"/>
    <p:sldId id="2935" r:id="rId14"/>
    <p:sldId id="2957" r:id="rId15"/>
    <p:sldId id="2898" r:id="rId16"/>
    <p:sldId id="2952" r:id="rId17"/>
    <p:sldId id="2959" r:id="rId18"/>
    <p:sldId id="2960" r:id="rId19"/>
    <p:sldId id="2950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iffin, Vanessa L. (GSFC-417.0)[NATL OCEAN&amp;ATMOSPHERIC AD]" initials="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66CCFF"/>
    <a:srgbClr val="339933"/>
    <a:srgbClr val="FFFF00"/>
    <a:srgbClr val="FF0000"/>
    <a:srgbClr val="FFFF66"/>
    <a:srgbClr val="00FF00"/>
    <a:srgbClr val="6699FF"/>
    <a:srgbClr val="93FF93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50" autoAdjust="0"/>
    <p:restoredTop sz="90311" autoAdjust="0"/>
  </p:normalViewPr>
  <p:slideViewPr>
    <p:cSldViewPr snapToGrid="0">
      <p:cViewPr varScale="1">
        <p:scale>
          <a:sx n="98" d="100"/>
          <a:sy n="98" d="100"/>
        </p:scale>
        <p:origin x="8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156" y="-84"/>
      </p:cViewPr>
      <p:guideLst>
        <p:guide orient="horz" pos="2927"/>
        <p:guide pos="2209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7" y="3"/>
            <a:ext cx="3038317" cy="46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2" rIns="90680" bIns="45342" numCol="1" anchor="t" anchorCtr="0" compatLnSpc="1">
            <a:prstTxWarp prst="textNoShape">
              <a:avLst/>
            </a:prstTxWarp>
          </a:bodyPr>
          <a:lstStyle>
            <a:lvl1pPr defTabSz="906926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508" y="3"/>
            <a:ext cx="3038317" cy="46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2" rIns="90680" bIns="45342" numCol="1" anchor="t" anchorCtr="0" compatLnSpc="1">
            <a:prstTxWarp prst="textNoShape">
              <a:avLst/>
            </a:prstTxWarp>
          </a:bodyPr>
          <a:lstStyle>
            <a:lvl1pPr algn="r" defTabSz="906926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7" y="8828974"/>
            <a:ext cx="303831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2" rIns="90680" bIns="45342" numCol="1" anchor="b" anchorCtr="0" compatLnSpc="1">
            <a:prstTxWarp prst="textNoShape">
              <a:avLst/>
            </a:prstTxWarp>
          </a:bodyPr>
          <a:lstStyle>
            <a:lvl1pPr defTabSz="906926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508" y="8828974"/>
            <a:ext cx="303831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2" rIns="90680" bIns="45342" numCol="1" anchor="b" anchorCtr="0" compatLnSpc="1">
            <a:prstTxWarp prst="textNoShape">
              <a:avLst/>
            </a:prstTxWarp>
          </a:bodyPr>
          <a:lstStyle>
            <a:lvl1pPr algn="r" defTabSz="906926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2B53D6F-20B8-462F-8B04-853AE7718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26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7" y="3"/>
            <a:ext cx="3038317" cy="46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3" rIns="92375" bIns="46183" numCol="1" anchor="t" anchorCtr="0" compatLnSpc="1">
            <a:prstTxWarp prst="textNoShape">
              <a:avLst/>
            </a:prstTxWarp>
          </a:bodyPr>
          <a:lstStyle>
            <a:lvl1pPr defTabSz="92427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508" y="3"/>
            <a:ext cx="3038317" cy="46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3" rIns="92375" bIns="46183" numCol="1" anchor="t" anchorCtr="0" compatLnSpc="1">
            <a:prstTxWarp prst="textNoShape">
              <a:avLst/>
            </a:prstTxWarp>
          </a:bodyPr>
          <a:lstStyle>
            <a:lvl1pPr algn="r" defTabSz="92427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43438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536" y="4416867"/>
            <a:ext cx="5607363" cy="418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3" rIns="92375" bIns="46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" y="8828974"/>
            <a:ext cx="303831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3" rIns="92375" bIns="46183" numCol="1" anchor="b" anchorCtr="0" compatLnSpc="1">
            <a:prstTxWarp prst="textNoShape">
              <a:avLst/>
            </a:prstTxWarp>
          </a:bodyPr>
          <a:lstStyle>
            <a:lvl1pPr defTabSz="924270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June 2009 PMC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508" y="8828974"/>
            <a:ext cx="303831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3" rIns="92375" bIns="46183" numCol="1" anchor="b" anchorCtr="0" compatLnSpc="1">
            <a:prstTxWarp prst="textNoShape">
              <a:avLst/>
            </a:prstTxWarp>
          </a:bodyPr>
          <a:lstStyle>
            <a:lvl1pPr algn="r" defTabSz="924270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06E03DE1-38DA-4242-97EF-37A17120D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007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E03DE1-38DA-4242-97EF-37A17120DFC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2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11FDA-E9E1-4142-9549-F617B3998AC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57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E03DE1-38DA-4242-97EF-37A17120DF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60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E03DE1-38DA-4242-97EF-37A17120DF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22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11FDA-E9E1-4142-9549-F617B3998AC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99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E03DE1-38DA-4242-97EF-37A17120DF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8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E03DE1-38DA-4242-97EF-37A17120DF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30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E03DE1-38DA-4242-97EF-37A17120DF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27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b="0" dirty="0" smtClean="0"/>
              <a:t>No Showstoppers – Either analysis</a:t>
            </a:r>
            <a:r>
              <a:rPr lang="en-US" b="0" baseline="0" dirty="0" smtClean="0"/>
              <a:t> showed that the instrument meets requirements, or requirements waivers and their impacts on products were deemed acceptable by the Government.</a:t>
            </a:r>
            <a:endParaRPr lang="en-US" b="0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20607"/>
            <a:fld id="{CC96D5AA-C436-4DB5-87D5-6F70262BD47B}" type="slidenum">
              <a:rPr lang="en-US">
                <a:solidFill>
                  <a:srgbClr val="000000"/>
                </a:solidFill>
                <a:latin typeface="Calibri"/>
              </a:rPr>
              <a:pPr defTabSz="920607"/>
              <a:t>3</a:t>
            </a:fld>
            <a:endParaRPr lang="en-US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0197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11FDA-E9E1-4142-9549-F617B3998AC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6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Pre-launch</a:t>
            </a:r>
            <a:r>
              <a:rPr lang="en-US" b="0" baseline="0" dirty="0" smtClean="0"/>
              <a:t> GOES-R </a:t>
            </a:r>
            <a:r>
              <a:rPr lang="en-US" b="0" baseline="0" dirty="0" err="1" smtClean="0"/>
              <a:t>cal</a:t>
            </a:r>
            <a:r>
              <a:rPr lang="en-US" b="0" baseline="0" dirty="0" smtClean="0"/>
              <a:t>/</a:t>
            </a:r>
            <a:r>
              <a:rPr lang="en-US" b="0" baseline="0" dirty="0" err="1" smtClean="0"/>
              <a:t>val</a:t>
            </a:r>
            <a:r>
              <a:rPr lang="en-US" b="0" baseline="0" dirty="0" smtClean="0"/>
              <a:t> activities. Primary focus is “Day-one Readiness” for GOES-R observatory post-launch tests and data post-launch product tests.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11FDA-E9E1-4142-9549-F617B3998AC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51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sz="1600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11FDA-E9E1-4142-9549-F617B3998AC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37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sz="1600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11FDA-E9E1-4142-9549-F617B3998AC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72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23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Post-launch</a:t>
            </a:r>
            <a:r>
              <a:rPr lang="en-US" b="0" baseline="0" dirty="0" smtClean="0"/>
              <a:t> GOES-R </a:t>
            </a:r>
            <a:r>
              <a:rPr lang="en-US" b="0" baseline="0" dirty="0" err="1" smtClean="0"/>
              <a:t>cal</a:t>
            </a:r>
            <a:r>
              <a:rPr lang="en-US" b="0" baseline="0" dirty="0" smtClean="0"/>
              <a:t>/</a:t>
            </a:r>
            <a:r>
              <a:rPr lang="en-US" b="0" baseline="0" dirty="0" err="1" smtClean="0"/>
              <a:t>val</a:t>
            </a:r>
            <a:r>
              <a:rPr lang="en-US" b="0" baseline="0" dirty="0" smtClean="0"/>
              <a:t> activities. The top bar illustrates the GOES-R post-launch mission phases – Launch and Orbit Raising, Post-Launch Testing, and Operations. The Post-Launch Testing period includes a traditional observatory checkout, but also contains a period of Post-Launch Product Tests (PLPTs) designed for limited product quality assessment before Spacecraft Handover. After Handover, a period of Extended Validation is planned to enhance product science validation maturity. The colored lines in this figure represent the validation maturity stages of each product family – ABI L1b and Cloud and Moisture Imagery (CMI), ABI Other L2+, GLM L2+, and Space Weather L1b – and their association with post-launch mission phases. In this post-launch scenario, by Spacecraft Handover the expectation is that all L1b products and CMI will be Provisionally Validated, while all other products will be Beta Validated.  </a:t>
            </a:r>
            <a:endParaRPr lang="en-US" b="0" dirty="0" smtClean="0"/>
          </a:p>
          <a:p>
            <a:pPr defTabSz="923818">
              <a:defRPr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FDE6-F01E-459A-80F3-F209B597AD7D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F287A-B048-495E-AED9-535BD4176C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" y="652145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65088"/>
            <a:ext cx="6019800" cy="752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0"/>
            <a:ext cx="8229600" cy="49260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906B1-6051-4AC4-8213-63945BE1EF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" y="652145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75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" y="652145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8475" y="6502400"/>
            <a:ext cx="2133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Arial" charset="0"/>
              </a:defRPr>
            </a:lvl1pPr>
          </a:lstStyle>
          <a:p>
            <a:pPr>
              <a:defRPr/>
            </a:pPr>
            <a:fld id="{F613CA36-9C32-4F83-921E-362E78E5A9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1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3F448-7904-4606-A25C-97D406B7AB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14300" y="652145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88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62100" y="65088"/>
            <a:ext cx="60198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492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" y="652145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8475" y="6502400"/>
            <a:ext cx="2133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Arial" charset="0"/>
              </a:defRPr>
            </a:lvl1pPr>
          </a:lstStyle>
          <a:p>
            <a:pPr>
              <a:defRPr/>
            </a:pPr>
            <a:fld id="{F613CA36-9C32-4F83-921E-362E78E5A9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059940" y="6389370"/>
            <a:ext cx="514096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NOAA Satellite Science Week 2015</a:t>
            </a:r>
            <a:endParaRPr kumimoji="0" lang="en-US" sz="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2" name="Picture 1" descr="GOES-R-Nov2010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" y="12212"/>
            <a:ext cx="1257873" cy="841494"/>
          </a:xfrm>
          <a:prstGeom prst="rect">
            <a:avLst/>
          </a:prstGeom>
        </p:spPr>
      </p:pic>
      <p:pic>
        <p:nvPicPr>
          <p:cNvPr id="9" name="Picture 17"/>
          <p:cNvPicPr>
            <a:picLocks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18400" y="63500"/>
            <a:ext cx="914400" cy="766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13" descr="NOAA_logo_color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29600" y="127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49" r:id="rId1"/>
    <p:sldLayoutId id="2147484650" r:id="rId2"/>
    <p:sldLayoutId id="2147484651" r:id="rId3"/>
    <p:sldLayoutId id="2147484653" r:id="rId4"/>
    <p:sldLayoutId id="214748465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3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3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5000"/>
        </a:lnSpc>
        <a:spcBef>
          <a:spcPct val="3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15000"/>
        </a:lnSpc>
        <a:spcBef>
          <a:spcPct val="35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15000"/>
        </a:lnSpc>
        <a:spcBef>
          <a:spcPct val="35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15000"/>
        </a:lnSpc>
        <a:spcBef>
          <a:spcPct val="35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15000"/>
        </a:lnSpc>
        <a:spcBef>
          <a:spcPct val="35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15000"/>
        </a:lnSpc>
        <a:spcBef>
          <a:spcPct val="35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15000"/>
        </a:lnSpc>
        <a:spcBef>
          <a:spcPct val="35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Bob Iacovazzi                                                       </a:t>
            </a:r>
            <a:r>
              <a:rPr lang="en-US" i="1" dirty="0" smtClean="0"/>
              <a:t>GOES-R Cal/Val Coordination Team (CVCT) Lead</a:t>
            </a:r>
            <a:endParaRPr lang="en-US" dirty="0" smtClean="0"/>
          </a:p>
          <a:p>
            <a:r>
              <a:rPr lang="en-US" dirty="0" smtClean="0"/>
              <a:t>February 23, 2015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2400" y="1677988"/>
            <a:ext cx="6019800" cy="752475"/>
          </a:xfrm>
        </p:spPr>
        <p:txBody>
          <a:bodyPr/>
          <a:lstStyle/>
          <a:p>
            <a:r>
              <a:rPr lang="en-US" sz="4400" dirty="0" smtClean="0"/>
              <a:t>GOES-R Cal/Val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4826000" y="2133600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3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97"/>
          <p:cNvSpPr txBox="1"/>
          <p:nvPr/>
        </p:nvSpPr>
        <p:spPr>
          <a:xfrm>
            <a:off x="1032644" y="5423641"/>
            <a:ext cx="8073103" cy="82296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lgerian" panose="04020705040A02060702" pitchFamily="82" charset="0"/>
              </a:rPr>
              <a:t>LEGEND</a:t>
            </a:r>
          </a:p>
        </p:txBody>
      </p:sp>
      <p:sp>
        <p:nvSpPr>
          <p:cNvPr id="2" name="AutoShape 2" descr="data:image/jpeg;base64,/9j/4AAQSkZJRgABAQAAAQABAAD/2wCEAAkGBhQSERUUExQWFBQWFhYWFxcVFRQXFhYVFxQXFBQUFhcXGyYeFxojGRQUHy8gJCcpLC0uFR4xNTAqNSYrLCkBCQoKDgwOGg8PGikcHCQpLCkpKSksLCwsKSwpKSkpLCosKSksKSksLCkpKSkpLCwpLCksKSksKSksKSwsKSwsKf/AABEIAPUAzgMBIgACEQEDEQH/xAAcAAABBQEBAQAAAAAAAAAAAAAAAQIDBAUGBwj/xAA/EAABAwIEAwYEAwYFBAMAAAABAAIRAyEEEjFBBVFhBiJxgZGhEzKxwULh8BQjYnKC0QcVJFLxM3OSokOywv/EABgBAAMBAQAAAAAAAAAAAAAAAAABAgME/8QAIxEBAQACAgMAAQUBAAAAAAAAAAECESExAxJBUSIyQmFxE//aAAwDAQACEQMRAD8A1EIQtGYTSlSFACEIQAhCEAJqckKARCIQQYmDAIBIa4gE2bmIENnS8IMIQhBBCEIBCEEpSmoGghCEEEIQgBCEIATgkASo2NJEJAUqDIiEqEA1CWEhQAhCEAJEqEAi13Ug3htV27nO/wDQDL7yfNZK1sRVaOGPBcAZqWJAOg2JU5VWPbGa6QDzE+t0qbS+Vv8AK36BOVEEIQggkKVCAahLCRACEIQAhCUBAKhCEA+EqEIAQhCAEhCVCAahKUQgEQiEIAWviKZPDKnjU36BZC6CsyOGX3FQ7bucN97BRmrHtzdH5W/yt+gUihwbpps/lb9AplZGoSpEEEIQgBIUqEA1CUoQAEqSEqAEIQgJEIRCAEIQgBCEiAVCYCczgdiBpH4Wk663JT0pdnZoiISoTI2FBxuqRhat3Wp27zoH72no2Ym+sblWVo8T4RRPDnPyMzuY7M4gyQKkwYP8DfMBYeWb1/rbxZat/wAc/wAFdOHo/wDbb9FeCq8NpgUWACAGgCNIVoLZlSJClKQpkRCfSZJAUFB+ZoNrgG2mm0pb50euNpEIQmQQhCAEIQgBCEICQBEpUhQAhCEgEISsiROkhFMz8T7R3zz0kjfw+uycoqFYOmJ577338ftspVOHSsuwiEsIVJJCz8ZWaRXZAzfAffeJp/3WiufxjiMXiWnbDOkcv+if7LLyTem/iut/40OAiMNR/kH1KvqhwB4OGpRs0A+Ov3C0AtYxpqROTUEkwo77fz5Hlf0VTCnuBXMKe+PPYnY7C5VHCVQ4WM2B1zaidd/14CP5L/inQhC0ZhCEBACEIQAlSJQgJEiVIgBaGG4I57Q4ObBE7z9FTwGH+JiKdM/K4OmNZAkX8iPNdW+mA1uU93aNIECyx8mfr01wx32xP8jP+8eTf7lMxHDMjS7MTG2UX9/1Cn4lxoUn5cs90GcwGpIiIPL3UWLx2Zh7p/pd3tDpbW9ll7Z8WuiYY3ep0o4DhYLyM7jDBdzIP4ZsQOYnqHK+eCfx/wDr+abh8U1lUFxPf7suhrZIa4HRoDe6Y6md5M1PjtN1POATcNDO7ncSGkQM2hDpmRYFTc8oJhj+FTFcNcwTOYbwNFUhdC3EtLA/8JAM62I/ssXE02h3cu0wRvYibHldbePO3isvJhrmIHCx8Fj8ZaP8xx3/AGn/AEo/2C2sqpcT4W843G1cvcLHMnM35iKRAiZ2KedLxs7scP8ATDxW5CyOylAtoQbEFbBCuM72aQmp6aUyLSbJiJ1tzsbKhg3SfmDu6LgRt+c+ZWlhx3h59NjuqVNuhkk2FxGx1tz+3NL6r4lQhCtmEIQgBCEIAQhCAlKCgoCQWOCk/tdPlDvGYJHsHe3n1NZgAaBoJhczwgRiWHo76FdNXdouXy9unxxQxODLjOaLdVRxWBiBmAJI2n8Q/sR5rXDwdxp0VLH02ucA5siw0nZxm17HL68pIxldNyulduGLn5XOA7psAdvhnL814gz48ssTHgzZzDKHbODXBw/qDp0SYOk0Ve62LOuQRswTfnf0I0yrSRbUxSqcPDmZHGRIO40MjUmfNUMThg0wNAAPZbZVOth8zz5fQK/HeU5zcZdHD5jA3suvf2chlaXEmq/NDRpYNHjYXWdw3h371saSPYyunxuHz5AZEPa6x3aZA8DutMr7Rj+1wuP7MfsujszXXFoIiJB23Wc5q7jtXRmm08nR6j8lxdRq0x44TeeVchNUjgmFaIPwvzeR08P0fJVpMem1+ttrfTpe5g2y/wAj59Pt5qo2kDa+9u9pPLz9govap0RCELVmEISIIqEgSgIM+nTJVluGUmGow1TNasMs2kxZxQEhShbM13hbf9RTPIO+n69V0VYrnuFmKzP6voVu4oSB72n2XL5e3T4zBh2mLCJGmllQ4kS0PyC8OAIy2H7sTfrmH/Kt0nGffSNbqtiiS11rZb3I1fLdr/3jksY3rCq8WrZMwcQTv3TvBtHLL/4rralIETv78tVy7aegyjQzBm8z9z6BdYfl9E8ix5MZhxliLW/vumtb348PoFI2rGqkoUZcTvb6BLGnlGrwqgJlaZCrYFkBW10YT9Lm8l/UzeP0c1F3SD9vuuDrtXo2Op5qbm8wV59im3V/U/FJwUZCmeoirSkwnzeRibXtChab6G5MT42/XUqbCfN5GJmJ8lA53eMj8TvIXv7jzU3unOkUoTqmp8UjWyVp8Z3sraRKUUSTCvBkBI2ms/dp6KwwZTjhst1bFlBWqbKP+lOYLLDZOKhzGEMq81nVqKAUEoXW5mvwXAlzhUkQ0kdbjb1C2ntWNwHiYa4UcriXuc7N3crYaLGTMmNh6LZrzIAvrM8+QXJ5e66vF8QkkGTqANPzVDEFwY6IIDWtP8wEz5tc0xsDvKuV8xBBESI9bT7rO4m1zaFZ893IXERyY1xgzpDDM9NIM4xvWc1x1tp15zv5+q6snu2nbY/rkvPv80zNB1ECIGsuEGZ6n3VvimIfULO+8g06b3NaWNhwY4h2aB3Z/DFwzckK7jtMunbtqSQBqIJHQ6fQq7R+b0+i8ddiapcx2dwcWNnKQDYyCAzaIt0K7HB9pD3RWqBggCR3nOj/AHNb8hjXNPhMo9ND229Hw1QRYj8+SnWdwQUzTa5l5kZpDiYMHvcrbWV81LwujH9rmy7NrmBYEzb13K88xmplei1GBwIOhEHzXCcUw2R7xycQLzba/gneKJzGS9RFSVFC5WmpsJqf5TeJi4kx4SoahOcm3znf+Iny5KbBvgnq0jwuL9YjRVnghztIzGJndxMG+w35iein7TnRHfYf2/JNBhLmmNBaIANjvv8AqOqlo4fMFUuomzdT0auZSkwmUacJtd8Lnz1vhtj/AGR1ZRtq3UL3qIuUcq0vuMqLOqZxZA1VN+LKrZaaqREpF2OVb4Qf9TT2s+/IZTPtv1XW5Z2sQfeB9Poua4Hw9riajpBYYae7obkHuzsN91tVaTSPmdABsCY57X1XF5cubHZ4sbxTa9AMDWtnKMouS7K0a6mTYblUeMujC4gAEPFOtlJbbVwBJ0uY1OkTqsTiHGjTe8MiA6SapfGX+GXDk+BzIWPxXteX03UHmmAS5jv3bz3TIkuzmTYEgiCHRY6RMK0tim2pFIsyxDABfQipmI/pDovrcqs7j1R1PNDRcgkl5+Q5WNMumMpcIn2U1Skw03AfMGUzYGLkNb4mPYBZtQNawgTck3iCMwJtHJw9V0YyVjlRU4g/NdrZHL4giG8xUsbW8PNNw+Il5JAAMuEdbxrG8R/wq7sQ4OdLdjebWbbbw9ApeH1ZIEeABu6bWGu8W94tVicXsvYDirjhQxtOzHFsue8Xc/aKcRc77GYWqzib3VSMrYlkyHWlzWWJYCTNxpYrO7G9nwz4gfSoObADajQXFxD3yP3hJAHdjbTkuhfwOlmDgxjXNc1wIY2RliwMSLCPNRJbDtm2gCuD7TH9+8X1BvbYacxrdd4AuB7Uu/1L/wCn/wCoWn1nGO8qMlOcU1okwq2k/D7xqQQNN45lQ1qsudr8ztjcZjcRrpt0VxjYvHP6FNq0ASfE/Ux7fZZ+820mPCoROk6g6fw3+rfRXqDIEKJjQPUfUSFKXKcsjmOkip1mFW2FR1ws7VxlVConVFZrBUqgS2pBVrKMFOqMUbboDeQhISu1xN7s0+GvE3zDe/y8lrVnWN9tyuU4LTnF0jyDvG7TofJdRxGgCCSA6xFxNvA+A9Fx+XH9W3X4s+NOE7R0nfF7oBs7USMwY0tNjt3pPUaLnK9R/wC8a0tLc7iydHBrjd4gAmJI/q0suk43h204dkn5i0AGzgASbajvNtG07SOQxeDbd5LmRvH/AEyIiLaDWYiGlXibTw7XQJyiQz8M2LWiCRBMOB9RzhZtUEskAAgQCJsARA+a4+YTvHgFpcEw4cIcw974bIB0ikx2UWjU+yy61U/DMwA4l34bAFpbcDS6vHtGSB9UNtAnKZyxsJMeOn3TuEkuqW3kTuMwIvmdAOl9he4Cgq1Hh19QDlljT+AET4mLR0U3B8Sc12tB5BjGkDW8MJvHv4TeXSZ2+huyeDbSwrGMcXtBfDnQXOHxHQTHSFsry3sv2vNKl8Om6kym0vyCrJdGRrwB32mMziPkHMTcDdxPbh4a5zHUH5SRF2uJDM5gZzbQeJAWczkh3C2u1K47t1RAdTfuQWm1rXF+dys/E/4jVWz3KUCL9+LuLRvuQNLd4a6GfjfF2YrCCpHebVLLGW5sodY6OBYWmROtilc/wJhZ2wKQlTAAKtQVh4RbsaPNTQ9d/MfdQxq4TJLpEuH4jLomJ/IKOu42vv62KrNxLg4mRBJve1yQIi+rr9RztC/i6QBbpmFzfSPGIHonOKz/AI5kzAJAtJMXN9BIv9Qp6WKGUTrA9Yv7opaWBVhDnSNVXfWCjNeyhRz6aqVGwrPxBCqVKl0fTOoYYO10VoYBp2HolwokK60LRFU0gSpAutyp+DH/AFlH+WpPpb7/AJLruIfL666aLlOCkftdPnDr9Igj3XV8SEt9VyeZv4nn3HnPjKZqOa1wDpEudoXGABPkNei57AdoG0XuY2k1zSdy0DOC4gjuwBJDRyAB5rqeP4Y/DkOiWvO0/hefxAxsdfYLl6/DwKUuiMk2YSIyydDIP580prXLbWTQ4bWNZ4LKcF3wnwYIBeGEC4v3XNG0ZdpWHnBpZss2LfmMECDFhrc3jYrf7NYl1i6BD2NhkCTlpuNyZJEx1joucfXOSCB3u/EAENzsyiw0g+y1x7ZZD9sIfmLCXcxUm7WwZtIMAJOF4nPWORrAHBzZOcNAcMoDskESSG/16HQ18UxwJt/8ZFm3JyROm509lL2UwpfWyHLIGZ1rZWd5wLttLm+X6Xeinb1/sRgH0nSCxjn52ljabtGVoBc41CScs66REmJXf5Vy/ZXs66lUOIfWdVc6nkDnNylwNV9U1Im2YvsOQB1JA3n4zksbnMZydlyvCQYFlu6LGRYWPP2HoOS53tPw0CnDZLcxdGvedvOp5Quhw+ImxRXeNxKjLKZTcPHcy1XmFHhVZwJYwuDddB6Tqqzq5aSCCCNQV6ZiK4hcDxvBg1S4Spme2vrwzMRipj9dVXzi46mfCbfTXomYxpHnN+W33VJwMkyQJvYXsNJFo1VaJcq4gyNzcHqIn8/ZDKttdz9VSJLYdJ0MaR8pI26e5UtIRPjPqL+Ugpksh5TXucEtCoAg1EaBBWndQh5JhQDEXVtuKbqjQaODcWtjVW21VktxyY/GlINJKmhC7XGl4SJxtDoKm0/M0jXb5Sun4/jRTawkiC5zTNvwOIjrIHquf4Bg6jsU2oGzSb3SZFnZXHQ3/E24Wx2rpBzaYcQBnOoPINtG/e9ly+Ttv43Gdr8V8SkwH5YLiG/MBDj6yBcj8W0rMxGIDqeUSQ9mWZcQJZAMTcX5ae9ntO74QD9riMpAktPzad248YGxMZ2FoOqljaQOd0Ncbn4XdiRb93AId5Zdip9eI29u2pw/CtDsx0Hw2GSbgMBi2/eItyAXNh7n0DJIuecg5mgEHxGnUcl64KbGUw0xlAAJMbQJ+68lrtcGR3od3jOYgVMzTlvvci94jktMO2WaDiFdzLQfkN3A97IwEanqOtl03Yag1rXVXj52uvBsCcxAAF4y6HbmubxXD6jiQCSSyLEDVsN03kze9l0nBC/4TmOdLmU3zmJE5WkW1n9aKvJ+0sO3sD8dZVRirqlha4eMwNvP76jwS1sRC45j+XVbJ01sNjYKsVagIusOnXHNSVcbbX3S9aXF5PxlYDdYfE6gLSrdR+Y6rH4mXCBufpvKcxVawuItzFoGpn/8qA0okcjf0BA+6uYqmM3UggHcS5gJHlPoq+IosIc93cAuXGQJyNHe5gaf8BbSs6o4iIjmRHmYI95Hmla+5G8T7m/uquKqUwxzw8Q0jMC6chkQD1+t42VXD8RY4w1wm/MGCeRvFk0baDqxBTXVydVXFadLjonGoALyjRosS8KOjW5qU0QWl0nU8oIDZJ1mZjbnyVYtVaLbWo1A4dOiK2Ja3mquFdA6oq07948oHrJ08PVL12NuhrY+mwGXtGWJGYSATAJE2GvoeSczEtc3M1wcJyyCCJBAInzXj0nM4Xk2I6ybxuRcSdD76uEoVKecNeMrgWuaNHC5APsfRbXOTtz+r3DshUBpVXSI+ICTNgBRpz4AXupuJ16dVrXSw0w6Q/MMhAvOfSJaN14xiOMYg0xQ+KYc91R2U5YJYGlr8phwhosZjvcyFSdxOsxhpsJ+G+xbJLXd4O00aZbrAPqQee81pLp67T4zhaz/AITKrHudBgTMAEEbXnZSYvF0cPfKJFiGZSWiHOlzc0gd2PEheJ/BeHgl1mkEwXTz1jZw19E+pjahcS1pzjW8lwuJvBI1udfNGv7V7PZaXG6dW7HXaRmBkESRYiPBebsZNB2Zp1giBqXgaDe0+arYDG16ZcWOyl4uQQbi42uZmPNQurOYAO67YwCJOaXHXmOieOUnCcrt13Zrs+6q9tQmKLGwBMl8ABoO0DvaGNOq3uK4nD0Bkv8AErZqQ+GW9xz22L27AhwPPkvPsB2ixNGo00nk07S15Bp5ejdt9IP2R/EHvxDKtSpJztkkkQJ0gAAkAxeEZZbE4dXx3/E8kNfhKrAMoDmVqLgWuIJLy8ui1gAJFyTNlQ4Z/i5meG4im0CYLqch38JyOJBB6Hw5Lz79keWwbhouBubkgx5X8U7BUnEEGw1sdLG0etjOqrU1se1euN7fYd9cUabi4kgBwjISRaO9PTRX6vGGtIDngE6AkCfCdV4uMGwGZcHSDIIsfAbT19FMahc25e64+c3AE5SJsGyDbwU2T4r3r2pvEQ0FzjlAuSbAeeyz6vabDgOcarDl1AMnSwA3novLn8Zrup/DNR7gS0lskiQRGptoPQKi4PuYgefjod0eo969Sb25wgIl+s3yOgdTHPp5wncZ7d4GpRcw1HOzQIY14dtcZwBY38ivKPhuIOsTJm1jeY3Gt1Tq1rnTofoqnj2X/SugHEnMc9zDlDgWkvyd5m+YNgG8GwFwFFR4m1ozXzSQe6IMiASdQScukDwWRRxExmFpN58yB42HkjGtMZRewi+kTPrCJOUbaNPiLmOlriATJDTF7A23Vul2lcYDmhwvciHDlN4sbf8AC5/D0i2cxB030nX2Ce2i7NbQ622tYayVWoPatb/OzmIBBGbNDzpcSARG8bXhTYPjRLy2pabjeIufKPoskYVpgm8Tcg3OlptF/UIqtLbAlpmTqIGsbesJbG66+niW65hysRsJKjbxHOYHeidD4LlWUnluZo7snW+YiQI9UBlQkyeQsLm3jojch2tMWc0NAmBLnTIESZNgR06pW4kO0mZFgL3tm1j8KoFxDTUJu5smSROtmg+OvIqWnjHOy5IGxA2gQTOmw57dFl60JWOa1zgRoJMxEa+cqAvlwOWDB8LXB0662UDRL5Hjr4Xjnf3T/hktLcx1BNo2vcWvbVAW21G+Z8LHbxkFLUxDiLWG0k3kTt6f2VQMLRrAG1z4Aa7CFG6uXN5dAQY0H1SuJLpxB0MCOdzPPoU1lUuue7YbctRfoSqdIk/XfXnqlqVnWBOTrJsTpIG0DTrslMeRtpMxFrmREzBN5g/roVF8cRIFhFzN/DnqsutXyENudCQSIkgCTaym+KTBmXCZESdyDbrptf0uY6PbUpYkXFtutrGAG+Kjr4unaWiJm1tovA5R+pWfVqWGUSOZ1I1PIxbTon1sRAvrvYHmNSYiT+aPULrqrAC4U48jvPTp01KgdUBuTOpNjCgdiZvfUTO86aeJMqoyuDlm94g3mbzvoefNHoGrh63e0sbE2G0gcxz8+qfUqyCOW+3LfXRZxe7JGUNiCSSb+AaeQbbQJtGvNR5iZsIBA0vF7DztZL1pL3xgRl717yLCR4SRpvzVanRYXQTfa4M+IG1/oguMB1pFrlxEWuOenIap2HETZtx5iCfWxnyRvUNPTwjIMCTEEwLRFhy2ueXLWRuIgCBNsuaJjWRp1JtzVSliHRB0mLbz8xvygKzSpybkOEHWYkifupu/oSjDiM2W5521v4c9k5rGtO0nXLPXU7DVQVnGSSZGulhtpvuoalUGTEm40u29jOmn3RJQtftIDwACIFtIgOEdImfRNfWb/tuTBOvWCR91SeS6ASO5eZNwfATt7KXCU4mRYknSNeh1Gyr4F8NDWgSCP9uoFuiiqutGXu6gSALzeJsoKL7He5g3teOWunooatd34ekwDbkOqWrsKmHx5cXFwm1gTp+pU+DM960tJvFzbSxjS3uhC1s0lYwzQ/vaEDY2sGu08XeySoTLzNmxAgbw7XlICVCj6pBiq5DQR4R0zfkLqCs6wMbTrtIsfX6oQq/BVLh2S5zdmRaLG83Q6g0EtIzWFybatOgjn7JUKLbslPEYgm0AbWAvHPfbmp3VIp2GvMz+Gfy9UIWuuIcLTANPMRJAOvQED0hQ16mbaLxe5MXk/wDkUISx7FS02WBkwQLWtI0kDQWQ6GuEASTrHUGb+SEKbbsiF5JAtoXaDlMdPlT8DUsXSZcXA32AmPZCFWXEOJCS2d558tY/NDNYMHfTp+roQst8BVr1jYjmR9z9VawT+84co+43QhXeihzzEQOY9ElURpyJ6EA6EeeqRCIomHE5jpz63/NTOOZpO4te+8aabIQpy/cC1qMCJm51HJpmb62URdeBa2v68UiEpzC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25946" y="1098346"/>
            <a:ext cx="706698" cy="60959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Launch &amp; Orbit Raising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8" name="Pentagon 137"/>
          <p:cNvSpPr/>
          <p:nvPr/>
        </p:nvSpPr>
        <p:spPr>
          <a:xfrm>
            <a:off x="6836283" y="1098346"/>
            <a:ext cx="2077614" cy="609600"/>
          </a:xfrm>
          <a:prstGeom prst="homePlate">
            <a:avLst>
              <a:gd name="adj" fmla="val 46979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Operations -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038995" y="1098346"/>
            <a:ext cx="5797286" cy="60780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r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Post-launch Testing (PLT) - 180 Days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032645" y="1707473"/>
            <a:ext cx="960120" cy="640080"/>
          </a:xfrm>
          <a:prstGeom prst="rect">
            <a:avLst/>
          </a:prstGeom>
          <a:solidFill>
            <a:srgbClr val="FFD700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lIns="0" r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Outgas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1992766" y="1707473"/>
            <a:ext cx="4843516" cy="320040"/>
          </a:xfrm>
          <a:prstGeom prst="rect">
            <a:avLst/>
          </a:prstGeom>
          <a:solidFill>
            <a:srgbClr val="FFD700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System Performance Operational Test (SPOT)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43" name="Straight Connector 142"/>
          <p:cNvCxnSpPr/>
          <p:nvPr/>
        </p:nvCxnSpPr>
        <p:spPr>
          <a:xfrm flipV="1">
            <a:off x="1032645" y="2399933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392040" y="2457594"/>
            <a:ext cx="574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12 Days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185045" y="2457594"/>
            <a:ext cx="6119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9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900" dirty="0" smtClean="0">
                <a:solidFill>
                  <a:prstClr val="black"/>
                </a:solidFill>
                <a:latin typeface="Calibri"/>
              </a:rPr>
              <a:t>0 Days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765359" y="2470039"/>
            <a:ext cx="584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60 Days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869376" y="2457594"/>
            <a:ext cx="5340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6 Mo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42247" y="2399933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50" name="Straight Connector 149"/>
          <p:cNvCxnSpPr/>
          <p:nvPr/>
        </p:nvCxnSpPr>
        <p:spPr>
          <a:xfrm flipV="1">
            <a:off x="1992766" y="2419546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53" name="Straight Connector 152"/>
          <p:cNvCxnSpPr/>
          <p:nvPr/>
        </p:nvCxnSpPr>
        <p:spPr>
          <a:xfrm flipV="1">
            <a:off x="6937074" y="2767876"/>
            <a:ext cx="0" cy="96943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54" name="TextBox 153"/>
          <p:cNvSpPr txBox="1"/>
          <p:nvPr/>
        </p:nvSpPr>
        <p:spPr>
          <a:xfrm>
            <a:off x="3527778" y="3459122"/>
            <a:ext cx="2410145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Post-Launch Assessment Review </a:t>
            </a:r>
            <a:r>
              <a:rPr lang="en-US" sz="1000" b="1" dirty="0" smtClean="0">
                <a:solidFill>
                  <a:prstClr val="black"/>
                </a:solidFill>
                <a:latin typeface="Calibri"/>
              </a:rPr>
              <a:t>(PLAR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) and Handover Readiness Review </a:t>
            </a:r>
            <a:r>
              <a:rPr lang="en-US" sz="1000" b="1" dirty="0" smtClean="0">
                <a:solidFill>
                  <a:prstClr val="black"/>
                </a:solidFill>
                <a:latin typeface="Calibri"/>
              </a:rPr>
              <a:t>(HRR)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: </a:t>
            </a:r>
            <a:r>
              <a:rPr lang="en-US" sz="1000" b="1" dirty="0" smtClean="0">
                <a:solidFill>
                  <a:prstClr val="black"/>
                </a:solidFill>
                <a:latin typeface="Calibri"/>
              </a:rPr>
              <a:t> Handover  S/C Ops to OSPO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5367501" y="2401457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5361676" y="2457594"/>
            <a:ext cx="565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30 Days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Right Triangle 156"/>
          <p:cNvSpPr/>
          <p:nvPr/>
        </p:nvSpPr>
        <p:spPr>
          <a:xfrm>
            <a:off x="2862386" y="2034506"/>
            <a:ext cx="2482337" cy="320040"/>
          </a:xfrm>
          <a:prstGeom prst="rtTriangle">
            <a:avLst/>
          </a:prstGeom>
          <a:solidFill>
            <a:srgbClr val="E2725B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347771" y="2034506"/>
            <a:ext cx="548640" cy="320040"/>
          </a:xfrm>
          <a:prstGeom prst="rect">
            <a:avLst/>
          </a:prstGeom>
          <a:solidFill>
            <a:srgbClr val="BEE5F4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PLPT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6836282" y="1707473"/>
            <a:ext cx="594360" cy="640080"/>
          </a:xfrm>
          <a:prstGeom prst="rect">
            <a:avLst/>
          </a:prstGeom>
          <a:solidFill>
            <a:srgbClr val="FFD700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prstClr val="black"/>
                </a:solidFill>
                <a:latin typeface="Calibri"/>
              </a:rPr>
              <a:t>Ex-tended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Val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60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6" r="14574" b="40819"/>
          <a:stretch/>
        </p:blipFill>
        <p:spPr bwMode="auto">
          <a:xfrm>
            <a:off x="325947" y="1707473"/>
            <a:ext cx="706698" cy="636398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</p:pic>
      <p:cxnSp>
        <p:nvCxnSpPr>
          <p:cNvPr id="173" name="Straight Connector 172"/>
          <p:cNvCxnSpPr/>
          <p:nvPr/>
        </p:nvCxnSpPr>
        <p:spPr>
          <a:xfrm>
            <a:off x="3170736" y="4240617"/>
            <a:ext cx="3765608" cy="0"/>
          </a:xfrm>
          <a:prstGeom prst="line">
            <a:avLst/>
          </a:prstGeom>
          <a:noFill/>
          <a:ln w="76200" cap="flat" cmpd="sng" algn="ctr">
            <a:solidFill>
              <a:srgbClr val="008000"/>
            </a:solidFill>
            <a:prstDash val="solid"/>
          </a:ln>
          <a:effectLst/>
        </p:spPr>
      </p:cxnSp>
      <p:cxnSp>
        <p:nvCxnSpPr>
          <p:cNvPr id="176" name="Straight Connector 175"/>
          <p:cNvCxnSpPr/>
          <p:nvPr/>
        </p:nvCxnSpPr>
        <p:spPr>
          <a:xfrm>
            <a:off x="2943462" y="4554752"/>
            <a:ext cx="960120" cy="0"/>
          </a:xfrm>
          <a:prstGeom prst="line">
            <a:avLst/>
          </a:prstGeom>
          <a:noFill/>
          <a:ln w="762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180" name="Straight Connector 179"/>
          <p:cNvCxnSpPr/>
          <p:nvPr/>
        </p:nvCxnSpPr>
        <p:spPr>
          <a:xfrm>
            <a:off x="6936344" y="4240617"/>
            <a:ext cx="937386" cy="0"/>
          </a:xfrm>
          <a:prstGeom prst="line">
            <a:avLst/>
          </a:prstGeom>
          <a:noFill/>
          <a:ln w="76200" cap="flat" cmpd="sng" algn="ctr">
            <a:solidFill>
              <a:srgbClr val="9900CC"/>
            </a:solidFill>
            <a:prstDash val="soli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6686967" y="1268538"/>
            <a:ext cx="2202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/>
            <a:r>
              <a:rPr lang="en-US" sz="1200" b="1" dirty="0" smtClean="0">
                <a:solidFill>
                  <a:prstClr val="black"/>
                </a:solidFill>
                <a:latin typeface="Calibri"/>
              </a:rPr>
              <a:t>&lt;=5yrs Storage + &gt;=8.4 </a:t>
            </a:r>
            <a:r>
              <a:rPr lang="en-US" sz="1200" b="1" dirty="0" err="1" smtClean="0">
                <a:solidFill>
                  <a:prstClr val="black"/>
                </a:solidFill>
                <a:latin typeface="Calibri"/>
              </a:rPr>
              <a:t>Yrs</a:t>
            </a:r>
            <a:r>
              <a:rPr lang="en-US" sz="1200" b="1" dirty="0" smtClean="0">
                <a:solidFill>
                  <a:prstClr val="black"/>
                </a:solidFill>
                <a:latin typeface="Calibri"/>
              </a:rPr>
              <a:t> Ops</a:t>
            </a:r>
            <a:endParaRPr lang="en-US" sz="12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4135103" y="5522940"/>
            <a:ext cx="914400" cy="0"/>
          </a:xfrm>
          <a:prstGeom prst="line">
            <a:avLst/>
          </a:prstGeom>
          <a:noFill/>
          <a:ln w="762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>
            <a:off x="5872856" y="5522940"/>
            <a:ext cx="914400" cy="0"/>
          </a:xfrm>
          <a:prstGeom prst="line">
            <a:avLst/>
          </a:prstGeom>
          <a:noFill/>
          <a:ln w="76200" cap="flat" cmpd="sng" algn="ctr">
            <a:solidFill>
              <a:srgbClr val="008000"/>
            </a:solidFill>
            <a:prstDash val="solid"/>
          </a:ln>
          <a:effectLst/>
        </p:spPr>
      </p:cxnSp>
      <p:cxnSp>
        <p:nvCxnSpPr>
          <p:cNvPr id="188" name="Straight Connector 187"/>
          <p:cNvCxnSpPr/>
          <p:nvPr/>
        </p:nvCxnSpPr>
        <p:spPr>
          <a:xfrm>
            <a:off x="7610610" y="5522940"/>
            <a:ext cx="914400" cy="0"/>
          </a:xfrm>
          <a:prstGeom prst="line">
            <a:avLst/>
          </a:prstGeom>
          <a:noFill/>
          <a:ln w="76200" cap="flat" cmpd="sng" algn="ctr">
            <a:solidFill>
              <a:srgbClr val="9900CC"/>
            </a:solidFill>
            <a:prstDash val="solid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3897840" y="5578542"/>
            <a:ext cx="1140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Beta Stage Testing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5239302" y="5578542"/>
            <a:ext cx="16050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Provisional Stage Testing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7094686" y="5578542"/>
            <a:ext cx="1494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Validated Stage Testing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95" name="Straight Connector 194"/>
          <p:cNvCxnSpPr/>
          <p:nvPr/>
        </p:nvCxnSpPr>
        <p:spPr>
          <a:xfrm flipV="1">
            <a:off x="8035967" y="2419546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96" name="Straight Connector 195"/>
          <p:cNvCxnSpPr/>
          <p:nvPr/>
        </p:nvCxnSpPr>
        <p:spPr>
          <a:xfrm>
            <a:off x="2951524" y="4240617"/>
            <a:ext cx="219212" cy="0"/>
          </a:xfrm>
          <a:prstGeom prst="line">
            <a:avLst/>
          </a:prstGeom>
          <a:noFill/>
          <a:ln w="762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201" name="Straight Connector 200"/>
          <p:cNvCxnSpPr/>
          <p:nvPr/>
        </p:nvCxnSpPr>
        <p:spPr>
          <a:xfrm flipV="1">
            <a:off x="6854002" y="2401457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3527778" y="2855849"/>
            <a:ext cx="2410145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Peer-Stakeholder L1b &amp; KPP Product Validation Review </a:t>
            </a:r>
          </a:p>
          <a:p>
            <a:pPr algn="ctr" defTabSz="914400"/>
            <a:r>
              <a:rPr lang="en-US" sz="1000" b="1" dirty="0" smtClean="0">
                <a:solidFill>
                  <a:prstClr val="black"/>
                </a:solidFill>
                <a:latin typeface="Calibri"/>
              </a:rPr>
              <a:t>Handover L1b &amp; KPP Products to NWS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59058" y="3113488"/>
            <a:ext cx="1968392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>
                <a:solidFill>
                  <a:prstClr val="black"/>
                </a:solidFill>
                <a:latin typeface="Calibri"/>
              </a:rPr>
              <a:t>Peer-Stakeholder 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L2+ 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Product Validation 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Reviews </a:t>
            </a:r>
          </a:p>
          <a:p>
            <a:pPr algn="ctr" defTabSz="914400"/>
            <a:r>
              <a:rPr lang="en-US" sz="1000" b="1" dirty="0" smtClean="0">
                <a:solidFill>
                  <a:prstClr val="black"/>
                </a:solidFill>
                <a:latin typeface="Calibri"/>
              </a:rPr>
              <a:t>Handover L2+ Products to NWS </a:t>
            </a:r>
            <a:endParaRPr lang="en-US" sz="10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8037506" y="2767878"/>
            <a:ext cx="0" cy="25510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72" name="Straight Connector 71"/>
          <p:cNvCxnSpPr>
            <a:stCxn id="68" idx="3"/>
          </p:cNvCxnSpPr>
          <p:nvPr/>
        </p:nvCxnSpPr>
        <p:spPr>
          <a:xfrm>
            <a:off x="5937923" y="3132848"/>
            <a:ext cx="998421" cy="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7" name="Straight Connector 76"/>
          <p:cNvCxnSpPr>
            <a:stCxn id="154" idx="3"/>
          </p:cNvCxnSpPr>
          <p:nvPr/>
        </p:nvCxnSpPr>
        <p:spPr>
          <a:xfrm>
            <a:off x="5937923" y="3736121"/>
            <a:ext cx="998421" cy="1186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1" name="Rectangle 150"/>
          <p:cNvSpPr/>
          <p:nvPr/>
        </p:nvSpPr>
        <p:spPr>
          <a:xfrm>
            <a:off x="2360081" y="4022812"/>
            <a:ext cx="69762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L+70Days </a:t>
            </a:r>
            <a:endParaRPr lang="en-US" sz="800" dirty="0"/>
          </a:p>
        </p:txBody>
      </p:sp>
      <p:sp>
        <p:nvSpPr>
          <p:cNvPr id="209" name="Rectangle 208"/>
          <p:cNvSpPr/>
          <p:nvPr/>
        </p:nvSpPr>
        <p:spPr>
          <a:xfrm>
            <a:off x="7129763" y="4356304"/>
            <a:ext cx="106054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PLT End + </a:t>
            </a:r>
            <a:r>
              <a:rPr lang="en-US" sz="800" dirty="0" smtClean="0"/>
              <a:t>15Mo</a:t>
            </a:r>
            <a:endParaRPr lang="en-US" sz="800" dirty="0"/>
          </a:p>
        </p:txBody>
      </p:sp>
      <p:sp>
        <p:nvSpPr>
          <p:cNvPr id="161" name="Rectangle 160"/>
          <p:cNvSpPr/>
          <p:nvPr/>
        </p:nvSpPr>
        <p:spPr>
          <a:xfrm>
            <a:off x="8018498" y="4121435"/>
            <a:ext cx="1097280" cy="2286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ABI (L1b&amp;CMI)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8018499" y="4437911"/>
            <a:ext cx="1097280" cy="2286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ABI (Other L2+)</a:t>
            </a:r>
            <a:r>
              <a:rPr kumimoji="0" lang="en-US" sz="12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@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8016659" y="4754129"/>
            <a:ext cx="1097280" cy="2286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GLM (L2+)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8018500" y="5114951"/>
            <a:ext cx="1097280" cy="2286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SpWx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(L1b)</a:t>
            </a:r>
            <a:r>
              <a:rPr kumimoji="0" lang="en-US" sz="12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Arial" pitchFamily="34" charset="0"/>
              </a:rPr>
              <a:t>@</a:t>
            </a:r>
          </a:p>
        </p:txBody>
      </p:sp>
      <p:cxnSp>
        <p:nvCxnSpPr>
          <p:cNvPr id="87" name="Straight Connector 86"/>
          <p:cNvCxnSpPr/>
          <p:nvPr/>
        </p:nvCxnSpPr>
        <p:spPr>
          <a:xfrm>
            <a:off x="2628998" y="5522940"/>
            <a:ext cx="914400" cy="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533886" y="5578542"/>
            <a:ext cx="1113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Products Not Yet Available to Public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342247" y="4240617"/>
            <a:ext cx="2609277" cy="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532711" y="5831288"/>
            <a:ext cx="1039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Beta Validated Product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222792" y="5811665"/>
            <a:ext cx="114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Provisionally Validated Product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967688" y="5855747"/>
            <a:ext cx="114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Fully Validated Product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5051748" y="5596111"/>
            <a:ext cx="0" cy="2743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6" name="Straight Connector 95"/>
          <p:cNvCxnSpPr/>
          <p:nvPr/>
        </p:nvCxnSpPr>
        <p:spPr>
          <a:xfrm flipV="1">
            <a:off x="6787256" y="5596111"/>
            <a:ext cx="0" cy="2743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97" name="Straight Connector 96"/>
          <p:cNvCxnSpPr/>
          <p:nvPr/>
        </p:nvCxnSpPr>
        <p:spPr>
          <a:xfrm flipV="1">
            <a:off x="8539172" y="5613681"/>
            <a:ext cx="0" cy="2743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0" name="Rectangle 99"/>
          <p:cNvSpPr/>
          <p:nvPr/>
        </p:nvSpPr>
        <p:spPr>
          <a:xfrm>
            <a:off x="6295023" y="4033325"/>
            <a:ext cx="7534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L+192Days</a:t>
            </a:r>
            <a:endParaRPr lang="en-US" sz="800" dirty="0"/>
          </a:p>
        </p:txBody>
      </p:sp>
      <p:sp>
        <p:nvSpPr>
          <p:cNvPr id="101" name="Rectangle 100"/>
          <p:cNvSpPr/>
          <p:nvPr/>
        </p:nvSpPr>
        <p:spPr>
          <a:xfrm>
            <a:off x="5902478" y="2035405"/>
            <a:ext cx="950527" cy="32004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5917298" y="2406074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4" name="Rectangle 103"/>
          <p:cNvSpPr/>
          <p:nvPr/>
        </p:nvSpPr>
        <p:spPr>
          <a:xfrm>
            <a:off x="1992765" y="2034506"/>
            <a:ext cx="868680" cy="320040"/>
          </a:xfrm>
          <a:prstGeom prst="rect">
            <a:avLst/>
          </a:prstGeom>
          <a:solidFill>
            <a:srgbClr val="E2725B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prstClr val="black"/>
                </a:solidFill>
                <a:latin typeface="Calibri"/>
              </a:rPr>
              <a:t>PLT Cal/INR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6" name="Right Triangle 105"/>
          <p:cNvSpPr/>
          <p:nvPr/>
        </p:nvSpPr>
        <p:spPr>
          <a:xfrm rot="10800000">
            <a:off x="2869627" y="2032502"/>
            <a:ext cx="2476102" cy="320040"/>
          </a:xfrm>
          <a:prstGeom prst="rtTriangle">
            <a:avLst/>
          </a:prstGeom>
          <a:solidFill>
            <a:srgbClr val="BEE5F4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062677" y="2434511"/>
            <a:ext cx="652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32 Days</a:t>
            </a:r>
            <a:r>
              <a:rPr lang="en-US" sz="1200" dirty="0" smtClean="0">
                <a:solidFill>
                  <a:srgbClr val="FF0000"/>
                </a:solidFill>
                <a:latin typeface="Calibri"/>
              </a:rPr>
              <a:t>*</a:t>
            </a:r>
            <a:endParaRPr lang="en-US" sz="1200" dirty="0">
              <a:solidFill>
                <a:srgbClr val="FF0000"/>
              </a:solidFill>
              <a:latin typeface="Calibri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flipV="1">
            <a:off x="2861445" y="2399933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2132689" y="2457594"/>
            <a:ext cx="584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28 Days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342247" y="4554409"/>
            <a:ext cx="2620161" cy="686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123" name="Rectangle 122"/>
          <p:cNvSpPr/>
          <p:nvPr/>
        </p:nvSpPr>
        <p:spPr>
          <a:xfrm>
            <a:off x="3328256" y="4565367"/>
            <a:ext cx="66877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L+87Days</a:t>
            </a:r>
            <a:endParaRPr lang="en-US" sz="800" dirty="0"/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3903582" y="4554752"/>
            <a:ext cx="4114917" cy="0"/>
          </a:xfrm>
          <a:prstGeom prst="line">
            <a:avLst/>
          </a:prstGeom>
          <a:noFill/>
          <a:ln w="76200" cap="flat" cmpd="sng" algn="ctr">
            <a:solidFill>
              <a:srgbClr val="008000"/>
            </a:solidFill>
            <a:prstDash val="solid"/>
          </a:ln>
          <a:effectLst/>
        </p:spPr>
      </p:cxnSp>
      <p:cxnSp>
        <p:nvCxnSpPr>
          <p:cNvPr id="129" name="Straight Connector 128"/>
          <p:cNvCxnSpPr/>
          <p:nvPr/>
        </p:nvCxnSpPr>
        <p:spPr>
          <a:xfrm>
            <a:off x="342247" y="4863673"/>
            <a:ext cx="2786716" cy="10139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32" name="Straight Connector 131"/>
          <p:cNvCxnSpPr/>
          <p:nvPr/>
        </p:nvCxnSpPr>
        <p:spPr>
          <a:xfrm flipV="1">
            <a:off x="3223824" y="5230518"/>
            <a:ext cx="2377440" cy="0"/>
          </a:xfrm>
          <a:prstGeom prst="line">
            <a:avLst/>
          </a:prstGeom>
          <a:noFill/>
          <a:ln w="762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135" name="Straight Connector 134"/>
          <p:cNvCxnSpPr/>
          <p:nvPr/>
        </p:nvCxnSpPr>
        <p:spPr>
          <a:xfrm>
            <a:off x="342247" y="5227504"/>
            <a:ext cx="2881578" cy="6029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136" name="Rectangle 135"/>
          <p:cNvSpPr/>
          <p:nvPr/>
        </p:nvSpPr>
        <p:spPr>
          <a:xfrm>
            <a:off x="644463" y="5014147"/>
            <a:ext cx="286854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L+ 86(MAG), 95(SUVI), </a:t>
            </a:r>
            <a:r>
              <a:rPr lang="en-US" sz="800" dirty="0" smtClean="0"/>
              <a:t>107(EXIS</a:t>
            </a:r>
            <a:r>
              <a:rPr lang="en-US" sz="800" dirty="0"/>
              <a:t>), </a:t>
            </a:r>
            <a:r>
              <a:rPr lang="en-US" sz="800" dirty="0" smtClean="0"/>
              <a:t>130(SEISS) Days</a:t>
            </a:r>
            <a:endParaRPr lang="en-US" sz="800" dirty="0"/>
          </a:p>
        </p:txBody>
      </p:sp>
      <p:cxnSp>
        <p:nvCxnSpPr>
          <p:cNvPr id="149" name="Straight Connector 148"/>
          <p:cNvCxnSpPr/>
          <p:nvPr/>
        </p:nvCxnSpPr>
        <p:spPr>
          <a:xfrm flipV="1">
            <a:off x="6847289" y="5228973"/>
            <a:ext cx="1026441" cy="3091"/>
          </a:xfrm>
          <a:prstGeom prst="line">
            <a:avLst/>
          </a:prstGeom>
          <a:noFill/>
          <a:ln w="76200" cap="flat" cmpd="sng" algn="ctr">
            <a:solidFill>
              <a:srgbClr val="9900CC"/>
            </a:solidFill>
            <a:prstDash val="solid"/>
          </a:ln>
          <a:effectLst/>
        </p:spPr>
      </p:cxnSp>
      <p:sp>
        <p:nvSpPr>
          <p:cNvPr id="166" name="Rectangle 165"/>
          <p:cNvSpPr/>
          <p:nvPr/>
        </p:nvSpPr>
        <p:spPr>
          <a:xfrm>
            <a:off x="6199780" y="5022061"/>
            <a:ext cx="72648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L+192Days</a:t>
            </a:r>
            <a:endParaRPr lang="en-US" sz="800" dirty="0"/>
          </a:p>
        </p:txBody>
      </p:sp>
      <p:cxnSp>
        <p:nvCxnSpPr>
          <p:cNvPr id="167" name="Straight Connector 166"/>
          <p:cNvCxnSpPr/>
          <p:nvPr/>
        </p:nvCxnSpPr>
        <p:spPr>
          <a:xfrm flipV="1">
            <a:off x="7281746" y="4867448"/>
            <a:ext cx="591984" cy="2589"/>
          </a:xfrm>
          <a:prstGeom prst="line">
            <a:avLst/>
          </a:prstGeom>
          <a:noFill/>
          <a:ln w="76200" cap="flat" cmpd="sng" algn="ctr">
            <a:solidFill>
              <a:srgbClr val="9900CC"/>
            </a:solidFill>
            <a:prstDash val="solid"/>
          </a:ln>
          <a:effectLst/>
        </p:spPr>
      </p:cxnSp>
      <p:sp>
        <p:nvSpPr>
          <p:cNvPr id="168" name="Rectangle 167"/>
          <p:cNvSpPr/>
          <p:nvPr/>
        </p:nvSpPr>
        <p:spPr>
          <a:xfrm>
            <a:off x="6448567" y="4657861"/>
            <a:ext cx="109519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PLT End + 4Mo</a:t>
            </a:r>
            <a:endParaRPr lang="en-US" sz="800" dirty="0"/>
          </a:p>
        </p:txBody>
      </p:sp>
      <p:cxnSp>
        <p:nvCxnSpPr>
          <p:cNvPr id="169" name="Straight Connector 168"/>
          <p:cNvCxnSpPr/>
          <p:nvPr/>
        </p:nvCxnSpPr>
        <p:spPr>
          <a:xfrm flipV="1">
            <a:off x="4205288" y="4868742"/>
            <a:ext cx="3076458" cy="0"/>
          </a:xfrm>
          <a:prstGeom prst="line">
            <a:avLst/>
          </a:prstGeom>
          <a:noFill/>
          <a:ln w="76200" cap="flat" cmpd="sng" algn="ctr">
            <a:solidFill>
              <a:srgbClr val="008000"/>
            </a:solidFill>
            <a:prstDash val="solid"/>
          </a:ln>
          <a:effectLst/>
        </p:spPr>
      </p:cxnSp>
      <p:cxnSp>
        <p:nvCxnSpPr>
          <p:cNvPr id="170" name="Straight Connector 169"/>
          <p:cNvCxnSpPr/>
          <p:nvPr/>
        </p:nvCxnSpPr>
        <p:spPr>
          <a:xfrm>
            <a:off x="3128963" y="4866154"/>
            <a:ext cx="1076325" cy="5177"/>
          </a:xfrm>
          <a:prstGeom prst="line">
            <a:avLst/>
          </a:prstGeom>
          <a:noFill/>
          <a:ln w="762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185" name="Rectangle 184"/>
          <p:cNvSpPr/>
          <p:nvPr/>
        </p:nvSpPr>
        <p:spPr>
          <a:xfrm>
            <a:off x="3565860" y="4861744"/>
            <a:ext cx="72648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L+103Days</a:t>
            </a:r>
            <a:endParaRPr lang="en-US" sz="800" dirty="0"/>
          </a:p>
        </p:txBody>
      </p:sp>
      <p:sp>
        <p:nvSpPr>
          <p:cNvPr id="189" name="Rectangle 188"/>
          <p:cNvSpPr/>
          <p:nvPr/>
        </p:nvSpPr>
        <p:spPr>
          <a:xfrm>
            <a:off x="4900511" y="5219570"/>
            <a:ext cx="75662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L+139 Days</a:t>
            </a:r>
            <a:endParaRPr lang="en-US" sz="800" dirty="0"/>
          </a:p>
        </p:txBody>
      </p:sp>
      <p:cxnSp>
        <p:nvCxnSpPr>
          <p:cNvPr id="112" name="Straight Connector 111"/>
          <p:cNvCxnSpPr/>
          <p:nvPr/>
        </p:nvCxnSpPr>
        <p:spPr>
          <a:xfrm>
            <a:off x="5561942" y="5230518"/>
            <a:ext cx="1280160" cy="0"/>
          </a:xfrm>
          <a:prstGeom prst="line">
            <a:avLst/>
          </a:prstGeom>
          <a:noFill/>
          <a:ln w="76200" cap="flat" cmpd="sng" algn="ctr">
            <a:solidFill>
              <a:srgbClr val="008000"/>
            </a:solidFill>
            <a:prstDash val="solid"/>
          </a:ln>
          <a:effectLst/>
        </p:spPr>
      </p:cxnSp>
      <p:sp>
        <p:nvSpPr>
          <p:cNvPr id="130" name="Rectangle 129"/>
          <p:cNvSpPr/>
          <p:nvPr/>
        </p:nvSpPr>
        <p:spPr>
          <a:xfrm>
            <a:off x="2597948" y="4240120"/>
            <a:ext cx="69762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L+77Days </a:t>
            </a:r>
            <a:endParaRPr lang="en-US" sz="800" dirty="0"/>
          </a:p>
        </p:txBody>
      </p:sp>
      <p:sp>
        <p:nvSpPr>
          <p:cNvPr id="133" name="Rectangle 132"/>
          <p:cNvSpPr/>
          <p:nvPr/>
        </p:nvSpPr>
        <p:spPr>
          <a:xfrm>
            <a:off x="2530961" y="4658889"/>
            <a:ext cx="69762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L+73Days </a:t>
            </a:r>
            <a:endParaRPr lang="en-US" sz="800" dirty="0"/>
          </a:p>
        </p:txBody>
      </p:sp>
      <p:sp>
        <p:nvSpPr>
          <p:cNvPr id="199" name="TextBox 198"/>
          <p:cNvSpPr txBox="1"/>
          <p:nvPr/>
        </p:nvSpPr>
        <p:spPr>
          <a:xfrm>
            <a:off x="2303377" y="6345344"/>
            <a:ext cx="684551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US" sz="1200" b="1" dirty="0" smtClean="0">
                <a:solidFill>
                  <a:srgbClr val="FF0000"/>
                </a:solidFill>
                <a:latin typeface="Calibri"/>
              </a:rPr>
              <a:t>@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Maturity 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level 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may 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vary for each 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product, as product availability is driven by maturity of </a:t>
            </a:r>
          </a:p>
          <a:p>
            <a:pPr defTabSz="914400"/>
            <a:r>
              <a:rPr lang="en-US" sz="1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    algorithm implementation, as well as, the existence of science phenomena and associated ground-truth data.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465866" y="2460347"/>
            <a:ext cx="5340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9 Mo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7430642" y="2406074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5" name="Rectangle 104"/>
          <p:cNvSpPr/>
          <p:nvPr/>
        </p:nvSpPr>
        <p:spPr>
          <a:xfrm>
            <a:off x="6983798" y="4235994"/>
            <a:ext cx="10440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PLT End + 12Mo</a:t>
            </a:r>
            <a:endParaRPr lang="en-US" sz="800" dirty="0"/>
          </a:p>
        </p:txBody>
      </p:sp>
      <p:sp>
        <p:nvSpPr>
          <p:cNvPr id="110" name="Rectangle 109"/>
          <p:cNvSpPr/>
          <p:nvPr/>
        </p:nvSpPr>
        <p:spPr>
          <a:xfrm>
            <a:off x="6977129" y="4885493"/>
            <a:ext cx="10440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PLT End + 12Mo</a:t>
            </a:r>
            <a:endParaRPr lang="en-US" sz="800" dirty="0"/>
          </a:p>
        </p:txBody>
      </p:sp>
      <p:sp>
        <p:nvSpPr>
          <p:cNvPr id="111" name="Rectangle 110"/>
          <p:cNvSpPr/>
          <p:nvPr/>
        </p:nvSpPr>
        <p:spPr>
          <a:xfrm>
            <a:off x="6991917" y="5229049"/>
            <a:ext cx="10440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PLT End + 12Mo</a:t>
            </a:r>
            <a:endParaRPr lang="en-US" sz="800" dirty="0"/>
          </a:p>
        </p:txBody>
      </p:sp>
      <p:sp>
        <p:nvSpPr>
          <p:cNvPr id="113" name="Rectangle 112"/>
          <p:cNvSpPr/>
          <p:nvPr/>
        </p:nvSpPr>
        <p:spPr>
          <a:xfrm>
            <a:off x="2392171" y="4345755"/>
            <a:ext cx="69762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L+70Days </a:t>
            </a:r>
            <a:endParaRPr lang="en-US" sz="800" dirty="0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7276171" y="2767876"/>
            <a:ext cx="0" cy="25510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15" name="Straight Connector 114"/>
          <p:cNvCxnSpPr/>
          <p:nvPr/>
        </p:nvCxnSpPr>
        <p:spPr>
          <a:xfrm flipV="1">
            <a:off x="7252755" y="3022977"/>
            <a:ext cx="775093" cy="296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16" name="Straight Connector 115"/>
          <p:cNvCxnSpPr/>
          <p:nvPr/>
        </p:nvCxnSpPr>
        <p:spPr>
          <a:xfrm flipH="1" flipV="1">
            <a:off x="7696708" y="3015257"/>
            <a:ext cx="1939" cy="10972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1118616" y="111570"/>
            <a:ext cx="6355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PLT/PLPT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 Activities</a:t>
            </a:r>
            <a:endParaRPr lang="en-US" sz="28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February 23,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B3F448-7904-4606-A25C-97D406B7AB4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97" name="TextBox 196"/>
          <p:cNvSpPr txBox="1"/>
          <p:nvPr/>
        </p:nvSpPr>
        <p:spPr>
          <a:xfrm>
            <a:off x="32831" y="6331947"/>
            <a:ext cx="23655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srgbClr val="FF0000"/>
                </a:solidFill>
                <a:latin typeface="Calibri"/>
              </a:rPr>
              <a:t>*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Data blackout due to 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S</a:t>
            </a: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torage Mode Ops and Station Change to 105W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081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8436" y="0"/>
            <a:ext cx="6818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+mj-lt"/>
              </a:rPr>
              <a:t>GOES-R  Product  (L1b and L2+) Validation Maturity </a:t>
            </a:r>
            <a:r>
              <a:rPr lang="en-US" sz="2400" b="1" dirty="0" smtClean="0">
                <a:solidFill>
                  <a:prstClr val="black"/>
                </a:solidFill>
                <a:latin typeface="+mj-lt"/>
              </a:rPr>
              <a:t>Stage End States</a:t>
            </a:r>
            <a:endParaRPr lang="en-US" sz="2400" b="1" dirty="0">
              <a:solidFill>
                <a:prstClr val="black"/>
              </a:solidFill>
              <a:latin typeface="+mj-lt"/>
            </a:endParaRPr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722973"/>
              </p:ext>
            </p:extLst>
          </p:nvPr>
        </p:nvGraphicFramePr>
        <p:xfrm>
          <a:off x="30132" y="1051054"/>
          <a:ext cx="9113868" cy="523885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65522"/>
                <a:gridCol w="8748346"/>
              </a:tblGrid>
              <a:tr h="121549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100" b="1" i="0" dirty="0" smtClean="0">
                          <a:solidFill>
                            <a:schemeClr val="tx1"/>
                          </a:solidFill>
                        </a:rPr>
                        <a:t>Beta Validated</a:t>
                      </a:r>
                    </a:p>
                  </a:txBody>
                  <a:tcPr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Product is minimally validated, and may still contain significant errors (identified and unidentified).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Information/data from validation efforts can only be used to make initial qualitative and/or very limited quantitative assessments regarding product fitness-for-purpose.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Documentation of product performance and identified product performance anomalies, including recommended remediation strategies, exists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8215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Provisional Validated</a:t>
                      </a:r>
                    </a:p>
                  </a:txBody>
                  <a:tcPr vert="vert27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Product performance (L1b or L2+) has been demonstrated through analysis of a large, but still limited (i.e., not necessarily globally or seasonally representative) number of independent measurements obtained from selected locations, time periods, or field campaign efforts. </a:t>
                      </a:r>
                    </a:p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Product analyses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are sufficient for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qualitative, and limited quantitative, determination of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product fitness-for-purpose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Documentation of product performance, testing involving product fixes, identified product performance anomalies, including recommended remediation strategies, exists.</a:t>
                      </a:r>
                    </a:p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Product is ready for potential operational use (user decision) and for use in scientific publications after consulting product status documents.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60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Fully Validated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1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Product performance has been demonstrated over a large and wide range of representative conditions (i.e., global,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seasonal). </a:t>
                      </a:r>
                    </a:p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Comprehensive documentation of product performance exists that includes all known product anomalies and their recommended remediation strategies for a full range of retrieval conditions and severity level. </a:t>
                      </a:r>
                    </a:p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Product analyses are sufficient for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full qualitative and quantitative determination of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product fitness-for-purpose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Product is ready for operational use based on documented validation findings and user feedback.</a:t>
                      </a:r>
                    </a:p>
                    <a:p>
                      <a:pPr marL="2286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Product validation, </a:t>
                      </a:r>
                      <a:r>
                        <a:rPr lang="en-US" sz="1400" strike="noStrike" baseline="0" dirty="0" smtClean="0">
                          <a:solidFill>
                            <a:schemeClr val="tx1"/>
                          </a:solidFill>
                        </a:rPr>
                        <a:t>quality assurance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, and algorithm stewardship continue through the lifetime of the instrument.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PLPT Validation Event (VE) Success Criteria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94944" y="1915343"/>
            <a:ext cx="2731008" cy="610174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GOES-R LIRD, MRD, PORD Requirements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53440" y="2988992"/>
            <a:ext cx="2389632" cy="591847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Instrument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Design, Fabrication, and Test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24128" y="4055803"/>
            <a:ext cx="2048256" cy="591847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Instrument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Performance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94943" y="5107958"/>
            <a:ext cx="2488817" cy="910452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Model Analysis to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Predict</a:t>
            </a:r>
            <a:r>
              <a:rPr lang="en-US" dirty="0" smtClean="0">
                <a:latin typeface="Arial" charset="0"/>
              </a:rPr>
              <a:t> On-Orbit Product Performance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00737" y="2321762"/>
            <a:ext cx="2718816" cy="426720"/>
          </a:xfrm>
          <a:prstGeom prst="rect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GOES-R CONOPS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474398" y="3555138"/>
            <a:ext cx="3571494" cy="872051"/>
          </a:xfrm>
          <a:prstGeom prst="rect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Defined PLPT Analysis Methods and Val Reference Data Spatial/Temporal Coverage Limits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31623" y="5227196"/>
            <a:ext cx="2257044" cy="822367"/>
          </a:xfrm>
          <a:prstGeom prst="rect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PLPT Analysis to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Determine</a:t>
            </a:r>
            <a:r>
              <a:rPr lang="en-US" dirty="0" smtClean="0">
                <a:latin typeface="Arial" charset="0"/>
              </a:rPr>
              <a:t> On-Orbit Product Performance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7260145" y="2981479"/>
            <a:ext cx="0" cy="41784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7260145" y="4653539"/>
            <a:ext cx="0" cy="41784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060448" y="2575734"/>
            <a:ext cx="0" cy="36576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048256" y="3637850"/>
            <a:ext cx="0" cy="36576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2060448" y="4703663"/>
            <a:ext cx="0" cy="36576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028" name="Picture 4" descr="http://upload.wikimedia.org/wikipedia/commons/thumb/0/0e/Scale_of_justice_2.svg/500px-Scale_of_justice_2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889" y="4282185"/>
            <a:ext cx="1732724" cy="176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41423" y="5983746"/>
            <a:ext cx="4872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charset="0"/>
              </a:rPr>
              <a:t>Comparison between </a:t>
            </a:r>
            <a:r>
              <a:rPr lang="en-US" dirty="0" smtClean="0">
                <a:latin typeface="Arial" charset="0"/>
              </a:rPr>
              <a:t>determined </a:t>
            </a:r>
            <a:r>
              <a:rPr lang="en-US" dirty="0">
                <a:latin typeface="Arial" charset="0"/>
              </a:rPr>
              <a:t>and predicted on-orbit product </a:t>
            </a:r>
            <a:r>
              <a:rPr lang="en-US" dirty="0" smtClean="0">
                <a:latin typeface="Arial" charset="0"/>
              </a:rPr>
              <a:t>science performance</a:t>
            </a:r>
            <a:endParaRPr lang="en-US" dirty="0">
              <a:latin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284537" y="5642501"/>
            <a:ext cx="53035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5580696" y="5634257"/>
            <a:ext cx="450151" cy="82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476672" y="1030047"/>
            <a:ext cx="3569220" cy="715089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GOES-R Post-Launch Validation</a:t>
            </a:r>
            <a:r>
              <a:rPr lang="en-US" dirty="0" smtClean="0"/>
              <a:t>: </a:t>
            </a:r>
          </a:p>
          <a:p>
            <a:pPr algn="just"/>
            <a:r>
              <a:rPr lang="en-US" sz="1000" b="0" dirty="0" smtClean="0"/>
              <a:t>“The </a:t>
            </a:r>
            <a:r>
              <a:rPr lang="en-US" sz="1000" b="0" dirty="0"/>
              <a:t>process of determining that the deliverable item satisfies its intended use in its intended </a:t>
            </a:r>
            <a:r>
              <a:rPr lang="en-US" sz="1000" b="0" dirty="0" smtClean="0"/>
              <a:t>environment”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114300" y="944917"/>
            <a:ext cx="3805947" cy="885349"/>
          </a:xfrm>
          <a:prstGeom prst="flowChartAlternateProcess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GOES-R Pre-Launch Verification: </a:t>
            </a:r>
          </a:p>
          <a:p>
            <a:pPr algn="just"/>
            <a:r>
              <a:rPr lang="en-US" sz="1000" i="1" dirty="0" smtClean="0"/>
              <a:t>“</a:t>
            </a:r>
            <a:r>
              <a:rPr lang="en-US" sz="1000" b="0" dirty="0" smtClean="0"/>
              <a:t>The </a:t>
            </a:r>
            <a:r>
              <a:rPr lang="en-US" sz="1000" b="0" dirty="0"/>
              <a:t>process of determining that the deliverable item meets specified requirements, using methods such as test, demonstration, analysis, and inspection</a:t>
            </a:r>
            <a:r>
              <a:rPr lang="en-US" sz="1000" b="0" dirty="0" smtClean="0"/>
              <a:t>.”</a:t>
            </a:r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256664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134786"/>
            <a:ext cx="6099242" cy="752475"/>
          </a:xfrm>
        </p:spPr>
        <p:txBody>
          <a:bodyPr/>
          <a:lstStyle/>
          <a:p>
            <a:r>
              <a:rPr lang="en-US" dirty="0" smtClean="0"/>
              <a:t>PLPT Validation Outcomes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660" y="1031516"/>
            <a:ext cx="891641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dirty="0" smtClean="0"/>
              <a:t>Validation teams communicate product science </a:t>
            </a:r>
            <a:r>
              <a:rPr lang="en-US" sz="2400" b="0" dirty="0"/>
              <a:t>performance to </a:t>
            </a:r>
            <a:r>
              <a:rPr lang="en-US" sz="2400" b="0" dirty="0" smtClean="0"/>
              <a:t>stakeholders through Peer-Stakeholder Product Validation Reviews (PS-PVRs)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dirty="0"/>
              <a:t>S</a:t>
            </a:r>
            <a:r>
              <a:rPr lang="en-US" sz="2400" b="0" dirty="0" smtClean="0"/>
              <a:t>cope and success criteria of information and analysis presented in the PS-PVRs is bounded by the objectives </a:t>
            </a:r>
            <a:r>
              <a:rPr lang="en-US" sz="2400" b="0" dirty="0"/>
              <a:t>of each validation stage – e.g., </a:t>
            </a:r>
            <a:r>
              <a:rPr lang="en-US" sz="2400" b="0" dirty="0" smtClean="0"/>
              <a:t>provisionally validated L1b for operational Handover.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dirty="0" smtClean="0"/>
              <a:t>Validation </a:t>
            </a:r>
            <a:r>
              <a:rPr lang="en-US" sz="2400" b="0" dirty="0"/>
              <a:t>teams </a:t>
            </a:r>
            <a:r>
              <a:rPr lang="en-US" sz="2400" b="0" dirty="0" smtClean="0"/>
              <a:t>submit product performance artifacts or anomalies to the algorithm change process, which prioritizes the changes according to severity of impact to the Program objectives. 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" y="1200151"/>
            <a:ext cx="8867775" cy="4286250"/>
          </a:xfrm>
        </p:spPr>
        <p:txBody>
          <a:bodyPr/>
          <a:lstStyle/>
          <a:p>
            <a:r>
              <a:rPr lang="en-US" dirty="0" smtClean="0"/>
              <a:t>GOES-R Cal/Val is a multi-disciplinary, multi-agency and geographically dispersed collaboration</a:t>
            </a:r>
          </a:p>
          <a:p>
            <a:r>
              <a:rPr lang="en-US" dirty="0" smtClean="0"/>
              <a:t>Thorough pre-launch </a:t>
            </a:r>
            <a:r>
              <a:rPr lang="en-US" dirty="0"/>
              <a:t>instrument </a:t>
            </a:r>
            <a:r>
              <a:rPr lang="en-US" dirty="0" err="1"/>
              <a:t>cal</a:t>
            </a:r>
            <a:r>
              <a:rPr lang="en-US" dirty="0"/>
              <a:t> </a:t>
            </a:r>
            <a:r>
              <a:rPr lang="en-US" dirty="0" smtClean="0"/>
              <a:t>testing assessments have been performed by Vendor and Gov’t SMEs before instrument shipment </a:t>
            </a:r>
          </a:p>
          <a:p>
            <a:r>
              <a:rPr lang="en-US" dirty="0" smtClean="0"/>
              <a:t>Intensive PLT/PLPT planning and preparations are underway and are subject to independent review</a:t>
            </a:r>
          </a:p>
          <a:p>
            <a:r>
              <a:rPr lang="en-US" dirty="0" smtClean="0"/>
              <a:t>Pre-launch rehearsals are being developed that includes test data sets needed for Cal/</a:t>
            </a:r>
            <a:r>
              <a:rPr lang="en-US" dirty="0"/>
              <a:t>V</a:t>
            </a:r>
            <a:r>
              <a:rPr lang="en-US" dirty="0" smtClean="0"/>
              <a:t>al Day-One Launch Readiness</a:t>
            </a:r>
          </a:p>
          <a:p>
            <a:r>
              <a:rPr lang="en-US" dirty="0" smtClean="0"/>
              <a:t>The expectations of PLT/PLPT and associated GOES-R Product Handover are being defined and vetted with Stakeholders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30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 smtClean="0"/>
              <a:t>Backup Slides</a:t>
            </a:r>
            <a:endParaRPr lang="en-US" sz="44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>
          <a:xfrm>
            <a:off x="934156" y="25286"/>
            <a:ext cx="7772400" cy="8665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>
                <a:latin typeface="+mj-lt"/>
              </a:rPr>
              <a:t>CVCT Val Teams</a:t>
            </a:r>
            <a:endParaRPr lang="en-US" dirty="0"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6786670" y="1222538"/>
            <a:ext cx="0" cy="537205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ounded Rectangle 4"/>
          <p:cNvSpPr/>
          <p:nvPr/>
        </p:nvSpPr>
        <p:spPr bwMode="auto">
          <a:xfrm>
            <a:off x="101599" y="1430837"/>
            <a:ext cx="6453423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ABI </a:t>
            </a:r>
            <a:r>
              <a:rPr kumimoji="0" lang="en-US" b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Radiometrics</a:t>
            </a:r>
            <a:r>
              <a:rPr kumimoji="0" lang="en-US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(Lead: </a:t>
            </a:r>
            <a:r>
              <a:rPr lang="en-US" i="1" dirty="0" err="1" smtClean="0">
                <a:solidFill>
                  <a:schemeClr val="tx1"/>
                </a:solidFill>
                <a:latin typeface="Arial" charset="0"/>
              </a:rPr>
              <a:t>Xiangqian</a:t>
            </a:r>
            <a:r>
              <a:rPr kumimoji="0" lang="en-US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Wu)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lang="en-US" b="1" dirty="0">
              <a:latin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Technical Analysis: </a:t>
            </a:r>
            <a:r>
              <a:rPr lang="en-US" sz="1600" dirty="0" smtClean="0">
                <a:latin typeface="Arial" charset="0"/>
              </a:rPr>
              <a:t>CWG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Support</a:t>
            </a:r>
            <a:r>
              <a:rPr lang="en-US" sz="1600" dirty="0" smtClean="0">
                <a:latin typeface="Arial" charset="0"/>
              </a:rPr>
              <a:t>: </a:t>
            </a:r>
            <a:r>
              <a:rPr kumimoji="0" lang="en-US" sz="16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Flight, GSP, ABI Vendor &amp; NWS)</a:t>
            </a:r>
            <a:endParaRPr kumimoji="0" lang="en-US" sz="1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112884" y="2494323"/>
            <a:ext cx="6442138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 smtClean="0">
                <a:latin typeface="Arial" charset="0"/>
              </a:rPr>
              <a:t>ABI/GLM</a:t>
            </a:r>
            <a:r>
              <a:rPr kumimoji="0" lang="en-US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en-US" b="1" u="sng" dirty="0" smtClean="0">
                <a:latin typeface="Arial" charset="0"/>
              </a:rPr>
              <a:t>INR </a:t>
            </a:r>
            <a:r>
              <a:rPr lang="en-US" b="1" i="1" dirty="0" smtClean="0">
                <a:latin typeface="Arial" charset="0"/>
              </a:rPr>
              <a:t>(Leads: Tim </a:t>
            </a:r>
            <a:r>
              <a:rPr lang="en-US" b="1" i="1" dirty="0" err="1" smtClean="0">
                <a:latin typeface="Arial" charset="0"/>
              </a:rPr>
              <a:t>Schmit</a:t>
            </a:r>
            <a:r>
              <a:rPr lang="en-US" b="1" i="1" dirty="0" smtClean="0">
                <a:latin typeface="Arial" charset="0"/>
              </a:rPr>
              <a:t> and Dennis </a:t>
            </a:r>
            <a:r>
              <a:rPr lang="en-US" b="1" i="1" dirty="0" err="1" smtClean="0">
                <a:latin typeface="Arial" charset="0"/>
              </a:rPr>
              <a:t>Buechler</a:t>
            </a:r>
            <a:r>
              <a:rPr lang="en-US" b="1" i="1" dirty="0" smtClean="0">
                <a:latin typeface="Arial" charset="0"/>
              </a:rPr>
              <a:t>)</a:t>
            </a:r>
            <a:r>
              <a:rPr lang="en-US" b="1" dirty="0" smtClean="0">
                <a:latin typeface="Arial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Technical Analysis: </a:t>
            </a:r>
            <a:r>
              <a:rPr lang="en-US" sz="1600" dirty="0" smtClean="0">
                <a:latin typeface="Arial" charset="0"/>
              </a:rPr>
              <a:t>CWG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Support</a:t>
            </a:r>
            <a:r>
              <a:rPr lang="en-US" sz="1600" smtClean="0">
                <a:latin typeface="Arial" charset="0"/>
              </a:rPr>
              <a:t>: Flight, GSP, </a:t>
            </a:r>
            <a:r>
              <a:rPr lang="en-US" sz="1600" dirty="0" smtClean="0">
                <a:latin typeface="Arial" charset="0"/>
              </a:rPr>
              <a:t>NWS &amp; </a:t>
            </a:r>
            <a:r>
              <a:rPr lang="en-US" sz="1600" dirty="0">
                <a:latin typeface="Arial" charset="0"/>
              </a:rPr>
              <a:t>ABI/GLM </a:t>
            </a:r>
            <a:r>
              <a:rPr lang="en-US" sz="1600" dirty="0" smtClean="0">
                <a:latin typeface="Arial" charset="0"/>
              </a:rPr>
              <a:t>Vendors</a:t>
            </a:r>
            <a:endParaRPr lang="en-US" sz="1600" dirty="0"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12886" y="3559447"/>
            <a:ext cx="6442136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 smtClean="0">
                <a:latin typeface="Arial" charset="0"/>
              </a:rPr>
              <a:t>Space Weather Products </a:t>
            </a:r>
            <a:r>
              <a:rPr lang="en-US" b="1" i="1" dirty="0" smtClean="0">
                <a:latin typeface="Arial" charset="0"/>
              </a:rPr>
              <a:t>(Lead: Bill </a:t>
            </a:r>
            <a:r>
              <a:rPr lang="en-US" b="1" i="1" dirty="0" err="1" smtClean="0">
                <a:latin typeface="Arial" charset="0"/>
              </a:rPr>
              <a:t>Denig</a:t>
            </a:r>
            <a:r>
              <a:rPr lang="en-US" b="1" i="1" dirty="0" smtClean="0">
                <a:latin typeface="Arial" charset="0"/>
              </a:rPr>
              <a:t>)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Technical Analysis: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CWG 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/>
                </a:solidFill>
                <a:latin typeface="Arial" charset="0"/>
              </a:rPr>
              <a:t>S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upport</a:t>
            </a:r>
            <a:r>
              <a:rPr kumimoji="0" lang="en-US" sz="160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</a:t>
            </a:r>
            <a:r>
              <a:rPr lang="en-US" sz="1600" smtClean="0">
                <a:latin typeface="Arial" charset="0"/>
              </a:rPr>
              <a:t>Flight, GSP, NWS, </a:t>
            </a:r>
            <a:r>
              <a:rPr lang="en-US" sz="1600" dirty="0" smtClean="0">
                <a:latin typeface="Arial" charset="0"/>
              </a:rPr>
              <a:t>and Sp. </a:t>
            </a:r>
            <a:r>
              <a:rPr lang="en-US" sz="1600" dirty="0" err="1" smtClean="0">
                <a:latin typeface="Arial" charset="0"/>
              </a:rPr>
              <a:t>Wx</a:t>
            </a:r>
            <a:r>
              <a:rPr lang="en-US" sz="1600" dirty="0" smtClean="0">
                <a:latin typeface="Arial" charset="0"/>
              </a:rPr>
              <a:t>. Instr.</a:t>
            </a:r>
            <a:r>
              <a:rPr kumimoji="0" 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Vendors </a:t>
            </a:r>
            <a:endParaRPr kumimoji="0" lang="en-US" sz="1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112886" y="4641724"/>
            <a:ext cx="6442136" cy="10058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 smtClean="0">
                <a:latin typeface="Arial" charset="0"/>
              </a:rPr>
              <a:t>L2+ Products</a:t>
            </a:r>
            <a:r>
              <a:rPr lang="en-US" b="1" i="1" dirty="0" smtClean="0">
                <a:latin typeface="Arial" charset="0"/>
              </a:rPr>
              <a:t>* (Lead: Jaime Daniels)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Technical Analysis: </a:t>
            </a:r>
            <a:r>
              <a:rPr lang="en-US" sz="1600" dirty="0" smtClean="0">
                <a:latin typeface="Arial" charset="0"/>
              </a:rPr>
              <a:t>AWG      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Support</a:t>
            </a:r>
            <a:r>
              <a:rPr lang="en-US" sz="1600" smtClean="0">
                <a:latin typeface="Arial" charset="0"/>
              </a:rPr>
              <a:t>: Flight, GSP, </a:t>
            </a:r>
            <a:r>
              <a:rPr lang="en-US" sz="1600" dirty="0" smtClean="0">
                <a:latin typeface="Arial" charset="0"/>
              </a:rPr>
              <a:t>&amp; NWS </a:t>
            </a:r>
            <a:endParaRPr lang="en-US" sz="1600" dirty="0">
              <a:latin typeface="Arial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7043495" y="1565815"/>
            <a:ext cx="1920240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Transition Team: </a:t>
            </a:r>
            <a:r>
              <a:rPr lang="en-US" sz="1600" dirty="0" smtClean="0">
                <a:latin typeface="Arial" charset="0"/>
              </a:rPr>
              <a:t>CWG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7043495" y="2618210"/>
            <a:ext cx="1920240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Transition Team: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/>
                </a:solidFill>
                <a:latin typeface="Arial" charset="0"/>
              </a:rPr>
              <a:t>N/A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7043495" y="3689107"/>
            <a:ext cx="1920240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Transition Team:</a:t>
            </a:r>
            <a:r>
              <a:rPr lang="en-US" sz="1600" dirty="0" smtClean="0">
                <a:latin typeface="Arial" charset="0"/>
              </a:rPr>
              <a:t> N/A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7043495" y="4753596"/>
            <a:ext cx="1920240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Transition Team</a:t>
            </a:r>
            <a:r>
              <a:rPr lang="en-US" sz="1600" dirty="0" smtClean="0">
                <a:latin typeface="Arial" charset="0"/>
              </a:rPr>
              <a:t>: </a:t>
            </a:r>
            <a:r>
              <a:rPr lang="en-US" sz="1600" i="1" dirty="0" smtClean="0">
                <a:latin typeface="Arial" charset="0"/>
              </a:rPr>
              <a:t>N/A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2885" y="6096162"/>
            <a:ext cx="5463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*Teams based on product areas listed in Cal/Val Plan Volume 2</a:t>
            </a:r>
            <a:endParaRPr lang="en-US" sz="1400" dirty="0"/>
          </a:p>
        </p:txBody>
      </p:sp>
      <p:sp>
        <p:nvSpPr>
          <p:cNvPr id="22" name="Title 5"/>
          <p:cNvSpPr txBox="1">
            <a:spLocks/>
          </p:cNvSpPr>
          <p:nvPr/>
        </p:nvSpPr>
        <p:spPr>
          <a:xfrm>
            <a:off x="114301" y="858969"/>
            <a:ext cx="6409448" cy="36576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000" i="1" dirty="0" smtClean="0">
                <a:latin typeface="Arial Black" charset="0"/>
              </a:rPr>
              <a:t>Staff Located at Site External to GS </a:t>
            </a:r>
            <a:endParaRPr lang="en-US" sz="2000" i="1" dirty="0"/>
          </a:p>
        </p:txBody>
      </p:sp>
      <p:sp>
        <p:nvSpPr>
          <p:cNvPr id="23" name="Title 5"/>
          <p:cNvSpPr txBox="1">
            <a:spLocks/>
          </p:cNvSpPr>
          <p:nvPr/>
        </p:nvSpPr>
        <p:spPr>
          <a:xfrm>
            <a:off x="6591227" y="721809"/>
            <a:ext cx="2542717" cy="64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000" i="1" dirty="0" smtClean="0">
                <a:latin typeface="Arial Black" charset="0"/>
              </a:rPr>
              <a:t>Staff Located at Core GS Site</a:t>
            </a:r>
            <a:endParaRPr lang="en-US" sz="2000" i="1" dirty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6874934" y="5576570"/>
            <a:ext cx="2147146" cy="1097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charset="0"/>
              </a:rPr>
              <a:t>Support</a:t>
            </a:r>
            <a:r>
              <a:rPr lang="en-US" sz="1600" dirty="0" smtClean="0">
                <a:latin typeface="Arial" charset="0"/>
              </a:rPr>
              <a:t>: OSPO, MOST, GSIT/DOST &amp; GS and Instr. Vendors</a:t>
            </a:r>
            <a:endParaRPr lang="en-US" sz="1600" dirty="0">
              <a:latin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555022" y="1853184"/>
            <a:ext cx="488473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arrow" w="lg" len="sm"/>
            <a:tailEnd type="arrow" w="lg" len="sm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6550351" y="2921043"/>
            <a:ext cx="488473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arrow" w="lg" len="sm"/>
            <a:tailEnd type="arrow" w="lg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548133" y="4016647"/>
            <a:ext cx="488473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arrow" w="lg" len="sm"/>
            <a:tailEnd type="arrow" w="lg" len="sm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6548133" y="5120260"/>
            <a:ext cx="488473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arrow" w="lg" len="sm"/>
            <a:tailEnd type="arrow" w="lg" len="sm"/>
          </a:ln>
          <a:effectLst/>
        </p:spPr>
      </p:cxn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6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prstClr val="black"/>
                </a:solidFill>
              </a:rPr>
              <a:t>Post-Launch Testing </a:t>
            </a:r>
            <a:r>
              <a:rPr lang="en-US" sz="2400" b="1" dirty="0" smtClean="0">
                <a:solidFill>
                  <a:prstClr val="black"/>
                </a:solidFill>
              </a:rPr>
              <a:t>(PLT) vs </a:t>
            </a:r>
            <a:r>
              <a:rPr lang="en-US" sz="2400" b="1" dirty="0">
                <a:solidFill>
                  <a:prstClr val="black"/>
                </a:solidFill>
              </a:rPr>
              <a:t>Post-Launch Product </a:t>
            </a:r>
            <a:r>
              <a:rPr lang="en-US" sz="2400" b="1" dirty="0" smtClean="0">
                <a:solidFill>
                  <a:prstClr val="black"/>
                </a:solidFill>
              </a:rPr>
              <a:t>Testing (PLPT)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2400" y="1055511"/>
            <a:ext cx="8534400" cy="3276600"/>
          </a:xfrm>
          <a:prstGeom prst="rect">
            <a:avLst/>
          </a:prstGeom>
          <a:solidFill>
            <a:srgbClr val="FFC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Perform observatory </a:t>
            </a:r>
            <a:r>
              <a:rPr lang="en-US" dirty="0" smtClean="0"/>
              <a:t>activation and calibration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Demonstrate that instrument and spacecraft performance related to key </a:t>
            </a:r>
            <a:r>
              <a:rPr lang="en-US" dirty="0"/>
              <a:t>L3 </a:t>
            </a:r>
            <a:r>
              <a:rPr lang="en-US" dirty="0" smtClean="0"/>
              <a:t>requirements has </a:t>
            </a:r>
            <a:r>
              <a:rPr lang="en-US" dirty="0"/>
              <a:t>not </a:t>
            </a:r>
            <a:r>
              <a:rPr lang="en-US" dirty="0" smtClean="0"/>
              <a:t>degraded </a:t>
            </a:r>
            <a:r>
              <a:rPr lang="en-US" dirty="0"/>
              <a:t>due to launch and on-orbit environment </a:t>
            </a:r>
            <a:r>
              <a:rPr lang="en-US" dirty="0" smtClean="0"/>
              <a:t>(Level 1B product centric)</a:t>
            </a:r>
          </a:p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US" dirty="0"/>
              <a:t>Demonstrate </a:t>
            </a:r>
            <a:r>
              <a:rPr lang="en-US" dirty="0" smtClean="0"/>
              <a:t>key functionalities not </a:t>
            </a:r>
            <a:r>
              <a:rPr lang="en-US" dirty="0"/>
              <a:t>demonstrated in activation or normal operations (mission operations </a:t>
            </a:r>
            <a:r>
              <a:rPr lang="en-US" dirty="0" smtClean="0"/>
              <a:t>scenarios)</a:t>
            </a:r>
            <a:endParaRPr lang="en-US" dirty="0">
              <a:latin typeface="Arial" charset="0"/>
            </a:endParaRPr>
          </a:p>
          <a:p>
            <a:pPr marL="0" lvl="1" algn="ctr">
              <a:spcBef>
                <a:spcPts val="600"/>
              </a:spcBef>
            </a:pPr>
            <a:r>
              <a:rPr lang="en-US" dirty="0" smtClean="0">
                <a:latin typeface="Arial Rounded MT Bold" panose="020F0704030504030204" pitchFamily="34" charset="0"/>
              </a:rPr>
              <a:t>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</a:rPr>
              <a:t>estin</a:t>
            </a:r>
            <a:r>
              <a:rPr lang="en-US" sz="1600" b="1" dirty="0" smtClean="0">
                <a:latin typeface="Arial Rounded MT Bold" panose="020F0704030504030204" pitchFamily="34" charset="0"/>
              </a:rPr>
              <a:t>g plans approved by the PLT Engineering Review Board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4800" y="2935113"/>
            <a:ext cx="8534400" cy="3248670"/>
          </a:xfrm>
          <a:prstGeom prst="rect">
            <a:avLst/>
          </a:prstGeom>
          <a:solidFill>
            <a:srgbClr val="00B0F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282575" indent="-28257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rial" charset="0"/>
              </a:rPr>
              <a:t>Provide Stakeholders with a snapshot of product science performance before observatory Handover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charset="0"/>
              </a:rPr>
              <a:t>Analyses utilize nominal operational </a:t>
            </a:r>
            <a:r>
              <a:rPr lang="en-US" dirty="0">
                <a:latin typeface="Arial" charset="0"/>
              </a:rPr>
              <a:t>instrument </a:t>
            </a:r>
            <a:r>
              <a:rPr lang="en-US" dirty="0" smtClean="0">
                <a:latin typeface="Arial" charset="0"/>
              </a:rPr>
              <a:t>calibration and science data modes</a:t>
            </a:r>
            <a:endParaRPr lang="en-US" b="1" dirty="0" smtClean="0">
              <a:latin typeface="Arial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rial" charset="0"/>
              </a:rPr>
              <a:t>Program MRD and CONOPS used as a guide to determine scope of testing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Arial Rounded MT Bold" panose="020F0704030504030204" pitchFamily="34" charset="0"/>
              </a:rPr>
              <a:t>Validation Event Plans approved by the GORWG and NOAA IAC</a:t>
            </a:r>
            <a:endParaRPr lang="en-US" sz="1600" b="1" dirty="0"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6535" y="3070537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i="1" dirty="0" smtClean="0"/>
              <a:t>PLT supports creation of an on-orbit </a:t>
            </a:r>
            <a:r>
              <a:rPr lang="en-US" i="1" dirty="0"/>
              <a:t>baseline for key </a:t>
            </a:r>
            <a:r>
              <a:rPr lang="en-US" i="1" dirty="0" smtClean="0"/>
              <a:t>product performance parameters (e.g. – noise)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6535" y="3694227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 smtClean="0"/>
              <a:t>PLPT product inspections and comparisons with ground truth can be used to </a:t>
            </a:r>
            <a:r>
              <a:rPr lang="en-US" i="1" smtClean="0"/>
              <a:t>assess calibration, INR/pointing, </a:t>
            </a:r>
            <a:r>
              <a:rPr lang="en-US" i="1" dirty="0" smtClean="0"/>
              <a:t>and L1b product performance</a:t>
            </a:r>
            <a:endParaRPr lang="en-US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60356" y="2188429"/>
            <a:ext cx="2543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en-US" sz="2400" dirty="0" smtClean="0">
                <a:solidFill>
                  <a:srgbClr val="CC3300"/>
                </a:solidFill>
              </a:rPr>
              <a:t>Observatory PLT</a:t>
            </a:r>
            <a:endParaRPr lang="en-US" sz="2400" dirty="0">
              <a:solidFill>
                <a:srgbClr val="CC33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76046" y="5700988"/>
            <a:ext cx="1014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3300"/>
                </a:solidFill>
              </a:rPr>
              <a:t>PLPT</a:t>
            </a:r>
            <a:endParaRPr lang="en-US" sz="2400" dirty="0">
              <a:solidFill>
                <a:srgbClr val="CC33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9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Datasets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01000" y="6400800"/>
            <a:ext cx="914400" cy="457200"/>
          </a:xfrm>
          <a:prstGeom prst="rect">
            <a:avLst/>
          </a:prstGeom>
        </p:spPr>
        <p:txBody>
          <a:bodyPr/>
          <a:lstStyle/>
          <a:p>
            <a:fld id="{97FA8124-9865-F141-9E48-75D99BBAEFD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8600" y="947928"/>
          <a:ext cx="8537448" cy="5445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1474"/>
                <a:gridCol w="2024208"/>
                <a:gridCol w="3751766"/>
              </a:tblGrid>
              <a:tr h="3208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Set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Provider/Source (Description)</a:t>
                      </a:r>
                      <a:endParaRPr lang="en-US" sz="1600" dirty="0"/>
                    </a:p>
                  </a:txBody>
                  <a:tcPr/>
                </a:tc>
              </a:tr>
              <a:tr h="144397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Baseline Data</a:t>
                      </a:r>
                      <a:r>
                        <a:rPr lang="en-US" sz="1400" baseline="0" dirty="0" smtClean="0"/>
                        <a:t> Set (BDS)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Consultative Committee on Space Data Systems (CCSDS)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Instrument Vendors (Simulated L0 data)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Algorithm Working Group (Simulated L1b data)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Harris (L0/L1b data modified to run through GS)</a:t>
                      </a:r>
                    </a:p>
                  </a:txBody>
                  <a:tcPr/>
                </a:tc>
              </a:tr>
              <a:tr h="981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Mission Validation Test Data Set (MVTDS) ETE-3 Spacecraft T-</a:t>
                      </a:r>
                      <a:r>
                        <a:rPr lang="en-US" sz="1400" dirty="0" err="1" smtClean="0"/>
                        <a:t>Vac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Channel Access Data Unit (CADU)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Spacecraft Vendor (L0 data as it would be sent from the spacecraft)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</a:txBody>
                  <a:tcPr/>
                </a:tc>
              </a:tr>
              <a:tr h="69494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MVT-DS</a:t>
                      </a:r>
                      <a:r>
                        <a:rPr lang="en-US" sz="1400" baseline="0" dirty="0" smtClean="0"/>
                        <a:t> Simulated L0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CCSDS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PSE/MIT (Expanded BDS L0 data)</a:t>
                      </a:r>
                    </a:p>
                  </a:txBody>
                  <a:tcPr/>
                </a:tc>
              </a:tr>
              <a:tr h="99473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Errors Data Set (EDS)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CCSDS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GOES-R Data Engineering Group (BDS/MVTDS L0 data with dropped bits and missing packets) </a:t>
                      </a:r>
                    </a:p>
                  </a:txBody>
                  <a:tcPr/>
                </a:tc>
              </a:tr>
              <a:tr h="99473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ABI AWG/UW Data Set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dirty="0" smtClean="0"/>
                        <a:t>AAWDS)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CCSDS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Algorithm Working Group / University of Wisconsin (</a:t>
                      </a:r>
                      <a:r>
                        <a:rPr lang="en-US" sz="1400" dirty="0" smtClean="0"/>
                        <a:t>Simulated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ABI radiance</a:t>
                      </a:r>
                      <a:r>
                        <a:rPr lang="en-US" sz="1400" baseline="0" dirty="0" smtClean="0"/>
                        <a:t> d</a:t>
                      </a:r>
                      <a:r>
                        <a:rPr lang="en-US" sz="1400" dirty="0" smtClean="0"/>
                        <a:t>ata</a:t>
                      </a:r>
                      <a:r>
                        <a:rPr lang="en-US" sz="1400" baseline="0" dirty="0" smtClean="0"/>
                        <a:t> that can be generated near real-time)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051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504" y="26177"/>
            <a:ext cx="6443764" cy="878495"/>
          </a:xfrm>
        </p:spPr>
        <p:txBody>
          <a:bodyPr>
            <a:noAutofit/>
          </a:bodyPr>
          <a:lstStyle/>
          <a:p>
            <a:r>
              <a:rPr lang="en-US" sz="3200" dirty="0" smtClean="0"/>
              <a:t>AAWDS Data Sets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EF287A-B048-495E-AED9-535BD4176CD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28600" y="1033272"/>
            <a:ext cx="8686800" cy="5469128"/>
          </a:xfrm>
          <a:prstGeom prst="rect">
            <a:avLst/>
          </a:prstGeom>
        </p:spPr>
        <p:txBody>
          <a:bodyPr vert="horz" lIns="0" tIns="0" rIns="0" bIns="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Nominal / non-nominal / or both – Nominal (no noise/artifacts)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Delivery method (FTP, DVD, DSS, .. ) – FTP (ftp://ftp.ssec.wisc.edu/ABI/REALTIME_PROXY/DOST/)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 (Science basis): GOES-R AWG Proxy Data Team WRF-CHEM/GFS/CRTM based proxy radiances for all 16 ABI bands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Fidelity –WRF-CHEM CONUS E/W are high fidelity (realistic surface and clear sky radiances, Thompson microphysics for cloud diameters, WRF-CHEM GOCART aerosols, validated with GOES Sounder radiances), GFS Full Disk E/W are medium fidelity (realistic clear sky radiances, GFS cloud diameters, currently no aerosols and CRTM default surface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reflectances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emissivities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Interdependencies –spectral and grib2 GFS forecasts, RAQMS aerosol/ozone forecasts, 16-day MODIS BRDF, WF-ABBA fire detection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Limitations – WRF-CHEM CONUS at native 8km resolution, high bias for cold clouds, GFS Full Disk at native T574 (28km), radiances have not been validated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Time/Duration – Daily 24hr (12Z-12Z) duration, WRF-CHEM CONUS at 1hr frequency, GFS Full Disk at 3hr frequency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available initially and any updates – Currently available, GFS Full disk will be updated to improve fidelity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Provider organization – NOAA/NESDIS/STAR, UW-Madison CIMSS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 of dataset development (i.e. complete, in-work, etc. ) – initial delivery completed and producing daily products, plan to add RAQMS aerosols and improved surface reflectivity/emissivity to GFS Full Disk, plan to add MODIS and WF-ABBA fire detections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8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45" y="1253972"/>
            <a:ext cx="8923530" cy="4193520"/>
          </a:xfrm>
        </p:spPr>
        <p:txBody>
          <a:bodyPr/>
          <a:lstStyle/>
          <a:p>
            <a:r>
              <a:rPr lang="en-US" sz="2200" b="1" dirty="0" smtClean="0"/>
              <a:t>Cal/Val Roles </a:t>
            </a:r>
            <a:r>
              <a:rPr lang="en-US" sz="2200" b="1" dirty="0"/>
              <a:t>and </a:t>
            </a:r>
            <a:r>
              <a:rPr lang="en-US" sz="2200" b="1" dirty="0" smtClean="0"/>
              <a:t>Responsibilities</a:t>
            </a:r>
          </a:p>
          <a:p>
            <a:pPr marL="342900" lvl="1" indent="-342900">
              <a:buFontTx/>
              <a:buChar char="•"/>
            </a:pPr>
            <a:r>
              <a:rPr lang="en-US" sz="2200" b="1" dirty="0"/>
              <a:t>Pre-Launch Instrument-Level Cal/Val Test Data Analysis </a:t>
            </a:r>
            <a:endParaRPr lang="en-US" sz="2200" b="1" dirty="0" smtClean="0"/>
          </a:p>
          <a:p>
            <a:pPr marL="342900" lvl="1" indent="-342900">
              <a:buFontTx/>
              <a:buChar char="•"/>
            </a:pPr>
            <a:r>
              <a:rPr lang="en-US" sz="2200" b="1" dirty="0" smtClean="0"/>
              <a:t>Post-Launch Test (PLT)/Post-Launch Product Test (PLPT) Objectives and Plans</a:t>
            </a:r>
          </a:p>
          <a:p>
            <a:pPr lvl="0"/>
            <a:r>
              <a:rPr lang="en-US" sz="2200" b="1" dirty="0" smtClean="0"/>
              <a:t>Pre-Launch PLT/PLPT Readiness Activities </a:t>
            </a:r>
          </a:p>
          <a:p>
            <a:pPr lvl="1"/>
            <a:r>
              <a:rPr lang="en-US" b="1" dirty="0" smtClean="0"/>
              <a:t>Proxy datasets for Data Operations Exercises</a:t>
            </a:r>
          </a:p>
          <a:p>
            <a:pPr lvl="1"/>
            <a:r>
              <a:rPr lang="en-US" b="1" dirty="0"/>
              <a:t>HIMAWARI-8 AHI </a:t>
            </a:r>
            <a:r>
              <a:rPr lang="en-US" b="1" dirty="0" err="1" smtClean="0"/>
              <a:t>cal</a:t>
            </a:r>
            <a:r>
              <a:rPr lang="en-US" b="1" dirty="0" smtClean="0"/>
              <a:t>/</a:t>
            </a:r>
            <a:r>
              <a:rPr lang="en-US" b="1" dirty="0" err="1" smtClean="0"/>
              <a:t>val</a:t>
            </a:r>
            <a:r>
              <a:rPr lang="en-US" b="1" dirty="0" smtClean="0"/>
              <a:t> analysis</a:t>
            </a:r>
          </a:p>
          <a:p>
            <a:pPr lvl="0"/>
            <a:r>
              <a:rPr lang="en-US" sz="2200" b="1" dirty="0" smtClean="0"/>
              <a:t>PLT/PLPT Activities   </a:t>
            </a:r>
          </a:p>
          <a:p>
            <a:pPr lvl="1"/>
            <a:r>
              <a:rPr lang="en-US" b="1" dirty="0"/>
              <a:t>Validation maturity indices, </a:t>
            </a:r>
            <a:r>
              <a:rPr lang="en-US" b="1" dirty="0" smtClean="0"/>
              <a:t>success </a:t>
            </a:r>
            <a:r>
              <a:rPr lang="en-US" b="1" dirty="0"/>
              <a:t>criteria, </a:t>
            </a:r>
            <a:r>
              <a:rPr lang="en-US" b="1" dirty="0" smtClean="0"/>
              <a:t>and expected outcomes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65088"/>
            <a:ext cx="6019800" cy="878903"/>
          </a:xfrm>
        </p:spPr>
        <p:txBody>
          <a:bodyPr/>
          <a:lstStyle/>
          <a:p>
            <a:r>
              <a:rPr lang="en-US" sz="3200" dirty="0" smtClean="0"/>
              <a:t>Cal/Val Roles and Responsibilities</a:t>
            </a:r>
            <a:endParaRPr lang="en-US" sz="3200" dirty="0"/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 rot="10800000">
            <a:off x="2878138" y="3614738"/>
            <a:ext cx="3402012" cy="2576512"/>
          </a:xfrm>
          <a:prstGeom prst="triangle">
            <a:avLst>
              <a:gd name="adj" fmla="val 50000"/>
            </a:avLst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2"/>
          <p:cNvGrpSpPr>
            <a:grpSpLocks noChangeAspect="1"/>
          </p:cNvGrpSpPr>
          <p:nvPr/>
        </p:nvGrpSpPr>
        <p:grpSpPr bwMode="auto">
          <a:xfrm>
            <a:off x="1192213" y="1090613"/>
            <a:ext cx="6757987" cy="5068887"/>
            <a:chOff x="264" y="300"/>
            <a:chExt cx="5231" cy="3924"/>
          </a:xfrm>
        </p:grpSpPr>
        <p:sp>
          <p:nvSpPr>
            <p:cNvPr id="7" name="AutoShape 3"/>
            <p:cNvSpPr>
              <a:spLocks noChangeAspect="1" noChangeArrowheads="1"/>
            </p:cNvSpPr>
            <p:nvPr/>
          </p:nvSpPr>
          <p:spPr bwMode="auto">
            <a:xfrm>
              <a:off x="264" y="300"/>
              <a:ext cx="5231" cy="3924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4"/>
            <p:cNvSpPr>
              <a:spLocks noChangeAspect="1" noChangeArrowheads="1"/>
            </p:cNvSpPr>
            <p:nvPr/>
          </p:nvSpPr>
          <p:spPr bwMode="auto">
            <a:xfrm rot="10800000">
              <a:off x="1581" y="2256"/>
              <a:ext cx="2597" cy="1968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600" b="1" dirty="0" smtClean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/>
              <a:endPara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/>
              <a:r>
                <a:rPr lang="en-US" altLang="en-US" sz="16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CVCT</a:t>
              </a:r>
              <a:endPara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/>
              <a:r>
                <a:rPr lang="en-US" altLang="en-US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Management</a:t>
              </a:r>
              <a:endParaRPr lang="en-US" alt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AutoShape 5"/>
            <p:cNvSpPr>
              <a:spLocks noChangeAspect="1" noChangeArrowheads="1"/>
            </p:cNvSpPr>
            <p:nvPr/>
          </p:nvSpPr>
          <p:spPr bwMode="auto">
            <a:xfrm>
              <a:off x="283" y="2276"/>
              <a:ext cx="2597" cy="1948"/>
            </a:xfrm>
            <a:prstGeom prst="triangle">
              <a:avLst>
                <a:gd name="adj" fmla="val 5000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6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</a:rPr>
                <a:t>Cal/Val Teams</a:t>
              </a:r>
              <a:endParaRPr lang="en-US" altLang="en-US" sz="1600" b="1" dirty="0">
                <a:latin typeface="Arial" panose="020B0604020202020204" pitchFamily="34" charset="0"/>
              </a:endParaRPr>
            </a:p>
            <a:p>
              <a:pPr algn="ct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CWG </a:t>
              </a:r>
              <a:r>
                <a:rPr lang="en-US" altLang="en-US" b="0" smtClean="0">
                  <a:latin typeface="Arial" panose="020B0604020202020204" pitchFamily="34" charset="0"/>
                </a:rPr>
                <a:t>(STAR, NGDC, MSFC, 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etc.)</a:t>
              </a:r>
            </a:p>
            <a:p>
              <a:pPr algn="ct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 AWG </a:t>
              </a:r>
              <a:r>
                <a:rPr lang="en-US" altLang="en-US" b="0" smtClean="0">
                  <a:latin typeface="Arial" panose="020B0604020202020204" pitchFamily="34" charset="0"/>
                </a:rPr>
                <a:t>(STAR, 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MSFC) </a:t>
              </a:r>
            </a:p>
            <a:p>
              <a:pPr algn="ct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OSPO (Radiometric and INR Engineers </a:t>
              </a:r>
            </a:p>
            <a:p>
              <a:pPr algn="ct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and Product Area Leads)</a:t>
              </a:r>
              <a:endParaRPr lang="en-US" altLang="en-US" b="0" dirty="0">
                <a:latin typeface="Arial" panose="020B0604020202020204" pitchFamily="34" charset="0"/>
              </a:endParaRPr>
            </a:p>
          </p:txBody>
        </p:sp>
        <p:sp>
          <p:nvSpPr>
            <p:cNvPr id="10" name="AutoShape 6"/>
            <p:cNvSpPr>
              <a:spLocks noChangeAspect="1" noChangeArrowheads="1"/>
            </p:cNvSpPr>
            <p:nvPr/>
          </p:nvSpPr>
          <p:spPr bwMode="auto">
            <a:xfrm>
              <a:off x="2880" y="2256"/>
              <a:ext cx="2597" cy="1948"/>
            </a:xfrm>
            <a:prstGeom prst="triangle">
              <a:avLst>
                <a:gd name="adj" fmla="val 5000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600" b="1" dirty="0">
                <a:latin typeface="Arial" panose="020B0604020202020204" pitchFamily="34" charset="0"/>
              </a:endParaRPr>
            </a:p>
            <a:p>
              <a:pPr algn="ctr"/>
              <a:r>
                <a:rPr lang="en-US" altLang="en-US" sz="1600" dirty="0" smtClean="0">
                  <a:latin typeface="Arial" panose="020B0604020202020204" pitchFamily="34" charset="0"/>
                </a:rPr>
                <a:t>Flight</a:t>
              </a:r>
              <a:r>
                <a:rPr lang="en-US" altLang="en-US" sz="1600" b="1" dirty="0" smtClean="0">
                  <a:latin typeface="Arial" panose="020B0604020202020204" pitchFamily="34" charset="0"/>
                </a:rPr>
                <a:t>, DOST &amp; </a:t>
              </a:r>
            </a:p>
            <a:p>
              <a:pPr algn="ctr"/>
              <a:r>
                <a:rPr lang="en-US" altLang="en-US" sz="1600" b="1" dirty="0" smtClean="0">
                  <a:latin typeface="Arial" panose="020B0604020202020204" pitchFamily="34" charset="0"/>
                </a:rPr>
                <a:t>GOES-R Vendors</a:t>
              </a:r>
              <a:endParaRPr lang="en-US" altLang="en-US" sz="1600" b="1" dirty="0">
                <a:latin typeface="Arial" panose="020B0604020202020204" pitchFamily="34" charset="0"/>
              </a:endParaRPr>
            </a:p>
            <a:p>
              <a:pPr algn="ctr"/>
              <a:r>
                <a:rPr lang="en-US" altLang="en-US" b="0" dirty="0" smtClean="0">
                  <a:latin typeface="Arial" panose="020B0604020202020204" pitchFamily="34" charset="0"/>
                </a:rPr>
                <a:t>(ATC, Exelis, LASP, LM)</a:t>
              </a:r>
              <a:endParaRPr lang="en-US" altLang="en-US" b="0" dirty="0">
                <a:latin typeface="Arial" panose="020B0604020202020204" pitchFamily="34" charset="0"/>
              </a:endParaRPr>
            </a:p>
          </p:txBody>
        </p:sp>
        <p:sp>
          <p:nvSpPr>
            <p:cNvPr id="11" name="AutoShape 7"/>
            <p:cNvSpPr>
              <a:spLocks noChangeAspect="1" noChangeArrowheads="1"/>
            </p:cNvSpPr>
            <p:nvPr/>
          </p:nvSpPr>
          <p:spPr bwMode="auto">
            <a:xfrm>
              <a:off x="1581" y="308"/>
              <a:ext cx="2597" cy="1948"/>
            </a:xfrm>
            <a:prstGeom prst="triangle">
              <a:avLst>
                <a:gd name="adj" fmla="val 5000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algn="l"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600" b="1" dirty="0">
                <a:latin typeface="Arial" panose="020B0604020202020204" pitchFamily="34" charset="0"/>
              </a:endParaRPr>
            </a:p>
            <a:p>
              <a:pPr algn="ctr" eaLnBrk="1" hangingPunct="1"/>
              <a:r>
                <a:rPr lang="en-US" altLang="en-US" sz="1600" b="1" dirty="0" smtClean="0">
                  <a:latin typeface="Arial" panose="020B0604020202020204" pitchFamily="34" charset="0"/>
                </a:rPr>
                <a:t>Stakeholders</a:t>
              </a:r>
              <a:endParaRPr lang="en-US" altLang="en-US" sz="1600" b="1" dirty="0">
                <a:latin typeface="Arial" panose="020B0604020202020204" pitchFamily="34" charset="0"/>
              </a:endParaRPr>
            </a:p>
            <a:p>
              <a:pPr algn="ctr" eaLnBrk="1" hangingPunct="1"/>
              <a:r>
                <a:rPr lang="en-US" altLang="en-US" smtClean="0">
                  <a:latin typeface="Arial" panose="020B0604020202020204" pitchFamily="34" charset="0"/>
                </a:rPr>
                <a:t>NWS, AFWA, </a:t>
              </a:r>
              <a:r>
                <a:rPr lang="en-US" altLang="en-US" dirty="0" smtClean="0">
                  <a:latin typeface="Arial" panose="020B0604020202020204" pitchFamily="34" charset="0"/>
                </a:rPr>
                <a:t>etc. </a:t>
              </a:r>
              <a:endParaRPr lang="en-US" altLang="en-US" dirty="0">
                <a:latin typeface="Arial" panose="020B0604020202020204" pitchFamily="34" charset="0"/>
              </a:endParaRPr>
            </a:p>
            <a:p>
              <a:pPr algn="ctr" eaLnBrk="1" hangingPunct="1"/>
              <a:endParaRPr lang="en-US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0482" y="1285873"/>
            <a:ext cx="339890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 smtClean="0">
                <a:latin typeface="Arial" panose="020B0604020202020204" pitchFamily="34" charset="0"/>
              </a:rPr>
              <a:t>Stakeholders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en-US" sz="1400" b="0" dirty="0">
                <a:latin typeface="Arial" panose="020B0604020202020204" pitchFamily="34" charset="0"/>
              </a:rPr>
              <a:t>Integrate </a:t>
            </a:r>
            <a:r>
              <a:rPr lang="en-US" altLang="en-US" sz="1400" b="0" dirty="0" smtClean="0">
                <a:latin typeface="Arial" panose="020B0604020202020204" pitchFamily="34" charset="0"/>
              </a:rPr>
              <a:t>GOES-R data into their forecast systems</a:t>
            </a:r>
            <a:endParaRPr lang="en-US" altLang="en-US" sz="1400" b="0" dirty="0">
              <a:latin typeface="Arial" panose="020B0604020202020204" pitchFamily="34" charset="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Provide feedback from validation efforts</a:t>
            </a:r>
            <a:endParaRPr lang="en-US" altLang="en-US" sz="1400" b="0" dirty="0">
              <a:latin typeface="Arial" panose="020B0604020202020204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406784" y="962800"/>
            <a:ext cx="3394139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 smtClean="0">
                <a:latin typeface="Arial" panose="020B0604020202020204" pitchFamily="34" charset="0"/>
              </a:rPr>
              <a:t>Cal/Val </a:t>
            </a:r>
            <a:r>
              <a:rPr lang="en-US" altLang="en-US" sz="1800" b="1" dirty="0" err="1" smtClean="0">
                <a:latin typeface="Arial" panose="020B0604020202020204" pitchFamily="34" charset="0"/>
              </a:rPr>
              <a:t>Coord</a:t>
            </a:r>
            <a:r>
              <a:rPr lang="en-US" altLang="en-US" sz="1800" b="1" dirty="0" smtClean="0">
                <a:latin typeface="Arial" panose="020B0604020202020204" pitchFamily="34" charset="0"/>
              </a:rPr>
              <a:t>. Team (CVCT) Management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en-US" sz="1400" b="0" dirty="0">
                <a:latin typeface="Arial" panose="020B0604020202020204" pitchFamily="34" charset="0"/>
              </a:rPr>
              <a:t>Coordinate all </a:t>
            </a:r>
            <a:r>
              <a:rPr lang="en-US" altLang="en-US" sz="1400" b="0" dirty="0" smtClean="0">
                <a:latin typeface="Arial" panose="020B0604020202020204" pitchFamily="34" charset="0"/>
              </a:rPr>
              <a:t>GOES-R </a:t>
            </a:r>
            <a:r>
              <a:rPr lang="en-US" altLang="en-US" sz="1400" b="0" dirty="0" err="1" smtClean="0">
                <a:latin typeface="Arial" panose="020B0604020202020204" pitchFamily="34" charset="0"/>
              </a:rPr>
              <a:t>cal</a:t>
            </a:r>
            <a:r>
              <a:rPr lang="en-US" altLang="en-US" sz="1400" b="0" dirty="0" smtClean="0">
                <a:latin typeface="Arial" panose="020B0604020202020204" pitchFamily="34" charset="0"/>
              </a:rPr>
              <a:t>/</a:t>
            </a:r>
            <a:r>
              <a:rPr lang="en-US" altLang="en-US" sz="1400" b="0" dirty="0" err="1" smtClean="0">
                <a:latin typeface="Arial" panose="020B0604020202020204" pitchFamily="34" charset="0"/>
              </a:rPr>
              <a:t>val</a:t>
            </a:r>
            <a:r>
              <a:rPr lang="en-US" altLang="en-US" sz="1400" b="0" dirty="0" smtClean="0">
                <a:latin typeface="Arial" panose="020B0604020202020204" pitchFamily="34" charset="0"/>
              </a:rPr>
              <a:t> </a:t>
            </a:r>
            <a:r>
              <a:rPr lang="en-US" altLang="en-US" sz="1400" b="0" dirty="0">
                <a:latin typeface="Arial" panose="020B0604020202020204" pitchFamily="34" charset="0"/>
              </a:rPr>
              <a:t>efforts</a:t>
            </a:r>
          </a:p>
          <a:p>
            <a:pPr marL="109538" indent="-109538">
              <a:buFontTx/>
              <a:buChar char="•"/>
            </a:pPr>
            <a:r>
              <a:rPr lang="en-US" altLang="en-US" sz="1400" b="0" dirty="0">
                <a:latin typeface="Arial" panose="020B0604020202020204" pitchFamily="34" charset="0"/>
              </a:rPr>
              <a:t>Manage </a:t>
            </a:r>
            <a:r>
              <a:rPr lang="en-US" altLang="en-US" sz="1400" b="0" dirty="0" err="1" smtClean="0">
                <a:latin typeface="Arial" panose="020B0604020202020204" pitchFamily="34" charset="0"/>
              </a:rPr>
              <a:t>cal</a:t>
            </a:r>
            <a:r>
              <a:rPr lang="en-US" altLang="en-US" sz="1400" b="0" dirty="0" smtClean="0">
                <a:latin typeface="Arial" panose="020B0604020202020204" pitchFamily="34" charset="0"/>
              </a:rPr>
              <a:t>/</a:t>
            </a:r>
            <a:r>
              <a:rPr lang="en-US" altLang="en-US" sz="1400" b="0" dirty="0" err="1" smtClean="0">
                <a:latin typeface="Arial" panose="020B0604020202020204" pitchFamily="34" charset="0"/>
              </a:rPr>
              <a:t>val</a:t>
            </a:r>
            <a:r>
              <a:rPr lang="en-US" altLang="en-US" sz="1400" b="0" dirty="0" smtClean="0">
                <a:latin typeface="Arial" panose="020B0604020202020204" pitchFamily="34" charset="0"/>
              </a:rPr>
              <a:t> resources, schedules, milestones, </a:t>
            </a:r>
            <a:r>
              <a:rPr lang="en-US" altLang="en-US" sz="1400" b="0" dirty="0">
                <a:latin typeface="Arial" panose="020B0604020202020204" pitchFamily="34" charset="0"/>
              </a:rPr>
              <a:t>and risks</a:t>
            </a:r>
          </a:p>
          <a:p>
            <a:pPr marL="109538" indent="-109538" eaLnBrk="1" hangingPunct="1">
              <a:buFontTx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Support </a:t>
            </a:r>
            <a:r>
              <a:rPr lang="en-US" altLang="en-US" sz="1400" b="0" dirty="0">
                <a:latin typeface="Arial" panose="020B0604020202020204" pitchFamily="34" charset="0"/>
              </a:rPr>
              <a:t>Customer/User community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31064" y="3224913"/>
            <a:ext cx="2072365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 smtClean="0">
                <a:latin typeface="Arial" panose="020B0604020202020204" pitchFamily="34" charset="0"/>
              </a:rPr>
              <a:t>Cal/Val Teams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marL="109538" indent="-109538">
              <a:buFontTx/>
              <a:buChar char="•"/>
            </a:pPr>
            <a:r>
              <a:rPr lang="en-US" altLang="en-US" sz="1400" b="0" dirty="0">
                <a:latin typeface="Arial" panose="020B0604020202020204" pitchFamily="34" charset="0"/>
              </a:rPr>
              <a:t>Provide test objectives and plans</a:t>
            </a:r>
          </a:p>
          <a:p>
            <a:pPr marL="109538" indent="-109538">
              <a:buFontTx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Create and test </a:t>
            </a:r>
            <a:r>
              <a:rPr lang="en-US" altLang="en-US" sz="1400" b="0" dirty="0">
                <a:latin typeface="Arial" panose="020B0604020202020204" pitchFamily="34" charset="0"/>
              </a:rPr>
              <a:t>off-line monitoring and analysis </a:t>
            </a:r>
            <a:r>
              <a:rPr lang="en-US" altLang="en-US" sz="1400" b="0" dirty="0" smtClean="0">
                <a:latin typeface="Arial" panose="020B0604020202020204" pitchFamily="34" charset="0"/>
              </a:rPr>
              <a:t>tools</a:t>
            </a:r>
          </a:p>
          <a:p>
            <a:pPr marL="109538" indent="-109538" eaLnBrk="1" hangingPunct="1">
              <a:buFontTx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Monitor and analyze data products</a:t>
            </a:r>
          </a:p>
          <a:p>
            <a:pPr marL="109538" indent="-109538" eaLnBrk="1" hangingPunct="1">
              <a:buFontTx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Provide testing   reports</a:t>
            </a:r>
          </a:p>
          <a:p>
            <a:pPr marL="109538" indent="-109538" eaLnBrk="1" hangingPunct="1">
              <a:buFontTx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Participate in  anomaly        resolution</a:t>
            </a: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4390708" y="3328480"/>
            <a:ext cx="390525" cy="798512"/>
          </a:xfrm>
          <a:prstGeom prst="upDownArrow">
            <a:avLst>
              <a:gd name="adj1" fmla="val 50000"/>
              <a:gd name="adj2" fmla="val 4089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5400000">
            <a:off x="5401786" y="4314540"/>
            <a:ext cx="390525" cy="798512"/>
          </a:xfrm>
          <a:prstGeom prst="upDownArrow">
            <a:avLst>
              <a:gd name="adj1" fmla="val 50000"/>
              <a:gd name="adj2" fmla="val 4089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 rot="5400000">
            <a:off x="3354864" y="4320889"/>
            <a:ext cx="390525" cy="798513"/>
          </a:xfrm>
          <a:prstGeom prst="upDownArrow">
            <a:avLst>
              <a:gd name="adj1" fmla="val 50000"/>
              <a:gd name="adj2" fmla="val 4089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7138988" y="3607337"/>
            <a:ext cx="2102548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 smtClean="0">
                <a:latin typeface="Arial" panose="020B0604020202020204" pitchFamily="34" charset="0"/>
              </a:rPr>
              <a:t>GOES-R Vendors </a:t>
            </a:r>
          </a:p>
          <a:p>
            <a:pPr marL="111125" indent="-111125" eaLnBrk="1" hangingPunct="1">
              <a:buFont typeface="Arial" panose="020B0604020202020204" pitchFamily="34" charset="0"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Deliver instrument and GS that meet Contractual specifications</a:t>
            </a:r>
          </a:p>
          <a:p>
            <a:pPr marL="111125" indent="-111125" eaLnBrk="1" hangingPunct="1">
              <a:buFont typeface="Arial" panose="020B0604020202020204" pitchFamily="34" charset="0"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Support pre- and post-launch </a:t>
            </a:r>
            <a:r>
              <a:rPr lang="en-US" altLang="en-US" sz="1400" b="0" dirty="0" err="1" smtClean="0">
                <a:latin typeface="Arial" panose="020B0604020202020204" pitchFamily="34" charset="0"/>
              </a:rPr>
              <a:t>cal</a:t>
            </a:r>
            <a:r>
              <a:rPr lang="en-US" altLang="en-US" sz="1400" b="0" dirty="0" smtClean="0">
                <a:latin typeface="Arial" panose="020B0604020202020204" pitchFamily="34" charset="0"/>
              </a:rPr>
              <a:t>/</a:t>
            </a:r>
            <a:r>
              <a:rPr lang="en-US" altLang="en-US" sz="1400" b="0" dirty="0" err="1" smtClean="0">
                <a:latin typeface="Arial" panose="020B0604020202020204" pitchFamily="34" charset="0"/>
              </a:rPr>
              <a:t>val</a:t>
            </a:r>
            <a:r>
              <a:rPr lang="en-US" altLang="en-US" sz="1400" b="0" dirty="0" smtClean="0">
                <a:latin typeface="Arial" panose="020B0604020202020204" pitchFamily="34" charset="0"/>
              </a:rPr>
              <a:t> efforts</a:t>
            </a:r>
            <a:endParaRPr lang="en-US" altLang="en-US" sz="1400" b="0" dirty="0">
              <a:latin typeface="Arial" panose="020B060402020202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6262339" y="2642355"/>
            <a:ext cx="270024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algn="l"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 smtClean="0">
                <a:latin typeface="Arial" panose="020B0604020202020204" pitchFamily="34" charset="0"/>
              </a:rPr>
              <a:t>Flight</a:t>
            </a:r>
            <a:r>
              <a:rPr lang="en-US" altLang="en-US" sz="1800" b="1" dirty="0" smtClean="0">
                <a:latin typeface="Arial" panose="020B0604020202020204" pitchFamily="34" charset="0"/>
              </a:rPr>
              <a:t> and DOST </a:t>
            </a:r>
          </a:p>
          <a:p>
            <a:pPr marL="111125" indent="-111125" eaLnBrk="1" hangingPunct="1">
              <a:buFont typeface="Arial" panose="020B0604020202020204" pitchFamily="34" charset="0"/>
              <a:buChar char="•"/>
            </a:pPr>
            <a:r>
              <a:rPr lang="en-US" altLang="en-US" sz="1400" b="0" dirty="0" smtClean="0">
                <a:latin typeface="Arial" panose="020B0604020202020204" pitchFamily="34" charset="0"/>
              </a:rPr>
              <a:t>Carry out pre- and post-launch system-level  Observatory and GS Testing</a:t>
            </a:r>
            <a:endParaRPr lang="en-US" altLang="en-US" sz="1400" b="0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EF287A-B048-495E-AED9-535BD4176CD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0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048512" y="40704"/>
            <a:ext cx="6705600" cy="1068768"/>
          </a:xfrm>
        </p:spPr>
        <p:txBody>
          <a:bodyPr/>
          <a:lstStyle/>
          <a:p>
            <a:r>
              <a:rPr lang="en-US" sz="3200" dirty="0" smtClean="0">
                <a:latin typeface="Arial Black" charset="0"/>
              </a:rPr>
              <a:t>Pre-Launch Instrument-</a:t>
            </a:r>
            <a:r>
              <a:rPr lang="en-US" sz="3200" dirty="0">
                <a:latin typeface="Arial Black" charset="0"/>
              </a:rPr>
              <a:t>L</a:t>
            </a:r>
            <a:r>
              <a:rPr lang="en-US" sz="3200" dirty="0" smtClean="0">
                <a:latin typeface="Arial Black" charset="0"/>
              </a:rPr>
              <a:t>evel Cal/Val Test Data Analysis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7164" y="4223803"/>
            <a:ext cx="8529672" cy="156966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/>
            <a:bevelB w="215900"/>
          </a:sp3d>
        </p:spPr>
        <p:txBody>
          <a:bodyPr wrap="square" rtlCol="0">
            <a:spAutoFit/>
          </a:bodyPr>
          <a:lstStyle/>
          <a:p>
            <a:pPr marL="0" lvl="1" algn="ctr"/>
            <a:r>
              <a:rPr lang="en-US" sz="3200" dirty="0" smtClean="0"/>
              <a:t>No showstoppers </a:t>
            </a:r>
            <a:r>
              <a:rPr lang="en-US" sz="3200" dirty="0"/>
              <a:t>have </a:t>
            </a:r>
            <a:r>
              <a:rPr lang="en-US" sz="3200" dirty="0" smtClean="0"/>
              <a:t>been </a:t>
            </a:r>
            <a:r>
              <a:rPr lang="en-US" sz="3200" dirty="0"/>
              <a:t>discovered </a:t>
            </a:r>
            <a:r>
              <a:rPr lang="en-US" sz="3200" dirty="0" smtClean="0"/>
              <a:t>that would prevent vendor shipment of any FM-1 instrument to the Gov’t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7164" y="1594924"/>
            <a:ext cx="8529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Vendor </a:t>
            </a:r>
            <a:r>
              <a:rPr lang="en-US" sz="2400" dirty="0" err="1" smtClean="0"/>
              <a:t>cal</a:t>
            </a:r>
            <a:r>
              <a:rPr lang="en-US" sz="2400" dirty="0" smtClean="0"/>
              <a:t>/</a:t>
            </a:r>
            <a:r>
              <a:rPr lang="en-US" sz="2400" dirty="0" err="1" smtClean="0"/>
              <a:t>val</a:t>
            </a:r>
            <a:r>
              <a:rPr lang="en-US" sz="2400" dirty="0" smtClean="0"/>
              <a:t> reports</a:t>
            </a:r>
            <a:r>
              <a:rPr lang="en-US" sz="2400" dirty="0"/>
              <a:t>, supporting activities and calculations have been independently reviewed </a:t>
            </a:r>
            <a:r>
              <a:rPr lang="en-US" sz="2400" dirty="0" smtClean="0"/>
              <a:t>for all GOES-R Flight Model-1 (FM-1) instruments by </a:t>
            </a:r>
            <a:r>
              <a:rPr lang="en-US" sz="2400" dirty="0"/>
              <a:t>members of the </a:t>
            </a:r>
            <a:r>
              <a:rPr lang="en-US" sz="2400" dirty="0" smtClean="0"/>
              <a:t>Gov’t </a:t>
            </a:r>
            <a:r>
              <a:rPr lang="en-US" sz="2400" dirty="0"/>
              <a:t>Cal Working Group (CWG) from MIT/LL, NIST, NASA, and NOAA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89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01805" y="-37230"/>
            <a:ext cx="55499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PLT/PLPT Test Objectives &amp; Plans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94881" y="6027330"/>
            <a:ext cx="8149119" cy="7989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4881" y="5233056"/>
            <a:ext cx="8149119" cy="7989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985861" y="1664386"/>
            <a:ext cx="8149119" cy="35622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Left-Right Arrow 56"/>
          <p:cNvSpPr/>
          <p:nvPr/>
        </p:nvSpPr>
        <p:spPr bwMode="auto">
          <a:xfrm rot="10800000" flipV="1">
            <a:off x="3496116" y="1965321"/>
            <a:ext cx="2362811" cy="552104"/>
          </a:xfrm>
          <a:prstGeom prst="leftRightArrow">
            <a:avLst>
              <a:gd name="adj1" fmla="val 100000"/>
              <a:gd name="adj2" fmla="val 28065"/>
            </a:avLst>
          </a:prstGeom>
          <a:solidFill>
            <a:srgbClr val="FDF10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charset="0"/>
              </a:rPr>
              <a:t>Cal/Val Strategy &amp; Tech Plans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Pentagon 57"/>
          <p:cNvSpPr/>
          <p:nvPr/>
        </p:nvSpPr>
        <p:spPr bwMode="auto">
          <a:xfrm flipH="1">
            <a:off x="7424554" y="1976609"/>
            <a:ext cx="1663386" cy="552104"/>
          </a:xfrm>
          <a:prstGeom prst="homePlate">
            <a:avLst>
              <a:gd name="adj" fmla="val 26343"/>
            </a:avLst>
          </a:prstGeom>
          <a:solidFill>
            <a:srgbClr val="FDF10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charset="0"/>
              </a:rPr>
              <a:t>Product  Val  Maturity Stages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Pentagon 58"/>
          <p:cNvSpPr/>
          <p:nvPr/>
        </p:nvSpPr>
        <p:spPr bwMode="auto">
          <a:xfrm rot="5400000">
            <a:off x="4934446" y="-2513836"/>
            <a:ext cx="755516" cy="7526554"/>
          </a:xfrm>
          <a:prstGeom prst="homePlate">
            <a:avLst>
              <a:gd name="adj" fmla="val 67194"/>
            </a:avLst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Arial" charset="0"/>
              </a:rPr>
              <a:t>Program- and Project-Level Val Objectives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953097" y="3732717"/>
            <a:ext cx="1554435" cy="64008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Arial" charset="0"/>
              </a:rPr>
              <a:t>PLT Engineering Review Board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5516880" y="3691541"/>
            <a:ext cx="2484120" cy="73152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Arial" charset="0"/>
              </a:rPr>
              <a:t>GORWG, NOAA </a:t>
            </a:r>
            <a:r>
              <a:rPr lang="en-US" sz="1600" b="1" dirty="0" err="1" smtClean="0">
                <a:latin typeface="Arial" charset="0"/>
              </a:rPr>
              <a:t>Indep</a:t>
            </a:r>
            <a:r>
              <a:rPr lang="en-US" sz="1600" b="1" dirty="0" smtClean="0">
                <a:latin typeface="Arial" charset="0"/>
              </a:rPr>
              <a:t>. </a:t>
            </a:r>
            <a:r>
              <a:rPr lang="en-US" sz="1600" b="1" dirty="0">
                <a:latin typeface="Arial" charset="0"/>
              </a:rPr>
              <a:t>Advisory </a:t>
            </a:r>
            <a:r>
              <a:rPr lang="en-US" sz="1600" b="1" dirty="0" smtClean="0">
                <a:latin typeface="Arial" charset="0"/>
              </a:rPr>
              <a:t>Committee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2009089" y="1889118"/>
            <a:ext cx="1516774" cy="64008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Arial" charset="0"/>
              </a:rPr>
              <a:t>Instr. Cal   </a:t>
            </a:r>
            <a:r>
              <a:rPr lang="en-US" sz="1600" dirty="0" smtClean="0">
                <a:latin typeface="Arial" charset="0"/>
              </a:rPr>
              <a:t>PLT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992385" y="1751958"/>
            <a:ext cx="1371600" cy="9144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Arial" charset="0"/>
              </a:rPr>
              <a:t>Product Science Val </a:t>
            </a:r>
            <a:r>
              <a:rPr lang="en-US" sz="1600" dirty="0" smtClean="0">
                <a:latin typeface="Arial" charset="0"/>
              </a:rPr>
              <a:t>PLPT</a:t>
            </a:r>
          </a:p>
        </p:txBody>
      </p:sp>
      <p:sp>
        <p:nvSpPr>
          <p:cNvPr id="64" name="Pentagon 63"/>
          <p:cNvSpPr/>
          <p:nvPr/>
        </p:nvSpPr>
        <p:spPr bwMode="auto">
          <a:xfrm rot="5400000">
            <a:off x="2299297" y="4194015"/>
            <a:ext cx="801075" cy="1274020"/>
          </a:xfrm>
          <a:prstGeom prst="homePlate">
            <a:avLst>
              <a:gd name="adj" fmla="val 34736"/>
            </a:avLst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Arial" charset="0"/>
              </a:rPr>
              <a:t>Final PLT Test Forms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65" name="Pentagon 64"/>
          <p:cNvSpPr/>
          <p:nvPr/>
        </p:nvSpPr>
        <p:spPr bwMode="auto">
          <a:xfrm rot="5400000">
            <a:off x="6421039" y="4176477"/>
            <a:ext cx="801079" cy="1309098"/>
          </a:xfrm>
          <a:prstGeom prst="homePlate">
            <a:avLst>
              <a:gd name="adj" fmla="val 40220"/>
            </a:avLst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Arial" charset="0"/>
              </a:rPr>
              <a:t>Final PLPT Plans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26162" y="5968738"/>
            <a:ext cx="4820299" cy="321029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charset="0"/>
              </a:rPr>
              <a:t>Validation Implementation</a:t>
            </a:r>
          </a:p>
        </p:txBody>
      </p:sp>
      <p:sp>
        <p:nvSpPr>
          <p:cNvPr id="67" name="Pentagon 66"/>
          <p:cNvSpPr/>
          <p:nvPr/>
        </p:nvSpPr>
        <p:spPr bwMode="auto">
          <a:xfrm rot="5400000">
            <a:off x="2314784" y="2552820"/>
            <a:ext cx="824966" cy="1267923"/>
          </a:xfrm>
          <a:prstGeom prst="homePlate">
            <a:avLst>
              <a:gd name="adj" fmla="val 40445"/>
            </a:avLst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Arial" charset="0"/>
              </a:rPr>
              <a:t>Draft PLT Test Forms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68" name="Pentagon 67"/>
          <p:cNvSpPr/>
          <p:nvPr/>
        </p:nvSpPr>
        <p:spPr bwMode="auto">
          <a:xfrm rot="5400000">
            <a:off x="6346544" y="2534987"/>
            <a:ext cx="824966" cy="1303589"/>
          </a:xfrm>
          <a:prstGeom prst="homePlate">
            <a:avLst>
              <a:gd name="adj" fmla="val 41482"/>
            </a:avLst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Arial" charset="0"/>
              </a:rPr>
              <a:t>Draft PLPT Plans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 rot="5400000">
            <a:off x="226542" y="2359269"/>
            <a:ext cx="1974227" cy="576726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charset="0"/>
              </a:rPr>
              <a:t>Draft</a:t>
            </a:r>
            <a:r>
              <a:rPr lang="en-US" sz="1400" dirty="0">
                <a:latin typeface="Arial" charset="0"/>
              </a:rPr>
              <a:t>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Test Objectives and</a:t>
            </a:r>
            <a:r>
              <a:rPr lang="en-US" sz="1400" b="1" dirty="0" smtClean="0">
                <a:latin typeface="Arial" charset="0"/>
              </a:rPr>
              <a:t>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Plans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 rot="5400000">
            <a:off x="415232" y="4094417"/>
            <a:ext cx="1762011" cy="404385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Approve Test Plans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664" y="1660517"/>
            <a:ext cx="1097280" cy="3566160"/>
          </a:xfrm>
          <a:prstGeom prst="downArrow">
            <a:avLst>
              <a:gd name="adj1" fmla="val 74482"/>
              <a:gd name="adj2" fmla="val 18841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endParaRPr lang="en-US" sz="1400" b="1" dirty="0" smtClean="0"/>
          </a:p>
          <a:p>
            <a:pPr algn="ctr"/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r>
              <a:rPr lang="en-US" sz="1400" b="1" dirty="0" smtClean="0"/>
              <a:t>Pre-Launch Prep</a:t>
            </a:r>
            <a:endParaRPr lang="en-US" sz="1400" b="1" dirty="0"/>
          </a:p>
        </p:txBody>
      </p:sp>
      <p:sp>
        <p:nvSpPr>
          <p:cNvPr id="73" name="TextBox 72"/>
          <p:cNvSpPr txBox="1"/>
          <p:nvPr/>
        </p:nvSpPr>
        <p:spPr>
          <a:xfrm rot="16200000">
            <a:off x="189038" y="5034966"/>
            <a:ext cx="795528" cy="1188720"/>
          </a:xfrm>
          <a:prstGeom prst="leftArrow">
            <a:avLst>
              <a:gd name="adj1" fmla="val 73588"/>
              <a:gd name="adj2" fmla="val 2072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" wrap="square" rtlCol="0" anchor="t">
            <a:spAutoFit/>
          </a:bodyPr>
          <a:lstStyle/>
          <a:p>
            <a:pPr algn="ctr"/>
            <a:r>
              <a:rPr lang="en-US" sz="1400" b="1" dirty="0" smtClean="0"/>
              <a:t>Pre-Launch Testing</a:t>
            </a:r>
            <a:endParaRPr lang="en-US" sz="1400" b="1" dirty="0"/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1045034" y="1660517"/>
            <a:ext cx="39187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1045034" y="3599263"/>
            <a:ext cx="39187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1094045" y="5231562"/>
            <a:ext cx="39187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1130804" y="6038540"/>
            <a:ext cx="39187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Rounded Rectangle 78"/>
          <p:cNvSpPr/>
          <p:nvPr/>
        </p:nvSpPr>
        <p:spPr bwMode="auto">
          <a:xfrm>
            <a:off x="5091918" y="5245249"/>
            <a:ext cx="3490536" cy="689478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charset="0"/>
              </a:rPr>
              <a:t>Data Accessibility </a:t>
            </a:r>
            <a:r>
              <a:rPr lang="en-US" sz="1400" dirty="0">
                <a:latin typeface="Arial" charset="0"/>
              </a:rPr>
              <a:t>&amp;</a:t>
            </a:r>
            <a:r>
              <a:rPr lang="en-US" sz="1400" b="1" dirty="0" smtClean="0">
                <a:latin typeface="Arial" charset="0"/>
              </a:rPr>
              <a:t> Monitoring and Analysis Software Tool Tests (Simulated and S/C TVAC Test Data)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1416748" y="5316575"/>
            <a:ext cx="2624674" cy="533333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charset="0"/>
              </a:rPr>
              <a:t>PLT Command Procedure Tests </a:t>
            </a:r>
            <a:r>
              <a:rPr lang="en-US" sz="1400" dirty="0">
                <a:latin typeface="Arial" charset="0"/>
              </a:rPr>
              <a:t>(</a:t>
            </a:r>
            <a:r>
              <a:rPr lang="en-US" sz="1400" b="1" dirty="0" err="1" smtClean="0">
                <a:latin typeface="Arial" charset="0"/>
              </a:rPr>
              <a:t>SatSim</a:t>
            </a:r>
            <a:r>
              <a:rPr lang="en-US" sz="1400" b="1" dirty="0" smtClean="0">
                <a:latin typeface="Arial" charset="0"/>
              </a:rPr>
              <a:t>)</a:t>
            </a:r>
          </a:p>
        </p:txBody>
      </p:sp>
      <p:sp>
        <p:nvSpPr>
          <p:cNvPr id="81" name="Rounded Rectangle 80"/>
          <p:cNvSpPr/>
          <p:nvPr/>
        </p:nvSpPr>
        <p:spPr bwMode="auto">
          <a:xfrm>
            <a:off x="5091918" y="6200685"/>
            <a:ext cx="3589237" cy="612919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latin typeface="Arial" charset="0"/>
              </a:rPr>
              <a:t>CWG/AWG (</a:t>
            </a:r>
            <a:r>
              <a:rPr lang="en-US" sz="1200" i="1" dirty="0" smtClean="0">
                <a:latin typeface="Arial" charset="0"/>
              </a:rPr>
              <a:t>PLPT</a:t>
            </a:r>
            <a:r>
              <a:rPr lang="en-US" sz="1200" b="1" i="1" dirty="0" smtClean="0">
                <a:latin typeface="Arial" charset="0"/>
              </a:rPr>
              <a:t> </a:t>
            </a:r>
            <a:r>
              <a:rPr lang="en-US" sz="1200" b="1" i="1" dirty="0">
                <a:latin typeface="Arial" charset="0"/>
              </a:rPr>
              <a:t>a</a:t>
            </a:r>
            <a:r>
              <a:rPr lang="en-US" sz="1200" b="1" i="1" dirty="0" smtClean="0">
                <a:latin typeface="Arial" charset="0"/>
              </a:rPr>
              <a:t>nalyses and reporting</a:t>
            </a:r>
            <a:r>
              <a:rPr lang="en-US" sz="1200" i="1" dirty="0" smtClean="0">
                <a:latin typeface="Arial" charset="0"/>
              </a:rPr>
              <a:t>), MOST </a:t>
            </a:r>
            <a:r>
              <a:rPr lang="en-US" sz="1200" i="1" dirty="0">
                <a:latin typeface="Arial" charset="0"/>
              </a:rPr>
              <a:t>(Observatory commanding), </a:t>
            </a:r>
            <a:r>
              <a:rPr lang="en-US" sz="1200" i="1" dirty="0" smtClean="0">
                <a:latin typeface="Arial" charset="0"/>
              </a:rPr>
              <a:t>GRT </a:t>
            </a:r>
            <a:r>
              <a:rPr lang="en-US" sz="1200" i="1" dirty="0">
                <a:latin typeface="Arial" charset="0"/>
              </a:rPr>
              <a:t>(GS Ops </a:t>
            </a:r>
            <a:r>
              <a:rPr lang="en-US" sz="1200" i="1" dirty="0" smtClean="0">
                <a:latin typeface="Arial" charset="0"/>
              </a:rPr>
              <a:t>support)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1240973" y="6162140"/>
            <a:ext cx="3398760" cy="651464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latin typeface="Arial" charset="0"/>
              </a:rPr>
              <a:t>Flight Vendor (</a:t>
            </a:r>
            <a:r>
              <a:rPr lang="en-US" sz="1200" i="1" dirty="0" smtClean="0">
                <a:latin typeface="Arial" charset="0"/>
              </a:rPr>
              <a:t>PLT</a:t>
            </a:r>
            <a:r>
              <a:rPr lang="en-US" sz="1200" b="1" i="1" dirty="0" smtClean="0">
                <a:latin typeface="Arial" charset="0"/>
              </a:rPr>
              <a:t> </a:t>
            </a:r>
            <a:r>
              <a:rPr lang="en-US" sz="1200" b="1" i="1" dirty="0">
                <a:latin typeface="Arial" charset="0"/>
              </a:rPr>
              <a:t>a</a:t>
            </a:r>
            <a:r>
              <a:rPr lang="en-US" sz="1200" b="1" i="1" dirty="0" smtClean="0">
                <a:latin typeface="Arial" charset="0"/>
              </a:rPr>
              <a:t>nalyses and reporting) &amp; CWG(review</a:t>
            </a:r>
            <a:r>
              <a:rPr lang="en-US" sz="1200" i="1" dirty="0" smtClean="0">
                <a:latin typeface="Arial" charset="0"/>
              </a:rPr>
              <a:t>), </a:t>
            </a:r>
            <a:r>
              <a:rPr lang="en-US" sz="1200" i="1" dirty="0">
                <a:latin typeface="Arial" charset="0"/>
              </a:rPr>
              <a:t>MOST (Observatory commanding), </a:t>
            </a:r>
            <a:r>
              <a:rPr lang="en-US" sz="1200" i="1" dirty="0" smtClean="0">
                <a:latin typeface="Arial" charset="0"/>
              </a:rPr>
              <a:t>GRT </a:t>
            </a:r>
            <a:r>
              <a:rPr lang="en-US" sz="1200" i="1" dirty="0">
                <a:latin typeface="Arial" charset="0"/>
              </a:rPr>
              <a:t>(GS Ops </a:t>
            </a:r>
            <a:r>
              <a:rPr lang="en-US" sz="1200" i="1" dirty="0" smtClean="0">
                <a:latin typeface="Arial" charset="0"/>
              </a:rPr>
              <a:t>support)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 rot="16200000">
            <a:off x="193544" y="5876344"/>
            <a:ext cx="777240" cy="1097280"/>
          </a:xfrm>
          <a:prstGeom prst="leftArrow">
            <a:avLst>
              <a:gd name="adj1" fmla="val 85196"/>
              <a:gd name="adj2" fmla="val 2394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US" sz="1400" b="1" dirty="0" smtClean="0"/>
              <a:t>Post-Launch SPOT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7713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/>
          <p:nvPr/>
        </p:nvCxnSpPr>
        <p:spPr bwMode="auto">
          <a:xfrm flipV="1">
            <a:off x="95697" y="3634981"/>
            <a:ext cx="4857303" cy="89867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H="1" flipV="1">
            <a:off x="7857195" y="3695961"/>
            <a:ext cx="660797" cy="83769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>
          <a:xfrm>
            <a:off x="152303" y="3048000"/>
            <a:ext cx="6126480" cy="182880"/>
          </a:xfrm>
          <a:prstGeom prst="rect">
            <a:avLst/>
          </a:prstGeom>
          <a:solidFill>
            <a:srgbClr val="FFD7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lvl="0" algn="ctr" defTabSz="914400"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Cal/INR/Product Science </a:t>
            </a:r>
            <a:r>
              <a:rPr lang="en-US" sz="1000" kern="0" dirty="0">
                <a:solidFill>
                  <a:prstClr val="black"/>
                </a:solidFill>
                <a:latin typeface="Calibri"/>
              </a:rPr>
              <a:t>(CIPS)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 Tool Development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82479" y="3671747"/>
            <a:ext cx="787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4 months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93790" y="3689382"/>
            <a:ext cx="9289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6 months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05965" y="3695960"/>
            <a:ext cx="7082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900" dirty="0" smtClean="0">
                <a:solidFill>
                  <a:prstClr val="black"/>
                </a:solidFill>
                <a:latin typeface="Calibri"/>
              </a:rPr>
              <a:t>12 months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924944" y="4028780"/>
            <a:ext cx="2211933" cy="400110"/>
          </a:xfrm>
          <a:prstGeom prst="rect">
            <a:avLst/>
          </a:prstGeom>
          <a:noFill/>
          <a:ln w="31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Mission </a:t>
            </a: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Operations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Review 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(MOR</a:t>
            </a:r>
            <a:r>
              <a:rPr kumimoji="0" lang="en-US" sz="1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 and System</a:t>
            </a:r>
            <a:r>
              <a:rPr kumimoji="0" lang="en-US" sz="1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Integration Review</a:t>
            </a:r>
            <a:r>
              <a:rPr kumimoji="0" lang="en-US" sz="10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(SIR)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31006" y="4021253"/>
            <a:ext cx="1188994" cy="400110"/>
          </a:xfrm>
          <a:prstGeom prst="rect">
            <a:avLst/>
          </a:prstGeom>
          <a:noFill/>
          <a:ln w="31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Flight Operations Review 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(FOR)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857880" y="3675920"/>
            <a:ext cx="8320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900" dirty="0">
                <a:solidFill>
                  <a:prstClr val="black"/>
                </a:solidFill>
                <a:latin typeface="Calibri"/>
              </a:rPr>
              <a:t>9</a:t>
            </a:r>
            <a:r>
              <a:rPr lang="en-US" sz="900" dirty="0" smtClean="0">
                <a:solidFill>
                  <a:prstClr val="black"/>
                </a:solidFill>
                <a:latin typeface="Calibri"/>
              </a:rPr>
              <a:t> Months</a:t>
            </a:r>
            <a:endParaRPr lang="en-US" sz="9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839620" y="3651884"/>
            <a:ext cx="0" cy="36576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61" name="Rectangle 60"/>
          <p:cNvSpPr/>
          <p:nvPr/>
        </p:nvSpPr>
        <p:spPr>
          <a:xfrm>
            <a:off x="6248399" y="3048000"/>
            <a:ext cx="1586278" cy="182880"/>
          </a:xfrm>
          <a:prstGeom prst="rect">
            <a:avLst/>
          </a:prstGeom>
          <a:solidFill>
            <a:srgbClr val="FFD7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lvl="0" algn="ctr" defTabSz="914400"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CIPS Val </a:t>
            </a:r>
            <a:r>
              <a:rPr lang="en-US" sz="1000" kern="0" dirty="0">
                <a:solidFill>
                  <a:prstClr val="black"/>
                </a:solidFill>
                <a:latin typeface="Calibri"/>
              </a:rPr>
              <a:t>Tool </a:t>
            </a: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Testing</a:t>
            </a:r>
            <a:endParaRPr lang="en-US" sz="1000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4724343" y="3729411"/>
            <a:ext cx="0" cy="18288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3" name="Straight Connector 62"/>
          <p:cNvCxnSpPr/>
          <p:nvPr/>
        </p:nvCxnSpPr>
        <p:spPr>
          <a:xfrm flipV="1">
            <a:off x="2600325" y="3650027"/>
            <a:ext cx="0" cy="30480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4" name="Rectangle 63"/>
          <p:cNvSpPr/>
          <p:nvPr/>
        </p:nvSpPr>
        <p:spPr>
          <a:xfrm>
            <a:off x="165667" y="1295400"/>
            <a:ext cx="7739492" cy="2743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r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Post-Launch Test (PLT) Planning/ Preparation &amp; System-Level Test Planning/Implementation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724343" y="1841508"/>
            <a:ext cx="2194560" cy="182880"/>
          </a:xfrm>
          <a:prstGeom prst="rect">
            <a:avLst/>
          </a:prstGeom>
          <a:solidFill>
            <a:srgbClr val="E2725B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rIns="0" anchor="ctr"/>
          <a:lstStyle/>
          <a:p>
            <a:pPr lvl="0" algn="ctr" defTabSz="914400">
              <a:defRPr/>
            </a:pPr>
            <a:r>
              <a:rPr lang="en-US" sz="1000" kern="0" dirty="0" err="1" smtClean="0">
                <a:solidFill>
                  <a:prstClr val="black"/>
                </a:solidFill>
                <a:latin typeface="Calibri"/>
              </a:rPr>
              <a:t>Cal&amp;INR</a:t>
            </a:r>
            <a:r>
              <a:rPr kumimoji="0" lang="en-US" sz="1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PLT </a:t>
            </a: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Procedure Development 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828545" y="2064378"/>
            <a:ext cx="2743200" cy="182880"/>
          </a:xfrm>
          <a:prstGeom prst="rect">
            <a:avLst/>
          </a:prstGeom>
          <a:solidFill>
            <a:srgbClr val="E2725B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ETE I-V Testing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324600" y="2369618"/>
            <a:ext cx="182880" cy="1828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485540" y="2362200"/>
            <a:ext cx="517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DOE</a:t>
            </a:r>
            <a:endParaRPr lang="en-US" sz="1000" dirty="0"/>
          </a:p>
        </p:txBody>
      </p:sp>
      <p:sp>
        <p:nvSpPr>
          <p:cNvPr id="69" name="Rectangle 68"/>
          <p:cNvSpPr/>
          <p:nvPr/>
        </p:nvSpPr>
        <p:spPr>
          <a:xfrm>
            <a:off x="6903720" y="2366645"/>
            <a:ext cx="182880" cy="18288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66555" y="1608297"/>
            <a:ext cx="5593517" cy="182880"/>
          </a:xfrm>
          <a:prstGeom prst="rect">
            <a:avLst/>
          </a:prstGeom>
          <a:solidFill>
            <a:srgbClr val="E2725B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r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Cal&amp;INR</a:t>
            </a:r>
            <a:r>
              <a:rPr kumimoji="0" lang="en-US" sz="1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PLT Definition</a:t>
            </a: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 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58400" y="2369618"/>
            <a:ext cx="6126480" cy="17990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prstClr val="black"/>
                </a:solidFill>
                <a:latin typeface="Calibri"/>
              </a:rPr>
              <a:t>Data Operations </a:t>
            </a: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Exercise</a:t>
            </a:r>
            <a:r>
              <a:rPr lang="en-US" sz="1000" kern="0" noProof="0" dirty="0" smtClean="0">
                <a:solidFill>
                  <a:prstClr val="black"/>
                </a:solidFill>
                <a:latin typeface="Calibri"/>
              </a:rPr>
              <a:t> (DOE) Planning &amp;</a:t>
            </a:r>
            <a:r>
              <a:rPr lang="en-US" sz="1000" kern="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G</a:t>
            </a:r>
            <a:r>
              <a:rPr lang="en-US" sz="1000" kern="0" noProof="0" dirty="0" smtClean="0">
                <a:solidFill>
                  <a:prstClr val="black"/>
                </a:solidFill>
                <a:latin typeface="Calibri"/>
              </a:rPr>
              <a:t>round Segment Training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52304" y="3279204"/>
            <a:ext cx="3596679" cy="320040"/>
          </a:xfrm>
          <a:prstGeom prst="rect">
            <a:avLst/>
          </a:prstGeom>
          <a:solidFill>
            <a:srgbClr val="FFD7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CIPS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Val </a:t>
            </a: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Maturity Stage Definitions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7834677" y="3658998"/>
            <a:ext cx="0" cy="36576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7696200" y="4041993"/>
            <a:ext cx="594360" cy="246221"/>
          </a:xfrm>
          <a:prstGeom prst="rect">
            <a:avLst/>
          </a:prstGeom>
          <a:noFill/>
          <a:ln w="31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Launch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748983" y="3279204"/>
            <a:ext cx="3118542" cy="320040"/>
          </a:xfrm>
          <a:prstGeom prst="rect">
            <a:avLst/>
          </a:prstGeom>
          <a:solidFill>
            <a:srgbClr val="FFD7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 algn="ctr" defTabSz="914400">
              <a:defRPr/>
            </a:pPr>
            <a:r>
              <a:rPr kumimoji="0" lang="en-US" sz="1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Post-Launch Product Test (PLPT) Definition</a:t>
            </a:r>
            <a:r>
              <a:rPr kumimoji="0" lang="en-US" sz="1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Development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-5482" y="4032045"/>
            <a:ext cx="1005840" cy="246221"/>
          </a:xfrm>
          <a:prstGeom prst="rect">
            <a:avLst/>
          </a:prstGeom>
          <a:noFill/>
          <a:ln w="31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CVCT Kick-Off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166556" y="3652232"/>
            <a:ext cx="0" cy="36576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-118594" y="3811333"/>
            <a:ext cx="1005840" cy="24622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Sep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13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147059" y="3833670"/>
            <a:ext cx="1700286" cy="24622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prstClr val="black"/>
                </a:solidFill>
                <a:latin typeface="Calibri"/>
              </a:rPr>
              <a:t>MOR - Jun 14/ SIR - Jul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14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539128" y="3803374"/>
            <a:ext cx="1005840" cy="24622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/>
              </a:rPr>
              <a:t>Jul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772400" y="3822527"/>
            <a:ext cx="548640" cy="24622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prstClr val="black"/>
                </a:solidFill>
                <a:latin typeface="Calibri"/>
              </a:rPr>
              <a:t>Mar16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4876743" y="3643817"/>
            <a:ext cx="0" cy="36576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2" name="Rectangle 111"/>
          <p:cNvSpPr/>
          <p:nvPr/>
        </p:nvSpPr>
        <p:spPr>
          <a:xfrm>
            <a:off x="158400" y="2585262"/>
            <a:ext cx="4718343" cy="32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CIPS Concept of Operations (CONOPS) and Operational Concept  (OPSCON)</a:t>
            </a:r>
            <a:r>
              <a:rPr kumimoji="0" lang="en-US" sz="1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Development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855335" y="2606520"/>
            <a:ext cx="1001860" cy="32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 algn="ctr" defTabSz="914400">
              <a:defRPr/>
            </a:pPr>
            <a:r>
              <a:rPr lang="en-US" sz="1000" kern="0" noProof="0" dirty="0" smtClean="0">
                <a:solidFill>
                  <a:prstClr val="black"/>
                </a:solidFill>
                <a:latin typeface="Calibri"/>
              </a:rPr>
              <a:t>CIPS </a:t>
            </a:r>
            <a:r>
              <a:rPr kumimoji="0" lang="en-US" sz="1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OPSCON Rehearsals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8616" y="38418"/>
            <a:ext cx="6355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3200" b="1" dirty="0" smtClean="0">
                <a:solidFill>
                  <a:prstClr val="black"/>
                </a:solidFill>
                <a:latin typeface="+mj-lt"/>
              </a:rPr>
              <a:t>Pre-Launch PLT/PLPT Readiness Activities</a:t>
            </a:r>
            <a:endParaRPr lang="en-US" sz="32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95696" y="4534137"/>
            <a:ext cx="8422295" cy="2153543"/>
          </a:xfrm>
          <a:solidFill>
            <a:srgbClr val="00B0F0"/>
          </a:solidFill>
          <a:ln w="28575">
            <a:solidFill>
              <a:srgbClr val="0000FF"/>
            </a:solidFill>
          </a:ln>
        </p:spPr>
        <p:txBody>
          <a:bodyPr/>
          <a:lstStyle/>
          <a:p>
            <a:pPr marL="176213" lvl="1" indent="-1762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Plan observatory post-launch tests (PLT)</a:t>
            </a:r>
          </a:p>
          <a:p>
            <a:pPr marL="176213" lvl="1" indent="-1762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Plan data post-launch product tests (PLPT)</a:t>
            </a:r>
          </a:p>
          <a:p>
            <a:pPr marL="176213" lvl="1" indent="-1762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/>
              <a:t>Complete Cal/Val analysis tool development, testing, and implementation</a:t>
            </a:r>
          </a:p>
          <a:p>
            <a:pPr marL="176213" lvl="1" indent="-1762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Define PLPT Cal/</a:t>
            </a:r>
            <a:r>
              <a:rPr lang="en-US" dirty="0"/>
              <a:t>V</a:t>
            </a:r>
            <a:r>
              <a:rPr lang="en-US" dirty="0" smtClean="0"/>
              <a:t>al quality monitoring, analysis, and anomaly resolution Operational Concept rehearsals, and implement them during </a:t>
            </a:r>
            <a:r>
              <a:rPr lang="en-US" dirty="0"/>
              <a:t>Data Ops Exercises (DOEs</a:t>
            </a:r>
            <a:r>
              <a:rPr lang="en-US" dirty="0" smtClean="0"/>
              <a:t>)</a:t>
            </a:r>
            <a:endParaRPr lang="en-US" dirty="0"/>
          </a:p>
          <a:p>
            <a:pPr marL="176213" lvl="1" indent="-1762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/>
              <a:t>Train relevant Cal/Val personnel </a:t>
            </a:r>
            <a:r>
              <a:rPr lang="en-US" dirty="0" smtClean="0"/>
              <a:t>to use Core Ground Segment 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8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359" y="65088"/>
            <a:ext cx="6019800" cy="849312"/>
          </a:xfrm>
        </p:spPr>
        <p:txBody>
          <a:bodyPr/>
          <a:lstStyle/>
          <a:p>
            <a:r>
              <a:rPr lang="en-US" dirty="0" smtClean="0"/>
              <a:t>Pre-launch Cal/Val Test Data Resources (1 of 2)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0648" y="1225259"/>
          <a:ext cx="9012392" cy="4257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37544"/>
                <a:gridCol w="1048512"/>
                <a:gridCol w="1163613"/>
                <a:gridCol w="7627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CVCT</a:t>
                      </a:r>
                      <a:r>
                        <a:rPr lang="en-US" baseline="0" dirty="0" smtClean="0"/>
                        <a:t> Validation 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L0</a:t>
                      </a:r>
                      <a:r>
                        <a:rPr lang="en-US" dirty="0" smtClean="0"/>
                        <a:t> 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L1b 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AHI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L1b Product and Instrument</a:t>
                      </a:r>
                      <a:r>
                        <a:rPr lang="en-US" sz="1600" baseline="0" dirty="0" smtClean="0"/>
                        <a:t> Calibration Data science content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L2+ Product</a:t>
                      </a:r>
                      <a:r>
                        <a:rPr lang="en-US" sz="1600" baseline="0" dirty="0" smtClean="0"/>
                        <a:t> science content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Product Generation (PG) Product Performance Monitor (PPM) science content and usability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Mission Management (MM) Product Monitor (PM) science</a:t>
                      </a:r>
                      <a:r>
                        <a:rPr lang="en-US" sz="1600" baseline="0" dirty="0" smtClean="0"/>
                        <a:t> content and usability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Development Environment usability for </a:t>
                      </a:r>
                      <a:r>
                        <a:rPr lang="en-US" sz="1600" dirty="0" err="1" smtClean="0"/>
                        <a:t>cal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val</a:t>
                      </a:r>
                      <a:r>
                        <a:rPr lang="en-US" sz="1600" dirty="0" smtClean="0"/>
                        <a:t>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Computing resources; data storage systems; and PDA, LZSS and CLASS network connectivity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Cal/</a:t>
                      </a:r>
                      <a:r>
                        <a:rPr lang="en-US" sz="1600" dirty="0" err="1" smtClean="0"/>
                        <a:t>val</a:t>
                      </a:r>
                      <a:r>
                        <a:rPr lang="en-US" sz="1600" dirty="0" smtClean="0"/>
                        <a:t> monitoring and analysis software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Wingdings"/>
                        </a:rPr>
                        <a:t>L2+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Cal/</a:t>
                      </a:r>
                      <a:r>
                        <a:rPr lang="en-US" sz="1600" dirty="0" err="1" smtClean="0"/>
                        <a:t>val</a:t>
                      </a:r>
                      <a:r>
                        <a:rPr lang="en-US" sz="1600" dirty="0" smtClean="0"/>
                        <a:t> OPSCON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85216" y="5625061"/>
            <a:ext cx="8058912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lgerian" panose="04020705040A02060702" pitchFamily="82" charset="0"/>
              </a:rPr>
              <a:t>DOE/GSIT Data INPUT</a:t>
            </a:r>
            <a:endParaRPr lang="en-US" sz="2400" dirty="0">
              <a:latin typeface="Algerian" panose="04020705040A02060702" pitchFamily="82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293820" y="1945217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789827" y="1945217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736868" y="2328976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293820" y="2815452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293820" y="3400443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293820" y="5204318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293820" y="4318004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789827" y="5204318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293820" y="3894219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6789827" y="3894219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6293820" y="2330481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736868" y="5204318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99916" y="4820270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6789827" y="4820270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736868" y="4820270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7736868" y="2815452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736868" y="3861528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736868" y="4318004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6789827" y="3388251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14929" y="5999699"/>
            <a:ext cx="220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MVT-DS S/C TVAC L0 Data (ETE-3)</a:t>
            </a:r>
            <a:endParaRPr lang="en-US" sz="1400" b="1" dirty="0"/>
          </a:p>
        </p:txBody>
      </p:sp>
      <p:sp>
        <p:nvSpPr>
          <p:cNvPr id="13" name="Oval 12"/>
          <p:cNvSpPr/>
          <p:nvPr/>
        </p:nvSpPr>
        <p:spPr bwMode="auto">
          <a:xfrm>
            <a:off x="6622000" y="6171875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550433" y="6171875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872130" y="6196259"/>
            <a:ext cx="182880" cy="182880"/>
          </a:xfrm>
          <a:prstGeom prst="ellips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9011" y="5987507"/>
            <a:ext cx="175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AAWDS Simulated L1b Products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70080" y="6024083"/>
            <a:ext cx="2121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BDS, MVT-DS &amp; EDS Simulated L0 Data</a:t>
            </a:r>
            <a:endParaRPr lang="en-US" sz="1400" b="1" dirty="0"/>
          </a:p>
        </p:txBody>
      </p:sp>
      <p:sp>
        <p:nvSpPr>
          <p:cNvPr id="45" name="Oval 44"/>
          <p:cNvSpPr/>
          <p:nvPr/>
        </p:nvSpPr>
        <p:spPr bwMode="auto">
          <a:xfrm>
            <a:off x="6789827" y="2815452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7736868" y="3388251"/>
            <a:ext cx="182880" cy="182880"/>
          </a:xfrm>
          <a:prstGeom prst="ellipse">
            <a:avLst/>
          </a:prstGeom>
          <a:pattFill prst="lgConfetti">
            <a:fgClr>
              <a:srgbClr val="FFC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6789827" y="4318004"/>
            <a:ext cx="182880" cy="182880"/>
          </a:xfrm>
          <a:prstGeom prst="ellipse">
            <a:avLst/>
          </a:prstGeom>
          <a:pattFill prst="sphere">
            <a:fgClr>
              <a:srgbClr val="FF00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EF287A-B048-495E-AED9-535BD4176C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23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8510" y="2405705"/>
            <a:ext cx="8351520" cy="173736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52400"/>
            <a:bevelB w="215900"/>
          </a:sp3d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Reference Validation Data are available from:</a:t>
            </a:r>
            <a:endParaRPr lang="en-US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U.S</a:t>
            </a:r>
            <a:r>
              <a:rPr lang="en-US" sz="2000" dirty="0"/>
              <a:t>. owned </a:t>
            </a:r>
            <a:r>
              <a:rPr lang="en-US" sz="2000" dirty="0" smtClean="0"/>
              <a:t>operational and research satellites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International </a:t>
            </a:r>
            <a:r>
              <a:rPr lang="en-US" sz="2000" dirty="0" smtClean="0"/>
              <a:t>satellite programs with </a:t>
            </a:r>
            <a:r>
              <a:rPr lang="en-US" sz="2000" dirty="0"/>
              <a:t>data sharing </a:t>
            </a:r>
            <a:r>
              <a:rPr lang="en-US" sz="2000" dirty="0" smtClean="0"/>
              <a:t>agreements in </a:t>
            </a:r>
            <a:r>
              <a:rPr lang="en-US" sz="2000" dirty="0"/>
              <a:t>place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NOAA funded in-situ measurement platforms 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EF287A-B048-495E-AED9-535BD4176C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1231359" y="65088"/>
            <a:ext cx="6019800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r>
              <a:rPr lang="en-US" b="0" kern="0" dirty="0" smtClean="0"/>
              <a:t>Pre-launch Cal/Val Test Data Resources (2 of 2)</a:t>
            </a:r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60686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GOES-R &amp; JMA AHI Collaboration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B42F3-0C86-4CFA-B693-8C297A7F7D5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23,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797814"/>
            <a:ext cx="8867775" cy="6028436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200" dirty="0" smtClean="0"/>
              <a:t>GOES-R ABI Radiance Product Validation Team Analysis</a:t>
            </a:r>
            <a:endParaRPr lang="en-US" sz="2200" dirty="0"/>
          </a:p>
          <a:p>
            <a:pPr marL="742950" lvl="2" indent="-285750">
              <a:buFont typeface="Arial" panose="020B0604020202020204" pitchFamily="34" charset="0"/>
              <a:buChar char="‒"/>
            </a:pPr>
            <a:r>
              <a:rPr lang="en-US" dirty="0" smtClean="0"/>
              <a:t>Analyze AHI </a:t>
            </a:r>
            <a:r>
              <a:rPr lang="en-US" dirty="0"/>
              <a:t>on-board calibration data: Including solar diffuser, blackbody, and </a:t>
            </a:r>
            <a:r>
              <a:rPr lang="en-US" dirty="0" err="1"/>
              <a:t>spaceview</a:t>
            </a:r>
            <a:r>
              <a:rPr lang="en-US" dirty="0"/>
              <a:t> data taken during calibration, and supporting data needed to determine instrument calibration coefficients</a:t>
            </a:r>
          </a:p>
          <a:p>
            <a:pPr marL="742950" lvl="2" indent="-285750">
              <a:buFont typeface="Arial" panose="020B0604020202020204" pitchFamily="34" charset="0"/>
              <a:buChar char="‒"/>
            </a:pPr>
            <a:r>
              <a:rPr lang="en-US" dirty="0" smtClean="0"/>
              <a:t>Analyze AHI lunar data for the purpose of radiometric trending and MTF analysis</a:t>
            </a: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‒"/>
            </a:pPr>
            <a:r>
              <a:rPr lang="en-US" dirty="0" smtClean="0"/>
              <a:t>Compare AHI L1b data with radiometric measurements from other operational polar and geostationary imagers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200" dirty="0"/>
              <a:t>GOES-R ABI </a:t>
            </a:r>
            <a:r>
              <a:rPr lang="en-US" sz="2200" dirty="0" smtClean="0"/>
              <a:t>L2+ Product Validation </a:t>
            </a:r>
            <a:r>
              <a:rPr lang="en-US" sz="2200" dirty="0"/>
              <a:t>Team </a:t>
            </a:r>
            <a:r>
              <a:rPr lang="en-US" sz="2200" dirty="0" smtClean="0"/>
              <a:t>Analysis</a:t>
            </a:r>
            <a:endParaRPr lang="en-US" sz="2200" dirty="0"/>
          </a:p>
          <a:p>
            <a:pPr marL="742950" lvl="2" indent="-285750">
              <a:buFont typeface="Arial" panose="020B0604020202020204" pitchFamily="34" charset="0"/>
              <a:buChar char="‒"/>
            </a:pPr>
            <a:r>
              <a:rPr lang="en-US" dirty="0"/>
              <a:t>P</a:t>
            </a:r>
            <a:r>
              <a:rPr lang="en-US" dirty="0" smtClean="0"/>
              <a:t>rocess AHI L1b data using the GOES-R L2+ product algorithms as applicable</a:t>
            </a:r>
          </a:p>
          <a:p>
            <a:pPr marL="742950" lvl="2" indent="-285750">
              <a:buFont typeface="Arial" panose="020B0604020202020204" pitchFamily="34" charset="0"/>
              <a:buChar char="‒"/>
            </a:pPr>
            <a:r>
              <a:rPr lang="en-US" dirty="0"/>
              <a:t>Compare AHI L2+ products with those derived from applicable reference/ground truth observations from other observing platforms (</a:t>
            </a:r>
            <a:r>
              <a:rPr lang="en-US" dirty="0" smtClean="0"/>
              <a:t>e.g</a:t>
            </a:r>
            <a:r>
              <a:rPr lang="en-US" dirty="0"/>
              <a:t>., similar products derived from polar orbiting and geostationary imagers; ground-based observations, </a:t>
            </a:r>
            <a:r>
              <a:rPr lang="en-US" dirty="0" err="1"/>
              <a:t>etc</a:t>
            </a:r>
            <a:r>
              <a:rPr lang="en-US" dirty="0" smtClean="0"/>
              <a:t>)</a:t>
            </a:r>
          </a:p>
          <a:p>
            <a:pPr marL="5143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GOES-R Product Operations </a:t>
            </a:r>
          </a:p>
          <a:p>
            <a:pPr marL="800100" lvl="2" indent="-285750">
              <a:buFont typeface="Arial" panose="020B0604020202020204" pitchFamily="34" charset="0"/>
              <a:buChar char="‒"/>
            </a:pPr>
            <a:r>
              <a:rPr lang="en-US" dirty="0" smtClean="0"/>
              <a:t>Share ground </a:t>
            </a:r>
            <a:r>
              <a:rPr lang="en-US" dirty="0"/>
              <a:t>segment operational concepts for </a:t>
            </a:r>
            <a:r>
              <a:rPr lang="en-US" dirty="0" smtClean="0"/>
              <a:t>AHI and ABI </a:t>
            </a:r>
            <a:r>
              <a:rPr lang="en-US" dirty="0"/>
              <a:t>calibration, image navigation and registration (INR) and product science performance monitoring, analysis and anomaly </a:t>
            </a:r>
            <a:r>
              <a:rPr lang="en-US" dirty="0" smtClean="0"/>
              <a:t>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8569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84428</TotalTime>
  <Words>2682</Words>
  <Application>Microsoft Office PowerPoint</Application>
  <PresentationFormat>On-screen Show (4:3)</PresentationFormat>
  <Paragraphs>357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Algerian</vt:lpstr>
      <vt:lpstr>Arial</vt:lpstr>
      <vt:lpstr>Arial Black</vt:lpstr>
      <vt:lpstr>Arial Rounded MT Bold</vt:lpstr>
      <vt:lpstr>Calibri</vt:lpstr>
      <vt:lpstr>Times</vt:lpstr>
      <vt:lpstr>Wingdings</vt:lpstr>
      <vt:lpstr>Default Design</vt:lpstr>
      <vt:lpstr>GOES-R Cal/Val</vt:lpstr>
      <vt:lpstr>Outline</vt:lpstr>
      <vt:lpstr>Cal/Val Roles and Responsibilities</vt:lpstr>
      <vt:lpstr>Pre-Launch Instrument-Level Cal/Val Test Data Analysis </vt:lpstr>
      <vt:lpstr>PowerPoint Presentation</vt:lpstr>
      <vt:lpstr>PowerPoint Presentation</vt:lpstr>
      <vt:lpstr>Pre-launch Cal/Val Test Data Resources (1 of 2)</vt:lpstr>
      <vt:lpstr>PowerPoint Presentation</vt:lpstr>
      <vt:lpstr>GOES-R &amp; JMA AHI Collaboration</vt:lpstr>
      <vt:lpstr>PowerPoint Presentation</vt:lpstr>
      <vt:lpstr>PowerPoint Presentation</vt:lpstr>
      <vt:lpstr>PLPT Validation Event (VE) Success Criteria</vt:lpstr>
      <vt:lpstr>PLPT Validation Outcomes</vt:lpstr>
      <vt:lpstr>Summary</vt:lpstr>
      <vt:lpstr>PowerPoint Presentation</vt:lpstr>
      <vt:lpstr>PowerPoint Presentation</vt:lpstr>
      <vt:lpstr>Post-Launch Testing (PLT) vs Post-Launch Product Testing (PLPT)</vt:lpstr>
      <vt:lpstr>Test Datasets Summary</vt:lpstr>
      <vt:lpstr>AAWDS Data Sets</vt:lpstr>
    </vt:vector>
  </TitlesOfParts>
  <Company>NESDIS-HQ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AHarper</dc:creator>
  <cp:lastModifiedBy>IACOVAZZI, ROBERT A. (GSFC-410.0)[ASRC MANAGEMENT SERVICES INC]</cp:lastModifiedBy>
  <cp:revision>5065</cp:revision>
  <cp:lastPrinted>2012-08-15T20:17:02Z</cp:lastPrinted>
  <dcterms:created xsi:type="dcterms:W3CDTF">2010-08-12T18:45:44Z</dcterms:created>
  <dcterms:modified xsi:type="dcterms:W3CDTF">2015-02-19T15:42:04Z</dcterms:modified>
</cp:coreProperties>
</file>