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7432000" cy="51206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>
        <p:scale>
          <a:sx n="33" d="100"/>
          <a:sy n="33" d="100"/>
        </p:scale>
        <p:origin x="708" y="-2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8380311"/>
            <a:ext cx="23317200" cy="17827413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6895217"/>
            <a:ext cx="20574000" cy="12363023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4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726267"/>
            <a:ext cx="5915025" cy="433950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726267"/>
            <a:ext cx="17402175" cy="433950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4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4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766055"/>
            <a:ext cx="23660100" cy="21300436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4268002"/>
            <a:ext cx="23660100" cy="11201396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3631334"/>
            <a:ext cx="1165860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3631334"/>
            <a:ext cx="11658600" cy="324899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726278"/>
            <a:ext cx="23660100" cy="9897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2552684"/>
            <a:ext cx="11605020" cy="6151876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8704560"/>
            <a:ext cx="11605020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2552684"/>
            <a:ext cx="11662173" cy="6151876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8704560"/>
            <a:ext cx="11662173" cy="27511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4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8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7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413760"/>
            <a:ext cx="8847534" cy="1194816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372785"/>
            <a:ext cx="13887450" cy="36389733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5361920"/>
            <a:ext cx="8847534" cy="28459857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9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413760"/>
            <a:ext cx="8847534" cy="1194816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372785"/>
            <a:ext cx="13887450" cy="36389733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5361920"/>
            <a:ext cx="8847534" cy="28459857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726278"/>
            <a:ext cx="23660100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3631334"/>
            <a:ext cx="23660100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7460758"/>
            <a:ext cx="617220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B098-6CBA-4791-8A56-9BF815ABE3C1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7460758"/>
            <a:ext cx="925830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7460758"/>
            <a:ext cx="617220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D88B-7015-431F-9B92-1D40B2E55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7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9446" y="1907368"/>
            <a:ext cx="18795210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500" b="1" dirty="0" smtClean="0"/>
              <a:t>Enterprise Algorithm Change Process</a:t>
            </a:r>
            <a:endParaRPr lang="en-US" sz="95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3" y="1357440"/>
            <a:ext cx="5029200" cy="32081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42195" y="3865417"/>
            <a:ext cx="1689513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Heather Kilcoyne</a:t>
            </a:r>
            <a:r>
              <a:rPr lang="en-US" sz="6000" baseline="30000" dirty="0" smtClean="0"/>
              <a:t>1</a:t>
            </a:r>
            <a:r>
              <a:rPr lang="en-US" sz="6000" dirty="0" smtClean="0"/>
              <a:t>, Matt Seybold</a:t>
            </a:r>
            <a:r>
              <a:rPr lang="en-US" sz="6000" baseline="30000" dirty="0" smtClean="0"/>
              <a:t>2</a:t>
            </a:r>
            <a:r>
              <a:rPr lang="en-US" sz="6000" dirty="0" smtClean="0"/>
              <a:t>, Wayne MacKenzie</a:t>
            </a:r>
            <a:r>
              <a:rPr lang="en-US" sz="6000" baseline="30000" dirty="0" smtClean="0"/>
              <a:t>2</a:t>
            </a:r>
          </a:p>
          <a:p>
            <a:pPr algn="ctr"/>
            <a:r>
              <a:rPr lang="en-US" sz="5000" baseline="30000" dirty="0" smtClean="0"/>
              <a:t>1 </a:t>
            </a:r>
            <a:r>
              <a:rPr lang="en-US" sz="5000" dirty="0" smtClean="0"/>
              <a:t>GOES-R Program</a:t>
            </a:r>
            <a:endParaRPr lang="en-US" sz="5000" baseline="30000" dirty="0" smtClean="0"/>
          </a:p>
          <a:p>
            <a:pPr algn="ctr"/>
            <a:r>
              <a:rPr lang="en-US" sz="5000" dirty="0" smtClean="0"/>
              <a:t> </a:t>
            </a:r>
            <a:r>
              <a:rPr lang="en-US" sz="5000" baseline="30000" dirty="0" smtClean="0"/>
              <a:t>2</a:t>
            </a:r>
            <a:r>
              <a:rPr lang="en-US" sz="5000" dirty="0" smtClean="0"/>
              <a:t> NESDIS/OSPO/SPSD </a:t>
            </a:r>
            <a:endParaRPr lang="en-US" sz="50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1122182" y="24571992"/>
            <a:ext cx="1154474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An Algorithm Change is a modification of the operational software that computes a data product.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Throughout the phases of a satellite mission, reasons to change a data product algorithm arise, some examples are: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Pre-Launch: Testing increases knowledge of instrument performance and implementation of science in algorithms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Calibration/Validation (Cal/Val): Instrument calibration tweaks and resolution of errors, both software bugs and science application/implementation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Operations: Evolution of requirements with changing user needs and science advancement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The Satellite Ground System (GS) must be prepared to collect, approve, test, and implement these changes correctly and efficiently in order to deliver reliable and consistent data to the users.</a:t>
            </a:r>
          </a:p>
          <a:p>
            <a:pPr algn="just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3478" y="22801443"/>
            <a:ext cx="82174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smtClean="0"/>
              <a:t>What is an Algorithm Change?</a:t>
            </a:r>
            <a:endParaRPr lang="en-US" sz="50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7" r="21859" b="14582"/>
          <a:stretch/>
        </p:blipFill>
        <p:spPr>
          <a:xfrm>
            <a:off x="2508308" y="6400111"/>
            <a:ext cx="6371303" cy="757779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06"/>
          <a:stretch/>
        </p:blipFill>
        <p:spPr>
          <a:xfrm>
            <a:off x="316523" y="15397315"/>
            <a:ext cx="11851355" cy="737695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10"/>
          <a:stretch/>
        </p:blipFill>
        <p:spPr>
          <a:xfrm>
            <a:off x="14359663" y="15397315"/>
            <a:ext cx="11774479" cy="729346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4822629" y="22808764"/>
            <a:ext cx="126093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Regardless of system, all changes follow the same path….</a:t>
            </a:r>
            <a:endParaRPr lang="en-US" sz="50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93" t="19241" b="11521"/>
          <a:stretch/>
        </p:blipFill>
        <p:spPr>
          <a:xfrm>
            <a:off x="19987656" y="24562247"/>
            <a:ext cx="6961237" cy="654782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536758" y="7374434"/>
            <a:ext cx="1456422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Product Lifecycle is a NESDIS level process where user needs are determined, requirements generated and delegated to specific programs for execution.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During a system acquisition, NESDIS retains the requirements definition, whereas the specific programs handle specifications and system validation.  Each project within a specific program develops and implements algorithms as well as verify the implementation.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During operations, the process is executed by NESDIS for requirements and OSPO everything else.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4000" dirty="0" smtClean="0"/>
              <a:t>The algorithm change process is a subset of the product lifecycle.</a:t>
            </a:r>
            <a:endParaRPr lang="en-US" sz="40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14537840" y="24562247"/>
            <a:ext cx="5132441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Detect/Identify discrepancy (Algorithm Issue) in operational data product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Report issue for communication with Project and Team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Prioritize within Discipline’s tasks after evaluation if within scope and resources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Investigate cause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Resolve the issue in the code, deliver change package, test, and approve the change to the baseline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Implement the solution in the operational system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 smtClean="0"/>
              <a:t>Verify solution implemented correctly in operational system</a:t>
            </a:r>
          </a:p>
          <a:p>
            <a:pPr algn="just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47641" y="14689429"/>
            <a:ext cx="10589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Roles &amp; Responsibility During System Acquisition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5785841" y="14689464"/>
            <a:ext cx="8922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Roles &amp; Responsibility During Operations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47641" y="45075491"/>
            <a:ext cx="11544743" cy="613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Cal/Val Teams and Data Users will report, prioritize, resolve, and verify potential changes in the same way.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GOES-R is working with OSPO to update the legacy OSPO CM process to a new, consolidated process that will accommodate both new systems.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One type of “algorithm trouble ticket” will be used across all systems.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Original type of “configuration change request” will be used across all systems.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GOES-R is adopting the JPSS prioritization scheme, based on product priority and severity of discrepancy.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All Programs will move towards a common vocabulary.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Tools will be used across Programs.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New Programs will tailor the established Algorithm Change Process for their systems.</a:t>
            </a:r>
          </a:p>
          <a:p>
            <a:pPr algn="just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4537840" y="45075491"/>
            <a:ext cx="1143668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No need to “reinvent the wheel” with every new mission, but tailoring allows individual project needs to be addressed.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Easier for developers to understand what is needed to transition new science into operations and training minimized across programs.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Costs for implementing changes are decreased with increased efficiency.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Common use of vocabulary and tools will ease participation across multiple missions.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Changes are implemented more quickly, resulting in improved data for user applications.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Data quality is maintained for the end users.</a:t>
            </a:r>
          </a:p>
          <a:p>
            <a:pPr algn="just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089644" y="43287518"/>
            <a:ext cx="105740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How Do </a:t>
            </a:r>
            <a:r>
              <a:rPr lang="en-US" sz="5000" b="1" dirty="0"/>
              <a:t>W</a:t>
            </a:r>
            <a:r>
              <a:rPr lang="en-US" sz="5000" b="1" dirty="0" smtClean="0"/>
              <a:t>e </a:t>
            </a:r>
            <a:r>
              <a:rPr lang="en-US" sz="5000" b="1" dirty="0"/>
              <a:t>B</a:t>
            </a:r>
            <a:r>
              <a:rPr lang="en-US" sz="5000" b="1" dirty="0" smtClean="0"/>
              <a:t>enefit from an Enterprise Change Management Process?</a:t>
            </a:r>
            <a:endParaRPr lang="en-US" sz="5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607507" y="43287518"/>
            <a:ext cx="105740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How Do </a:t>
            </a:r>
            <a:r>
              <a:rPr lang="en-US" sz="5000" b="1" dirty="0"/>
              <a:t>W</a:t>
            </a:r>
            <a:r>
              <a:rPr lang="en-US" sz="5000" b="1" dirty="0" smtClean="0"/>
              <a:t>e </a:t>
            </a:r>
            <a:r>
              <a:rPr lang="en-US" sz="5000" b="1" dirty="0"/>
              <a:t>M</a:t>
            </a:r>
            <a:r>
              <a:rPr lang="en-US" sz="5000" b="1" dirty="0" smtClean="0"/>
              <a:t>ove </a:t>
            </a:r>
            <a:r>
              <a:rPr lang="en-US" sz="5000" b="1" dirty="0"/>
              <a:t>T</a:t>
            </a:r>
            <a:r>
              <a:rPr lang="en-US" sz="5000" b="1" dirty="0" smtClean="0"/>
              <a:t>owards a Common Process?</a:t>
            </a:r>
            <a:endParaRPr lang="en-US" sz="5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787378" y="31706675"/>
            <a:ext cx="205947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How Do </a:t>
            </a:r>
            <a:r>
              <a:rPr lang="en-US" sz="5000" b="1" dirty="0"/>
              <a:t>W</a:t>
            </a:r>
            <a:r>
              <a:rPr lang="en-US" sz="5000" b="1" dirty="0" smtClean="0"/>
              <a:t>e Accommodate Differences Between Satellite Programs?</a:t>
            </a:r>
            <a:endParaRPr lang="en-US" sz="5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47641" y="32595618"/>
            <a:ext cx="11544743" cy="1097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Communication between and amongst participating organizations is key element of success.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NESDIS organizations (STAR, OSPO, Program personnel and their Ground and Flight Contractors)  can work shoulder-to-shoulder to make changes.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Types of change determine who does the bulk of the work, but all three groups are involved to some degree in each.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Contractual relationships should be structured to allow for technical interchange as needed to support mutual success.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Algorithm Review Board (ARB) retains review and approval of science changes with the Subject Matter Experts and Organization accountable for Data Product Quality.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Provides early communicate of change to all stakeholders to assess impact prior to implementation.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Forum of people focused only on data product performance.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Consistent application of DAP definition eases movement across organizational boundaries</a:t>
            </a:r>
            <a:r>
              <a:rPr lang="en-US" sz="26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JPSS and GOES-R have differing organizational structures, but the need for the Cal/Val Scientists, Users, Program Personnel, and OSPO Personnel to collaborate to resolve issues is identical.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GOES-R is following the JPSS lead by establishing an Algorithm Review Board to review and approve all science-related baseline changes.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The Delivered Algorithm Package (DAP) for GOES-R will be similar to that used for the initial science algorithm deliveries to the Program, which was tailored for S-NPP/JPSS.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endParaRPr lang="en-US" sz="2600" dirty="0" smtClean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537840" y="32595618"/>
            <a:ext cx="12411053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Tailoring </a:t>
            </a:r>
            <a:r>
              <a:rPr lang="en-US" sz="2600" dirty="0">
                <a:solidFill>
                  <a:prstClr val="black"/>
                </a:solidFill>
              </a:rPr>
              <a:t>for each Program will be needed to accommodate each separate Ground System. 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Testing of DAP by Program prior to ARB review eliminated for GOES-R with STAR access to GS Development Environment.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GOES-R system ability to update algorithms without full software release may speed implementation of minor algorithms modification.</a:t>
            </a:r>
          </a:p>
          <a:p>
            <a:pPr marL="342900" lvl="0" indent="-3429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Roles in the Process are filled by the appropriate position based on Program Accountability/Responsibility.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ARB Chair is the entity accountable for Data Product Quality during the specific phase of the program.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JPSS:  Data Products and Algorithms Lead/Algorithm Project Lead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GOES-R: Program Systems Engineering/Program Scientist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Both will transition to OSPO when systems handed over to OSPO.</a:t>
            </a:r>
          </a:p>
          <a:p>
            <a:pPr marL="742950" lvl="1" indent="-285750" algn="just" defTabSz="457200">
              <a:spcBef>
                <a:spcPct val="20000"/>
              </a:spcBef>
              <a:buFont typeface="Arial"/>
              <a:buChar char="–"/>
            </a:pPr>
            <a:r>
              <a:rPr lang="en-US" sz="2600" dirty="0">
                <a:solidFill>
                  <a:prstClr val="black"/>
                </a:solidFill>
              </a:rPr>
              <a:t>Data Product Lead is the owner of the algorithm and recommends changes to the ARB chair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JPSS: STAR personnel lead the Cal/Val teams and transition to Long-Term Monitoring support to OSPO in operations.</a:t>
            </a:r>
          </a:p>
          <a:p>
            <a:pPr marL="1143000" lvl="2" indent="-228600" algn="just" defTabSz="457200">
              <a:spcBef>
                <a:spcPct val="20000"/>
              </a:spcBef>
              <a:buFont typeface="Arial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GOES-R: Instrument vendor responsible for algorithm development/issue resolution during Cal/Val, Program personnel and OSPO will facilitate collaboration between Calibration Working Group (CWG) and instrument vendors</a:t>
            </a:r>
            <a:r>
              <a:rPr lang="en-US" sz="2600" dirty="0" smtClean="0">
                <a:solidFill>
                  <a:prstClr val="black"/>
                </a:solidFill>
              </a:rPr>
              <a:t>.</a:t>
            </a:r>
            <a:endParaRPr lang="en-US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00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1463</TotalTime>
  <Words>956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MacKenzie, Wayne M. (GSFC-4170)[NOAA]</dc:creator>
  <cp:lastModifiedBy>MacKenzie, Wayne M. (GSFC-4170)[NOAA]</cp:lastModifiedBy>
  <cp:revision>14</cp:revision>
  <dcterms:created xsi:type="dcterms:W3CDTF">2015-02-18T19:55:41Z</dcterms:created>
  <dcterms:modified xsi:type="dcterms:W3CDTF">2015-02-19T20:19:26Z</dcterms:modified>
</cp:coreProperties>
</file>