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87" r:id="rId2"/>
    <p:sldId id="348" r:id="rId3"/>
    <p:sldId id="317" r:id="rId4"/>
    <p:sldId id="292" r:id="rId5"/>
    <p:sldId id="293" r:id="rId6"/>
    <p:sldId id="273" r:id="rId7"/>
    <p:sldId id="369" r:id="rId8"/>
    <p:sldId id="318" r:id="rId9"/>
    <p:sldId id="339" r:id="rId10"/>
    <p:sldId id="340" r:id="rId11"/>
    <p:sldId id="341" r:id="rId12"/>
    <p:sldId id="342" r:id="rId13"/>
    <p:sldId id="343" r:id="rId14"/>
    <p:sldId id="344" r:id="rId15"/>
    <p:sldId id="345" r:id="rId16"/>
    <p:sldId id="346" r:id="rId17"/>
    <p:sldId id="366" r:id="rId18"/>
    <p:sldId id="360" r:id="rId19"/>
    <p:sldId id="361" r:id="rId20"/>
    <p:sldId id="362" r:id="rId21"/>
    <p:sldId id="363" r:id="rId22"/>
    <p:sldId id="364" r:id="rId23"/>
    <p:sldId id="365" r:id="rId24"/>
    <p:sldId id="367" r:id="rId25"/>
    <p:sldId id="368" r:id="rId26"/>
    <p:sldId id="347" r:id="rId27"/>
    <p:sldId id="349" r:id="rId28"/>
    <p:sldId id="350" r:id="rId29"/>
    <p:sldId id="351" r:id="rId30"/>
    <p:sldId id="352" r:id="rId31"/>
    <p:sldId id="353" r:id="rId32"/>
    <p:sldId id="358" r:id="rId33"/>
    <p:sldId id="355" r:id="rId34"/>
    <p:sldId id="356" r:id="rId35"/>
    <p:sldId id="35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161" autoAdjust="0"/>
  </p:normalViewPr>
  <p:slideViewPr>
    <p:cSldViewPr snapToGrid="0" snapToObjects="1">
      <p:cViewPr varScale="1">
        <p:scale>
          <a:sx n="203" d="100"/>
          <a:sy n="203" d="100"/>
        </p:scale>
        <p:origin x="-1024" y="-112"/>
      </p:cViewPr>
      <p:guideLst>
        <p:guide orient="horz"/>
        <p:guide pos="5759"/>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stroeve:Documents:Sea%20Ice:N_09_area%20copy.xlsx" TargetMode="External"/><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stroeve:Documents:Sea%20Ice:N_09_area%20copy.xlsx" TargetMode="External"/><Relationship Id="rId3"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t>September Sea Ice Extent</a:t>
            </a:r>
          </a:p>
        </c:rich>
      </c:tx>
      <c:layout/>
      <c:overlay val="1"/>
    </c:title>
    <c:autoTitleDeleted val="0"/>
    <c:plotArea>
      <c:layout>
        <c:manualLayout>
          <c:layoutTarget val="inner"/>
          <c:xMode val="edge"/>
          <c:yMode val="edge"/>
          <c:x val="0.087053076698746"/>
          <c:y val="0.0248950791133455"/>
          <c:w val="0.8946930031182"/>
          <c:h val="0.76985636968643"/>
        </c:manualLayout>
      </c:layout>
      <c:lineChart>
        <c:grouping val="standard"/>
        <c:varyColors val="0"/>
        <c:ser>
          <c:idx val="0"/>
          <c:order val="0"/>
          <c:spPr>
            <a:ln>
              <a:solidFill>
                <a:schemeClr val="accent2"/>
              </a:solidFill>
            </a:ln>
          </c:spPr>
          <c:marker>
            <c:symbol val="diamond"/>
            <c:size val="9"/>
            <c:spPr>
              <a:solidFill>
                <a:schemeClr val="tx1"/>
              </a:solidFill>
            </c:spPr>
          </c:marker>
          <c:trendline>
            <c:spPr>
              <a:ln w="38100"/>
            </c:spPr>
            <c:trendlineType val="linear"/>
            <c:dispRSqr val="0"/>
            <c:dispEq val="0"/>
          </c:trendline>
          <c:cat>
            <c:numRef>
              <c:f>Sheet1!$A$1:$A$62</c:f>
              <c:numCache>
                <c:formatCode>General</c:formatCode>
                <c:ptCount val="62"/>
                <c:pt idx="0">
                  <c:v>1953.0</c:v>
                </c:pt>
                <c:pt idx="1">
                  <c:v>1954.0</c:v>
                </c:pt>
                <c:pt idx="2">
                  <c:v>1955.0</c:v>
                </c:pt>
                <c:pt idx="3">
                  <c:v>1956.0</c:v>
                </c:pt>
                <c:pt idx="4">
                  <c:v>1957.0</c:v>
                </c:pt>
                <c:pt idx="5">
                  <c:v>1958.0</c:v>
                </c:pt>
                <c:pt idx="6">
                  <c:v>1959.0</c:v>
                </c:pt>
                <c:pt idx="7">
                  <c:v>1960.0</c:v>
                </c:pt>
                <c:pt idx="8">
                  <c:v>1961.0</c:v>
                </c:pt>
                <c:pt idx="9">
                  <c:v>1962.0</c:v>
                </c:pt>
                <c:pt idx="10">
                  <c:v>1963.0</c:v>
                </c:pt>
                <c:pt idx="11">
                  <c:v>1964.0</c:v>
                </c:pt>
                <c:pt idx="12">
                  <c:v>1965.0</c:v>
                </c:pt>
                <c:pt idx="13">
                  <c:v>1966.0</c:v>
                </c:pt>
                <c:pt idx="14">
                  <c:v>1967.0</c:v>
                </c:pt>
                <c:pt idx="15">
                  <c:v>1968.0</c:v>
                </c:pt>
                <c:pt idx="16">
                  <c:v>1969.0</c:v>
                </c:pt>
                <c:pt idx="17">
                  <c:v>1970.0</c:v>
                </c:pt>
                <c:pt idx="18">
                  <c:v>1971.0</c:v>
                </c:pt>
                <c:pt idx="19">
                  <c:v>1972.0</c:v>
                </c:pt>
                <c:pt idx="20">
                  <c:v>1973.0</c:v>
                </c:pt>
                <c:pt idx="21">
                  <c:v>1974.0</c:v>
                </c:pt>
                <c:pt idx="22">
                  <c:v>1975.0</c:v>
                </c:pt>
                <c:pt idx="23">
                  <c:v>1976.0</c:v>
                </c:pt>
                <c:pt idx="24">
                  <c:v>1977.0</c:v>
                </c:pt>
                <c:pt idx="25">
                  <c:v>1978.0</c:v>
                </c:pt>
                <c:pt idx="26">
                  <c:v>1979.0</c:v>
                </c:pt>
                <c:pt idx="27">
                  <c:v>1980.0</c:v>
                </c:pt>
                <c:pt idx="28">
                  <c:v>1981.0</c:v>
                </c:pt>
                <c:pt idx="29">
                  <c:v>1982.0</c:v>
                </c:pt>
                <c:pt idx="30">
                  <c:v>1983.0</c:v>
                </c:pt>
                <c:pt idx="31">
                  <c:v>1984.0</c:v>
                </c:pt>
                <c:pt idx="32">
                  <c:v>1985.0</c:v>
                </c:pt>
                <c:pt idx="33">
                  <c:v>1986.0</c:v>
                </c:pt>
                <c:pt idx="34">
                  <c:v>1987.0</c:v>
                </c:pt>
                <c:pt idx="35">
                  <c:v>1988.0</c:v>
                </c:pt>
                <c:pt idx="36">
                  <c:v>1989.0</c:v>
                </c:pt>
                <c:pt idx="37">
                  <c:v>1990.0</c:v>
                </c:pt>
                <c:pt idx="38">
                  <c:v>1991.0</c:v>
                </c:pt>
                <c:pt idx="39">
                  <c:v>1992.0</c:v>
                </c:pt>
                <c:pt idx="40">
                  <c:v>1993.0</c:v>
                </c:pt>
                <c:pt idx="41">
                  <c:v>1994.0</c:v>
                </c:pt>
                <c:pt idx="42">
                  <c:v>1995.0</c:v>
                </c:pt>
                <c:pt idx="43">
                  <c:v>1996.0</c:v>
                </c:pt>
                <c:pt idx="44">
                  <c:v>1997.0</c:v>
                </c:pt>
                <c:pt idx="45">
                  <c:v>1998.0</c:v>
                </c:pt>
                <c:pt idx="46">
                  <c:v>1999.0</c:v>
                </c:pt>
                <c:pt idx="47">
                  <c:v>2000.0</c:v>
                </c:pt>
                <c:pt idx="48">
                  <c:v>2001.0</c:v>
                </c:pt>
                <c:pt idx="49">
                  <c:v>2002.0</c:v>
                </c:pt>
                <c:pt idx="50">
                  <c:v>2003.0</c:v>
                </c:pt>
                <c:pt idx="51">
                  <c:v>2004.0</c:v>
                </c:pt>
                <c:pt idx="52">
                  <c:v>2005.0</c:v>
                </c:pt>
                <c:pt idx="53">
                  <c:v>2006.0</c:v>
                </c:pt>
                <c:pt idx="54">
                  <c:v>2007.0</c:v>
                </c:pt>
                <c:pt idx="55">
                  <c:v>2008.0</c:v>
                </c:pt>
                <c:pt idx="56">
                  <c:v>2009.0</c:v>
                </c:pt>
                <c:pt idx="57">
                  <c:v>2010.0</c:v>
                </c:pt>
                <c:pt idx="58">
                  <c:v>2011.0</c:v>
                </c:pt>
                <c:pt idx="59">
                  <c:v>2012.0</c:v>
                </c:pt>
                <c:pt idx="60">
                  <c:v>2013.0</c:v>
                </c:pt>
                <c:pt idx="61">
                  <c:v>2014.0</c:v>
                </c:pt>
              </c:numCache>
            </c:numRef>
          </c:cat>
          <c:val>
            <c:numRef>
              <c:f>Sheet1!$B$1:$B$62</c:f>
              <c:numCache>
                <c:formatCode>General</c:formatCode>
                <c:ptCount val="62"/>
                <c:pt idx="0">
                  <c:v>7.87</c:v>
                </c:pt>
                <c:pt idx="1">
                  <c:v>7.47</c:v>
                </c:pt>
                <c:pt idx="2">
                  <c:v>7.649999999999998</c:v>
                </c:pt>
                <c:pt idx="3">
                  <c:v>7.94</c:v>
                </c:pt>
                <c:pt idx="4">
                  <c:v>7.44</c:v>
                </c:pt>
                <c:pt idx="5">
                  <c:v>7.37</c:v>
                </c:pt>
                <c:pt idx="6">
                  <c:v>7.64</c:v>
                </c:pt>
                <c:pt idx="7">
                  <c:v>7.07</c:v>
                </c:pt>
                <c:pt idx="8">
                  <c:v>7.24</c:v>
                </c:pt>
                <c:pt idx="9">
                  <c:v>7.97</c:v>
                </c:pt>
                <c:pt idx="10">
                  <c:v>8.31</c:v>
                </c:pt>
                <c:pt idx="11">
                  <c:v>8.28</c:v>
                </c:pt>
                <c:pt idx="12">
                  <c:v>8.3</c:v>
                </c:pt>
                <c:pt idx="13">
                  <c:v>7.819999999999998</c:v>
                </c:pt>
                <c:pt idx="14">
                  <c:v>8.4</c:v>
                </c:pt>
                <c:pt idx="15">
                  <c:v>7.02</c:v>
                </c:pt>
                <c:pt idx="16">
                  <c:v>8.43</c:v>
                </c:pt>
                <c:pt idx="17">
                  <c:v>8.04</c:v>
                </c:pt>
                <c:pt idx="18">
                  <c:v>7.06</c:v>
                </c:pt>
                <c:pt idx="19">
                  <c:v>8.0</c:v>
                </c:pt>
                <c:pt idx="20">
                  <c:v>7.24</c:v>
                </c:pt>
                <c:pt idx="21">
                  <c:v>7.33</c:v>
                </c:pt>
                <c:pt idx="22">
                  <c:v>7.47</c:v>
                </c:pt>
                <c:pt idx="23">
                  <c:v>7.319999999999998</c:v>
                </c:pt>
                <c:pt idx="24">
                  <c:v>6.91</c:v>
                </c:pt>
                <c:pt idx="25">
                  <c:v>7.659999999999996</c:v>
                </c:pt>
                <c:pt idx="26">
                  <c:v>7.2</c:v>
                </c:pt>
                <c:pt idx="27">
                  <c:v>7.85</c:v>
                </c:pt>
                <c:pt idx="28">
                  <c:v>7.25</c:v>
                </c:pt>
                <c:pt idx="29">
                  <c:v>7.45</c:v>
                </c:pt>
                <c:pt idx="30">
                  <c:v>7.52</c:v>
                </c:pt>
                <c:pt idx="31">
                  <c:v>7.17</c:v>
                </c:pt>
                <c:pt idx="32">
                  <c:v>6.93</c:v>
                </c:pt>
                <c:pt idx="33">
                  <c:v>7.54</c:v>
                </c:pt>
                <c:pt idx="34">
                  <c:v>7.48</c:v>
                </c:pt>
                <c:pt idx="35">
                  <c:v>7.49</c:v>
                </c:pt>
                <c:pt idx="36">
                  <c:v>7.04</c:v>
                </c:pt>
                <c:pt idx="37">
                  <c:v>6.24</c:v>
                </c:pt>
                <c:pt idx="38">
                  <c:v>6.55</c:v>
                </c:pt>
                <c:pt idx="39">
                  <c:v>7.55</c:v>
                </c:pt>
                <c:pt idx="40">
                  <c:v>6.5</c:v>
                </c:pt>
                <c:pt idx="41">
                  <c:v>7.18</c:v>
                </c:pt>
                <c:pt idx="42">
                  <c:v>6.13</c:v>
                </c:pt>
                <c:pt idx="43">
                  <c:v>7.88</c:v>
                </c:pt>
                <c:pt idx="44">
                  <c:v>6.74</c:v>
                </c:pt>
                <c:pt idx="45">
                  <c:v>6.56</c:v>
                </c:pt>
                <c:pt idx="46">
                  <c:v>6.24</c:v>
                </c:pt>
                <c:pt idx="47">
                  <c:v>6.319999999999998</c:v>
                </c:pt>
                <c:pt idx="48">
                  <c:v>6.75</c:v>
                </c:pt>
                <c:pt idx="49">
                  <c:v>5.96</c:v>
                </c:pt>
                <c:pt idx="50">
                  <c:v>6.149999999999999</c:v>
                </c:pt>
                <c:pt idx="51">
                  <c:v>6.05</c:v>
                </c:pt>
                <c:pt idx="52">
                  <c:v>5.57</c:v>
                </c:pt>
                <c:pt idx="53">
                  <c:v>5.92</c:v>
                </c:pt>
                <c:pt idx="54">
                  <c:v>4.3</c:v>
                </c:pt>
                <c:pt idx="55">
                  <c:v>4.73</c:v>
                </c:pt>
                <c:pt idx="56">
                  <c:v>5.39</c:v>
                </c:pt>
                <c:pt idx="57">
                  <c:v>4.93</c:v>
                </c:pt>
                <c:pt idx="58">
                  <c:v>4.63</c:v>
                </c:pt>
                <c:pt idx="59">
                  <c:v>3.63</c:v>
                </c:pt>
                <c:pt idx="60">
                  <c:v>5.35</c:v>
                </c:pt>
                <c:pt idx="61">
                  <c:v>5.3</c:v>
                </c:pt>
              </c:numCache>
            </c:numRef>
          </c:val>
          <c:smooth val="0"/>
        </c:ser>
        <c:ser>
          <c:idx val="1"/>
          <c:order val="1"/>
          <c:spPr>
            <a:ln>
              <a:solidFill>
                <a:srgbClr val="800000"/>
              </a:solidFill>
            </a:ln>
          </c:spPr>
          <c:marker>
            <c:symbol val="diamond"/>
            <c:size val="9"/>
            <c:spPr>
              <a:solidFill>
                <a:schemeClr val="tx1"/>
              </a:solidFill>
            </c:spPr>
          </c:marker>
          <c:val>
            <c:numRef>
              <c:f>Sheet1!$B$1:$B$26</c:f>
              <c:numCache>
                <c:formatCode>General</c:formatCode>
                <c:ptCount val="26"/>
                <c:pt idx="0">
                  <c:v>7.87</c:v>
                </c:pt>
                <c:pt idx="1">
                  <c:v>7.47</c:v>
                </c:pt>
                <c:pt idx="2">
                  <c:v>7.649999999999998</c:v>
                </c:pt>
                <c:pt idx="3">
                  <c:v>7.94</c:v>
                </c:pt>
                <c:pt idx="4">
                  <c:v>7.44</c:v>
                </c:pt>
                <c:pt idx="5">
                  <c:v>7.37</c:v>
                </c:pt>
                <c:pt idx="6">
                  <c:v>7.64</c:v>
                </c:pt>
                <c:pt idx="7">
                  <c:v>7.07</c:v>
                </c:pt>
                <c:pt idx="8">
                  <c:v>7.24</c:v>
                </c:pt>
                <c:pt idx="9">
                  <c:v>7.97</c:v>
                </c:pt>
                <c:pt idx="10">
                  <c:v>8.31</c:v>
                </c:pt>
                <c:pt idx="11">
                  <c:v>8.28</c:v>
                </c:pt>
                <c:pt idx="12">
                  <c:v>8.3</c:v>
                </c:pt>
                <c:pt idx="13">
                  <c:v>7.819999999999998</c:v>
                </c:pt>
                <c:pt idx="14">
                  <c:v>8.4</c:v>
                </c:pt>
                <c:pt idx="15">
                  <c:v>7.02</c:v>
                </c:pt>
                <c:pt idx="16">
                  <c:v>8.43</c:v>
                </c:pt>
                <c:pt idx="17">
                  <c:v>8.04</c:v>
                </c:pt>
                <c:pt idx="18">
                  <c:v>7.06</c:v>
                </c:pt>
                <c:pt idx="19">
                  <c:v>8.0</c:v>
                </c:pt>
                <c:pt idx="20">
                  <c:v>7.24</c:v>
                </c:pt>
                <c:pt idx="21">
                  <c:v>7.33</c:v>
                </c:pt>
                <c:pt idx="22">
                  <c:v>7.47</c:v>
                </c:pt>
                <c:pt idx="23">
                  <c:v>7.319999999999998</c:v>
                </c:pt>
                <c:pt idx="24">
                  <c:v>6.91</c:v>
                </c:pt>
                <c:pt idx="25">
                  <c:v>7.659999999999996</c:v>
                </c:pt>
              </c:numCache>
            </c:numRef>
          </c:val>
          <c:smooth val="0"/>
        </c:ser>
        <c:dLbls>
          <c:showLegendKey val="0"/>
          <c:showVal val="0"/>
          <c:showCatName val="0"/>
          <c:showSerName val="0"/>
          <c:showPercent val="0"/>
          <c:showBubbleSize val="0"/>
        </c:dLbls>
        <c:marker val="1"/>
        <c:smooth val="0"/>
        <c:axId val="2143792920"/>
        <c:axId val="2143799720"/>
      </c:lineChart>
      <c:catAx>
        <c:axId val="2143792920"/>
        <c:scaling>
          <c:orientation val="minMax"/>
        </c:scaling>
        <c:delete val="0"/>
        <c:axPos val="b"/>
        <c:title>
          <c:tx>
            <c:rich>
              <a:bodyPr/>
              <a:lstStyle/>
              <a:p>
                <a:pPr>
                  <a:defRPr/>
                </a:pPr>
                <a:r>
                  <a:rPr lang="en-US" dirty="0"/>
                  <a:t>Year</a:t>
                </a:r>
              </a:p>
            </c:rich>
          </c:tx>
          <c:layout/>
          <c:overlay val="0"/>
        </c:title>
        <c:numFmt formatCode="General" sourceLinked="1"/>
        <c:majorTickMark val="out"/>
        <c:minorTickMark val="none"/>
        <c:tickLblPos val="nextTo"/>
        <c:txPr>
          <a:bodyPr rot="-2700000"/>
          <a:lstStyle/>
          <a:p>
            <a:pPr>
              <a:defRPr/>
            </a:pPr>
            <a:endParaRPr lang="en-US"/>
          </a:p>
        </c:txPr>
        <c:crossAx val="2143799720"/>
        <c:crosses val="autoZero"/>
        <c:auto val="1"/>
        <c:lblAlgn val="ctr"/>
        <c:lblOffset val="100"/>
        <c:noMultiLvlLbl val="0"/>
      </c:catAx>
      <c:valAx>
        <c:axId val="2143799720"/>
        <c:scaling>
          <c:orientation val="minMax"/>
          <c:min val="3.0"/>
        </c:scaling>
        <c:delete val="0"/>
        <c:axPos val="l"/>
        <c:title>
          <c:tx>
            <c:rich>
              <a:bodyPr rot="-5400000" vert="horz"/>
              <a:lstStyle/>
              <a:p>
                <a:pPr>
                  <a:defRPr/>
                </a:pPr>
                <a:r>
                  <a:rPr lang="en-US" dirty="0"/>
                  <a:t>Extent (million sq-km)</a:t>
                </a:r>
              </a:p>
            </c:rich>
          </c:tx>
          <c:layout/>
          <c:overlay val="0"/>
        </c:title>
        <c:numFmt formatCode="General" sourceLinked="1"/>
        <c:majorTickMark val="out"/>
        <c:minorTickMark val="none"/>
        <c:tickLblPos val="nextTo"/>
        <c:crossAx val="2143792920"/>
        <c:crosses val="autoZero"/>
        <c:crossBetween val="between"/>
      </c:valAx>
    </c:plotArea>
    <c:plotVisOnly val="1"/>
    <c:dispBlanksAs val="gap"/>
    <c:showDLblsOverMax val="0"/>
  </c:chart>
  <c:spPr>
    <a:solidFill>
      <a:schemeClr val="bg1"/>
    </a:solidFill>
    <a:ln>
      <a:solidFill>
        <a:schemeClr val="bg1"/>
      </a:solidFill>
    </a:ln>
  </c:spPr>
  <c:txPr>
    <a:bodyPr/>
    <a:lstStyle/>
    <a:p>
      <a:pPr>
        <a:defRPr sz="14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a:t>September Sea Ice Extent</a:t>
            </a:r>
          </a:p>
        </c:rich>
      </c:tx>
      <c:layout/>
      <c:overlay val="1"/>
    </c:title>
    <c:autoTitleDeleted val="0"/>
    <c:plotArea>
      <c:layout>
        <c:manualLayout>
          <c:layoutTarget val="inner"/>
          <c:xMode val="edge"/>
          <c:yMode val="edge"/>
          <c:x val="0.087053076698746"/>
          <c:y val="0.0248950791133455"/>
          <c:w val="0.8946930031182"/>
          <c:h val="0.76985636968643"/>
        </c:manualLayout>
      </c:layout>
      <c:lineChart>
        <c:grouping val="standard"/>
        <c:varyColors val="0"/>
        <c:ser>
          <c:idx val="0"/>
          <c:order val="0"/>
          <c:spPr>
            <a:ln>
              <a:solidFill>
                <a:schemeClr val="accent2"/>
              </a:solidFill>
            </a:ln>
          </c:spPr>
          <c:marker>
            <c:symbol val="diamond"/>
            <c:size val="9"/>
            <c:spPr>
              <a:solidFill>
                <a:schemeClr val="tx1"/>
              </a:solidFill>
            </c:spPr>
          </c:marker>
          <c:trendline>
            <c:spPr>
              <a:ln w="38100"/>
            </c:spPr>
            <c:trendlineType val="linear"/>
            <c:dispRSqr val="0"/>
            <c:dispEq val="0"/>
          </c:trendline>
          <c:cat>
            <c:numRef>
              <c:f>Sheet1!$A$1:$A$62</c:f>
              <c:numCache>
                <c:formatCode>General</c:formatCode>
                <c:ptCount val="62"/>
                <c:pt idx="0">
                  <c:v>1953.0</c:v>
                </c:pt>
                <c:pt idx="1">
                  <c:v>1954.0</c:v>
                </c:pt>
                <c:pt idx="2">
                  <c:v>1955.0</c:v>
                </c:pt>
                <c:pt idx="3">
                  <c:v>1956.0</c:v>
                </c:pt>
                <c:pt idx="4">
                  <c:v>1957.0</c:v>
                </c:pt>
                <c:pt idx="5">
                  <c:v>1958.0</c:v>
                </c:pt>
                <c:pt idx="6">
                  <c:v>1959.0</c:v>
                </c:pt>
                <c:pt idx="7">
                  <c:v>1960.0</c:v>
                </c:pt>
                <c:pt idx="8">
                  <c:v>1961.0</c:v>
                </c:pt>
                <c:pt idx="9">
                  <c:v>1962.0</c:v>
                </c:pt>
                <c:pt idx="10">
                  <c:v>1963.0</c:v>
                </c:pt>
                <c:pt idx="11">
                  <c:v>1964.0</c:v>
                </c:pt>
                <c:pt idx="12">
                  <c:v>1965.0</c:v>
                </c:pt>
                <c:pt idx="13">
                  <c:v>1966.0</c:v>
                </c:pt>
                <c:pt idx="14">
                  <c:v>1967.0</c:v>
                </c:pt>
                <c:pt idx="15">
                  <c:v>1968.0</c:v>
                </c:pt>
                <c:pt idx="16">
                  <c:v>1969.0</c:v>
                </c:pt>
                <c:pt idx="17">
                  <c:v>1970.0</c:v>
                </c:pt>
                <c:pt idx="18">
                  <c:v>1971.0</c:v>
                </c:pt>
                <c:pt idx="19">
                  <c:v>1972.0</c:v>
                </c:pt>
                <c:pt idx="20">
                  <c:v>1973.0</c:v>
                </c:pt>
                <c:pt idx="21">
                  <c:v>1974.0</c:v>
                </c:pt>
                <c:pt idx="22">
                  <c:v>1975.0</c:v>
                </c:pt>
                <c:pt idx="23">
                  <c:v>1976.0</c:v>
                </c:pt>
                <c:pt idx="24">
                  <c:v>1977.0</c:v>
                </c:pt>
                <c:pt idx="25">
                  <c:v>1978.0</c:v>
                </c:pt>
                <c:pt idx="26">
                  <c:v>1979.0</c:v>
                </c:pt>
                <c:pt idx="27">
                  <c:v>1980.0</c:v>
                </c:pt>
                <c:pt idx="28">
                  <c:v>1981.0</c:v>
                </c:pt>
                <c:pt idx="29">
                  <c:v>1982.0</c:v>
                </c:pt>
                <c:pt idx="30">
                  <c:v>1983.0</c:v>
                </c:pt>
                <c:pt idx="31">
                  <c:v>1984.0</c:v>
                </c:pt>
                <c:pt idx="32">
                  <c:v>1985.0</c:v>
                </c:pt>
                <c:pt idx="33">
                  <c:v>1986.0</c:v>
                </c:pt>
                <c:pt idx="34">
                  <c:v>1987.0</c:v>
                </c:pt>
                <c:pt idx="35">
                  <c:v>1988.0</c:v>
                </c:pt>
                <c:pt idx="36">
                  <c:v>1989.0</c:v>
                </c:pt>
                <c:pt idx="37">
                  <c:v>1990.0</c:v>
                </c:pt>
                <c:pt idx="38">
                  <c:v>1991.0</c:v>
                </c:pt>
                <c:pt idx="39">
                  <c:v>1992.0</c:v>
                </c:pt>
                <c:pt idx="40">
                  <c:v>1993.0</c:v>
                </c:pt>
                <c:pt idx="41">
                  <c:v>1994.0</c:v>
                </c:pt>
                <c:pt idx="42">
                  <c:v>1995.0</c:v>
                </c:pt>
                <c:pt idx="43">
                  <c:v>1996.0</c:v>
                </c:pt>
                <c:pt idx="44">
                  <c:v>1997.0</c:v>
                </c:pt>
                <c:pt idx="45">
                  <c:v>1998.0</c:v>
                </c:pt>
                <c:pt idx="46">
                  <c:v>1999.0</c:v>
                </c:pt>
                <c:pt idx="47">
                  <c:v>2000.0</c:v>
                </c:pt>
                <c:pt idx="48">
                  <c:v>2001.0</c:v>
                </c:pt>
                <c:pt idx="49">
                  <c:v>2002.0</c:v>
                </c:pt>
                <c:pt idx="50">
                  <c:v>2003.0</c:v>
                </c:pt>
                <c:pt idx="51">
                  <c:v>2004.0</c:v>
                </c:pt>
                <c:pt idx="52">
                  <c:v>2005.0</c:v>
                </c:pt>
                <c:pt idx="53">
                  <c:v>2006.0</c:v>
                </c:pt>
                <c:pt idx="54">
                  <c:v>2007.0</c:v>
                </c:pt>
                <c:pt idx="55">
                  <c:v>2008.0</c:v>
                </c:pt>
                <c:pt idx="56">
                  <c:v>2009.0</c:v>
                </c:pt>
                <c:pt idx="57">
                  <c:v>2010.0</c:v>
                </c:pt>
                <c:pt idx="58">
                  <c:v>2011.0</c:v>
                </c:pt>
                <c:pt idx="59">
                  <c:v>2012.0</c:v>
                </c:pt>
                <c:pt idx="60">
                  <c:v>2013.0</c:v>
                </c:pt>
                <c:pt idx="61">
                  <c:v>2014.0</c:v>
                </c:pt>
              </c:numCache>
            </c:numRef>
          </c:cat>
          <c:val>
            <c:numRef>
              <c:f>Sheet1!$B$1:$B$62</c:f>
              <c:numCache>
                <c:formatCode>General</c:formatCode>
                <c:ptCount val="62"/>
                <c:pt idx="0">
                  <c:v>7.87</c:v>
                </c:pt>
                <c:pt idx="1">
                  <c:v>7.47</c:v>
                </c:pt>
                <c:pt idx="2">
                  <c:v>7.649999999999998</c:v>
                </c:pt>
                <c:pt idx="3">
                  <c:v>7.94</c:v>
                </c:pt>
                <c:pt idx="4">
                  <c:v>7.44</c:v>
                </c:pt>
                <c:pt idx="5">
                  <c:v>7.37</c:v>
                </c:pt>
                <c:pt idx="6">
                  <c:v>7.64</c:v>
                </c:pt>
                <c:pt idx="7">
                  <c:v>7.07</c:v>
                </c:pt>
                <c:pt idx="8">
                  <c:v>7.24</c:v>
                </c:pt>
                <c:pt idx="9">
                  <c:v>7.97</c:v>
                </c:pt>
                <c:pt idx="10">
                  <c:v>8.31</c:v>
                </c:pt>
                <c:pt idx="11">
                  <c:v>8.28</c:v>
                </c:pt>
                <c:pt idx="12">
                  <c:v>8.3</c:v>
                </c:pt>
                <c:pt idx="13">
                  <c:v>7.819999999999998</c:v>
                </c:pt>
                <c:pt idx="14">
                  <c:v>8.4</c:v>
                </c:pt>
                <c:pt idx="15">
                  <c:v>7.02</c:v>
                </c:pt>
                <c:pt idx="16">
                  <c:v>8.43</c:v>
                </c:pt>
                <c:pt idx="17">
                  <c:v>8.04</c:v>
                </c:pt>
                <c:pt idx="18">
                  <c:v>7.06</c:v>
                </c:pt>
                <c:pt idx="19">
                  <c:v>8.0</c:v>
                </c:pt>
                <c:pt idx="20">
                  <c:v>7.24</c:v>
                </c:pt>
                <c:pt idx="21">
                  <c:v>7.33</c:v>
                </c:pt>
                <c:pt idx="22">
                  <c:v>7.47</c:v>
                </c:pt>
                <c:pt idx="23">
                  <c:v>7.319999999999998</c:v>
                </c:pt>
                <c:pt idx="24">
                  <c:v>6.91</c:v>
                </c:pt>
                <c:pt idx="25">
                  <c:v>7.659999999999996</c:v>
                </c:pt>
                <c:pt idx="26">
                  <c:v>7.2</c:v>
                </c:pt>
                <c:pt idx="27">
                  <c:v>7.85</c:v>
                </c:pt>
                <c:pt idx="28">
                  <c:v>7.25</c:v>
                </c:pt>
                <c:pt idx="29">
                  <c:v>7.45</c:v>
                </c:pt>
                <c:pt idx="30">
                  <c:v>7.52</c:v>
                </c:pt>
                <c:pt idx="31">
                  <c:v>7.17</c:v>
                </c:pt>
                <c:pt idx="32">
                  <c:v>6.93</c:v>
                </c:pt>
                <c:pt idx="33">
                  <c:v>7.54</c:v>
                </c:pt>
                <c:pt idx="34">
                  <c:v>7.48</c:v>
                </c:pt>
                <c:pt idx="35">
                  <c:v>7.49</c:v>
                </c:pt>
                <c:pt idx="36">
                  <c:v>7.04</c:v>
                </c:pt>
                <c:pt idx="37">
                  <c:v>6.24</c:v>
                </c:pt>
                <c:pt idx="38">
                  <c:v>6.55</c:v>
                </c:pt>
                <c:pt idx="39">
                  <c:v>7.55</c:v>
                </c:pt>
                <c:pt idx="40">
                  <c:v>6.5</c:v>
                </c:pt>
                <c:pt idx="41">
                  <c:v>7.18</c:v>
                </c:pt>
                <c:pt idx="42">
                  <c:v>6.13</c:v>
                </c:pt>
                <c:pt idx="43">
                  <c:v>7.88</c:v>
                </c:pt>
                <c:pt idx="44">
                  <c:v>6.74</c:v>
                </c:pt>
                <c:pt idx="45">
                  <c:v>6.56</c:v>
                </c:pt>
                <c:pt idx="46">
                  <c:v>6.24</c:v>
                </c:pt>
                <c:pt idx="47">
                  <c:v>6.319999999999998</c:v>
                </c:pt>
                <c:pt idx="48">
                  <c:v>6.75</c:v>
                </c:pt>
                <c:pt idx="49">
                  <c:v>5.96</c:v>
                </c:pt>
                <c:pt idx="50">
                  <c:v>6.149999999999999</c:v>
                </c:pt>
                <c:pt idx="51">
                  <c:v>6.05</c:v>
                </c:pt>
                <c:pt idx="52">
                  <c:v>5.57</c:v>
                </c:pt>
                <c:pt idx="53">
                  <c:v>5.92</c:v>
                </c:pt>
                <c:pt idx="54">
                  <c:v>4.3</c:v>
                </c:pt>
                <c:pt idx="55">
                  <c:v>4.73</c:v>
                </c:pt>
                <c:pt idx="56">
                  <c:v>5.39</c:v>
                </c:pt>
                <c:pt idx="57">
                  <c:v>4.93</c:v>
                </c:pt>
                <c:pt idx="58">
                  <c:v>4.63</c:v>
                </c:pt>
                <c:pt idx="59">
                  <c:v>3.63</c:v>
                </c:pt>
                <c:pt idx="60">
                  <c:v>5.35</c:v>
                </c:pt>
                <c:pt idx="61">
                  <c:v>5.3</c:v>
                </c:pt>
              </c:numCache>
            </c:numRef>
          </c:val>
          <c:smooth val="0"/>
        </c:ser>
        <c:ser>
          <c:idx val="1"/>
          <c:order val="1"/>
          <c:spPr>
            <a:ln>
              <a:solidFill>
                <a:srgbClr val="800000"/>
              </a:solidFill>
            </a:ln>
          </c:spPr>
          <c:marker>
            <c:symbol val="diamond"/>
            <c:size val="9"/>
            <c:spPr>
              <a:solidFill>
                <a:schemeClr val="tx1"/>
              </a:solidFill>
            </c:spPr>
          </c:marker>
          <c:val>
            <c:numRef>
              <c:f>Sheet1!$B$1:$B$26</c:f>
              <c:numCache>
                <c:formatCode>General</c:formatCode>
                <c:ptCount val="26"/>
                <c:pt idx="0">
                  <c:v>7.87</c:v>
                </c:pt>
                <c:pt idx="1">
                  <c:v>7.47</c:v>
                </c:pt>
                <c:pt idx="2">
                  <c:v>7.649999999999998</c:v>
                </c:pt>
                <c:pt idx="3">
                  <c:v>7.94</c:v>
                </c:pt>
                <c:pt idx="4">
                  <c:v>7.44</c:v>
                </c:pt>
                <c:pt idx="5">
                  <c:v>7.37</c:v>
                </c:pt>
                <c:pt idx="6">
                  <c:v>7.64</c:v>
                </c:pt>
                <c:pt idx="7">
                  <c:v>7.07</c:v>
                </c:pt>
                <c:pt idx="8">
                  <c:v>7.24</c:v>
                </c:pt>
                <c:pt idx="9">
                  <c:v>7.97</c:v>
                </c:pt>
                <c:pt idx="10">
                  <c:v>8.31</c:v>
                </c:pt>
                <c:pt idx="11">
                  <c:v>8.28</c:v>
                </c:pt>
                <c:pt idx="12">
                  <c:v>8.3</c:v>
                </c:pt>
                <c:pt idx="13">
                  <c:v>7.819999999999998</c:v>
                </c:pt>
                <c:pt idx="14">
                  <c:v>8.4</c:v>
                </c:pt>
                <c:pt idx="15">
                  <c:v>7.02</c:v>
                </c:pt>
                <c:pt idx="16">
                  <c:v>8.43</c:v>
                </c:pt>
                <c:pt idx="17">
                  <c:v>8.04</c:v>
                </c:pt>
                <c:pt idx="18">
                  <c:v>7.06</c:v>
                </c:pt>
                <c:pt idx="19">
                  <c:v>8.0</c:v>
                </c:pt>
                <c:pt idx="20">
                  <c:v>7.24</c:v>
                </c:pt>
                <c:pt idx="21">
                  <c:v>7.33</c:v>
                </c:pt>
                <c:pt idx="22">
                  <c:v>7.47</c:v>
                </c:pt>
                <c:pt idx="23">
                  <c:v>7.319999999999998</c:v>
                </c:pt>
                <c:pt idx="24">
                  <c:v>6.91</c:v>
                </c:pt>
                <c:pt idx="25">
                  <c:v>7.659999999999996</c:v>
                </c:pt>
              </c:numCache>
            </c:numRef>
          </c:val>
          <c:smooth val="0"/>
        </c:ser>
        <c:dLbls>
          <c:showLegendKey val="0"/>
          <c:showVal val="0"/>
          <c:showCatName val="0"/>
          <c:showSerName val="0"/>
          <c:showPercent val="0"/>
          <c:showBubbleSize val="0"/>
        </c:dLbls>
        <c:marker val="1"/>
        <c:smooth val="0"/>
        <c:axId val="-2129206088"/>
        <c:axId val="-2129199272"/>
      </c:lineChart>
      <c:catAx>
        <c:axId val="-2129206088"/>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txPr>
          <a:bodyPr rot="-2700000"/>
          <a:lstStyle/>
          <a:p>
            <a:pPr>
              <a:defRPr/>
            </a:pPr>
            <a:endParaRPr lang="en-US"/>
          </a:p>
        </c:txPr>
        <c:crossAx val="-2129199272"/>
        <c:crosses val="autoZero"/>
        <c:auto val="1"/>
        <c:lblAlgn val="ctr"/>
        <c:lblOffset val="100"/>
        <c:noMultiLvlLbl val="0"/>
      </c:catAx>
      <c:valAx>
        <c:axId val="-2129199272"/>
        <c:scaling>
          <c:orientation val="minMax"/>
          <c:min val="3.0"/>
        </c:scaling>
        <c:delete val="0"/>
        <c:axPos val="l"/>
        <c:title>
          <c:tx>
            <c:rich>
              <a:bodyPr rot="-5400000" vert="horz"/>
              <a:lstStyle/>
              <a:p>
                <a:pPr>
                  <a:defRPr/>
                </a:pPr>
                <a:r>
                  <a:rPr lang="en-US"/>
                  <a:t>Extent (million sq-km)</a:t>
                </a:r>
              </a:p>
            </c:rich>
          </c:tx>
          <c:layout/>
          <c:overlay val="0"/>
        </c:title>
        <c:numFmt formatCode="General" sourceLinked="1"/>
        <c:majorTickMark val="out"/>
        <c:minorTickMark val="none"/>
        <c:tickLblPos val="nextTo"/>
        <c:crossAx val="-2129206088"/>
        <c:crosses val="autoZero"/>
        <c:crossBetween val="between"/>
      </c:valAx>
    </c:plotArea>
    <c:plotVisOnly val="1"/>
    <c:dispBlanksAs val="gap"/>
    <c:showDLblsOverMax val="0"/>
  </c:chart>
  <c:spPr>
    <a:solidFill>
      <a:schemeClr val="bg1"/>
    </a:solidFill>
    <a:ln>
      <a:solidFill>
        <a:schemeClr val="bg1"/>
      </a:solidFill>
    </a:ln>
  </c:spPr>
  <c:txPr>
    <a:bodyPr/>
    <a:lstStyle/>
    <a:p>
      <a:pPr>
        <a:defRPr sz="1400"/>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0.09402</cdr:x>
      <cdr:y>0.72711</cdr:y>
    </cdr:from>
    <cdr:to>
      <cdr:x>0.47018</cdr:x>
      <cdr:y>0.79672</cdr:y>
    </cdr:to>
    <cdr:sp macro="" textlink="">
      <cdr:nvSpPr>
        <cdr:cNvPr id="2" name="TextBox 1"/>
        <cdr:cNvSpPr txBox="1"/>
      </cdr:nvSpPr>
      <cdr:spPr>
        <a:xfrm xmlns:a="http://schemas.openxmlformats.org/drawingml/2006/main">
          <a:off x="838200" y="3857626"/>
          <a:ext cx="3353627"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a:lstStyle>
        <a:p xmlns:a="http://schemas.openxmlformats.org/drawingml/2006/main">
          <a:r>
            <a:rPr lang="en-US" sz="1800" b="1" dirty="0" smtClean="0">
              <a:solidFill>
                <a:srgbClr val="800000"/>
              </a:solidFill>
              <a:latin typeface="+mn-lt"/>
            </a:rPr>
            <a:t>Various Earlier Observations</a:t>
          </a:r>
          <a:endParaRPr lang="en-US" sz="1800" b="1" dirty="0">
            <a:solidFill>
              <a:srgbClr val="800000"/>
            </a:solidFill>
            <a:latin typeface="+mn-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0.09402</cdr:x>
      <cdr:y>0.72711</cdr:y>
    </cdr:from>
    <cdr:to>
      <cdr:x>0.47018</cdr:x>
      <cdr:y>0.79672</cdr:y>
    </cdr:to>
    <cdr:sp macro="" textlink="">
      <cdr:nvSpPr>
        <cdr:cNvPr id="2" name="TextBox 1"/>
        <cdr:cNvSpPr txBox="1"/>
      </cdr:nvSpPr>
      <cdr:spPr>
        <a:xfrm xmlns:a="http://schemas.openxmlformats.org/drawingml/2006/main">
          <a:off x="838200" y="3857626"/>
          <a:ext cx="3353627"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a:lstStyle>
        <a:p xmlns:a="http://schemas.openxmlformats.org/drawingml/2006/main">
          <a:r>
            <a:rPr lang="en-US" sz="1800" b="1" dirty="0" smtClean="0">
              <a:solidFill>
                <a:srgbClr val="800000"/>
              </a:solidFill>
              <a:latin typeface="+mn-lt"/>
            </a:rPr>
            <a:t>Various Earlier Observations</a:t>
          </a:r>
          <a:endParaRPr lang="en-US" sz="1800" b="1" dirty="0">
            <a:solidFill>
              <a:srgbClr val="800000"/>
            </a:solidFill>
            <a:latin typeface="+mn-lt"/>
          </a:endParaRPr>
        </a:p>
      </cdr:txBody>
    </cdr:sp>
  </cdr:relSizeAnchor>
  <cdr:relSizeAnchor xmlns:cdr="http://schemas.openxmlformats.org/drawingml/2006/chartDrawing">
    <cdr:from>
      <cdr:x>0.73865</cdr:x>
      <cdr:y>0.05206</cdr:y>
    </cdr:from>
    <cdr:to>
      <cdr:x>1</cdr:x>
      <cdr:y>0.2435</cdr:y>
    </cdr:to>
    <cdr:sp macro="" textlink="">
      <cdr:nvSpPr>
        <cdr:cNvPr id="3" name="TextBox 2"/>
        <cdr:cNvSpPr txBox="1"/>
      </cdr:nvSpPr>
      <cdr:spPr>
        <a:xfrm xmlns:a="http://schemas.openxmlformats.org/drawingml/2006/main">
          <a:off x="6585316" y="276226"/>
          <a:ext cx="2330084" cy="101566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xmlns:a="http://schemas.openxmlformats.org/drawingml/2006/main">
          <a:r>
            <a:rPr lang="en-US" sz="2000" dirty="0" smtClean="0">
              <a:solidFill>
                <a:srgbClr val="800000"/>
              </a:solidFill>
              <a:latin typeface="+mn-lt"/>
            </a:rPr>
            <a:t>1979-2014 trend = -86,000 km</a:t>
          </a:r>
          <a:r>
            <a:rPr lang="en-US" sz="2000" baseline="30000" dirty="0" smtClean="0">
              <a:solidFill>
                <a:srgbClr val="800000"/>
              </a:solidFill>
              <a:latin typeface="+mn-lt"/>
            </a:rPr>
            <a:t>2</a:t>
          </a:r>
          <a:r>
            <a:rPr lang="en-US" sz="2000" dirty="0" smtClean="0">
              <a:solidFill>
                <a:srgbClr val="800000"/>
              </a:solidFill>
              <a:latin typeface="+mn-lt"/>
            </a:rPr>
            <a:t>/</a:t>
          </a:r>
          <a:r>
            <a:rPr lang="en-US" sz="2000" dirty="0" err="1" smtClean="0">
              <a:solidFill>
                <a:srgbClr val="800000"/>
              </a:solidFill>
              <a:latin typeface="+mn-lt"/>
            </a:rPr>
            <a:t>yr</a:t>
          </a:r>
          <a:r>
            <a:rPr lang="en-US" sz="2000" dirty="0" smtClean="0">
              <a:solidFill>
                <a:srgbClr val="800000"/>
              </a:solidFill>
              <a:latin typeface="+mn-lt"/>
            </a:rPr>
            <a:t> or -13% dec</a:t>
          </a:r>
          <a:r>
            <a:rPr lang="en-US" sz="2000" baseline="30000" dirty="0" smtClean="0">
              <a:solidFill>
                <a:srgbClr val="800000"/>
              </a:solidFill>
              <a:latin typeface="+mn-lt"/>
            </a:rPr>
            <a:t>-1</a:t>
          </a:r>
          <a:endParaRPr lang="en-US" sz="2000" baseline="30000" dirty="0">
            <a:solidFill>
              <a:srgbClr val="800000"/>
            </a:solidFill>
            <a:latin typeface="+mn-lt"/>
          </a:endParaRPr>
        </a:p>
      </cdr:txBody>
    </cdr:sp>
  </cdr:relSizeAnchor>
  <cdr:relSizeAnchor xmlns:cdr="http://schemas.openxmlformats.org/drawingml/2006/chartDrawing">
    <cdr:from>
      <cdr:x>0.45299</cdr:x>
      <cdr:y>0.16697</cdr:y>
    </cdr:from>
    <cdr:to>
      <cdr:x>0.97436</cdr:x>
      <cdr:y>0.5404</cdr:y>
    </cdr:to>
    <cdr:sp macro="" textlink="">
      <cdr:nvSpPr>
        <cdr:cNvPr id="9" name="Straight Connector 8"/>
        <cdr:cNvSpPr/>
      </cdr:nvSpPr>
      <cdr:spPr bwMode="auto">
        <a:xfrm xmlns:a="http://schemas.openxmlformats.org/drawingml/2006/main">
          <a:off x="4038600" y="885826"/>
          <a:ext cx="4648200" cy="1981200"/>
        </a:xfrm>
        <a:prstGeom xmlns:a="http://schemas.openxmlformats.org/drawingml/2006/main" prst="line">
          <a:avLst/>
        </a:prstGeom>
        <a:solidFill xmlns:a="http://schemas.openxmlformats.org/drawingml/2006/main">
          <a:schemeClr val="accent1"/>
        </a:solidFill>
        <a:ln xmlns:a="http://schemas.openxmlformats.org/drawingml/2006/main" w="38100" cap="flat" cmpd="sng" algn="ctr">
          <a:solidFill>
            <a:srgbClr val="800000"/>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1A19C3-95D7-8C47-8872-4CC0FF0C3719}" type="datetimeFigureOut">
              <a:rPr lang="en-US" smtClean="0"/>
              <a:t>6/12/15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ECEB40-2955-9749-B592-CD2B6570DC17}" type="slidenum">
              <a:rPr lang="en-US" smtClean="0"/>
              <a:t>‹#›</a:t>
            </a:fld>
            <a:endParaRPr lang="en-US"/>
          </a:p>
        </p:txBody>
      </p:sp>
    </p:spTree>
    <p:extLst>
      <p:ext uri="{BB962C8B-B14F-4D97-AF65-F5344CB8AC3E}">
        <p14:creationId xmlns:p14="http://schemas.microsoft.com/office/powerpoint/2010/main" val="41450543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0869568-2FA0-364F-B7F9-07C913E8BF76}" type="slidenum">
              <a:rPr lang="en-US">
                <a:latin typeface="Times" charset="0"/>
                <a:ea typeface="ＭＳ Ｐゴシック" charset="-128"/>
                <a:cs typeface="ＭＳ Ｐゴシック" charset="-128"/>
              </a:rPr>
              <a:pPr/>
              <a:t>3</a:t>
            </a:fld>
            <a:endParaRPr lang="en-US">
              <a:latin typeface="Times" charset="0"/>
              <a:ea typeface="ＭＳ Ｐゴシック" charset="-128"/>
              <a:cs typeface="ＭＳ Ｐゴシック" charset="-128"/>
            </a:endParaRPr>
          </a:p>
        </p:txBody>
      </p:sp>
      <p:sp>
        <p:nvSpPr>
          <p:cNvPr id="60419" name="Rectangle 1026"/>
          <p:cNvSpPr>
            <a:spLocks noGrp="1" noRot="1" noChangeAspect="1" noChangeArrowheads="1"/>
          </p:cNvSpPr>
          <p:nvPr>
            <p:ph type="sldImg"/>
          </p:nvPr>
        </p:nvSpPr>
        <p:spPr>
          <a:solidFill>
            <a:srgbClr val="FFFFFF"/>
          </a:solidFill>
          <a:ln/>
        </p:spPr>
      </p:sp>
      <p:sp>
        <p:nvSpPr>
          <p:cNvPr id="6042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128"/>
                <a:cs typeface="ＭＳ Ｐゴシック" charset="-128"/>
              </a:rPr>
              <a:t>- It matters for 2 big reasons, and To understand it, we need to pull back to the comprehensive view.  </a:t>
            </a:r>
          </a:p>
          <a:p>
            <a:pPr eaLnBrk="1" hangingPunct="1"/>
            <a:r>
              <a:rPr lang="en-US">
                <a:latin typeface="Times" charset="0"/>
                <a:ea typeface="ＭＳ Ｐゴシック" charset="-128"/>
                <a:cs typeface="ＭＳ Ｐゴシック" charset="-128"/>
              </a:rPr>
              <a:t>- Define sea ice and ice sheets</a:t>
            </a:r>
          </a:p>
          <a:p>
            <a:pPr eaLnBrk="1" hangingPunct="1"/>
            <a:r>
              <a:rPr lang="en-US">
                <a:latin typeface="Times" charset="0"/>
                <a:ea typeface="ＭＳ Ｐゴシック" charset="-128"/>
                <a:cs typeface="ＭＳ Ｐゴシック" charset="-128"/>
              </a:rPr>
              <a:t>- Discuss the Greenland ice sheet.  Greenland holds equivalent of more than 20 feet of sea level.  Antarctica holds about 10 times that amount.  Now currently, sea level is estimated to be rising at about 2 mm/year (faster in the last 10 years)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MODIS on Terra, June 5, 2014</a:t>
            </a:r>
            <a:r>
              <a:rPr lang="en-US" baseline="0" dirty="0" smtClean="0"/>
              <a:t>, NASA Worldview, http://</a:t>
            </a:r>
            <a:r>
              <a:rPr lang="en-US" baseline="0" dirty="0" err="1" smtClean="0"/>
              <a:t>earthdata.nasa.gov</a:t>
            </a:r>
            <a:r>
              <a:rPr lang="en-US" baseline="0" dirty="0" smtClean="0"/>
              <a:t>/labs/worldview</a:t>
            </a:r>
            <a:endParaRPr lang="en-US" dirty="0"/>
          </a:p>
        </p:txBody>
      </p:sp>
      <p:sp>
        <p:nvSpPr>
          <p:cNvPr id="4" name="Slide Number Placeholder 3"/>
          <p:cNvSpPr>
            <a:spLocks noGrp="1"/>
          </p:cNvSpPr>
          <p:nvPr>
            <p:ph type="sldNum" sz="quarter" idx="10"/>
          </p:nvPr>
        </p:nvSpPr>
        <p:spPr/>
        <p:txBody>
          <a:bodyPr/>
          <a:lstStyle/>
          <a:p>
            <a:fld id="{2CF52910-A7BA-9244-BE60-14537D3A57C8}" type="slidenum">
              <a:rPr lang="en-US" smtClean="0"/>
              <a:t>19</a:t>
            </a:fld>
            <a:endParaRPr lang="en-US"/>
          </a:p>
        </p:txBody>
      </p:sp>
    </p:spTree>
    <p:extLst>
      <p:ext uri="{BB962C8B-B14F-4D97-AF65-F5344CB8AC3E}">
        <p14:creationId xmlns:p14="http://schemas.microsoft.com/office/powerpoint/2010/main" val="3968497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Earth Observatory, http://</a:t>
            </a:r>
            <a:r>
              <a:rPr lang="en-US" dirty="0" err="1" smtClean="0"/>
              <a:t>earthobservatory.nasa.gov</a:t>
            </a:r>
            <a:r>
              <a:rPr lang="en-US" dirty="0" smtClean="0"/>
              <a:t>/IOTD/</a:t>
            </a:r>
            <a:r>
              <a:rPr lang="en-US" dirty="0" err="1" smtClean="0"/>
              <a:t>view.php?id</a:t>
            </a:r>
            <a:r>
              <a:rPr lang="en-US" dirty="0" smtClean="0"/>
              <a:t>=51335</a:t>
            </a:r>
          </a:p>
          <a:p>
            <a:r>
              <a:rPr lang="en-US" dirty="0" smtClean="0"/>
              <a:t>From the ICESCAPE</a:t>
            </a:r>
            <a:r>
              <a:rPr lang="en-US" baseline="0" dirty="0" smtClean="0"/>
              <a:t> mission (Impacts of Climate on Ecosystems and Chemistry of the Arctic Pacific Environment)</a:t>
            </a:r>
            <a:endParaRPr lang="en-US" dirty="0"/>
          </a:p>
        </p:txBody>
      </p:sp>
      <p:sp>
        <p:nvSpPr>
          <p:cNvPr id="4" name="Slide Number Placeholder 3"/>
          <p:cNvSpPr>
            <a:spLocks noGrp="1"/>
          </p:cNvSpPr>
          <p:nvPr>
            <p:ph type="sldNum" sz="quarter" idx="10"/>
          </p:nvPr>
        </p:nvSpPr>
        <p:spPr/>
        <p:txBody>
          <a:bodyPr/>
          <a:lstStyle/>
          <a:p>
            <a:fld id="{2CF52910-A7BA-9244-BE60-14537D3A57C8}" type="slidenum">
              <a:rPr lang="en-US" smtClean="0"/>
              <a:t>20</a:t>
            </a:fld>
            <a:endParaRPr lang="en-US"/>
          </a:p>
        </p:txBody>
      </p:sp>
    </p:spTree>
    <p:extLst>
      <p:ext uri="{BB962C8B-B14F-4D97-AF65-F5344CB8AC3E}">
        <p14:creationId xmlns:p14="http://schemas.microsoft.com/office/powerpoint/2010/main" val="1463076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Photo from NASA MABEL airborne campaign, 2 Aug 2014</a:t>
            </a:r>
          </a:p>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From Earth Observatory, http://</a:t>
            </a:r>
            <a:r>
              <a:rPr lang="en-US" i="0" dirty="0" err="1" smtClean="0"/>
              <a:t>earthobservatory.nasa.gov</a:t>
            </a:r>
            <a:r>
              <a:rPr lang="en-US" i="0" dirty="0" smtClean="0"/>
              <a:t>/blogs/</a:t>
            </a:r>
            <a:r>
              <a:rPr lang="en-US" i="0" dirty="0" err="1" smtClean="0"/>
              <a:t>earthmatters</a:t>
            </a:r>
            <a:r>
              <a:rPr lang="en-US" i="0" dirty="0" smtClean="0"/>
              <a:t>/2014/08/01/more-melt-ponds/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MABEL = Multiple Altimeter</a:t>
            </a:r>
            <a:r>
              <a:rPr lang="en-US" i="0" baseline="0" dirty="0" smtClean="0"/>
              <a:t> Beam Experimental </a:t>
            </a:r>
            <a:r>
              <a:rPr lang="en-US" i="0" baseline="0" dirty="0" err="1" smtClean="0"/>
              <a:t>Lidar</a:t>
            </a:r>
            <a:endParaRPr lang="en-US"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0" baseline="0" dirty="0" smtClean="0"/>
              <a:t>Simulator for ICESat-2, new satellite sensor to measure ice thickness, launch in 2017</a:t>
            </a:r>
            <a:endParaRPr lang="en-US" i="0" dirty="0" smtClean="0"/>
          </a:p>
          <a:p>
            <a:endParaRPr lang="en-US" dirty="0"/>
          </a:p>
        </p:txBody>
      </p:sp>
      <p:sp>
        <p:nvSpPr>
          <p:cNvPr id="4" name="Slide Number Placeholder 3"/>
          <p:cNvSpPr>
            <a:spLocks noGrp="1"/>
          </p:cNvSpPr>
          <p:nvPr>
            <p:ph type="sldNum" sz="quarter" idx="10"/>
          </p:nvPr>
        </p:nvSpPr>
        <p:spPr/>
        <p:txBody>
          <a:bodyPr/>
          <a:lstStyle/>
          <a:p>
            <a:fld id="{2CF52910-A7BA-9244-BE60-14537D3A57C8}" type="slidenum">
              <a:rPr lang="en-US" smtClean="0"/>
              <a:t>21</a:t>
            </a:fld>
            <a:endParaRPr lang="en-US"/>
          </a:p>
        </p:txBody>
      </p:sp>
    </p:spTree>
    <p:extLst>
      <p:ext uri="{BB962C8B-B14F-4D97-AF65-F5344CB8AC3E}">
        <p14:creationId xmlns:p14="http://schemas.microsoft.com/office/powerpoint/2010/main" val="308342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ARISE</a:t>
            </a:r>
            <a:r>
              <a:rPr lang="en-US" baseline="0" dirty="0" smtClean="0"/>
              <a:t> Mission Status brief, Week 4, 29 Sep 2014</a:t>
            </a:r>
            <a:endParaRPr lang="en-US" dirty="0"/>
          </a:p>
        </p:txBody>
      </p:sp>
      <p:sp>
        <p:nvSpPr>
          <p:cNvPr id="4" name="Slide Number Placeholder 3"/>
          <p:cNvSpPr>
            <a:spLocks noGrp="1"/>
          </p:cNvSpPr>
          <p:nvPr>
            <p:ph type="sldNum" sz="quarter" idx="10"/>
          </p:nvPr>
        </p:nvSpPr>
        <p:spPr/>
        <p:txBody>
          <a:bodyPr/>
          <a:lstStyle/>
          <a:p>
            <a:fld id="{2CF52910-A7BA-9244-BE60-14537D3A57C8}" type="slidenum">
              <a:rPr lang="en-US" smtClean="0"/>
              <a:t>22</a:t>
            </a:fld>
            <a:endParaRPr lang="en-US"/>
          </a:p>
        </p:txBody>
      </p:sp>
    </p:spTree>
    <p:extLst>
      <p:ext uri="{BB962C8B-B14F-4D97-AF65-F5344CB8AC3E}">
        <p14:creationId xmlns:p14="http://schemas.microsoft.com/office/powerpoint/2010/main" val="2060945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858206C9-77C4-5C48-81BF-6F27FC80602C}" type="slidenum">
              <a:rPr lang="en-US">
                <a:latin typeface="Times" charset="0"/>
                <a:ea typeface="ＭＳ Ｐゴシック" charset="-128"/>
                <a:cs typeface="ＭＳ Ｐゴシック" charset="-128"/>
              </a:rPr>
              <a:pPr/>
              <a:t>33</a:t>
            </a:fld>
            <a:endParaRPr lang="en-US">
              <a:latin typeface="Times" charset="0"/>
              <a:ea typeface="ＭＳ Ｐゴシック" charset="-128"/>
              <a:cs typeface="ＭＳ Ｐゴシック"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4AFC033D-4531-9F46-A79E-66AF4D175C1E}" type="slidenum">
              <a:rPr lang="en-US">
                <a:latin typeface="Times" charset="0"/>
                <a:ea typeface="ＭＳ Ｐゴシック" charset="-128"/>
                <a:cs typeface="ＭＳ Ｐゴシック" charset="-128"/>
              </a:rPr>
              <a:pPr/>
              <a:t>34</a:t>
            </a:fld>
            <a:endParaRPr lang="en-US">
              <a:latin typeface="Times" charset="0"/>
              <a:ea typeface="ＭＳ Ｐゴシック" charset="-128"/>
              <a:cs typeface="ＭＳ Ｐゴシック"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started by</a:t>
            </a:r>
            <a:r>
              <a:rPr lang="en-US" baseline="0" dirty="0" smtClean="0"/>
              <a:t> saying it is about the narrative.  You have an opportunity in your conversations to develop the narrative. Through your words, </a:t>
            </a:r>
            <a:r>
              <a:rPr lang="en-US" baseline="0" dirty="0" err="1" smtClean="0"/>
              <a:t>attidude</a:t>
            </a:r>
            <a:r>
              <a:rPr lang="en-US" baseline="0" dirty="0" smtClean="0"/>
              <a:t> and clarity of purpose, you can write that constructively.  So much depends on it.</a:t>
            </a:r>
            <a:endParaRPr lang="en-US" dirty="0"/>
          </a:p>
        </p:txBody>
      </p:sp>
      <p:sp>
        <p:nvSpPr>
          <p:cNvPr id="4" name="Slide Number Placeholder 3"/>
          <p:cNvSpPr>
            <a:spLocks noGrp="1"/>
          </p:cNvSpPr>
          <p:nvPr>
            <p:ph type="sldNum" sz="quarter" idx="10"/>
          </p:nvPr>
        </p:nvSpPr>
        <p:spPr/>
        <p:txBody>
          <a:bodyPr/>
          <a:lstStyle/>
          <a:p>
            <a:fld id="{3E5A4319-47F9-C84D-B4AC-97D685E23773}" type="slidenum">
              <a:rPr lang="en-US" smtClean="0"/>
              <a:t>35</a:t>
            </a:fld>
            <a:endParaRPr lang="en-US"/>
          </a:p>
        </p:txBody>
      </p:sp>
    </p:spTree>
    <p:extLst>
      <p:ext uri="{BB962C8B-B14F-4D97-AF65-F5344CB8AC3E}">
        <p14:creationId xmlns:p14="http://schemas.microsoft.com/office/powerpoint/2010/main" val="241700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79C50F5-70FF-5B45-A68F-F81C03490098}" type="slidenum">
              <a:rPr lang="en-US">
                <a:latin typeface="Times" charset="0"/>
                <a:ea typeface="ＭＳ Ｐゴシック" charset="-128"/>
                <a:cs typeface="ＭＳ Ｐゴシック" charset="-128"/>
              </a:rPr>
              <a:pPr/>
              <a:t>4</a:t>
            </a:fld>
            <a:endParaRPr lang="en-US">
              <a:latin typeface="Times" charset="0"/>
              <a:ea typeface="ＭＳ Ｐゴシック" charset="-128"/>
              <a:cs typeface="ＭＳ Ｐゴシック"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E1B5F7-9CDA-464C-A06A-D7FCC7F3F7F4}" type="slidenum">
              <a:rPr lang="en-US" smtClean="0"/>
              <a:pPr>
                <a:defRPr/>
              </a:pPr>
              <a:t>5</a:t>
            </a:fld>
            <a:endParaRPr lang="en-US"/>
          </a:p>
        </p:txBody>
      </p:sp>
    </p:spTree>
    <p:extLst>
      <p:ext uri="{BB962C8B-B14F-4D97-AF65-F5344CB8AC3E}">
        <p14:creationId xmlns:p14="http://schemas.microsoft.com/office/powerpoint/2010/main" val="409827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a:t>
            </a:r>
          </a:p>
          <a:p>
            <a:r>
              <a:rPr lang="en-US" dirty="0" smtClean="0"/>
              <a:t>Right: Heat content anomaly for b) whole North Atlantic and separated</a:t>
            </a:r>
            <a:r>
              <a:rPr lang="en-US" baseline="0" dirty="0" smtClean="0"/>
              <a:t> into c) tropical/subtropical and d) </a:t>
            </a:r>
            <a:r>
              <a:rPr lang="en-US" baseline="0" dirty="0" err="1" smtClean="0"/>
              <a:t>subpolar</a:t>
            </a:r>
            <a:r>
              <a:rPr lang="en-US" baseline="0" dirty="0" smtClean="0"/>
              <a:t> contributions. Sparse observations below 700 m depth during much of the period adds significant uncertainties.</a:t>
            </a:r>
            <a:endParaRPr lang="en-US" dirty="0"/>
          </a:p>
        </p:txBody>
      </p:sp>
      <p:sp>
        <p:nvSpPr>
          <p:cNvPr id="4" name="Slide Number Placeholder 3"/>
          <p:cNvSpPr>
            <a:spLocks noGrp="1"/>
          </p:cNvSpPr>
          <p:nvPr>
            <p:ph type="sldNum" sz="quarter" idx="10"/>
          </p:nvPr>
        </p:nvSpPr>
        <p:spPr/>
        <p:txBody>
          <a:bodyPr/>
          <a:lstStyle/>
          <a:p>
            <a:fld id="{E0ECEB40-2955-9749-B592-CD2B6570DC17}" type="slidenum">
              <a:rPr lang="en-US" smtClean="0"/>
              <a:t>6</a:t>
            </a:fld>
            <a:endParaRPr lang="en-US"/>
          </a:p>
        </p:txBody>
      </p:sp>
    </p:spTree>
    <p:extLst>
      <p:ext uri="{BB962C8B-B14F-4D97-AF65-F5344CB8AC3E}">
        <p14:creationId xmlns:p14="http://schemas.microsoft.com/office/powerpoint/2010/main" val="494680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063C2E9-5C3A-674D-BD22-EBED354FEEA5}" type="slidenum">
              <a:rPr lang="en-US">
                <a:latin typeface="Times" charset="0"/>
                <a:ea typeface="ＭＳ Ｐゴシック" charset="-128"/>
                <a:cs typeface="ＭＳ Ｐゴシック" charset="-128"/>
              </a:rPr>
              <a:pPr/>
              <a:t>8</a:t>
            </a:fld>
            <a:endParaRPr lang="en-US">
              <a:latin typeface="Times" charset="0"/>
              <a:ea typeface="ＭＳ Ｐゴシック" charset="-128"/>
              <a:cs typeface="ＭＳ Ｐゴシック" charset="-128"/>
            </a:endParaRPr>
          </a:p>
        </p:txBody>
      </p:sp>
      <p:sp>
        <p:nvSpPr>
          <p:cNvPr id="116739" name="Rectangle 1026"/>
          <p:cNvSpPr>
            <a:spLocks noGrp="1" noRot="1" noChangeAspect="1" noChangeArrowheads="1"/>
          </p:cNvSpPr>
          <p:nvPr>
            <p:ph type="sldImg"/>
          </p:nvPr>
        </p:nvSpPr>
        <p:spPr>
          <a:solidFill>
            <a:srgbClr val="FFFFFF"/>
          </a:solidFill>
          <a:ln/>
        </p:spPr>
      </p:sp>
      <p:sp>
        <p:nvSpPr>
          <p:cNvPr id="11674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128"/>
                <a:cs typeface="ＭＳ Ｐゴシック" charset="-128"/>
              </a:rPr>
              <a:t>- It matters for 2 big reasons, and To understand it, we need to pull back to the comprehensive view.  </a:t>
            </a:r>
          </a:p>
          <a:p>
            <a:pPr eaLnBrk="1" hangingPunct="1"/>
            <a:r>
              <a:rPr lang="en-US">
                <a:latin typeface="Times" charset="0"/>
                <a:ea typeface="ＭＳ Ｐゴシック" charset="-128"/>
                <a:cs typeface="ＭＳ Ｐゴシック" charset="-128"/>
              </a:rPr>
              <a:t>- Define sea ice and ice sheets</a:t>
            </a:r>
          </a:p>
          <a:p>
            <a:pPr eaLnBrk="1" hangingPunct="1"/>
            <a:r>
              <a:rPr lang="en-US">
                <a:latin typeface="Times" charset="0"/>
                <a:ea typeface="ＭＳ Ｐゴシック" charset="-128"/>
                <a:cs typeface="ＭＳ Ｐゴシック" charset="-128"/>
              </a:rPr>
              <a:t>- Discuss the Greenland ice sheet.  Greenland holds equivalent of more than 20 feet of sea level.  Antarctica holds about 10 times that amount.  Now currently, sea level is estimated to be rising at about 2 mm/year (faster in the last 10 years)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47BED486-85FA-194E-9666-99E7068E5980}" type="slidenum">
              <a:rPr lang="en-US">
                <a:latin typeface="Times" charset="0"/>
                <a:ea typeface="ＭＳ Ｐゴシック" charset="-128"/>
                <a:cs typeface="ＭＳ Ｐゴシック" charset="-128"/>
              </a:rPr>
              <a:pPr/>
              <a:t>14</a:t>
            </a:fld>
            <a:endParaRPr lang="en-US">
              <a:latin typeface="Times" charset="0"/>
              <a:ea typeface="ＭＳ Ｐゴシック" charset="-128"/>
              <a:cs typeface="ＭＳ Ｐゴシック" charset="-128"/>
            </a:endParaRPr>
          </a:p>
        </p:txBody>
      </p:sp>
      <p:sp>
        <p:nvSpPr>
          <p:cNvPr id="124931" name="Rectangle 2"/>
          <p:cNvSpPr>
            <a:spLocks noGrp="1" noRot="1" noChangeAspect="1" noChangeArrowheads="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2E448A37-AAF9-3249-8F9F-C21BDB471597}" type="slidenum">
              <a:rPr lang="en-US">
                <a:latin typeface="Arial" charset="0"/>
                <a:ea typeface="ＭＳ Ｐゴシック" charset="-128"/>
                <a:cs typeface="ＭＳ Ｐゴシック" charset="-128"/>
              </a:rPr>
              <a:pPr/>
              <a:t>15</a:t>
            </a:fld>
            <a:endParaRPr lang="en-US">
              <a:latin typeface="Arial" charset="0"/>
              <a:ea typeface="ＭＳ Ｐゴシック" charset="-128"/>
              <a:cs typeface="ＭＳ Ｐゴシック" charset="-128"/>
            </a:endParaRPr>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This is self-explanatory.  Thin ice is disappearing, and thick ice is getting thinnner.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F52910-A7BA-9244-BE60-14537D3A57C8}" type="slidenum">
              <a:rPr lang="en-US" smtClean="0"/>
              <a:t>17</a:t>
            </a:fld>
            <a:endParaRPr lang="en-US"/>
          </a:p>
        </p:txBody>
      </p:sp>
    </p:spTree>
    <p:extLst>
      <p:ext uri="{BB962C8B-B14F-4D97-AF65-F5344CB8AC3E}">
        <p14:creationId xmlns:p14="http://schemas.microsoft.com/office/powerpoint/2010/main" val="1402340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MODIS on Aqua,</a:t>
            </a:r>
            <a:r>
              <a:rPr lang="en-US" baseline="0" dirty="0" smtClean="0"/>
              <a:t> May 13, 2013, NASA Earth Observatory, http://</a:t>
            </a:r>
            <a:r>
              <a:rPr lang="en-US" baseline="0" dirty="0" err="1" smtClean="0"/>
              <a:t>earthobservatory.nasa.gov</a:t>
            </a:r>
            <a:r>
              <a:rPr lang="en-US" baseline="0" dirty="0" smtClean="0"/>
              <a:t>/IOTD/</a:t>
            </a:r>
            <a:r>
              <a:rPr lang="en-US" baseline="0" dirty="0" err="1" smtClean="0"/>
              <a:t>view.php?id</a:t>
            </a:r>
            <a:r>
              <a:rPr lang="en-US" baseline="0" dirty="0" smtClean="0"/>
              <a:t>=81193</a:t>
            </a:r>
            <a:endParaRPr lang="en-US" dirty="0"/>
          </a:p>
        </p:txBody>
      </p:sp>
      <p:sp>
        <p:nvSpPr>
          <p:cNvPr id="4" name="Slide Number Placeholder 3"/>
          <p:cNvSpPr>
            <a:spLocks noGrp="1"/>
          </p:cNvSpPr>
          <p:nvPr>
            <p:ph type="sldNum" sz="quarter" idx="10"/>
          </p:nvPr>
        </p:nvSpPr>
        <p:spPr/>
        <p:txBody>
          <a:bodyPr/>
          <a:lstStyle/>
          <a:p>
            <a:fld id="{2CF52910-A7BA-9244-BE60-14537D3A57C8}" type="slidenum">
              <a:rPr lang="en-US" smtClean="0"/>
              <a:t>18</a:t>
            </a:fld>
            <a:endParaRPr lang="en-US"/>
          </a:p>
        </p:txBody>
      </p:sp>
    </p:spTree>
    <p:extLst>
      <p:ext uri="{BB962C8B-B14F-4D97-AF65-F5344CB8AC3E}">
        <p14:creationId xmlns:p14="http://schemas.microsoft.com/office/powerpoint/2010/main" val="396849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181262-9CCB-D34F-BBD6-4F83B4D31259}" type="datetimeFigureOut">
              <a:rPr lang="en-US" smtClean="0"/>
              <a:t>6/12/15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161525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181262-9CCB-D34F-BBD6-4F83B4D31259}" type="datetimeFigureOut">
              <a:rPr lang="en-US" smtClean="0"/>
              <a:t>6/12/15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3923600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181262-9CCB-D34F-BBD6-4F83B4D31259}" type="datetimeFigureOut">
              <a:rPr lang="en-US" smtClean="0"/>
              <a:t>6/12/15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107206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181262-9CCB-D34F-BBD6-4F83B4D31259}" type="datetimeFigureOut">
              <a:rPr lang="en-US" smtClean="0"/>
              <a:t>6/12/15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293179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181262-9CCB-D34F-BBD6-4F83B4D31259}" type="datetimeFigureOut">
              <a:rPr lang="en-US" smtClean="0"/>
              <a:t>6/12/15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410824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181262-9CCB-D34F-BBD6-4F83B4D31259}" type="datetimeFigureOut">
              <a:rPr lang="en-US" smtClean="0"/>
              <a:t>6/12/15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3823536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181262-9CCB-D34F-BBD6-4F83B4D31259}" type="datetimeFigureOut">
              <a:rPr lang="en-US" smtClean="0"/>
              <a:t>6/12/15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3550807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181262-9CCB-D34F-BBD6-4F83B4D31259}" type="datetimeFigureOut">
              <a:rPr lang="en-US" smtClean="0"/>
              <a:t>6/12/15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112887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81262-9CCB-D34F-BBD6-4F83B4D31259}" type="datetimeFigureOut">
              <a:rPr lang="en-US" smtClean="0"/>
              <a:t>6/12/15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352205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181262-9CCB-D34F-BBD6-4F83B4D31259}" type="datetimeFigureOut">
              <a:rPr lang="en-US" smtClean="0"/>
              <a:t>6/12/15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450244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181262-9CCB-D34F-BBD6-4F83B4D31259}" type="datetimeFigureOut">
              <a:rPr lang="en-US" smtClean="0"/>
              <a:t>6/12/15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AD6BF-883B-EA4C-92CB-C0895F60B7F8}" type="slidenum">
              <a:rPr lang="en-US" smtClean="0"/>
              <a:t>‹#›</a:t>
            </a:fld>
            <a:endParaRPr lang="en-US"/>
          </a:p>
        </p:txBody>
      </p:sp>
    </p:spTree>
    <p:extLst>
      <p:ext uri="{BB962C8B-B14F-4D97-AF65-F5344CB8AC3E}">
        <p14:creationId xmlns:p14="http://schemas.microsoft.com/office/powerpoint/2010/main" val="27609858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81262-9CCB-D34F-BBD6-4F83B4D31259}" type="datetimeFigureOut">
              <a:rPr lang="en-US" smtClean="0"/>
              <a:t>6/12/15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AD6BF-883B-EA4C-92CB-C0895F60B7F8}" type="slidenum">
              <a:rPr lang="en-US" smtClean="0"/>
              <a:t>‹#›</a:t>
            </a:fld>
            <a:endParaRPr lang="en-US"/>
          </a:p>
        </p:txBody>
      </p:sp>
    </p:spTree>
    <p:extLst>
      <p:ext uri="{BB962C8B-B14F-4D97-AF65-F5344CB8AC3E}">
        <p14:creationId xmlns:p14="http://schemas.microsoft.com/office/powerpoint/2010/main" val="259493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2.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vs.gsfc.nasa.gov/cgi-bin/details.cgi?aid=3864" TargetMode="Externa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Sea ice movie sti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0898"/>
            <a:ext cx="9144000" cy="4177630"/>
          </a:xfrm>
          <a:prstGeom prst="rect">
            <a:avLst/>
          </a:prstGeom>
        </p:spPr>
      </p:pic>
      <p:sp>
        <p:nvSpPr>
          <p:cNvPr id="5" name="Rectangle 3"/>
          <p:cNvSpPr txBox="1">
            <a:spLocks noChangeArrowheads="1"/>
          </p:cNvSpPr>
          <p:nvPr/>
        </p:nvSpPr>
        <p:spPr>
          <a:xfrm>
            <a:off x="114300" y="52067"/>
            <a:ext cx="8915400" cy="82673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ea typeface="ＭＳ Ｐゴシック" charset="-128"/>
                <a:cs typeface="ＭＳ Ｐゴシック" charset="-128"/>
              </a:rPr>
              <a:t>Perspectives on a Changing Arctic</a:t>
            </a:r>
          </a:p>
          <a:p>
            <a:r>
              <a:rPr lang="en-US" sz="3600" b="1" dirty="0" smtClean="0">
                <a:solidFill>
                  <a:schemeClr val="bg1"/>
                </a:solidFill>
                <a:ea typeface="ＭＳ Ｐゴシック" charset="-128"/>
                <a:cs typeface="ＭＳ Ｐゴシック" charset="-128"/>
              </a:rPr>
              <a:t>Waleed Abdalati</a:t>
            </a:r>
          </a:p>
          <a:p>
            <a:r>
              <a:rPr lang="en-US" sz="3600" b="1" dirty="0" smtClean="0">
                <a:solidFill>
                  <a:schemeClr val="bg1"/>
                </a:solidFill>
                <a:ea typeface="ＭＳ Ｐゴシック" charset="-128"/>
                <a:cs typeface="ＭＳ Ｐゴシック" charset="-128"/>
              </a:rPr>
              <a:t>February 26, 2015</a:t>
            </a:r>
          </a:p>
        </p:txBody>
      </p:sp>
      <p:pic>
        <p:nvPicPr>
          <p:cNvPr id="4" name="Picture 3" descr="CIRES PPT black 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97109"/>
            <a:ext cx="9160933" cy="877824"/>
          </a:xfrm>
          <a:prstGeom prst="rect">
            <a:avLst/>
          </a:prstGeom>
        </p:spPr>
      </p:pic>
    </p:spTree>
    <p:extLst>
      <p:ext uri="{BB962C8B-B14F-4D97-AF65-F5344CB8AC3E}">
        <p14:creationId xmlns:p14="http://schemas.microsoft.com/office/powerpoint/2010/main" val="28187367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228600" y="942974"/>
          <a:ext cx="8915400" cy="5305426"/>
        </p:xfrm>
        <a:graphic>
          <a:graphicData uri="http://schemas.openxmlformats.org/drawingml/2006/chart">
            <c:chart xmlns:c="http://schemas.openxmlformats.org/drawingml/2006/chart" xmlns:r="http://schemas.openxmlformats.org/officeDocument/2006/relationships" r:id="rId2"/>
          </a:graphicData>
        </a:graphic>
      </p:graphicFrame>
      <p:sp>
        <p:nvSpPr>
          <p:cNvPr id="15363" name="TextBox 1"/>
          <p:cNvSpPr txBox="1">
            <a:spLocks noChangeArrowheads="1"/>
          </p:cNvSpPr>
          <p:nvPr/>
        </p:nvSpPr>
        <p:spPr bwMode="auto">
          <a:xfrm>
            <a:off x="5715000" y="4800600"/>
            <a:ext cx="2403475" cy="369888"/>
          </a:xfrm>
          <a:prstGeom prst="rect">
            <a:avLst/>
          </a:prstGeom>
          <a:no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800" b="1" smtClean="0">
                <a:solidFill>
                  <a:schemeClr val="accent2"/>
                </a:solidFill>
                <a:effectLst>
                  <a:outerShdw blurRad="38100" dist="38100" dir="2700000" algn="tl">
                    <a:srgbClr val="000000"/>
                  </a:outerShdw>
                </a:effectLst>
                <a:latin typeface="Arial" charset="0"/>
              </a:rPr>
              <a:t>Modern Satellite Era</a:t>
            </a:r>
          </a:p>
        </p:txBody>
      </p:sp>
      <p:sp>
        <p:nvSpPr>
          <p:cNvPr id="2" name="TextBox 1"/>
          <p:cNvSpPr txBox="1"/>
          <p:nvPr/>
        </p:nvSpPr>
        <p:spPr>
          <a:xfrm>
            <a:off x="1066800" y="3429000"/>
            <a:ext cx="3638550" cy="369888"/>
          </a:xfrm>
          <a:prstGeom prst="rect">
            <a:avLst/>
          </a:prstGeom>
          <a:noFill/>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800" smtClean="0">
                <a:effectLst>
                  <a:outerShdw blurRad="38100" dist="38100" dir="2700000" algn="tl">
                    <a:srgbClr val="FFFFFF"/>
                  </a:outerShdw>
                </a:effectLst>
                <a:latin typeface="Arial" charset="0"/>
              </a:rPr>
              <a:t>1953-2014 trend = -48,000 km</a:t>
            </a:r>
            <a:r>
              <a:rPr lang="en-US" sz="1800" baseline="30000" smtClean="0">
                <a:effectLst>
                  <a:outerShdw blurRad="38100" dist="38100" dir="2700000" algn="tl">
                    <a:srgbClr val="FFFFFF"/>
                  </a:outerShdw>
                </a:effectLst>
                <a:latin typeface="Arial" charset="0"/>
              </a:rPr>
              <a:t>2</a:t>
            </a:r>
            <a:r>
              <a:rPr lang="en-US" sz="1800" smtClean="0">
                <a:effectLst>
                  <a:outerShdw blurRad="38100" dist="38100" dir="2700000" algn="tl">
                    <a:srgbClr val="FFFFFF"/>
                  </a:outerShdw>
                </a:effectLst>
                <a:latin typeface="Arial" charset="0"/>
              </a:rPr>
              <a:t>/yr</a:t>
            </a:r>
          </a:p>
        </p:txBody>
      </p:sp>
      <p:sp>
        <p:nvSpPr>
          <p:cNvPr id="8" name="Rectangle 2"/>
          <p:cNvSpPr txBox="1">
            <a:spLocks noChangeArrowheads="1"/>
          </p:cNvSpPr>
          <p:nvPr/>
        </p:nvSpPr>
        <p:spPr>
          <a:xfrm>
            <a:off x="457200" y="-89860"/>
            <a:ext cx="8229600"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latin typeface="Times" charset="0"/>
              </a:rPr>
              <a:t>Evidence for Arctic Sea Ice Reduction</a:t>
            </a:r>
            <a:endParaRPr lang="en-US" dirty="0">
              <a:latin typeface="Times" charset="0"/>
            </a:endParaRPr>
          </a:p>
        </p:txBody>
      </p:sp>
      <p:pic>
        <p:nvPicPr>
          <p:cNvPr id="10" name="Picture 9" descr="CIRES PPT black 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97109"/>
            <a:ext cx="9160933" cy="877824"/>
          </a:xfrm>
          <a:prstGeom prst="rect">
            <a:avLst/>
          </a:prstGeom>
        </p:spPr>
      </p:pic>
      <p:sp>
        <p:nvSpPr>
          <p:cNvPr id="11" name="Footer Placeholder 6"/>
          <p:cNvSpPr>
            <a:spLocks noGrp="1"/>
          </p:cNvSpPr>
          <p:nvPr>
            <p:ph type="ftr" sz="quarter" idx="10"/>
          </p:nvPr>
        </p:nvSpPr>
        <p:spPr bwMode="auto">
          <a:xfrm>
            <a:off x="0" y="561178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dirty="0" smtClean="0"/>
              <a:t>Courtesy of J. </a:t>
            </a:r>
            <a:r>
              <a:rPr lang="en-US" sz="1200" dirty="0" err="1" smtClean="0"/>
              <a:t>Stroeve</a:t>
            </a:r>
            <a:endParaRPr lang="en-US" sz="1200" dirty="0"/>
          </a:p>
        </p:txBody>
      </p:sp>
    </p:spTree>
    <p:extLst>
      <p:ext uri="{BB962C8B-B14F-4D97-AF65-F5344CB8AC3E}">
        <p14:creationId xmlns:p14="http://schemas.microsoft.com/office/powerpoint/2010/main" val="3089721790"/>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idx="4294967295"/>
          </p:nvPr>
        </p:nvSpPr>
        <p:spPr/>
        <p:txBody>
          <a:bodyPr>
            <a:normAutofit fontScale="90000"/>
          </a:bodyPr>
          <a:lstStyle/>
          <a:p>
            <a:r>
              <a:rPr lang="en-US">
                <a:latin typeface="Times" charset="0"/>
              </a:rPr>
              <a:t>Accelerated rate of decline (1979-2014)</a:t>
            </a:r>
          </a:p>
        </p:txBody>
      </p:sp>
      <p:sp>
        <p:nvSpPr>
          <p:cNvPr id="18434" name="Rectangle 3"/>
          <p:cNvSpPr>
            <a:spLocks noGrp="1" noChangeArrowheads="1"/>
          </p:cNvSpPr>
          <p:nvPr>
            <p:ph type="body" idx="4294967295"/>
          </p:nvPr>
        </p:nvSpPr>
        <p:spPr>
          <a:xfrm>
            <a:off x="0" y="5403790"/>
            <a:ext cx="9144000" cy="1143000"/>
          </a:xfrm>
        </p:spPr>
        <p:txBody>
          <a:bodyPr>
            <a:normAutofit/>
          </a:bodyPr>
          <a:lstStyle/>
          <a:p>
            <a:pPr marL="0" indent="0" algn="ctr">
              <a:buClr>
                <a:srgbClr val="8DBF1F"/>
              </a:buClr>
              <a:buNone/>
            </a:pPr>
            <a:r>
              <a:rPr lang="en-US" sz="2000" dirty="0" smtClean="0">
                <a:latin typeface="Arial" charset="0"/>
              </a:rPr>
              <a:t>Statistically significant </a:t>
            </a:r>
            <a:r>
              <a:rPr lang="en-US" sz="2000" dirty="0">
                <a:latin typeface="Arial" charset="0"/>
              </a:rPr>
              <a:t>accelerated rate of </a:t>
            </a:r>
            <a:r>
              <a:rPr lang="en-US" sz="2000" dirty="0" smtClean="0">
                <a:latin typeface="Arial" charset="0"/>
              </a:rPr>
              <a:t>decline in second half of time series.</a:t>
            </a:r>
            <a:endParaRPr lang="en-US" sz="2000" dirty="0">
              <a:latin typeface="Arial" charset="0"/>
            </a:endParaRPr>
          </a:p>
        </p:txBody>
      </p:sp>
      <p:pic>
        <p:nvPicPr>
          <p:cNvPr id="18435" name="Picture 8" descr="accelerated_i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482013"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2"/>
          <p:cNvSpPr txBox="1">
            <a:spLocks noChangeArrowheads="1"/>
          </p:cNvSpPr>
          <p:nvPr/>
        </p:nvSpPr>
        <p:spPr bwMode="auto">
          <a:xfrm>
            <a:off x="6019800" y="4876800"/>
            <a:ext cx="2622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Updated from Stroeve et al., 2012</a:t>
            </a:r>
          </a:p>
        </p:txBody>
      </p:sp>
      <p:pic>
        <p:nvPicPr>
          <p:cNvPr id="18438" name="Picture 10" descr="N_201209_bm_conc_hi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990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2590800" y="2971800"/>
            <a:ext cx="6324600" cy="842963"/>
            <a:chOff x="2590800" y="2971800"/>
            <a:chExt cx="6324600" cy="842665"/>
          </a:xfrm>
        </p:grpSpPr>
        <p:sp>
          <p:nvSpPr>
            <p:cNvPr id="18440" name="TextBox 1"/>
            <p:cNvSpPr txBox="1">
              <a:spLocks noChangeArrowheads="1"/>
            </p:cNvSpPr>
            <p:nvPr/>
          </p:nvSpPr>
          <p:spPr bwMode="auto">
            <a:xfrm>
              <a:off x="2590800" y="3352800"/>
              <a:ext cx="4347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800000"/>
                  </a:solidFill>
                </a:rPr>
                <a:t>2013 and 2014 signs of recovery?</a:t>
              </a:r>
            </a:p>
          </p:txBody>
        </p:sp>
        <p:sp>
          <p:nvSpPr>
            <p:cNvPr id="18441" name="Oval 2"/>
            <p:cNvSpPr>
              <a:spLocks noChangeArrowheads="1"/>
            </p:cNvSpPr>
            <p:nvPr/>
          </p:nvSpPr>
          <p:spPr bwMode="auto">
            <a:xfrm>
              <a:off x="8077200" y="2971800"/>
              <a:ext cx="838200" cy="609600"/>
            </a:xfrm>
            <a:prstGeom prst="ellipse">
              <a:avLst/>
            </a:prstGeom>
            <a:noFill/>
            <a:ln w="381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8442" name="Straight Arrow Connector 4"/>
            <p:cNvCxnSpPr>
              <a:cxnSpLocks noChangeShapeType="1"/>
            </p:cNvCxnSpPr>
            <p:nvPr/>
          </p:nvCxnSpPr>
          <p:spPr bwMode="auto">
            <a:xfrm flipV="1">
              <a:off x="6781800" y="3352800"/>
              <a:ext cx="1219200" cy="304800"/>
            </a:xfrm>
            <a:prstGeom prst="straightConnector1">
              <a:avLst/>
            </a:prstGeom>
            <a:noFill/>
            <a:ln w="38100">
              <a:solidFill>
                <a:srgbClr val="80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3" name="Picture 12" descr="CIRES PPT black bann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97109"/>
            <a:ext cx="9160933" cy="877824"/>
          </a:xfrm>
          <a:prstGeom prst="rect">
            <a:avLst/>
          </a:prstGeom>
        </p:spPr>
      </p:pic>
      <p:sp>
        <p:nvSpPr>
          <p:cNvPr id="14" name="Footer Placeholder 6"/>
          <p:cNvSpPr>
            <a:spLocks noGrp="1"/>
          </p:cNvSpPr>
          <p:nvPr>
            <p:ph type="ftr" sz="quarter" idx="10"/>
          </p:nvPr>
        </p:nvSpPr>
        <p:spPr bwMode="auto">
          <a:xfrm>
            <a:off x="0" y="5670182"/>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dirty="0" smtClean="0"/>
              <a:t>Courtesy of J. </a:t>
            </a:r>
            <a:r>
              <a:rPr lang="en-US" sz="1200" dirty="0" err="1" smtClean="0"/>
              <a:t>Stroeve</a:t>
            </a:r>
            <a:endParaRPr lang="en-US" sz="1200" dirty="0"/>
          </a:p>
        </p:txBody>
      </p:sp>
    </p:spTree>
    <p:extLst>
      <p:ext uri="{BB962C8B-B14F-4D97-AF65-F5344CB8AC3E}">
        <p14:creationId xmlns:p14="http://schemas.microsoft.com/office/powerpoint/2010/main" val="3768804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ice_extent_for_split_record_boxplo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00100"/>
            <a:ext cx="7315200" cy="525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6096000" y="3505200"/>
            <a:ext cx="2133600" cy="369888"/>
            <a:chOff x="6096000" y="3581400"/>
            <a:chExt cx="2133600" cy="369332"/>
          </a:xfrm>
        </p:grpSpPr>
        <p:sp>
          <p:nvSpPr>
            <p:cNvPr id="7" name="5-Point Star 6"/>
            <p:cNvSpPr/>
            <p:nvPr/>
          </p:nvSpPr>
          <p:spPr bwMode="auto">
            <a:xfrm>
              <a:off x="6096000" y="3657485"/>
              <a:ext cx="228600" cy="228256"/>
            </a:xfrm>
            <a:prstGeom prst="star5">
              <a:avLst/>
            </a:prstGeom>
            <a:solidFill>
              <a:srgbClr val="800000"/>
            </a:solidFill>
            <a:ln w="9525" cap="flat" cmpd="sng" algn="ctr">
              <a:solidFill>
                <a:schemeClr val="tx1"/>
              </a:solidFill>
              <a:prstDash val="solid"/>
              <a:round/>
              <a:headEnd type="none" w="med" len="med"/>
              <a:tailEnd type="none" w="med" len="med"/>
            </a:ln>
            <a:effectLst/>
            <a:extLst/>
          </p:spPr>
          <p:txBody>
            <a:bodyPr/>
            <a:lstStyle/>
            <a:p>
              <a:pPr>
                <a:defRPr/>
              </a:pPr>
              <a:endParaRPr lang="en-US">
                <a:latin typeface="Times" pitchFamily="2" charset="0"/>
              </a:endParaRPr>
            </a:p>
          </p:txBody>
        </p:sp>
        <p:sp>
          <p:nvSpPr>
            <p:cNvPr id="19462" name="TextBox 7"/>
            <p:cNvSpPr txBox="1">
              <a:spLocks noChangeArrowheads="1"/>
            </p:cNvSpPr>
            <p:nvPr/>
          </p:nvSpPr>
          <p:spPr bwMode="auto">
            <a:xfrm>
              <a:off x="6324600" y="3581400"/>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rgbClr val="800000"/>
                  </a:solidFill>
                  <a:latin typeface="Cambria" charset="0"/>
                  <a:cs typeface="Cambria" charset="0"/>
                </a:rPr>
                <a:t>2013, 2014</a:t>
              </a:r>
            </a:p>
          </p:txBody>
        </p:sp>
      </p:grpSp>
      <p:sp>
        <p:nvSpPr>
          <p:cNvPr id="10" name="Title 1"/>
          <p:cNvSpPr txBox="1">
            <a:spLocks/>
          </p:cNvSpPr>
          <p:nvPr/>
        </p:nvSpPr>
        <p:spPr>
          <a:xfrm>
            <a:off x="457200" y="41053"/>
            <a:ext cx="8229600" cy="9488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latin typeface="Times" charset="0"/>
              </a:rPr>
              <a:t>New regime?</a:t>
            </a:r>
            <a:endParaRPr lang="en-US" dirty="0">
              <a:latin typeface="Times" charset="0"/>
            </a:endParaRPr>
          </a:p>
        </p:txBody>
      </p:sp>
      <p:pic>
        <p:nvPicPr>
          <p:cNvPr id="11" name="Picture 10" descr="CIRES PPT black 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97109"/>
            <a:ext cx="9160933" cy="877824"/>
          </a:xfrm>
          <a:prstGeom prst="rect">
            <a:avLst/>
          </a:prstGeom>
        </p:spPr>
      </p:pic>
      <p:sp>
        <p:nvSpPr>
          <p:cNvPr id="12" name="Footer Placeholder 6"/>
          <p:cNvSpPr>
            <a:spLocks noGrp="1"/>
          </p:cNvSpPr>
          <p:nvPr>
            <p:ph type="ftr" sz="quarter" idx="10"/>
          </p:nvPr>
        </p:nvSpPr>
        <p:spPr bwMode="auto">
          <a:xfrm>
            <a:off x="0" y="561178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dirty="0" smtClean="0"/>
              <a:t>Courtesy of J. </a:t>
            </a:r>
            <a:r>
              <a:rPr lang="en-US" sz="1200" dirty="0" err="1" smtClean="0"/>
              <a:t>Stroeve</a:t>
            </a:r>
            <a:endParaRPr lang="en-US" sz="1200" dirty="0"/>
          </a:p>
        </p:txBody>
      </p:sp>
    </p:spTree>
    <p:extLst>
      <p:ext uri="{BB962C8B-B14F-4D97-AF65-F5344CB8AC3E}">
        <p14:creationId xmlns:p14="http://schemas.microsoft.com/office/powerpoint/2010/main" val="3982498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ice_extent_by_decade_boxplo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14699"/>
            <a:ext cx="7315200" cy="525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6781800" y="3505200"/>
            <a:ext cx="2133600" cy="646113"/>
            <a:chOff x="6096000" y="3581400"/>
            <a:chExt cx="2133600" cy="646331"/>
          </a:xfrm>
        </p:grpSpPr>
        <p:sp>
          <p:nvSpPr>
            <p:cNvPr id="7" name="5-Point Star 6"/>
            <p:cNvSpPr/>
            <p:nvPr/>
          </p:nvSpPr>
          <p:spPr bwMode="auto">
            <a:xfrm>
              <a:off x="6096000" y="3657626"/>
              <a:ext cx="228600" cy="228677"/>
            </a:xfrm>
            <a:prstGeom prst="star5">
              <a:avLst/>
            </a:prstGeom>
            <a:solidFill>
              <a:srgbClr val="800000"/>
            </a:solidFill>
            <a:ln w="9525" cap="flat" cmpd="sng" algn="ctr">
              <a:solidFill>
                <a:schemeClr val="tx1"/>
              </a:solidFill>
              <a:prstDash val="solid"/>
              <a:round/>
              <a:headEnd type="none" w="med" len="med"/>
              <a:tailEnd type="none" w="med" len="med"/>
            </a:ln>
            <a:effectLst/>
            <a:extLst/>
          </p:spPr>
          <p:txBody>
            <a:bodyPr/>
            <a:lstStyle/>
            <a:p>
              <a:pPr>
                <a:defRPr/>
              </a:pPr>
              <a:endParaRPr lang="en-US">
                <a:latin typeface="Times" pitchFamily="2" charset="0"/>
              </a:endParaRPr>
            </a:p>
          </p:txBody>
        </p:sp>
        <p:sp>
          <p:nvSpPr>
            <p:cNvPr id="20486" name="TextBox 7"/>
            <p:cNvSpPr txBox="1">
              <a:spLocks noChangeArrowheads="1"/>
            </p:cNvSpPr>
            <p:nvPr/>
          </p:nvSpPr>
          <p:spPr bwMode="auto">
            <a:xfrm>
              <a:off x="6324600" y="3581400"/>
              <a:ext cx="190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rgbClr val="800000"/>
                  </a:solidFill>
                  <a:latin typeface="Cambria" charset="0"/>
                  <a:cs typeface="Cambria" charset="0"/>
                </a:rPr>
                <a:t>2013, </a:t>
              </a:r>
            </a:p>
            <a:p>
              <a:r>
                <a:rPr lang="en-US" sz="1800" b="1">
                  <a:solidFill>
                    <a:srgbClr val="800000"/>
                  </a:solidFill>
                  <a:latin typeface="Cambria" charset="0"/>
                  <a:cs typeface="Cambria" charset="0"/>
                </a:rPr>
                <a:t>2014</a:t>
              </a:r>
            </a:p>
          </p:txBody>
        </p:sp>
      </p:grpSp>
      <p:sp>
        <p:nvSpPr>
          <p:cNvPr id="20481" name="Title 1"/>
          <p:cNvSpPr>
            <a:spLocks noGrp="1"/>
          </p:cNvSpPr>
          <p:nvPr>
            <p:ph type="title"/>
          </p:nvPr>
        </p:nvSpPr>
        <p:spPr>
          <a:xfrm>
            <a:off x="457200" y="41053"/>
            <a:ext cx="8229600" cy="948833"/>
          </a:xfrm>
        </p:spPr>
        <p:txBody>
          <a:bodyPr>
            <a:normAutofit/>
          </a:bodyPr>
          <a:lstStyle/>
          <a:p>
            <a:r>
              <a:rPr lang="en-US" dirty="0">
                <a:latin typeface="Times" charset="0"/>
              </a:rPr>
              <a:t>New regime?</a:t>
            </a:r>
          </a:p>
        </p:txBody>
      </p:sp>
      <p:pic>
        <p:nvPicPr>
          <p:cNvPr id="9" name="Picture 8" descr="CIRES PPT black 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97109"/>
            <a:ext cx="9160933" cy="877824"/>
          </a:xfrm>
          <a:prstGeom prst="rect">
            <a:avLst/>
          </a:prstGeom>
        </p:spPr>
      </p:pic>
    </p:spTree>
    <p:extLst>
      <p:ext uri="{BB962C8B-B14F-4D97-AF65-F5344CB8AC3E}">
        <p14:creationId xmlns:p14="http://schemas.microsoft.com/office/powerpoint/2010/main" val="24122389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304800" y="152400"/>
            <a:ext cx="8534400" cy="762000"/>
          </a:xfrm>
        </p:spPr>
        <p:txBody>
          <a:bodyPr/>
          <a:lstStyle/>
          <a:p>
            <a:pPr eaLnBrk="1" hangingPunct="1"/>
            <a:r>
              <a:rPr lang="en-US" sz="3600" b="1" dirty="0" smtClean="0">
                <a:ea typeface="ＭＳ Ｐゴシック" charset="-128"/>
                <a:cs typeface="ＭＳ Ｐゴシック" charset="-128"/>
              </a:rPr>
              <a:t>Deriving Ice Thickness from Freeboard</a:t>
            </a:r>
            <a:endParaRPr lang="en-US" sz="3600" b="1" dirty="0">
              <a:ea typeface="ＭＳ Ｐゴシック" charset="-128"/>
              <a:cs typeface="ＭＳ Ｐゴシック" charset="-128"/>
            </a:endParaRPr>
          </a:p>
        </p:txBody>
      </p:sp>
      <p:sp>
        <p:nvSpPr>
          <p:cNvPr id="123907" name="Text Box 4"/>
          <p:cNvSpPr txBox="1">
            <a:spLocks noChangeArrowheads="1"/>
          </p:cNvSpPr>
          <p:nvPr/>
        </p:nvSpPr>
        <p:spPr bwMode="auto">
          <a:xfrm>
            <a:off x="2786063" y="6321425"/>
            <a:ext cx="3767137" cy="307975"/>
          </a:xfrm>
          <a:prstGeom prst="rect">
            <a:avLst/>
          </a:prstGeom>
          <a:noFill/>
          <a:ln w="9525">
            <a:noFill/>
            <a:miter lim="800000"/>
            <a:headEnd/>
            <a:tailEnd/>
          </a:ln>
        </p:spPr>
        <p:txBody>
          <a:bodyPr wrap="none">
            <a:prstTxWarp prst="textNoShape">
              <a:avLst/>
            </a:prstTxWarp>
            <a:spAutoFit/>
          </a:bodyPr>
          <a:lstStyle/>
          <a:p>
            <a:pPr eaLnBrk="0" hangingPunct="0"/>
            <a:r>
              <a:rPr lang="en-US" sz="1400">
                <a:latin typeface="Arial" charset="0"/>
              </a:rPr>
              <a:t>Photo source: Fisheries and Oceans Canada</a:t>
            </a:r>
          </a:p>
        </p:txBody>
      </p:sp>
      <p:pic>
        <p:nvPicPr>
          <p:cNvPr id="123908" name="Picture 5" descr="seaicefreeboard2"/>
          <p:cNvPicPr>
            <a:picLocks noChangeAspect="1" noChangeArrowheads="1"/>
          </p:cNvPicPr>
          <p:nvPr/>
        </p:nvPicPr>
        <p:blipFill>
          <a:blip r:embed="rId3"/>
          <a:srcRect/>
          <a:stretch>
            <a:fillRect/>
          </a:stretch>
        </p:blipFill>
        <p:spPr bwMode="auto">
          <a:xfrm>
            <a:off x="760413" y="1066800"/>
            <a:ext cx="7621587" cy="5081588"/>
          </a:xfrm>
          <a:prstGeom prst="rect">
            <a:avLst/>
          </a:prstGeom>
          <a:noFill/>
          <a:ln w="9525">
            <a:noFill/>
            <a:miter lim="800000"/>
            <a:headEnd/>
            <a:tailEnd/>
          </a:ln>
        </p:spPr>
      </p:pic>
      <p:sp>
        <p:nvSpPr>
          <p:cNvPr id="123909" name="Line 7"/>
          <p:cNvSpPr>
            <a:spLocks noChangeShapeType="1"/>
          </p:cNvSpPr>
          <p:nvPr/>
        </p:nvSpPr>
        <p:spPr bwMode="auto">
          <a:xfrm>
            <a:off x="2057400" y="3608388"/>
            <a:ext cx="1219200" cy="304800"/>
          </a:xfrm>
          <a:prstGeom prst="line">
            <a:avLst/>
          </a:prstGeom>
          <a:noFill/>
          <a:ln w="38100">
            <a:solidFill>
              <a:srgbClr val="FFEE0D"/>
            </a:solidFill>
            <a:round/>
            <a:headEnd/>
            <a:tailEnd/>
          </a:ln>
        </p:spPr>
        <p:txBody>
          <a:bodyPr wrap="none" anchor="ctr">
            <a:prstTxWarp prst="textNoShape">
              <a:avLst/>
            </a:prstTxWarp>
          </a:bodyPr>
          <a:lstStyle/>
          <a:p>
            <a:endParaRPr lang="en-US"/>
          </a:p>
        </p:txBody>
      </p:sp>
      <p:sp>
        <p:nvSpPr>
          <p:cNvPr id="123910" name="Line 8"/>
          <p:cNvSpPr>
            <a:spLocks noChangeShapeType="1"/>
          </p:cNvSpPr>
          <p:nvPr/>
        </p:nvSpPr>
        <p:spPr bwMode="auto">
          <a:xfrm>
            <a:off x="2057400" y="3468688"/>
            <a:ext cx="1219200" cy="292100"/>
          </a:xfrm>
          <a:prstGeom prst="line">
            <a:avLst/>
          </a:prstGeom>
          <a:noFill/>
          <a:ln w="38100">
            <a:solidFill>
              <a:srgbClr val="FFEE0D"/>
            </a:solidFill>
            <a:round/>
            <a:headEnd/>
            <a:tailEnd/>
          </a:ln>
        </p:spPr>
        <p:txBody>
          <a:bodyPr wrap="none" anchor="ctr">
            <a:prstTxWarp prst="textNoShape">
              <a:avLst/>
            </a:prstTxWarp>
          </a:bodyPr>
          <a:lstStyle/>
          <a:p>
            <a:endParaRPr lang="en-US"/>
          </a:p>
        </p:txBody>
      </p:sp>
      <p:sp>
        <p:nvSpPr>
          <p:cNvPr id="123911" name="Text Box 9"/>
          <p:cNvSpPr txBox="1">
            <a:spLocks noChangeArrowheads="1"/>
          </p:cNvSpPr>
          <p:nvPr/>
        </p:nvSpPr>
        <p:spPr bwMode="auto">
          <a:xfrm>
            <a:off x="990600" y="4343400"/>
            <a:ext cx="3233738" cy="396875"/>
          </a:xfrm>
          <a:prstGeom prst="rect">
            <a:avLst/>
          </a:prstGeom>
          <a:noFill/>
          <a:ln w="9525">
            <a:noFill/>
            <a:miter lim="800000"/>
            <a:headEnd/>
            <a:tailEnd/>
          </a:ln>
        </p:spPr>
        <p:txBody>
          <a:bodyPr wrap="none">
            <a:prstTxWarp prst="textNoShape">
              <a:avLst/>
            </a:prstTxWarp>
            <a:spAutoFit/>
          </a:bodyPr>
          <a:lstStyle/>
          <a:p>
            <a:pPr eaLnBrk="0" hangingPunct="0"/>
            <a:r>
              <a:rPr lang="en-US" sz="2000" b="1">
                <a:solidFill>
                  <a:srgbClr val="FFEE0D"/>
                </a:solidFill>
                <a:latin typeface="Arial" charset="0"/>
              </a:rPr>
              <a:t>Sea Ice Freeboard Height</a:t>
            </a:r>
          </a:p>
        </p:txBody>
      </p:sp>
      <p:sp>
        <p:nvSpPr>
          <p:cNvPr id="123912" name="Line 10"/>
          <p:cNvSpPr>
            <a:spLocks noChangeShapeType="1"/>
          </p:cNvSpPr>
          <p:nvPr/>
        </p:nvSpPr>
        <p:spPr bwMode="auto">
          <a:xfrm rot="16200000" flipH="1">
            <a:off x="3009900" y="3494088"/>
            <a:ext cx="381000" cy="0"/>
          </a:xfrm>
          <a:prstGeom prst="line">
            <a:avLst/>
          </a:prstGeom>
          <a:noFill/>
          <a:ln w="57150">
            <a:solidFill>
              <a:srgbClr val="FFEE0D"/>
            </a:solidFill>
            <a:round/>
            <a:headEnd/>
            <a:tailEnd type="triangle" w="sm" len="sm"/>
          </a:ln>
        </p:spPr>
        <p:txBody>
          <a:bodyPr wrap="none" anchor="ctr">
            <a:prstTxWarp prst="textNoShape">
              <a:avLst/>
            </a:prstTxWarp>
          </a:bodyPr>
          <a:lstStyle/>
          <a:p>
            <a:endParaRPr lang="en-US"/>
          </a:p>
        </p:txBody>
      </p:sp>
      <p:sp>
        <p:nvSpPr>
          <p:cNvPr id="123913" name="Line 11"/>
          <p:cNvSpPr>
            <a:spLocks noChangeShapeType="1"/>
          </p:cNvSpPr>
          <p:nvPr/>
        </p:nvSpPr>
        <p:spPr bwMode="auto">
          <a:xfrm rot="5400000" flipH="1" flipV="1">
            <a:off x="3009900" y="4103688"/>
            <a:ext cx="381000" cy="0"/>
          </a:xfrm>
          <a:prstGeom prst="line">
            <a:avLst/>
          </a:prstGeom>
          <a:noFill/>
          <a:ln w="57150">
            <a:solidFill>
              <a:srgbClr val="FFEE0D"/>
            </a:solidFill>
            <a:round/>
            <a:headEnd/>
            <a:tailEnd type="triangle" w="sm" len="sm"/>
          </a:ln>
        </p:spPr>
        <p:txBody>
          <a:bodyPr wrap="none" anchor="ctr">
            <a:prstTxWarp prst="textNoShape">
              <a:avLst/>
            </a:prstTxWarp>
          </a:bodyPr>
          <a:lstStyle/>
          <a:p>
            <a:endParaRPr lang="en-US"/>
          </a:p>
        </p:txBody>
      </p:sp>
      <p:sp>
        <p:nvSpPr>
          <p:cNvPr id="28" name="Oval 27"/>
          <p:cNvSpPr>
            <a:spLocks noChangeArrowheads="1"/>
          </p:cNvSpPr>
          <p:nvPr/>
        </p:nvSpPr>
        <p:spPr bwMode="auto">
          <a:xfrm>
            <a:off x="4038600" y="3429000"/>
            <a:ext cx="4114800" cy="609600"/>
          </a:xfrm>
          <a:prstGeom prst="ellipse">
            <a:avLst/>
          </a:prstGeom>
          <a:solidFill>
            <a:srgbClr val="FF0000">
              <a:alpha val="50980"/>
            </a:srgbClr>
          </a:solidFill>
          <a:ln w="9525">
            <a:noFill/>
            <a:round/>
            <a:headEnd/>
            <a:tailEnd/>
          </a:ln>
        </p:spPr>
        <p:txBody>
          <a:bodyPr>
            <a:prstTxWarp prst="textNoShape">
              <a:avLst/>
            </a:prstTxWarp>
          </a:bodyPr>
          <a:lstStyle/>
          <a:p>
            <a:pPr eaLnBrk="0" hangingPunct="0"/>
            <a:endParaRPr lang="en-US"/>
          </a:p>
        </p:txBody>
      </p:sp>
      <p:sp>
        <p:nvSpPr>
          <p:cNvPr id="29" name="Oval 28"/>
          <p:cNvSpPr>
            <a:spLocks noChangeArrowheads="1"/>
          </p:cNvSpPr>
          <p:nvPr/>
        </p:nvSpPr>
        <p:spPr bwMode="auto">
          <a:xfrm>
            <a:off x="2667000" y="2438400"/>
            <a:ext cx="3657600" cy="457200"/>
          </a:xfrm>
          <a:prstGeom prst="ellipse">
            <a:avLst/>
          </a:prstGeom>
          <a:solidFill>
            <a:srgbClr val="FF0000">
              <a:alpha val="50980"/>
            </a:srgbClr>
          </a:solidFill>
          <a:ln w="9525">
            <a:noFill/>
            <a:round/>
            <a:headEnd/>
            <a:tailEnd/>
          </a:ln>
        </p:spPr>
        <p:txBody>
          <a:bodyPr>
            <a:prstTxWarp prst="textNoShape">
              <a:avLst/>
            </a:prstTxWarp>
          </a:bodyPr>
          <a:lstStyle/>
          <a:p>
            <a:pPr eaLnBrk="0" hangingPunct="0"/>
            <a:endParaRPr lang="en-US"/>
          </a:p>
        </p:txBody>
      </p:sp>
      <p:sp>
        <p:nvSpPr>
          <p:cNvPr id="30" name="Oval 29"/>
          <p:cNvSpPr>
            <a:spLocks noChangeArrowheads="1"/>
          </p:cNvSpPr>
          <p:nvPr/>
        </p:nvSpPr>
        <p:spPr bwMode="auto">
          <a:xfrm>
            <a:off x="1676400" y="1905000"/>
            <a:ext cx="2514600" cy="228600"/>
          </a:xfrm>
          <a:prstGeom prst="ellipse">
            <a:avLst/>
          </a:prstGeom>
          <a:solidFill>
            <a:srgbClr val="FF0000">
              <a:alpha val="50980"/>
            </a:srgbClr>
          </a:solidFill>
          <a:ln w="9525">
            <a:noFill/>
            <a:round/>
            <a:headEnd/>
            <a:tailEnd/>
          </a:ln>
        </p:spPr>
        <p:txBody>
          <a:bodyPr>
            <a:prstTxWarp prst="textNoShape">
              <a:avLst/>
            </a:prstTxWarp>
          </a:bodyPr>
          <a:lstStyle/>
          <a:p>
            <a:pPr eaLnBrk="0" hangingPunct="0"/>
            <a:endParaRPr lang="en-US"/>
          </a:p>
        </p:txBody>
      </p:sp>
      <p:sp>
        <p:nvSpPr>
          <p:cNvPr id="31" name="Oval 30"/>
          <p:cNvSpPr>
            <a:spLocks noChangeArrowheads="1"/>
          </p:cNvSpPr>
          <p:nvPr/>
        </p:nvSpPr>
        <p:spPr bwMode="auto">
          <a:xfrm>
            <a:off x="1066800" y="1600200"/>
            <a:ext cx="1981200" cy="152400"/>
          </a:xfrm>
          <a:prstGeom prst="ellipse">
            <a:avLst/>
          </a:prstGeom>
          <a:solidFill>
            <a:srgbClr val="FF0000">
              <a:alpha val="50980"/>
            </a:srgbClr>
          </a:solidFill>
          <a:ln w="9525">
            <a:noFill/>
            <a:round/>
            <a:headEnd/>
            <a:tailEnd/>
          </a:ln>
        </p:spPr>
        <p:txBody>
          <a:bodyPr>
            <a:prstTxWarp prst="textNoShape">
              <a:avLst/>
            </a:prstTxWarp>
          </a:bodyPr>
          <a:lstStyle/>
          <a:p>
            <a:pPr eaLnBrk="0" hangingPunct="0"/>
            <a:endParaRPr lang="en-US"/>
          </a:p>
        </p:txBody>
      </p:sp>
      <p:sp>
        <p:nvSpPr>
          <p:cNvPr id="32" name="Oval 31"/>
          <p:cNvSpPr>
            <a:spLocks noChangeArrowheads="1"/>
          </p:cNvSpPr>
          <p:nvPr/>
        </p:nvSpPr>
        <p:spPr bwMode="auto">
          <a:xfrm>
            <a:off x="762000" y="1447800"/>
            <a:ext cx="1371600" cy="76200"/>
          </a:xfrm>
          <a:prstGeom prst="ellipse">
            <a:avLst/>
          </a:prstGeom>
          <a:solidFill>
            <a:srgbClr val="FF0000">
              <a:alpha val="50980"/>
            </a:srgbClr>
          </a:solidFill>
          <a:ln w="9525">
            <a:noFill/>
            <a:round/>
            <a:headEnd/>
            <a:tailEnd/>
          </a:ln>
        </p:spPr>
        <p:txBody>
          <a:bodyPr>
            <a:prstTxWarp prst="textNoShape">
              <a:avLst/>
            </a:prstTxWarp>
          </a:bodyPr>
          <a:lstStyle/>
          <a:p>
            <a:pPr eaLnBrk="0" hangingPunct="0"/>
            <a:endParaRPr lang="en-US"/>
          </a:p>
        </p:txBody>
      </p:sp>
    </p:spTree>
    <p:extLst>
      <p:ext uri="{BB962C8B-B14F-4D97-AF65-F5344CB8AC3E}">
        <p14:creationId xmlns:p14="http://schemas.microsoft.com/office/powerpoint/2010/main" val="175215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0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700"/>
                            </p:stCondLst>
                            <p:childTnLst>
                              <p:par>
                                <p:cTn id="8" presetID="1" presetClass="entr" presetSubtype="0" fill="hold" grpId="0" nodeType="afterEffect">
                                  <p:stCondLst>
                                    <p:cond delay="70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400"/>
                            </p:stCondLst>
                            <p:childTnLst>
                              <p:par>
                                <p:cTn id="11" presetID="1" presetClass="entr" presetSubtype="0" fill="hold" grpId="0" nodeType="afterEffect">
                                  <p:stCondLst>
                                    <p:cond delay="70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2100"/>
                            </p:stCondLst>
                            <p:childTnLst>
                              <p:par>
                                <p:cTn id="14" presetID="1" presetClass="entr" presetSubtype="0" fill="hold" grpId="0" nodeType="afterEffect">
                                  <p:stCondLst>
                                    <p:cond delay="70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2800"/>
                            </p:stCondLst>
                            <p:childTnLst>
                              <p:par>
                                <p:cTn id="17" presetID="1" presetClass="entr" presetSubtype="0" fill="hold" grpId="0" nodeType="afterEffect">
                                  <p:stCondLst>
                                    <p:cond delay="70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0"/>
          <p:cNvPicPr>
            <a:picLocks noChangeAspect="1"/>
          </p:cNvPicPr>
          <p:nvPr/>
        </p:nvPicPr>
        <p:blipFill>
          <a:blip r:embed="rId3"/>
          <a:srcRect/>
          <a:stretch>
            <a:fillRect/>
          </a:stretch>
        </p:blipFill>
        <p:spPr bwMode="auto">
          <a:xfrm>
            <a:off x="238125" y="1112838"/>
            <a:ext cx="4267200" cy="3962400"/>
          </a:xfrm>
          <a:prstGeom prst="rect">
            <a:avLst/>
          </a:prstGeom>
          <a:noFill/>
          <a:ln w="9525">
            <a:noFill/>
            <a:miter lim="800000"/>
            <a:headEnd/>
            <a:tailEnd/>
          </a:ln>
        </p:spPr>
      </p:pic>
      <p:pic>
        <p:nvPicPr>
          <p:cNvPr id="125955" name="Picture 21"/>
          <p:cNvPicPr>
            <a:picLocks noChangeAspect="1"/>
          </p:cNvPicPr>
          <p:nvPr/>
        </p:nvPicPr>
        <p:blipFill>
          <a:blip r:embed="rId4"/>
          <a:srcRect/>
          <a:stretch>
            <a:fillRect/>
          </a:stretch>
        </p:blipFill>
        <p:spPr bwMode="auto">
          <a:xfrm>
            <a:off x="4657725" y="1122363"/>
            <a:ext cx="4257675" cy="3944937"/>
          </a:xfrm>
          <a:prstGeom prst="rect">
            <a:avLst/>
          </a:prstGeom>
          <a:noFill/>
          <a:ln w="9525">
            <a:noFill/>
            <a:miter lim="800000"/>
            <a:headEnd/>
            <a:tailEnd/>
          </a:ln>
        </p:spPr>
      </p:pic>
      <p:sp>
        <p:nvSpPr>
          <p:cNvPr id="125956" name="Rectangle 2"/>
          <p:cNvSpPr>
            <a:spLocks noGrp="1" noChangeArrowheads="1"/>
          </p:cNvSpPr>
          <p:nvPr>
            <p:ph type="title"/>
          </p:nvPr>
        </p:nvSpPr>
        <p:spPr>
          <a:xfrm>
            <a:off x="417513" y="114300"/>
            <a:ext cx="8428037" cy="561975"/>
          </a:xfrm>
        </p:spPr>
        <p:txBody>
          <a:bodyPr/>
          <a:lstStyle/>
          <a:p>
            <a:pPr eaLnBrk="1" hangingPunct="1">
              <a:lnSpc>
                <a:spcPct val="80000"/>
              </a:lnSpc>
            </a:pPr>
            <a:r>
              <a:rPr lang="en-US" sz="3600" b="1">
                <a:ea typeface="ＭＳ Ｐゴシック" charset="-128"/>
                <a:cs typeface="ＭＳ Ｐゴシック" charset="-128"/>
              </a:rPr>
              <a:t>Thinning of Arctic Sea Ice</a:t>
            </a:r>
          </a:p>
        </p:txBody>
      </p:sp>
      <p:sp>
        <p:nvSpPr>
          <p:cNvPr id="125957" name="Rectangle 3"/>
          <p:cNvSpPr>
            <a:spLocks noGrp="1" noChangeArrowheads="1"/>
          </p:cNvSpPr>
          <p:nvPr>
            <p:ph idx="1"/>
          </p:nvPr>
        </p:nvSpPr>
        <p:spPr>
          <a:xfrm>
            <a:off x="457200" y="5638800"/>
            <a:ext cx="8458200" cy="903288"/>
          </a:xfrm>
        </p:spPr>
        <p:txBody>
          <a:bodyPr/>
          <a:lstStyle/>
          <a:p>
            <a:pPr marL="109538" indent="-161925" eaLnBrk="1" hangingPunct="1">
              <a:lnSpc>
                <a:spcPct val="90000"/>
              </a:lnSpc>
            </a:pPr>
            <a:r>
              <a:rPr lang="en-US" sz="2000" smtClean="0">
                <a:ea typeface="ＭＳ Ｐゴシック" charset="-128"/>
                <a:cs typeface="ＭＳ Ｐゴシック" charset="-128"/>
              </a:rPr>
              <a:t>1-to-2 m thick ice thinned to &lt;1m between 2003 and 2007 (Red Ovals)</a:t>
            </a:r>
          </a:p>
          <a:p>
            <a:pPr marL="109538" indent="-161925" eaLnBrk="1" hangingPunct="1">
              <a:lnSpc>
                <a:spcPct val="90000"/>
              </a:lnSpc>
            </a:pPr>
            <a:r>
              <a:rPr lang="en-US" sz="2000" smtClean="0">
                <a:ea typeface="ＭＳ Ｐゴシック" charset="-128"/>
                <a:cs typeface="ＭＳ Ｐゴシック" charset="-128"/>
              </a:rPr>
              <a:t>Most thick 3-to-5 m ice near Greenland is gone (Black Ovals)</a:t>
            </a:r>
          </a:p>
          <a:p>
            <a:pPr marL="109538" indent="-161925" eaLnBrk="1" hangingPunct="1">
              <a:lnSpc>
                <a:spcPct val="90000"/>
              </a:lnSpc>
            </a:pPr>
            <a:endParaRPr lang="en-US" smtClean="0">
              <a:ea typeface="ＭＳ Ｐゴシック" charset="-128"/>
              <a:cs typeface="ＭＳ Ｐゴシック" charset="-128"/>
            </a:endParaRPr>
          </a:p>
        </p:txBody>
      </p:sp>
      <p:sp>
        <p:nvSpPr>
          <p:cNvPr id="1010701" name="Rectangle 13"/>
          <p:cNvSpPr>
            <a:spLocks noChangeArrowheads="1"/>
          </p:cNvSpPr>
          <p:nvPr/>
        </p:nvSpPr>
        <p:spPr bwMode="auto">
          <a:xfrm>
            <a:off x="8388350" y="4624388"/>
            <a:ext cx="736600" cy="531812"/>
          </a:xfrm>
          <a:prstGeom prst="rect">
            <a:avLst/>
          </a:prstGeom>
          <a:noFill/>
          <a:ln w="9525">
            <a:noFill/>
            <a:miter lim="800000"/>
            <a:headEnd/>
            <a:tailEnd/>
          </a:ln>
          <a:effectLst/>
        </p:spPr>
        <p:txBody>
          <a:bodyPr anchor="ctr">
            <a:prstTxWarp prst="textNoShape">
              <a:avLst/>
            </a:prstTxWarp>
          </a:bodyPr>
          <a:lstStyle/>
          <a:p>
            <a:pPr algn="just" eaLnBrk="0" hangingPunct="0">
              <a:lnSpc>
                <a:spcPct val="80000"/>
              </a:lnSpc>
              <a:defRPr/>
            </a:pPr>
            <a:r>
              <a:rPr lang="en-US" sz="1100">
                <a:effectLst>
                  <a:outerShdw blurRad="38100" dist="38100" dir="2700000" algn="tl">
                    <a:srgbClr val="DDDDDD"/>
                  </a:outerShdw>
                </a:effectLst>
                <a:latin typeface="Arial" pitchFamily="27" charset="0"/>
                <a:ea typeface="+mn-ea"/>
                <a:cs typeface="+mn-cs"/>
              </a:rPr>
              <a:t>0</a:t>
            </a:r>
          </a:p>
        </p:txBody>
      </p:sp>
      <p:sp>
        <p:nvSpPr>
          <p:cNvPr id="1010702" name="Rectangle 14"/>
          <p:cNvSpPr>
            <a:spLocks noChangeArrowheads="1"/>
          </p:cNvSpPr>
          <p:nvPr/>
        </p:nvSpPr>
        <p:spPr bwMode="auto">
          <a:xfrm>
            <a:off x="8388350" y="889000"/>
            <a:ext cx="736600" cy="531813"/>
          </a:xfrm>
          <a:prstGeom prst="rect">
            <a:avLst/>
          </a:prstGeom>
          <a:noFill/>
          <a:ln w="9525">
            <a:noFill/>
            <a:miter lim="800000"/>
            <a:headEnd/>
            <a:tailEnd/>
          </a:ln>
          <a:effectLst/>
        </p:spPr>
        <p:txBody>
          <a:bodyPr anchor="ctr">
            <a:prstTxWarp prst="textNoShape">
              <a:avLst/>
            </a:prstTxWarp>
          </a:bodyPr>
          <a:lstStyle/>
          <a:p>
            <a:pPr algn="just" eaLnBrk="0" hangingPunct="0">
              <a:lnSpc>
                <a:spcPct val="80000"/>
              </a:lnSpc>
              <a:defRPr/>
            </a:pPr>
            <a:r>
              <a:rPr lang="en-US" sz="1100">
                <a:effectLst>
                  <a:outerShdw blurRad="38100" dist="38100" dir="2700000" algn="tl">
                    <a:srgbClr val="DDDDDD"/>
                  </a:outerShdw>
                </a:effectLst>
                <a:latin typeface="Arial" pitchFamily="27" charset="0"/>
                <a:ea typeface="+mn-ea"/>
                <a:cs typeface="+mn-cs"/>
              </a:rPr>
              <a:t>4</a:t>
            </a:r>
          </a:p>
        </p:txBody>
      </p:sp>
      <p:sp>
        <p:nvSpPr>
          <p:cNvPr id="1010703" name="Rectangle 15"/>
          <p:cNvSpPr>
            <a:spLocks noChangeArrowheads="1"/>
          </p:cNvSpPr>
          <p:nvPr/>
        </p:nvSpPr>
        <p:spPr bwMode="auto">
          <a:xfrm>
            <a:off x="8388350" y="2733675"/>
            <a:ext cx="736600" cy="531813"/>
          </a:xfrm>
          <a:prstGeom prst="rect">
            <a:avLst/>
          </a:prstGeom>
          <a:noFill/>
          <a:ln w="9525">
            <a:noFill/>
            <a:miter lim="800000"/>
            <a:headEnd/>
            <a:tailEnd/>
          </a:ln>
          <a:effectLst/>
        </p:spPr>
        <p:txBody>
          <a:bodyPr anchor="ctr">
            <a:prstTxWarp prst="textNoShape">
              <a:avLst/>
            </a:prstTxWarp>
          </a:bodyPr>
          <a:lstStyle/>
          <a:p>
            <a:pPr algn="just" eaLnBrk="0" hangingPunct="0">
              <a:lnSpc>
                <a:spcPct val="80000"/>
              </a:lnSpc>
              <a:defRPr/>
            </a:pPr>
            <a:r>
              <a:rPr lang="en-US" sz="1100">
                <a:effectLst>
                  <a:outerShdw blurRad="38100" dist="38100" dir="2700000" algn="tl">
                    <a:srgbClr val="DDDDDD"/>
                  </a:outerShdw>
                </a:effectLst>
                <a:latin typeface="Arial" pitchFamily="27" charset="0"/>
                <a:ea typeface="+mn-ea"/>
                <a:cs typeface="+mn-cs"/>
              </a:rPr>
              <a:t>2</a:t>
            </a:r>
          </a:p>
        </p:txBody>
      </p:sp>
      <p:sp>
        <p:nvSpPr>
          <p:cNvPr id="125961" name="Text Box 19"/>
          <p:cNvSpPr txBox="1">
            <a:spLocks noChangeArrowheads="1"/>
          </p:cNvSpPr>
          <p:nvPr/>
        </p:nvSpPr>
        <p:spPr bwMode="auto">
          <a:xfrm>
            <a:off x="146050" y="838200"/>
            <a:ext cx="1682750" cy="366713"/>
          </a:xfrm>
          <a:prstGeom prst="rect">
            <a:avLst/>
          </a:prstGeom>
          <a:noFill/>
          <a:ln w="9525">
            <a:noFill/>
            <a:miter lim="800000"/>
            <a:headEnd/>
            <a:tailEnd/>
          </a:ln>
        </p:spPr>
        <p:txBody>
          <a:bodyPr>
            <a:prstTxWarp prst="textNoShape">
              <a:avLst/>
            </a:prstTxWarp>
          </a:bodyPr>
          <a:lstStyle/>
          <a:p>
            <a:pPr eaLnBrk="0" hangingPunct="0">
              <a:lnSpc>
                <a:spcPct val="80000"/>
              </a:lnSpc>
              <a:spcBef>
                <a:spcPct val="50000"/>
              </a:spcBef>
            </a:pPr>
            <a:r>
              <a:rPr lang="en-US" sz="1800">
                <a:latin typeface="Arial" charset="0"/>
                <a:ea typeface="Arial" charset="0"/>
                <a:cs typeface="Arial" charset="0"/>
              </a:rPr>
              <a:t>Oct/Nov, 2003</a:t>
            </a:r>
          </a:p>
        </p:txBody>
      </p:sp>
      <p:pic>
        <p:nvPicPr>
          <p:cNvPr id="125962" name="Picture 22"/>
          <p:cNvPicPr>
            <a:picLocks noChangeAspect="1"/>
          </p:cNvPicPr>
          <p:nvPr/>
        </p:nvPicPr>
        <p:blipFill>
          <a:blip r:embed="rId5"/>
          <a:srcRect/>
          <a:stretch>
            <a:fillRect/>
          </a:stretch>
        </p:blipFill>
        <p:spPr bwMode="auto">
          <a:xfrm>
            <a:off x="2089150" y="5138738"/>
            <a:ext cx="5486400" cy="500062"/>
          </a:xfrm>
          <a:prstGeom prst="rect">
            <a:avLst/>
          </a:prstGeom>
          <a:noFill/>
          <a:ln w="9525">
            <a:noFill/>
            <a:miter lim="800000"/>
            <a:headEnd/>
            <a:tailEnd/>
          </a:ln>
        </p:spPr>
      </p:pic>
      <p:grpSp>
        <p:nvGrpSpPr>
          <p:cNvPr id="2" name="Group 30"/>
          <p:cNvGrpSpPr>
            <a:grpSpLocks/>
          </p:cNvGrpSpPr>
          <p:nvPr/>
        </p:nvGrpSpPr>
        <p:grpSpPr bwMode="auto">
          <a:xfrm>
            <a:off x="247650" y="1658938"/>
            <a:ext cx="8143875" cy="2894012"/>
            <a:chOff x="247605" y="1659648"/>
            <a:chExt cx="8144443" cy="2893102"/>
          </a:xfrm>
        </p:grpSpPr>
        <p:sp>
          <p:nvSpPr>
            <p:cNvPr id="125966" name="Oval 17"/>
            <p:cNvSpPr>
              <a:spLocks noChangeArrowheads="1"/>
            </p:cNvSpPr>
            <p:nvPr/>
          </p:nvSpPr>
          <p:spPr bwMode="auto">
            <a:xfrm rot="969569">
              <a:off x="1371150" y="3759000"/>
              <a:ext cx="2685934" cy="793750"/>
            </a:xfrm>
            <a:prstGeom prst="ellipse">
              <a:avLst/>
            </a:prstGeom>
            <a:noFill/>
            <a:ln w="57150">
              <a:solidFill>
                <a:schemeClr val="tx1"/>
              </a:solidFill>
              <a:round/>
              <a:headEnd/>
              <a:tailEnd/>
            </a:ln>
          </p:spPr>
          <p:txBody>
            <a:bodyPr wrap="none" anchor="ctr">
              <a:prstTxWarp prst="textNoShape">
                <a:avLst/>
              </a:prstTxWarp>
            </a:bodyPr>
            <a:lstStyle/>
            <a:p>
              <a:pPr eaLnBrk="0" hangingPunct="0"/>
              <a:endParaRPr lang="en-US"/>
            </a:p>
          </p:txBody>
        </p:sp>
        <p:sp>
          <p:nvSpPr>
            <p:cNvPr id="125967" name="Oval 18"/>
            <p:cNvSpPr>
              <a:spLocks noChangeArrowheads="1"/>
            </p:cNvSpPr>
            <p:nvPr/>
          </p:nvSpPr>
          <p:spPr bwMode="auto">
            <a:xfrm rot="-2424591">
              <a:off x="247605" y="1659648"/>
              <a:ext cx="2898752" cy="1264151"/>
            </a:xfrm>
            <a:prstGeom prst="ellipse">
              <a:avLst/>
            </a:prstGeom>
            <a:noFill/>
            <a:ln w="57150">
              <a:solidFill>
                <a:srgbClr val="FF0000"/>
              </a:solidFill>
              <a:round/>
              <a:headEnd/>
              <a:tailEnd/>
            </a:ln>
          </p:spPr>
          <p:txBody>
            <a:bodyPr wrap="none" anchor="ctr">
              <a:prstTxWarp prst="textNoShape">
                <a:avLst/>
              </a:prstTxWarp>
            </a:bodyPr>
            <a:lstStyle/>
            <a:p>
              <a:pPr eaLnBrk="0" hangingPunct="0"/>
              <a:endParaRPr lang="en-US"/>
            </a:p>
          </p:txBody>
        </p:sp>
        <p:sp>
          <p:nvSpPr>
            <p:cNvPr id="125968" name="Oval 17"/>
            <p:cNvSpPr>
              <a:spLocks noChangeArrowheads="1"/>
            </p:cNvSpPr>
            <p:nvPr/>
          </p:nvSpPr>
          <p:spPr bwMode="auto">
            <a:xfrm rot="969569">
              <a:off x="5706114" y="3747033"/>
              <a:ext cx="2685934" cy="793750"/>
            </a:xfrm>
            <a:prstGeom prst="ellipse">
              <a:avLst/>
            </a:prstGeom>
            <a:noFill/>
            <a:ln w="57150">
              <a:solidFill>
                <a:schemeClr val="tx1"/>
              </a:solidFill>
              <a:round/>
              <a:headEnd/>
              <a:tailEnd/>
            </a:ln>
          </p:spPr>
          <p:txBody>
            <a:bodyPr wrap="none" anchor="ctr">
              <a:prstTxWarp prst="textNoShape">
                <a:avLst/>
              </a:prstTxWarp>
            </a:bodyPr>
            <a:lstStyle/>
            <a:p>
              <a:pPr eaLnBrk="0" hangingPunct="0"/>
              <a:endParaRPr lang="en-US"/>
            </a:p>
          </p:txBody>
        </p:sp>
        <p:sp>
          <p:nvSpPr>
            <p:cNvPr id="125969" name="Oval 18"/>
            <p:cNvSpPr>
              <a:spLocks noChangeArrowheads="1"/>
            </p:cNvSpPr>
            <p:nvPr/>
          </p:nvSpPr>
          <p:spPr bwMode="auto">
            <a:xfrm rot="-2424591">
              <a:off x="4645880" y="1663110"/>
              <a:ext cx="2898752" cy="1264151"/>
            </a:xfrm>
            <a:prstGeom prst="ellipse">
              <a:avLst/>
            </a:prstGeom>
            <a:noFill/>
            <a:ln w="57150">
              <a:solidFill>
                <a:srgbClr val="FF0000"/>
              </a:solidFill>
              <a:round/>
              <a:headEnd/>
              <a:tailEnd/>
            </a:ln>
          </p:spPr>
          <p:txBody>
            <a:bodyPr wrap="none" anchor="ctr">
              <a:prstTxWarp prst="textNoShape">
                <a:avLst/>
              </a:prstTxWarp>
            </a:bodyPr>
            <a:lstStyle/>
            <a:p>
              <a:pPr eaLnBrk="0" hangingPunct="0"/>
              <a:endParaRPr lang="en-US"/>
            </a:p>
          </p:txBody>
        </p:sp>
      </p:grpSp>
      <p:sp>
        <p:nvSpPr>
          <p:cNvPr id="125964" name="Text Box 19"/>
          <p:cNvSpPr txBox="1">
            <a:spLocks noChangeArrowheads="1"/>
          </p:cNvSpPr>
          <p:nvPr/>
        </p:nvSpPr>
        <p:spPr bwMode="auto">
          <a:xfrm>
            <a:off x="4572000" y="838200"/>
            <a:ext cx="1682750" cy="366713"/>
          </a:xfrm>
          <a:prstGeom prst="rect">
            <a:avLst/>
          </a:prstGeom>
          <a:noFill/>
          <a:ln w="9525">
            <a:noFill/>
            <a:miter lim="800000"/>
            <a:headEnd/>
            <a:tailEnd/>
          </a:ln>
        </p:spPr>
        <p:txBody>
          <a:bodyPr>
            <a:prstTxWarp prst="textNoShape">
              <a:avLst/>
            </a:prstTxWarp>
          </a:bodyPr>
          <a:lstStyle/>
          <a:p>
            <a:pPr eaLnBrk="0" hangingPunct="0">
              <a:lnSpc>
                <a:spcPct val="80000"/>
              </a:lnSpc>
              <a:spcBef>
                <a:spcPct val="50000"/>
              </a:spcBef>
            </a:pPr>
            <a:r>
              <a:rPr lang="en-US" sz="1800">
                <a:latin typeface="Arial" charset="0"/>
                <a:ea typeface="Arial" charset="0"/>
                <a:cs typeface="Arial" charset="0"/>
              </a:rPr>
              <a:t>Oct/Nov, 2007</a:t>
            </a:r>
          </a:p>
        </p:txBody>
      </p:sp>
      <p:sp>
        <p:nvSpPr>
          <p:cNvPr id="125965" name="Text Box 4"/>
          <p:cNvSpPr txBox="1">
            <a:spLocks noChangeArrowheads="1"/>
          </p:cNvSpPr>
          <p:nvPr/>
        </p:nvSpPr>
        <p:spPr bwMode="auto">
          <a:xfrm>
            <a:off x="5638800" y="6400800"/>
            <a:ext cx="3059113" cy="307975"/>
          </a:xfrm>
          <a:prstGeom prst="rect">
            <a:avLst/>
          </a:prstGeom>
          <a:noFill/>
          <a:ln w="9525">
            <a:noFill/>
            <a:miter lim="800000"/>
            <a:headEnd/>
            <a:tailEnd/>
          </a:ln>
        </p:spPr>
        <p:txBody>
          <a:bodyPr wrap="none">
            <a:prstTxWarp prst="textNoShape">
              <a:avLst/>
            </a:prstTxWarp>
            <a:spAutoFit/>
          </a:bodyPr>
          <a:lstStyle/>
          <a:p>
            <a:pPr eaLnBrk="0" hangingPunct="0"/>
            <a:r>
              <a:rPr lang="en-US" sz="1400" dirty="0">
                <a:latin typeface="Arial" charset="0"/>
              </a:rPr>
              <a:t>From Kwok et al</a:t>
            </a:r>
            <a:r>
              <a:rPr lang="en-US" sz="1400" dirty="0" smtClean="0">
                <a:latin typeface="Arial" charset="0"/>
              </a:rPr>
              <a:t>. 2009 </a:t>
            </a:r>
            <a:r>
              <a:rPr lang="en-US" sz="1400" dirty="0">
                <a:latin typeface="Arial" charset="0"/>
              </a:rPr>
              <a:t>JGR Oceans</a:t>
            </a:r>
          </a:p>
        </p:txBody>
      </p:sp>
    </p:spTree>
    <p:extLst>
      <p:ext uri="{BB962C8B-B14F-4D97-AF65-F5344CB8AC3E}">
        <p14:creationId xmlns:p14="http://schemas.microsoft.com/office/powerpoint/2010/main" val="2024831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3"/>
          <p:cNvPicPr>
            <a:picLocks noChangeAspect="1"/>
          </p:cNvPicPr>
          <p:nvPr/>
        </p:nvPicPr>
        <p:blipFill>
          <a:blip r:embed="rId2"/>
          <a:srcRect/>
          <a:stretch>
            <a:fillRect/>
          </a:stretch>
        </p:blipFill>
        <p:spPr bwMode="auto">
          <a:xfrm>
            <a:off x="832552" y="398528"/>
            <a:ext cx="7564135" cy="5167009"/>
          </a:xfrm>
          <a:prstGeom prst="rect">
            <a:avLst/>
          </a:prstGeom>
          <a:noFill/>
          <a:ln w="9525">
            <a:noFill/>
            <a:miter lim="800000"/>
            <a:headEnd/>
            <a:tailEnd/>
          </a:ln>
        </p:spPr>
      </p:pic>
      <p:sp>
        <p:nvSpPr>
          <p:cNvPr id="128006" name="TextBox 5"/>
          <p:cNvSpPr txBox="1">
            <a:spLocks noChangeArrowheads="1"/>
          </p:cNvSpPr>
          <p:nvPr/>
        </p:nvSpPr>
        <p:spPr bwMode="auto">
          <a:xfrm>
            <a:off x="2934255" y="5551427"/>
            <a:ext cx="5560636" cy="307777"/>
          </a:xfrm>
          <a:prstGeom prst="rect">
            <a:avLst/>
          </a:prstGeom>
          <a:noFill/>
          <a:ln w="9525">
            <a:noFill/>
            <a:miter lim="800000"/>
            <a:headEnd/>
            <a:tailEnd/>
          </a:ln>
        </p:spPr>
        <p:txBody>
          <a:bodyPr wrap="square">
            <a:prstTxWarp prst="textNoShape">
              <a:avLst/>
            </a:prstTxWarp>
            <a:spAutoFit/>
          </a:bodyPr>
          <a:lstStyle/>
          <a:p>
            <a:pPr algn="r" eaLnBrk="0" hangingPunct="0"/>
            <a:r>
              <a:rPr lang="en-US" sz="1400" dirty="0">
                <a:latin typeface="Arial" charset="0"/>
                <a:ea typeface="Arial" charset="0"/>
                <a:cs typeface="Arial" charset="0"/>
              </a:rPr>
              <a:t>Source: National Snow and Ice Data </a:t>
            </a:r>
            <a:r>
              <a:rPr lang="en-US" sz="1400" dirty="0" smtClean="0">
                <a:latin typeface="Arial" charset="0"/>
                <a:ea typeface="Arial" charset="0"/>
                <a:cs typeface="Arial" charset="0"/>
              </a:rPr>
              <a:t>Center University </a:t>
            </a:r>
            <a:r>
              <a:rPr lang="en-US" sz="1400" dirty="0">
                <a:latin typeface="Arial" charset="0"/>
                <a:ea typeface="Arial" charset="0"/>
                <a:cs typeface="Arial" charset="0"/>
              </a:rPr>
              <a:t>of Colorado</a:t>
            </a:r>
          </a:p>
        </p:txBody>
      </p:sp>
      <p:pic>
        <p:nvPicPr>
          <p:cNvPr id="7" name="Picture 6" descr="CIRES PPT black 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97109"/>
            <a:ext cx="9160933" cy="877824"/>
          </a:xfrm>
          <a:prstGeom prst="rect">
            <a:avLst/>
          </a:prstGeom>
        </p:spPr>
      </p:pic>
    </p:spTree>
    <p:extLst>
      <p:ext uri="{BB962C8B-B14F-4D97-AF65-F5344CB8AC3E}">
        <p14:creationId xmlns:p14="http://schemas.microsoft.com/office/powerpoint/2010/main" val="20201163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Ice_age_area2.pdf"/>
          <p:cNvPicPr>
            <a:picLocks noChangeAspect="1"/>
          </p:cNvPicPr>
          <p:nvPr/>
        </p:nvPicPr>
        <p:blipFill rotWithShape="1">
          <a:blip r:embed="rId3">
            <a:extLst>
              <a:ext uri="{28A0092B-C50C-407E-A947-70E740481C1C}">
                <a14:useLocalDpi xmlns:a14="http://schemas.microsoft.com/office/drawing/2010/main" val="0"/>
              </a:ext>
            </a:extLst>
          </a:blip>
          <a:srcRect l="3876" t="11111" r="10027" b="12702"/>
          <a:stretch/>
        </p:blipFill>
        <p:spPr>
          <a:xfrm>
            <a:off x="3347812" y="2657888"/>
            <a:ext cx="5658298" cy="3869064"/>
          </a:xfrm>
          <a:prstGeom prst="rect">
            <a:avLst/>
          </a:prstGeom>
          <a:solidFill>
            <a:schemeClr val="bg1">
              <a:lumMod val="50000"/>
            </a:schemeClr>
          </a:solidFill>
        </p:spPr>
      </p:pic>
      <p:sp>
        <p:nvSpPr>
          <p:cNvPr id="38" name="Rectangle 37"/>
          <p:cNvSpPr/>
          <p:nvPr/>
        </p:nvSpPr>
        <p:spPr>
          <a:xfrm>
            <a:off x="287867" y="2912538"/>
            <a:ext cx="2943980" cy="360659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2777055" cy="863601"/>
          </a:xfrm>
        </p:spPr>
        <p:txBody>
          <a:bodyPr>
            <a:normAutofit/>
          </a:bodyPr>
          <a:lstStyle/>
          <a:p>
            <a:r>
              <a:rPr lang="en-US" sz="4000" dirty="0" smtClean="0"/>
              <a:t>Sea Ice Age</a:t>
            </a:r>
            <a:endParaRPr lang="en-US" sz="4000" dirty="0"/>
          </a:p>
        </p:txBody>
      </p:sp>
      <p:pic>
        <p:nvPicPr>
          <p:cNvPr id="4" name="Picture 3" descr="1982w12_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055" y="540247"/>
            <a:ext cx="1977533" cy="1989665"/>
          </a:xfrm>
          <a:prstGeom prst="rect">
            <a:avLst/>
          </a:prstGeom>
          <a:ln>
            <a:solidFill>
              <a:srgbClr val="000000"/>
            </a:solidFill>
          </a:ln>
        </p:spPr>
      </p:pic>
      <p:pic>
        <p:nvPicPr>
          <p:cNvPr id="5" name="Picture 4" descr="2000w12_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667" y="540247"/>
            <a:ext cx="1977533" cy="1989665"/>
          </a:xfrm>
          <a:prstGeom prst="rect">
            <a:avLst/>
          </a:prstGeom>
          <a:ln>
            <a:solidFill>
              <a:srgbClr val="000000"/>
            </a:solidFill>
          </a:ln>
        </p:spPr>
      </p:pic>
      <p:pic>
        <p:nvPicPr>
          <p:cNvPr id="6" name="Picture 5" descr="2014w12_imag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7134" y="540247"/>
            <a:ext cx="1977533" cy="1989665"/>
          </a:xfrm>
          <a:prstGeom prst="rect">
            <a:avLst/>
          </a:prstGeom>
          <a:ln>
            <a:solidFill>
              <a:srgbClr val="000000"/>
            </a:solidFill>
          </a:ln>
        </p:spPr>
      </p:pic>
      <p:sp>
        <p:nvSpPr>
          <p:cNvPr id="12" name="TextBox 11"/>
          <p:cNvSpPr txBox="1"/>
          <p:nvPr/>
        </p:nvSpPr>
        <p:spPr>
          <a:xfrm>
            <a:off x="4080129" y="479192"/>
            <a:ext cx="759943" cy="369332"/>
          </a:xfrm>
          <a:prstGeom prst="rect">
            <a:avLst/>
          </a:prstGeom>
          <a:noFill/>
        </p:spPr>
        <p:txBody>
          <a:bodyPr wrap="square" rtlCol="0">
            <a:spAutoFit/>
          </a:bodyPr>
          <a:lstStyle/>
          <a:p>
            <a:pPr algn="ctr"/>
            <a:r>
              <a:rPr lang="en-US" dirty="0" smtClean="0"/>
              <a:t>1982</a:t>
            </a:r>
            <a:endParaRPr lang="en-US" dirty="0"/>
          </a:p>
        </p:txBody>
      </p:sp>
      <p:cxnSp>
        <p:nvCxnSpPr>
          <p:cNvPr id="17" name="Straight Connector 16"/>
          <p:cNvCxnSpPr/>
          <p:nvPr/>
        </p:nvCxnSpPr>
        <p:spPr>
          <a:xfrm>
            <a:off x="3985966" y="2512974"/>
            <a:ext cx="0" cy="18203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654800" y="2512974"/>
            <a:ext cx="567" cy="143086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8714033" y="2529912"/>
            <a:ext cx="10301" cy="73660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7732" y="762002"/>
            <a:ext cx="2777055" cy="1200329"/>
          </a:xfrm>
          <a:prstGeom prst="rect">
            <a:avLst/>
          </a:prstGeom>
          <a:noFill/>
        </p:spPr>
        <p:txBody>
          <a:bodyPr wrap="square" rtlCol="0">
            <a:spAutoFit/>
          </a:bodyPr>
          <a:lstStyle/>
          <a:p>
            <a:r>
              <a:rPr lang="en-US" i="1" dirty="0" smtClean="0"/>
              <a:t>Younger ice = thinner ice</a:t>
            </a:r>
          </a:p>
          <a:p>
            <a:r>
              <a:rPr lang="en-US" i="1" dirty="0" smtClean="0"/>
              <a:t>Thinner ice = more ocean</a:t>
            </a:r>
          </a:p>
          <a:p>
            <a:r>
              <a:rPr lang="en-US" i="1" dirty="0" smtClean="0"/>
              <a:t>More ocean = more energy</a:t>
            </a:r>
          </a:p>
          <a:p>
            <a:endParaRPr lang="en-US" i="1" dirty="0"/>
          </a:p>
        </p:txBody>
      </p:sp>
      <p:sp>
        <p:nvSpPr>
          <p:cNvPr id="28" name="Rectangle 27"/>
          <p:cNvSpPr/>
          <p:nvPr/>
        </p:nvSpPr>
        <p:spPr>
          <a:xfrm>
            <a:off x="1746705" y="4161355"/>
            <a:ext cx="731520" cy="296331"/>
          </a:xfrm>
          <a:prstGeom prst="rect">
            <a:avLst/>
          </a:prstGeom>
          <a:solidFill>
            <a:srgbClr val="B000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287867" y="2935077"/>
            <a:ext cx="2943980" cy="707886"/>
          </a:xfrm>
          <a:prstGeom prst="rect">
            <a:avLst/>
          </a:prstGeom>
          <a:noFill/>
        </p:spPr>
        <p:txBody>
          <a:bodyPr wrap="square" rtlCol="0">
            <a:spAutoFit/>
          </a:bodyPr>
          <a:lstStyle/>
          <a:p>
            <a:pPr algn="ctr"/>
            <a:r>
              <a:rPr lang="en-US" sz="2000" dirty="0" smtClean="0"/>
              <a:t>Change in youngest and oldest ice (millions km</a:t>
            </a:r>
            <a:r>
              <a:rPr lang="en-US" sz="2000" baseline="30000" dirty="0" smtClean="0"/>
              <a:t>2</a:t>
            </a:r>
            <a:r>
              <a:rPr lang="en-US" sz="2000" dirty="0" smtClean="0"/>
              <a:t>)</a:t>
            </a:r>
          </a:p>
        </p:txBody>
      </p:sp>
      <p:sp>
        <p:nvSpPr>
          <p:cNvPr id="30" name="Rectangle 29"/>
          <p:cNvSpPr/>
          <p:nvPr/>
        </p:nvSpPr>
        <p:spPr>
          <a:xfrm>
            <a:off x="1069372" y="4533888"/>
            <a:ext cx="640080" cy="296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729772" y="4047051"/>
            <a:ext cx="0" cy="873102"/>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10568" y="4500022"/>
            <a:ext cx="547596" cy="369332"/>
          </a:xfrm>
          <a:prstGeom prst="rect">
            <a:avLst/>
          </a:prstGeom>
          <a:noFill/>
        </p:spPr>
        <p:txBody>
          <a:bodyPr wrap="none" rtlCol="0">
            <a:spAutoFit/>
          </a:bodyPr>
          <a:lstStyle/>
          <a:p>
            <a:r>
              <a:rPr lang="en-US" dirty="0" smtClean="0">
                <a:solidFill>
                  <a:srgbClr val="E9E9E9"/>
                </a:solidFill>
              </a:rPr>
              <a:t>-1.4</a:t>
            </a:r>
            <a:endParaRPr lang="en-US" dirty="0">
              <a:solidFill>
                <a:srgbClr val="E9E9E9"/>
              </a:solidFill>
            </a:endParaRPr>
          </a:p>
        </p:txBody>
      </p:sp>
      <p:sp>
        <p:nvSpPr>
          <p:cNvPr id="35" name="TextBox 34"/>
          <p:cNvSpPr txBox="1"/>
          <p:nvPr/>
        </p:nvSpPr>
        <p:spPr>
          <a:xfrm>
            <a:off x="2436770" y="4113752"/>
            <a:ext cx="591891" cy="369332"/>
          </a:xfrm>
          <a:prstGeom prst="rect">
            <a:avLst/>
          </a:prstGeom>
          <a:noFill/>
        </p:spPr>
        <p:txBody>
          <a:bodyPr wrap="none" rtlCol="0">
            <a:spAutoFit/>
          </a:bodyPr>
          <a:lstStyle/>
          <a:p>
            <a:r>
              <a:rPr lang="en-US" dirty="0" smtClean="0">
                <a:solidFill>
                  <a:srgbClr val="B000B9"/>
                </a:solidFill>
              </a:rPr>
              <a:t>+1.6</a:t>
            </a:r>
            <a:endParaRPr lang="en-US" dirty="0">
              <a:solidFill>
                <a:srgbClr val="B000B9"/>
              </a:solidFill>
            </a:endParaRPr>
          </a:p>
        </p:txBody>
      </p:sp>
      <p:sp>
        <p:nvSpPr>
          <p:cNvPr id="36" name="TextBox 35"/>
          <p:cNvSpPr txBox="1"/>
          <p:nvPr/>
        </p:nvSpPr>
        <p:spPr>
          <a:xfrm>
            <a:off x="1134127" y="3660787"/>
            <a:ext cx="1191289" cy="369332"/>
          </a:xfrm>
          <a:prstGeom prst="rect">
            <a:avLst/>
          </a:prstGeom>
          <a:noFill/>
        </p:spPr>
        <p:txBody>
          <a:bodyPr wrap="none" rtlCol="0">
            <a:spAutoFit/>
          </a:bodyPr>
          <a:lstStyle/>
          <a:p>
            <a:r>
              <a:rPr lang="en-US" dirty="0" smtClean="0"/>
              <a:t>2000-2014</a:t>
            </a:r>
            <a:endParaRPr lang="en-US" dirty="0"/>
          </a:p>
        </p:txBody>
      </p:sp>
      <p:cxnSp>
        <p:nvCxnSpPr>
          <p:cNvPr id="41" name="Straight Connector 40"/>
          <p:cNvCxnSpPr/>
          <p:nvPr/>
        </p:nvCxnSpPr>
        <p:spPr>
          <a:xfrm>
            <a:off x="1729775" y="5283163"/>
            <a:ext cx="0" cy="873102"/>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1018576" y="5741381"/>
            <a:ext cx="694266" cy="296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470980" y="5695351"/>
            <a:ext cx="547596" cy="369332"/>
          </a:xfrm>
          <a:prstGeom prst="rect">
            <a:avLst/>
          </a:prstGeom>
          <a:noFill/>
        </p:spPr>
        <p:txBody>
          <a:bodyPr wrap="none" rtlCol="0">
            <a:spAutoFit/>
          </a:bodyPr>
          <a:lstStyle/>
          <a:p>
            <a:r>
              <a:rPr lang="en-US" dirty="0" smtClean="0">
                <a:solidFill>
                  <a:srgbClr val="E9E9E9"/>
                </a:solidFill>
              </a:rPr>
              <a:t>-1.6</a:t>
            </a:r>
            <a:endParaRPr lang="en-US" dirty="0">
              <a:solidFill>
                <a:srgbClr val="E9E9E9"/>
              </a:solidFill>
            </a:endParaRPr>
          </a:p>
        </p:txBody>
      </p:sp>
      <p:sp>
        <p:nvSpPr>
          <p:cNvPr id="44" name="Rectangle 43"/>
          <p:cNvSpPr/>
          <p:nvPr/>
        </p:nvSpPr>
        <p:spPr>
          <a:xfrm>
            <a:off x="1746705" y="5363603"/>
            <a:ext cx="914400" cy="296331"/>
          </a:xfrm>
          <a:prstGeom prst="rect">
            <a:avLst/>
          </a:prstGeom>
          <a:solidFill>
            <a:srgbClr val="B000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2639956" y="5305918"/>
            <a:ext cx="591891" cy="369332"/>
          </a:xfrm>
          <a:prstGeom prst="rect">
            <a:avLst/>
          </a:prstGeom>
          <a:noFill/>
        </p:spPr>
        <p:txBody>
          <a:bodyPr wrap="none" rtlCol="0">
            <a:spAutoFit/>
          </a:bodyPr>
          <a:lstStyle/>
          <a:p>
            <a:r>
              <a:rPr lang="en-US" dirty="0" smtClean="0">
                <a:solidFill>
                  <a:srgbClr val="B000B9"/>
                </a:solidFill>
              </a:rPr>
              <a:t>+2.0</a:t>
            </a:r>
            <a:endParaRPr lang="en-US" dirty="0">
              <a:solidFill>
                <a:srgbClr val="B000B9"/>
              </a:solidFill>
            </a:endParaRPr>
          </a:p>
        </p:txBody>
      </p:sp>
      <p:sp>
        <p:nvSpPr>
          <p:cNvPr id="46" name="TextBox 45"/>
          <p:cNvSpPr txBox="1"/>
          <p:nvPr/>
        </p:nvSpPr>
        <p:spPr>
          <a:xfrm>
            <a:off x="1134127" y="4940265"/>
            <a:ext cx="1191289" cy="369332"/>
          </a:xfrm>
          <a:prstGeom prst="rect">
            <a:avLst/>
          </a:prstGeom>
          <a:noFill/>
        </p:spPr>
        <p:txBody>
          <a:bodyPr wrap="none" rtlCol="0">
            <a:spAutoFit/>
          </a:bodyPr>
          <a:lstStyle/>
          <a:p>
            <a:r>
              <a:rPr lang="en-US" dirty="0" smtClean="0"/>
              <a:t>1982-2014</a:t>
            </a:r>
            <a:endParaRPr lang="en-US" dirty="0"/>
          </a:p>
        </p:txBody>
      </p:sp>
      <p:sp>
        <p:nvSpPr>
          <p:cNvPr id="47" name="TextBox 46"/>
          <p:cNvSpPr txBox="1"/>
          <p:nvPr/>
        </p:nvSpPr>
        <p:spPr>
          <a:xfrm>
            <a:off x="2111606" y="6125397"/>
            <a:ext cx="1056700" cy="369332"/>
          </a:xfrm>
          <a:prstGeom prst="rect">
            <a:avLst/>
          </a:prstGeom>
          <a:noFill/>
        </p:spPr>
        <p:txBody>
          <a:bodyPr wrap="none" rtlCol="0">
            <a:spAutoFit/>
          </a:bodyPr>
          <a:lstStyle/>
          <a:p>
            <a:r>
              <a:rPr lang="en-US" dirty="0" smtClean="0">
                <a:solidFill>
                  <a:srgbClr val="B000B9"/>
                </a:solidFill>
              </a:rPr>
              <a:t>Youngest</a:t>
            </a:r>
            <a:endParaRPr lang="en-US" dirty="0">
              <a:solidFill>
                <a:srgbClr val="B000B9"/>
              </a:solidFill>
            </a:endParaRPr>
          </a:p>
        </p:txBody>
      </p:sp>
      <p:sp>
        <p:nvSpPr>
          <p:cNvPr id="48" name="TextBox 47"/>
          <p:cNvSpPr txBox="1"/>
          <p:nvPr/>
        </p:nvSpPr>
        <p:spPr>
          <a:xfrm>
            <a:off x="344498" y="6145297"/>
            <a:ext cx="800219" cy="369332"/>
          </a:xfrm>
          <a:prstGeom prst="rect">
            <a:avLst/>
          </a:prstGeom>
          <a:noFill/>
          <a:ln>
            <a:noFill/>
          </a:ln>
        </p:spPr>
        <p:txBody>
          <a:bodyPr wrap="none" rtlCol="0">
            <a:spAutoFit/>
          </a:bodyPr>
          <a:lstStyle/>
          <a:p>
            <a:r>
              <a:rPr lang="en-US" dirty="0" smtClean="0">
                <a:solidFill>
                  <a:srgbClr val="E9E9E9"/>
                </a:solidFill>
              </a:rPr>
              <a:t>Oldest</a:t>
            </a:r>
            <a:endParaRPr lang="en-US" dirty="0">
              <a:solidFill>
                <a:srgbClr val="E9E9E9"/>
              </a:solidFill>
            </a:endParaRPr>
          </a:p>
        </p:txBody>
      </p:sp>
      <p:sp>
        <p:nvSpPr>
          <p:cNvPr id="52" name="TextBox 51"/>
          <p:cNvSpPr txBox="1"/>
          <p:nvPr/>
        </p:nvSpPr>
        <p:spPr>
          <a:xfrm>
            <a:off x="963406" y="1787031"/>
            <a:ext cx="1329022" cy="923330"/>
          </a:xfrm>
          <a:prstGeom prst="rect">
            <a:avLst/>
          </a:prstGeom>
          <a:solidFill>
            <a:schemeClr val="bg1">
              <a:lumMod val="50000"/>
            </a:schemeClr>
          </a:solidFill>
        </p:spPr>
        <p:txBody>
          <a:bodyPr wrap="none" rtlCol="0">
            <a:spAutoFit/>
          </a:bodyPr>
          <a:lstStyle/>
          <a:p>
            <a:pPr algn="ctr"/>
            <a:r>
              <a:rPr lang="en-US" u="sng" dirty="0" smtClean="0"/>
              <a:t>Age in Years</a:t>
            </a:r>
          </a:p>
          <a:p>
            <a:pPr algn="ctr"/>
            <a:r>
              <a:rPr lang="en-US" dirty="0" smtClean="0">
                <a:solidFill>
                  <a:srgbClr val="B000B9"/>
                </a:solidFill>
              </a:rPr>
              <a:t>0-1  </a:t>
            </a:r>
            <a:r>
              <a:rPr lang="en-US" dirty="0" smtClean="0">
                <a:solidFill>
                  <a:srgbClr val="0AC5E6"/>
                </a:solidFill>
              </a:rPr>
              <a:t>1-2  </a:t>
            </a:r>
            <a:r>
              <a:rPr lang="en-US" dirty="0" smtClean="0">
                <a:solidFill>
                  <a:srgbClr val="008D00"/>
                </a:solidFill>
              </a:rPr>
              <a:t>2-3</a:t>
            </a:r>
          </a:p>
          <a:p>
            <a:pPr algn="ctr"/>
            <a:r>
              <a:rPr lang="en-US" dirty="0" smtClean="0">
                <a:solidFill>
                  <a:srgbClr val="EEEF00"/>
                </a:solidFill>
              </a:rPr>
              <a:t>3-4  </a:t>
            </a:r>
            <a:r>
              <a:rPr lang="en-US" dirty="0" smtClean="0">
                <a:solidFill>
                  <a:schemeClr val="bg1"/>
                </a:solidFill>
              </a:rPr>
              <a:t>&gt;4</a:t>
            </a:r>
            <a:endParaRPr lang="en-US" dirty="0">
              <a:solidFill>
                <a:schemeClr val="bg1"/>
              </a:solidFill>
            </a:endParaRPr>
          </a:p>
        </p:txBody>
      </p:sp>
      <p:sp>
        <p:nvSpPr>
          <p:cNvPr id="53" name="TextBox 52"/>
          <p:cNvSpPr txBox="1"/>
          <p:nvPr/>
        </p:nvSpPr>
        <p:spPr>
          <a:xfrm>
            <a:off x="-39047" y="6543855"/>
            <a:ext cx="3145951" cy="307777"/>
          </a:xfrm>
          <a:prstGeom prst="rect">
            <a:avLst/>
          </a:prstGeom>
          <a:noFill/>
        </p:spPr>
        <p:txBody>
          <a:bodyPr wrap="none" rtlCol="0">
            <a:spAutoFit/>
          </a:bodyPr>
          <a:lstStyle/>
          <a:p>
            <a:r>
              <a:rPr lang="en-US" sz="1400" i="1" dirty="0"/>
              <a:t>D</a:t>
            </a:r>
            <a:r>
              <a:rPr lang="en-US" sz="1400" i="1" dirty="0" smtClean="0"/>
              <a:t>ata from Mark </a:t>
            </a:r>
            <a:r>
              <a:rPr lang="en-US" sz="1400" i="1" dirty="0" err="1" smtClean="0"/>
              <a:t>Tschudi</a:t>
            </a:r>
            <a:r>
              <a:rPr lang="en-US" sz="1400" i="1" dirty="0" smtClean="0"/>
              <a:t>, Univ. Colorado</a:t>
            </a:r>
            <a:endParaRPr lang="en-US" sz="1400" i="1" dirty="0"/>
          </a:p>
        </p:txBody>
      </p:sp>
      <p:sp>
        <p:nvSpPr>
          <p:cNvPr id="55" name="TextBox 54"/>
          <p:cNvSpPr txBox="1"/>
          <p:nvPr/>
        </p:nvSpPr>
        <p:spPr>
          <a:xfrm>
            <a:off x="6183024" y="479192"/>
            <a:ext cx="759943" cy="369332"/>
          </a:xfrm>
          <a:prstGeom prst="rect">
            <a:avLst/>
          </a:prstGeom>
          <a:noFill/>
        </p:spPr>
        <p:txBody>
          <a:bodyPr wrap="square" rtlCol="0">
            <a:spAutoFit/>
          </a:bodyPr>
          <a:lstStyle/>
          <a:p>
            <a:pPr algn="ctr"/>
            <a:r>
              <a:rPr lang="en-US" dirty="0" smtClean="0"/>
              <a:t>2000</a:t>
            </a:r>
            <a:endParaRPr lang="en-US" dirty="0"/>
          </a:p>
        </p:txBody>
      </p:sp>
      <p:sp>
        <p:nvSpPr>
          <p:cNvPr id="56" name="TextBox 55"/>
          <p:cNvSpPr txBox="1"/>
          <p:nvPr/>
        </p:nvSpPr>
        <p:spPr>
          <a:xfrm>
            <a:off x="8287996" y="479192"/>
            <a:ext cx="759943" cy="369332"/>
          </a:xfrm>
          <a:prstGeom prst="rect">
            <a:avLst/>
          </a:prstGeom>
          <a:noFill/>
        </p:spPr>
        <p:txBody>
          <a:bodyPr wrap="square" rtlCol="0">
            <a:spAutoFit/>
          </a:bodyPr>
          <a:lstStyle/>
          <a:p>
            <a:pPr algn="ctr"/>
            <a:r>
              <a:rPr lang="en-US" dirty="0" smtClean="0"/>
              <a:t>2014</a:t>
            </a:r>
            <a:endParaRPr lang="en-US" dirty="0"/>
          </a:p>
        </p:txBody>
      </p:sp>
      <p:sp>
        <p:nvSpPr>
          <p:cNvPr id="57" name="TextBox 56"/>
          <p:cNvSpPr txBox="1"/>
          <p:nvPr/>
        </p:nvSpPr>
        <p:spPr>
          <a:xfrm>
            <a:off x="4631186" y="3845453"/>
            <a:ext cx="1056700" cy="369332"/>
          </a:xfrm>
          <a:prstGeom prst="rect">
            <a:avLst/>
          </a:prstGeom>
          <a:noFill/>
        </p:spPr>
        <p:txBody>
          <a:bodyPr wrap="none" rtlCol="0">
            <a:spAutoFit/>
          </a:bodyPr>
          <a:lstStyle/>
          <a:p>
            <a:r>
              <a:rPr lang="en-US" dirty="0" smtClean="0">
                <a:solidFill>
                  <a:srgbClr val="B000B9"/>
                </a:solidFill>
              </a:rPr>
              <a:t>Youngest</a:t>
            </a:r>
            <a:endParaRPr lang="en-US" dirty="0">
              <a:solidFill>
                <a:srgbClr val="B000B9"/>
              </a:solidFill>
            </a:endParaRPr>
          </a:p>
        </p:txBody>
      </p:sp>
      <p:sp>
        <p:nvSpPr>
          <p:cNvPr id="58" name="TextBox 57"/>
          <p:cNvSpPr txBox="1"/>
          <p:nvPr/>
        </p:nvSpPr>
        <p:spPr>
          <a:xfrm>
            <a:off x="4887667" y="5326019"/>
            <a:ext cx="800219" cy="369332"/>
          </a:xfrm>
          <a:prstGeom prst="rect">
            <a:avLst/>
          </a:prstGeom>
          <a:noFill/>
          <a:ln>
            <a:noFill/>
          </a:ln>
        </p:spPr>
        <p:txBody>
          <a:bodyPr wrap="none" rtlCol="0">
            <a:spAutoFit/>
          </a:bodyPr>
          <a:lstStyle/>
          <a:p>
            <a:r>
              <a:rPr lang="en-US" dirty="0" smtClean="0">
                <a:solidFill>
                  <a:srgbClr val="E9E9E9"/>
                </a:solidFill>
              </a:rPr>
              <a:t>Oldest</a:t>
            </a:r>
            <a:endParaRPr lang="en-US" dirty="0">
              <a:solidFill>
                <a:srgbClr val="E9E9E9"/>
              </a:solidFill>
            </a:endParaRPr>
          </a:p>
        </p:txBody>
      </p:sp>
      <p:sp>
        <p:nvSpPr>
          <p:cNvPr id="59" name="TextBox 58"/>
          <p:cNvSpPr txBox="1"/>
          <p:nvPr/>
        </p:nvSpPr>
        <p:spPr>
          <a:xfrm>
            <a:off x="3625888" y="47265"/>
            <a:ext cx="4123996" cy="461665"/>
          </a:xfrm>
          <a:prstGeom prst="rect">
            <a:avLst/>
          </a:prstGeom>
          <a:noFill/>
        </p:spPr>
        <p:txBody>
          <a:bodyPr wrap="none" rtlCol="0">
            <a:spAutoFit/>
          </a:bodyPr>
          <a:lstStyle/>
          <a:p>
            <a:r>
              <a:rPr lang="en-US" sz="2400" dirty="0" smtClean="0"/>
              <a:t>Sea ice age at the end of March</a:t>
            </a:r>
            <a:endParaRPr lang="en-US" sz="2400" dirty="0"/>
          </a:p>
        </p:txBody>
      </p:sp>
    </p:spTree>
    <p:extLst>
      <p:ext uri="{BB962C8B-B14F-4D97-AF65-F5344CB8AC3E}">
        <p14:creationId xmlns:p14="http://schemas.microsoft.com/office/powerpoint/2010/main" val="16833185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9"/>
            <a:ext cx="8229600" cy="777342"/>
          </a:xfrm>
        </p:spPr>
        <p:txBody>
          <a:bodyPr>
            <a:normAutofit/>
          </a:bodyPr>
          <a:lstStyle/>
          <a:p>
            <a:r>
              <a:rPr lang="en-US" sz="4000" dirty="0" smtClean="0"/>
              <a:t>The changing look of sea ice – May</a:t>
            </a:r>
            <a:endParaRPr lang="en-US" sz="4000" dirty="0"/>
          </a:p>
        </p:txBody>
      </p:sp>
      <p:sp>
        <p:nvSpPr>
          <p:cNvPr id="14" name="TextBox 13"/>
          <p:cNvSpPr txBox="1"/>
          <p:nvPr/>
        </p:nvSpPr>
        <p:spPr>
          <a:xfrm>
            <a:off x="279397" y="6339079"/>
            <a:ext cx="8226906" cy="307777"/>
          </a:xfrm>
          <a:prstGeom prst="rect">
            <a:avLst/>
          </a:prstGeom>
          <a:noFill/>
        </p:spPr>
        <p:txBody>
          <a:bodyPr wrap="square" rtlCol="0">
            <a:spAutoFit/>
          </a:bodyPr>
          <a:lstStyle/>
          <a:p>
            <a:r>
              <a:rPr lang="en-US" sz="1400" i="1" dirty="0" smtClean="0"/>
              <a:t>Images from MODIS on Aqua satellite, NASA Earth Observatory</a:t>
            </a:r>
            <a:endParaRPr lang="en-US" sz="1400" i="1" dirty="0"/>
          </a:p>
        </p:txBody>
      </p:sp>
      <p:pic>
        <p:nvPicPr>
          <p:cNvPr id="15" name="Picture 14" descr="Seaice_no-melt_lead_EarthO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97980"/>
            <a:ext cx="8229600" cy="5486400"/>
          </a:xfrm>
          <a:prstGeom prst="rect">
            <a:avLst/>
          </a:prstGeom>
          <a:ln w="12700" cap="sq" cmpd="sng">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57200" y="838317"/>
            <a:ext cx="3927849" cy="830997"/>
          </a:xfrm>
          <a:prstGeom prst="rect">
            <a:avLst/>
          </a:prstGeom>
          <a:noFill/>
        </p:spPr>
        <p:txBody>
          <a:bodyPr wrap="square" rtlCol="0">
            <a:spAutoFit/>
          </a:bodyPr>
          <a:lstStyle/>
          <a:p>
            <a:r>
              <a:rPr lang="en-US" sz="2400" dirty="0"/>
              <a:t>S</a:t>
            </a:r>
            <a:r>
              <a:rPr lang="en-US" sz="2400" dirty="0" smtClean="0"/>
              <a:t>now-covered ice before melt</a:t>
            </a:r>
          </a:p>
          <a:p>
            <a:r>
              <a:rPr lang="en-US" sz="2400" dirty="0" smtClean="0"/>
              <a:t>May 13</a:t>
            </a:r>
          </a:p>
        </p:txBody>
      </p:sp>
    </p:spTree>
    <p:extLst>
      <p:ext uri="{BB962C8B-B14F-4D97-AF65-F5344CB8AC3E}">
        <p14:creationId xmlns:p14="http://schemas.microsoft.com/office/powerpoint/2010/main" val="13714411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DIS_Terra_5Jun2014_Earth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97981"/>
            <a:ext cx="8246533" cy="5431848"/>
          </a:xfrm>
          <a:prstGeom prst="rect">
            <a:avLst/>
          </a:prstGeom>
          <a:ln w="12700" cmpd="sng">
            <a:solidFill>
              <a:srgbClr val="000000"/>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20639"/>
            <a:ext cx="8229600" cy="777342"/>
          </a:xfrm>
        </p:spPr>
        <p:txBody>
          <a:bodyPr>
            <a:normAutofit/>
          </a:bodyPr>
          <a:lstStyle/>
          <a:p>
            <a:r>
              <a:rPr lang="en-US" sz="4000" dirty="0" smtClean="0"/>
              <a:t>The changing look of sea ice – June</a:t>
            </a:r>
            <a:endParaRPr lang="en-US" sz="4000" dirty="0"/>
          </a:p>
        </p:txBody>
      </p:sp>
      <p:sp>
        <p:nvSpPr>
          <p:cNvPr id="14" name="TextBox 13"/>
          <p:cNvSpPr txBox="1"/>
          <p:nvPr/>
        </p:nvSpPr>
        <p:spPr>
          <a:xfrm>
            <a:off x="279397" y="6339079"/>
            <a:ext cx="8226906" cy="307777"/>
          </a:xfrm>
          <a:prstGeom prst="rect">
            <a:avLst/>
          </a:prstGeom>
          <a:noFill/>
        </p:spPr>
        <p:txBody>
          <a:bodyPr wrap="square" rtlCol="0">
            <a:spAutoFit/>
          </a:bodyPr>
          <a:lstStyle/>
          <a:p>
            <a:r>
              <a:rPr lang="en-US" sz="1400" i="1" dirty="0" smtClean="0"/>
              <a:t>Images from MODIS on Terra satellite, NASA Worldview</a:t>
            </a:r>
            <a:endParaRPr lang="en-US" sz="1400" i="1" dirty="0"/>
          </a:p>
        </p:txBody>
      </p:sp>
      <p:sp>
        <p:nvSpPr>
          <p:cNvPr id="6" name="TextBox 5"/>
          <p:cNvSpPr txBox="1"/>
          <p:nvPr/>
        </p:nvSpPr>
        <p:spPr>
          <a:xfrm>
            <a:off x="4247506" y="797981"/>
            <a:ext cx="4439294" cy="461665"/>
          </a:xfrm>
          <a:prstGeom prst="rect">
            <a:avLst/>
          </a:prstGeom>
          <a:solidFill>
            <a:schemeClr val="bg1">
              <a:alpha val="66000"/>
            </a:schemeClr>
          </a:solidFill>
        </p:spPr>
        <p:txBody>
          <a:bodyPr wrap="square" rtlCol="0">
            <a:spAutoFit/>
          </a:bodyPr>
          <a:lstStyle/>
          <a:p>
            <a:r>
              <a:rPr lang="en-US" sz="2400" dirty="0" smtClean="0"/>
              <a:t>Ice break-up, but no surface melt</a:t>
            </a:r>
          </a:p>
        </p:txBody>
      </p:sp>
    </p:spTree>
    <p:extLst>
      <p:ext uri="{BB962C8B-B14F-4D97-AF65-F5344CB8AC3E}">
        <p14:creationId xmlns:p14="http://schemas.microsoft.com/office/powerpoint/2010/main" val="33851870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CIRES PPT black 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97109"/>
            <a:ext cx="9160933" cy="877824"/>
          </a:xfrm>
          <a:prstGeom prst="rect">
            <a:avLst/>
          </a:prstGeom>
        </p:spPr>
      </p:pic>
      <p:pic>
        <p:nvPicPr>
          <p:cNvPr id="5" name="Picture 4"/>
          <p:cNvPicPr>
            <a:picLocks noChangeAspect="1"/>
          </p:cNvPicPr>
          <p:nvPr/>
        </p:nvPicPr>
        <p:blipFill>
          <a:blip r:embed="rId3"/>
          <a:stretch>
            <a:fillRect/>
          </a:stretch>
        </p:blipFill>
        <p:spPr>
          <a:xfrm>
            <a:off x="292100" y="255660"/>
            <a:ext cx="8547100" cy="5867400"/>
          </a:xfrm>
          <a:prstGeom prst="rect">
            <a:avLst/>
          </a:prstGeom>
        </p:spPr>
      </p:pic>
      <p:sp>
        <p:nvSpPr>
          <p:cNvPr id="2" name="TextBox 1"/>
          <p:cNvSpPr txBox="1"/>
          <p:nvPr/>
        </p:nvSpPr>
        <p:spPr>
          <a:xfrm>
            <a:off x="6700608" y="5080542"/>
            <a:ext cx="2321131" cy="738664"/>
          </a:xfrm>
          <a:prstGeom prst="rect">
            <a:avLst/>
          </a:prstGeom>
          <a:solidFill>
            <a:schemeClr val="tx1"/>
          </a:solidFill>
        </p:spPr>
        <p:txBody>
          <a:bodyPr wrap="square" rtlCol="0">
            <a:spAutoFit/>
          </a:bodyPr>
          <a:lstStyle/>
          <a:p>
            <a:r>
              <a:rPr lang="en-US" sz="1400" dirty="0" smtClean="0">
                <a:solidFill>
                  <a:srgbClr val="FFFFFF"/>
                </a:solidFill>
              </a:rPr>
              <a:t>GISS Temperature Anomalies 2008-2012 mean </a:t>
            </a:r>
            <a:r>
              <a:rPr lang="en-US" sz="1400" dirty="0" err="1" smtClean="0">
                <a:solidFill>
                  <a:srgbClr val="FFFFFF"/>
                </a:solidFill>
              </a:rPr>
              <a:t>mninus</a:t>
            </a:r>
            <a:r>
              <a:rPr lang="en-US" sz="1400" dirty="0" smtClean="0">
                <a:solidFill>
                  <a:srgbClr val="FFFFFF"/>
                </a:solidFill>
              </a:rPr>
              <a:t> 1051-1980 mean</a:t>
            </a:r>
            <a:endParaRPr lang="en-US" sz="1400" dirty="0">
              <a:solidFill>
                <a:srgbClr val="FFFFFF"/>
              </a:solidFill>
            </a:endParaRPr>
          </a:p>
        </p:txBody>
      </p:sp>
    </p:spTree>
    <p:extLst>
      <p:ext uri="{BB962C8B-B14F-4D97-AF65-F5344CB8AC3E}">
        <p14:creationId xmlns:p14="http://schemas.microsoft.com/office/powerpoint/2010/main" val="28830236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95875"/>
          </a:xfrm>
        </p:spPr>
        <p:txBody>
          <a:bodyPr/>
          <a:lstStyle/>
          <a:p>
            <a:r>
              <a:rPr lang="en-US" dirty="0" smtClean="0"/>
              <a:t>The changing look of sea ice - July</a:t>
            </a:r>
            <a:endParaRPr lang="en-US" dirty="0"/>
          </a:p>
        </p:txBody>
      </p:sp>
      <p:sp>
        <p:nvSpPr>
          <p:cNvPr id="9" name="TextBox 8"/>
          <p:cNvSpPr txBox="1"/>
          <p:nvPr/>
        </p:nvSpPr>
        <p:spPr>
          <a:xfrm>
            <a:off x="762000" y="6235665"/>
            <a:ext cx="7687732" cy="307777"/>
          </a:xfrm>
          <a:prstGeom prst="rect">
            <a:avLst/>
          </a:prstGeom>
          <a:noFill/>
        </p:spPr>
        <p:txBody>
          <a:bodyPr wrap="square" rtlCol="0">
            <a:spAutoFit/>
          </a:bodyPr>
          <a:lstStyle/>
          <a:p>
            <a:r>
              <a:rPr lang="en-US" sz="1400" i="1" dirty="0" smtClean="0"/>
              <a:t>Photo by Kathryn Hansen, NASA</a:t>
            </a:r>
            <a:endParaRPr lang="en-US" sz="1400" i="1" dirty="0"/>
          </a:p>
        </p:txBody>
      </p:sp>
      <p:pic>
        <p:nvPicPr>
          <p:cNvPr id="12" name="Picture 11" descr="pond_close-up_EarthO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1065176"/>
            <a:ext cx="7687733" cy="5127657"/>
          </a:xfrm>
          <a:prstGeom prst="rect">
            <a:avLst/>
          </a:prstGeom>
          <a:ln w="12700" cap="sq" cmpd="sng">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62000" y="1066448"/>
            <a:ext cx="2658533" cy="461665"/>
          </a:xfrm>
          <a:prstGeom prst="rect">
            <a:avLst/>
          </a:prstGeom>
          <a:solidFill>
            <a:srgbClr val="FFFFFF">
              <a:alpha val="66000"/>
            </a:srgbClr>
          </a:solidFill>
        </p:spPr>
        <p:txBody>
          <a:bodyPr wrap="square" rtlCol="0">
            <a:spAutoFit/>
          </a:bodyPr>
          <a:lstStyle/>
          <a:p>
            <a:r>
              <a:rPr lang="en-US" sz="2400" dirty="0" smtClean="0"/>
              <a:t>Ice with melt ponds</a:t>
            </a:r>
            <a:endParaRPr lang="en-US" sz="2400" dirty="0"/>
          </a:p>
        </p:txBody>
      </p:sp>
    </p:spTree>
    <p:extLst>
      <p:ext uri="{BB962C8B-B14F-4D97-AF65-F5344CB8AC3E}">
        <p14:creationId xmlns:p14="http://schemas.microsoft.com/office/powerpoint/2010/main" val="13523416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eaicemeltponds_MABEL_EarthO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80" y="914400"/>
            <a:ext cx="8137020" cy="5424679"/>
          </a:xfrm>
          <a:prstGeom prst="rect">
            <a:avLst/>
          </a:prstGeom>
          <a:ln w="12700" cap="sq" cmpd="sng">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57200" y="20638"/>
            <a:ext cx="8229600" cy="758295"/>
          </a:xfrm>
        </p:spPr>
        <p:txBody>
          <a:bodyPr>
            <a:normAutofit fontScale="90000"/>
          </a:bodyPr>
          <a:lstStyle/>
          <a:p>
            <a:r>
              <a:rPr lang="en-US" dirty="0" smtClean="0"/>
              <a:t>The changing look of sea ice – Aug</a:t>
            </a:r>
            <a:endParaRPr lang="en-US" dirty="0"/>
          </a:p>
        </p:txBody>
      </p:sp>
      <p:sp>
        <p:nvSpPr>
          <p:cNvPr id="8" name="TextBox 7"/>
          <p:cNvSpPr txBox="1"/>
          <p:nvPr/>
        </p:nvSpPr>
        <p:spPr>
          <a:xfrm>
            <a:off x="549780" y="914400"/>
            <a:ext cx="3335867" cy="830997"/>
          </a:xfrm>
          <a:prstGeom prst="rect">
            <a:avLst/>
          </a:prstGeom>
          <a:noFill/>
        </p:spPr>
        <p:txBody>
          <a:bodyPr wrap="square" rtlCol="0">
            <a:spAutoFit/>
          </a:bodyPr>
          <a:lstStyle/>
          <a:p>
            <a:r>
              <a:rPr lang="en-US" sz="2400" dirty="0" smtClean="0"/>
              <a:t>Heavily ponded sea ice</a:t>
            </a:r>
          </a:p>
          <a:p>
            <a:r>
              <a:rPr lang="en-US" sz="2400" dirty="0" smtClean="0"/>
              <a:t>Peak of melt season</a:t>
            </a:r>
            <a:endParaRPr lang="en-US" sz="2400" dirty="0"/>
          </a:p>
        </p:txBody>
      </p:sp>
      <p:sp>
        <p:nvSpPr>
          <p:cNvPr id="14" name="TextBox 13"/>
          <p:cNvSpPr txBox="1"/>
          <p:nvPr/>
        </p:nvSpPr>
        <p:spPr>
          <a:xfrm>
            <a:off x="761993" y="6339079"/>
            <a:ext cx="7611536" cy="307777"/>
          </a:xfrm>
          <a:prstGeom prst="rect">
            <a:avLst/>
          </a:prstGeom>
          <a:noFill/>
        </p:spPr>
        <p:txBody>
          <a:bodyPr wrap="square" rtlCol="0">
            <a:spAutoFit/>
          </a:bodyPr>
          <a:lstStyle/>
          <a:p>
            <a:r>
              <a:rPr lang="en-US" sz="1400" i="1" dirty="0" smtClean="0"/>
              <a:t>Image from NASA MABEL Airborne campaign 2014,  NASA Earth Observatory</a:t>
            </a:r>
            <a:endParaRPr lang="en-US" sz="1400" i="1" dirty="0"/>
          </a:p>
        </p:txBody>
      </p:sp>
    </p:spTree>
    <p:extLst>
      <p:ext uri="{BB962C8B-B14F-4D97-AF65-F5344CB8AC3E}">
        <p14:creationId xmlns:p14="http://schemas.microsoft.com/office/powerpoint/2010/main" val="18396852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961495"/>
          </a:xfrm>
        </p:spPr>
        <p:txBody>
          <a:bodyPr/>
          <a:lstStyle/>
          <a:p>
            <a:r>
              <a:rPr lang="en-US" dirty="0" smtClean="0"/>
              <a:t>The changing look of sea ice -Sept</a:t>
            </a:r>
            <a:endParaRPr lang="en-US" dirty="0"/>
          </a:p>
        </p:txBody>
      </p:sp>
      <p:pic>
        <p:nvPicPr>
          <p:cNvPr id="3" name="Picture 2"/>
          <p:cNvPicPr>
            <a:picLocks noChangeAspect="1"/>
          </p:cNvPicPr>
          <p:nvPr/>
        </p:nvPicPr>
        <p:blipFill rotWithShape="1">
          <a:blip r:embed="rId3"/>
          <a:srcRect l="2828" t="5121" r="3435" b="4934"/>
          <a:stretch/>
        </p:blipFill>
        <p:spPr>
          <a:xfrm>
            <a:off x="511176" y="982133"/>
            <a:ext cx="8175623" cy="5260633"/>
          </a:xfrm>
          <a:prstGeom prst="rect">
            <a:avLst/>
          </a:prstGeom>
          <a:ln w="12700" cap="sq" cmpd="sng">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11176" y="982133"/>
            <a:ext cx="3826932" cy="830997"/>
          </a:xfrm>
          <a:prstGeom prst="rect">
            <a:avLst/>
          </a:prstGeom>
          <a:noFill/>
        </p:spPr>
        <p:txBody>
          <a:bodyPr wrap="square" rtlCol="0">
            <a:spAutoFit/>
          </a:bodyPr>
          <a:lstStyle/>
          <a:p>
            <a:r>
              <a:rPr lang="en-US" sz="2400" dirty="0" smtClean="0"/>
              <a:t>Late</a:t>
            </a:r>
            <a:r>
              <a:rPr lang="en-US" sz="2400" dirty="0"/>
              <a:t> </a:t>
            </a:r>
            <a:r>
              <a:rPr lang="en-US" sz="2400" dirty="0" smtClean="0"/>
              <a:t>melt stage</a:t>
            </a:r>
          </a:p>
          <a:p>
            <a:r>
              <a:rPr lang="en-US" sz="2400" dirty="0" smtClean="0"/>
              <a:t>Mostly ice-free, small floes</a:t>
            </a:r>
          </a:p>
        </p:txBody>
      </p:sp>
      <p:sp>
        <p:nvSpPr>
          <p:cNvPr id="9" name="TextBox 8"/>
          <p:cNvSpPr txBox="1"/>
          <p:nvPr/>
        </p:nvSpPr>
        <p:spPr>
          <a:xfrm>
            <a:off x="511176" y="6290057"/>
            <a:ext cx="3198988" cy="307777"/>
          </a:xfrm>
          <a:prstGeom prst="rect">
            <a:avLst/>
          </a:prstGeom>
          <a:noFill/>
        </p:spPr>
        <p:txBody>
          <a:bodyPr wrap="none" rtlCol="0">
            <a:spAutoFit/>
          </a:bodyPr>
          <a:lstStyle/>
          <a:p>
            <a:r>
              <a:rPr lang="en-US" sz="1400" i="1" dirty="0" smtClean="0"/>
              <a:t>Photo from NASA ARISE airborne mission</a:t>
            </a:r>
            <a:endParaRPr lang="en-US" sz="1400" i="1" dirty="0"/>
          </a:p>
        </p:txBody>
      </p:sp>
      <p:pic>
        <p:nvPicPr>
          <p:cNvPr id="10" name="Picture 9" descr="arise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75" y="5373235"/>
            <a:ext cx="802057" cy="802057"/>
          </a:xfrm>
          <a:prstGeom prst="rect">
            <a:avLst/>
          </a:prstGeom>
        </p:spPr>
      </p:pic>
    </p:spTree>
    <p:extLst>
      <p:ext uri="{BB962C8B-B14F-4D97-AF65-F5344CB8AC3E}">
        <p14:creationId xmlns:p14="http://schemas.microsoft.com/office/powerpoint/2010/main" val="4474525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45044" y="982133"/>
            <a:ext cx="7989356" cy="5279721"/>
          </a:xfrm>
          <a:prstGeom prst="rect">
            <a:avLst/>
          </a:prstGeom>
          <a:ln w="12700" cap="sq" cmpd="sng">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57200" y="20638"/>
            <a:ext cx="8229600" cy="961495"/>
          </a:xfrm>
        </p:spPr>
        <p:txBody>
          <a:bodyPr/>
          <a:lstStyle/>
          <a:p>
            <a:r>
              <a:rPr lang="en-US" dirty="0" smtClean="0"/>
              <a:t>The changing look of sea ice - Oct</a:t>
            </a:r>
            <a:endParaRPr lang="en-US" dirty="0"/>
          </a:p>
        </p:txBody>
      </p:sp>
      <p:sp>
        <p:nvSpPr>
          <p:cNvPr id="8" name="TextBox 7"/>
          <p:cNvSpPr txBox="1"/>
          <p:nvPr/>
        </p:nvSpPr>
        <p:spPr>
          <a:xfrm>
            <a:off x="545044" y="5439078"/>
            <a:ext cx="4216400" cy="830997"/>
          </a:xfrm>
          <a:prstGeom prst="rect">
            <a:avLst/>
          </a:prstGeom>
          <a:noFill/>
        </p:spPr>
        <p:txBody>
          <a:bodyPr wrap="square" rtlCol="0">
            <a:spAutoFit/>
          </a:bodyPr>
          <a:lstStyle/>
          <a:p>
            <a:r>
              <a:rPr lang="en-US" sz="2400" dirty="0" smtClean="0">
                <a:solidFill>
                  <a:srgbClr val="E9E9E9"/>
                </a:solidFill>
              </a:rPr>
              <a:t>Early freeze-up, dark frazil ice</a:t>
            </a:r>
          </a:p>
          <a:p>
            <a:r>
              <a:rPr lang="en-US" sz="2400" dirty="0">
                <a:solidFill>
                  <a:srgbClr val="E9E9E9"/>
                </a:solidFill>
              </a:rPr>
              <a:t>L</a:t>
            </a:r>
            <a:r>
              <a:rPr lang="en-US" sz="2400" dirty="0" smtClean="0">
                <a:solidFill>
                  <a:srgbClr val="E9E9E9"/>
                </a:solidFill>
              </a:rPr>
              <a:t>ow sun angle</a:t>
            </a:r>
            <a:endParaRPr lang="en-US" sz="2400" dirty="0">
              <a:solidFill>
                <a:srgbClr val="E9E9E9"/>
              </a:solidFill>
            </a:endParaRPr>
          </a:p>
        </p:txBody>
      </p:sp>
      <p:sp>
        <p:nvSpPr>
          <p:cNvPr id="11" name="TextBox 10"/>
          <p:cNvSpPr txBox="1"/>
          <p:nvPr/>
        </p:nvSpPr>
        <p:spPr>
          <a:xfrm>
            <a:off x="457200" y="6279761"/>
            <a:ext cx="4327665" cy="307777"/>
          </a:xfrm>
          <a:prstGeom prst="rect">
            <a:avLst/>
          </a:prstGeom>
          <a:noFill/>
        </p:spPr>
        <p:txBody>
          <a:bodyPr wrap="none" rtlCol="0">
            <a:spAutoFit/>
          </a:bodyPr>
          <a:lstStyle/>
          <a:p>
            <a:r>
              <a:rPr lang="en-US" sz="1400" i="1" dirty="0" smtClean="0"/>
              <a:t>Photo by Sam LeBlanc from NASA ARISE airborne mission</a:t>
            </a:r>
            <a:endParaRPr lang="en-US" sz="1400" i="1" dirty="0"/>
          </a:p>
        </p:txBody>
      </p:sp>
      <p:pic>
        <p:nvPicPr>
          <p:cNvPr id="12" name="Picture 11" descr="arise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477" y="5439078"/>
            <a:ext cx="802057" cy="802057"/>
          </a:xfrm>
          <a:prstGeom prst="rect">
            <a:avLst/>
          </a:prstGeom>
        </p:spPr>
      </p:pic>
    </p:spTree>
    <p:extLst>
      <p:ext uri="{BB962C8B-B14F-4D97-AF65-F5344CB8AC3E}">
        <p14:creationId xmlns:p14="http://schemas.microsoft.com/office/powerpoint/2010/main" val="27626780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Picture 4" descr="Screen Shot 2014-12-10 at 11.21.21 AM.png"/>
          <p:cNvPicPr>
            <a:picLocks noChangeAspect="1"/>
          </p:cNvPicPr>
          <p:nvPr/>
        </p:nvPicPr>
        <p:blipFill rotWithShape="1">
          <a:blip r:embed="rId2">
            <a:extLst>
              <a:ext uri="{28A0092B-C50C-407E-A947-70E740481C1C}">
                <a14:useLocalDpi xmlns:a14="http://schemas.microsoft.com/office/drawing/2010/main" val="0"/>
              </a:ext>
            </a:extLst>
          </a:blip>
          <a:srcRect l="3869" r="3892"/>
          <a:stretch/>
        </p:blipFill>
        <p:spPr>
          <a:xfrm>
            <a:off x="4800599" y="1749083"/>
            <a:ext cx="4094243" cy="2509650"/>
          </a:xfrm>
          <a:prstGeom prst="rect">
            <a:avLst/>
          </a:prstGeom>
        </p:spPr>
      </p:pic>
      <p:pic>
        <p:nvPicPr>
          <p:cNvPr id="6" name="Picture 5" descr="Screen Shot 2014-12-10 at 11.21.54 AM.png"/>
          <p:cNvPicPr>
            <a:picLocks noChangeAspect="1"/>
          </p:cNvPicPr>
          <p:nvPr/>
        </p:nvPicPr>
        <p:blipFill rotWithShape="1">
          <a:blip r:embed="rId3">
            <a:extLst>
              <a:ext uri="{28A0092B-C50C-407E-A947-70E740481C1C}">
                <a14:useLocalDpi xmlns:a14="http://schemas.microsoft.com/office/drawing/2010/main" val="0"/>
              </a:ext>
            </a:extLst>
          </a:blip>
          <a:srcRect t="-1" b="-43581"/>
          <a:stretch/>
        </p:blipFill>
        <p:spPr>
          <a:xfrm>
            <a:off x="172473" y="1752601"/>
            <a:ext cx="4464863" cy="3598332"/>
          </a:xfrm>
          <a:prstGeom prst="rect">
            <a:avLst/>
          </a:prstGeom>
        </p:spPr>
      </p:pic>
      <p:sp>
        <p:nvSpPr>
          <p:cNvPr id="7" name="TextBox 6"/>
          <p:cNvSpPr txBox="1"/>
          <p:nvPr/>
        </p:nvSpPr>
        <p:spPr>
          <a:xfrm>
            <a:off x="5595677" y="1500433"/>
            <a:ext cx="2740150" cy="369332"/>
          </a:xfrm>
          <a:prstGeom prst="rect">
            <a:avLst/>
          </a:prstGeom>
          <a:noFill/>
        </p:spPr>
        <p:txBody>
          <a:bodyPr wrap="square" rtlCol="0">
            <a:spAutoFit/>
          </a:bodyPr>
          <a:lstStyle/>
          <a:p>
            <a:r>
              <a:rPr lang="en-US" b="1" dirty="0" smtClean="0">
                <a:solidFill>
                  <a:srgbClr val="FFFFFF"/>
                </a:solidFill>
              </a:rPr>
              <a:t>Sea-Ice Fraction Change</a:t>
            </a:r>
            <a:endParaRPr lang="en-US" b="1" dirty="0">
              <a:solidFill>
                <a:srgbClr val="FFFFFF"/>
              </a:solidFill>
            </a:endParaRPr>
          </a:p>
        </p:txBody>
      </p:sp>
      <p:sp>
        <p:nvSpPr>
          <p:cNvPr id="8" name="TextBox 7"/>
          <p:cNvSpPr txBox="1"/>
          <p:nvPr/>
        </p:nvSpPr>
        <p:spPr>
          <a:xfrm>
            <a:off x="715077" y="1515218"/>
            <a:ext cx="3896734" cy="369332"/>
          </a:xfrm>
          <a:prstGeom prst="rect">
            <a:avLst/>
          </a:prstGeom>
          <a:noFill/>
        </p:spPr>
        <p:txBody>
          <a:bodyPr wrap="square" rtlCol="0">
            <a:spAutoFit/>
          </a:bodyPr>
          <a:lstStyle/>
          <a:p>
            <a:r>
              <a:rPr lang="en-US" b="1" dirty="0" smtClean="0">
                <a:solidFill>
                  <a:schemeClr val="bg1"/>
                </a:solidFill>
              </a:rPr>
              <a:t>Absorbed Solar Radiation Change</a:t>
            </a:r>
            <a:endParaRPr lang="en-US" b="1" dirty="0">
              <a:solidFill>
                <a:schemeClr val="bg1"/>
              </a:solidFill>
            </a:endParaRPr>
          </a:p>
        </p:txBody>
      </p:sp>
      <p:sp>
        <p:nvSpPr>
          <p:cNvPr id="9" name="TextBox 8"/>
          <p:cNvSpPr txBox="1"/>
          <p:nvPr/>
        </p:nvSpPr>
        <p:spPr>
          <a:xfrm>
            <a:off x="0" y="187659"/>
            <a:ext cx="9143999" cy="769441"/>
          </a:xfrm>
          <a:prstGeom prst="rect">
            <a:avLst/>
          </a:prstGeom>
          <a:noFill/>
        </p:spPr>
        <p:txBody>
          <a:bodyPr wrap="square" rtlCol="0">
            <a:spAutoFit/>
          </a:bodyPr>
          <a:lstStyle/>
          <a:p>
            <a:pPr algn="ctr"/>
            <a:r>
              <a:rPr lang="en-US" sz="2200" b="1" dirty="0" smtClean="0">
                <a:solidFill>
                  <a:srgbClr val="FFFF00"/>
                </a:solidFill>
              </a:rPr>
              <a:t>Changes in Absorbed Solar Radiation &amp; Sea-Ice Fraction During 2000-2014</a:t>
            </a:r>
          </a:p>
          <a:p>
            <a:pPr algn="ctr"/>
            <a:r>
              <a:rPr lang="en-US" sz="2200" b="1" dirty="0">
                <a:solidFill>
                  <a:srgbClr val="FFFF00"/>
                </a:solidFill>
              </a:rPr>
              <a:t>(JJA; 70</a:t>
            </a:r>
            <a:r>
              <a:rPr lang="en-US" sz="2200" b="1" dirty="0" smtClean="0">
                <a:solidFill>
                  <a:srgbClr val="FFFF00"/>
                </a:solidFill>
              </a:rPr>
              <a:t>°N − 90</a:t>
            </a:r>
            <a:r>
              <a:rPr lang="en-US" sz="2200" b="1" dirty="0">
                <a:solidFill>
                  <a:srgbClr val="FFFF00"/>
                </a:solidFill>
              </a:rPr>
              <a:t>°N; Ocean Only)</a:t>
            </a:r>
          </a:p>
        </p:txBody>
      </p:sp>
      <p:sp>
        <p:nvSpPr>
          <p:cNvPr id="10" name="Rectangle 9"/>
          <p:cNvSpPr/>
          <p:nvPr/>
        </p:nvSpPr>
        <p:spPr>
          <a:xfrm>
            <a:off x="227179" y="5431254"/>
            <a:ext cx="8667663" cy="707886"/>
          </a:xfrm>
          <a:prstGeom prst="rect">
            <a:avLst/>
          </a:prstGeom>
        </p:spPr>
        <p:txBody>
          <a:bodyPr wrap="square">
            <a:spAutoFit/>
          </a:bodyPr>
          <a:lstStyle/>
          <a:p>
            <a:pPr marL="171450" indent="-171450"/>
            <a:r>
              <a:rPr lang="en-US" sz="2000" b="1" dirty="0" smtClean="0">
                <a:solidFill>
                  <a:srgbClr val="FFFF00"/>
                </a:solidFill>
              </a:rPr>
              <a:t>- Regional increases in absorbed solar radiation correspond to areas of decline in sea-ice fraction. </a:t>
            </a:r>
            <a:endParaRPr lang="en-US" sz="2000" b="1" dirty="0">
              <a:solidFill>
                <a:srgbClr val="FFFF00"/>
              </a:solidFill>
            </a:endParaRPr>
          </a:p>
        </p:txBody>
      </p:sp>
      <p:pic>
        <p:nvPicPr>
          <p:cNvPr id="11" name="Picture 10" descr="ASR_colorbar copy.png"/>
          <p:cNvPicPr>
            <a:picLocks noChangeAspect="1"/>
          </p:cNvPicPr>
          <p:nvPr/>
        </p:nvPicPr>
        <p:blipFill rotWithShape="1">
          <a:blip r:embed="rId4">
            <a:extLst>
              <a:ext uri="{28A0092B-C50C-407E-A947-70E740481C1C}">
                <a14:useLocalDpi xmlns:a14="http://schemas.microsoft.com/office/drawing/2010/main" val="0"/>
              </a:ext>
            </a:extLst>
          </a:blip>
          <a:srcRect t="30700" b="23688"/>
          <a:stretch/>
        </p:blipFill>
        <p:spPr>
          <a:xfrm>
            <a:off x="715077" y="4526280"/>
            <a:ext cx="3544375" cy="713232"/>
          </a:xfrm>
          <a:prstGeom prst="rect">
            <a:avLst/>
          </a:prstGeom>
        </p:spPr>
      </p:pic>
      <p:pic>
        <p:nvPicPr>
          <p:cNvPr id="12" name="Picture 11" descr="SIF_colorbar copy.png"/>
          <p:cNvPicPr>
            <a:picLocks noChangeAspect="1"/>
          </p:cNvPicPr>
          <p:nvPr/>
        </p:nvPicPr>
        <p:blipFill rotWithShape="1">
          <a:blip r:embed="rId5">
            <a:extLst>
              <a:ext uri="{28A0092B-C50C-407E-A947-70E740481C1C}">
                <a14:useLocalDpi xmlns:a14="http://schemas.microsoft.com/office/drawing/2010/main" val="0"/>
              </a:ext>
            </a:extLst>
          </a:blip>
          <a:srcRect t="43945" b="-314"/>
          <a:stretch/>
        </p:blipFill>
        <p:spPr>
          <a:xfrm>
            <a:off x="5080000" y="4526280"/>
            <a:ext cx="3636104" cy="910054"/>
          </a:xfrm>
          <a:prstGeom prst="rect">
            <a:avLst/>
          </a:prstGeom>
        </p:spPr>
      </p:pic>
      <p:sp>
        <p:nvSpPr>
          <p:cNvPr id="13" name="TextBox 12"/>
          <p:cNvSpPr txBox="1"/>
          <p:nvPr/>
        </p:nvSpPr>
        <p:spPr>
          <a:xfrm>
            <a:off x="6233467" y="6459573"/>
            <a:ext cx="2655639" cy="307777"/>
          </a:xfrm>
          <a:prstGeom prst="rect">
            <a:avLst/>
          </a:prstGeom>
          <a:noFill/>
        </p:spPr>
        <p:txBody>
          <a:bodyPr wrap="square" rtlCol="0">
            <a:spAutoFit/>
          </a:bodyPr>
          <a:lstStyle/>
          <a:p>
            <a:pPr algn="r"/>
            <a:r>
              <a:rPr lang="en-US" sz="1400" dirty="0" smtClean="0">
                <a:solidFill>
                  <a:schemeClr val="bg1"/>
                </a:solidFill>
              </a:rPr>
              <a:t>Courtesy of Norman Loeb</a:t>
            </a:r>
            <a:endParaRPr lang="en-US" sz="1400" dirty="0">
              <a:solidFill>
                <a:schemeClr val="bg1"/>
              </a:solidFill>
            </a:endParaRPr>
          </a:p>
        </p:txBody>
      </p:sp>
    </p:spTree>
    <p:extLst>
      <p:ext uri="{BB962C8B-B14F-4D97-AF65-F5344CB8AC3E}">
        <p14:creationId xmlns:p14="http://schemas.microsoft.com/office/powerpoint/2010/main" val="3350180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rctic_ocean_averages.GIF"/>
          <p:cNvPicPr>
            <a:picLocks noChangeAspect="1"/>
          </p:cNvPicPr>
          <p:nvPr/>
        </p:nvPicPr>
        <p:blipFill rotWithShape="1">
          <a:blip r:embed="rId2">
            <a:extLst>
              <a:ext uri="{28A0092B-C50C-407E-A947-70E740481C1C}">
                <a14:useLocalDpi xmlns:a14="http://schemas.microsoft.com/office/drawing/2010/main" val="0"/>
              </a:ext>
            </a:extLst>
          </a:blip>
          <a:srcRect t="9630"/>
          <a:stretch/>
        </p:blipFill>
        <p:spPr>
          <a:xfrm>
            <a:off x="59264" y="660400"/>
            <a:ext cx="8869680" cy="6197600"/>
          </a:xfrm>
          <a:prstGeom prst="rect">
            <a:avLst/>
          </a:prstGeom>
        </p:spPr>
      </p:pic>
      <p:sp>
        <p:nvSpPr>
          <p:cNvPr id="5" name="TextBox 4"/>
          <p:cNvSpPr txBox="1"/>
          <p:nvPr/>
        </p:nvSpPr>
        <p:spPr>
          <a:xfrm>
            <a:off x="4495793" y="3671082"/>
            <a:ext cx="4622806" cy="1708160"/>
          </a:xfrm>
          <a:prstGeom prst="rect">
            <a:avLst/>
          </a:prstGeom>
          <a:noFill/>
        </p:spPr>
        <p:txBody>
          <a:bodyPr wrap="square" rtlCol="0">
            <a:spAutoFit/>
          </a:bodyPr>
          <a:lstStyle/>
          <a:p>
            <a:pPr marL="119063" indent="-119063"/>
            <a:r>
              <a:rPr lang="en-US" dirty="0" smtClean="0">
                <a:solidFill>
                  <a:srgbClr val="0000FF"/>
                </a:solidFill>
              </a:rPr>
              <a:t>- Summertime (JJA) changes over Arctic Ocean between 2000 and 2014:</a:t>
            </a:r>
          </a:p>
          <a:p>
            <a:pPr marL="228600" indent="-109538">
              <a:spcBef>
                <a:spcPts val="600"/>
              </a:spcBef>
              <a:buFont typeface="Arial"/>
              <a:buChar char="•"/>
            </a:pPr>
            <a:r>
              <a:rPr lang="en-US" sz="1600" dirty="0" smtClean="0">
                <a:solidFill>
                  <a:srgbClr val="0000FF"/>
                </a:solidFill>
              </a:rPr>
              <a:t>10 Wm</a:t>
            </a:r>
            <a:r>
              <a:rPr lang="en-US" sz="1600" baseline="30000" dirty="0" smtClean="0">
                <a:solidFill>
                  <a:srgbClr val="0000FF"/>
                </a:solidFill>
              </a:rPr>
              <a:t>-2</a:t>
            </a:r>
            <a:r>
              <a:rPr lang="en-US" sz="1600" dirty="0" smtClean="0">
                <a:solidFill>
                  <a:srgbClr val="0000FF"/>
                </a:solidFill>
              </a:rPr>
              <a:t> (5%) linear increase in ASR.</a:t>
            </a:r>
          </a:p>
          <a:p>
            <a:pPr marL="228600" indent="-109538">
              <a:buFont typeface="Arial"/>
              <a:buChar char="•"/>
            </a:pPr>
            <a:r>
              <a:rPr lang="en-US" sz="1600" dirty="0" smtClean="0">
                <a:solidFill>
                  <a:srgbClr val="0000FF"/>
                </a:solidFill>
              </a:rPr>
              <a:t>0.12 (23%) linear decrease in sea-ice fraction (equivalent to 14% of square area of the United States).</a:t>
            </a:r>
          </a:p>
        </p:txBody>
      </p:sp>
      <p:sp>
        <p:nvSpPr>
          <p:cNvPr id="8" name="TextBox 7"/>
          <p:cNvSpPr txBox="1"/>
          <p:nvPr/>
        </p:nvSpPr>
        <p:spPr>
          <a:xfrm>
            <a:off x="-67736" y="114300"/>
            <a:ext cx="9144000" cy="646331"/>
          </a:xfrm>
          <a:prstGeom prst="rect">
            <a:avLst/>
          </a:prstGeom>
          <a:noFill/>
        </p:spPr>
        <p:txBody>
          <a:bodyPr wrap="square" rtlCol="0">
            <a:spAutoFit/>
          </a:bodyPr>
          <a:lstStyle/>
          <a:p>
            <a:pPr algn="ctr"/>
            <a:r>
              <a:rPr lang="en-US" b="1" dirty="0" smtClean="0"/>
              <a:t>CERES Absorbed Solar Radiation (ASR) and Microwave Sea-Ice Fraction</a:t>
            </a:r>
          </a:p>
          <a:p>
            <a:pPr algn="ctr"/>
            <a:r>
              <a:rPr lang="en-US" b="1" dirty="0" smtClean="0"/>
              <a:t>(JJA; 70°-90°N; Ocean Only)</a:t>
            </a:r>
            <a:endParaRPr lang="en-US" b="1" dirty="0"/>
          </a:p>
        </p:txBody>
      </p:sp>
      <p:sp>
        <p:nvSpPr>
          <p:cNvPr id="6" name="Oval 5"/>
          <p:cNvSpPr/>
          <p:nvPr/>
        </p:nvSpPr>
        <p:spPr>
          <a:xfrm>
            <a:off x="3407833" y="1007531"/>
            <a:ext cx="381000" cy="32173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713133" y="2239431"/>
            <a:ext cx="381000" cy="32173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498848" y="5379242"/>
            <a:ext cx="4572000" cy="969496"/>
          </a:xfrm>
          <a:prstGeom prst="rect">
            <a:avLst/>
          </a:prstGeom>
        </p:spPr>
        <p:txBody>
          <a:bodyPr>
            <a:spAutoFit/>
          </a:bodyPr>
          <a:lstStyle/>
          <a:p>
            <a:pPr marL="119063" indent="-119063">
              <a:spcBef>
                <a:spcPts val="600"/>
              </a:spcBef>
            </a:pPr>
            <a:r>
              <a:rPr lang="en-US" dirty="0">
                <a:solidFill>
                  <a:srgbClr val="0000FF"/>
                </a:solidFill>
              </a:rPr>
              <a:t>- Maxima in ASR do not always coincide with minima in sea-ice fraction (e.g., 2011).</a:t>
            </a:r>
          </a:p>
          <a:p>
            <a:pPr marL="228600" indent="-109538">
              <a:spcBef>
                <a:spcPts val="600"/>
              </a:spcBef>
              <a:buFont typeface="Arial"/>
              <a:buChar char="•"/>
            </a:pPr>
            <a:r>
              <a:rPr lang="en-US" sz="1600" dirty="0">
                <a:solidFill>
                  <a:srgbClr val="0000FF"/>
                </a:solidFill>
              </a:rPr>
              <a:t>Other processes: clouds &amp; weather patterns. </a:t>
            </a:r>
          </a:p>
        </p:txBody>
      </p:sp>
      <p:sp>
        <p:nvSpPr>
          <p:cNvPr id="3" name="TextBox 2"/>
          <p:cNvSpPr txBox="1"/>
          <p:nvPr/>
        </p:nvSpPr>
        <p:spPr>
          <a:xfrm>
            <a:off x="6233467" y="6459573"/>
            <a:ext cx="2655639" cy="307777"/>
          </a:xfrm>
          <a:prstGeom prst="rect">
            <a:avLst/>
          </a:prstGeom>
          <a:noFill/>
        </p:spPr>
        <p:txBody>
          <a:bodyPr wrap="square" rtlCol="0">
            <a:spAutoFit/>
          </a:bodyPr>
          <a:lstStyle/>
          <a:p>
            <a:pPr algn="r"/>
            <a:r>
              <a:rPr lang="en-US" sz="1400" dirty="0" smtClean="0"/>
              <a:t>Courtesy of Norman Loeb</a:t>
            </a:r>
            <a:endParaRPr lang="en-US" sz="1400" dirty="0"/>
          </a:p>
        </p:txBody>
      </p:sp>
    </p:spTree>
    <p:extLst>
      <p:ext uri="{BB962C8B-B14F-4D97-AF65-F5344CB8AC3E}">
        <p14:creationId xmlns:p14="http://schemas.microsoft.com/office/powerpoint/2010/main" val="3749047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06400"/>
            <a:ext cx="9144000" cy="6021809"/>
          </a:xfrm>
          <a:prstGeom prst="rect">
            <a:avLst/>
          </a:prstGeom>
        </p:spPr>
      </p:pic>
      <p:sp>
        <p:nvSpPr>
          <p:cNvPr id="3" name="TextBox 2"/>
          <p:cNvSpPr txBox="1"/>
          <p:nvPr/>
        </p:nvSpPr>
        <p:spPr>
          <a:xfrm>
            <a:off x="1602859" y="696666"/>
            <a:ext cx="6294302" cy="923330"/>
          </a:xfrm>
          <a:prstGeom prst="rect">
            <a:avLst/>
          </a:prstGeom>
          <a:noFill/>
          <a:ln>
            <a:solidFill>
              <a:schemeClr val="bg1"/>
            </a:solidFill>
          </a:ln>
        </p:spPr>
        <p:txBody>
          <a:bodyPr wrap="square" rtlCol="0">
            <a:spAutoFit/>
          </a:bodyPr>
          <a:lstStyle/>
          <a:p>
            <a:r>
              <a:rPr lang="en-US" b="1" i="1" dirty="0" smtClean="0">
                <a:solidFill>
                  <a:schemeClr val="bg1"/>
                </a:solidFill>
              </a:rPr>
              <a:t>Admin Note: Loop removed to reduce file size. Contact author for access. </a:t>
            </a:r>
          </a:p>
          <a:p>
            <a:r>
              <a:rPr lang="en-US" b="1" i="1" dirty="0" smtClean="0">
                <a:solidFill>
                  <a:schemeClr val="bg1"/>
                </a:solidFill>
              </a:rPr>
              <a:t>- 12 June 2015 The COMET Program</a:t>
            </a:r>
            <a:endParaRPr lang="en-US" b="1" i="1" dirty="0">
              <a:solidFill>
                <a:schemeClr val="bg1"/>
              </a:solidFill>
            </a:endParaRPr>
          </a:p>
        </p:txBody>
      </p:sp>
    </p:spTree>
    <p:extLst>
      <p:ext uri="{BB962C8B-B14F-4D97-AF65-F5344CB8AC3E}">
        <p14:creationId xmlns:p14="http://schemas.microsoft.com/office/powerpoint/2010/main" val="26155614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rancis 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97"/>
            <a:ext cx="9158844" cy="6846903"/>
          </a:xfrm>
          <a:prstGeom prst="rect">
            <a:avLst/>
          </a:prstGeom>
        </p:spPr>
      </p:pic>
      <p:grpSp>
        <p:nvGrpSpPr>
          <p:cNvPr id="10" name="Group 9"/>
          <p:cNvGrpSpPr/>
          <p:nvPr/>
        </p:nvGrpSpPr>
        <p:grpSpPr>
          <a:xfrm>
            <a:off x="1371600" y="1828800"/>
            <a:ext cx="6397556" cy="4343400"/>
            <a:chOff x="1371600" y="1828800"/>
            <a:chExt cx="6397556" cy="4343400"/>
          </a:xfrm>
        </p:grpSpPr>
        <p:pic>
          <p:nvPicPr>
            <p:cNvPr id="8" name="Picture 7" descr="T1000_70-90N_vs_30-60N_1948-2013_OND.jpg"/>
            <p:cNvPicPr/>
            <p:nvPr/>
          </p:nvPicPr>
          <p:blipFill>
            <a:blip r:embed="rId3"/>
            <a:stretch>
              <a:fillRect/>
            </a:stretch>
          </p:blipFill>
          <p:spPr>
            <a:xfrm>
              <a:off x="1371600" y="1828800"/>
              <a:ext cx="6397556" cy="4343400"/>
            </a:xfrm>
            <a:prstGeom prst="rect">
              <a:avLst/>
            </a:prstGeom>
            <a:effectLst>
              <a:glow rad="228600">
                <a:schemeClr val="accent6">
                  <a:satMod val="175000"/>
                  <a:alpha val="40000"/>
                </a:schemeClr>
              </a:glow>
            </a:effectLst>
          </p:spPr>
        </p:pic>
        <p:sp>
          <p:nvSpPr>
            <p:cNvPr id="5" name="TextBox 4"/>
            <p:cNvSpPr txBox="1"/>
            <p:nvPr/>
          </p:nvSpPr>
          <p:spPr>
            <a:xfrm>
              <a:off x="6515210" y="2819400"/>
              <a:ext cx="1104790" cy="461665"/>
            </a:xfrm>
            <a:prstGeom prst="rect">
              <a:avLst/>
            </a:prstGeom>
            <a:noFill/>
          </p:spPr>
          <p:txBody>
            <a:bodyPr wrap="none" rtlCol="0">
              <a:spAutoFit/>
            </a:bodyPr>
            <a:lstStyle/>
            <a:p>
              <a:r>
                <a:rPr lang="en-US" sz="2400" b="1" dirty="0" smtClean="0">
                  <a:solidFill>
                    <a:srgbClr val="57D3FF"/>
                  </a:solidFill>
                  <a:effectLst>
                    <a:outerShdw blurRad="38100" dist="38100" dir="2700000" algn="tl">
                      <a:srgbClr val="000000">
                        <a:alpha val="43137"/>
                      </a:srgbClr>
                    </a:outerShdw>
                  </a:effectLst>
                  <a:latin typeface="Comic Sans MS" panose="030F0702030302020204" pitchFamily="66" charset="0"/>
                </a:rPr>
                <a:t>Arctic</a:t>
              </a:r>
              <a:endParaRPr lang="en-US" sz="2400" b="1" dirty="0">
                <a:solidFill>
                  <a:srgbClr val="57D3FF"/>
                </a:solidFill>
                <a:effectLst>
                  <a:outerShdw blurRad="38100" dist="38100" dir="2700000" algn="tl">
                    <a:srgbClr val="000000">
                      <a:alpha val="43137"/>
                    </a:srgbClr>
                  </a:outerShdw>
                </a:effectLst>
                <a:latin typeface="Comic Sans MS" panose="030F0702030302020204" pitchFamily="66" charset="0"/>
              </a:endParaRPr>
            </a:p>
          </p:txBody>
        </p:sp>
        <p:sp>
          <p:nvSpPr>
            <p:cNvPr id="9" name="TextBox 8"/>
            <p:cNvSpPr txBox="1"/>
            <p:nvPr/>
          </p:nvSpPr>
          <p:spPr>
            <a:xfrm>
              <a:off x="6248400" y="4122003"/>
              <a:ext cx="1478290" cy="830997"/>
            </a:xfrm>
            <a:prstGeom prst="rect">
              <a:avLst/>
            </a:prstGeom>
            <a:noFill/>
          </p:spPr>
          <p:txBody>
            <a:bodyPr wrap="none" rtlCol="0">
              <a:spAutoFit/>
            </a:bodyPr>
            <a:lstStyle/>
            <a:p>
              <a:r>
                <a:rPr lang="en-US" sz="2400" b="1" dirty="0" smtClean="0">
                  <a:solidFill>
                    <a:srgbClr val="0066FF"/>
                  </a:solidFill>
                  <a:effectLst>
                    <a:outerShdw blurRad="38100" dist="38100" dir="2700000" algn="tl">
                      <a:srgbClr val="000000">
                        <a:alpha val="43137"/>
                      </a:srgbClr>
                    </a:outerShdw>
                  </a:effectLst>
                  <a:latin typeface="Comic Sans MS" panose="030F0702030302020204" pitchFamily="66" charset="0"/>
                </a:rPr>
                <a:t>Mid-</a:t>
              </a:r>
            </a:p>
            <a:p>
              <a:r>
                <a:rPr lang="en-US" sz="2400" b="1" dirty="0" smtClean="0">
                  <a:solidFill>
                    <a:srgbClr val="0066FF"/>
                  </a:solidFill>
                  <a:effectLst>
                    <a:outerShdw blurRad="38100" dist="38100" dir="2700000" algn="tl">
                      <a:srgbClr val="000000">
                        <a:alpha val="43137"/>
                      </a:srgbClr>
                    </a:outerShdw>
                  </a:effectLst>
                  <a:latin typeface="Comic Sans MS" panose="030F0702030302020204" pitchFamily="66" charset="0"/>
                </a:rPr>
                <a:t>latitudes</a:t>
              </a:r>
              <a:endParaRPr lang="en-US" sz="2400" b="1" dirty="0">
                <a:solidFill>
                  <a:srgbClr val="0066FF"/>
                </a:solidFill>
                <a:effectLst>
                  <a:outerShdw blurRad="38100" dist="38100" dir="2700000" algn="tl">
                    <a:srgbClr val="000000">
                      <a:alpha val="43137"/>
                    </a:srgbClr>
                  </a:outerShdw>
                </a:effectLst>
                <a:latin typeface="Comic Sans MS" panose="030F0702030302020204" pitchFamily="66" charset="0"/>
              </a:endParaRPr>
            </a:p>
          </p:txBody>
        </p:sp>
      </p:grpSp>
      <p:sp>
        <p:nvSpPr>
          <p:cNvPr id="4" name="TextBox 3"/>
          <p:cNvSpPr txBox="1"/>
          <p:nvPr/>
        </p:nvSpPr>
        <p:spPr>
          <a:xfrm>
            <a:off x="381000" y="1066800"/>
            <a:ext cx="8305800" cy="461665"/>
          </a:xfrm>
          <a:prstGeom prst="rect">
            <a:avLst/>
          </a:prstGeom>
          <a:noFill/>
          <a:ln w="28575">
            <a:noFill/>
          </a:ln>
        </p:spPr>
        <p:txBody>
          <a:bodyPr wrap="square" rtlCol="0">
            <a:spAutoFit/>
          </a:bodyPr>
          <a:lstStyle/>
          <a:p>
            <a:pPr algn="ctr"/>
            <a:r>
              <a:rPr lang="en-US" sz="2400" b="1" dirty="0" smtClean="0">
                <a:solidFill>
                  <a:prstClr val="white"/>
                </a:solidFill>
                <a:effectLst>
                  <a:glow rad="139700">
                    <a:srgbClr val="F79646">
                      <a:satMod val="175000"/>
                      <a:alpha val="40000"/>
                    </a:srgbClr>
                  </a:glow>
                  <a:outerShdw blurRad="38100" dist="38100" dir="2700000" algn="tl">
                    <a:srgbClr val="000000">
                      <a:alpha val="43137"/>
                    </a:srgbClr>
                  </a:outerShdw>
                </a:effectLst>
                <a:latin typeface="Comic Sans MS" pitchFamily="66" charset="0"/>
              </a:rPr>
              <a:t>Near-surface air temperature (Fall)</a:t>
            </a:r>
            <a:endParaRPr lang="en-US" sz="2400" b="1" dirty="0">
              <a:solidFill>
                <a:prstClr val="white"/>
              </a:solidFill>
              <a:effectLst>
                <a:glow rad="139700">
                  <a:srgbClr val="F79646">
                    <a:satMod val="175000"/>
                    <a:alpha val="40000"/>
                  </a:srgbClr>
                </a:glow>
                <a:outerShdw blurRad="38100" dist="38100" dir="2700000" algn="tl">
                  <a:srgbClr val="000000">
                    <a:alpha val="43137"/>
                  </a:srgbClr>
                </a:outerShdw>
              </a:effectLst>
              <a:latin typeface="Comic Sans MS" pitchFamily="66" charset="0"/>
            </a:endParaRPr>
          </a:p>
        </p:txBody>
      </p:sp>
      <p:sp>
        <p:nvSpPr>
          <p:cNvPr id="6" name="TextBox 5"/>
          <p:cNvSpPr txBox="1"/>
          <p:nvPr/>
        </p:nvSpPr>
        <p:spPr>
          <a:xfrm>
            <a:off x="381000" y="304800"/>
            <a:ext cx="8305800" cy="646331"/>
          </a:xfrm>
          <a:prstGeom prst="rect">
            <a:avLst/>
          </a:prstGeom>
          <a:noFill/>
          <a:ln w="28575">
            <a:noFill/>
          </a:ln>
        </p:spPr>
        <p:txBody>
          <a:bodyPr wrap="square" rtlCol="0">
            <a:spAutoFit/>
          </a:bodyPr>
          <a:lstStyle/>
          <a:p>
            <a:pPr algn="ctr"/>
            <a:r>
              <a:rPr lang="en-US" sz="3600" b="1" dirty="0" smtClean="0">
                <a:solidFill>
                  <a:srgbClr val="FFFF00"/>
                </a:solidFill>
                <a:effectLst>
                  <a:glow rad="139700">
                    <a:srgbClr val="F79646">
                      <a:satMod val="175000"/>
                      <a:alpha val="40000"/>
                    </a:srgbClr>
                  </a:glow>
                  <a:outerShdw blurRad="38100" dist="38100" dir="2700000" algn="tl">
                    <a:srgbClr val="000000">
                      <a:alpha val="43137"/>
                    </a:srgbClr>
                  </a:outerShdw>
                </a:effectLst>
                <a:latin typeface="Comic Sans MS" pitchFamily="66" charset="0"/>
              </a:rPr>
              <a:t>“Arctic Amplification”</a:t>
            </a:r>
            <a:endParaRPr lang="en-US" sz="3600" b="1" dirty="0">
              <a:solidFill>
                <a:srgbClr val="FFFF00"/>
              </a:solidFill>
              <a:effectLst>
                <a:glow rad="139700">
                  <a:srgbClr val="F79646">
                    <a:satMod val="175000"/>
                    <a:alpha val="40000"/>
                  </a:srgbClr>
                </a:glow>
                <a:outerShdw blurRad="38100" dist="38100" dir="2700000" algn="tl">
                  <a:srgbClr val="000000">
                    <a:alpha val="43137"/>
                  </a:srgbClr>
                </a:outerShdw>
              </a:effectLst>
              <a:latin typeface="Comic Sans MS" pitchFamily="66" charset="0"/>
            </a:endParaRPr>
          </a:p>
        </p:txBody>
      </p:sp>
      <p:cxnSp>
        <p:nvCxnSpPr>
          <p:cNvPr id="7" name="Straight Connector 6"/>
          <p:cNvCxnSpPr/>
          <p:nvPr/>
        </p:nvCxnSpPr>
        <p:spPr>
          <a:xfrm flipV="1">
            <a:off x="6172200" y="1828800"/>
            <a:ext cx="0" cy="3657600"/>
          </a:xfrm>
          <a:prstGeom prst="line">
            <a:avLst/>
          </a:prstGeom>
          <a:ln w="762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65249" y="6443396"/>
            <a:ext cx="2200066" cy="307777"/>
          </a:xfrm>
          <a:prstGeom prst="rect">
            <a:avLst/>
          </a:prstGeom>
          <a:noFill/>
        </p:spPr>
        <p:txBody>
          <a:bodyPr wrap="none" rtlCol="0">
            <a:spAutoFit/>
          </a:bodyPr>
          <a:lstStyle/>
          <a:p>
            <a:r>
              <a:rPr lang="en-US" sz="1400" dirty="0" smtClean="0">
                <a:solidFill>
                  <a:schemeClr val="bg1"/>
                </a:solidFill>
              </a:rPr>
              <a:t>Courtesy of Jennifer Francis</a:t>
            </a:r>
            <a:endParaRPr lang="en-US" sz="1400" dirty="0">
              <a:solidFill>
                <a:schemeClr val="bg1"/>
              </a:solidFill>
            </a:endParaRPr>
          </a:p>
        </p:txBody>
      </p:sp>
    </p:spTree>
    <p:extLst>
      <p:ext uri="{BB962C8B-B14F-4D97-AF65-F5344CB8AC3E}">
        <p14:creationId xmlns:p14="http://schemas.microsoft.com/office/powerpoint/2010/main" val="1036831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rancis 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97"/>
            <a:ext cx="9158844" cy="6846903"/>
          </a:xfrm>
          <a:prstGeom prst="rect">
            <a:avLst/>
          </a:prstGeom>
        </p:spPr>
      </p:pic>
      <p:sp>
        <p:nvSpPr>
          <p:cNvPr id="3" name="TextBox 2"/>
          <p:cNvSpPr txBox="1"/>
          <p:nvPr/>
        </p:nvSpPr>
        <p:spPr>
          <a:xfrm>
            <a:off x="381000" y="649069"/>
            <a:ext cx="8305800" cy="646331"/>
          </a:xfrm>
          <a:prstGeom prst="rect">
            <a:avLst/>
          </a:prstGeom>
          <a:noFill/>
          <a:ln w="28575">
            <a:noFill/>
          </a:ln>
        </p:spPr>
        <p:txBody>
          <a:bodyPr wrap="square" rtlCol="0">
            <a:spAutoFit/>
          </a:bodyPr>
          <a:lstStyle/>
          <a:p>
            <a:pPr algn="ctr"/>
            <a:r>
              <a:rPr lang="en-US" sz="3600" b="1" dirty="0" smtClean="0">
                <a:solidFill>
                  <a:srgbClr val="FFFF00"/>
                </a:solidFill>
                <a:effectLst>
                  <a:glow rad="139700">
                    <a:srgbClr val="F79646">
                      <a:satMod val="175000"/>
                      <a:alpha val="40000"/>
                    </a:srgbClr>
                  </a:glow>
                  <a:outerShdw blurRad="38100" dist="38100" dir="2700000" algn="tl">
                    <a:srgbClr val="000000">
                      <a:alpha val="43137"/>
                    </a:srgbClr>
                  </a:outerShdw>
                </a:effectLst>
                <a:latin typeface="Comic Sans MS" pitchFamily="66" charset="0"/>
              </a:rPr>
              <a:t>Arctic Amplification</a:t>
            </a:r>
            <a:endParaRPr lang="en-US" sz="3600" b="1" dirty="0">
              <a:solidFill>
                <a:srgbClr val="FFFF00"/>
              </a:solidFill>
              <a:effectLst>
                <a:glow rad="139700">
                  <a:srgbClr val="F79646">
                    <a:satMod val="175000"/>
                    <a:alpha val="40000"/>
                  </a:srgbClr>
                </a:glow>
                <a:outerShdw blurRad="38100" dist="38100" dir="2700000" algn="tl">
                  <a:srgbClr val="000000">
                    <a:alpha val="43137"/>
                  </a:srgbClr>
                </a:outerShdw>
              </a:effectLst>
              <a:latin typeface="Comic Sans MS" pitchFamily="66" charset="0"/>
            </a:endParaRPr>
          </a:p>
        </p:txBody>
      </p:sp>
      <p:sp>
        <p:nvSpPr>
          <p:cNvPr id="4" name="TextBox 3"/>
          <p:cNvSpPr txBox="1"/>
          <p:nvPr/>
        </p:nvSpPr>
        <p:spPr>
          <a:xfrm>
            <a:off x="381000" y="1519535"/>
            <a:ext cx="8305800" cy="461665"/>
          </a:xfrm>
          <a:prstGeom prst="rect">
            <a:avLst/>
          </a:prstGeom>
          <a:noFill/>
          <a:ln w="28575">
            <a:noFill/>
          </a:ln>
        </p:spPr>
        <p:txBody>
          <a:bodyPr wrap="square" rtlCol="0">
            <a:spAutoFit/>
          </a:bodyPr>
          <a:lstStyle/>
          <a:p>
            <a:pPr algn="ctr"/>
            <a:r>
              <a:rPr lang="en-US" sz="2400" b="1" dirty="0" smtClean="0">
                <a:solidFill>
                  <a:prstClr val="white"/>
                </a:solidFill>
                <a:effectLst>
                  <a:glow rad="139700">
                    <a:srgbClr val="F79646">
                      <a:satMod val="175000"/>
                      <a:alpha val="40000"/>
                    </a:srgbClr>
                  </a:glow>
                  <a:outerShdw blurRad="38100" dist="38100" dir="2700000" algn="tl">
                    <a:srgbClr val="000000">
                      <a:alpha val="43137"/>
                    </a:srgbClr>
                  </a:outerShdw>
                </a:effectLst>
                <a:latin typeface="Comic Sans MS" pitchFamily="66" charset="0"/>
              </a:rPr>
              <a:t>Not confined to surface!</a:t>
            </a:r>
          </a:p>
        </p:txBody>
      </p:sp>
      <p:grpSp>
        <p:nvGrpSpPr>
          <p:cNvPr id="5" name="Group 4"/>
          <p:cNvGrpSpPr/>
          <p:nvPr/>
        </p:nvGrpSpPr>
        <p:grpSpPr>
          <a:xfrm>
            <a:off x="130300" y="2514600"/>
            <a:ext cx="4517900" cy="2743200"/>
            <a:chOff x="130300" y="2514600"/>
            <a:chExt cx="4517900" cy="2743200"/>
          </a:xfrm>
        </p:grpSpPr>
        <p:pic>
          <p:nvPicPr>
            <p:cNvPr id="6" name="Picture 5"/>
            <p:cNvPicPr/>
            <p:nvPr/>
          </p:nvPicPr>
          <p:blipFill rotWithShape="1">
            <a:blip r:embed="rId3">
              <a:extLst>
                <a:ext uri="{28A0092B-C50C-407E-A947-70E740481C1C}">
                  <a14:useLocalDpi xmlns:a14="http://schemas.microsoft.com/office/drawing/2010/main" val="0"/>
                </a:ext>
              </a:extLst>
            </a:blip>
            <a:srcRect l="6242" t="12443" r="4041" b="12774"/>
            <a:stretch/>
          </p:blipFill>
          <p:spPr bwMode="auto">
            <a:xfrm rot="5400000">
              <a:off x="1447800" y="2057400"/>
              <a:ext cx="2743200" cy="3657600"/>
            </a:xfrm>
            <a:prstGeom prst="rect">
              <a:avLst/>
            </a:prstGeom>
            <a:ln>
              <a:noFill/>
            </a:ln>
            <a:effectLst>
              <a:glow rad="228600">
                <a:schemeClr val="accent6">
                  <a:satMod val="175000"/>
                  <a:alpha val="40000"/>
                </a:schemeClr>
              </a:glow>
            </a:effectLst>
            <a:extLst>
              <a:ext uri="{53640926-AAD7-44d8-BBD7-CCE9431645EC}">
                <a14:shadowObscured xmlns:a14="http://schemas.microsoft.com/office/drawing/2010/main"/>
              </a:ext>
            </a:extLst>
          </p:spPr>
        </p:pic>
        <p:sp>
          <p:nvSpPr>
            <p:cNvPr id="7" name="TextBox 6"/>
            <p:cNvSpPr txBox="1"/>
            <p:nvPr/>
          </p:nvSpPr>
          <p:spPr>
            <a:xfrm>
              <a:off x="130300" y="2675453"/>
              <a:ext cx="860300" cy="2277547"/>
            </a:xfrm>
            <a:prstGeom prst="rect">
              <a:avLst/>
            </a:prstGeom>
            <a:noFill/>
          </p:spPr>
          <p:txBody>
            <a:bodyPr wrap="none" rtlCol="0">
              <a:spAutoFit/>
            </a:bodyPr>
            <a:lstStyle/>
            <a:p>
              <a:pPr>
                <a:spcAft>
                  <a:spcPts val="600"/>
                </a:spcAft>
              </a:pPr>
              <a:r>
                <a:rPr lang="en-US" sz="1600" b="1" dirty="0" smtClean="0">
                  <a:solidFill>
                    <a:prstClr val="white"/>
                  </a:solidFill>
                </a:rPr>
                <a:t>250 </a:t>
              </a:r>
              <a:r>
                <a:rPr lang="en-US" sz="1600" b="1" dirty="0" err="1" smtClean="0">
                  <a:solidFill>
                    <a:prstClr val="white"/>
                  </a:solidFill>
                </a:rPr>
                <a:t>hPa</a:t>
              </a:r>
              <a:endParaRPr lang="en-US" sz="1600" b="1" dirty="0" smtClean="0">
                <a:solidFill>
                  <a:prstClr val="white"/>
                </a:solidFill>
              </a:endParaRPr>
            </a:p>
            <a:p>
              <a:pPr>
                <a:spcAft>
                  <a:spcPts val="600"/>
                </a:spcAft>
              </a:pPr>
              <a:endParaRPr lang="en-US" sz="1600" b="1" dirty="0" smtClean="0">
                <a:solidFill>
                  <a:prstClr val="white"/>
                </a:solidFill>
              </a:endParaRPr>
            </a:p>
            <a:p>
              <a:pPr>
                <a:spcAft>
                  <a:spcPts val="600"/>
                </a:spcAft>
              </a:pPr>
              <a:endParaRPr lang="en-US" sz="1600" b="1" dirty="0">
                <a:solidFill>
                  <a:prstClr val="white"/>
                </a:solidFill>
              </a:endParaRPr>
            </a:p>
            <a:p>
              <a:pPr>
                <a:spcAft>
                  <a:spcPts val="600"/>
                </a:spcAft>
              </a:pPr>
              <a:endParaRPr lang="en-US" sz="1600" b="1" dirty="0" smtClean="0">
                <a:solidFill>
                  <a:prstClr val="white"/>
                </a:solidFill>
              </a:endParaRPr>
            </a:p>
            <a:p>
              <a:pPr>
                <a:spcAft>
                  <a:spcPts val="600"/>
                </a:spcAft>
              </a:pPr>
              <a:endParaRPr lang="en-US" sz="1600" b="1" dirty="0">
                <a:solidFill>
                  <a:prstClr val="white"/>
                </a:solidFill>
              </a:endParaRPr>
            </a:p>
            <a:p>
              <a:pPr>
                <a:spcAft>
                  <a:spcPts val="600"/>
                </a:spcAft>
              </a:pPr>
              <a:endParaRPr lang="en-US" sz="1600" b="1" dirty="0">
                <a:solidFill>
                  <a:prstClr val="white"/>
                </a:solidFill>
              </a:endParaRPr>
            </a:p>
            <a:p>
              <a:pPr>
                <a:spcAft>
                  <a:spcPts val="600"/>
                </a:spcAft>
              </a:pPr>
              <a:r>
                <a:rPr lang="en-US" sz="1600" b="1" dirty="0" smtClean="0">
                  <a:solidFill>
                    <a:prstClr val="white"/>
                  </a:solidFill>
                </a:rPr>
                <a:t>surface</a:t>
              </a:r>
              <a:endParaRPr lang="en-US" sz="1600" b="1" dirty="0">
                <a:solidFill>
                  <a:prstClr val="white"/>
                </a:solidFill>
              </a:endParaRPr>
            </a:p>
          </p:txBody>
        </p:sp>
        <p:sp>
          <p:nvSpPr>
            <p:cNvPr id="8" name="TextBox 7"/>
            <p:cNvSpPr txBox="1"/>
            <p:nvPr/>
          </p:nvSpPr>
          <p:spPr>
            <a:xfrm>
              <a:off x="1219200" y="3011269"/>
              <a:ext cx="2229969" cy="646331"/>
            </a:xfrm>
            <a:prstGeom prst="rect">
              <a:avLst/>
            </a:prstGeom>
            <a:noFill/>
          </p:spPr>
          <p:txBody>
            <a:bodyPr wrap="none" rtlCol="0">
              <a:spAutoFit/>
            </a:bodyPr>
            <a:lstStyle/>
            <a:p>
              <a:r>
                <a:rPr lang="en-US" b="1" dirty="0" smtClean="0">
                  <a:solidFill>
                    <a:prstClr val="black"/>
                  </a:solidFill>
                  <a:effectLst>
                    <a:outerShdw blurRad="38100" dist="38100" dir="2700000" algn="tl">
                      <a:srgbClr val="000000">
                        <a:alpha val="43137"/>
                      </a:srgbClr>
                    </a:outerShdw>
                  </a:effectLst>
                </a:rPr>
                <a:t>Temperature changes</a:t>
              </a:r>
            </a:p>
            <a:p>
              <a:r>
                <a:rPr lang="en-US" b="1" dirty="0" smtClean="0">
                  <a:solidFill>
                    <a:prstClr val="black"/>
                  </a:solidFill>
                  <a:effectLst>
                    <a:outerShdw blurRad="38100" dist="38100" dir="2700000" algn="tl">
                      <a:srgbClr val="000000">
                        <a:alpha val="43137"/>
                      </a:srgbClr>
                    </a:outerShdw>
                  </a:effectLst>
                </a:rPr>
                <a:t>1995 to 2013</a:t>
              </a:r>
              <a:endParaRPr lang="en-US" b="1" dirty="0">
                <a:solidFill>
                  <a:prstClr val="black"/>
                </a:solidFill>
                <a:effectLst>
                  <a:outerShdw blurRad="38100" dist="38100" dir="2700000" algn="tl">
                    <a:srgbClr val="000000">
                      <a:alpha val="43137"/>
                    </a:srgbClr>
                  </a:outerShdw>
                </a:effectLst>
              </a:endParaRPr>
            </a:p>
          </p:txBody>
        </p:sp>
      </p:grpSp>
      <p:grpSp>
        <p:nvGrpSpPr>
          <p:cNvPr id="9" name="Group 8"/>
          <p:cNvGrpSpPr/>
          <p:nvPr/>
        </p:nvGrpSpPr>
        <p:grpSpPr>
          <a:xfrm>
            <a:off x="5105400" y="2514600"/>
            <a:ext cx="3657600" cy="2743200"/>
            <a:chOff x="5105400" y="2514600"/>
            <a:chExt cx="3657600" cy="2743200"/>
          </a:xfrm>
        </p:grpSpPr>
        <p:pic>
          <p:nvPicPr>
            <p:cNvPr id="10" name="Picture 9"/>
            <p:cNvPicPr/>
            <p:nvPr/>
          </p:nvPicPr>
          <p:blipFill rotWithShape="1">
            <a:blip r:embed="rId4">
              <a:extLst>
                <a:ext uri="{28A0092B-C50C-407E-A947-70E740481C1C}">
                  <a14:useLocalDpi xmlns:a14="http://schemas.microsoft.com/office/drawing/2010/main" val="0"/>
                </a:ext>
              </a:extLst>
            </a:blip>
            <a:srcRect l="6430" t="12204" r="3516" b="14667"/>
            <a:stretch/>
          </p:blipFill>
          <p:spPr bwMode="auto">
            <a:xfrm rot="5400000">
              <a:off x="5562600" y="2057400"/>
              <a:ext cx="2743200" cy="3657600"/>
            </a:xfrm>
            <a:prstGeom prst="rect">
              <a:avLst/>
            </a:prstGeom>
            <a:ln>
              <a:noFill/>
            </a:ln>
            <a:effectLst>
              <a:glow rad="228600">
                <a:schemeClr val="accent6">
                  <a:satMod val="175000"/>
                  <a:alpha val="40000"/>
                </a:schemeClr>
              </a:glow>
            </a:effectLst>
            <a:extLst>
              <a:ext uri="{53640926-AAD7-44d8-BBD7-CCE9431645EC}">
                <a14:shadowObscured xmlns:a14="http://schemas.microsoft.com/office/drawing/2010/main"/>
              </a:ext>
            </a:extLst>
          </p:spPr>
        </p:pic>
        <p:sp>
          <p:nvSpPr>
            <p:cNvPr id="11" name="TextBox 10"/>
            <p:cNvSpPr txBox="1"/>
            <p:nvPr/>
          </p:nvSpPr>
          <p:spPr>
            <a:xfrm>
              <a:off x="5255339" y="2935069"/>
              <a:ext cx="1635576" cy="646331"/>
            </a:xfrm>
            <a:prstGeom prst="rect">
              <a:avLst/>
            </a:prstGeom>
            <a:noFill/>
          </p:spPr>
          <p:txBody>
            <a:bodyPr wrap="none" rtlCol="0">
              <a:spAutoFit/>
            </a:bodyPr>
            <a:lstStyle/>
            <a:p>
              <a:r>
                <a:rPr lang="en-US" b="1" dirty="0" smtClean="0">
                  <a:solidFill>
                    <a:prstClr val="black"/>
                  </a:solidFill>
                  <a:effectLst>
                    <a:outerShdw blurRad="38100" dist="38100" dir="2700000" algn="tl">
                      <a:srgbClr val="000000">
                        <a:alpha val="43137"/>
                      </a:srgbClr>
                    </a:outerShdw>
                  </a:effectLst>
                </a:rPr>
                <a:t>Height changes</a:t>
              </a:r>
            </a:p>
            <a:p>
              <a:r>
                <a:rPr lang="en-US" b="1" dirty="0" smtClean="0">
                  <a:solidFill>
                    <a:prstClr val="black"/>
                  </a:solidFill>
                  <a:effectLst>
                    <a:outerShdw blurRad="38100" dist="38100" dir="2700000" algn="tl">
                      <a:srgbClr val="000000">
                        <a:alpha val="43137"/>
                      </a:srgbClr>
                    </a:outerShdw>
                  </a:effectLst>
                </a:rPr>
                <a:t>1995 to 2013</a:t>
              </a:r>
              <a:endParaRPr lang="en-US" b="1" dirty="0">
                <a:solidFill>
                  <a:prstClr val="black"/>
                </a:solidFill>
                <a:effectLst>
                  <a:outerShdw blurRad="38100" dist="38100" dir="2700000" algn="tl">
                    <a:srgbClr val="000000">
                      <a:alpha val="43137"/>
                    </a:srgbClr>
                  </a:outerShdw>
                </a:effectLst>
              </a:endParaRPr>
            </a:p>
          </p:txBody>
        </p:sp>
      </p:grpSp>
      <p:sp>
        <p:nvSpPr>
          <p:cNvPr id="12" name="TextBox 11"/>
          <p:cNvSpPr txBox="1"/>
          <p:nvPr/>
        </p:nvSpPr>
        <p:spPr>
          <a:xfrm>
            <a:off x="914400" y="4800600"/>
            <a:ext cx="649537" cy="369332"/>
          </a:xfrm>
          <a:prstGeom prst="rect">
            <a:avLst/>
          </a:prstGeom>
          <a:noFill/>
        </p:spPr>
        <p:txBody>
          <a:bodyPr wrap="none" rtlCol="0">
            <a:spAutoFit/>
          </a:bodyPr>
          <a:lstStyle/>
          <a:p>
            <a:r>
              <a:rPr lang="en-US" dirty="0" smtClean="0">
                <a:solidFill>
                  <a:prstClr val="black"/>
                </a:solidFill>
              </a:rPr>
              <a:t>40</a:t>
            </a:r>
            <a:r>
              <a:rPr lang="en-US" baseline="30000" dirty="0" smtClean="0">
                <a:solidFill>
                  <a:prstClr val="black"/>
                </a:solidFill>
              </a:rPr>
              <a:t>o</a:t>
            </a:r>
            <a:r>
              <a:rPr lang="en-US" dirty="0" smtClean="0">
                <a:solidFill>
                  <a:prstClr val="black"/>
                </a:solidFill>
              </a:rPr>
              <a:t>N</a:t>
            </a:r>
            <a:endParaRPr lang="en-US" dirty="0">
              <a:solidFill>
                <a:prstClr val="black"/>
              </a:solidFill>
            </a:endParaRPr>
          </a:p>
        </p:txBody>
      </p:sp>
      <p:sp>
        <p:nvSpPr>
          <p:cNvPr id="13" name="TextBox 12"/>
          <p:cNvSpPr txBox="1"/>
          <p:nvPr/>
        </p:nvSpPr>
        <p:spPr>
          <a:xfrm>
            <a:off x="4074863" y="4812268"/>
            <a:ext cx="649537" cy="369332"/>
          </a:xfrm>
          <a:prstGeom prst="rect">
            <a:avLst/>
          </a:prstGeom>
          <a:noFill/>
        </p:spPr>
        <p:txBody>
          <a:bodyPr wrap="none" rtlCol="0">
            <a:spAutoFit/>
          </a:bodyPr>
          <a:lstStyle/>
          <a:p>
            <a:r>
              <a:rPr lang="en-US" dirty="0">
                <a:solidFill>
                  <a:prstClr val="black"/>
                </a:solidFill>
              </a:rPr>
              <a:t>8</a:t>
            </a:r>
            <a:r>
              <a:rPr lang="en-US" dirty="0" smtClean="0">
                <a:solidFill>
                  <a:prstClr val="black"/>
                </a:solidFill>
              </a:rPr>
              <a:t>0</a:t>
            </a:r>
            <a:r>
              <a:rPr lang="en-US" baseline="30000" dirty="0" smtClean="0">
                <a:solidFill>
                  <a:prstClr val="black"/>
                </a:solidFill>
              </a:rPr>
              <a:t>o</a:t>
            </a:r>
            <a:r>
              <a:rPr lang="en-US" dirty="0" smtClean="0">
                <a:solidFill>
                  <a:prstClr val="black"/>
                </a:solidFill>
              </a:rPr>
              <a:t>N</a:t>
            </a:r>
            <a:endParaRPr lang="en-US" dirty="0">
              <a:solidFill>
                <a:prstClr val="black"/>
              </a:solidFill>
            </a:endParaRPr>
          </a:p>
        </p:txBody>
      </p:sp>
      <p:sp>
        <p:nvSpPr>
          <p:cNvPr id="14" name="TextBox 13"/>
          <p:cNvSpPr txBox="1"/>
          <p:nvPr/>
        </p:nvSpPr>
        <p:spPr>
          <a:xfrm>
            <a:off x="5029200" y="4800600"/>
            <a:ext cx="649537" cy="369332"/>
          </a:xfrm>
          <a:prstGeom prst="rect">
            <a:avLst/>
          </a:prstGeom>
          <a:noFill/>
        </p:spPr>
        <p:txBody>
          <a:bodyPr wrap="none" rtlCol="0">
            <a:spAutoFit/>
          </a:bodyPr>
          <a:lstStyle/>
          <a:p>
            <a:r>
              <a:rPr lang="en-US" dirty="0" smtClean="0">
                <a:solidFill>
                  <a:prstClr val="black"/>
                </a:solidFill>
              </a:rPr>
              <a:t>40</a:t>
            </a:r>
            <a:r>
              <a:rPr lang="en-US" baseline="30000" dirty="0" smtClean="0">
                <a:solidFill>
                  <a:prstClr val="black"/>
                </a:solidFill>
              </a:rPr>
              <a:t>o</a:t>
            </a:r>
            <a:r>
              <a:rPr lang="en-US" dirty="0" smtClean="0">
                <a:solidFill>
                  <a:prstClr val="black"/>
                </a:solidFill>
              </a:rPr>
              <a:t>N</a:t>
            </a:r>
            <a:endParaRPr lang="en-US" dirty="0">
              <a:solidFill>
                <a:prstClr val="black"/>
              </a:solidFill>
            </a:endParaRPr>
          </a:p>
        </p:txBody>
      </p:sp>
      <p:sp>
        <p:nvSpPr>
          <p:cNvPr id="15" name="TextBox 14"/>
          <p:cNvSpPr txBox="1"/>
          <p:nvPr/>
        </p:nvSpPr>
        <p:spPr>
          <a:xfrm>
            <a:off x="8189663" y="4800600"/>
            <a:ext cx="649537" cy="369332"/>
          </a:xfrm>
          <a:prstGeom prst="rect">
            <a:avLst/>
          </a:prstGeom>
          <a:noFill/>
        </p:spPr>
        <p:txBody>
          <a:bodyPr wrap="none" rtlCol="0">
            <a:spAutoFit/>
          </a:bodyPr>
          <a:lstStyle/>
          <a:p>
            <a:r>
              <a:rPr lang="en-US" dirty="0">
                <a:solidFill>
                  <a:prstClr val="black"/>
                </a:solidFill>
              </a:rPr>
              <a:t>8</a:t>
            </a:r>
            <a:r>
              <a:rPr lang="en-US" dirty="0" smtClean="0">
                <a:solidFill>
                  <a:prstClr val="black"/>
                </a:solidFill>
              </a:rPr>
              <a:t>0</a:t>
            </a:r>
            <a:r>
              <a:rPr lang="en-US" baseline="30000" dirty="0" smtClean="0">
                <a:solidFill>
                  <a:prstClr val="black"/>
                </a:solidFill>
              </a:rPr>
              <a:t>o</a:t>
            </a:r>
            <a:r>
              <a:rPr lang="en-US" dirty="0" smtClean="0">
                <a:solidFill>
                  <a:prstClr val="black"/>
                </a:solidFill>
              </a:rPr>
              <a:t>N</a:t>
            </a:r>
            <a:endParaRPr lang="en-US" dirty="0">
              <a:solidFill>
                <a:prstClr val="black"/>
              </a:solidFill>
            </a:endParaRPr>
          </a:p>
        </p:txBody>
      </p:sp>
      <p:sp>
        <p:nvSpPr>
          <p:cNvPr id="17" name="TextBox 16"/>
          <p:cNvSpPr txBox="1"/>
          <p:nvPr/>
        </p:nvSpPr>
        <p:spPr>
          <a:xfrm>
            <a:off x="6865249" y="6443396"/>
            <a:ext cx="2200066" cy="307777"/>
          </a:xfrm>
          <a:prstGeom prst="rect">
            <a:avLst/>
          </a:prstGeom>
          <a:noFill/>
        </p:spPr>
        <p:txBody>
          <a:bodyPr wrap="none" rtlCol="0">
            <a:spAutoFit/>
          </a:bodyPr>
          <a:lstStyle/>
          <a:p>
            <a:r>
              <a:rPr lang="en-US" sz="1400" dirty="0" smtClean="0">
                <a:solidFill>
                  <a:schemeClr val="bg1"/>
                </a:solidFill>
              </a:rPr>
              <a:t>Courtesy of Jennifer Francis</a:t>
            </a:r>
            <a:endParaRPr lang="en-US" sz="1400" dirty="0">
              <a:solidFill>
                <a:schemeClr val="bg1"/>
              </a:solidFill>
            </a:endParaRPr>
          </a:p>
        </p:txBody>
      </p:sp>
    </p:spTree>
    <p:extLst>
      <p:ext uri="{BB962C8B-B14F-4D97-AF65-F5344CB8AC3E}">
        <p14:creationId xmlns:p14="http://schemas.microsoft.com/office/powerpoint/2010/main" val="9607782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north-america-space_900px.jpg"/>
          <p:cNvPicPr>
            <a:picLocks noChangeAspect="1"/>
          </p:cNvPicPr>
          <p:nvPr/>
        </p:nvPicPr>
        <p:blipFill>
          <a:blip r:embed="rId2" cstate="print"/>
          <a:stretch>
            <a:fillRect/>
          </a:stretch>
        </p:blipFill>
        <p:spPr>
          <a:xfrm>
            <a:off x="0" y="2286000"/>
            <a:ext cx="5861538" cy="4572000"/>
          </a:xfrm>
          <a:prstGeom prst="rect">
            <a:avLst/>
          </a:prstGeom>
        </p:spPr>
      </p:pic>
      <p:sp>
        <p:nvSpPr>
          <p:cNvPr id="4" name="TextBox 3"/>
          <p:cNvSpPr txBox="1"/>
          <p:nvPr/>
        </p:nvSpPr>
        <p:spPr>
          <a:xfrm>
            <a:off x="381000" y="2281535"/>
            <a:ext cx="1013419" cy="461665"/>
          </a:xfrm>
          <a:prstGeom prst="rect">
            <a:avLst/>
          </a:prstGeom>
          <a:noFill/>
        </p:spPr>
        <p:txBody>
          <a:bodyPr wrap="none" rtlCol="0">
            <a:spAutoFit/>
          </a:bodyPr>
          <a:lstStyle/>
          <a:p>
            <a:r>
              <a:rPr lang="en-US" sz="2400" b="1" dirty="0" smtClean="0">
                <a:solidFill>
                  <a:srgbClr val="4BACC6">
                    <a:lumMod val="40000"/>
                    <a:lumOff val="60000"/>
                  </a:srgbClr>
                </a:solidFill>
                <a:effectLst>
                  <a:outerShdw blurRad="38100" dist="38100" dir="2700000" algn="tl">
                    <a:srgbClr val="000000">
                      <a:alpha val="43137"/>
                    </a:srgbClr>
                  </a:outerShdw>
                </a:effectLst>
                <a:latin typeface="Comic Sans MS" pitchFamily="66" charset="0"/>
              </a:rPr>
              <a:t>COLD</a:t>
            </a:r>
            <a:endParaRPr lang="en-US" sz="2400" b="1" dirty="0">
              <a:solidFill>
                <a:srgbClr val="4BACC6">
                  <a:lumMod val="40000"/>
                  <a:lumOff val="60000"/>
                </a:srgbClr>
              </a:solidFill>
              <a:effectLst>
                <a:outerShdw blurRad="38100" dist="38100" dir="2700000" algn="tl">
                  <a:srgbClr val="000000">
                    <a:alpha val="43137"/>
                  </a:srgbClr>
                </a:outerShdw>
              </a:effectLst>
              <a:latin typeface="Comic Sans MS" pitchFamily="66" charset="0"/>
            </a:endParaRPr>
          </a:p>
        </p:txBody>
      </p:sp>
      <p:sp>
        <p:nvSpPr>
          <p:cNvPr id="5" name="TextBox 4"/>
          <p:cNvSpPr txBox="1"/>
          <p:nvPr/>
        </p:nvSpPr>
        <p:spPr>
          <a:xfrm>
            <a:off x="4648200" y="3657600"/>
            <a:ext cx="1367682" cy="523220"/>
          </a:xfrm>
          <a:prstGeom prst="rect">
            <a:avLst/>
          </a:prstGeom>
          <a:noFill/>
        </p:spPr>
        <p:txBody>
          <a:bodyPr wrap="none" rtlCol="0">
            <a:spAutoFit/>
          </a:bodyPr>
          <a:lstStyle/>
          <a:p>
            <a:r>
              <a:rPr lang="en-US" sz="2800" b="1" dirty="0" smtClean="0">
                <a:solidFill>
                  <a:srgbClr val="FFC000"/>
                </a:solidFill>
                <a:effectLst>
                  <a:outerShdw blurRad="38100" dist="38100" dir="2700000" algn="tl">
                    <a:srgbClr val="000000">
                      <a:alpha val="43137"/>
                    </a:srgbClr>
                  </a:outerShdw>
                </a:effectLst>
                <a:latin typeface="Comic Sans MS" pitchFamily="66" charset="0"/>
              </a:rPr>
              <a:t>WARM</a:t>
            </a:r>
            <a:endParaRPr lang="en-US" sz="2800"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6" name="Arc 5"/>
          <p:cNvSpPr/>
          <p:nvPr/>
        </p:nvSpPr>
        <p:spPr>
          <a:xfrm rot="449323">
            <a:off x="258552" y="2478250"/>
            <a:ext cx="5791200" cy="2514600"/>
          </a:xfrm>
          <a:prstGeom prst="arc">
            <a:avLst>
              <a:gd name="adj1" fmla="val 12614800"/>
              <a:gd name="adj2" fmla="val 20700300"/>
            </a:avLst>
          </a:prstGeom>
          <a:noFill/>
          <a:ln w="762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7" name="Arc 6"/>
          <p:cNvSpPr/>
          <p:nvPr/>
        </p:nvSpPr>
        <p:spPr>
          <a:xfrm rot="662264">
            <a:off x="242626" y="2059680"/>
            <a:ext cx="5791200" cy="2514600"/>
          </a:xfrm>
          <a:prstGeom prst="arc">
            <a:avLst>
              <a:gd name="adj1" fmla="val 12614800"/>
              <a:gd name="adj2" fmla="val 20700300"/>
            </a:avLst>
          </a:prstGeom>
          <a:noFill/>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9" name="Straight Arrow Connector 8"/>
          <p:cNvCxnSpPr/>
          <p:nvPr/>
        </p:nvCxnSpPr>
        <p:spPr>
          <a:xfrm flipV="1">
            <a:off x="4114800" y="2971800"/>
            <a:ext cx="838200"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981200" y="2438400"/>
            <a:ext cx="1524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4800" y="381000"/>
            <a:ext cx="8839200" cy="830997"/>
          </a:xfrm>
          <a:prstGeom prst="rect">
            <a:avLst/>
          </a:prstGeom>
          <a:noFill/>
        </p:spPr>
        <p:txBody>
          <a:bodyPr wrap="square" rtlCol="0">
            <a:spAutoFit/>
          </a:bodyPr>
          <a:lstStyle/>
          <a:p>
            <a:r>
              <a:rPr lang="en-US" sz="2400" dirty="0" smtClean="0">
                <a:solidFill>
                  <a:prstClr val="white"/>
                </a:solidFill>
                <a:latin typeface="Comic Sans MS" pitchFamily="66" charset="0"/>
              </a:rPr>
              <a:t>Consider a layer of atmosphere stretching from here (</a:t>
            </a:r>
            <a:r>
              <a:rPr lang="en-US" sz="2400" dirty="0" smtClean="0">
                <a:solidFill>
                  <a:srgbClr val="FFC000"/>
                </a:solidFill>
                <a:latin typeface="Comic Sans MS" pitchFamily="66" charset="0"/>
              </a:rPr>
              <a:t>warm</a:t>
            </a:r>
            <a:r>
              <a:rPr lang="en-US" sz="2400" dirty="0" smtClean="0">
                <a:solidFill>
                  <a:prstClr val="white"/>
                </a:solidFill>
                <a:latin typeface="Comic Sans MS" pitchFamily="66" charset="0"/>
              </a:rPr>
              <a:t>) to the Arctic (</a:t>
            </a:r>
            <a:r>
              <a:rPr lang="en-US" sz="2400" dirty="0" smtClean="0">
                <a:solidFill>
                  <a:srgbClr val="4BACC6">
                    <a:lumMod val="40000"/>
                    <a:lumOff val="60000"/>
                  </a:srgbClr>
                </a:solidFill>
                <a:latin typeface="Comic Sans MS" pitchFamily="66" charset="0"/>
              </a:rPr>
              <a:t>cold</a:t>
            </a:r>
            <a:r>
              <a:rPr lang="en-US" sz="2400" dirty="0" smtClean="0">
                <a:solidFill>
                  <a:prstClr val="white"/>
                </a:solidFill>
                <a:latin typeface="Comic Sans MS" pitchFamily="66" charset="0"/>
              </a:rPr>
              <a:t>)</a:t>
            </a:r>
            <a:endParaRPr lang="en-US" sz="2400" dirty="0">
              <a:solidFill>
                <a:prstClr val="white"/>
              </a:solidFill>
              <a:latin typeface="Comic Sans MS" pitchFamily="66" charset="0"/>
            </a:endParaRPr>
          </a:p>
        </p:txBody>
      </p:sp>
      <p:sp>
        <p:nvSpPr>
          <p:cNvPr id="16" name="TextBox 15"/>
          <p:cNvSpPr txBox="1"/>
          <p:nvPr/>
        </p:nvSpPr>
        <p:spPr>
          <a:xfrm>
            <a:off x="304800" y="381000"/>
            <a:ext cx="8839200" cy="830997"/>
          </a:xfrm>
          <a:prstGeom prst="rect">
            <a:avLst/>
          </a:prstGeom>
          <a:noFill/>
        </p:spPr>
        <p:txBody>
          <a:bodyPr wrap="square" rtlCol="0">
            <a:spAutoFit/>
          </a:bodyPr>
          <a:lstStyle/>
          <a:p>
            <a:r>
              <a:rPr lang="en-US" sz="2400" dirty="0" smtClean="0">
                <a:solidFill>
                  <a:srgbClr val="FFFF66"/>
                </a:solidFill>
                <a:latin typeface="Comic Sans MS" pitchFamily="66" charset="0"/>
              </a:rPr>
              <a:t>Because warm air expands, the layer will be thicker here than it is in the Arctic.</a:t>
            </a:r>
            <a:endParaRPr lang="en-US" sz="2400" dirty="0">
              <a:solidFill>
                <a:srgbClr val="FFFF66"/>
              </a:solidFill>
              <a:latin typeface="Comic Sans MS" pitchFamily="66" charset="0"/>
            </a:endParaRPr>
          </a:p>
        </p:txBody>
      </p:sp>
      <p:sp>
        <p:nvSpPr>
          <p:cNvPr id="18" name="TextBox 17"/>
          <p:cNvSpPr txBox="1"/>
          <p:nvPr/>
        </p:nvSpPr>
        <p:spPr>
          <a:xfrm>
            <a:off x="4419600" y="1066800"/>
            <a:ext cx="4724400" cy="1200329"/>
          </a:xfrm>
          <a:prstGeom prst="rect">
            <a:avLst/>
          </a:prstGeom>
          <a:noFill/>
        </p:spPr>
        <p:txBody>
          <a:bodyPr wrap="square" rtlCol="0">
            <a:spAutoFit/>
          </a:bodyPr>
          <a:lstStyle/>
          <a:p>
            <a:r>
              <a:rPr lang="en-US" sz="2400" dirty="0" smtClean="0">
                <a:solidFill>
                  <a:prstClr val="white"/>
                </a:solidFill>
                <a:latin typeface="Comic Sans MS" pitchFamily="66" charset="0"/>
              </a:rPr>
              <a:t>Air flows down this “hill”, turns to the right as the Earth spins, and creates the Jet Stream</a:t>
            </a:r>
            <a:endParaRPr lang="en-US" sz="2400" dirty="0">
              <a:solidFill>
                <a:prstClr val="white"/>
              </a:solidFill>
              <a:latin typeface="Comic Sans MS" pitchFamily="66" charset="0"/>
            </a:endParaRPr>
          </a:p>
        </p:txBody>
      </p:sp>
      <p:sp>
        <p:nvSpPr>
          <p:cNvPr id="19" name="TextBox 18"/>
          <p:cNvSpPr txBox="1"/>
          <p:nvPr/>
        </p:nvSpPr>
        <p:spPr>
          <a:xfrm>
            <a:off x="6477000" y="2667000"/>
            <a:ext cx="2667000" cy="1938992"/>
          </a:xfrm>
          <a:prstGeom prst="rect">
            <a:avLst/>
          </a:prstGeom>
          <a:noFill/>
        </p:spPr>
        <p:txBody>
          <a:bodyPr wrap="square" rtlCol="0">
            <a:spAutoFit/>
          </a:bodyPr>
          <a:lstStyle/>
          <a:p>
            <a:r>
              <a:rPr lang="en-US" sz="2400" dirty="0" smtClean="0">
                <a:solidFill>
                  <a:prstClr val="white"/>
                </a:solidFill>
                <a:latin typeface="Comic Sans MS" pitchFamily="66" charset="0"/>
              </a:rPr>
              <a:t>As the Arctic warms faster, the hill flattens, and the jet stream weakens</a:t>
            </a:r>
            <a:endParaRPr lang="en-US" sz="2400" dirty="0">
              <a:solidFill>
                <a:prstClr val="white"/>
              </a:solidFill>
              <a:latin typeface="Comic Sans MS" pitchFamily="66" charset="0"/>
            </a:endParaRPr>
          </a:p>
        </p:txBody>
      </p:sp>
      <p:sp>
        <p:nvSpPr>
          <p:cNvPr id="13" name="TextBox 12"/>
          <p:cNvSpPr txBox="1"/>
          <p:nvPr/>
        </p:nvSpPr>
        <p:spPr>
          <a:xfrm>
            <a:off x="6865249" y="6443396"/>
            <a:ext cx="2200066" cy="307777"/>
          </a:xfrm>
          <a:prstGeom prst="rect">
            <a:avLst/>
          </a:prstGeom>
          <a:noFill/>
        </p:spPr>
        <p:txBody>
          <a:bodyPr wrap="none" rtlCol="0">
            <a:spAutoFit/>
          </a:bodyPr>
          <a:lstStyle/>
          <a:p>
            <a:r>
              <a:rPr lang="en-US" sz="1400" dirty="0" smtClean="0">
                <a:solidFill>
                  <a:schemeClr val="bg1"/>
                </a:solidFill>
              </a:rPr>
              <a:t>Courtesy of Jennifer Francis</a:t>
            </a:r>
            <a:endParaRPr lang="en-US" sz="1400" dirty="0">
              <a:solidFill>
                <a:schemeClr val="bg1"/>
              </a:solidFill>
            </a:endParaRPr>
          </a:p>
        </p:txBody>
      </p:sp>
    </p:spTree>
    <p:extLst>
      <p:ext uri="{BB962C8B-B14F-4D97-AF65-F5344CB8AC3E}">
        <p14:creationId xmlns:p14="http://schemas.microsoft.com/office/powerpoint/2010/main" val="253937384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000"/>
                                        <p:tgtEl>
                                          <p:spTgt spid="15"/>
                                        </p:tgtEl>
                                      </p:cBhvr>
                                    </p:animEffect>
                                    <p:set>
                                      <p:cBhvr>
                                        <p:cTn id="24" dur="1" fill="hold">
                                          <p:stCondLst>
                                            <p:cond delay="1999"/>
                                          </p:stCondLst>
                                        </p:cTn>
                                        <p:tgtEl>
                                          <p:spTgt spid="1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1000"/>
                                        <p:tgtEl>
                                          <p:spTgt spid="9"/>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4">
                                            <p:txEl>
                                              <p:pRg st="0" end="0"/>
                                            </p:txEl>
                                          </p:spTgt>
                                        </p:tgtEl>
                                      </p:cBhvr>
                                    </p:animEffect>
                                    <p:set>
                                      <p:cBhvr>
                                        <p:cTn id="45" dur="1" fill="hold">
                                          <p:stCondLst>
                                            <p:cond delay="999"/>
                                          </p:stCondLst>
                                        </p:cTn>
                                        <p:tgtEl>
                                          <p:spTgt spid="4">
                                            <p:txEl>
                                              <p:pRg st="0" end="0"/>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5"/>
                                        </p:tgtEl>
                                      </p:cBhvr>
                                    </p:animEffect>
                                    <p:set>
                                      <p:cBhvr>
                                        <p:cTn id="48" dur="1" fill="hold">
                                          <p:stCondLst>
                                            <p:cond delay="999"/>
                                          </p:stCondLst>
                                        </p:cTn>
                                        <p:tgtEl>
                                          <p:spTgt spid="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9"/>
                                        </p:tgtEl>
                                      </p:cBhvr>
                                    </p:animEffect>
                                    <p:set>
                                      <p:cBhvr>
                                        <p:cTn id="51" dur="1" fill="hold">
                                          <p:stCondLst>
                                            <p:cond delay="999"/>
                                          </p:stCondLst>
                                        </p:cTn>
                                        <p:tgtEl>
                                          <p:spTgt spid="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10"/>
                                        </p:tgtEl>
                                      </p:cBhvr>
                                    </p:animEffect>
                                    <p:set>
                                      <p:cBhvr>
                                        <p:cTn id="54" dur="1" fill="hold">
                                          <p:stCondLst>
                                            <p:cond delay="999"/>
                                          </p:stCondLst>
                                        </p:cTn>
                                        <p:tgtEl>
                                          <p:spTgt spid="10"/>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P spid="5" grpId="0"/>
      <p:bldP spid="5" grpId="1"/>
      <p:bldP spid="6" grpId="0" animBg="1"/>
      <p:bldP spid="7" grpId="0" animBg="1"/>
      <p:bldP spid="15" grpId="0"/>
      <p:bldP spid="15" grpId="1"/>
      <p:bldP spid="16"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26" descr="STILLsea_ice1979to1981average_noOutline"/>
          <p:cNvPicPr>
            <a:picLocks noChangeAspect="1" noChangeArrowheads="1"/>
          </p:cNvPicPr>
          <p:nvPr/>
        </p:nvPicPr>
        <p:blipFill>
          <a:blip r:embed="rId3"/>
          <a:srcRect/>
          <a:stretch>
            <a:fillRect/>
          </a:stretch>
        </p:blipFill>
        <p:spPr bwMode="auto">
          <a:xfrm>
            <a:off x="0" y="1905000"/>
            <a:ext cx="9144000" cy="5035550"/>
          </a:xfrm>
          <a:prstGeom prst="rect">
            <a:avLst/>
          </a:prstGeom>
          <a:noFill/>
          <a:ln w="9525">
            <a:noFill/>
            <a:miter lim="800000"/>
            <a:headEnd/>
            <a:tailEnd/>
          </a:ln>
        </p:spPr>
      </p:pic>
      <p:sp>
        <p:nvSpPr>
          <p:cNvPr id="59395" name="Rectangle 1027"/>
          <p:cNvSpPr>
            <a:spLocks noChangeArrowheads="1"/>
          </p:cNvSpPr>
          <p:nvPr/>
        </p:nvSpPr>
        <p:spPr bwMode="auto">
          <a:xfrm>
            <a:off x="0" y="0"/>
            <a:ext cx="9144000" cy="1905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eaLnBrk="0" hangingPunct="0"/>
            <a:endParaRPr lang="en-US"/>
          </a:p>
        </p:txBody>
      </p:sp>
      <p:sp>
        <p:nvSpPr>
          <p:cNvPr id="59396" name="Line 1028"/>
          <p:cNvSpPr>
            <a:spLocks noChangeShapeType="1"/>
          </p:cNvSpPr>
          <p:nvPr/>
        </p:nvSpPr>
        <p:spPr bwMode="auto">
          <a:xfrm flipH="1" flipV="1">
            <a:off x="1371600" y="2667000"/>
            <a:ext cx="5029200" cy="1295400"/>
          </a:xfrm>
          <a:prstGeom prst="line">
            <a:avLst/>
          </a:prstGeom>
          <a:noFill/>
          <a:ln w="38100">
            <a:solidFill>
              <a:srgbClr val="F51E00"/>
            </a:solidFill>
            <a:round/>
            <a:headEnd/>
            <a:tailEnd/>
          </a:ln>
        </p:spPr>
        <p:txBody>
          <a:bodyPr wrap="none" anchor="ctr">
            <a:prstTxWarp prst="textNoShape">
              <a:avLst/>
            </a:prstTxWarp>
          </a:bodyPr>
          <a:lstStyle/>
          <a:p>
            <a:endParaRPr lang="en-US"/>
          </a:p>
        </p:txBody>
      </p:sp>
      <p:sp>
        <p:nvSpPr>
          <p:cNvPr id="59397" name="Text Box 1029"/>
          <p:cNvSpPr txBox="1">
            <a:spLocks noChangeArrowheads="1"/>
          </p:cNvSpPr>
          <p:nvPr/>
        </p:nvSpPr>
        <p:spPr bwMode="auto">
          <a:xfrm>
            <a:off x="157163" y="2212975"/>
            <a:ext cx="2205037" cy="835025"/>
          </a:xfrm>
          <a:prstGeom prst="rect">
            <a:avLst/>
          </a:prstGeom>
          <a:noFill/>
          <a:ln w="9525">
            <a:noFill/>
            <a:miter lim="800000"/>
            <a:headEnd/>
            <a:tailEnd/>
          </a:ln>
        </p:spPr>
        <p:txBody>
          <a:bodyPr>
            <a:prstTxWarp prst="textNoShape">
              <a:avLst/>
            </a:prstTxWarp>
            <a:spAutoFit/>
          </a:bodyPr>
          <a:lstStyle/>
          <a:p>
            <a:pPr eaLnBrk="0" hangingPunct="0">
              <a:lnSpc>
                <a:spcPct val="90000"/>
              </a:lnSpc>
            </a:pPr>
            <a:r>
              <a:rPr lang="en-US" sz="1800" b="1">
                <a:solidFill>
                  <a:srgbClr val="FDFF01"/>
                </a:solidFill>
                <a:latin typeface="Arial" charset="0"/>
              </a:rPr>
              <a:t>Concentration: Passive microwave</a:t>
            </a:r>
          </a:p>
        </p:txBody>
      </p:sp>
      <p:sp>
        <p:nvSpPr>
          <p:cNvPr id="59398" name="Line 1030"/>
          <p:cNvSpPr>
            <a:spLocks noChangeShapeType="1"/>
          </p:cNvSpPr>
          <p:nvPr/>
        </p:nvSpPr>
        <p:spPr bwMode="auto">
          <a:xfrm flipH="1">
            <a:off x="5791200" y="5181600"/>
            <a:ext cx="914400" cy="990600"/>
          </a:xfrm>
          <a:prstGeom prst="line">
            <a:avLst/>
          </a:prstGeom>
          <a:noFill/>
          <a:ln w="38100">
            <a:solidFill>
              <a:srgbClr val="F51E00"/>
            </a:solidFill>
            <a:round/>
            <a:headEnd/>
            <a:tailEnd/>
          </a:ln>
        </p:spPr>
        <p:txBody>
          <a:bodyPr wrap="none" anchor="ctr">
            <a:prstTxWarp prst="textNoShape">
              <a:avLst/>
            </a:prstTxWarp>
          </a:bodyPr>
          <a:lstStyle/>
          <a:p>
            <a:endParaRPr lang="en-US"/>
          </a:p>
        </p:txBody>
      </p:sp>
      <p:sp>
        <p:nvSpPr>
          <p:cNvPr id="59399" name="Text Box 1031"/>
          <p:cNvSpPr txBox="1">
            <a:spLocks noChangeArrowheads="1"/>
          </p:cNvSpPr>
          <p:nvPr/>
        </p:nvSpPr>
        <p:spPr bwMode="auto">
          <a:xfrm>
            <a:off x="4648200" y="6140450"/>
            <a:ext cx="2133600" cy="641350"/>
          </a:xfrm>
          <a:prstGeom prst="rect">
            <a:avLst/>
          </a:prstGeom>
          <a:noFill/>
          <a:ln w="9525">
            <a:noFill/>
            <a:miter lim="800000"/>
            <a:headEnd/>
            <a:tailEnd/>
          </a:ln>
        </p:spPr>
        <p:txBody>
          <a:bodyPr>
            <a:prstTxWarp prst="textNoShape">
              <a:avLst/>
            </a:prstTxWarp>
            <a:spAutoFit/>
          </a:bodyPr>
          <a:lstStyle/>
          <a:p>
            <a:pPr eaLnBrk="0" hangingPunct="0"/>
            <a:r>
              <a:rPr lang="en-US" sz="1800" b="1">
                <a:solidFill>
                  <a:srgbClr val="FDFF01"/>
                </a:solidFill>
                <a:latin typeface="Arial" charset="0"/>
              </a:rPr>
              <a:t>Spatial Extent: Visible</a:t>
            </a:r>
          </a:p>
        </p:txBody>
      </p:sp>
      <p:sp>
        <p:nvSpPr>
          <p:cNvPr id="59400" name="Text Box 1032"/>
          <p:cNvSpPr txBox="1">
            <a:spLocks noChangeArrowheads="1"/>
          </p:cNvSpPr>
          <p:nvPr/>
        </p:nvSpPr>
        <p:spPr bwMode="auto">
          <a:xfrm>
            <a:off x="4572000" y="1143000"/>
            <a:ext cx="1828800" cy="641350"/>
          </a:xfrm>
          <a:prstGeom prst="rect">
            <a:avLst/>
          </a:prstGeom>
          <a:noFill/>
          <a:ln w="9525">
            <a:noFill/>
            <a:miter lim="800000"/>
            <a:headEnd/>
            <a:tailEnd/>
          </a:ln>
        </p:spPr>
        <p:txBody>
          <a:bodyPr>
            <a:prstTxWarp prst="textNoShape">
              <a:avLst/>
            </a:prstTxWarp>
            <a:spAutoFit/>
          </a:bodyPr>
          <a:lstStyle/>
          <a:p>
            <a:pPr eaLnBrk="0" hangingPunct="0"/>
            <a:r>
              <a:rPr lang="en-US" sz="1800" b="1">
                <a:solidFill>
                  <a:srgbClr val="FDFF01"/>
                </a:solidFill>
                <a:latin typeface="Arial" charset="0"/>
              </a:rPr>
              <a:t>Temperature: Thermal IR</a:t>
            </a:r>
          </a:p>
        </p:txBody>
      </p:sp>
      <p:sp>
        <p:nvSpPr>
          <p:cNvPr id="59401" name="Line 1033"/>
          <p:cNvSpPr>
            <a:spLocks noChangeShapeType="1"/>
          </p:cNvSpPr>
          <p:nvPr/>
        </p:nvSpPr>
        <p:spPr bwMode="auto">
          <a:xfrm flipH="1" flipV="1">
            <a:off x="5943600" y="1752600"/>
            <a:ext cx="838200" cy="2209800"/>
          </a:xfrm>
          <a:prstGeom prst="line">
            <a:avLst/>
          </a:prstGeom>
          <a:noFill/>
          <a:ln w="38100">
            <a:solidFill>
              <a:srgbClr val="F51E00"/>
            </a:solidFill>
            <a:round/>
            <a:headEnd/>
            <a:tailEnd/>
          </a:ln>
        </p:spPr>
        <p:txBody>
          <a:bodyPr wrap="none" anchor="ctr">
            <a:prstTxWarp prst="textNoShape">
              <a:avLst/>
            </a:prstTxWarp>
          </a:bodyPr>
          <a:lstStyle/>
          <a:p>
            <a:endParaRPr lang="en-US"/>
          </a:p>
        </p:txBody>
      </p:sp>
      <p:sp>
        <p:nvSpPr>
          <p:cNvPr id="59402" name="Line 1034"/>
          <p:cNvSpPr>
            <a:spLocks noChangeShapeType="1"/>
          </p:cNvSpPr>
          <p:nvPr/>
        </p:nvSpPr>
        <p:spPr bwMode="auto">
          <a:xfrm flipH="1" flipV="1">
            <a:off x="5029200" y="2438400"/>
            <a:ext cx="990600" cy="1295400"/>
          </a:xfrm>
          <a:prstGeom prst="line">
            <a:avLst/>
          </a:prstGeom>
          <a:noFill/>
          <a:ln w="38100">
            <a:solidFill>
              <a:srgbClr val="F51E00"/>
            </a:solidFill>
            <a:round/>
            <a:headEnd/>
            <a:tailEnd/>
          </a:ln>
        </p:spPr>
        <p:txBody>
          <a:bodyPr wrap="none" anchor="ctr">
            <a:prstTxWarp prst="textNoShape">
              <a:avLst/>
            </a:prstTxWarp>
          </a:bodyPr>
          <a:lstStyle/>
          <a:p>
            <a:endParaRPr lang="en-US"/>
          </a:p>
        </p:txBody>
      </p:sp>
      <p:sp>
        <p:nvSpPr>
          <p:cNvPr id="59403" name="Text Box 1035"/>
          <p:cNvSpPr txBox="1">
            <a:spLocks noChangeArrowheads="1"/>
          </p:cNvSpPr>
          <p:nvPr/>
        </p:nvSpPr>
        <p:spPr bwMode="auto">
          <a:xfrm>
            <a:off x="3733800" y="1828800"/>
            <a:ext cx="1976438" cy="641350"/>
          </a:xfrm>
          <a:prstGeom prst="rect">
            <a:avLst/>
          </a:prstGeom>
          <a:noFill/>
          <a:ln w="9525">
            <a:noFill/>
            <a:miter lim="800000"/>
            <a:headEnd/>
            <a:tailEnd/>
          </a:ln>
        </p:spPr>
        <p:txBody>
          <a:bodyPr>
            <a:prstTxWarp prst="textNoShape">
              <a:avLst/>
            </a:prstTxWarp>
            <a:spAutoFit/>
          </a:bodyPr>
          <a:lstStyle/>
          <a:p>
            <a:pPr eaLnBrk="0" hangingPunct="0"/>
            <a:r>
              <a:rPr lang="en-US" sz="1800" b="1">
                <a:solidFill>
                  <a:srgbClr val="FDFF01"/>
                </a:solidFill>
                <a:latin typeface="Arial" charset="0"/>
              </a:rPr>
              <a:t>Reflectance: Visible Imagery </a:t>
            </a:r>
          </a:p>
        </p:txBody>
      </p:sp>
      <p:sp>
        <p:nvSpPr>
          <p:cNvPr id="59404" name="Line 1036"/>
          <p:cNvSpPr>
            <a:spLocks noChangeShapeType="1"/>
          </p:cNvSpPr>
          <p:nvPr/>
        </p:nvSpPr>
        <p:spPr bwMode="auto">
          <a:xfrm flipH="1" flipV="1">
            <a:off x="7467600" y="1828800"/>
            <a:ext cx="152400" cy="2286000"/>
          </a:xfrm>
          <a:prstGeom prst="line">
            <a:avLst/>
          </a:prstGeom>
          <a:noFill/>
          <a:ln w="38100">
            <a:solidFill>
              <a:srgbClr val="F51E00"/>
            </a:solidFill>
            <a:round/>
            <a:headEnd/>
            <a:tailEnd/>
          </a:ln>
        </p:spPr>
        <p:txBody>
          <a:bodyPr wrap="none" anchor="ctr">
            <a:prstTxWarp prst="textNoShape">
              <a:avLst/>
            </a:prstTxWarp>
          </a:bodyPr>
          <a:lstStyle/>
          <a:p>
            <a:endParaRPr lang="en-US"/>
          </a:p>
        </p:txBody>
      </p:sp>
      <p:sp>
        <p:nvSpPr>
          <p:cNvPr id="59405" name="Text Box 1037"/>
          <p:cNvSpPr txBox="1">
            <a:spLocks noChangeArrowheads="1"/>
          </p:cNvSpPr>
          <p:nvPr/>
        </p:nvSpPr>
        <p:spPr bwMode="auto">
          <a:xfrm>
            <a:off x="6477000" y="1143000"/>
            <a:ext cx="2514600" cy="641350"/>
          </a:xfrm>
          <a:prstGeom prst="rect">
            <a:avLst/>
          </a:prstGeom>
          <a:noFill/>
          <a:ln w="9525">
            <a:noFill/>
            <a:miter lim="800000"/>
            <a:headEnd/>
            <a:tailEnd/>
          </a:ln>
        </p:spPr>
        <p:txBody>
          <a:bodyPr>
            <a:prstTxWarp prst="textNoShape">
              <a:avLst/>
            </a:prstTxWarp>
            <a:spAutoFit/>
          </a:bodyPr>
          <a:lstStyle/>
          <a:p>
            <a:pPr eaLnBrk="0" hangingPunct="0"/>
            <a:r>
              <a:rPr lang="en-US" sz="1800" b="1">
                <a:solidFill>
                  <a:srgbClr val="FDFF01"/>
                </a:solidFill>
                <a:latin typeface="Arial" charset="0"/>
              </a:rPr>
              <a:t>Motion: Visible Imagery</a:t>
            </a:r>
          </a:p>
        </p:txBody>
      </p:sp>
      <p:sp>
        <p:nvSpPr>
          <p:cNvPr id="59406" name="Text Box 1038"/>
          <p:cNvSpPr txBox="1">
            <a:spLocks noChangeArrowheads="1"/>
          </p:cNvSpPr>
          <p:nvPr/>
        </p:nvSpPr>
        <p:spPr bwMode="auto">
          <a:xfrm>
            <a:off x="457200" y="152400"/>
            <a:ext cx="8154988" cy="579438"/>
          </a:xfrm>
          <a:prstGeom prst="rect">
            <a:avLst/>
          </a:prstGeom>
          <a:noFill/>
          <a:ln w="9525">
            <a:noFill/>
            <a:miter lim="800000"/>
            <a:headEnd/>
            <a:tailEnd/>
          </a:ln>
        </p:spPr>
        <p:txBody>
          <a:bodyPr wrap="none">
            <a:prstTxWarp prst="textNoShape">
              <a:avLst/>
            </a:prstTxWarp>
            <a:spAutoFit/>
          </a:bodyPr>
          <a:lstStyle/>
          <a:p>
            <a:pPr eaLnBrk="0" hangingPunct="0"/>
            <a:r>
              <a:rPr lang="en-US" sz="3200" b="1">
                <a:solidFill>
                  <a:schemeClr val="bg1"/>
                </a:solidFill>
                <a:latin typeface="Arial" charset="0"/>
              </a:rPr>
              <a:t>Critical Tools for Understanding Land Ice</a:t>
            </a:r>
          </a:p>
        </p:txBody>
      </p:sp>
      <p:sp>
        <p:nvSpPr>
          <p:cNvPr id="59407" name="Line 1039"/>
          <p:cNvSpPr>
            <a:spLocks noChangeShapeType="1"/>
          </p:cNvSpPr>
          <p:nvPr/>
        </p:nvSpPr>
        <p:spPr bwMode="auto">
          <a:xfrm>
            <a:off x="7924800" y="4648200"/>
            <a:ext cx="0" cy="1371600"/>
          </a:xfrm>
          <a:prstGeom prst="line">
            <a:avLst/>
          </a:prstGeom>
          <a:noFill/>
          <a:ln w="38100">
            <a:solidFill>
              <a:srgbClr val="F51E00"/>
            </a:solidFill>
            <a:round/>
            <a:headEnd/>
            <a:tailEnd/>
          </a:ln>
        </p:spPr>
        <p:txBody>
          <a:bodyPr wrap="none" anchor="ctr">
            <a:prstTxWarp prst="textNoShape">
              <a:avLst/>
            </a:prstTxWarp>
          </a:bodyPr>
          <a:lstStyle/>
          <a:p>
            <a:endParaRPr lang="en-US"/>
          </a:p>
        </p:txBody>
      </p:sp>
      <p:sp>
        <p:nvSpPr>
          <p:cNvPr id="59408" name="Text Box 1040"/>
          <p:cNvSpPr txBox="1">
            <a:spLocks noChangeArrowheads="1"/>
          </p:cNvSpPr>
          <p:nvPr/>
        </p:nvSpPr>
        <p:spPr bwMode="auto">
          <a:xfrm>
            <a:off x="7091363" y="6019800"/>
            <a:ext cx="1976437" cy="641350"/>
          </a:xfrm>
          <a:prstGeom prst="rect">
            <a:avLst/>
          </a:prstGeom>
          <a:noFill/>
          <a:ln w="9525">
            <a:noFill/>
            <a:miter lim="800000"/>
            <a:headEnd/>
            <a:tailEnd/>
          </a:ln>
        </p:spPr>
        <p:txBody>
          <a:bodyPr>
            <a:prstTxWarp prst="textNoShape">
              <a:avLst/>
            </a:prstTxWarp>
            <a:spAutoFit/>
          </a:bodyPr>
          <a:lstStyle/>
          <a:p>
            <a:pPr eaLnBrk="0" hangingPunct="0"/>
            <a:r>
              <a:rPr lang="en-US" sz="1800" b="1">
                <a:solidFill>
                  <a:srgbClr val="FDFF01"/>
                </a:solidFill>
                <a:latin typeface="Arial" charset="0"/>
              </a:rPr>
              <a:t>Melt: Passive Microwave</a:t>
            </a:r>
          </a:p>
        </p:txBody>
      </p:sp>
      <p:sp>
        <p:nvSpPr>
          <p:cNvPr id="59409" name="Line 1041"/>
          <p:cNvSpPr>
            <a:spLocks noChangeShapeType="1"/>
          </p:cNvSpPr>
          <p:nvPr/>
        </p:nvSpPr>
        <p:spPr bwMode="auto">
          <a:xfrm flipH="1" flipV="1">
            <a:off x="4343400" y="4114800"/>
            <a:ext cx="3124200" cy="457200"/>
          </a:xfrm>
          <a:prstGeom prst="line">
            <a:avLst/>
          </a:prstGeom>
          <a:noFill/>
          <a:ln w="38100">
            <a:solidFill>
              <a:srgbClr val="F51E00"/>
            </a:solidFill>
            <a:round/>
            <a:headEnd/>
            <a:tailEnd/>
          </a:ln>
        </p:spPr>
        <p:txBody>
          <a:bodyPr wrap="none" anchor="ctr">
            <a:prstTxWarp prst="textNoShape">
              <a:avLst/>
            </a:prstTxWarp>
          </a:bodyPr>
          <a:lstStyle/>
          <a:p>
            <a:endParaRPr lang="en-US"/>
          </a:p>
        </p:txBody>
      </p:sp>
      <p:sp>
        <p:nvSpPr>
          <p:cNvPr id="59410" name="Text Box 1042"/>
          <p:cNvSpPr txBox="1">
            <a:spLocks noChangeArrowheads="1"/>
          </p:cNvSpPr>
          <p:nvPr/>
        </p:nvSpPr>
        <p:spPr bwMode="auto">
          <a:xfrm>
            <a:off x="2438400" y="3886200"/>
            <a:ext cx="2133600" cy="641350"/>
          </a:xfrm>
          <a:prstGeom prst="rect">
            <a:avLst/>
          </a:prstGeom>
          <a:noFill/>
          <a:ln w="9525">
            <a:noFill/>
            <a:miter lim="800000"/>
            <a:headEnd/>
            <a:tailEnd/>
          </a:ln>
        </p:spPr>
        <p:txBody>
          <a:bodyPr>
            <a:prstTxWarp prst="textNoShape">
              <a:avLst/>
            </a:prstTxWarp>
            <a:spAutoFit/>
          </a:bodyPr>
          <a:lstStyle/>
          <a:p>
            <a:pPr eaLnBrk="0" hangingPunct="0"/>
            <a:r>
              <a:rPr lang="en-US" sz="1800" b="1">
                <a:solidFill>
                  <a:srgbClr val="0000B0"/>
                </a:solidFill>
                <a:latin typeface="Arial" charset="0"/>
              </a:rPr>
              <a:t>Iceberg Calving: Visible</a:t>
            </a:r>
          </a:p>
        </p:txBody>
      </p:sp>
      <p:pic>
        <p:nvPicPr>
          <p:cNvPr id="59411" name="Picture 18"/>
          <p:cNvPicPr>
            <a:picLocks noChangeAspect="1"/>
          </p:cNvPicPr>
          <p:nvPr/>
        </p:nvPicPr>
        <p:blipFill>
          <a:blip r:embed="rId4"/>
          <a:srcRect/>
          <a:stretch>
            <a:fillRect/>
          </a:stretch>
        </p:blipFill>
        <p:spPr bwMode="auto">
          <a:xfrm>
            <a:off x="-19050" y="0"/>
            <a:ext cx="9144000" cy="6923088"/>
          </a:xfrm>
          <a:prstGeom prst="rect">
            <a:avLst/>
          </a:prstGeom>
          <a:noFill/>
          <a:ln w="9525">
            <a:noFill/>
            <a:miter lim="800000"/>
            <a:headEnd/>
            <a:tailEnd/>
          </a:ln>
        </p:spPr>
      </p:pic>
    </p:spTree>
    <p:extLst>
      <p:ext uri="{BB962C8B-B14F-4D97-AF65-F5344CB8AC3E}">
        <p14:creationId xmlns:p14="http://schemas.microsoft.com/office/powerpoint/2010/main" val="399731223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U500_anom_timeseries_NH_OND_ice_BW.jpg"/>
          <p:cNvPicPr>
            <a:picLocks noChangeAspect="1"/>
          </p:cNvPicPr>
          <p:nvPr/>
        </p:nvPicPr>
        <p:blipFill>
          <a:blip r:embed="rId2" cstate="print">
            <a:clrChange>
              <a:clrFrom>
                <a:srgbClr val="FFFFFF"/>
              </a:clrFrom>
              <a:clrTo>
                <a:srgbClr val="FFFFFF">
                  <a:alpha val="0"/>
                </a:srgbClr>
              </a:clrTo>
            </a:clrChange>
            <a:duotone>
              <a:prstClr val="black"/>
              <a:srgbClr val="FFFFFF">
                <a:alpha val="0"/>
                <a:tint val="45000"/>
                <a:satMod val="400000"/>
              </a:srgbClr>
            </a:duotone>
          </a:blip>
          <a:stretch>
            <a:fillRect/>
          </a:stretch>
        </p:blipFill>
        <p:spPr>
          <a:xfrm>
            <a:off x="3048000" y="1344168"/>
            <a:ext cx="5820156" cy="4599432"/>
          </a:xfrm>
          <a:prstGeom prst="rect">
            <a:avLst/>
          </a:prstGeom>
        </p:spPr>
      </p:pic>
      <p:sp>
        <p:nvSpPr>
          <p:cNvPr id="11" name="Up-Down Arrow 10"/>
          <p:cNvSpPr/>
          <p:nvPr/>
        </p:nvSpPr>
        <p:spPr>
          <a:xfrm>
            <a:off x="5410200" y="2438400"/>
            <a:ext cx="304800" cy="1066800"/>
          </a:xfrm>
          <a:prstGeom prst="upDownArrow">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2" name="TextBox 11"/>
          <p:cNvSpPr txBox="1"/>
          <p:nvPr/>
        </p:nvSpPr>
        <p:spPr>
          <a:xfrm>
            <a:off x="5763573" y="2829580"/>
            <a:ext cx="1138453" cy="523220"/>
          </a:xfrm>
          <a:prstGeom prst="rect">
            <a:avLst/>
          </a:prstGeom>
          <a:noFill/>
        </p:spPr>
        <p:txBody>
          <a:bodyPr wrap="none" rtlCol="0">
            <a:spAutoFit/>
          </a:bodyPr>
          <a:lstStyle/>
          <a:p>
            <a:r>
              <a:rPr lang="en-US" sz="2800" b="1" dirty="0" smtClean="0">
                <a:solidFill>
                  <a:srgbClr val="0000FF"/>
                </a:solidFill>
                <a:effectLst>
                  <a:outerShdw blurRad="38100" dist="38100" dir="2700000" algn="tl">
                    <a:srgbClr val="000000">
                      <a:alpha val="43137"/>
                    </a:srgbClr>
                  </a:outerShdw>
                </a:effectLst>
                <a:latin typeface="Comic Sans MS" pitchFamily="66" charset="0"/>
              </a:rPr>
              <a:t>~10%</a:t>
            </a:r>
            <a:endParaRPr lang="en-US" sz="2800" b="1" dirty="0">
              <a:solidFill>
                <a:srgbClr val="0000FF"/>
              </a:solidFill>
              <a:effectLst>
                <a:outerShdw blurRad="38100" dist="38100" dir="2700000" algn="tl">
                  <a:srgbClr val="000000">
                    <a:alpha val="43137"/>
                  </a:srgbClr>
                </a:outerShdw>
              </a:effectLst>
              <a:latin typeface="Comic Sans MS" pitchFamily="66" charset="0"/>
            </a:endParaRPr>
          </a:p>
        </p:txBody>
      </p:sp>
      <p:sp>
        <p:nvSpPr>
          <p:cNvPr id="15" name="TextBox 14"/>
          <p:cNvSpPr txBox="1"/>
          <p:nvPr/>
        </p:nvSpPr>
        <p:spPr>
          <a:xfrm>
            <a:off x="3962400" y="838200"/>
            <a:ext cx="4310795" cy="400110"/>
          </a:xfrm>
          <a:prstGeom prst="rect">
            <a:avLst/>
          </a:prstGeom>
          <a:noFill/>
        </p:spPr>
        <p:txBody>
          <a:bodyPr wrap="none" rtlCol="0">
            <a:spAutoFit/>
          </a:bodyPr>
          <a:lstStyle/>
          <a:p>
            <a:r>
              <a:rPr lang="en-US" sz="2000" b="1" dirty="0">
                <a:solidFill>
                  <a:prstClr val="black"/>
                </a:solidFill>
                <a:effectLst>
                  <a:outerShdw blurRad="38100" dist="38100" dir="2700000" algn="tl">
                    <a:srgbClr val="000000">
                      <a:alpha val="43137"/>
                    </a:srgbClr>
                  </a:outerShdw>
                </a:effectLst>
                <a:latin typeface="Comic Sans MS" pitchFamily="66" charset="0"/>
              </a:rPr>
              <a:t>N</a:t>
            </a:r>
            <a:r>
              <a:rPr lang="en-US" sz="2000" b="1" dirty="0" smtClean="0">
                <a:solidFill>
                  <a:prstClr val="black"/>
                </a:solidFill>
                <a:effectLst>
                  <a:outerShdw blurRad="38100" dist="38100" dir="2700000" algn="tl">
                    <a:srgbClr val="000000">
                      <a:alpha val="43137"/>
                    </a:srgbClr>
                  </a:outerShdw>
                </a:effectLst>
                <a:latin typeface="Comic Sans MS" pitchFamily="66" charset="0"/>
              </a:rPr>
              <a:t>orthern hemisphere mean U500</a:t>
            </a:r>
            <a:endParaRPr lang="en-US" sz="2000" b="1" dirty="0">
              <a:solidFill>
                <a:prstClr val="black"/>
              </a:solidFill>
              <a:effectLst>
                <a:outerShdw blurRad="38100" dist="38100" dir="2700000" algn="tl">
                  <a:srgbClr val="000000">
                    <a:alpha val="43137"/>
                  </a:srgbClr>
                </a:outerShdw>
              </a:effectLst>
              <a:latin typeface="Comic Sans MS" pitchFamily="66" charset="0"/>
            </a:endParaRPr>
          </a:p>
        </p:txBody>
      </p:sp>
      <p:grpSp>
        <p:nvGrpSpPr>
          <p:cNvPr id="2" name="Group 21"/>
          <p:cNvGrpSpPr/>
          <p:nvPr/>
        </p:nvGrpSpPr>
        <p:grpSpPr>
          <a:xfrm>
            <a:off x="6400800" y="1868269"/>
            <a:ext cx="1524000" cy="2588062"/>
            <a:chOff x="6400800" y="1868269"/>
            <a:chExt cx="1524000" cy="2588062"/>
          </a:xfrm>
        </p:grpSpPr>
        <p:sp>
          <p:nvSpPr>
            <p:cNvPr id="16" name="TextBox 15"/>
            <p:cNvSpPr txBox="1"/>
            <p:nvPr/>
          </p:nvSpPr>
          <p:spPr>
            <a:xfrm>
              <a:off x="7215695" y="1868269"/>
              <a:ext cx="709105" cy="646331"/>
            </a:xfrm>
            <a:prstGeom prst="rect">
              <a:avLst/>
            </a:prstGeom>
            <a:noFill/>
          </p:spPr>
          <p:txBody>
            <a:bodyPr wrap="none" rtlCol="0">
              <a:spAutoFit/>
            </a:bodyPr>
            <a:lstStyle/>
            <a:p>
              <a:r>
                <a:rPr lang="en-US" b="1" dirty="0" smtClean="0">
                  <a:solidFill>
                    <a:srgbClr val="0000FF"/>
                  </a:solidFill>
                  <a:effectLst>
                    <a:outerShdw blurRad="38100" dist="38100" dir="2700000" algn="tl">
                      <a:srgbClr val="000000">
                        <a:alpha val="43137"/>
                      </a:srgbClr>
                    </a:outerShdw>
                  </a:effectLst>
                </a:rPr>
                <a:t>Zonal</a:t>
              </a:r>
            </a:p>
            <a:p>
              <a:r>
                <a:rPr lang="en-US" b="1" dirty="0" smtClean="0">
                  <a:solidFill>
                    <a:srgbClr val="0000FF"/>
                  </a:solidFill>
                  <a:effectLst>
                    <a:outerShdw blurRad="38100" dist="38100" dir="2700000" algn="tl">
                      <a:srgbClr val="000000">
                        <a:alpha val="43137"/>
                      </a:srgbClr>
                    </a:outerShdw>
                  </a:effectLst>
                </a:rPr>
                <a:t>wind</a:t>
              </a:r>
              <a:endParaRPr lang="en-US" b="1" dirty="0">
                <a:solidFill>
                  <a:srgbClr val="0000FF"/>
                </a:solidFill>
                <a:effectLst>
                  <a:outerShdw blurRad="38100" dist="38100" dir="2700000" algn="tl">
                    <a:srgbClr val="000000">
                      <a:alpha val="43137"/>
                    </a:srgbClr>
                  </a:outerShdw>
                </a:effectLst>
              </a:endParaRPr>
            </a:p>
          </p:txBody>
        </p:sp>
        <p:cxnSp>
          <p:nvCxnSpPr>
            <p:cNvPr id="18" name="Straight Arrow Connector 17"/>
            <p:cNvCxnSpPr/>
            <p:nvPr/>
          </p:nvCxnSpPr>
          <p:spPr>
            <a:xfrm flipH="1">
              <a:off x="6781800" y="2362200"/>
              <a:ext cx="457200" cy="304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00800" y="3810000"/>
              <a:ext cx="843501" cy="646331"/>
            </a:xfrm>
            <a:prstGeom prst="rect">
              <a:avLst/>
            </a:prstGeom>
            <a:noFill/>
          </p:spPr>
          <p:txBody>
            <a:bodyPr wrap="none" rtlCol="0">
              <a:spAutoFit/>
            </a:bodyPr>
            <a:lstStyle/>
            <a:p>
              <a:r>
                <a:rPr lang="en-US" b="1" dirty="0" smtClean="0">
                  <a:solidFill>
                    <a:srgbClr val="0000FF"/>
                  </a:solidFill>
                  <a:effectLst>
                    <a:outerShdw blurRad="38100" dist="38100" dir="2700000" algn="tl">
                      <a:srgbClr val="000000">
                        <a:alpha val="43137"/>
                      </a:srgbClr>
                    </a:outerShdw>
                  </a:effectLst>
                </a:rPr>
                <a:t>Sea ice</a:t>
              </a:r>
            </a:p>
            <a:p>
              <a:r>
                <a:rPr lang="en-US" b="1" dirty="0" smtClean="0">
                  <a:solidFill>
                    <a:srgbClr val="0000FF"/>
                  </a:solidFill>
                  <a:effectLst>
                    <a:outerShdw blurRad="38100" dist="38100" dir="2700000" algn="tl">
                      <a:srgbClr val="000000">
                        <a:alpha val="43137"/>
                      </a:srgbClr>
                    </a:outerShdw>
                  </a:effectLst>
                </a:rPr>
                <a:t>area</a:t>
              </a:r>
            </a:p>
          </p:txBody>
        </p:sp>
        <p:cxnSp>
          <p:nvCxnSpPr>
            <p:cNvPr id="21" name="Straight Arrow Connector 20"/>
            <p:cNvCxnSpPr/>
            <p:nvPr/>
          </p:nvCxnSpPr>
          <p:spPr>
            <a:xfrm flipV="1">
              <a:off x="7010400" y="3962400"/>
              <a:ext cx="533400" cy="3048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33400" y="1237595"/>
            <a:ext cx="2286000" cy="4401205"/>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latin typeface="Comic Sans MS" panose="030F0702030302020204" pitchFamily="66" charset="0"/>
              </a:rPr>
              <a:t>West </a:t>
            </a:r>
          </a:p>
          <a:p>
            <a:r>
              <a:rPr lang="en-US" sz="2800" dirty="0" smtClean="0">
                <a:effectLst>
                  <a:outerShdw blurRad="38100" dist="38100" dir="2700000" algn="tl">
                    <a:srgbClr val="000000">
                      <a:alpha val="43137"/>
                    </a:srgbClr>
                  </a:outerShdw>
                </a:effectLst>
                <a:latin typeface="Comic Sans MS" panose="030F0702030302020204" pitchFamily="66" charset="0"/>
              </a:rPr>
              <a:t>Winds are Weakening…</a:t>
            </a:r>
          </a:p>
          <a:p>
            <a:endParaRPr lang="en-US" sz="2800" dirty="0" smtClean="0">
              <a:effectLst>
                <a:outerShdw blurRad="38100" dist="38100" dir="2700000" algn="tl">
                  <a:srgbClr val="000000">
                    <a:alpha val="43137"/>
                  </a:srgbClr>
                </a:outerShdw>
              </a:effectLst>
              <a:latin typeface="Comic Sans MS" panose="030F0702030302020204" pitchFamily="66" charset="0"/>
            </a:endParaRPr>
          </a:p>
          <a:p>
            <a:endParaRPr lang="en-US" sz="2800" dirty="0" smtClean="0">
              <a:effectLst>
                <a:outerShdw blurRad="38100" dist="38100" dir="2700000" algn="tl">
                  <a:srgbClr val="000000">
                    <a:alpha val="43137"/>
                  </a:srgbClr>
                </a:outerShdw>
              </a:effectLst>
              <a:latin typeface="Comic Sans MS" panose="030F0702030302020204" pitchFamily="66" charset="0"/>
            </a:endParaRPr>
          </a:p>
          <a:p>
            <a:endParaRPr lang="en-US" sz="2800" dirty="0" smtClean="0">
              <a:effectLst>
                <a:outerShdw blurRad="38100" dist="38100" dir="2700000" algn="tl">
                  <a:srgbClr val="000000">
                    <a:alpha val="43137"/>
                  </a:srgbClr>
                </a:outerShdw>
              </a:effectLst>
              <a:latin typeface="Comic Sans MS" panose="030F0702030302020204" pitchFamily="66" charset="0"/>
            </a:endParaRPr>
          </a:p>
          <a:p>
            <a:r>
              <a:rPr lang="en-US" sz="2800" dirty="0" smtClean="0">
                <a:effectLst>
                  <a:outerShdw blurRad="38100" dist="38100" dir="2700000" algn="tl">
                    <a:srgbClr val="000000">
                      <a:alpha val="43137"/>
                    </a:srgbClr>
                  </a:outerShdw>
                </a:effectLst>
                <a:latin typeface="Comic Sans MS" panose="030F0702030302020204" pitchFamily="66" charset="0"/>
              </a:rPr>
              <a:t>“Weaker</a:t>
            </a:r>
          </a:p>
          <a:p>
            <a:r>
              <a:rPr lang="en-US" sz="2800" dirty="0" smtClean="0">
                <a:effectLst>
                  <a:outerShdw blurRad="38100" dist="38100" dir="2700000" algn="tl">
                    <a:srgbClr val="000000">
                      <a:alpha val="43137"/>
                    </a:srgbClr>
                  </a:outerShdw>
                </a:effectLst>
                <a:latin typeface="Comic Sans MS" panose="030F0702030302020204" pitchFamily="66" charset="0"/>
              </a:rPr>
              <a:t> Westerly</a:t>
            </a:r>
          </a:p>
          <a:p>
            <a:r>
              <a:rPr lang="en-US" sz="2800" dirty="0" smtClean="0">
                <a:effectLst>
                  <a:outerShdw blurRad="38100" dist="38100" dir="2700000" algn="tl">
                    <a:srgbClr val="000000">
                      <a:alpha val="43137"/>
                    </a:srgbClr>
                  </a:outerShdw>
                </a:effectLst>
                <a:latin typeface="Comic Sans MS" panose="030F0702030302020204" pitchFamily="66" charset="0"/>
              </a:rPr>
              <a:t> Wind is</a:t>
            </a:r>
          </a:p>
          <a:p>
            <a:r>
              <a:rPr lang="en-US" sz="2800" dirty="0" smtClean="0">
                <a:effectLst>
                  <a:outerShdw blurRad="38100" dist="38100" dir="2700000" algn="tl">
                    <a:srgbClr val="000000">
                      <a:alpha val="43137"/>
                    </a:srgbClr>
                  </a:outerShdw>
                </a:effectLst>
                <a:latin typeface="Comic Sans MS" panose="030F0702030302020204" pitchFamily="66" charset="0"/>
              </a:rPr>
              <a:t> Wavier”</a:t>
            </a:r>
            <a:endParaRPr lang="en-US" sz="2800" dirty="0">
              <a:effectLst>
                <a:outerShdw blurRad="38100" dist="38100" dir="2700000" algn="tl">
                  <a:srgbClr val="000000">
                    <a:alpha val="43137"/>
                  </a:srgbClr>
                </a:outerShdw>
              </a:effectLst>
              <a:latin typeface="Comic Sans MS" panose="030F0702030302020204" pitchFamily="66" charset="0"/>
            </a:endParaRPr>
          </a:p>
        </p:txBody>
      </p:sp>
      <p:sp>
        <p:nvSpPr>
          <p:cNvPr id="13" name="TextBox 12"/>
          <p:cNvSpPr txBox="1"/>
          <p:nvPr/>
        </p:nvSpPr>
        <p:spPr>
          <a:xfrm>
            <a:off x="6865249" y="6443396"/>
            <a:ext cx="2200066" cy="307777"/>
          </a:xfrm>
          <a:prstGeom prst="rect">
            <a:avLst/>
          </a:prstGeom>
          <a:noFill/>
        </p:spPr>
        <p:txBody>
          <a:bodyPr wrap="none" rtlCol="0">
            <a:spAutoFit/>
          </a:bodyPr>
          <a:lstStyle/>
          <a:p>
            <a:r>
              <a:rPr lang="en-US" sz="1400" dirty="0" smtClean="0"/>
              <a:t>Courtesy of Jennifer Francis</a:t>
            </a:r>
            <a:endParaRPr lang="en-US" sz="1400" dirty="0"/>
          </a:p>
        </p:txBody>
      </p:sp>
      <p:sp>
        <p:nvSpPr>
          <p:cNvPr id="17" name="TextBox 16"/>
          <p:cNvSpPr txBox="1"/>
          <p:nvPr/>
        </p:nvSpPr>
        <p:spPr>
          <a:xfrm>
            <a:off x="4343400" y="3972580"/>
            <a:ext cx="1018227" cy="523220"/>
          </a:xfrm>
          <a:prstGeom prst="rect">
            <a:avLst/>
          </a:prstGeom>
          <a:noFill/>
        </p:spPr>
        <p:txBody>
          <a:bodyPr wrap="none" rtlCol="0">
            <a:spAutoFit/>
          </a:bodyPr>
          <a:lstStyle/>
          <a:p>
            <a:r>
              <a:rPr lang="en-US" sz="2800" b="1" dirty="0" smtClean="0">
                <a:solidFill>
                  <a:srgbClr val="F79646">
                    <a:lumMod val="75000"/>
                  </a:srgbClr>
                </a:solidFill>
                <a:effectLst>
                  <a:outerShdw blurRad="38100" dist="38100" dir="2700000" algn="tl">
                    <a:srgbClr val="000000">
                      <a:alpha val="43137"/>
                    </a:srgbClr>
                  </a:outerShdw>
                </a:effectLst>
                <a:latin typeface="Comic Sans MS" pitchFamily="66" charset="0"/>
              </a:rPr>
              <a:t>OND</a:t>
            </a:r>
            <a:endParaRPr lang="en-US" sz="2800" b="1" dirty="0">
              <a:solidFill>
                <a:srgbClr val="F79646">
                  <a:lumMod val="75000"/>
                </a:srgbClr>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99715287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par>
                          <p:cTn id="22" fill="hold">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par>
                          <p:cTn id="26" fill="hold">
                            <p:stCondLst>
                              <p:cond delay="2500"/>
                            </p:stCondLst>
                            <p:childTnLst>
                              <p:par>
                                <p:cTn id="27" presetID="9"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left)">
                                      <p:cBhvr>
                                        <p:cTn id="34" dur="500"/>
                                        <p:tgtEl>
                                          <p:spTgt spid="3">
                                            <p:txEl>
                                              <p:pRg st="5" end="5"/>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left)">
                                      <p:cBhvr>
                                        <p:cTn id="40" dur="500"/>
                                        <p:tgtEl>
                                          <p:spTgt spid="3">
                                            <p:txEl>
                                              <p:pRg st="7" end="7"/>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left)">
                                      <p:cBhvr>
                                        <p:cTn id="43" dur="500"/>
                                        <p:tgtEl>
                                          <p:spTgt spid="3">
                                            <p:txEl>
                                              <p:pRg st="8" end="8"/>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north_america_map.jpg"/>
          <p:cNvPicPr>
            <a:picLocks noChangeAspect="1"/>
          </p:cNvPicPr>
          <p:nvPr/>
        </p:nvPicPr>
        <p:blipFill>
          <a:blip r:embed="rId2" cstate="print">
            <a:clrChange>
              <a:clrFrom>
                <a:srgbClr val="FFFFFF"/>
              </a:clrFrom>
              <a:clrTo>
                <a:srgbClr val="FFFFFF">
                  <a:alpha val="0"/>
                </a:srgbClr>
              </a:clrTo>
            </a:clrChange>
            <a:lum contrast="40000"/>
          </a:blip>
          <a:stretch>
            <a:fillRect/>
          </a:stretch>
        </p:blipFill>
        <p:spPr>
          <a:xfrm>
            <a:off x="76200" y="152401"/>
            <a:ext cx="3657600" cy="3364991"/>
          </a:xfrm>
          <a:prstGeom prst="rect">
            <a:avLst/>
          </a:prstGeom>
          <a:effectLst/>
        </p:spPr>
      </p:pic>
      <p:sp>
        <p:nvSpPr>
          <p:cNvPr id="16" name="Freeform 15"/>
          <p:cNvSpPr>
            <a:spLocks noChangeAspect="1"/>
          </p:cNvSpPr>
          <p:nvPr/>
        </p:nvSpPr>
        <p:spPr>
          <a:xfrm>
            <a:off x="762000" y="1371600"/>
            <a:ext cx="2743200" cy="1288046"/>
          </a:xfrm>
          <a:custGeom>
            <a:avLst/>
            <a:gdLst>
              <a:gd name="connsiteX0" fmla="*/ 34637 w 3373582"/>
              <a:gd name="connsiteY0" fmla="*/ 928255 h 1584037"/>
              <a:gd name="connsiteX1" fmla="*/ 48491 w 3373582"/>
              <a:gd name="connsiteY1" fmla="*/ 858983 h 1584037"/>
              <a:gd name="connsiteX2" fmla="*/ 325582 w 3373582"/>
              <a:gd name="connsiteY2" fmla="*/ 207819 h 1584037"/>
              <a:gd name="connsiteX3" fmla="*/ 796637 w 3373582"/>
              <a:gd name="connsiteY3" fmla="*/ 41564 h 1584037"/>
              <a:gd name="connsiteX4" fmla="*/ 1143000 w 3373582"/>
              <a:gd name="connsiteY4" fmla="*/ 457201 h 1584037"/>
              <a:gd name="connsiteX5" fmla="*/ 1489364 w 3373582"/>
              <a:gd name="connsiteY5" fmla="*/ 1052946 h 1584037"/>
              <a:gd name="connsiteX6" fmla="*/ 1863437 w 3373582"/>
              <a:gd name="connsiteY6" fmla="*/ 1482437 h 1584037"/>
              <a:gd name="connsiteX7" fmla="*/ 2403764 w 3373582"/>
              <a:gd name="connsiteY7" fmla="*/ 1524001 h 1584037"/>
              <a:gd name="connsiteX8" fmla="*/ 2639291 w 3373582"/>
              <a:gd name="connsiteY8" fmla="*/ 1122219 h 1584037"/>
              <a:gd name="connsiteX9" fmla="*/ 2805546 w 3373582"/>
              <a:gd name="connsiteY9" fmla="*/ 595746 h 1584037"/>
              <a:gd name="connsiteX10" fmla="*/ 3013364 w 3373582"/>
              <a:gd name="connsiteY10" fmla="*/ 221673 h 1584037"/>
              <a:gd name="connsiteX11" fmla="*/ 3304309 w 3373582"/>
              <a:gd name="connsiteY11" fmla="*/ 249383 h 1584037"/>
              <a:gd name="connsiteX12" fmla="*/ 3373582 w 3373582"/>
              <a:gd name="connsiteY12" fmla="*/ 429492 h 1584037"/>
              <a:gd name="connsiteX13" fmla="*/ 3373582 w 3373582"/>
              <a:gd name="connsiteY13" fmla="*/ 429492 h 158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3582" h="1584037">
                <a:moveTo>
                  <a:pt x="34637" y="928255"/>
                </a:moveTo>
                <a:cubicBezTo>
                  <a:pt x="17318" y="953655"/>
                  <a:pt x="0" y="979056"/>
                  <a:pt x="48491" y="858983"/>
                </a:cubicBezTo>
                <a:cubicBezTo>
                  <a:pt x="96982" y="738910"/>
                  <a:pt x="200891" y="344056"/>
                  <a:pt x="325582" y="207819"/>
                </a:cubicBezTo>
                <a:cubicBezTo>
                  <a:pt x="450273" y="71583"/>
                  <a:pt x="660401" y="0"/>
                  <a:pt x="796637" y="41564"/>
                </a:cubicBezTo>
                <a:cubicBezTo>
                  <a:pt x="932873" y="83128"/>
                  <a:pt x="1027546" y="288637"/>
                  <a:pt x="1143000" y="457201"/>
                </a:cubicBezTo>
                <a:cubicBezTo>
                  <a:pt x="1258454" y="625765"/>
                  <a:pt x="1369291" y="882073"/>
                  <a:pt x="1489364" y="1052946"/>
                </a:cubicBezTo>
                <a:cubicBezTo>
                  <a:pt x="1609437" y="1223819"/>
                  <a:pt x="1711037" y="1403928"/>
                  <a:pt x="1863437" y="1482437"/>
                </a:cubicBezTo>
                <a:cubicBezTo>
                  <a:pt x="2015837" y="1560946"/>
                  <a:pt x="2274455" y="1584037"/>
                  <a:pt x="2403764" y="1524001"/>
                </a:cubicBezTo>
                <a:cubicBezTo>
                  <a:pt x="2533073" y="1463965"/>
                  <a:pt x="2572327" y="1276928"/>
                  <a:pt x="2639291" y="1122219"/>
                </a:cubicBezTo>
                <a:cubicBezTo>
                  <a:pt x="2706255" y="967510"/>
                  <a:pt x="2743200" y="745837"/>
                  <a:pt x="2805546" y="595746"/>
                </a:cubicBezTo>
                <a:cubicBezTo>
                  <a:pt x="2867892" y="445655"/>
                  <a:pt x="2930237" y="279400"/>
                  <a:pt x="3013364" y="221673"/>
                </a:cubicBezTo>
                <a:cubicBezTo>
                  <a:pt x="3096491" y="163946"/>
                  <a:pt x="3244273" y="214747"/>
                  <a:pt x="3304309" y="249383"/>
                </a:cubicBezTo>
                <a:cubicBezTo>
                  <a:pt x="3364345" y="284020"/>
                  <a:pt x="3373582" y="429492"/>
                  <a:pt x="3373582" y="429492"/>
                </a:cubicBezTo>
                <a:lnTo>
                  <a:pt x="3373582" y="429492"/>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 name="Freeform 19"/>
          <p:cNvSpPr>
            <a:spLocks noChangeAspect="1"/>
          </p:cNvSpPr>
          <p:nvPr/>
        </p:nvSpPr>
        <p:spPr>
          <a:xfrm>
            <a:off x="762000" y="990600"/>
            <a:ext cx="2743200" cy="1473931"/>
          </a:xfrm>
          <a:custGeom>
            <a:avLst/>
            <a:gdLst>
              <a:gd name="connsiteX0" fmla="*/ 34637 w 3373582"/>
              <a:gd name="connsiteY0" fmla="*/ 928255 h 1584037"/>
              <a:gd name="connsiteX1" fmla="*/ 48491 w 3373582"/>
              <a:gd name="connsiteY1" fmla="*/ 858983 h 1584037"/>
              <a:gd name="connsiteX2" fmla="*/ 325582 w 3373582"/>
              <a:gd name="connsiteY2" fmla="*/ 207819 h 1584037"/>
              <a:gd name="connsiteX3" fmla="*/ 796637 w 3373582"/>
              <a:gd name="connsiteY3" fmla="*/ 41564 h 1584037"/>
              <a:gd name="connsiteX4" fmla="*/ 1143000 w 3373582"/>
              <a:gd name="connsiteY4" fmla="*/ 457201 h 1584037"/>
              <a:gd name="connsiteX5" fmla="*/ 1489364 w 3373582"/>
              <a:gd name="connsiteY5" fmla="*/ 1052946 h 1584037"/>
              <a:gd name="connsiteX6" fmla="*/ 1863437 w 3373582"/>
              <a:gd name="connsiteY6" fmla="*/ 1482437 h 1584037"/>
              <a:gd name="connsiteX7" fmla="*/ 2403764 w 3373582"/>
              <a:gd name="connsiteY7" fmla="*/ 1524001 h 1584037"/>
              <a:gd name="connsiteX8" fmla="*/ 2639291 w 3373582"/>
              <a:gd name="connsiteY8" fmla="*/ 1122219 h 1584037"/>
              <a:gd name="connsiteX9" fmla="*/ 2805546 w 3373582"/>
              <a:gd name="connsiteY9" fmla="*/ 595746 h 1584037"/>
              <a:gd name="connsiteX10" fmla="*/ 3013364 w 3373582"/>
              <a:gd name="connsiteY10" fmla="*/ 221673 h 1584037"/>
              <a:gd name="connsiteX11" fmla="*/ 3304309 w 3373582"/>
              <a:gd name="connsiteY11" fmla="*/ 249383 h 1584037"/>
              <a:gd name="connsiteX12" fmla="*/ 3373582 w 3373582"/>
              <a:gd name="connsiteY12" fmla="*/ 429492 h 1584037"/>
              <a:gd name="connsiteX13" fmla="*/ 3373582 w 3373582"/>
              <a:gd name="connsiteY13" fmla="*/ 429492 h 158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3582" h="1584037">
                <a:moveTo>
                  <a:pt x="34637" y="928255"/>
                </a:moveTo>
                <a:cubicBezTo>
                  <a:pt x="17318" y="953655"/>
                  <a:pt x="0" y="979056"/>
                  <a:pt x="48491" y="858983"/>
                </a:cubicBezTo>
                <a:cubicBezTo>
                  <a:pt x="96982" y="738910"/>
                  <a:pt x="200891" y="344056"/>
                  <a:pt x="325582" y="207819"/>
                </a:cubicBezTo>
                <a:cubicBezTo>
                  <a:pt x="450273" y="71583"/>
                  <a:pt x="660401" y="0"/>
                  <a:pt x="796637" y="41564"/>
                </a:cubicBezTo>
                <a:cubicBezTo>
                  <a:pt x="932873" y="83128"/>
                  <a:pt x="1027546" y="288637"/>
                  <a:pt x="1143000" y="457201"/>
                </a:cubicBezTo>
                <a:cubicBezTo>
                  <a:pt x="1258454" y="625765"/>
                  <a:pt x="1369291" y="882073"/>
                  <a:pt x="1489364" y="1052946"/>
                </a:cubicBezTo>
                <a:cubicBezTo>
                  <a:pt x="1609437" y="1223819"/>
                  <a:pt x="1711037" y="1403928"/>
                  <a:pt x="1863437" y="1482437"/>
                </a:cubicBezTo>
                <a:cubicBezTo>
                  <a:pt x="2015837" y="1560946"/>
                  <a:pt x="2274455" y="1584037"/>
                  <a:pt x="2403764" y="1524001"/>
                </a:cubicBezTo>
                <a:cubicBezTo>
                  <a:pt x="2533073" y="1463965"/>
                  <a:pt x="2572327" y="1276928"/>
                  <a:pt x="2639291" y="1122219"/>
                </a:cubicBezTo>
                <a:cubicBezTo>
                  <a:pt x="2706255" y="967510"/>
                  <a:pt x="2743200" y="745837"/>
                  <a:pt x="2805546" y="595746"/>
                </a:cubicBezTo>
                <a:cubicBezTo>
                  <a:pt x="2867892" y="445655"/>
                  <a:pt x="2930237" y="279400"/>
                  <a:pt x="3013364" y="221673"/>
                </a:cubicBezTo>
                <a:cubicBezTo>
                  <a:pt x="3096491" y="163946"/>
                  <a:pt x="3244273" y="214747"/>
                  <a:pt x="3304309" y="249383"/>
                </a:cubicBezTo>
                <a:cubicBezTo>
                  <a:pt x="3364345" y="284020"/>
                  <a:pt x="3373582" y="429492"/>
                  <a:pt x="3373582" y="429492"/>
                </a:cubicBezTo>
                <a:lnTo>
                  <a:pt x="3373582" y="429492"/>
                </a:lnTo>
              </a:path>
            </a:pathLst>
          </a:cu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3" name="TextBox 22"/>
          <p:cNvSpPr txBox="1"/>
          <p:nvPr/>
        </p:nvSpPr>
        <p:spPr>
          <a:xfrm>
            <a:off x="228600" y="3777496"/>
            <a:ext cx="4038600" cy="2185214"/>
          </a:xfrm>
          <a:prstGeom prst="rect">
            <a:avLst/>
          </a:prstGeom>
          <a:noFill/>
        </p:spPr>
        <p:txBody>
          <a:bodyPr wrap="square" rtlCol="0">
            <a:spAutoFit/>
          </a:bodyPr>
          <a:lstStyle/>
          <a:p>
            <a:r>
              <a:rPr lang="en-US" sz="2800" b="1" dirty="0" smtClean="0">
                <a:solidFill>
                  <a:prstClr val="white"/>
                </a:solidFill>
                <a:effectLst>
                  <a:outerShdw blurRad="38100" dist="38100" dir="2700000" algn="tl">
                    <a:srgbClr val="000000">
                      <a:alpha val="43137"/>
                    </a:srgbClr>
                  </a:outerShdw>
                </a:effectLst>
                <a:latin typeface="Comic Sans MS" pitchFamily="66" charset="0"/>
              </a:rPr>
              <a:t>Small waves move eastward quickly</a:t>
            </a:r>
          </a:p>
          <a:p>
            <a:endParaRPr lang="en-US" sz="1200" b="1" dirty="0" smtClean="0">
              <a:solidFill>
                <a:prstClr val="white"/>
              </a:solidFill>
              <a:effectLst>
                <a:outerShdw blurRad="38100" dist="38100" dir="2700000" algn="tl">
                  <a:srgbClr val="000000">
                    <a:alpha val="43137"/>
                  </a:srgbClr>
                </a:outerShdw>
              </a:effectLst>
              <a:latin typeface="Comic Sans MS" pitchFamily="66" charset="0"/>
            </a:endParaRPr>
          </a:p>
          <a:p>
            <a:pPr>
              <a:spcBef>
                <a:spcPts val="1200"/>
              </a:spcBef>
            </a:pPr>
            <a:r>
              <a:rPr lang="en-US" sz="2800" b="1" dirty="0" smtClean="0">
                <a:solidFill>
                  <a:prstClr val="white"/>
                </a:solidFill>
                <a:effectLst>
                  <a:outerShdw blurRad="38100" dist="38100" dir="2700000" algn="tl">
                    <a:srgbClr val="000000">
                      <a:alpha val="43137"/>
                    </a:srgbClr>
                  </a:outerShdw>
                </a:effectLst>
                <a:latin typeface="Comic Sans MS" pitchFamily="66" charset="0"/>
              </a:rPr>
              <a:t>Large waves shift eastward more slowly </a:t>
            </a:r>
            <a:endParaRPr lang="en-US" sz="2800" b="1" dirty="0">
              <a:solidFill>
                <a:prstClr val="white"/>
              </a:solidFill>
              <a:effectLst>
                <a:outerShdw blurRad="38100" dist="38100" dir="2700000" algn="tl">
                  <a:srgbClr val="000000">
                    <a:alpha val="43137"/>
                  </a:srgbClr>
                </a:outerShdw>
              </a:effectLst>
              <a:latin typeface="Comic Sans MS" pitchFamily="66" charset="0"/>
            </a:endParaRPr>
          </a:p>
        </p:txBody>
      </p:sp>
      <p:sp>
        <p:nvSpPr>
          <p:cNvPr id="24" name="TextBox 23"/>
          <p:cNvSpPr txBox="1"/>
          <p:nvPr/>
        </p:nvSpPr>
        <p:spPr>
          <a:xfrm>
            <a:off x="4517222" y="6248400"/>
            <a:ext cx="4391010" cy="338554"/>
          </a:xfrm>
          <a:prstGeom prst="rect">
            <a:avLst/>
          </a:prstGeom>
          <a:noFill/>
        </p:spPr>
        <p:txBody>
          <a:bodyPr wrap="none" rtlCol="0">
            <a:spAutoFit/>
          </a:bodyPr>
          <a:lstStyle/>
          <a:p>
            <a:r>
              <a:rPr lang="en-US" sz="1600" dirty="0" smtClean="0">
                <a:solidFill>
                  <a:prstClr val="white"/>
                </a:solidFill>
                <a:effectLst>
                  <a:outerShdw blurRad="38100" dist="38100" dir="2700000" algn="tl">
                    <a:srgbClr val="000000">
                      <a:alpha val="43137"/>
                    </a:srgbClr>
                  </a:outerShdw>
                </a:effectLst>
              </a:rPr>
              <a:t>Graphics by John Garrett for SkepticalScience.com </a:t>
            </a:r>
            <a:endParaRPr lang="en-US" sz="1600"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152470" y="6443396"/>
            <a:ext cx="2200066" cy="307777"/>
          </a:xfrm>
          <a:prstGeom prst="rect">
            <a:avLst/>
          </a:prstGeom>
          <a:noFill/>
        </p:spPr>
        <p:txBody>
          <a:bodyPr wrap="none" rtlCol="0">
            <a:spAutoFit/>
          </a:bodyPr>
          <a:lstStyle/>
          <a:p>
            <a:r>
              <a:rPr lang="en-US" sz="1400" dirty="0" smtClean="0">
                <a:solidFill>
                  <a:schemeClr val="bg1"/>
                </a:solidFill>
              </a:rPr>
              <a:t>Courtesy of Jennifer Francis</a:t>
            </a:r>
            <a:endParaRPr lang="en-US" sz="1400" dirty="0">
              <a:solidFill>
                <a:schemeClr val="bg1"/>
              </a:solidFill>
            </a:endParaRPr>
          </a:p>
        </p:txBody>
      </p:sp>
      <p:pic>
        <p:nvPicPr>
          <p:cNvPr id="7169" name="ShockwaveFlash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57200"/>
            <a:ext cx="3962400" cy="2819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ShockwaveFlash2"/>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52800"/>
            <a:ext cx="3962400" cy="2819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1680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wipe(left)">
                                      <p:cBhvr>
                                        <p:cTn id="15" dur="1000"/>
                                        <p:tgtEl>
                                          <p:spTgt spid="23">
                                            <p:txEl>
                                              <p:pRg st="0" end="0"/>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animEffect transition="in" filter="wipe(left)">
                                      <p:cBhvr>
                                        <p:cTn id="19" dur="10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83933" y="6409072"/>
            <a:ext cx="8032968" cy="307777"/>
          </a:xfrm>
          <a:prstGeom prst="rect">
            <a:avLst/>
          </a:prstGeom>
          <a:noFill/>
        </p:spPr>
        <p:txBody>
          <a:bodyPr wrap="none" rtlCol="0">
            <a:spAutoFit/>
          </a:bodyPr>
          <a:lstStyle/>
          <a:p>
            <a:r>
              <a:rPr lang="en-US" sz="1400" dirty="0" smtClean="0">
                <a:solidFill>
                  <a:schemeClr val="bg1"/>
                </a:solidFill>
              </a:rPr>
              <a:t>Goddard Space </a:t>
            </a:r>
            <a:r>
              <a:rPr lang="en-US" sz="1400" dirty="0" err="1" smtClean="0">
                <a:solidFill>
                  <a:schemeClr val="bg1"/>
                </a:solidFill>
              </a:rPr>
              <a:t>Fligth</a:t>
            </a:r>
            <a:r>
              <a:rPr lang="en-US" sz="1400" dirty="0" smtClean="0">
                <a:solidFill>
                  <a:schemeClr val="bg1"/>
                </a:solidFill>
              </a:rPr>
              <a:t> Center Scientific Visualization Studio: MERRA results laid over the MODIS Blue Marble</a:t>
            </a:r>
            <a:endParaRPr lang="en-US" sz="1400" dirty="0">
              <a:solidFill>
                <a:schemeClr val="bg1"/>
              </a:solidFill>
            </a:endParaRPr>
          </a:p>
        </p:txBody>
      </p:sp>
      <p:sp>
        <p:nvSpPr>
          <p:cNvPr id="4" name="TextBox 3"/>
          <p:cNvSpPr txBox="1"/>
          <p:nvPr/>
        </p:nvSpPr>
        <p:spPr>
          <a:xfrm>
            <a:off x="228600" y="5956300"/>
            <a:ext cx="8664714" cy="369332"/>
          </a:xfrm>
          <a:prstGeom prst="rect">
            <a:avLst/>
          </a:prstGeom>
          <a:noFill/>
        </p:spPr>
        <p:txBody>
          <a:bodyPr wrap="none" rtlCol="0">
            <a:spAutoFit/>
          </a:bodyPr>
          <a:lstStyle/>
          <a:p>
            <a:r>
              <a:rPr lang="en-US" dirty="0" smtClean="0">
                <a:solidFill>
                  <a:srgbClr val="FFFFFF"/>
                </a:solidFill>
              </a:rPr>
              <a:t>Download jet stream animation </a:t>
            </a:r>
            <a:r>
              <a:rPr lang="en-US" dirty="0">
                <a:solidFill>
                  <a:srgbClr val="FFFFFF"/>
                </a:solidFill>
              </a:rPr>
              <a:t>from: </a:t>
            </a:r>
            <a:r>
              <a:rPr lang="en-US" dirty="0">
                <a:solidFill>
                  <a:srgbClr val="FFFFFF"/>
                </a:solidFill>
                <a:hlinkClick r:id="rId2"/>
              </a:rPr>
              <a:t>http://svs.gsfc.nasa.gov/cgi-bin/details.cgi?aid=</a:t>
            </a:r>
            <a:r>
              <a:rPr lang="en-US" dirty="0" smtClean="0">
                <a:solidFill>
                  <a:srgbClr val="FFFFFF"/>
                </a:solidFill>
                <a:hlinkClick r:id="rId2"/>
              </a:rPr>
              <a:t>3864</a:t>
            </a:r>
            <a:r>
              <a:rPr lang="en-US" dirty="0" smtClean="0">
                <a:solidFill>
                  <a:srgbClr val="FFFFFF"/>
                </a:solidFill>
              </a:rPr>
              <a:t> </a:t>
            </a:r>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38100" y="-12700"/>
            <a:ext cx="9144000" cy="5143500"/>
          </a:xfrm>
          <a:prstGeom prst="rect">
            <a:avLst/>
          </a:prstGeom>
        </p:spPr>
      </p:pic>
    </p:spTree>
    <p:extLst>
      <p:ext uri="{BB962C8B-B14F-4D97-AF65-F5344CB8AC3E}">
        <p14:creationId xmlns:p14="http://schemas.microsoft.com/office/powerpoint/2010/main" val="37299692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rctic from mov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8000"/>
            <a:ext cx="9143391" cy="4381062"/>
          </a:xfrm>
          <a:prstGeom prst="rect">
            <a:avLst/>
          </a:prstGeom>
        </p:spPr>
      </p:pic>
      <p:sp>
        <p:nvSpPr>
          <p:cNvPr id="90118" name="Text Box 6"/>
          <p:cNvSpPr>
            <a:spLocks noGrp="1" noChangeArrowheads="1"/>
          </p:cNvSpPr>
          <p:nvPr>
            <p:ph idx="1"/>
          </p:nvPr>
        </p:nvSpPr>
        <p:spPr>
          <a:xfrm>
            <a:off x="0" y="142159"/>
            <a:ext cx="9238781" cy="1607201"/>
          </a:xfrm>
        </p:spPr>
        <p:txBody>
          <a:bodyPr>
            <a:normAutofit/>
          </a:bodyPr>
          <a:lstStyle/>
          <a:p>
            <a:pPr algn="ctr" eaLnBrk="1" hangingPunct="1">
              <a:spcBef>
                <a:spcPts val="0"/>
              </a:spcBef>
              <a:buFontTx/>
              <a:buNone/>
            </a:pPr>
            <a:r>
              <a:rPr lang="en-US" sz="3000" i="1" dirty="0">
                <a:solidFill>
                  <a:srgbClr val="FFFFFF"/>
                </a:solidFill>
                <a:ea typeface="ＭＳ Ｐゴシック" charset="-128"/>
                <a:cs typeface="ＭＳ Ｐゴシック" charset="-128"/>
              </a:rPr>
              <a:t>Climatologically we are in unfamiliar territory, </a:t>
            </a:r>
            <a:endParaRPr lang="en-US" sz="3000" i="1" dirty="0" smtClean="0">
              <a:solidFill>
                <a:srgbClr val="FFFFFF"/>
              </a:solidFill>
              <a:ea typeface="ＭＳ Ｐゴシック" charset="-128"/>
              <a:cs typeface="ＭＳ Ｐゴシック" charset="-128"/>
            </a:endParaRPr>
          </a:p>
          <a:p>
            <a:pPr algn="ctr" eaLnBrk="1" hangingPunct="1">
              <a:spcBef>
                <a:spcPts val="0"/>
              </a:spcBef>
              <a:buFontTx/>
              <a:buNone/>
            </a:pPr>
            <a:r>
              <a:rPr lang="en-US" sz="3000" i="1" dirty="0" smtClean="0">
                <a:solidFill>
                  <a:srgbClr val="FFFFFF"/>
                </a:solidFill>
                <a:ea typeface="ＭＳ Ｐゴシック" charset="-128"/>
                <a:cs typeface="ＭＳ Ｐゴシック" charset="-128"/>
              </a:rPr>
              <a:t>and </a:t>
            </a:r>
            <a:r>
              <a:rPr lang="en-US" sz="3000" i="1" dirty="0">
                <a:solidFill>
                  <a:srgbClr val="FFFFFF"/>
                </a:solidFill>
                <a:ea typeface="ＭＳ Ｐゴシック" charset="-128"/>
                <a:cs typeface="ＭＳ Ｐゴシック" charset="-128"/>
              </a:rPr>
              <a:t>the </a:t>
            </a:r>
            <a:r>
              <a:rPr lang="en-US" sz="3000" i="1" dirty="0" smtClean="0">
                <a:solidFill>
                  <a:srgbClr val="FFFFFF"/>
                </a:solidFill>
                <a:ea typeface="ＭＳ Ｐゴシック" charset="-128"/>
                <a:cs typeface="ＭＳ Ｐゴシック" charset="-128"/>
              </a:rPr>
              <a:t>Arctic is </a:t>
            </a:r>
            <a:r>
              <a:rPr lang="en-US" sz="3000" i="1" dirty="0">
                <a:solidFill>
                  <a:srgbClr val="FFFFFF"/>
                </a:solidFill>
                <a:ea typeface="ＭＳ Ｐゴシック" charset="-128"/>
                <a:cs typeface="ＭＳ Ｐゴシック" charset="-128"/>
              </a:rPr>
              <a:t>responding </a:t>
            </a:r>
            <a:r>
              <a:rPr lang="en-US" sz="3000" i="1" dirty="0" smtClean="0">
                <a:solidFill>
                  <a:srgbClr val="FFFFFF"/>
                </a:solidFill>
                <a:ea typeface="ＭＳ Ｐゴシック" charset="-128"/>
                <a:cs typeface="ＭＳ Ｐゴシック" charset="-128"/>
              </a:rPr>
              <a:t>dramatically </a:t>
            </a:r>
          </a:p>
          <a:p>
            <a:pPr algn="ctr" eaLnBrk="1" hangingPunct="1">
              <a:spcBef>
                <a:spcPts val="0"/>
              </a:spcBef>
              <a:buFontTx/>
              <a:buNone/>
            </a:pPr>
            <a:r>
              <a:rPr lang="en-US" sz="3000" i="1" dirty="0" smtClean="0">
                <a:solidFill>
                  <a:srgbClr val="FFFFFF"/>
                </a:solidFill>
                <a:ea typeface="ＭＳ Ｐゴシック" charset="-128"/>
                <a:cs typeface="ＭＳ Ｐゴシック" charset="-128"/>
              </a:rPr>
              <a:t>in ways that matter to us</a:t>
            </a:r>
            <a:endParaRPr lang="en-US" sz="3000" i="1"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9300385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p:cNvPicPr>
            <a:picLocks noChangeAspect="1" noChangeArrowheads="1"/>
          </p:cNvPicPr>
          <p:nvPr/>
        </p:nvPicPr>
        <p:blipFill>
          <a:blip r:embed="rId3">
            <a:lum bright="10000" contrast="10000"/>
            <a:alphaModFix amt="60000"/>
          </a:blip>
          <a:srcRect/>
          <a:stretch>
            <a:fillRect/>
          </a:stretch>
        </p:blipFill>
        <p:spPr bwMode="auto">
          <a:xfrm>
            <a:off x="0" y="0"/>
            <a:ext cx="9144000" cy="6856413"/>
          </a:xfrm>
          <a:prstGeom prst="rect">
            <a:avLst/>
          </a:prstGeom>
          <a:noFill/>
          <a:ln w="9525">
            <a:noFill/>
            <a:miter lim="800000"/>
            <a:headEnd/>
            <a:tailEnd/>
          </a:ln>
        </p:spPr>
      </p:pic>
      <p:sp>
        <p:nvSpPr>
          <p:cNvPr id="139268" name="Text Box 4"/>
          <p:cNvSpPr>
            <a:spLocks noGrp="1" noChangeArrowheads="1"/>
          </p:cNvSpPr>
          <p:nvPr>
            <p:ph idx="1"/>
          </p:nvPr>
        </p:nvSpPr>
        <p:spPr>
          <a:xfrm>
            <a:off x="337911" y="710704"/>
            <a:ext cx="8581639" cy="5336102"/>
          </a:xfrm>
        </p:spPr>
        <p:txBody>
          <a:bodyPr>
            <a:noAutofit/>
          </a:bodyPr>
          <a:lstStyle/>
          <a:p>
            <a:pPr marL="50800" indent="-50800" eaLnBrk="1" hangingPunct="1">
              <a:lnSpc>
                <a:spcPct val="90000"/>
              </a:lnSpc>
              <a:buFontTx/>
              <a:buNone/>
            </a:pPr>
            <a:r>
              <a:rPr lang="en-US" sz="3800" b="1" dirty="0">
                <a:solidFill>
                  <a:srgbClr val="000000"/>
                </a:solidFill>
                <a:ea typeface="ＭＳ Ｐゴシック" charset="-128"/>
                <a:cs typeface="ＭＳ Ｐゴシック" charset="-128"/>
              </a:rPr>
              <a:t>The effectiveness of society’s response to </a:t>
            </a:r>
            <a:r>
              <a:rPr lang="en-US" sz="3800" b="1" dirty="0" smtClean="0">
                <a:solidFill>
                  <a:srgbClr val="000000"/>
                </a:solidFill>
                <a:ea typeface="ＭＳ Ｐゴシック" charset="-128"/>
                <a:cs typeface="ＭＳ Ｐゴシック" charset="-128"/>
              </a:rPr>
              <a:t>environmental </a:t>
            </a:r>
            <a:r>
              <a:rPr lang="en-US" sz="3800" b="1" dirty="0">
                <a:solidFill>
                  <a:srgbClr val="000000"/>
                </a:solidFill>
                <a:ea typeface="ＭＳ Ｐゴシック" charset="-128"/>
                <a:cs typeface="ＭＳ Ｐゴシック" charset="-128"/>
              </a:rPr>
              <a:t>changes will depend </a:t>
            </a:r>
            <a:r>
              <a:rPr lang="en-US" sz="3800" b="1" dirty="0" smtClean="0">
                <a:solidFill>
                  <a:srgbClr val="000000"/>
                </a:solidFill>
                <a:ea typeface="ＭＳ Ｐゴシック" charset="-128"/>
                <a:cs typeface="ＭＳ Ｐゴシック" charset="-128"/>
              </a:rPr>
              <a:t>on:</a:t>
            </a:r>
            <a:endParaRPr lang="en-US" sz="3800" b="1" dirty="0">
              <a:solidFill>
                <a:srgbClr val="000000"/>
              </a:solidFill>
              <a:ea typeface="ＭＳ Ｐゴシック" charset="-128"/>
              <a:cs typeface="ＭＳ Ｐゴシック" charset="-128"/>
            </a:endParaRPr>
          </a:p>
          <a:p>
            <a:pPr lvl="1" eaLnBrk="1" hangingPunct="1">
              <a:lnSpc>
                <a:spcPct val="90000"/>
              </a:lnSpc>
              <a:spcAft>
                <a:spcPts val="1200"/>
              </a:spcAft>
              <a:buFont typeface="Times" charset="0"/>
              <a:buChar char="•"/>
            </a:pPr>
            <a:r>
              <a:rPr lang="en-US" sz="3800" b="1" dirty="0">
                <a:solidFill>
                  <a:srgbClr val="000000"/>
                </a:solidFill>
              </a:rPr>
              <a:t>The magnitude of those changes </a:t>
            </a:r>
          </a:p>
          <a:p>
            <a:pPr lvl="1" eaLnBrk="1" hangingPunct="1">
              <a:lnSpc>
                <a:spcPct val="90000"/>
              </a:lnSpc>
              <a:spcAft>
                <a:spcPts val="1200"/>
              </a:spcAft>
              <a:buFont typeface="Times" charset="0"/>
              <a:buChar char="•"/>
            </a:pPr>
            <a:r>
              <a:rPr lang="en-US" sz="3800" b="1" dirty="0">
                <a:solidFill>
                  <a:srgbClr val="000000"/>
                </a:solidFill>
              </a:rPr>
              <a:t>The rate at which they occur</a:t>
            </a:r>
            <a:endParaRPr lang="en-US" sz="3800" b="1" dirty="0" smtClean="0">
              <a:solidFill>
                <a:srgbClr val="000000"/>
              </a:solidFill>
            </a:endParaRPr>
          </a:p>
          <a:p>
            <a:pPr lvl="1" eaLnBrk="1" hangingPunct="1">
              <a:lnSpc>
                <a:spcPct val="90000"/>
              </a:lnSpc>
              <a:spcAft>
                <a:spcPts val="1200"/>
              </a:spcAft>
              <a:buFont typeface="Times" charset="0"/>
              <a:buChar char="•"/>
            </a:pPr>
            <a:r>
              <a:rPr lang="en-US" sz="3800" b="1" dirty="0" smtClean="0">
                <a:solidFill>
                  <a:srgbClr val="000000"/>
                </a:solidFill>
              </a:rPr>
              <a:t>How well we anticipate and prepare for them</a:t>
            </a:r>
            <a:endParaRPr lang="en-US" sz="3800" b="1" dirty="0">
              <a:solidFill>
                <a:srgbClr val="000000"/>
              </a:solidFill>
            </a:endParaRPr>
          </a:p>
        </p:txBody>
      </p:sp>
      <p:grpSp>
        <p:nvGrpSpPr>
          <p:cNvPr id="4" name="Group 3"/>
          <p:cNvGrpSpPr/>
          <p:nvPr/>
        </p:nvGrpSpPr>
        <p:grpSpPr>
          <a:xfrm>
            <a:off x="802906" y="4137310"/>
            <a:ext cx="7758078" cy="1963542"/>
            <a:chOff x="802906" y="4137310"/>
            <a:chExt cx="7758078" cy="1963542"/>
          </a:xfrm>
        </p:grpSpPr>
        <p:sp>
          <p:nvSpPr>
            <p:cNvPr id="2" name="TextBox 1"/>
            <p:cNvSpPr txBox="1"/>
            <p:nvPr/>
          </p:nvSpPr>
          <p:spPr>
            <a:xfrm>
              <a:off x="802906" y="5423744"/>
              <a:ext cx="7758078" cy="677108"/>
            </a:xfrm>
            <a:prstGeom prst="rect">
              <a:avLst/>
            </a:prstGeom>
            <a:noFill/>
          </p:spPr>
          <p:txBody>
            <a:bodyPr wrap="none" rtlCol="0">
              <a:spAutoFit/>
            </a:bodyPr>
            <a:lstStyle/>
            <a:p>
              <a:r>
                <a:rPr lang="en-US" sz="3800" b="1" i="1" dirty="0" smtClean="0">
                  <a:solidFill>
                    <a:srgbClr val="800000"/>
                  </a:solidFill>
                </a:rPr>
                <a:t>Sustained Observations Are Essential</a:t>
              </a:r>
              <a:endParaRPr lang="en-US" sz="3800" b="1" i="1" dirty="0">
                <a:solidFill>
                  <a:srgbClr val="800000"/>
                </a:solidFill>
              </a:endParaRPr>
            </a:p>
          </p:txBody>
        </p:sp>
        <p:sp>
          <p:nvSpPr>
            <p:cNvPr id="3" name="Down Arrow 2"/>
            <p:cNvSpPr/>
            <p:nvPr/>
          </p:nvSpPr>
          <p:spPr>
            <a:xfrm rot="596310">
              <a:off x="4416045" y="4137310"/>
              <a:ext cx="458403" cy="1404290"/>
            </a:xfrm>
            <a:prstGeom prst="down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7499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26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flipH="1">
            <a:off x="1" y="-599915"/>
            <a:ext cx="9143999" cy="8853171"/>
          </a:xfrm>
          <a:prstGeom prst="rect">
            <a:avLst/>
          </a:prstGeom>
        </p:spPr>
      </p:pic>
      <p:sp>
        <p:nvSpPr>
          <p:cNvPr id="2" name="Title 1"/>
          <p:cNvSpPr>
            <a:spLocks noGrp="1"/>
          </p:cNvSpPr>
          <p:nvPr>
            <p:ph type="title"/>
          </p:nvPr>
        </p:nvSpPr>
        <p:spPr>
          <a:xfrm>
            <a:off x="1086556" y="246416"/>
            <a:ext cx="5545668" cy="1143000"/>
          </a:xfrm>
        </p:spPr>
        <p:txBody>
          <a:bodyPr>
            <a:normAutofit/>
          </a:bodyPr>
          <a:lstStyle/>
          <a:p>
            <a:pPr algn="l"/>
            <a:r>
              <a:rPr lang="en-US" sz="5400" dirty="0" smtClean="0">
                <a:solidFill>
                  <a:schemeClr val="bg1"/>
                </a:solidFill>
              </a:rPr>
              <a:t>Thank you</a:t>
            </a:r>
            <a:endParaRPr lang="en-US" sz="5400" dirty="0">
              <a:solidFill>
                <a:schemeClr val="bg1"/>
              </a:solidFill>
            </a:endParaRPr>
          </a:p>
        </p:txBody>
      </p:sp>
      <p:pic>
        <p:nvPicPr>
          <p:cNvPr id="5" name="Picture 4" descr="CIRES PPT black bann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97109"/>
            <a:ext cx="9160933" cy="877824"/>
          </a:xfrm>
          <a:prstGeom prst="rect">
            <a:avLst/>
          </a:prstGeom>
        </p:spPr>
      </p:pic>
    </p:spTree>
    <p:extLst>
      <p:ext uri="{BB962C8B-B14F-4D97-AF65-F5344CB8AC3E}">
        <p14:creationId xmlns:p14="http://schemas.microsoft.com/office/powerpoint/2010/main" val="2656932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69635" name="Rectangle 9"/>
          <p:cNvSpPr>
            <a:spLocks noChangeArrowheads="1"/>
          </p:cNvSpPr>
          <p:nvPr/>
        </p:nvSpPr>
        <p:spPr bwMode="auto">
          <a:xfrm>
            <a:off x="9813925" y="4738688"/>
            <a:ext cx="184150" cy="519112"/>
          </a:xfrm>
          <a:prstGeom prst="rect">
            <a:avLst/>
          </a:prstGeom>
          <a:noFill/>
          <a:ln w="9525">
            <a:noFill/>
            <a:miter lim="800000"/>
            <a:headEnd/>
            <a:tailEnd/>
          </a:ln>
        </p:spPr>
        <p:txBody>
          <a:bodyPr wrap="none">
            <a:prstTxWarp prst="textNoShape">
              <a:avLst/>
            </a:prstTxWarp>
            <a:spAutoFit/>
          </a:bodyPr>
          <a:lstStyle/>
          <a:p>
            <a:pPr eaLnBrk="0" hangingPunct="0"/>
            <a:endParaRPr lang="en-US"/>
          </a:p>
        </p:txBody>
      </p:sp>
      <p:pic>
        <p:nvPicPr>
          <p:cNvPr id="3" name="Picture 2"/>
          <p:cNvPicPr>
            <a:picLocks noChangeAspect="1"/>
          </p:cNvPicPr>
          <p:nvPr/>
        </p:nvPicPr>
        <p:blipFill>
          <a:blip r:embed="rId3"/>
          <a:stretch>
            <a:fillRect/>
          </a:stretch>
        </p:blipFill>
        <p:spPr>
          <a:xfrm>
            <a:off x="0" y="838200"/>
            <a:ext cx="9144000" cy="5174901"/>
          </a:xfrm>
          <a:prstGeom prst="rect">
            <a:avLst/>
          </a:prstGeom>
        </p:spPr>
      </p:pic>
      <p:sp>
        <p:nvSpPr>
          <p:cNvPr id="6" name="TextBox 5"/>
          <p:cNvSpPr txBox="1"/>
          <p:nvPr/>
        </p:nvSpPr>
        <p:spPr>
          <a:xfrm>
            <a:off x="1602859" y="321313"/>
            <a:ext cx="6294302" cy="923330"/>
          </a:xfrm>
          <a:prstGeom prst="rect">
            <a:avLst/>
          </a:prstGeom>
          <a:noFill/>
          <a:ln>
            <a:solidFill>
              <a:schemeClr val="bg1"/>
            </a:solidFill>
          </a:ln>
        </p:spPr>
        <p:txBody>
          <a:bodyPr wrap="square" rtlCol="0">
            <a:spAutoFit/>
          </a:bodyPr>
          <a:lstStyle/>
          <a:p>
            <a:r>
              <a:rPr lang="en-US" b="1" i="1" dirty="0" smtClean="0">
                <a:solidFill>
                  <a:schemeClr val="bg1"/>
                </a:solidFill>
              </a:rPr>
              <a:t>Admin Note: Loop removed to reduce file size. Contact author for access. </a:t>
            </a:r>
          </a:p>
          <a:p>
            <a:r>
              <a:rPr lang="en-US" b="1" i="1" dirty="0" smtClean="0">
                <a:solidFill>
                  <a:schemeClr val="bg1"/>
                </a:solidFill>
              </a:rPr>
              <a:t>- 12 June 2015 The COMET Program</a:t>
            </a:r>
            <a:endParaRPr lang="en-US" b="1" i="1" dirty="0">
              <a:solidFill>
                <a:schemeClr val="bg1"/>
              </a:solidFill>
            </a:endParaRPr>
          </a:p>
        </p:txBody>
      </p:sp>
    </p:spTree>
    <p:extLst>
      <p:ext uri="{BB962C8B-B14F-4D97-AF65-F5344CB8AC3E}">
        <p14:creationId xmlns:p14="http://schemas.microsoft.com/office/powerpoint/2010/main" val="10309851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ea typeface="ＭＳ Ｐゴシック" charset="-128"/>
              <a:cs typeface="ＭＳ Ｐゴシック" charset="-128"/>
            </a:endParaRPr>
          </a:p>
        </p:txBody>
      </p:sp>
      <p:sp>
        <p:nvSpPr>
          <p:cNvPr id="71683" name="Content Placeholder 2"/>
          <p:cNvSpPr>
            <a:spLocks noGrp="1"/>
          </p:cNvSpPr>
          <p:nvPr>
            <p:ph idx="1"/>
          </p:nvPr>
        </p:nvSpPr>
        <p:spPr/>
        <p:txBody>
          <a:bodyPr/>
          <a:lstStyle/>
          <a:p>
            <a:endParaRPr lang="en-US">
              <a:ea typeface="ＭＳ Ｐゴシック" charset="-128"/>
              <a:cs typeface="ＭＳ Ｐゴシック" charset="-128"/>
            </a:endParaRPr>
          </a:p>
        </p:txBody>
      </p:sp>
      <p:pic>
        <p:nvPicPr>
          <p:cNvPr id="71684" name="Picture 3"/>
          <p:cNvPicPr>
            <a:picLocks noChangeAspect="1"/>
          </p:cNvPicPr>
          <p:nvPr/>
        </p:nvPicPr>
        <p:blipFill>
          <a:blip r:embed="rId3"/>
          <a:srcRect/>
          <a:stretch>
            <a:fillRect/>
          </a:stretch>
        </p:blipFill>
        <p:spPr bwMode="auto">
          <a:xfrm>
            <a:off x="-1463675" y="-1143000"/>
            <a:ext cx="11887200" cy="9906000"/>
          </a:xfrm>
          <a:prstGeom prst="rect">
            <a:avLst/>
          </a:prstGeom>
          <a:noFill/>
          <a:ln w="9525">
            <a:noFill/>
            <a:miter lim="800000"/>
            <a:headEnd/>
            <a:tailEnd/>
          </a:ln>
        </p:spPr>
      </p:pic>
    </p:spTree>
    <p:extLst>
      <p:ext uri="{BB962C8B-B14F-4D97-AF65-F5344CB8AC3E}">
        <p14:creationId xmlns:p14="http://schemas.microsoft.com/office/powerpoint/2010/main" val="40235135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aneoetal201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94" y="734336"/>
            <a:ext cx="4818061" cy="4588387"/>
          </a:xfrm>
          <a:prstGeom prst="rect">
            <a:avLst/>
          </a:prstGeom>
        </p:spPr>
      </p:pic>
      <p:sp>
        <p:nvSpPr>
          <p:cNvPr id="3" name="TextBox 2"/>
          <p:cNvSpPr txBox="1"/>
          <p:nvPr/>
        </p:nvSpPr>
        <p:spPr>
          <a:xfrm>
            <a:off x="2448694" y="81486"/>
            <a:ext cx="4246625" cy="461665"/>
          </a:xfrm>
          <a:prstGeom prst="rect">
            <a:avLst/>
          </a:prstGeom>
          <a:noFill/>
        </p:spPr>
        <p:txBody>
          <a:bodyPr wrap="none" rtlCol="0">
            <a:spAutoFit/>
          </a:bodyPr>
          <a:lstStyle/>
          <a:p>
            <a:pPr algn="ctr"/>
            <a:r>
              <a:rPr lang="en-US" sz="2400" b="1" dirty="0" smtClean="0">
                <a:solidFill>
                  <a:srgbClr val="000000"/>
                </a:solidFill>
              </a:rPr>
              <a:t>The Threat of a Warming </a:t>
            </a:r>
            <a:r>
              <a:rPr lang="en-US" sz="2400" b="1" dirty="0">
                <a:solidFill>
                  <a:srgbClr val="000000"/>
                </a:solidFill>
              </a:rPr>
              <a:t>O</a:t>
            </a:r>
            <a:r>
              <a:rPr lang="en-US" sz="2400" b="1" dirty="0" smtClean="0">
                <a:solidFill>
                  <a:srgbClr val="000000"/>
                </a:solidFill>
              </a:rPr>
              <a:t>cean</a:t>
            </a:r>
            <a:endParaRPr lang="en-US" sz="2400" b="1" dirty="0">
              <a:solidFill>
                <a:srgbClr val="000000"/>
              </a:solidFill>
            </a:endParaRPr>
          </a:p>
        </p:txBody>
      </p:sp>
      <p:sp>
        <p:nvSpPr>
          <p:cNvPr id="4" name="TextBox 3"/>
          <p:cNvSpPr txBox="1"/>
          <p:nvPr/>
        </p:nvSpPr>
        <p:spPr>
          <a:xfrm>
            <a:off x="7578471" y="5849565"/>
            <a:ext cx="1497976" cy="276999"/>
          </a:xfrm>
          <a:prstGeom prst="rect">
            <a:avLst/>
          </a:prstGeom>
          <a:noFill/>
        </p:spPr>
        <p:txBody>
          <a:bodyPr wrap="none" rtlCol="0">
            <a:spAutoFit/>
          </a:bodyPr>
          <a:lstStyle/>
          <a:p>
            <a:r>
              <a:rPr lang="en-US" sz="1200" dirty="0" smtClean="0"/>
              <a:t>[</a:t>
            </a:r>
            <a:r>
              <a:rPr lang="en-US" sz="1200" dirty="0" err="1" smtClean="0"/>
              <a:t>Straneo</a:t>
            </a:r>
            <a:r>
              <a:rPr lang="en-US" sz="1200" dirty="0" smtClean="0"/>
              <a:t> et al., 2013] </a:t>
            </a:r>
            <a:endParaRPr lang="en-US" sz="1200" dirty="0"/>
          </a:p>
        </p:txBody>
      </p:sp>
      <p:pic>
        <p:nvPicPr>
          <p:cNvPr id="5" name="Picture 4" descr="straneoetal2013_2.tiff"/>
          <p:cNvPicPr>
            <a:picLocks noChangeAspect="1"/>
          </p:cNvPicPr>
          <p:nvPr/>
        </p:nvPicPr>
        <p:blipFill rotWithShape="1">
          <a:blip r:embed="rId4">
            <a:extLst>
              <a:ext uri="{28A0092B-C50C-407E-A947-70E740481C1C}">
                <a14:useLocalDpi xmlns:a14="http://schemas.microsoft.com/office/drawing/2010/main" val="0"/>
              </a:ext>
            </a:extLst>
          </a:blip>
          <a:srcRect l="7866" b="12306"/>
          <a:stretch/>
        </p:blipFill>
        <p:spPr>
          <a:xfrm>
            <a:off x="5242331" y="616688"/>
            <a:ext cx="3721422" cy="5202903"/>
          </a:xfrm>
          <a:prstGeom prst="rect">
            <a:avLst/>
          </a:prstGeom>
        </p:spPr>
      </p:pic>
      <p:sp>
        <p:nvSpPr>
          <p:cNvPr id="7" name="TextBox 6"/>
          <p:cNvSpPr txBox="1"/>
          <p:nvPr/>
        </p:nvSpPr>
        <p:spPr>
          <a:xfrm>
            <a:off x="229265" y="5282706"/>
            <a:ext cx="5563574" cy="1400383"/>
          </a:xfrm>
          <a:prstGeom prst="rect">
            <a:avLst/>
          </a:prstGeom>
          <a:noFill/>
        </p:spPr>
        <p:txBody>
          <a:bodyPr wrap="square" rtlCol="0">
            <a:spAutoFit/>
          </a:bodyPr>
          <a:lstStyle/>
          <a:p>
            <a:pPr marL="285750" indent="-285750">
              <a:spcBef>
                <a:spcPts val="600"/>
              </a:spcBef>
              <a:buFont typeface="Arial"/>
              <a:buChar char="•"/>
            </a:pPr>
            <a:r>
              <a:rPr lang="en-US" sz="1600" dirty="0" smtClean="0"/>
              <a:t>Warm, higher salinity subsurface Atlantic water is able to access many deep glacier fjords.</a:t>
            </a:r>
          </a:p>
          <a:p>
            <a:pPr marL="285750" indent="-285750">
              <a:spcBef>
                <a:spcPts val="600"/>
              </a:spcBef>
              <a:buFont typeface="Arial"/>
              <a:buChar char="•"/>
            </a:pPr>
            <a:r>
              <a:rPr lang="en-US" sz="1600" dirty="0" smtClean="0"/>
              <a:t>High rates of subsurface glacier melt are observed, but there is a poor understanding of how this contributes to mass loss and what ocean warming may mean for future changes.</a:t>
            </a:r>
          </a:p>
        </p:txBody>
      </p:sp>
    </p:spTree>
    <p:extLst>
      <p:ext uri="{BB962C8B-B14F-4D97-AF65-F5344CB8AC3E}">
        <p14:creationId xmlns:p14="http://schemas.microsoft.com/office/powerpoint/2010/main" val="14185370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5" descr="STILLsea_ice1979to1981average_noOutline"/>
          <p:cNvPicPr>
            <a:picLocks noChangeAspect="1" noChangeArrowheads="1"/>
          </p:cNvPicPr>
          <p:nvPr/>
        </p:nvPicPr>
        <p:blipFill>
          <a:blip r:embed="rId2"/>
          <a:srcRect/>
          <a:stretch>
            <a:fillRect/>
          </a:stretch>
        </p:blipFill>
        <p:spPr bwMode="auto">
          <a:xfrm>
            <a:off x="0" y="913372"/>
            <a:ext cx="9144000" cy="5360676"/>
          </a:xfrm>
          <a:prstGeom prst="rect">
            <a:avLst/>
          </a:prstGeom>
          <a:noFill/>
          <a:ln w="9525">
            <a:noFill/>
            <a:miter lim="800000"/>
            <a:headEnd/>
            <a:tailEnd/>
          </a:ln>
        </p:spPr>
      </p:pic>
      <p:sp>
        <p:nvSpPr>
          <p:cNvPr id="4" name="TextBox 3"/>
          <p:cNvSpPr txBox="1"/>
          <p:nvPr/>
        </p:nvSpPr>
        <p:spPr>
          <a:xfrm>
            <a:off x="7317948" y="2216924"/>
            <a:ext cx="1687910" cy="923330"/>
          </a:xfrm>
          <a:prstGeom prst="rect">
            <a:avLst/>
          </a:prstGeom>
          <a:noFill/>
        </p:spPr>
        <p:txBody>
          <a:bodyPr wrap="square" rtlCol="0">
            <a:spAutoFit/>
          </a:bodyPr>
          <a:lstStyle/>
          <a:p>
            <a:pPr algn="ctr"/>
            <a:r>
              <a:rPr lang="en-US" b="1" dirty="0" smtClean="0">
                <a:solidFill>
                  <a:srgbClr val="FFFF00"/>
                </a:solidFill>
              </a:rPr>
              <a:t>Greenland: </a:t>
            </a:r>
          </a:p>
          <a:p>
            <a:pPr algn="ctr"/>
            <a:r>
              <a:rPr lang="en-US" b="1" dirty="0" smtClean="0">
                <a:solidFill>
                  <a:srgbClr val="FFFF00"/>
                </a:solidFill>
              </a:rPr>
              <a:t>-370 GT/</a:t>
            </a:r>
            <a:r>
              <a:rPr lang="en-US" b="1" dirty="0" err="1" smtClean="0">
                <a:solidFill>
                  <a:srgbClr val="FFFF00"/>
                </a:solidFill>
              </a:rPr>
              <a:t>yr</a:t>
            </a:r>
            <a:r>
              <a:rPr lang="en-US" b="1" dirty="0" smtClean="0">
                <a:solidFill>
                  <a:srgbClr val="FFFF00"/>
                </a:solidFill>
              </a:rPr>
              <a:t> </a:t>
            </a:r>
            <a:endParaRPr lang="en-US" b="1" dirty="0">
              <a:solidFill>
                <a:srgbClr val="FFFF00"/>
              </a:solidFill>
              <a:sym typeface="Wingdings"/>
            </a:endParaRPr>
          </a:p>
          <a:p>
            <a:pPr algn="ctr"/>
            <a:r>
              <a:rPr lang="en-US" b="1" dirty="0" smtClean="0">
                <a:solidFill>
                  <a:srgbClr val="FFFF00"/>
                </a:solidFill>
                <a:sym typeface="Wingdings"/>
              </a:rPr>
              <a:t>1 mm SLR/</a:t>
            </a:r>
            <a:r>
              <a:rPr lang="en-US" b="1" dirty="0" err="1" smtClean="0">
                <a:solidFill>
                  <a:srgbClr val="FFFF00"/>
                </a:solidFill>
                <a:sym typeface="Wingdings"/>
              </a:rPr>
              <a:t>yr</a:t>
            </a:r>
            <a:endParaRPr lang="en-US" b="1" dirty="0">
              <a:solidFill>
                <a:srgbClr val="FFFF00"/>
              </a:solidFill>
            </a:endParaRPr>
          </a:p>
        </p:txBody>
      </p:sp>
      <p:sp>
        <p:nvSpPr>
          <p:cNvPr id="5" name="TextBox 4"/>
          <p:cNvSpPr txBox="1"/>
          <p:nvPr/>
        </p:nvSpPr>
        <p:spPr>
          <a:xfrm>
            <a:off x="5017165" y="4901158"/>
            <a:ext cx="1687910" cy="923330"/>
          </a:xfrm>
          <a:prstGeom prst="rect">
            <a:avLst/>
          </a:prstGeom>
          <a:noFill/>
        </p:spPr>
        <p:txBody>
          <a:bodyPr wrap="square" rtlCol="0">
            <a:spAutoFit/>
          </a:bodyPr>
          <a:lstStyle/>
          <a:p>
            <a:pPr algn="ctr"/>
            <a:r>
              <a:rPr lang="en-US" b="1" dirty="0" smtClean="0">
                <a:solidFill>
                  <a:srgbClr val="FFFF00"/>
                </a:solidFill>
              </a:rPr>
              <a:t>Canada</a:t>
            </a:r>
          </a:p>
          <a:p>
            <a:pPr algn="ctr"/>
            <a:r>
              <a:rPr lang="en-US" b="1" dirty="0" smtClean="0">
                <a:solidFill>
                  <a:srgbClr val="FFFF00"/>
                </a:solidFill>
              </a:rPr>
              <a:t>-61 GT ice/</a:t>
            </a:r>
            <a:r>
              <a:rPr lang="en-US" b="1" dirty="0" err="1" smtClean="0">
                <a:solidFill>
                  <a:srgbClr val="FFFF00"/>
                </a:solidFill>
              </a:rPr>
              <a:t>yr</a:t>
            </a:r>
            <a:r>
              <a:rPr lang="en-US" b="1" dirty="0" smtClean="0">
                <a:solidFill>
                  <a:srgbClr val="FFFF00"/>
                </a:solidFill>
              </a:rPr>
              <a:t> </a:t>
            </a:r>
          </a:p>
          <a:p>
            <a:pPr algn="ctr"/>
            <a:r>
              <a:rPr lang="en-US" b="1" dirty="0" smtClean="0">
                <a:solidFill>
                  <a:srgbClr val="FFFF00"/>
                </a:solidFill>
              </a:rPr>
              <a:t>17 cm SLR/</a:t>
            </a:r>
            <a:r>
              <a:rPr lang="en-US" b="1" dirty="0" err="1" smtClean="0">
                <a:solidFill>
                  <a:srgbClr val="FFFF00"/>
                </a:solidFill>
              </a:rPr>
              <a:t>yr</a:t>
            </a:r>
            <a:endParaRPr lang="en-US" b="1" dirty="0" smtClean="0">
              <a:solidFill>
                <a:srgbClr val="FFFF00"/>
              </a:solidFill>
            </a:endParaRPr>
          </a:p>
        </p:txBody>
      </p:sp>
      <p:sp>
        <p:nvSpPr>
          <p:cNvPr id="6" name="TextBox 5"/>
          <p:cNvSpPr txBox="1"/>
          <p:nvPr/>
        </p:nvSpPr>
        <p:spPr>
          <a:xfrm>
            <a:off x="2342146" y="4984718"/>
            <a:ext cx="1874806" cy="923330"/>
          </a:xfrm>
          <a:prstGeom prst="rect">
            <a:avLst/>
          </a:prstGeom>
          <a:noFill/>
        </p:spPr>
        <p:txBody>
          <a:bodyPr wrap="square" rtlCol="0">
            <a:spAutoFit/>
          </a:bodyPr>
          <a:lstStyle/>
          <a:p>
            <a:pPr algn="ctr"/>
            <a:r>
              <a:rPr lang="en-US" b="1" dirty="0" smtClean="0">
                <a:solidFill>
                  <a:srgbClr val="FFFF00"/>
                </a:solidFill>
              </a:rPr>
              <a:t>Alaska</a:t>
            </a:r>
          </a:p>
          <a:p>
            <a:pPr algn="ctr"/>
            <a:r>
              <a:rPr lang="en-US" b="1" dirty="0" smtClean="0">
                <a:solidFill>
                  <a:srgbClr val="FFFF00"/>
                </a:solidFill>
              </a:rPr>
              <a:t>-74 GT/</a:t>
            </a:r>
            <a:r>
              <a:rPr lang="en-US" b="1" dirty="0" err="1" smtClean="0">
                <a:solidFill>
                  <a:srgbClr val="FFFF00"/>
                </a:solidFill>
              </a:rPr>
              <a:t>yr</a:t>
            </a:r>
            <a:r>
              <a:rPr lang="en-US" b="1" dirty="0" smtClean="0">
                <a:solidFill>
                  <a:srgbClr val="FFFF00"/>
                </a:solidFill>
              </a:rPr>
              <a:t> </a:t>
            </a:r>
            <a:endParaRPr lang="en-US" b="1" dirty="0">
              <a:solidFill>
                <a:srgbClr val="FFFF00"/>
              </a:solidFill>
              <a:sym typeface="Wingdings"/>
            </a:endParaRPr>
          </a:p>
          <a:p>
            <a:pPr algn="ctr"/>
            <a:r>
              <a:rPr lang="en-US" b="1" dirty="0" smtClean="0">
                <a:solidFill>
                  <a:srgbClr val="FFFF00"/>
                </a:solidFill>
                <a:sym typeface="Wingdings"/>
              </a:rPr>
              <a:t>20 mm SLR/</a:t>
            </a:r>
            <a:r>
              <a:rPr lang="en-US" b="1" dirty="0" err="1" smtClean="0">
                <a:solidFill>
                  <a:srgbClr val="FFFF00"/>
                </a:solidFill>
                <a:sym typeface="Wingdings"/>
              </a:rPr>
              <a:t>yr</a:t>
            </a:r>
            <a:endParaRPr lang="en-US" b="1" dirty="0">
              <a:solidFill>
                <a:srgbClr val="FFFF00"/>
              </a:solidFill>
            </a:endParaRPr>
          </a:p>
        </p:txBody>
      </p:sp>
      <p:sp>
        <p:nvSpPr>
          <p:cNvPr id="9" name="TextBox 8"/>
          <p:cNvSpPr txBox="1"/>
          <p:nvPr/>
        </p:nvSpPr>
        <p:spPr>
          <a:xfrm>
            <a:off x="2089189" y="310240"/>
            <a:ext cx="4965622" cy="584776"/>
          </a:xfrm>
          <a:prstGeom prst="rect">
            <a:avLst/>
          </a:prstGeom>
          <a:noFill/>
        </p:spPr>
        <p:txBody>
          <a:bodyPr wrap="none" rtlCol="0">
            <a:spAutoFit/>
          </a:bodyPr>
          <a:lstStyle/>
          <a:p>
            <a:pPr algn="ctr"/>
            <a:r>
              <a:rPr lang="en-US" sz="3200" dirty="0" smtClean="0">
                <a:solidFill>
                  <a:schemeClr val="bg1"/>
                </a:solidFill>
              </a:rPr>
              <a:t>Arctic Land Ice Mass Balance </a:t>
            </a:r>
            <a:endParaRPr lang="en-US" sz="3200" dirty="0">
              <a:solidFill>
                <a:schemeClr val="bg1"/>
              </a:solidFill>
            </a:endParaRPr>
          </a:p>
        </p:txBody>
      </p:sp>
    </p:spTree>
    <p:extLst>
      <p:ext uri="{BB962C8B-B14F-4D97-AF65-F5344CB8AC3E}">
        <p14:creationId xmlns:p14="http://schemas.microsoft.com/office/powerpoint/2010/main" val="538925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026" descr="STILLsea_ice1979to1981average_noOutline"/>
          <p:cNvPicPr>
            <a:picLocks noChangeAspect="1" noChangeArrowheads="1"/>
          </p:cNvPicPr>
          <p:nvPr/>
        </p:nvPicPr>
        <p:blipFill>
          <a:blip r:embed="rId3"/>
          <a:srcRect/>
          <a:stretch>
            <a:fillRect/>
          </a:stretch>
        </p:blipFill>
        <p:spPr bwMode="auto">
          <a:xfrm>
            <a:off x="0" y="1905000"/>
            <a:ext cx="9144000" cy="5035550"/>
          </a:xfrm>
          <a:prstGeom prst="rect">
            <a:avLst/>
          </a:prstGeom>
          <a:noFill/>
          <a:ln w="9525">
            <a:noFill/>
            <a:miter lim="800000"/>
            <a:headEnd/>
            <a:tailEnd/>
          </a:ln>
        </p:spPr>
      </p:pic>
      <p:sp>
        <p:nvSpPr>
          <p:cNvPr id="115715" name="Rectangle 1029"/>
          <p:cNvSpPr>
            <a:spLocks noChangeArrowheads="1"/>
          </p:cNvSpPr>
          <p:nvPr/>
        </p:nvSpPr>
        <p:spPr bwMode="auto">
          <a:xfrm>
            <a:off x="0" y="0"/>
            <a:ext cx="9144000" cy="1905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eaLnBrk="0" hangingPunct="0"/>
            <a:endParaRPr lang="en-US"/>
          </a:p>
        </p:txBody>
      </p:sp>
      <p:sp>
        <p:nvSpPr>
          <p:cNvPr id="115716" name="Line 1030"/>
          <p:cNvSpPr>
            <a:spLocks noChangeShapeType="1"/>
          </p:cNvSpPr>
          <p:nvPr/>
        </p:nvSpPr>
        <p:spPr bwMode="auto">
          <a:xfrm flipH="1" flipV="1">
            <a:off x="1524000" y="2667000"/>
            <a:ext cx="1143000" cy="2057400"/>
          </a:xfrm>
          <a:prstGeom prst="line">
            <a:avLst/>
          </a:prstGeom>
          <a:noFill/>
          <a:ln w="38100">
            <a:solidFill>
              <a:srgbClr val="FDFF01"/>
            </a:solidFill>
            <a:round/>
            <a:headEnd/>
            <a:tailEnd/>
          </a:ln>
        </p:spPr>
        <p:txBody>
          <a:bodyPr wrap="none" anchor="ctr">
            <a:prstTxWarp prst="textNoShape">
              <a:avLst/>
            </a:prstTxWarp>
          </a:bodyPr>
          <a:lstStyle/>
          <a:p>
            <a:endParaRPr lang="en-US"/>
          </a:p>
        </p:txBody>
      </p:sp>
      <p:sp>
        <p:nvSpPr>
          <p:cNvPr id="115717" name="Text Box 1031"/>
          <p:cNvSpPr txBox="1">
            <a:spLocks noChangeArrowheads="1"/>
          </p:cNvSpPr>
          <p:nvPr/>
        </p:nvSpPr>
        <p:spPr bwMode="auto">
          <a:xfrm>
            <a:off x="157163" y="2212975"/>
            <a:ext cx="2205037" cy="835025"/>
          </a:xfrm>
          <a:prstGeom prst="rect">
            <a:avLst/>
          </a:prstGeom>
          <a:noFill/>
          <a:ln w="9525">
            <a:noFill/>
            <a:miter lim="800000"/>
            <a:headEnd/>
            <a:tailEnd/>
          </a:ln>
        </p:spPr>
        <p:txBody>
          <a:bodyPr>
            <a:prstTxWarp prst="textNoShape">
              <a:avLst/>
            </a:prstTxWarp>
            <a:spAutoFit/>
          </a:bodyPr>
          <a:lstStyle/>
          <a:p>
            <a:pPr eaLnBrk="0" hangingPunct="0">
              <a:lnSpc>
                <a:spcPct val="90000"/>
              </a:lnSpc>
            </a:pPr>
            <a:r>
              <a:rPr lang="en-US" sz="1800" b="1">
                <a:solidFill>
                  <a:srgbClr val="FDFF01"/>
                </a:solidFill>
                <a:latin typeface="Arial" charset="0"/>
              </a:rPr>
              <a:t>Concentration: Passive microwave</a:t>
            </a:r>
          </a:p>
        </p:txBody>
      </p:sp>
      <p:sp>
        <p:nvSpPr>
          <p:cNvPr id="115718" name="Line 1033"/>
          <p:cNvSpPr>
            <a:spLocks noChangeShapeType="1"/>
          </p:cNvSpPr>
          <p:nvPr/>
        </p:nvSpPr>
        <p:spPr bwMode="auto">
          <a:xfrm flipH="1" flipV="1">
            <a:off x="2057400" y="1905000"/>
            <a:ext cx="762000" cy="1295400"/>
          </a:xfrm>
          <a:prstGeom prst="line">
            <a:avLst/>
          </a:prstGeom>
          <a:noFill/>
          <a:ln w="38100">
            <a:solidFill>
              <a:srgbClr val="FDFF01"/>
            </a:solidFill>
            <a:round/>
            <a:headEnd/>
            <a:tailEnd/>
          </a:ln>
        </p:spPr>
        <p:txBody>
          <a:bodyPr wrap="none" anchor="ctr">
            <a:prstTxWarp prst="textNoShape">
              <a:avLst/>
            </a:prstTxWarp>
          </a:bodyPr>
          <a:lstStyle/>
          <a:p>
            <a:endParaRPr lang="en-US"/>
          </a:p>
        </p:txBody>
      </p:sp>
      <p:sp>
        <p:nvSpPr>
          <p:cNvPr id="115719" name="Text Box 1034"/>
          <p:cNvSpPr txBox="1">
            <a:spLocks noChangeArrowheads="1"/>
          </p:cNvSpPr>
          <p:nvPr/>
        </p:nvSpPr>
        <p:spPr bwMode="auto">
          <a:xfrm>
            <a:off x="609600" y="1492250"/>
            <a:ext cx="2667000" cy="641350"/>
          </a:xfrm>
          <a:prstGeom prst="rect">
            <a:avLst/>
          </a:prstGeom>
          <a:noFill/>
          <a:ln w="9525">
            <a:noFill/>
            <a:miter lim="800000"/>
            <a:headEnd/>
            <a:tailEnd/>
          </a:ln>
        </p:spPr>
        <p:txBody>
          <a:bodyPr>
            <a:prstTxWarp prst="textNoShape">
              <a:avLst/>
            </a:prstTxWarp>
            <a:spAutoFit/>
          </a:bodyPr>
          <a:lstStyle/>
          <a:p>
            <a:pPr eaLnBrk="0" hangingPunct="0"/>
            <a:r>
              <a:rPr lang="en-US" sz="1800" b="1">
                <a:solidFill>
                  <a:srgbClr val="FDFF01"/>
                </a:solidFill>
                <a:latin typeface="Arial" charset="0"/>
              </a:rPr>
              <a:t>Extent: Passive microwave</a:t>
            </a:r>
          </a:p>
        </p:txBody>
      </p:sp>
      <p:sp>
        <p:nvSpPr>
          <p:cNvPr id="115720" name="Text Box 1035"/>
          <p:cNvSpPr txBox="1">
            <a:spLocks noChangeArrowheads="1"/>
          </p:cNvSpPr>
          <p:nvPr/>
        </p:nvSpPr>
        <p:spPr bwMode="auto">
          <a:xfrm>
            <a:off x="2895600" y="1111250"/>
            <a:ext cx="1828800" cy="641350"/>
          </a:xfrm>
          <a:prstGeom prst="rect">
            <a:avLst/>
          </a:prstGeom>
          <a:noFill/>
          <a:ln w="9525">
            <a:noFill/>
            <a:miter lim="800000"/>
            <a:headEnd/>
            <a:tailEnd/>
          </a:ln>
        </p:spPr>
        <p:txBody>
          <a:bodyPr>
            <a:prstTxWarp prst="textNoShape">
              <a:avLst/>
            </a:prstTxWarp>
            <a:spAutoFit/>
          </a:bodyPr>
          <a:lstStyle/>
          <a:p>
            <a:pPr eaLnBrk="0" hangingPunct="0"/>
            <a:r>
              <a:rPr lang="en-US" sz="1800" b="1">
                <a:solidFill>
                  <a:srgbClr val="FDFF01"/>
                </a:solidFill>
                <a:latin typeface="Arial" charset="0"/>
              </a:rPr>
              <a:t>Temperature: Thermal IR</a:t>
            </a:r>
          </a:p>
        </p:txBody>
      </p:sp>
      <p:sp>
        <p:nvSpPr>
          <p:cNvPr id="115721" name="Line 1036"/>
          <p:cNvSpPr>
            <a:spLocks noChangeShapeType="1"/>
          </p:cNvSpPr>
          <p:nvPr/>
        </p:nvSpPr>
        <p:spPr bwMode="auto">
          <a:xfrm flipV="1">
            <a:off x="3505200" y="1752600"/>
            <a:ext cx="228600" cy="2133600"/>
          </a:xfrm>
          <a:prstGeom prst="line">
            <a:avLst/>
          </a:prstGeom>
          <a:noFill/>
          <a:ln w="38100">
            <a:solidFill>
              <a:srgbClr val="FDFF01"/>
            </a:solidFill>
            <a:round/>
            <a:headEnd/>
            <a:tailEnd/>
          </a:ln>
        </p:spPr>
        <p:txBody>
          <a:bodyPr wrap="none" anchor="ctr">
            <a:prstTxWarp prst="textNoShape">
              <a:avLst/>
            </a:prstTxWarp>
          </a:bodyPr>
          <a:lstStyle/>
          <a:p>
            <a:endParaRPr lang="en-US"/>
          </a:p>
        </p:txBody>
      </p:sp>
      <p:sp>
        <p:nvSpPr>
          <p:cNvPr id="115722" name="Line 1037"/>
          <p:cNvSpPr>
            <a:spLocks noChangeShapeType="1"/>
          </p:cNvSpPr>
          <p:nvPr/>
        </p:nvSpPr>
        <p:spPr bwMode="auto">
          <a:xfrm flipV="1">
            <a:off x="4572000" y="2133600"/>
            <a:ext cx="381000" cy="1828800"/>
          </a:xfrm>
          <a:prstGeom prst="line">
            <a:avLst/>
          </a:prstGeom>
          <a:noFill/>
          <a:ln w="38100">
            <a:solidFill>
              <a:srgbClr val="FDFF01"/>
            </a:solidFill>
            <a:round/>
            <a:headEnd/>
            <a:tailEnd/>
          </a:ln>
        </p:spPr>
        <p:txBody>
          <a:bodyPr wrap="none" anchor="ctr">
            <a:prstTxWarp prst="textNoShape">
              <a:avLst/>
            </a:prstTxWarp>
          </a:bodyPr>
          <a:lstStyle/>
          <a:p>
            <a:endParaRPr lang="en-US"/>
          </a:p>
        </p:txBody>
      </p:sp>
      <p:sp>
        <p:nvSpPr>
          <p:cNvPr id="115723" name="Text Box 1038"/>
          <p:cNvSpPr txBox="1">
            <a:spLocks noChangeArrowheads="1"/>
          </p:cNvSpPr>
          <p:nvPr/>
        </p:nvSpPr>
        <p:spPr bwMode="auto">
          <a:xfrm>
            <a:off x="4271963" y="1524000"/>
            <a:ext cx="1976437" cy="641350"/>
          </a:xfrm>
          <a:prstGeom prst="rect">
            <a:avLst/>
          </a:prstGeom>
          <a:noFill/>
          <a:ln w="9525">
            <a:noFill/>
            <a:miter lim="800000"/>
            <a:headEnd/>
            <a:tailEnd/>
          </a:ln>
        </p:spPr>
        <p:txBody>
          <a:bodyPr>
            <a:prstTxWarp prst="textNoShape">
              <a:avLst/>
            </a:prstTxWarp>
            <a:spAutoFit/>
          </a:bodyPr>
          <a:lstStyle/>
          <a:p>
            <a:pPr eaLnBrk="0" hangingPunct="0"/>
            <a:r>
              <a:rPr lang="en-US" sz="1800" b="1">
                <a:solidFill>
                  <a:srgbClr val="FDFF01"/>
                </a:solidFill>
                <a:latin typeface="Arial" charset="0"/>
              </a:rPr>
              <a:t>Reflectance: Visible Imagery</a:t>
            </a:r>
          </a:p>
        </p:txBody>
      </p:sp>
      <p:sp>
        <p:nvSpPr>
          <p:cNvPr id="115724" name="Line 1039"/>
          <p:cNvSpPr>
            <a:spLocks noChangeShapeType="1"/>
          </p:cNvSpPr>
          <p:nvPr/>
        </p:nvSpPr>
        <p:spPr bwMode="auto">
          <a:xfrm flipV="1">
            <a:off x="6324600" y="2057400"/>
            <a:ext cx="381000" cy="1371600"/>
          </a:xfrm>
          <a:prstGeom prst="line">
            <a:avLst/>
          </a:prstGeom>
          <a:noFill/>
          <a:ln w="38100">
            <a:solidFill>
              <a:srgbClr val="FDFF01"/>
            </a:solidFill>
            <a:round/>
            <a:headEnd/>
            <a:tailEnd/>
          </a:ln>
        </p:spPr>
        <p:txBody>
          <a:bodyPr wrap="none" anchor="ctr">
            <a:prstTxWarp prst="textNoShape">
              <a:avLst/>
            </a:prstTxWarp>
          </a:bodyPr>
          <a:lstStyle/>
          <a:p>
            <a:endParaRPr lang="en-US"/>
          </a:p>
        </p:txBody>
      </p:sp>
      <p:sp>
        <p:nvSpPr>
          <p:cNvPr id="115725" name="Text Box 1040"/>
          <p:cNvSpPr txBox="1">
            <a:spLocks noChangeArrowheads="1"/>
          </p:cNvSpPr>
          <p:nvPr/>
        </p:nvSpPr>
        <p:spPr bwMode="auto">
          <a:xfrm>
            <a:off x="6324600" y="1371600"/>
            <a:ext cx="2514600" cy="641350"/>
          </a:xfrm>
          <a:prstGeom prst="rect">
            <a:avLst/>
          </a:prstGeom>
          <a:noFill/>
          <a:ln w="9525">
            <a:noFill/>
            <a:miter lim="800000"/>
            <a:headEnd/>
            <a:tailEnd/>
          </a:ln>
        </p:spPr>
        <p:txBody>
          <a:bodyPr>
            <a:prstTxWarp prst="textNoShape">
              <a:avLst/>
            </a:prstTxWarp>
            <a:spAutoFit/>
          </a:bodyPr>
          <a:lstStyle/>
          <a:p>
            <a:pPr eaLnBrk="0" hangingPunct="0"/>
            <a:r>
              <a:rPr lang="en-US" sz="1800" b="1">
                <a:solidFill>
                  <a:srgbClr val="FDFF01"/>
                </a:solidFill>
                <a:latin typeface="Arial" charset="0"/>
              </a:rPr>
              <a:t>Motion: Passive microwave</a:t>
            </a:r>
          </a:p>
        </p:txBody>
      </p:sp>
      <p:sp>
        <p:nvSpPr>
          <p:cNvPr id="115726" name="Text Box 1043"/>
          <p:cNvSpPr txBox="1">
            <a:spLocks noChangeArrowheads="1"/>
          </p:cNvSpPr>
          <p:nvPr/>
        </p:nvSpPr>
        <p:spPr bwMode="auto">
          <a:xfrm>
            <a:off x="779463" y="152400"/>
            <a:ext cx="7907337" cy="579438"/>
          </a:xfrm>
          <a:prstGeom prst="rect">
            <a:avLst/>
          </a:prstGeom>
          <a:noFill/>
          <a:ln w="9525">
            <a:noFill/>
            <a:miter lim="800000"/>
            <a:headEnd/>
            <a:tailEnd/>
          </a:ln>
        </p:spPr>
        <p:txBody>
          <a:bodyPr wrap="none">
            <a:prstTxWarp prst="textNoShape">
              <a:avLst/>
            </a:prstTxWarp>
            <a:spAutoFit/>
          </a:bodyPr>
          <a:lstStyle/>
          <a:p>
            <a:pPr eaLnBrk="0" hangingPunct="0"/>
            <a:r>
              <a:rPr lang="en-US" sz="3200" b="1">
                <a:solidFill>
                  <a:schemeClr val="bg1"/>
                </a:solidFill>
                <a:latin typeface="Arial" charset="0"/>
              </a:rPr>
              <a:t>Critical Tools for Understanding Sea Ice</a:t>
            </a:r>
          </a:p>
        </p:txBody>
      </p:sp>
      <p:pic>
        <p:nvPicPr>
          <p:cNvPr id="115727" name="Picture 14"/>
          <p:cNvPicPr>
            <a:picLocks noChangeAspect="1"/>
          </p:cNvPicPr>
          <p:nvPr/>
        </p:nvPicPr>
        <p:blipFill>
          <a:blip r:embed="rId4"/>
          <a:srcRect/>
          <a:stretch>
            <a:fillRect/>
          </a:stretch>
        </p:blipFill>
        <p:spPr bwMode="auto">
          <a:xfrm>
            <a:off x="-19050" y="0"/>
            <a:ext cx="9144000" cy="7192963"/>
          </a:xfrm>
          <a:prstGeom prst="rect">
            <a:avLst/>
          </a:prstGeom>
          <a:noFill/>
          <a:ln w="9525">
            <a:noFill/>
            <a:miter lim="800000"/>
            <a:headEnd/>
            <a:tailEnd/>
          </a:ln>
        </p:spPr>
      </p:pic>
    </p:spTree>
    <p:extLst>
      <p:ext uri="{BB962C8B-B14F-4D97-AF65-F5344CB8AC3E}">
        <p14:creationId xmlns:p14="http://schemas.microsoft.com/office/powerpoint/2010/main" val="426712927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idx="4294967295"/>
          </p:nvPr>
        </p:nvSpPr>
        <p:spPr>
          <a:xfrm>
            <a:off x="457200" y="-89860"/>
            <a:ext cx="8229600" cy="1143000"/>
          </a:xfrm>
        </p:spPr>
        <p:txBody>
          <a:bodyPr>
            <a:normAutofit fontScale="90000"/>
          </a:bodyPr>
          <a:lstStyle/>
          <a:p>
            <a:r>
              <a:rPr lang="en-US" dirty="0">
                <a:latin typeface="Times" charset="0"/>
              </a:rPr>
              <a:t>Evidence for Arctic Sea Ice Reduction</a:t>
            </a:r>
          </a:p>
        </p:txBody>
      </p:sp>
      <p:graphicFrame>
        <p:nvGraphicFramePr>
          <p:cNvPr id="6" name="Chart 5"/>
          <p:cNvGraphicFramePr>
            <a:graphicFrameLocks/>
          </p:cNvGraphicFramePr>
          <p:nvPr>
            <p:extLst>
              <p:ext uri="{D42A27DB-BD31-4B8C-83A1-F6EECF244321}">
                <p14:modId xmlns:p14="http://schemas.microsoft.com/office/powerpoint/2010/main" val="1142901450"/>
              </p:ext>
            </p:extLst>
          </p:nvPr>
        </p:nvGraphicFramePr>
        <p:xfrm>
          <a:off x="228600" y="942974"/>
          <a:ext cx="8915400" cy="5290908"/>
        </p:xfrm>
        <a:graphic>
          <a:graphicData uri="http://schemas.openxmlformats.org/drawingml/2006/chart">
            <c:chart xmlns:c="http://schemas.openxmlformats.org/drawingml/2006/chart" xmlns:r="http://schemas.openxmlformats.org/officeDocument/2006/relationships" r:id="rId2"/>
          </a:graphicData>
        </a:graphic>
      </p:graphicFrame>
      <p:sp>
        <p:nvSpPr>
          <p:cNvPr id="15363" name="TextBox 1"/>
          <p:cNvSpPr txBox="1">
            <a:spLocks noChangeArrowheads="1"/>
          </p:cNvSpPr>
          <p:nvPr/>
        </p:nvSpPr>
        <p:spPr bwMode="auto">
          <a:xfrm>
            <a:off x="5715000" y="4800600"/>
            <a:ext cx="2403475" cy="369888"/>
          </a:xfrm>
          <a:prstGeom prst="rect">
            <a:avLst/>
          </a:prstGeom>
          <a:no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800" b="1" smtClean="0">
                <a:solidFill>
                  <a:schemeClr val="accent2"/>
                </a:solidFill>
                <a:effectLst>
                  <a:outerShdw blurRad="38100" dist="38100" dir="2700000" algn="tl">
                    <a:srgbClr val="000000"/>
                  </a:outerShdw>
                </a:effectLst>
                <a:latin typeface="Arial" charset="0"/>
              </a:rPr>
              <a:t>Modern Satellite Era</a:t>
            </a:r>
          </a:p>
        </p:txBody>
      </p:sp>
      <p:sp>
        <p:nvSpPr>
          <p:cNvPr id="2" name="TextBox 1"/>
          <p:cNvSpPr txBox="1"/>
          <p:nvPr/>
        </p:nvSpPr>
        <p:spPr>
          <a:xfrm>
            <a:off x="1066800" y="3429000"/>
            <a:ext cx="3638550" cy="369888"/>
          </a:xfrm>
          <a:prstGeom prst="rect">
            <a:avLst/>
          </a:prstGeom>
          <a:noFill/>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800" dirty="0" smtClean="0">
                <a:effectLst>
                  <a:outerShdw blurRad="38100" dist="38100" dir="2700000" algn="tl">
                    <a:srgbClr val="FFFFFF"/>
                  </a:outerShdw>
                </a:effectLst>
                <a:latin typeface="Arial" charset="0"/>
              </a:rPr>
              <a:t>1953-2014 trend = -48,000 km</a:t>
            </a:r>
            <a:r>
              <a:rPr lang="en-US" sz="1800" baseline="30000" dirty="0" smtClean="0">
                <a:effectLst>
                  <a:outerShdw blurRad="38100" dist="38100" dir="2700000" algn="tl">
                    <a:srgbClr val="FFFFFF"/>
                  </a:outerShdw>
                </a:effectLst>
                <a:latin typeface="Arial" charset="0"/>
              </a:rPr>
              <a:t>2</a:t>
            </a:r>
            <a:r>
              <a:rPr lang="en-US" sz="1800" dirty="0" smtClean="0">
                <a:effectLst>
                  <a:outerShdw blurRad="38100" dist="38100" dir="2700000" algn="tl">
                    <a:srgbClr val="FFFFFF"/>
                  </a:outerShdw>
                </a:effectLst>
                <a:latin typeface="Arial" charset="0"/>
              </a:rPr>
              <a:t>/</a:t>
            </a:r>
            <a:r>
              <a:rPr lang="en-US" sz="1800" dirty="0" err="1" smtClean="0">
                <a:effectLst>
                  <a:outerShdw blurRad="38100" dist="38100" dir="2700000" algn="tl">
                    <a:srgbClr val="FFFFFF"/>
                  </a:outerShdw>
                </a:effectLst>
                <a:latin typeface="Arial" charset="0"/>
              </a:rPr>
              <a:t>yr</a:t>
            </a:r>
            <a:endParaRPr lang="en-US" sz="1800" dirty="0" smtClean="0">
              <a:effectLst>
                <a:outerShdw blurRad="38100" dist="38100" dir="2700000" algn="tl">
                  <a:srgbClr val="FFFFFF"/>
                </a:outerShdw>
              </a:effectLst>
              <a:latin typeface="Arial" charset="0"/>
            </a:endParaRPr>
          </a:p>
        </p:txBody>
      </p:sp>
      <p:sp>
        <p:nvSpPr>
          <p:cNvPr id="16389" name="Footer Placeholder 6"/>
          <p:cNvSpPr>
            <a:spLocks noGrp="1"/>
          </p:cNvSpPr>
          <p:nvPr>
            <p:ph type="ftr" sz="quarter" idx="10"/>
          </p:nvPr>
        </p:nvSpPr>
        <p:spPr bwMode="auto">
          <a:xfrm>
            <a:off x="0" y="561178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dirty="0" smtClean="0"/>
              <a:t>Courtesy of J. </a:t>
            </a:r>
            <a:r>
              <a:rPr lang="en-US" sz="1200" dirty="0" err="1" smtClean="0"/>
              <a:t>Stroeve</a:t>
            </a:r>
            <a:endParaRPr lang="en-US" sz="1200" dirty="0"/>
          </a:p>
        </p:txBody>
      </p:sp>
      <p:pic>
        <p:nvPicPr>
          <p:cNvPr id="7" name="Picture 6" descr="CIRES PPT black 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97109"/>
            <a:ext cx="9160933" cy="877824"/>
          </a:xfrm>
          <a:prstGeom prst="rect">
            <a:avLst/>
          </a:prstGeom>
        </p:spPr>
      </p:pic>
    </p:spTree>
    <p:extLst>
      <p:ext uri="{BB962C8B-B14F-4D97-AF65-F5344CB8AC3E}">
        <p14:creationId xmlns:p14="http://schemas.microsoft.com/office/powerpoint/2010/main" val="126985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18338</TotalTime>
  <Words>1588</Words>
  <Application>Microsoft Macintosh PowerPoint</Application>
  <PresentationFormat>On-screen Show (4:3)</PresentationFormat>
  <Paragraphs>236</Paragraphs>
  <Slides>35</Slides>
  <Notes>16</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for Arctic Sea Ice Reduction</vt:lpstr>
      <vt:lpstr>PowerPoint Presentation</vt:lpstr>
      <vt:lpstr>Accelerated rate of decline (1979-2014)</vt:lpstr>
      <vt:lpstr>PowerPoint Presentation</vt:lpstr>
      <vt:lpstr>New regime?</vt:lpstr>
      <vt:lpstr>Deriving Ice Thickness from Freeboard</vt:lpstr>
      <vt:lpstr>Thinning of Arctic Sea Ice</vt:lpstr>
      <vt:lpstr>PowerPoint Presentation</vt:lpstr>
      <vt:lpstr>Sea Ice Age</vt:lpstr>
      <vt:lpstr>The changing look of sea ice – May</vt:lpstr>
      <vt:lpstr>The changing look of sea ice – June</vt:lpstr>
      <vt:lpstr>The changing look of sea ice - July</vt:lpstr>
      <vt:lpstr>The changing look of sea ice – Aug</vt:lpstr>
      <vt:lpstr>The changing look of sea ice -Sept</vt:lpstr>
      <vt:lpstr>The changing look of sea ice - Oct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NSIDC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Twila Moon</dc:creator>
  <cp:lastModifiedBy>Lon</cp:lastModifiedBy>
  <cp:revision>84</cp:revision>
  <dcterms:created xsi:type="dcterms:W3CDTF">2014-10-06T22:51:23Z</dcterms:created>
  <dcterms:modified xsi:type="dcterms:W3CDTF">2015-06-12T17:08:22Z</dcterms:modified>
</cp:coreProperties>
</file>