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7" r:id="rId4"/>
    <p:sldId id="258" r:id="rId5"/>
    <p:sldId id="267" r:id="rId6"/>
    <p:sldId id="268" r:id="rId7"/>
    <p:sldId id="269" r:id="rId8"/>
    <p:sldId id="260" r:id="rId9"/>
    <p:sldId id="263" r:id="rId10"/>
    <p:sldId id="264" r:id="rId11"/>
    <p:sldId id="265" r:id="rId12"/>
    <p:sldId id="266" r:id="rId13"/>
    <p:sldId id="270"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13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C88239-363D-5944-9A6F-6FB618D9B977}" type="datetimeFigureOut">
              <a:rPr lang="en-US" smtClean="0"/>
              <a:t>5/8/16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5144E-52D1-1148-ABFA-76B5339C8677}" type="slidenum">
              <a:rPr lang="en-US" smtClean="0"/>
              <a:t>‹#›</a:t>
            </a:fld>
            <a:endParaRPr lang="en-US"/>
          </a:p>
        </p:txBody>
      </p:sp>
    </p:spTree>
    <p:extLst>
      <p:ext uri="{BB962C8B-B14F-4D97-AF65-F5344CB8AC3E}">
        <p14:creationId xmlns:p14="http://schemas.microsoft.com/office/powerpoint/2010/main" val="130517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88239-363D-5944-9A6F-6FB618D9B977}" type="datetimeFigureOut">
              <a:rPr lang="en-US" smtClean="0"/>
              <a:t>5/8/16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5144E-52D1-1148-ABFA-76B5339C8677}" type="slidenum">
              <a:rPr lang="en-US" smtClean="0"/>
              <a:t>‹#›</a:t>
            </a:fld>
            <a:endParaRPr lang="en-US"/>
          </a:p>
        </p:txBody>
      </p:sp>
    </p:spTree>
    <p:extLst>
      <p:ext uri="{BB962C8B-B14F-4D97-AF65-F5344CB8AC3E}">
        <p14:creationId xmlns:p14="http://schemas.microsoft.com/office/powerpoint/2010/main" val="2280023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88239-363D-5944-9A6F-6FB618D9B977}" type="datetimeFigureOut">
              <a:rPr lang="en-US" smtClean="0"/>
              <a:t>5/8/16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5144E-52D1-1148-ABFA-76B5339C8677}" type="slidenum">
              <a:rPr lang="en-US" smtClean="0"/>
              <a:t>‹#›</a:t>
            </a:fld>
            <a:endParaRPr lang="en-US"/>
          </a:p>
        </p:txBody>
      </p:sp>
    </p:spTree>
    <p:extLst>
      <p:ext uri="{BB962C8B-B14F-4D97-AF65-F5344CB8AC3E}">
        <p14:creationId xmlns:p14="http://schemas.microsoft.com/office/powerpoint/2010/main" val="214913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88239-363D-5944-9A6F-6FB618D9B977}" type="datetimeFigureOut">
              <a:rPr lang="en-US" smtClean="0"/>
              <a:t>5/8/16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5144E-52D1-1148-ABFA-76B5339C8677}" type="slidenum">
              <a:rPr lang="en-US" smtClean="0"/>
              <a:t>‹#›</a:t>
            </a:fld>
            <a:endParaRPr lang="en-US"/>
          </a:p>
        </p:txBody>
      </p:sp>
    </p:spTree>
    <p:extLst>
      <p:ext uri="{BB962C8B-B14F-4D97-AF65-F5344CB8AC3E}">
        <p14:creationId xmlns:p14="http://schemas.microsoft.com/office/powerpoint/2010/main" val="171342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C88239-363D-5944-9A6F-6FB618D9B977}" type="datetimeFigureOut">
              <a:rPr lang="en-US" smtClean="0"/>
              <a:t>5/8/16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5144E-52D1-1148-ABFA-76B5339C8677}" type="slidenum">
              <a:rPr lang="en-US" smtClean="0"/>
              <a:t>‹#›</a:t>
            </a:fld>
            <a:endParaRPr lang="en-US"/>
          </a:p>
        </p:txBody>
      </p:sp>
    </p:spTree>
    <p:extLst>
      <p:ext uri="{BB962C8B-B14F-4D97-AF65-F5344CB8AC3E}">
        <p14:creationId xmlns:p14="http://schemas.microsoft.com/office/powerpoint/2010/main" val="92739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C88239-363D-5944-9A6F-6FB618D9B977}" type="datetimeFigureOut">
              <a:rPr lang="en-US" smtClean="0"/>
              <a:t>5/8/16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5144E-52D1-1148-ABFA-76B5339C8677}" type="slidenum">
              <a:rPr lang="en-US" smtClean="0"/>
              <a:t>‹#›</a:t>
            </a:fld>
            <a:endParaRPr lang="en-US"/>
          </a:p>
        </p:txBody>
      </p:sp>
    </p:spTree>
    <p:extLst>
      <p:ext uri="{BB962C8B-B14F-4D97-AF65-F5344CB8AC3E}">
        <p14:creationId xmlns:p14="http://schemas.microsoft.com/office/powerpoint/2010/main" val="230399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C88239-363D-5944-9A6F-6FB618D9B977}" type="datetimeFigureOut">
              <a:rPr lang="en-US" smtClean="0"/>
              <a:t>5/8/16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D5144E-52D1-1148-ABFA-76B5339C8677}" type="slidenum">
              <a:rPr lang="en-US" smtClean="0"/>
              <a:t>‹#›</a:t>
            </a:fld>
            <a:endParaRPr lang="en-US"/>
          </a:p>
        </p:txBody>
      </p:sp>
    </p:spTree>
    <p:extLst>
      <p:ext uri="{BB962C8B-B14F-4D97-AF65-F5344CB8AC3E}">
        <p14:creationId xmlns:p14="http://schemas.microsoft.com/office/powerpoint/2010/main" val="109489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C88239-363D-5944-9A6F-6FB618D9B977}" type="datetimeFigureOut">
              <a:rPr lang="en-US" smtClean="0"/>
              <a:t>5/8/16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D5144E-52D1-1148-ABFA-76B5339C8677}" type="slidenum">
              <a:rPr lang="en-US" smtClean="0"/>
              <a:t>‹#›</a:t>
            </a:fld>
            <a:endParaRPr lang="en-US"/>
          </a:p>
        </p:txBody>
      </p:sp>
    </p:spTree>
    <p:extLst>
      <p:ext uri="{BB962C8B-B14F-4D97-AF65-F5344CB8AC3E}">
        <p14:creationId xmlns:p14="http://schemas.microsoft.com/office/powerpoint/2010/main" val="273181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88239-363D-5944-9A6F-6FB618D9B977}" type="datetimeFigureOut">
              <a:rPr lang="en-US" smtClean="0"/>
              <a:t>5/8/16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D5144E-52D1-1148-ABFA-76B5339C8677}" type="slidenum">
              <a:rPr lang="en-US" smtClean="0"/>
              <a:t>‹#›</a:t>
            </a:fld>
            <a:endParaRPr lang="en-US"/>
          </a:p>
        </p:txBody>
      </p:sp>
    </p:spTree>
    <p:extLst>
      <p:ext uri="{BB962C8B-B14F-4D97-AF65-F5344CB8AC3E}">
        <p14:creationId xmlns:p14="http://schemas.microsoft.com/office/powerpoint/2010/main" val="1302502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88239-363D-5944-9A6F-6FB618D9B977}" type="datetimeFigureOut">
              <a:rPr lang="en-US" smtClean="0"/>
              <a:t>5/8/16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5144E-52D1-1148-ABFA-76B5339C8677}" type="slidenum">
              <a:rPr lang="en-US" smtClean="0"/>
              <a:t>‹#›</a:t>
            </a:fld>
            <a:endParaRPr lang="en-US"/>
          </a:p>
        </p:txBody>
      </p:sp>
    </p:spTree>
    <p:extLst>
      <p:ext uri="{BB962C8B-B14F-4D97-AF65-F5344CB8AC3E}">
        <p14:creationId xmlns:p14="http://schemas.microsoft.com/office/powerpoint/2010/main" val="234803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88239-363D-5944-9A6F-6FB618D9B977}" type="datetimeFigureOut">
              <a:rPr lang="en-US" smtClean="0"/>
              <a:t>5/8/16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5144E-52D1-1148-ABFA-76B5339C8677}" type="slidenum">
              <a:rPr lang="en-US" smtClean="0"/>
              <a:t>‹#›</a:t>
            </a:fld>
            <a:endParaRPr lang="en-US"/>
          </a:p>
        </p:txBody>
      </p:sp>
    </p:spTree>
    <p:extLst>
      <p:ext uri="{BB962C8B-B14F-4D97-AF65-F5344CB8AC3E}">
        <p14:creationId xmlns:p14="http://schemas.microsoft.com/office/powerpoint/2010/main" val="33681249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88239-363D-5944-9A6F-6FB618D9B977}" type="datetimeFigureOut">
              <a:rPr lang="en-US" smtClean="0"/>
              <a:t>5/8/16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5144E-52D1-1148-ABFA-76B5339C8677}" type="slidenum">
              <a:rPr lang="en-US" smtClean="0"/>
              <a:t>‹#›</a:t>
            </a:fld>
            <a:endParaRPr lang="en-US"/>
          </a:p>
        </p:txBody>
      </p:sp>
    </p:spTree>
    <p:extLst>
      <p:ext uri="{BB962C8B-B14F-4D97-AF65-F5344CB8AC3E}">
        <p14:creationId xmlns:p14="http://schemas.microsoft.com/office/powerpoint/2010/main" val="1472847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GOES-R and JPSS EPDT </a:t>
            </a:r>
            <a:endParaRPr lang="en-US" dirty="0"/>
          </a:p>
        </p:txBody>
      </p:sp>
      <p:sp>
        <p:nvSpPr>
          <p:cNvPr id="3" name="Subtitle 2"/>
          <p:cNvSpPr>
            <a:spLocks noGrp="1"/>
          </p:cNvSpPr>
          <p:nvPr>
            <p:ph type="subTitle" idx="1"/>
          </p:nvPr>
        </p:nvSpPr>
        <p:spPr>
          <a:xfrm>
            <a:off x="0" y="3886200"/>
            <a:ext cx="9144000" cy="1752600"/>
          </a:xfrm>
        </p:spPr>
        <p:txBody>
          <a:bodyPr/>
          <a:lstStyle/>
          <a:p>
            <a:r>
              <a:rPr lang="en-US" dirty="0" smtClean="0"/>
              <a:t>Andrew Molthan</a:t>
            </a:r>
            <a:r>
              <a:rPr lang="en-US" baseline="30000" dirty="0" smtClean="0"/>
              <a:t>1</a:t>
            </a:r>
            <a:r>
              <a:rPr lang="en-US" dirty="0" smtClean="0"/>
              <a:t> (for Jason Burks</a:t>
            </a:r>
            <a:r>
              <a:rPr lang="en-US" baseline="30000" dirty="0" smtClean="0"/>
              <a:t>2</a:t>
            </a:r>
            <a:r>
              <a:rPr lang="en-US" dirty="0" smtClean="0"/>
              <a:t>)</a:t>
            </a:r>
          </a:p>
          <a:p>
            <a:r>
              <a:rPr lang="en-US" dirty="0" smtClean="0"/>
              <a:t>NASA Marshall Space Flight Center/SPoRT</a:t>
            </a:r>
            <a:r>
              <a:rPr lang="en-US" baseline="30000" dirty="0" smtClean="0"/>
              <a:t>1</a:t>
            </a:r>
          </a:p>
          <a:p>
            <a:r>
              <a:rPr lang="en-US" smtClean="0"/>
              <a:t>NWS / Meteorological </a:t>
            </a:r>
            <a:r>
              <a:rPr lang="en-US" dirty="0" smtClean="0"/>
              <a:t>Development Lab / CIRA</a:t>
            </a:r>
            <a:r>
              <a:rPr lang="en-US" baseline="30000" dirty="0" smtClean="0"/>
              <a:t>2</a:t>
            </a:r>
            <a:endParaRPr lang="en-US" baseline="30000" dirty="0"/>
          </a:p>
        </p:txBody>
      </p:sp>
    </p:spTree>
    <p:extLst>
      <p:ext uri="{BB962C8B-B14F-4D97-AF65-F5344CB8AC3E}">
        <p14:creationId xmlns:p14="http://schemas.microsoft.com/office/powerpoint/2010/main" val="309256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940" y="445490"/>
            <a:ext cx="7081829" cy="983587"/>
          </a:xfrm>
        </p:spPr>
        <p:txBody>
          <a:bodyPr>
            <a:normAutofit fontScale="90000"/>
          </a:bodyPr>
          <a:lstStyle/>
          <a:p>
            <a:r>
              <a:rPr lang="en-US" b="1" dirty="0"/>
              <a:t>JPSS Product Ingest and </a:t>
            </a:r>
            <a:r>
              <a:rPr lang="en-US" b="1" dirty="0" smtClean="0"/>
              <a:t>Display</a:t>
            </a:r>
            <a:endParaRPr lang="en-US" dirty="0"/>
          </a:p>
        </p:txBody>
      </p:sp>
      <p:sp>
        <p:nvSpPr>
          <p:cNvPr id="3" name="Content Placeholder 2"/>
          <p:cNvSpPr>
            <a:spLocks noGrp="1"/>
          </p:cNvSpPr>
          <p:nvPr>
            <p:ph idx="1"/>
          </p:nvPr>
        </p:nvSpPr>
        <p:spPr>
          <a:xfrm>
            <a:off x="457200" y="1600200"/>
            <a:ext cx="3715509" cy="1619745"/>
          </a:xfrm>
        </p:spPr>
        <p:txBody>
          <a:bodyPr>
            <a:normAutofit fontScale="47500" lnSpcReduction="20000"/>
          </a:bodyPr>
          <a:lstStyle/>
          <a:p>
            <a:r>
              <a:rPr lang="en-US" dirty="0"/>
              <a:t>AMSR-2 L1B products:</a:t>
            </a:r>
          </a:p>
          <a:p>
            <a:pPr lvl="0"/>
            <a:r>
              <a:rPr lang="en-US" dirty="0"/>
              <a:t>GCOM Ocean Products </a:t>
            </a:r>
          </a:p>
          <a:p>
            <a:pPr lvl="1"/>
            <a:r>
              <a:rPr lang="en-US" dirty="0"/>
              <a:t>Cloud Liquid Water (CLW) </a:t>
            </a:r>
          </a:p>
          <a:p>
            <a:pPr lvl="1"/>
            <a:r>
              <a:rPr lang="en-US" dirty="0"/>
              <a:t>Sea Surface Temperature (SST) </a:t>
            </a:r>
          </a:p>
          <a:p>
            <a:pPr lvl="1"/>
            <a:r>
              <a:rPr lang="en-US" dirty="0"/>
              <a:t>Total Perceptible Water (TPW</a:t>
            </a:r>
            <a:r>
              <a:rPr lang="en-US" dirty="0" smtClean="0"/>
              <a:t>)</a:t>
            </a:r>
            <a:endParaRPr lang="en-US" dirty="0"/>
          </a:p>
          <a:p>
            <a:pPr lvl="0"/>
            <a:r>
              <a:rPr lang="en-US" dirty="0"/>
              <a:t>GCOM Precipitation Product </a:t>
            </a:r>
          </a:p>
          <a:p>
            <a:pPr lvl="1"/>
            <a:r>
              <a:rPr lang="en-US" dirty="0"/>
              <a:t>Rain Rate (</a:t>
            </a:r>
            <a:r>
              <a:rPr lang="en-US" dirty="0" err="1"/>
              <a:t>Rain_Rate</a:t>
            </a:r>
            <a:r>
              <a:rPr lang="en-US" dirty="0"/>
              <a:t>/RR) </a:t>
            </a:r>
          </a:p>
          <a:p>
            <a:endParaRPr lang="en-US" dirty="0"/>
          </a:p>
        </p:txBody>
      </p:sp>
      <p:pic>
        <p:nvPicPr>
          <p:cNvPr id="4" name="Picture"/>
          <p:cNvPicPr/>
          <p:nvPr/>
        </p:nvPicPr>
        <p:blipFill>
          <a:blip r:embed="rId2">
            <a:extLst>
              <a:ext uri="{28A0092B-C50C-407E-A947-70E740481C1C}">
                <a14:useLocalDpi xmlns:a14="http://schemas.microsoft.com/office/drawing/2010/main" val="0"/>
              </a:ext>
            </a:extLst>
          </a:blip>
          <a:stretch>
            <a:fillRect/>
          </a:stretch>
        </p:blipFill>
        <p:spPr bwMode="auto">
          <a:xfrm>
            <a:off x="158896" y="3323609"/>
            <a:ext cx="4182277" cy="3377824"/>
          </a:xfrm>
          <a:prstGeom prst="rect">
            <a:avLst/>
          </a:prstGeom>
          <a:noFill/>
          <a:ln w="9525">
            <a:noFill/>
            <a:miter lim="800000"/>
            <a:headEnd/>
            <a:tailEnd/>
          </a:ln>
        </p:spPr>
      </p:pic>
      <p:pic>
        <p:nvPicPr>
          <p:cNvPr id="5" name="Picture"/>
          <p:cNvPicPr/>
          <p:nvPr/>
        </p:nvPicPr>
        <p:blipFill>
          <a:blip r:embed="rId3">
            <a:extLst>
              <a:ext uri="{28A0092B-C50C-407E-A947-70E740481C1C}">
                <a14:useLocalDpi xmlns:a14="http://schemas.microsoft.com/office/drawing/2010/main" val="0"/>
              </a:ext>
            </a:extLst>
          </a:blip>
          <a:stretch>
            <a:fillRect/>
          </a:stretch>
        </p:blipFill>
        <p:spPr bwMode="auto">
          <a:xfrm>
            <a:off x="4561470" y="3219945"/>
            <a:ext cx="4295081" cy="3468039"/>
          </a:xfrm>
          <a:prstGeom prst="rect">
            <a:avLst/>
          </a:prstGeom>
          <a:noFill/>
          <a:ln w="9525">
            <a:noFill/>
            <a:miter lim="800000"/>
            <a:headEnd/>
            <a:tailEnd/>
          </a:ln>
        </p:spPr>
      </p:pic>
      <p:sp>
        <p:nvSpPr>
          <p:cNvPr id="6" name="TextBox 5"/>
          <p:cNvSpPr txBox="1"/>
          <p:nvPr/>
        </p:nvSpPr>
        <p:spPr>
          <a:xfrm>
            <a:off x="4172710" y="1600200"/>
            <a:ext cx="4211586" cy="1138773"/>
          </a:xfrm>
          <a:prstGeom prst="rect">
            <a:avLst/>
          </a:prstGeom>
          <a:noFill/>
        </p:spPr>
        <p:txBody>
          <a:bodyPr wrap="square" rtlCol="0">
            <a:spAutoFit/>
          </a:bodyPr>
          <a:lstStyle/>
          <a:p>
            <a:r>
              <a:rPr lang="en-US" sz="1600" dirty="0"/>
              <a:t>ATMS MIRS Imagery:</a:t>
            </a:r>
          </a:p>
          <a:p>
            <a:pPr lvl="0"/>
            <a:r>
              <a:rPr lang="en-US" sz="1600" dirty="0"/>
              <a:t>ATMS MIRS Sea Ice Concentration (</a:t>
            </a:r>
            <a:r>
              <a:rPr lang="en-US" sz="1600" dirty="0" err="1"/>
              <a:t>SIce</a:t>
            </a:r>
            <a:r>
              <a:rPr lang="en-US" sz="1600" dirty="0"/>
              <a:t>) </a:t>
            </a:r>
          </a:p>
          <a:p>
            <a:pPr lvl="0"/>
            <a:r>
              <a:rPr lang="en-US" sz="1600" dirty="0"/>
              <a:t>ATMS MIRS Snow Water Equivalent (SWE) </a:t>
            </a:r>
          </a:p>
          <a:p>
            <a:endParaRPr lang="en-US" dirty="0"/>
          </a:p>
        </p:txBody>
      </p:sp>
    </p:spTree>
    <p:extLst>
      <p:ext uri="{BB962C8B-B14F-4D97-AF65-F5344CB8AC3E}">
        <p14:creationId xmlns:p14="http://schemas.microsoft.com/office/powerpoint/2010/main" val="88629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Document the new </a:t>
            </a:r>
            <a:r>
              <a:rPr lang="en-US" b="1" dirty="0" err="1"/>
              <a:t>pointset</a:t>
            </a:r>
            <a:r>
              <a:rPr lang="en-US" b="1" dirty="0"/>
              <a:t> plugins</a:t>
            </a:r>
            <a:r>
              <a:rPr lang="en-US" dirty="0"/>
              <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dirty="0"/>
              <a:t>Documentation for the </a:t>
            </a:r>
            <a:r>
              <a:rPr lang="en-US" dirty="0" err="1"/>
              <a:t>pointset</a:t>
            </a:r>
            <a:r>
              <a:rPr lang="en-US" dirty="0"/>
              <a:t> plugin was generated so that other groups in the code sprint could utilize the plugin to display JPSS data and to ensure future displays of JPSS data can use this plugin. </a:t>
            </a:r>
            <a:endParaRPr lang="en-US" dirty="0" smtClean="0"/>
          </a:p>
          <a:p>
            <a:r>
              <a:rPr lang="en-US" dirty="0" smtClean="0"/>
              <a:t>The </a:t>
            </a:r>
            <a:r>
              <a:rPr lang="en-US" dirty="0" err="1"/>
              <a:t>pointset</a:t>
            </a:r>
            <a:r>
              <a:rPr lang="en-US" dirty="0"/>
              <a:t> plugin is very new to AWIPS and represents a new ingest and visualization </a:t>
            </a:r>
            <a:endParaRPr lang="en-US" dirty="0" smtClean="0"/>
          </a:p>
          <a:p>
            <a:r>
              <a:rPr lang="en-US" dirty="0"/>
              <a:t>S</a:t>
            </a:r>
            <a:r>
              <a:rPr lang="en-US" dirty="0" smtClean="0"/>
              <a:t>everal </a:t>
            </a:r>
            <a:r>
              <a:rPr lang="en-US" dirty="0"/>
              <a:t>deficiencies were noted with the </a:t>
            </a:r>
            <a:r>
              <a:rPr lang="en-US" dirty="0" err="1"/>
              <a:t>pointset</a:t>
            </a:r>
            <a:r>
              <a:rPr lang="en-US" dirty="0"/>
              <a:t> plugin: </a:t>
            </a:r>
            <a:endParaRPr lang="en-US" dirty="0" smtClean="0"/>
          </a:p>
          <a:p>
            <a:pPr lvl="1"/>
            <a:r>
              <a:rPr lang="en-US" dirty="0" smtClean="0"/>
              <a:t>The </a:t>
            </a:r>
            <a:r>
              <a:rPr lang="en-US" dirty="0" err="1"/>
              <a:t>pointset</a:t>
            </a:r>
            <a:r>
              <a:rPr lang="en-US" dirty="0"/>
              <a:t> plugin uses optimized graphics card methods to display the data. It was found during the code sprint that the graphics optimization was found to have a limitation on ATI graphics cards</a:t>
            </a:r>
            <a:r>
              <a:rPr lang="en-US" dirty="0" smtClean="0"/>
              <a:t>.</a:t>
            </a:r>
          </a:p>
          <a:p>
            <a:pPr lvl="1"/>
            <a:r>
              <a:rPr lang="en-US" dirty="0" smtClean="0"/>
              <a:t>This </a:t>
            </a:r>
            <a:r>
              <a:rPr lang="en-US" dirty="0"/>
              <a:t>was reported to the Prime AWIPS contractor and they verified through their software testers that it was actually a more widespread fault, and it was fixed shortly after the end of the code sprint. </a:t>
            </a:r>
            <a:endParaRPr lang="en-US" dirty="0" smtClean="0"/>
          </a:p>
          <a:p>
            <a:pPr lvl="1"/>
            <a:r>
              <a:rPr lang="en-US" dirty="0" smtClean="0"/>
              <a:t>That </a:t>
            </a:r>
            <a:r>
              <a:rPr lang="en-US" dirty="0"/>
              <a:t>fix has already been added to the baseline of AWIPS II. </a:t>
            </a:r>
            <a:endParaRPr lang="en-US" dirty="0" smtClean="0"/>
          </a:p>
          <a:p>
            <a:pPr lvl="1"/>
            <a:r>
              <a:rPr lang="en-US" dirty="0" smtClean="0"/>
              <a:t>The </a:t>
            </a:r>
            <a:r>
              <a:rPr lang="en-US" dirty="0" err="1"/>
              <a:t>pointset</a:t>
            </a:r>
            <a:r>
              <a:rPr lang="en-US" dirty="0"/>
              <a:t> plugin cannot ingest short or integer type arrays. </a:t>
            </a:r>
            <a:endParaRPr lang="en-US" dirty="0" smtClean="0"/>
          </a:p>
          <a:p>
            <a:pPr lvl="2"/>
            <a:r>
              <a:rPr lang="en-US" dirty="0" smtClean="0"/>
              <a:t>This </a:t>
            </a:r>
            <a:r>
              <a:rPr lang="en-US" dirty="0"/>
              <a:t>limitation was reported to Prime Contractor and is currently being worked</a:t>
            </a:r>
            <a:r>
              <a:rPr lang="en-US" dirty="0" smtClean="0"/>
              <a:t>. </a:t>
            </a:r>
          </a:p>
          <a:p>
            <a:r>
              <a:rPr lang="en-US" dirty="0" smtClean="0"/>
              <a:t>A </a:t>
            </a:r>
            <a:r>
              <a:rPr lang="en-US" dirty="0"/>
              <a:t>training document was developed and provided to the NWS for future </a:t>
            </a:r>
            <a:r>
              <a:rPr lang="en-US" dirty="0" smtClean="0"/>
              <a:t>configurations</a:t>
            </a:r>
            <a:endParaRPr lang="en-US" dirty="0"/>
          </a:p>
        </p:txBody>
      </p:sp>
    </p:spTree>
    <p:extLst>
      <p:ext uri="{BB962C8B-B14F-4D97-AF65-F5344CB8AC3E}">
        <p14:creationId xmlns:p14="http://schemas.microsoft.com/office/powerpoint/2010/main" val="412023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NUCAPS Grid Display</a:t>
            </a:r>
            <a:endParaRPr lang="en-US" dirty="0"/>
          </a:p>
        </p:txBody>
      </p:sp>
      <p:sp>
        <p:nvSpPr>
          <p:cNvPr id="3" name="Content Placeholder 2"/>
          <p:cNvSpPr>
            <a:spLocks noGrp="1"/>
          </p:cNvSpPr>
          <p:nvPr>
            <p:ph idx="1"/>
          </p:nvPr>
        </p:nvSpPr>
        <p:spPr/>
        <p:txBody>
          <a:bodyPr>
            <a:normAutofit fontScale="70000" lnSpcReduction="20000"/>
          </a:bodyPr>
          <a:lstStyle/>
          <a:p>
            <a:r>
              <a:rPr lang="en-US" dirty="0"/>
              <a:t>Develop a gridded interpolated view of the NUCAPS sounding data on the standard atmospheric pressure levels</a:t>
            </a:r>
            <a:r>
              <a:rPr lang="en-US" dirty="0" smtClean="0"/>
              <a:t>.</a:t>
            </a:r>
          </a:p>
          <a:p>
            <a:r>
              <a:rPr lang="en-US" dirty="0" smtClean="0"/>
              <a:t>The </a:t>
            </a:r>
            <a:r>
              <a:rPr lang="en-US" dirty="0"/>
              <a:t>NUCAPS soundings are already being ingested into the AWIPS II platform and are viewable through a display plugin</a:t>
            </a:r>
            <a:r>
              <a:rPr lang="en-US" dirty="0" smtClean="0"/>
              <a:t>.</a:t>
            </a:r>
          </a:p>
          <a:p>
            <a:r>
              <a:rPr lang="en-US" dirty="0" smtClean="0"/>
              <a:t>The </a:t>
            </a:r>
            <a:r>
              <a:rPr lang="en-US" dirty="0"/>
              <a:t>project is to connect into the ingest and collect the NUCAPS soundings after ingest and grid the soundings into planar 2D fields at standard pressure </a:t>
            </a:r>
            <a:r>
              <a:rPr lang="en-US" dirty="0" smtClean="0"/>
              <a:t>levels.</a:t>
            </a:r>
          </a:p>
          <a:p>
            <a:r>
              <a:rPr lang="en-US" dirty="0" smtClean="0"/>
              <a:t>The </a:t>
            </a:r>
            <a:r>
              <a:rPr lang="en-US" dirty="0"/>
              <a:t>group made significant progress and next code sprint will be able to carry on the development to possible finish the plugin. </a:t>
            </a:r>
            <a:endParaRPr lang="en-US" dirty="0" smtClean="0"/>
          </a:p>
          <a:p>
            <a:r>
              <a:rPr lang="en-US" dirty="0" smtClean="0"/>
              <a:t>Currently </a:t>
            </a:r>
            <a:r>
              <a:rPr lang="en-US" dirty="0"/>
              <a:t>the new plugin can be connected to the normal ingest of NUCAPS and take the soundings and grid one single level and return it out as a grid data object. This grid data object gets displayed in CAVE like other grid </a:t>
            </a:r>
            <a:r>
              <a:rPr lang="en-US" dirty="0" smtClean="0"/>
              <a:t>data</a:t>
            </a:r>
          </a:p>
          <a:p>
            <a:r>
              <a:rPr lang="en-US" dirty="0" smtClean="0"/>
              <a:t>The </a:t>
            </a:r>
            <a:r>
              <a:rPr lang="en-US" dirty="0"/>
              <a:t>code developed so far has been pushed to the </a:t>
            </a:r>
            <a:r>
              <a:rPr lang="en-US" dirty="0" err="1"/>
              <a:t>VLab</a:t>
            </a:r>
            <a:r>
              <a:rPr lang="en-US" dirty="0"/>
              <a:t> repository. Before the next </a:t>
            </a:r>
            <a:r>
              <a:rPr lang="en-US" dirty="0" smtClean="0"/>
              <a:t>code</a:t>
            </a:r>
            <a:endParaRPr lang="en-US" dirty="0"/>
          </a:p>
          <a:p>
            <a:endParaRPr lang="en-US" dirty="0"/>
          </a:p>
          <a:p>
            <a:endParaRPr lang="en-US" dirty="0"/>
          </a:p>
        </p:txBody>
      </p:sp>
    </p:spTree>
    <p:extLst>
      <p:ext uri="{BB962C8B-B14F-4D97-AF65-F5344CB8AC3E}">
        <p14:creationId xmlns:p14="http://schemas.microsoft.com/office/powerpoint/2010/main" val="3387996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EPDT Efforts</a:t>
            </a:r>
            <a:endParaRPr lang="en-US" dirty="0"/>
          </a:p>
        </p:txBody>
      </p:sp>
      <p:sp>
        <p:nvSpPr>
          <p:cNvPr id="3" name="Content Placeholder 2"/>
          <p:cNvSpPr>
            <a:spLocks noGrp="1"/>
          </p:cNvSpPr>
          <p:nvPr>
            <p:ph idx="1"/>
          </p:nvPr>
        </p:nvSpPr>
        <p:spPr/>
        <p:txBody>
          <a:bodyPr/>
          <a:lstStyle/>
          <a:p>
            <a:r>
              <a:rPr lang="en-US" dirty="0" err="1" smtClean="0"/>
              <a:t>SPoRT</a:t>
            </a:r>
            <a:r>
              <a:rPr lang="en-US" dirty="0" smtClean="0"/>
              <a:t> will continue to facilitate travel and other logistical aspects of EPDT as needed, in collaboration with EPDT Co-Is at CIRA.</a:t>
            </a:r>
          </a:p>
          <a:p>
            <a:r>
              <a:rPr lang="en-US" dirty="0" smtClean="0"/>
              <a:t>Jason will remain engaged in overall AWIPS development activities in his new role with the Meteorological Development Lab / CIRA</a:t>
            </a:r>
            <a:endParaRPr lang="en-US" dirty="0"/>
          </a:p>
        </p:txBody>
      </p:sp>
    </p:spTree>
    <p:extLst>
      <p:ext uri="{BB962C8B-B14F-4D97-AF65-F5344CB8AC3E}">
        <p14:creationId xmlns:p14="http://schemas.microsoft.com/office/powerpoint/2010/main" val="4047503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21091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GOES-R EPDT course</a:t>
            </a:r>
            <a:endParaRPr lang="en-US" dirty="0"/>
          </a:p>
        </p:txBody>
      </p:sp>
      <p:sp>
        <p:nvSpPr>
          <p:cNvPr id="3" name="Content Placeholder 2"/>
          <p:cNvSpPr>
            <a:spLocks noGrp="1"/>
          </p:cNvSpPr>
          <p:nvPr>
            <p:ph idx="1"/>
          </p:nvPr>
        </p:nvSpPr>
        <p:spPr/>
        <p:txBody>
          <a:bodyPr/>
          <a:lstStyle/>
          <a:p>
            <a:r>
              <a:rPr lang="en-US" dirty="0" smtClean="0"/>
              <a:t>Spring 2016 course</a:t>
            </a:r>
          </a:p>
          <a:p>
            <a:r>
              <a:rPr lang="en-US" dirty="0" smtClean="0"/>
              <a:t>April 26-28</a:t>
            </a:r>
            <a:r>
              <a:rPr lang="en-US" baseline="30000" dirty="0" smtClean="0"/>
              <a:t>th</a:t>
            </a:r>
            <a:r>
              <a:rPr lang="en-US" dirty="0" smtClean="0"/>
              <a:t>, 2016</a:t>
            </a:r>
          </a:p>
          <a:p>
            <a:r>
              <a:rPr lang="en-US" dirty="0" smtClean="0"/>
              <a:t>Held at </a:t>
            </a:r>
            <a:r>
              <a:rPr lang="en-US" dirty="0" err="1" smtClean="0"/>
              <a:t>SPoRT</a:t>
            </a:r>
            <a:r>
              <a:rPr lang="en-US" dirty="0" smtClean="0"/>
              <a:t> in Huntsville, AL</a:t>
            </a:r>
          </a:p>
          <a:p>
            <a:r>
              <a:rPr lang="en-US" dirty="0" smtClean="0"/>
              <a:t>Group D</a:t>
            </a:r>
          </a:p>
          <a:p>
            <a:r>
              <a:rPr lang="en-US" dirty="0" smtClean="0"/>
              <a:t>Included members of AWIPS Software Development Team (ASDT), </a:t>
            </a:r>
            <a:r>
              <a:rPr lang="en-US" dirty="0" err="1" smtClean="0"/>
              <a:t>Unidata</a:t>
            </a:r>
            <a:r>
              <a:rPr lang="en-US" dirty="0" smtClean="0"/>
              <a:t>, Department of Energy, NWS, </a:t>
            </a:r>
            <a:r>
              <a:rPr lang="en-US" dirty="0" err="1" smtClean="0"/>
              <a:t>SPoRT</a:t>
            </a:r>
            <a:r>
              <a:rPr lang="en-US" dirty="0" smtClean="0"/>
              <a:t>.</a:t>
            </a:r>
            <a:endParaRPr lang="en-US" dirty="0"/>
          </a:p>
        </p:txBody>
      </p:sp>
    </p:spTree>
    <p:extLst>
      <p:ext uri="{BB962C8B-B14F-4D97-AF65-F5344CB8AC3E}">
        <p14:creationId xmlns:p14="http://schemas.microsoft.com/office/powerpoint/2010/main" val="74821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code sprint?</a:t>
            </a:r>
            <a:endParaRPr lang="en-US" dirty="0"/>
          </a:p>
        </p:txBody>
      </p:sp>
      <p:sp>
        <p:nvSpPr>
          <p:cNvPr id="3" name="Content Placeholder 2"/>
          <p:cNvSpPr>
            <a:spLocks noGrp="1"/>
          </p:cNvSpPr>
          <p:nvPr>
            <p:ph idx="1"/>
          </p:nvPr>
        </p:nvSpPr>
        <p:spPr/>
        <p:txBody>
          <a:bodyPr/>
          <a:lstStyle/>
          <a:p>
            <a:r>
              <a:rPr lang="en-US" dirty="0" smtClean="0"/>
              <a:t>EPDT Participants further learning and fulfill needs of GOES-R or JPSS.</a:t>
            </a:r>
          </a:p>
          <a:p>
            <a:r>
              <a:rPr lang="en-US" dirty="0" smtClean="0"/>
              <a:t>Focused development activity over 3 days</a:t>
            </a:r>
          </a:p>
          <a:p>
            <a:r>
              <a:rPr lang="en-US" dirty="0" smtClean="0"/>
              <a:t>Code in the end either ends up in the baseline or on </a:t>
            </a:r>
            <a:r>
              <a:rPr lang="en-US" dirty="0" err="1" smtClean="0"/>
              <a:t>VLab</a:t>
            </a:r>
            <a:r>
              <a:rPr lang="en-US" dirty="0" smtClean="0"/>
              <a:t> for future development</a:t>
            </a:r>
            <a:endParaRPr lang="en-US" dirty="0"/>
          </a:p>
        </p:txBody>
      </p:sp>
    </p:spTree>
    <p:extLst>
      <p:ext uri="{BB962C8B-B14F-4D97-AF65-F5344CB8AC3E}">
        <p14:creationId xmlns:p14="http://schemas.microsoft.com/office/powerpoint/2010/main" val="935602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GOES-R code sprint</a:t>
            </a:r>
            <a:br>
              <a:rPr lang="en-US" dirty="0" smtClean="0"/>
            </a:br>
            <a:r>
              <a:rPr lang="en-US" dirty="0" smtClean="0"/>
              <a:t>Fall 2015</a:t>
            </a:r>
            <a:endParaRPr lang="en-US" dirty="0"/>
          </a:p>
        </p:txBody>
      </p:sp>
      <p:sp>
        <p:nvSpPr>
          <p:cNvPr id="3" name="Content Placeholder 2"/>
          <p:cNvSpPr>
            <a:spLocks noGrp="1"/>
          </p:cNvSpPr>
          <p:nvPr>
            <p:ph idx="1"/>
          </p:nvPr>
        </p:nvSpPr>
        <p:spPr/>
        <p:txBody>
          <a:bodyPr/>
          <a:lstStyle/>
          <a:p>
            <a:r>
              <a:rPr lang="en-US" dirty="0" smtClean="0"/>
              <a:t>GOES-R toggle of display when section of data unavailable</a:t>
            </a:r>
          </a:p>
          <a:p>
            <a:r>
              <a:rPr lang="en-US" dirty="0" smtClean="0"/>
              <a:t>Image Loop Tools</a:t>
            </a:r>
          </a:p>
          <a:p>
            <a:r>
              <a:rPr lang="en-US" dirty="0" smtClean="0"/>
              <a:t>Integration of more products</a:t>
            </a:r>
            <a:endParaRPr lang="en-US" dirty="0"/>
          </a:p>
        </p:txBody>
      </p:sp>
    </p:spTree>
    <p:extLst>
      <p:ext uri="{BB962C8B-B14F-4D97-AF65-F5344CB8AC3E}">
        <p14:creationId xmlns:p14="http://schemas.microsoft.com/office/powerpoint/2010/main" val="3173547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GOES-R Toggle of display</a:t>
            </a:r>
            <a:endParaRPr lang="en-US" dirty="0"/>
          </a:p>
        </p:txBody>
      </p:sp>
      <p:sp>
        <p:nvSpPr>
          <p:cNvPr id="3" name="Content Placeholder 2"/>
          <p:cNvSpPr>
            <a:spLocks noGrp="1"/>
          </p:cNvSpPr>
          <p:nvPr>
            <p:ph idx="1"/>
          </p:nvPr>
        </p:nvSpPr>
        <p:spPr/>
        <p:txBody>
          <a:bodyPr/>
          <a:lstStyle/>
          <a:p>
            <a:r>
              <a:rPr lang="en-US" dirty="0" smtClean="0"/>
              <a:t>Since imagery is delivered in patches</a:t>
            </a:r>
          </a:p>
          <a:p>
            <a:r>
              <a:rPr lang="en-US" dirty="0" smtClean="0"/>
              <a:t>Need ability of the display to remove frames that have missing data</a:t>
            </a:r>
          </a:p>
          <a:p>
            <a:r>
              <a:rPr lang="en-US" dirty="0" smtClean="0"/>
              <a:t>Have to add data back when missing imagery is delivered.</a:t>
            </a:r>
            <a:endParaRPr lang="en-US" dirty="0"/>
          </a:p>
        </p:txBody>
      </p:sp>
    </p:spTree>
    <p:extLst>
      <p:ext uri="{BB962C8B-B14F-4D97-AF65-F5344CB8AC3E}">
        <p14:creationId xmlns:p14="http://schemas.microsoft.com/office/powerpoint/2010/main" val="933327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Loop Tools</a:t>
            </a:r>
            <a:endParaRPr lang="en-US" dirty="0"/>
          </a:p>
        </p:txBody>
      </p:sp>
      <p:sp>
        <p:nvSpPr>
          <p:cNvPr id="3" name="Content Placeholder 2"/>
          <p:cNvSpPr>
            <a:spLocks noGrp="1"/>
          </p:cNvSpPr>
          <p:nvPr>
            <p:ph idx="1"/>
          </p:nvPr>
        </p:nvSpPr>
        <p:spPr/>
        <p:txBody>
          <a:bodyPr/>
          <a:lstStyle/>
          <a:p>
            <a:r>
              <a:rPr lang="en-US" dirty="0" smtClean="0"/>
              <a:t>Added loop scrubber</a:t>
            </a:r>
          </a:p>
          <a:p>
            <a:pPr lvl="1"/>
            <a:r>
              <a:rPr lang="en-US" dirty="0" smtClean="0"/>
              <a:t>Allows quick interrogation of loop-able data</a:t>
            </a:r>
          </a:p>
          <a:p>
            <a:pPr lvl="1"/>
            <a:r>
              <a:rPr lang="en-US" dirty="0" smtClean="0"/>
              <a:t>Very useful for GOES-R high temporal frequency data</a:t>
            </a:r>
          </a:p>
          <a:p>
            <a:r>
              <a:rPr lang="en-US" dirty="0" smtClean="0"/>
              <a:t>Added ability to display visible frame controls</a:t>
            </a:r>
          </a:p>
          <a:p>
            <a:pPr lvl="1"/>
            <a:r>
              <a:rPr lang="en-US" dirty="0" smtClean="0"/>
              <a:t>Visual indicator of frames displayed, and quick way to turn of frames.</a:t>
            </a:r>
          </a:p>
          <a:p>
            <a:endParaRPr lang="en-US" dirty="0"/>
          </a:p>
        </p:txBody>
      </p:sp>
    </p:spTree>
    <p:extLst>
      <p:ext uri="{BB962C8B-B14F-4D97-AF65-F5344CB8AC3E}">
        <p14:creationId xmlns:p14="http://schemas.microsoft.com/office/powerpoint/2010/main" val="49996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Integration of </a:t>
            </a:r>
            <a:r>
              <a:rPr lang="en-US" dirty="0" smtClean="0"/>
              <a:t>more GOES-R products</a:t>
            </a:r>
            <a:endParaRPr lang="en-US" dirty="0"/>
          </a:p>
        </p:txBody>
      </p:sp>
      <p:sp>
        <p:nvSpPr>
          <p:cNvPr id="3" name="Content Placeholder 2"/>
          <p:cNvSpPr>
            <a:spLocks noGrp="1"/>
          </p:cNvSpPr>
          <p:nvPr>
            <p:ph idx="1"/>
          </p:nvPr>
        </p:nvSpPr>
        <p:spPr/>
        <p:txBody>
          <a:bodyPr/>
          <a:lstStyle/>
          <a:p>
            <a:r>
              <a:rPr lang="en-US" dirty="0" smtClean="0"/>
              <a:t>TOWR-S and TOWR documentation work</a:t>
            </a:r>
          </a:p>
          <a:p>
            <a:r>
              <a:rPr lang="en-US" dirty="0" smtClean="0"/>
              <a:t>Ingest, menu structure, and </a:t>
            </a:r>
            <a:r>
              <a:rPr lang="en-US" dirty="0" err="1" smtClean="0"/>
              <a:t>colormaps</a:t>
            </a:r>
            <a:r>
              <a:rPr lang="en-US" dirty="0" smtClean="0"/>
              <a:t> configurations developed for several GOES-R products </a:t>
            </a:r>
            <a:endParaRPr lang="en-US" dirty="0"/>
          </a:p>
          <a:p>
            <a:r>
              <a:rPr lang="en-US" dirty="0" smtClean="0"/>
              <a:t>TOWR-S integration handled by Joe </a:t>
            </a:r>
            <a:r>
              <a:rPr lang="en-US" dirty="0" err="1" smtClean="0"/>
              <a:t>Zajic</a:t>
            </a:r>
            <a:r>
              <a:rPr lang="en-US" dirty="0" smtClean="0"/>
              <a:t>, et. </a:t>
            </a:r>
            <a:r>
              <a:rPr lang="en-US" smtClean="0"/>
              <a:t>al</a:t>
            </a:r>
            <a:endParaRPr lang="en-US" dirty="0" smtClean="0"/>
          </a:p>
          <a:p>
            <a:pPr lvl="1"/>
            <a:endParaRPr lang="en-US" dirty="0"/>
          </a:p>
        </p:txBody>
      </p:sp>
    </p:spTree>
    <p:extLst>
      <p:ext uri="{BB962C8B-B14F-4D97-AF65-F5344CB8AC3E}">
        <p14:creationId xmlns:p14="http://schemas.microsoft.com/office/powerpoint/2010/main" val="1915437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159"/>
            <a:ext cx="9027371" cy="813831"/>
          </a:xfrm>
        </p:spPr>
        <p:txBody>
          <a:bodyPr>
            <a:noAutofit/>
          </a:bodyPr>
          <a:lstStyle/>
          <a:p>
            <a:r>
              <a:rPr lang="en-US" sz="2800" dirty="0" smtClean="0"/>
              <a:t>JPSS Code Sprint Fall/Winter 2015</a:t>
            </a:r>
            <a:endParaRPr lang="en-US" sz="2800" dirty="0"/>
          </a:p>
        </p:txBody>
      </p:sp>
      <p:sp>
        <p:nvSpPr>
          <p:cNvPr id="3" name="Content Placeholder 2"/>
          <p:cNvSpPr>
            <a:spLocks noGrp="1"/>
          </p:cNvSpPr>
          <p:nvPr>
            <p:ph idx="1"/>
          </p:nvPr>
        </p:nvSpPr>
        <p:spPr>
          <a:xfrm>
            <a:off x="457200" y="1224419"/>
            <a:ext cx="8229600" cy="4525963"/>
          </a:xfrm>
        </p:spPr>
        <p:txBody>
          <a:bodyPr/>
          <a:lstStyle/>
          <a:p>
            <a:r>
              <a:rPr lang="en-US" b="1" dirty="0"/>
              <a:t>VIIRS Active Fires</a:t>
            </a:r>
            <a:endParaRPr lang="en-US" dirty="0"/>
          </a:p>
          <a:p>
            <a:r>
              <a:rPr lang="en-US" b="1" dirty="0"/>
              <a:t>JPSS Product Ingest and Display</a:t>
            </a:r>
            <a:endParaRPr lang="en-US" dirty="0"/>
          </a:p>
          <a:p>
            <a:r>
              <a:rPr lang="en-US" b="1" dirty="0"/>
              <a:t>Document the new </a:t>
            </a:r>
            <a:r>
              <a:rPr lang="en-US" b="1" dirty="0" err="1"/>
              <a:t>pointset</a:t>
            </a:r>
            <a:r>
              <a:rPr lang="en-US" b="1" dirty="0"/>
              <a:t> plugins</a:t>
            </a:r>
            <a:endParaRPr lang="en-US" dirty="0"/>
          </a:p>
          <a:p>
            <a:r>
              <a:rPr lang="en-US" b="1" dirty="0" smtClean="0"/>
              <a:t>NUCAPS </a:t>
            </a:r>
            <a:r>
              <a:rPr lang="en-US" b="1" dirty="0"/>
              <a:t>Gridded Display</a:t>
            </a:r>
            <a:endParaRPr lang="en-US" dirty="0"/>
          </a:p>
          <a:p>
            <a:endParaRPr lang="en-US" dirty="0"/>
          </a:p>
        </p:txBody>
      </p:sp>
      <p:pic>
        <p:nvPicPr>
          <p:cNvPr id="4" name="Picture 3" descr="USB30FD:JPSS:EPDT_Report:photos:IMG_0504.JPG"/>
          <p:cNvPicPr/>
          <p:nvPr/>
        </p:nvPicPr>
        <p:blipFill>
          <a:blip r:embed="rId2">
            <a:extLst>
              <a:ext uri="{28A0092B-C50C-407E-A947-70E740481C1C}">
                <a14:useLocalDpi xmlns:a14="http://schemas.microsoft.com/office/drawing/2010/main" val="0"/>
              </a:ext>
            </a:extLst>
          </a:blip>
          <a:srcRect/>
          <a:stretch>
            <a:fillRect/>
          </a:stretch>
        </p:blipFill>
        <p:spPr bwMode="auto">
          <a:xfrm>
            <a:off x="4929801" y="3952177"/>
            <a:ext cx="3756999" cy="2815570"/>
          </a:xfrm>
          <a:prstGeom prst="rect">
            <a:avLst/>
          </a:prstGeom>
          <a:noFill/>
          <a:ln>
            <a:noFill/>
          </a:ln>
        </p:spPr>
      </p:pic>
      <p:pic>
        <p:nvPicPr>
          <p:cNvPr id="5" name="Picture 4" descr="USB30FD:JPSS:EPDT_Report:photos:File_000.jpeg"/>
          <p:cNvPicPr/>
          <p:nvPr/>
        </p:nvPicPr>
        <p:blipFill>
          <a:blip r:embed="rId3">
            <a:extLst>
              <a:ext uri="{28A0092B-C50C-407E-A947-70E740481C1C}">
                <a14:useLocalDpi xmlns:a14="http://schemas.microsoft.com/office/drawing/2010/main" val="0"/>
              </a:ext>
            </a:extLst>
          </a:blip>
          <a:srcRect/>
          <a:stretch>
            <a:fillRect/>
          </a:stretch>
        </p:blipFill>
        <p:spPr bwMode="auto">
          <a:xfrm>
            <a:off x="662913" y="3952177"/>
            <a:ext cx="3756111" cy="2815570"/>
          </a:xfrm>
          <a:prstGeom prst="rect">
            <a:avLst/>
          </a:prstGeom>
          <a:noFill/>
          <a:ln>
            <a:noFill/>
          </a:ln>
        </p:spPr>
      </p:pic>
    </p:spTree>
    <p:extLst>
      <p:ext uri="{BB962C8B-B14F-4D97-AF65-F5344CB8AC3E}">
        <p14:creationId xmlns:p14="http://schemas.microsoft.com/office/powerpoint/2010/main" val="44806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VIIRS Active Fires</a:t>
            </a:r>
            <a:endParaRPr lang="en-US" dirty="0"/>
          </a:p>
        </p:txBody>
      </p:sp>
      <p:sp>
        <p:nvSpPr>
          <p:cNvPr id="3" name="Content Placeholder 2"/>
          <p:cNvSpPr>
            <a:spLocks noGrp="1"/>
          </p:cNvSpPr>
          <p:nvPr>
            <p:ph idx="1"/>
          </p:nvPr>
        </p:nvSpPr>
        <p:spPr/>
        <p:txBody>
          <a:bodyPr/>
          <a:lstStyle/>
          <a:p>
            <a:endParaRPr lang="en-US"/>
          </a:p>
        </p:txBody>
      </p:sp>
      <p:pic>
        <p:nvPicPr>
          <p:cNvPr id="4" name="Picture 3" descr="USB30FD:VIIRSFires:VIIRSFires3.png"/>
          <p:cNvPicPr/>
          <p:nvPr/>
        </p:nvPicPr>
        <p:blipFill>
          <a:blip r:embed="rId2">
            <a:extLst>
              <a:ext uri="{28A0092B-C50C-407E-A947-70E740481C1C}">
                <a14:useLocalDpi xmlns:a14="http://schemas.microsoft.com/office/drawing/2010/main" val="0"/>
              </a:ext>
            </a:extLst>
          </a:blip>
          <a:srcRect/>
          <a:stretch>
            <a:fillRect/>
          </a:stretch>
        </p:blipFill>
        <p:spPr bwMode="auto">
          <a:xfrm>
            <a:off x="457199" y="1417638"/>
            <a:ext cx="8043723" cy="4815140"/>
          </a:xfrm>
          <a:prstGeom prst="rect">
            <a:avLst/>
          </a:prstGeom>
          <a:noFill/>
          <a:ln>
            <a:noFill/>
          </a:ln>
        </p:spPr>
      </p:pic>
    </p:spTree>
    <p:extLst>
      <p:ext uri="{BB962C8B-B14F-4D97-AF65-F5344CB8AC3E}">
        <p14:creationId xmlns:p14="http://schemas.microsoft.com/office/powerpoint/2010/main" val="2968226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TotalTime>
  <Words>734</Words>
  <Application>Microsoft Macintosh PowerPoint</Application>
  <PresentationFormat>On-screen Show (4:3)</PresentationFormat>
  <Paragraphs>70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GOES-R and JPSS EPDT </vt:lpstr>
      <vt:lpstr>GOES-R EPDT course</vt:lpstr>
      <vt:lpstr>What is a code sprint?</vt:lpstr>
      <vt:lpstr>GOES-R code sprint Fall 2015</vt:lpstr>
      <vt:lpstr>GOES-R Toggle of display</vt:lpstr>
      <vt:lpstr>Image Loop Tools</vt:lpstr>
      <vt:lpstr>Integration of more GOES-R products</vt:lpstr>
      <vt:lpstr>JPSS Code Sprint Fall/Winter 2015</vt:lpstr>
      <vt:lpstr>VIIRS Active Fires</vt:lpstr>
      <vt:lpstr>JPSS Product Ingest and Display</vt:lpstr>
      <vt:lpstr>Document the new pointset plugins </vt:lpstr>
      <vt:lpstr>NUCAPS Grid Display</vt:lpstr>
      <vt:lpstr>Future EPDT Efforts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JPSS and GOES-R Code Sprint</dc:title>
  <dc:creator>BURKS, JASON E. (MSFC-ZP11)</dc:creator>
  <cp:lastModifiedBy>Molthan, Andrew L. (MSFC-ZP11)</cp:lastModifiedBy>
  <cp:revision>21</cp:revision>
  <dcterms:created xsi:type="dcterms:W3CDTF">2016-03-24T19:43:07Z</dcterms:created>
  <dcterms:modified xsi:type="dcterms:W3CDTF">2016-05-08T22:24:21Z</dcterms:modified>
</cp:coreProperties>
</file>