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41" r:id="rId2"/>
    <p:sldId id="331" r:id="rId3"/>
    <p:sldId id="338" r:id="rId4"/>
    <p:sldId id="339" r:id="rId5"/>
    <p:sldId id="340" r:id="rId6"/>
    <p:sldId id="333" r:id="rId7"/>
    <p:sldId id="334" r:id="rId8"/>
    <p:sldId id="342" r:id="rId9"/>
    <p:sldId id="336" r:id="rId10"/>
    <p:sldId id="355" r:id="rId11"/>
    <p:sldId id="356" r:id="rId12"/>
    <p:sldId id="34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2" autoAdjust="0"/>
    <p:restoredTop sz="92473" autoAdjust="0"/>
  </p:normalViewPr>
  <p:slideViewPr>
    <p:cSldViewPr snapToGrid="0">
      <p:cViewPr>
        <p:scale>
          <a:sx n="111" d="100"/>
          <a:sy n="111" d="100"/>
        </p:scale>
        <p:origin x="-153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6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B3D7D-4481-4CD5-A683-470C6AA82BBF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9E552-01CF-4EBE-8520-F5FD23AC4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94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9D0AD-84BF-4160-A2AF-E23DCFA56F36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6FDD8-2B4A-41B3-AF07-895F7F31C7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4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Enlil run from 2012-03-14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FDD8-2B4A-41B3-AF07-895F7F31C7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7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pangler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2FC6-C2DC-4B19-91AC-EB7B78C26B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Dept of Commerce Sea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6" y="6588129"/>
            <a:ext cx="236538" cy="23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NOA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6591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533406" y="6589718"/>
            <a:ext cx="2044787" cy="25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dirty="0" smtClean="0">
                <a:solidFill>
                  <a:srgbClr val="FFFFCC"/>
                </a:solidFill>
              </a:rPr>
              <a:t>National Weather Service	</a:t>
            </a:r>
          </a:p>
        </p:txBody>
      </p:sp>
    </p:spTree>
    <p:extLst>
      <p:ext uri="{BB962C8B-B14F-4D97-AF65-F5344CB8AC3E}">
        <p14:creationId xmlns:p14="http://schemas.microsoft.com/office/powerpoint/2010/main" val="100220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pangler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2FC6-C2DC-4B19-91AC-EB7B78C26B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Dept of Commerce Sea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6" y="6588129"/>
            <a:ext cx="236538" cy="23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NOA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6591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533406" y="6589718"/>
            <a:ext cx="2044787" cy="25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dirty="0" smtClean="0">
                <a:solidFill>
                  <a:srgbClr val="FFFFCC"/>
                </a:solidFill>
              </a:rPr>
              <a:t>National Weather Service	</a:t>
            </a:r>
          </a:p>
        </p:txBody>
      </p:sp>
    </p:spTree>
    <p:extLst>
      <p:ext uri="{BB962C8B-B14F-4D97-AF65-F5344CB8AC3E}">
        <p14:creationId xmlns:p14="http://schemas.microsoft.com/office/powerpoint/2010/main" val="162398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pangler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A72FC6-C2DC-4B19-91AC-EB7B78C26B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Dept of Commerce Sea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6" y="6588129"/>
            <a:ext cx="236538" cy="23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NOA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6591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533406" y="6589718"/>
            <a:ext cx="2044787" cy="25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dirty="0" smtClean="0">
                <a:solidFill>
                  <a:srgbClr val="FFFFCC"/>
                </a:solidFill>
              </a:rPr>
              <a:t>National Weather Service	</a:t>
            </a:r>
          </a:p>
        </p:txBody>
      </p:sp>
    </p:spTree>
    <p:extLst>
      <p:ext uri="{BB962C8B-B14F-4D97-AF65-F5344CB8AC3E}">
        <p14:creationId xmlns:p14="http://schemas.microsoft.com/office/powerpoint/2010/main" val="128534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pangler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8549"/>
            <a:ext cx="3086100" cy="3729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48549"/>
            <a:ext cx="2057400" cy="3729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A72FC6-C2DC-4B19-91AC-EB7B78C26B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7" descr="Dept of Commerce Sea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6" y="6588129"/>
            <a:ext cx="236538" cy="23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NOA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6591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533406" y="6589718"/>
            <a:ext cx="2044787" cy="25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dirty="0" smtClean="0">
                <a:solidFill>
                  <a:srgbClr val="FFFFCC"/>
                </a:solidFill>
              </a:rPr>
              <a:t>National Weather Service	</a:t>
            </a:r>
          </a:p>
        </p:txBody>
      </p:sp>
    </p:spTree>
    <p:extLst>
      <p:ext uri="{BB962C8B-B14F-4D97-AF65-F5344CB8AC3E}">
        <p14:creationId xmlns:p14="http://schemas.microsoft.com/office/powerpoint/2010/main" val="372810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pangler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AA72FC6-C2DC-4B19-91AC-EB7B78C26B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7" descr="Dept of Commerce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6" y="6588129"/>
            <a:ext cx="236538" cy="23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NOAA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6591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533406" y="6589718"/>
            <a:ext cx="2044787" cy="25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National Weather Service	</a:t>
            </a:r>
          </a:p>
        </p:txBody>
      </p:sp>
    </p:spTree>
    <p:extLst>
      <p:ext uri="{BB962C8B-B14F-4D97-AF65-F5344CB8AC3E}">
        <p14:creationId xmlns:p14="http://schemas.microsoft.com/office/powerpoint/2010/main" val="32966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Space Weather Products in AWIPS2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1803" y="3602038"/>
            <a:ext cx="7500394" cy="215058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Steven Hill, </a:t>
            </a:r>
            <a:r>
              <a:rPr lang="en-US" dirty="0" smtClean="0"/>
              <a:t>NOAA/SWPC</a:t>
            </a:r>
          </a:p>
          <a:p>
            <a:endParaRPr lang="en-US" dirty="0" smtClean="0"/>
          </a:p>
          <a:p>
            <a:r>
              <a:rPr lang="en-US" b="1" dirty="0" smtClean="0"/>
              <a:t>SWPC</a:t>
            </a:r>
            <a:r>
              <a:rPr lang="en-US" dirty="0" smtClean="0"/>
              <a:t>: Chris </a:t>
            </a:r>
            <a:r>
              <a:rPr lang="en-US" dirty="0"/>
              <a:t>Lauer, </a:t>
            </a:r>
            <a:r>
              <a:rPr lang="en-US" dirty="0" err="1"/>
              <a:t>Ratina</a:t>
            </a:r>
            <a:r>
              <a:rPr lang="en-US" dirty="0"/>
              <a:t> </a:t>
            </a:r>
            <a:r>
              <a:rPr lang="en-US" dirty="0" err="1"/>
              <a:t>Dodani</a:t>
            </a:r>
            <a:r>
              <a:rPr lang="en-US" dirty="0"/>
              <a:t>, Kelvin </a:t>
            </a:r>
            <a:r>
              <a:rPr lang="en-US" dirty="0" err="1"/>
              <a:t>Fedrick</a:t>
            </a:r>
            <a:r>
              <a:rPr lang="en-US" dirty="0"/>
              <a:t>, Mike Carpenter, Ann </a:t>
            </a:r>
            <a:r>
              <a:rPr lang="en-US" dirty="0" smtClean="0"/>
              <a:t>Newman, </a:t>
            </a:r>
            <a:r>
              <a:rPr lang="en-US" dirty="0"/>
              <a:t>Chris Balch, Bob Rutledge, Rob </a:t>
            </a:r>
            <a:r>
              <a:rPr lang="en-US" dirty="0" err="1" smtClean="0"/>
              <a:t>Steenburgh</a:t>
            </a:r>
            <a:r>
              <a:rPr lang="en-US" dirty="0" smtClean="0"/>
              <a:t>, Brent Gordon</a:t>
            </a:r>
          </a:p>
          <a:p>
            <a:r>
              <a:rPr lang="en-US" b="1" dirty="0" smtClean="0"/>
              <a:t>NCO</a:t>
            </a:r>
            <a:r>
              <a:rPr lang="en-US" dirty="0" smtClean="0"/>
              <a:t>: </a:t>
            </a:r>
            <a:r>
              <a:rPr lang="en-US" dirty="0" err="1"/>
              <a:t>Shova</a:t>
            </a:r>
            <a:r>
              <a:rPr lang="en-US" dirty="0"/>
              <a:t> </a:t>
            </a:r>
            <a:r>
              <a:rPr lang="en-US" dirty="0" err="1"/>
              <a:t>Gurung</a:t>
            </a:r>
            <a:r>
              <a:rPr lang="en-US" dirty="0"/>
              <a:t>, David Plummer, Stephen Gilbert, Jason </a:t>
            </a:r>
            <a:r>
              <a:rPr lang="en-US" dirty="0" smtClean="0"/>
              <a:t>Travis</a:t>
            </a:r>
          </a:p>
          <a:p>
            <a:r>
              <a:rPr lang="en-US" b="1" dirty="0" err="1" smtClean="0"/>
              <a:t>NGDC</a:t>
            </a:r>
            <a:r>
              <a:rPr lang="en-US" dirty="0" smtClean="0"/>
              <a:t>: </a:t>
            </a:r>
            <a:r>
              <a:rPr lang="en-US" dirty="0"/>
              <a:t>Johnathan Darnel, Janet </a:t>
            </a:r>
            <a:r>
              <a:rPr lang="en-US" dirty="0" err="1"/>
              <a:t>Machol</a:t>
            </a:r>
            <a:r>
              <a:rPr lang="en-US" dirty="0"/>
              <a:t>, Bill </a:t>
            </a:r>
            <a:r>
              <a:rPr lang="en-US" dirty="0" err="1" smtClean="0"/>
              <a:t>Denig</a:t>
            </a:r>
            <a:r>
              <a:rPr lang="en-US" dirty="0" smtClean="0"/>
              <a:t>, Pau </a:t>
            </a:r>
            <a:r>
              <a:rPr lang="en-US" dirty="0" err="1" smtClean="0"/>
              <a:t>Loto’aniu</a:t>
            </a:r>
            <a:r>
              <a:rPr lang="en-US" dirty="0" smtClean="0"/>
              <a:t>, Rob </a:t>
            </a:r>
            <a:r>
              <a:rPr lang="en-US" dirty="0" err="1" smtClean="0"/>
              <a:t>Redmon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28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&amp;T Section\FY2015\aia19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68" y="1283678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Imagery on AWIPS2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02673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SDO</a:t>
            </a:r>
            <a:r>
              <a:rPr lang="en-US" dirty="0" smtClean="0"/>
              <a:t> 19.3nm and </a:t>
            </a:r>
            <a:r>
              <a:rPr lang="en-US" dirty="0" err="1" smtClean="0"/>
              <a:t>HMI</a:t>
            </a:r>
            <a:r>
              <a:rPr lang="en-US" dirty="0" smtClean="0"/>
              <a:t> </a:t>
            </a:r>
            <a:r>
              <a:rPr lang="en-US" dirty="0" err="1" smtClean="0"/>
              <a:t>magnetogram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Science level data now accessible to forecasters via FITS format</a:t>
            </a:r>
          </a:p>
          <a:p>
            <a:r>
              <a:rPr lang="en-US" dirty="0" smtClean="0"/>
              <a:t>Quantitative images with accurate navigation</a:t>
            </a:r>
          </a:p>
        </p:txBody>
      </p:sp>
      <p:pic>
        <p:nvPicPr>
          <p:cNvPr id="4099" name="Picture 3" descr="C:\D&amp;T Section\FY2015\hm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16" y="3862754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1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data on AWIPS2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02673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ACE and GOES data</a:t>
            </a:r>
          </a:p>
          <a:p>
            <a:r>
              <a:rPr lang="en-US" dirty="0" smtClean="0"/>
              <a:t>Data formats and samples generated</a:t>
            </a:r>
          </a:p>
          <a:p>
            <a:r>
              <a:rPr lang="en-US" dirty="0" smtClean="0"/>
              <a:t>Encoders and decoders written</a:t>
            </a:r>
          </a:p>
          <a:p>
            <a:r>
              <a:rPr lang="en-US" dirty="0" smtClean="0"/>
              <a:t>Prototype pipeline developed</a:t>
            </a:r>
          </a:p>
          <a:p>
            <a:r>
              <a:rPr lang="en-US" dirty="0" smtClean="0"/>
              <a:t>Preparing for operational deployment of the data pipeline</a:t>
            </a:r>
          </a:p>
        </p:txBody>
      </p:sp>
      <p:pic>
        <p:nvPicPr>
          <p:cNvPr id="8" name="Picture 4" descr="C:\D&amp;T Section\FY2015\goes13-xr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93" y="1488831"/>
            <a:ext cx="344693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&amp;T Section\FY2015\ace-swepam-1m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066" y="4145640"/>
            <a:ext cx="3612934" cy="271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&amp;T Section\FY2015\ace-mag-1m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97" y="2938990"/>
            <a:ext cx="3577319" cy="255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76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Substantial progress toward highly reliable system</a:t>
            </a:r>
          </a:p>
          <a:p>
            <a:r>
              <a:rPr lang="en-US" dirty="0" smtClean="0"/>
              <a:t>Integrating a system very unlike prior GOES space weather data systems</a:t>
            </a:r>
          </a:p>
          <a:p>
            <a:r>
              <a:rPr lang="en-US" dirty="0" smtClean="0"/>
              <a:t>Components developed across organizations (GOES-R, </a:t>
            </a:r>
            <a:r>
              <a:rPr lang="en-US" dirty="0" err="1" smtClean="0"/>
              <a:t>NGDC</a:t>
            </a:r>
            <a:r>
              <a:rPr lang="en-US" dirty="0" smtClean="0"/>
              <a:t>, NCO, NWS, and SWPC)</a:t>
            </a:r>
          </a:p>
          <a:p>
            <a:r>
              <a:rPr lang="en-US" dirty="0" smtClean="0"/>
              <a:t>AWIPS2 image and time series data will soon be available to forecasters in real-time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877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Space Weather Products in </a:t>
            </a:r>
            <a:r>
              <a:rPr lang="en-US" sz="4000" dirty="0" smtClean="0"/>
              <a:t>AWIPS2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space weather (including GOES) data into AWIPS2</a:t>
            </a:r>
          </a:p>
          <a:p>
            <a:r>
              <a:rPr lang="en-US" dirty="0" smtClean="0"/>
              <a:t>GOES-R space weather instrumentation and products</a:t>
            </a:r>
          </a:p>
          <a:p>
            <a:r>
              <a:rPr lang="en-US" dirty="0" smtClean="0"/>
              <a:t>Data fusion </a:t>
            </a:r>
          </a:p>
          <a:p>
            <a:r>
              <a:rPr lang="en-US" dirty="0" smtClean="0"/>
              <a:t>Data path from </a:t>
            </a:r>
            <a:r>
              <a:rPr lang="en-US" dirty="0" err="1" smtClean="0"/>
              <a:t>IDP</a:t>
            </a:r>
            <a:r>
              <a:rPr lang="en-US" dirty="0" smtClean="0"/>
              <a:t> GOES-R product generation to SWPC to AWIPS2</a:t>
            </a:r>
          </a:p>
          <a:p>
            <a:r>
              <a:rPr lang="en-US" dirty="0" smtClean="0"/>
              <a:t>Test operations with GOES 13-15 data</a:t>
            </a:r>
          </a:p>
        </p:txBody>
      </p:sp>
    </p:spTree>
    <p:extLst>
      <p:ext uri="{BB962C8B-B14F-4D97-AF65-F5344CB8AC3E}">
        <p14:creationId xmlns:p14="http://schemas.microsoft.com/office/powerpoint/2010/main" val="208277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Exactly a </a:t>
            </a:r>
            <a:r>
              <a:rPr lang="en-US" i="1" dirty="0" smtClean="0"/>
              <a:t>Science</a:t>
            </a:r>
            <a:r>
              <a:rPr lang="en-US" dirty="0" smtClean="0"/>
              <a:t> Issue, 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GOES Space Weather Data have previously been developed and managed exclusively by SWPC</a:t>
            </a:r>
          </a:p>
          <a:p>
            <a:r>
              <a:rPr lang="en-US" dirty="0" smtClean="0"/>
              <a:t>For GOES-R</a:t>
            </a:r>
          </a:p>
          <a:p>
            <a:pPr lvl="1"/>
            <a:r>
              <a:rPr lang="en-US" dirty="0" smtClean="0"/>
              <a:t>GOES-R program is developing the L1B products</a:t>
            </a:r>
          </a:p>
          <a:p>
            <a:pPr lvl="1"/>
            <a:r>
              <a:rPr lang="en-US" dirty="0" smtClean="0"/>
              <a:t>NGDC is developing the L2+ algorithms and processing system</a:t>
            </a:r>
          </a:p>
          <a:p>
            <a:pPr lvl="1"/>
            <a:r>
              <a:rPr lang="en-US" dirty="0" smtClean="0"/>
              <a:t>NWS IDP will host operational L2+ processing</a:t>
            </a:r>
          </a:p>
          <a:p>
            <a:pPr lvl="1"/>
            <a:r>
              <a:rPr lang="en-US" dirty="0" smtClean="0"/>
              <a:t>AWIPS2 will replace many custom SWPC systems, not just for GOES </a:t>
            </a:r>
            <a:r>
              <a:rPr lang="en-US" dirty="0" err="1" smtClean="0"/>
              <a:t>SWx</a:t>
            </a:r>
            <a:r>
              <a:rPr lang="en-US" dirty="0" smtClean="0"/>
              <a:t> data, but also for all other </a:t>
            </a:r>
            <a:r>
              <a:rPr lang="en-US" dirty="0" err="1" smtClean="0"/>
              <a:t>SWx</a:t>
            </a:r>
            <a:r>
              <a:rPr lang="en-US" dirty="0" smtClean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54429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AWIPS2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SWPC provides data pipeline</a:t>
            </a:r>
          </a:p>
          <a:p>
            <a:r>
              <a:rPr lang="en-US" dirty="0" smtClean="0"/>
              <a:t>NCO provides AWIPS2 applications</a:t>
            </a:r>
          </a:p>
          <a:p>
            <a:r>
              <a:rPr lang="en-US" dirty="0" smtClean="0"/>
              <a:t>AWIPS2 Functions include:</a:t>
            </a:r>
          </a:p>
          <a:p>
            <a:pPr lvl="1"/>
            <a:r>
              <a:rPr lang="en-US" dirty="0" smtClean="0"/>
              <a:t>Image ingest, rendering, animation and analysis</a:t>
            </a:r>
          </a:p>
          <a:p>
            <a:pPr lvl="1"/>
            <a:r>
              <a:rPr lang="en-US" dirty="0" smtClean="0"/>
              <a:t>Time series data (GOES, ACE, STEREO, </a:t>
            </a:r>
            <a:r>
              <a:rPr lang="en-US" dirty="0" err="1" smtClean="0"/>
              <a:t>DSCOVR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Coded messages, events, regions, other text I/O</a:t>
            </a:r>
          </a:p>
          <a:p>
            <a:pPr lvl="1"/>
            <a:r>
              <a:rPr lang="en-US" dirty="0" smtClean="0"/>
              <a:t>Ground magnetometer data</a:t>
            </a:r>
          </a:p>
          <a:p>
            <a:pPr lvl="1"/>
            <a:r>
              <a:rPr lang="en-US" dirty="0" smtClean="0"/>
              <a:t>General forecaster applications (Products, Alerts…)</a:t>
            </a:r>
          </a:p>
          <a:p>
            <a:pPr lvl="1"/>
            <a:r>
              <a:rPr lang="en-US" dirty="0" smtClean="0"/>
              <a:t>Enlil applications: </a:t>
            </a:r>
            <a:r>
              <a:rPr lang="en-US" dirty="0" err="1" smtClean="0"/>
              <a:t>SPI</a:t>
            </a:r>
            <a:r>
              <a:rPr lang="en-US" dirty="0" smtClean="0"/>
              <a:t>, </a:t>
            </a:r>
            <a:r>
              <a:rPr lang="en-US" dirty="0" err="1" smtClean="0"/>
              <a:t>CMENT</a:t>
            </a:r>
            <a:r>
              <a:rPr lang="en-US" dirty="0" smtClean="0"/>
              <a:t>, CAT</a:t>
            </a:r>
          </a:p>
          <a:p>
            <a:pPr lvl="1"/>
            <a:r>
              <a:rPr lang="en-US" dirty="0" smtClean="0"/>
              <a:t>Model ingest, rendering and animation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077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SWPC Reliance on Satellites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4572000" cy="594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Products Require Satellite Data</a:t>
            </a:r>
          </a:p>
          <a:p>
            <a:pPr lvl="1"/>
            <a:r>
              <a:rPr lang="en-US" sz="2000" dirty="0" smtClean="0"/>
              <a:t>95% of SWPC products use satellite data</a:t>
            </a:r>
          </a:p>
          <a:p>
            <a:pPr lvl="1"/>
            <a:r>
              <a:rPr lang="en-US" sz="2000" dirty="0" smtClean="0"/>
              <a:t>Only 10% of products can be produced without satellite data</a:t>
            </a:r>
          </a:p>
          <a:p>
            <a:r>
              <a:rPr lang="en-US" sz="2400" dirty="0" smtClean="0"/>
              <a:t>Two of the Three Space Weather Scales are Derived solely from Satellite </a:t>
            </a:r>
            <a:r>
              <a:rPr lang="en-US" sz="2400" dirty="0"/>
              <a:t>O</a:t>
            </a:r>
            <a:r>
              <a:rPr lang="en-US" sz="2400" dirty="0" smtClean="0"/>
              <a:t>bservations </a:t>
            </a:r>
          </a:p>
          <a:p>
            <a:r>
              <a:rPr lang="en-US" sz="2400" dirty="0" smtClean="0"/>
              <a:t>Future Satellite Missions are Critical</a:t>
            </a:r>
          </a:p>
          <a:p>
            <a:pPr lvl="1"/>
            <a:r>
              <a:rPr lang="en-US" sz="1800" dirty="0" smtClean="0"/>
              <a:t>DSCOVR:  Continuity of observations from L1</a:t>
            </a:r>
          </a:p>
          <a:p>
            <a:pPr lvl="1"/>
            <a:r>
              <a:rPr lang="en-US" sz="1800" dirty="0" smtClean="0"/>
              <a:t>GOES-R: Continuity of observations from GEO</a:t>
            </a:r>
          </a:p>
          <a:p>
            <a:pPr lvl="1"/>
            <a:r>
              <a:rPr lang="en-US" sz="1800" dirty="0" smtClean="0"/>
              <a:t>COSMIC II:  Expanding real-time observations on a global scale</a:t>
            </a:r>
          </a:p>
        </p:txBody>
      </p:sp>
      <p:pic>
        <p:nvPicPr>
          <p:cNvPr id="8" name="Picture 7" descr="SWPC_Satelli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3847" y="3352800"/>
            <a:ext cx="4673028" cy="3504771"/>
          </a:xfrm>
          <a:prstGeom prst="rect">
            <a:avLst/>
          </a:prstGeom>
        </p:spPr>
      </p:pic>
      <p:pic>
        <p:nvPicPr>
          <p:cNvPr id="9" name="Picture 8" descr="Aurora_Map_20130330_01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4077" y="767861"/>
            <a:ext cx="2590800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62800" y="685800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Aurora Location and Intensity Model:  </a:t>
            </a:r>
            <a:r>
              <a:rPr lang="en-US" sz="1200" dirty="0" smtClean="0"/>
              <a:t>Driven by solar wind data measured at the L1 point (1% of the distance between Earth and sun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906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R Instruments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EXIS</a:t>
            </a:r>
            <a:r>
              <a:rPr lang="en-US" dirty="0" smtClean="0"/>
              <a:t> </a:t>
            </a:r>
            <a:r>
              <a:rPr lang="en-US" dirty="0"/>
              <a:t>- Ultraviolet and X-ray Irradiance Sensors (</a:t>
            </a:r>
            <a:r>
              <a:rPr lang="en-US" dirty="0" err="1"/>
              <a:t>EXIS</a:t>
            </a:r>
            <a:r>
              <a:rPr lang="en-US" dirty="0"/>
              <a:t>): X-ray sensor, expanded dynamic range and flare location </a:t>
            </a:r>
            <a:endParaRPr lang="en-US" dirty="0" smtClean="0"/>
          </a:p>
          <a:p>
            <a:r>
              <a:rPr lang="en-US" dirty="0" err="1" smtClean="0"/>
              <a:t>SUVI</a:t>
            </a:r>
            <a:r>
              <a:rPr lang="en-US" dirty="0" smtClean="0"/>
              <a:t> </a:t>
            </a:r>
            <a:r>
              <a:rPr lang="en-US" dirty="0"/>
              <a:t>– Full-disk extreme ultraviolet imager: Active region characterization, filament eruption, and flare detection</a:t>
            </a:r>
            <a:endParaRPr lang="en-US" dirty="0" smtClean="0"/>
          </a:p>
          <a:p>
            <a:r>
              <a:rPr lang="en-US" dirty="0" err="1" smtClean="0"/>
              <a:t>SEISS</a:t>
            </a:r>
            <a:r>
              <a:rPr lang="en-US" dirty="0" smtClean="0"/>
              <a:t> </a:t>
            </a:r>
            <a:r>
              <a:rPr lang="en-US" dirty="0"/>
              <a:t>– Electrons, protons, heavy ions – Surface charging, internal charging, single-event upsets</a:t>
            </a:r>
            <a:endParaRPr lang="en-US" dirty="0" smtClean="0"/>
          </a:p>
          <a:p>
            <a:r>
              <a:rPr lang="en-US" dirty="0" smtClean="0"/>
              <a:t>MAG </a:t>
            </a:r>
            <a:r>
              <a:rPr lang="en-US" dirty="0"/>
              <a:t>- Detection of geomagnetic storms and magnetopause crossing, energetic particle products, model validation</a:t>
            </a:r>
          </a:p>
        </p:txBody>
      </p:sp>
    </p:spTree>
    <p:extLst>
      <p:ext uri="{BB962C8B-B14F-4D97-AF65-F5344CB8AC3E}">
        <p14:creationId xmlns:p14="http://schemas.microsoft.com/office/powerpoint/2010/main" val="135109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Integration and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8205"/>
            <a:ext cx="7886700" cy="4568082"/>
          </a:xfrm>
        </p:spPr>
        <p:txBody>
          <a:bodyPr/>
          <a:lstStyle/>
          <a:p>
            <a:r>
              <a:rPr lang="en-US" dirty="0" smtClean="0"/>
              <a:t>Data fusion for forecaster interpretation</a:t>
            </a:r>
          </a:p>
          <a:p>
            <a:pPr lvl="1"/>
            <a:r>
              <a:rPr lang="en-US" dirty="0" smtClean="0"/>
              <a:t>Solar Image overlays for situational awareness</a:t>
            </a:r>
          </a:p>
          <a:p>
            <a:pPr lvl="1"/>
            <a:r>
              <a:rPr lang="en-US" dirty="0" smtClean="0"/>
              <a:t>Over-plots of solar wind measurements vs. models</a:t>
            </a:r>
            <a:endParaRPr lang="en-US" dirty="0"/>
          </a:p>
        </p:txBody>
      </p:sp>
      <p:pic>
        <p:nvPicPr>
          <p:cNvPr id="2053" name="Picture 5" descr="C:\D&amp;T Section\FY2015\Picture4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62" y="3034347"/>
            <a:ext cx="3814609" cy="31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&amp;T Section\FY2015\latest_1024_0193-HMI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54" t="24097" r="50877" b="58182"/>
          <a:stretch/>
        </p:blipFill>
        <p:spPr bwMode="auto">
          <a:xfrm>
            <a:off x="2590800" y="2788551"/>
            <a:ext cx="2461846" cy="187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&amp;T Section\FY2015\latest_1024_HMIBFF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8" t="20000" r="51838" b="60477"/>
          <a:stretch/>
        </p:blipFill>
        <p:spPr bwMode="auto">
          <a:xfrm>
            <a:off x="2605647" y="4648199"/>
            <a:ext cx="2447827" cy="184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8330" y="2824222"/>
            <a:ext cx="1584342" cy="3622877"/>
            <a:chOff x="755570" y="2500131"/>
            <a:chExt cx="1584342" cy="3622877"/>
          </a:xfrm>
        </p:grpSpPr>
        <p:pic>
          <p:nvPicPr>
            <p:cNvPr id="2054" name="Picture 6" descr="C:\D&amp;T Section\FY2015\latest_1024_HMIB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" t="326" r="41967" b="56008"/>
            <a:stretch/>
          </p:blipFill>
          <p:spPr bwMode="auto">
            <a:xfrm>
              <a:off x="767144" y="3710008"/>
              <a:ext cx="1572768" cy="1197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C:\D&amp;T Section\FY2015\latest_1024_HMIIF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2732" b="55919"/>
            <a:stretch/>
          </p:blipFill>
          <p:spPr bwMode="auto">
            <a:xfrm>
              <a:off x="755570" y="4913775"/>
              <a:ext cx="1570942" cy="1209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C:\D&amp;T Section\FY2015\latest_1024_0193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8" t="7390" r="44857" b="55075"/>
            <a:stretch/>
          </p:blipFill>
          <p:spPr bwMode="auto">
            <a:xfrm>
              <a:off x="775504" y="2500131"/>
              <a:ext cx="1562582" cy="1226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590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New/Improved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0375"/>
            <a:ext cx="8229600" cy="2884026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SUVI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Thematic maps (multispectral pixel classifier) improvements</a:t>
            </a:r>
          </a:p>
          <a:p>
            <a:pPr lvl="1"/>
            <a:r>
              <a:rPr lang="en-US" sz="1800" dirty="0" smtClean="0"/>
              <a:t>Bright regions – associated with solar active regions</a:t>
            </a:r>
          </a:p>
          <a:p>
            <a:pPr lvl="1"/>
            <a:r>
              <a:rPr lang="en-US" sz="1800" dirty="0" smtClean="0"/>
              <a:t>Flare location – Solar eruptions seen as hottest &amp; brightest of bright regions</a:t>
            </a:r>
          </a:p>
          <a:p>
            <a:pPr lvl="1"/>
            <a:r>
              <a:rPr lang="en-US" sz="1800" dirty="0" smtClean="0"/>
              <a:t>Coronal Hole Boundaries – dark areas of strong, outflowing solar wind</a:t>
            </a:r>
          </a:p>
          <a:p>
            <a:r>
              <a:rPr lang="en-US" sz="2200" dirty="0" err="1" smtClean="0"/>
              <a:t>SEISS</a:t>
            </a:r>
            <a:r>
              <a:rPr lang="en-US" sz="2200" dirty="0" smtClean="0"/>
              <a:t> and </a:t>
            </a:r>
            <a:r>
              <a:rPr lang="en-US" sz="2200" dirty="0" err="1" smtClean="0"/>
              <a:t>Magmetometer</a:t>
            </a:r>
            <a:endParaRPr lang="en-US" sz="2200" dirty="0" smtClean="0"/>
          </a:p>
          <a:p>
            <a:pPr lvl="1"/>
            <a:r>
              <a:rPr lang="en-US" sz="1800" dirty="0"/>
              <a:t>Electron and Proton Densities and Temperatures (Moments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Magnetopause crossing</a:t>
            </a:r>
          </a:p>
          <a:p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b="4119"/>
          <a:stretch/>
        </p:blipFill>
        <p:spPr bwMode="auto">
          <a:xfrm>
            <a:off x="6324600" y="4724400"/>
            <a:ext cx="2748220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724400"/>
            <a:ext cx="2743200" cy="202120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0"/>
          <a:stretch/>
        </p:blipFill>
        <p:spPr>
          <a:xfrm>
            <a:off x="228600" y="4724400"/>
            <a:ext cx="1981200" cy="205524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362200" y="5486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715000" y="5486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2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Proxy data</a:t>
            </a:r>
          </a:p>
          <a:p>
            <a:pPr lvl="1"/>
            <a:r>
              <a:rPr lang="en-US" dirty="0" smtClean="0"/>
              <a:t>GOES 13-15</a:t>
            </a:r>
          </a:p>
          <a:p>
            <a:pPr lvl="1"/>
            <a:r>
              <a:rPr lang="en-US" dirty="0" smtClean="0"/>
              <a:t>ACE</a:t>
            </a:r>
          </a:p>
          <a:p>
            <a:pPr lvl="1"/>
            <a:r>
              <a:rPr lang="en-US" dirty="0" err="1" smtClean="0"/>
              <a:t>SDO</a:t>
            </a:r>
            <a:endParaRPr lang="en-US" dirty="0" smtClean="0"/>
          </a:p>
          <a:p>
            <a:r>
              <a:rPr lang="en-US" dirty="0" smtClean="0"/>
              <a:t>Requirements and Specifications</a:t>
            </a:r>
          </a:p>
          <a:p>
            <a:pPr lvl="1"/>
            <a:r>
              <a:rPr lang="en-US" dirty="0" smtClean="0"/>
              <a:t>Latency: &lt; 15 sec for time series; &lt; 1 min for images</a:t>
            </a:r>
          </a:p>
          <a:p>
            <a:pPr lvl="1"/>
            <a:r>
              <a:rPr lang="en-US" dirty="0" smtClean="0"/>
              <a:t>Formats: XML for time series; FITS for images</a:t>
            </a:r>
          </a:p>
          <a:p>
            <a:r>
              <a:rPr lang="en-US" dirty="0"/>
              <a:t>Reliability</a:t>
            </a:r>
          </a:p>
          <a:p>
            <a:pPr lvl="1"/>
            <a:r>
              <a:rPr lang="en-US" dirty="0"/>
              <a:t>File type must be easily and quickly validated, self-describing, etc.</a:t>
            </a:r>
          </a:p>
          <a:p>
            <a:pPr lvl="1"/>
            <a:r>
              <a:rPr lang="en-US" dirty="0"/>
              <a:t>System elements must be robust against interruption and corrupt data</a:t>
            </a:r>
          </a:p>
          <a:p>
            <a:r>
              <a:rPr lang="en-US" dirty="0" smtClean="0"/>
              <a:t>Other </a:t>
            </a:r>
            <a:r>
              <a:rPr lang="en-US" dirty="0"/>
              <a:t>Guiding Principles: </a:t>
            </a:r>
            <a:endParaRPr lang="en-US" dirty="0" smtClean="0"/>
          </a:p>
          <a:p>
            <a:pPr lvl="1"/>
            <a:r>
              <a:rPr lang="en-US" dirty="0" smtClean="0"/>
              <a:t>Minimize </a:t>
            </a:r>
            <a:r>
              <a:rPr lang="en-US" dirty="0"/>
              <a:t>technical debt</a:t>
            </a:r>
          </a:p>
          <a:p>
            <a:pPr lvl="1"/>
            <a:r>
              <a:rPr lang="en-US" dirty="0"/>
              <a:t>Minimize maintenance</a:t>
            </a:r>
          </a:p>
          <a:p>
            <a:pPr lvl="1"/>
            <a:r>
              <a:rPr lang="en-US" dirty="0"/>
              <a:t>Maximize extensibility (easy to add new data sets)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1631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7045</TotalTime>
  <Words>682</Words>
  <Application>Microsoft Office PowerPoint</Application>
  <PresentationFormat>On-screen Show (4:3)</PresentationFormat>
  <Paragraphs>92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Space Weather Products in AWIPS2</vt:lpstr>
      <vt:lpstr>Space Weather Products in AWIPS2</vt:lpstr>
      <vt:lpstr>Not Exactly a Science Issue, but…</vt:lpstr>
      <vt:lpstr>AWIPS2 Context</vt:lpstr>
      <vt:lpstr>SWPC Reliance on Satellites</vt:lpstr>
      <vt:lpstr>GOES R Instruments</vt:lpstr>
      <vt:lpstr>Data Integration and Fusion</vt:lpstr>
      <vt:lpstr>Example New/Improved Products</vt:lpstr>
      <vt:lpstr>Demonstration(s)</vt:lpstr>
      <vt:lpstr>Solar Imagery on AWIPS2</vt:lpstr>
      <vt:lpstr>Time Series data on AWIPS2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DSCOVR NOAA Enters a New Orbit</dc:title>
  <dc:creator>Doug Biesecker</dc:creator>
  <cp:lastModifiedBy>Comet User</cp:lastModifiedBy>
  <cp:revision>181</cp:revision>
  <dcterms:created xsi:type="dcterms:W3CDTF">2014-09-12T21:59:35Z</dcterms:created>
  <dcterms:modified xsi:type="dcterms:W3CDTF">2015-02-24T16:54:44Z</dcterms:modified>
</cp:coreProperties>
</file>