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3891200" cy="32918400"/>
  <p:notesSz cx="9296400" cy="6858000"/>
  <p:defaultTex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2159" autoAdjust="0"/>
    <p:restoredTop sz="95507" autoAdjust="0"/>
  </p:normalViewPr>
  <p:slideViewPr>
    <p:cSldViewPr>
      <p:cViewPr>
        <p:scale>
          <a:sx n="14" d="100"/>
          <a:sy n="14" d="100"/>
        </p:scale>
        <p:origin x="-2154" y="-588"/>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3FDBBF-CB68-4F18-828D-4403738F5BB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E964AA-20B7-45EC-A0B7-F515DE84D7C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5113" cy="28087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18C6BD-75F8-4587-94A5-12640C1AD88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78C8606-E548-4F55-B238-6951ED3944B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E8A285-262A-4A24-9647-2823184879D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21800"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F853C2-DE70-446A-81ED-B1A32A36B1D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A8003B0-BE48-4064-9C67-A49A484D58A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2CCAE63-50EC-4F86-BDEB-089CC2EB493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9B3F5A8-7913-4439-BD35-E8C9A9C5695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16EBA2-7AD3-45EF-9F3D-E7BA544C6E1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29C30F-A45E-4993-A758-12B820AA1B4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w="9525">
            <a:noFill/>
            <a:miter lim="800000"/>
            <a:headEnd/>
            <a:tailEnd/>
          </a:ln>
          <a:effectLst/>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193925" y="7680325"/>
            <a:ext cx="39503350" cy="21724938"/>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1939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defTabSz="4389438">
              <a:defRPr sz="6700"/>
            </a:lvl1pPr>
          </a:lstStyle>
          <a:p>
            <a:endParaRPr lang="en-US"/>
          </a:p>
        </p:txBody>
      </p:sp>
      <p:sp>
        <p:nvSpPr>
          <p:cNvPr id="1029" name="Rectangle 5"/>
          <p:cNvSpPr>
            <a:spLocks noGrp="1" noChangeArrowheads="1"/>
          </p:cNvSpPr>
          <p:nvPr>
            <p:ph type="ftr" sz="quarter" idx="3"/>
          </p:nvPr>
        </p:nvSpPr>
        <p:spPr bwMode="auto">
          <a:xfrm>
            <a:off x="14995525" y="29976763"/>
            <a:ext cx="139001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defTabSz="4389438">
              <a:defRPr sz="6700"/>
            </a:lvl1pPr>
          </a:lstStyle>
          <a:p>
            <a:endParaRPr lang="en-US"/>
          </a:p>
        </p:txBody>
      </p:sp>
      <p:sp>
        <p:nvSpPr>
          <p:cNvPr id="1030" name="Rectangle 6"/>
          <p:cNvSpPr>
            <a:spLocks noGrp="1" noChangeArrowheads="1"/>
          </p:cNvSpPr>
          <p:nvPr>
            <p:ph type="sldNum" sz="quarter" idx="4"/>
          </p:nvPr>
        </p:nvSpPr>
        <p:spPr bwMode="auto">
          <a:xfrm>
            <a:off x="314547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defTabSz="4389438">
              <a:defRPr sz="6700"/>
            </a:lvl1pPr>
          </a:lstStyle>
          <a:p>
            <a:fld id="{7AD1DF60-53BD-43F3-BCB8-B8092D56A9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fontAlgn="base">
        <a:spcBef>
          <a:spcPct val="0"/>
        </a:spcBef>
        <a:spcAft>
          <a:spcPct val="0"/>
        </a:spcAft>
        <a:defRPr sz="21100">
          <a:solidFill>
            <a:schemeClr val="tx2"/>
          </a:solidFill>
          <a:latin typeface="+mj-lt"/>
          <a:ea typeface="+mj-ea"/>
          <a:cs typeface="+mj-cs"/>
        </a:defRPr>
      </a:lvl1pPr>
      <a:lvl2pPr algn="ctr" defTabSz="4389438" rtl="0" fontAlgn="base">
        <a:spcBef>
          <a:spcPct val="0"/>
        </a:spcBef>
        <a:spcAft>
          <a:spcPct val="0"/>
        </a:spcAft>
        <a:defRPr sz="21100">
          <a:solidFill>
            <a:schemeClr val="tx2"/>
          </a:solidFill>
          <a:latin typeface="Arial" charset="0"/>
        </a:defRPr>
      </a:lvl2pPr>
      <a:lvl3pPr algn="ctr" defTabSz="4389438" rtl="0" fontAlgn="base">
        <a:spcBef>
          <a:spcPct val="0"/>
        </a:spcBef>
        <a:spcAft>
          <a:spcPct val="0"/>
        </a:spcAft>
        <a:defRPr sz="21100">
          <a:solidFill>
            <a:schemeClr val="tx2"/>
          </a:solidFill>
          <a:latin typeface="Arial" charset="0"/>
        </a:defRPr>
      </a:lvl3pPr>
      <a:lvl4pPr algn="ctr" defTabSz="4389438" rtl="0" fontAlgn="base">
        <a:spcBef>
          <a:spcPct val="0"/>
        </a:spcBef>
        <a:spcAft>
          <a:spcPct val="0"/>
        </a:spcAft>
        <a:defRPr sz="21100">
          <a:solidFill>
            <a:schemeClr val="tx2"/>
          </a:solidFill>
          <a:latin typeface="Arial" charset="0"/>
        </a:defRPr>
      </a:lvl4pPr>
      <a:lvl5pPr algn="ctr" defTabSz="4389438" rtl="0" fontAlgn="base">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fontAlgn="base">
        <a:spcBef>
          <a:spcPct val="20000"/>
        </a:spcBef>
        <a:spcAft>
          <a:spcPct val="0"/>
        </a:spcAft>
        <a:buChar char="•"/>
        <a:defRPr sz="15400">
          <a:solidFill>
            <a:schemeClr val="tx1"/>
          </a:solidFill>
          <a:latin typeface="+mn-lt"/>
          <a:ea typeface="+mn-ea"/>
          <a:cs typeface="+mn-cs"/>
        </a:defRPr>
      </a:lvl1pPr>
      <a:lvl2pPr marL="3565525" indent="-1371600" algn="l" defTabSz="4389438" rtl="0" fontAlgn="base">
        <a:spcBef>
          <a:spcPct val="20000"/>
        </a:spcBef>
        <a:spcAft>
          <a:spcPct val="0"/>
        </a:spcAft>
        <a:buChar char="–"/>
        <a:defRPr sz="13400">
          <a:solidFill>
            <a:schemeClr val="tx1"/>
          </a:solidFill>
          <a:latin typeface="+mn-lt"/>
        </a:defRPr>
      </a:lvl2pPr>
      <a:lvl3pPr marL="5486400" indent="-1096963" algn="l" defTabSz="4389438" rtl="0" fontAlgn="base">
        <a:spcBef>
          <a:spcPct val="20000"/>
        </a:spcBef>
        <a:spcAft>
          <a:spcPct val="0"/>
        </a:spcAft>
        <a:buChar char="•"/>
        <a:defRPr sz="11500">
          <a:solidFill>
            <a:schemeClr val="tx1"/>
          </a:solidFill>
          <a:latin typeface="+mn-lt"/>
        </a:defRPr>
      </a:lvl3pPr>
      <a:lvl4pPr marL="7680325" indent="-1096963" algn="l" defTabSz="4389438" rtl="0" fontAlgn="base">
        <a:spcBef>
          <a:spcPct val="20000"/>
        </a:spcBef>
        <a:spcAft>
          <a:spcPct val="0"/>
        </a:spcAft>
        <a:buChar char="–"/>
        <a:defRPr sz="9600">
          <a:solidFill>
            <a:schemeClr val="tx1"/>
          </a:solidFill>
          <a:latin typeface="+mn-lt"/>
        </a:defRPr>
      </a:lvl4pPr>
      <a:lvl5pPr marL="9875838" indent="-1096963" algn="l" defTabSz="4389438" rtl="0" fontAlgn="base">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GIF"/><Relationship Id="rId3" Type="http://schemas.openxmlformats.org/officeDocument/2006/relationships/image" Target="../media/image3.tif"/><Relationship Id="rId21" Type="http://schemas.openxmlformats.org/officeDocument/2006/relationships/image" Target="../media/image17.png"/><Relationship Id="rId7" Type="http://schemas.openxmlformats.org/officeDocument/2006/relationships/image" Target="../media/image7.tiff"/><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GIF"/><Relationship Id="rId2" Type="http://schemas.openxmlformats.org/officeDocument/2006/relationships/slideLayout" Target="../slideLayouts/slideLayout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2.wmf"/><Relationship Id="rId24" Type="http://schemas.openxmlformats.org/officeDocument/2006/relationships/image" Target="../media/image20.GIF"/><Relationship Id="rId5" Type="http://schemas.openxmlformats.org/officeDocument/2006/relationships/image" Target="../media/image5.jpe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oleObject" Target="../embeddings/oleObject2.bin"/><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wmf"/><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8" name="Rectangle 27"/>
          <p:cNvSpPr/>
          <p:nvPr/>
        </p:nvSpPr>
        <p:spPr bwMode="auto">
          <a:xfrm>
            <a:off x="0" y="0"/>
            <a:ext cx="43891200" cy="5410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smtClean="0">
              <a:ln>
                <a:noFill/>
              </a:ln>
              <a:solidFill>
                <a:schemeClr val="tx1"/>
              </a:solidFill>
              <a:effectLst/>
              <a:latin typeface="Arial" charset="0"/>
            </a:endParaRPr>
          </a:p>
        </p:txBody>
      </p:sp>
      <p:sp>
        <p:nvSpPr>
          <p:cNvPr id="2052" name="Rectangle 4"/>
          <p:cNvSpPr>
            <a:spLocks noGrp="1" noChangeArrowheads="1"/>
          </p:cNvSpPr>
          <p:nvPr>
            <p:ph type="title"/>
          </p:nvPr>
        </p:nvSpPr>
        <p:spPr>
          <a:xfrm>
            <a:off x="914400" y="381000"/>
            <a:ext cx="42063988" cy="5029200"/>
          </a:xfrm>
          <a:noFill/>
        </p:spPr>
        <p:txBody>
          <a:bodyPr anchor="t"/>
          <a:lstStyle/>
          <a:p>
            <a:r>
              <a:rPr lang="en-US" sz="8800" b="1" dirty="0"/>
              <a:t>Preparing for GOES-R and JPSS:  New Tropical Cyclone Tools Based on 30 </a:t>
            </a:r>
            <a:r>
              <a:rPr lang="en-US" sz="8800" b="1" dirty="0" smtClean="0"/>
              <a:t>Years </a:t>
            </a:r>
            <a:r>
              <a:rPr lang="en-US" sz="8800" b="1" dirty="0"/>
              <a:t>of Continuous GOES IR </a:t>
            </a:r>
            <a:r>
              <a:rPr lang="en-US" sz="8800" b="1" dirty="0" smtClean="0"/>
              <a:t>Imagery</a:t>
            </a:r>
            <a:r>
              <a:rPr lang="en-US" sz="9600" dirty="0" smtClean="0"/>
              <a:t/>
            </a:r>
            <a:br>
              <a:rPr lang="en-US" sz="9600" dirty="0" smtClean="0"/>
            </a:br>
            <a:r>
              <a:rPr lang="en-US" sz="4800" dirty="0" smtClean="0"/>
              <a:t>John A. </a:t>
            </a:r>
            <a:r>
              <a:rPr lang="en-US" sz="4800" dirty="0"/>
              <a:t>Knaff</a:t>
            </a:r>
            <a:r>
              <a:rPr lang="en-US" sz="4800" baseline="30000" dirty="0"/>
              <a:t>1</a:t>
            </a:r>
            <a:r>
              <a:rPr lang="en-US" sz="4800" dirty="0"/>
              <a:t>, Robert T. DeMaria</a:t>
            </a:r>
            <a:r>
              <a:rPr lang="en-US" sz="4800" baseline="30000" dirty="0"/>
              <a:t>2</a:t>
            </a:r>
            <a:r>
              <a:rPr lang="en-US" sz="4800" dirty="0"/>
              <a:t>, Scott P. Longmore</a:t>
            </a:r>
            <a:r>
              <a:rPr lang="en-US" sz="4800" baseline="30000" dirty="0"/>
              <a:t>2</a:t>
            </a:r>
            <a:r>
              <a:rPr lang="en-US" sz="4800" dirty="0"/>
              <a:t>, Debra A. Molenar</a:t>
            </a:r>
            <a:r>
              <a:rPr lang="en-US" sz="4800" baseline="30000" dirty="0"/>
              <a:t>1</a:t>
            </a:r>
            <a:r>
              <a:rPr lang="en-US" sz="4800" dirty="0"/>
              <a:t>, Kate D. Musgrave</a:t>
            </a:r>
            <a:r>
              <a:rPr lang="en-US" sz="4800" baseline="30000" dirty="0"/>
              <a:t>2</a:t>
            </a:r>
            <a:r>
              <a:rPr lang="en-US" sz="8000" dirty="0"/>
              <a:t/>
            </a:r>
            <a:br>
              <a:rPr lang="en-US" sz="8000" dirty="0"/>
            </a:br>
            <a:r>
              <a:rPr lang="en-US" sz="4800" baseline="30000" dirty="0"/>
              <a:t>1</a:t>
            </a:r>
            <a:r>
              <a:rPr lang="en-US" sz="4800" dirty="0"/>
              <a:t>NOAA Center for Satellite Applications and Research/RAMMB, Fort Collins, Colorado</a:t>
            </a:r>
            <a:br>
              <a:rPr lang="en-US" sz="4800" dirty="0"/>
            </a:br>
            <a:r>
              <a:rPr lang="en-US" sz="4800" baseline="30000" dirty="0"/>
              <a:t>2</a:t>
            </a:r>
            <a:r>
              <a:rPr lang="en-US" sz="4800" dirty="0"/>
              <a:t>The Cooperative Institute for Research in the Atmosphere, Fort Collins, Colorado</a:t>
            </a:r>
            <a:r>
              <a:rPr lang="en-US" sz="8000" dirty="0"/>
              <a:t/>
            </a:r>
            <a:br>
              <a:rPr lang="en-US" sz="8000" dirty="0"/>
            </a:br>
            <a:endParaRPr lang="en-US" sz="4000" dirty="0"/>
          </a:p>
        </p:txBody>
      </p:sp>
      <p:pic>
        <p:nvPicPr>
          <p:cNvPr id="2090" name="Picture 42" descr="logo-csu-right"/>
          <p:cNvPicPr>
            <a:picLocks noChangeAspect="1" noChangeArrowheads="1"/>
          </p:cNvPicPr>
          <p:nvPr/>
        </p:nvPicPr>
        <p:blipFill>
          <a:blip r:embed="rId4" cstate="print"/>
          <a:srcRect/>
          <a:stretch>
            <a:fillRect/>
          </a:stretch>
        </p:blipFill>
        <p:spPr bwMode="auto">
          <a:xfrm>
            <a:off x="990600" y="3657600"/>
            <a:ext cx="2658692" cy="1219200"/>
          </a:xfrm>
          <a:prstGeom prst="rect">
            <a:avLst/>
          </a:prstGeom>
          <a:noFill/>
        </p:spPr>
      </p:pic>
      <p:sp>
        <p:nvSpPr>
          <p:cNvPr id="2093" name="Rectangle 45"/>
          <p:cNvSpPr>
            <a:spLocks noChangeArrowheads="1"/>
          </p:cNvSpPr>
          <p:nvPr/>
        </p:nvSpPr>
        <p:spPr bwMode="auto">
          <a:xfrm>
            <a:off x="914400" y="6400799"/>
            <a:ext cx="12801600" cy="8192363"/>
          </a:xfrm>
          <a:prstGeom prst="rect">
            <a:avLst/>
          </a:prstGeom>
          <a:noFill/>
          <a:ln w="50800">
            <a:solidFill>
              <a:schemeClr val="tx1"/>
            </a:solidFill>
            <a:miter lim="800000"/>
            <a:headEnd/>
            <a:tailEnd/>
          </a:ln>
          <a:effectLst/>
        </p:spPr>
        <p:txBody>
          <a:bodyPr wrap="none" anchor="ctr"/>
          <a:lstStyle/>
          <a:p>
            <a:endParaRPr lang="en-US"/>
          </a:p>
        </p:txBody>
      </p:sp>
      <p:pic>
        <p:nvPicPr>
          <p:cNvPr id="29" name="Picture 2" descr="C:\Documents and Settings\demariag\My Documents\My Pictures\2010_cira_logo_small.jpg"/>
          <p:cNvPicPr>
            <a:picLocks noChangeAspect="1" noChangeArrowheads="1"/>
          </p:cNvPicPr>
          <p:nvPr/>
        </p:nvPicPr>
        <p:blipFill>
          <a:blip r:embed="rId5" cstate="print"/>
          <a:srcRect/>
          <a:stretch>
            <a:fillRect/>
          </a:stretch>
        </p:blipFill>
        <p:spPr bwMode="auto">
          <a:xfrm>
            <a:off x="685800" y="2133600"/>
            <a:ext cx="3200400" cy="1152144"/>
          </a:xfrm>
          <a:prstGeom prst="rect">
            <a:avLst/>
          </a:prstGeom>
          <a:noFill/>
        </p:spPr>
      </p:pic>
      <p:pic>
        <p:nvPicPr>
          <p:cNvPr id="30" name="Picture 943" descr="NOAA"/>
          <p:cNvPicPr>
            <a:picLocks noChangeAspect="1" noChangeArrowheads="1"/>
          </p:cNvPicPr>
          <p:nvPr/>
        </p:nvPicPr>
        <p:blipFill>
          <a:blip r:embed="rId6" cstate="print"/>
          <a:srcRect/>
          <a:stretch>
            <a:fillRect/>
          </a:stretch>
        </p:blipFill>
        <p:spPr bwMode="auto">
          <a:xfrm>
            <a:off x="40767000" y="2590800"/>
            <a:ext cx="2590800" cy="2680282"/>
          </a:xfrm>
          <a:prstGeom prst="rect">
            <a:avLst/>
          </a:prstGeom>
          <a:noFill/>
        </p:spPr>
      </p:pic>
      <p:sp>
        <p:nvSpPr>
          <p:cNvPr id="33" name="Rectangle 44"/>
          <p:cNvSpPr>
            <a:spLocks noChangeArrowheads="1"/>
          </p:cNvSpPr>
          <p:nvPr/>
        </p:nvSpPr>
        <p:spPr bwMode="auto">
          <a:xfrm>
            <a:off x="14606016" y="6377939"/>
            <a:ext cx="14630400" cy="26129693"/>
          </a:xfrm>
          <a:prstGeom prst="rect">
            <a:avLst/>
          </a:prstGeom>
          <a:noFill/>
          <a:ln w="50800">
            <a:solidFill>
              <a:schemeClr val="tx1"/>
            </a:solidFill>
            <a:miter lim="800000"/>
            <a:headEnd/>
            <a:tailEnd/>
          </a:ln>
          <a:effectLst/>
        </p:spPr>
        <p:txBody>
          <a:bodyPr wrap="none" anchor="ctr"/>
          <a:lstStyle/>
          <a:p>
            <a:endParaRPr lang="en-US" sz="3200" dirty="0"/>
          </a:p>
        </p:txBody>
      </p:sp>
      <p:sp>
        <p:nvSpPr>
          <p:cNvPr id="42" name="Rectangle 45"/>
          <p:cNvSpPr>
            <a:spLocks noChangeArrowheads="1"/>
          </p:cNvSpPr>
          <p:nvPr/>
        </p:nvSpPr>
        <p:spPr bwMode="auto">
          <a:xfrm>
            <a:off x="30175200" y="6400800"/>
            <a:ext cx="12649200" cy="26106832"/>
          </a:xfrm>
          <a:prstGeom prst="rect">
            <a:avLst/>
          </a:prstGeom>
          <a:noFill/>
          <a:ln w="50800">
            <a:solidFill>
              <a:schemeClr val="tx1"/>
            </a:solidFill>
            <a:miter lim="800000"/>
            <a:headEnd/>
            <a:tailEnd/>
          </a:ln>
          <a:effectLst/>
        </p:spPr>
        <p:txBody>
          <a:bodyPr wrap="none" anchor="ctr"/>
          <a:lstStyle/>
          <a:p>
            <a:endParaRPr lang="en-US"/>
          </a:p>
        </p:txBody>
      </p:sp>
      <p:sp>
        <p:nvSpPr>
          <p:cNvPr id="48" name="TextBox 47"/>
          <p:cNvSpPr txBox="1"/>
          <p:nvPr/>
        </p:nvSpPr>
        <p:spPr>
          <a:xfrm>
            <a:off x="15196861" y="6480048"/>
            <a:ext cx="13497478" cy="769441"/>
          </a:xfrm>
          <a:prstGeom prst="rect">
            <a:avLst/>
          </a:prstGeom>
          <a:noFill/>
        </p:spPr>
        <p:txBody>
          <a:bodyPr wrap="none" rtlCol="0">
            <a:spAutoFit/>
          </a:bodyPr>
          <a:lstStyle/>
          <a:p>
            <a:r>
              <a:rPr lang="en-US" sz="4400" b="1" u="sng" dirty="0" smtClean="0"/>
              <a:t>Example Applications Developed with These Data</a:t>
            </a:r>
            <a:endParaRPr lang="en-US" sz="4400" b="1" u="sng" dirty="0"/>
          </a:p>
        </p:txBody>
      </p:sp>
      <p:sp>
        <p:nvSpPr>
          <p:cNvPr id="50" name="TextBox 49"/>
          <p:cNvSpPr txBox="1"/>
          <p:nvPr/>
        </p:nvSpPr>
        <p:spPr>
          <a:xfrm>
            <a:off x="990601" y="15118973"/>
            <a:ext cx="12725399" cy="17697152"/>
          </a:xfrm>
          <a:prstGeom prst="rect">
            <a:avLst/>
          </a:prstGeom>
          <a:noFill/>
        </p:spPr>
        <p:txBody>
          <a:bodyPr wrap="square" rtlCol="0">
            <a:spAutoFit/>
          </a:bodyPr>
          <a:lstStyle/>
          <a:p>
            <a:r>
              <a:rPr lang="en-US" sz="4000" b="1" u="sng" dirty="0" smtClean="0"/>
              <a:t>D</a:t>
            </a:r>
            <a:r>
              <a:rPr lang="en-US" sz="3600" b="1" u="sng" dirty="0" smtClean="0"/>
              <a:t>ata Available for TC Application Development</a:t>
            </a:r>
          </a:p>
          <a:p>
            <a:endParaRPr lang="en-US" sz="4000" b="1" dirty="0"/>
          </a:p>
          <a:p>
            <a:pPr marL="571500" indent="-571500">
              <a:buFont typeface="Arial" panose="020B0604020202020204" pitchFamily="34" charset="0"/>
              <a:buChar char="•"/>
            </a:pPr>
            <a:r>
              <a:rPr lang="en-US" sz="2400" b="1" dirty="0" smtClean="0"/>
              <a:t>IR Imagery</a:t>
            </a:r>
          </a:p>
          <a:p>
            <a:pPr marL="1028700" lvl="1" indent="-571500">
              <a:buFont typeface="Arial" panose="020B0604020202020204" pitchFamily="34" charset="0"/>
              <a:buChar char="•"/>
            </a:pPr>
            <a:r>
              <a:rPr lang="en-US" sz="2400" dirty="0" smtClean="0"/>
              <a:t>CIRA/RAMMB TC IR Image Archive (1990-pres)</a:t>
            </a:r>
          </a:p>
          <a:p>
            <a:pPr marL="1028700" lvl="1" indent="-571500">
              <a:buFont typeface="Arial" panose="020B0604020202020204" pitchFamily="34" charset="0"/>
              <a:buChar char="•"/>
            </a:pPr>
            <a:r>
              <a:rPr lang="en-US" sz="2400" dirty="0" smtClean="0"/>
              <a:t>HURSAT (1978-2009)</a:t>
            </a:r>
          </a:p>
          <a:p>
            <a:pPr marL="1028700" lvl="1" indent="-571500">
              <a:buFont typeface="Arial" panose="020B0604020202020204" pitchFamily="34" charset="0"/>
              <a:buChar char="•"/>
            </a:pPr>
            <a:endParaRPr lang="en-US" sz="2400" dirty="0" smtClean="0"/>
          </a:p>
          <a:p>
            <a:pPr marL="571500" indent="-571500">
              <a:buFont typeface="Arial" panose="020B0604020202020204" pitchFamily="34" charset="0"/>
              <a:buChar char="•"/>
            </a:pPr>
            <a:r>
              <a:rPr lang="en-US" sz="2400" b="1" dirty="0" smtClean="0"/>
              <a:t>TC Information</a:t>
            </a:r>
          </a:p>
          <a:p>
            <a:pPr marL="1028700" lvl="1" indent="-571500">
              <a:buFont typeface="Arial" panose="020B0604020202020204" pitchFamily="34" charset="0"/>
              <a:buChar char="•"/>
            </a:pPr>
            <a:r>
              <a:rPr lang="en-US" sz="2400" dirty="0" smtClean="0"/>
              <a:t>ATCF (Best tracks w/ wind radii, fixes, guidance, real time)</a:t>
            </a:r>
          </a:p>
          <a:p>
            <a:pPr marL="1028700" lvl="1" indent="-571500">
              <a:buFont typeface="Arial" panose="020B0604020202020204" pitchFamily="34" charset="0"/>
              <a:buChar char="•"/>
            </a:pPr>
            <a:r>
              <a:rPr lang="en-US" sz="2400" dirty="0" smtClean="0"/>
              <a:t>HURDAT2 (Best tracks w/ wind radii)</a:t>
            </a:r>
          </a:p>
          <a:p>
            <a:pPr marL="1028700" lvl="1" indent="-571500">
              <a:buFont typeface="Arial" panose="020B0604020202020204" pitchFamily="34" charset="0"/>
              <a:buChar char="•"/>
            </a:pPr>
            <a:r>
              <a:rPr lang="en-US" sz="2400" dirty="0" err="1" smtClean="0"/>
              <a:t>IBTrACS</a:t>
            </a:r>
            <a:r>
              <a:rPr lang="en-US" sz="2400" dirty="0" smtClean="0"/>
              <a:t> (all agencies)</a:t>
            </a:r>
          </a:p>
          <a:p>
            <a:pPr marL="1028700" lvl="1"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b="1" dirty="0" smtClean="0"/>
              <a:t>Aircraft Reconnaissance</a:t>
            </a:r>
          </a:p>
          <a:p>
            <a:pPr marL="1028700" lvl="1" indent="-571500">
              <a:buFont typeface="Arial" panose="020B0604020202020204" pitchFamily="34" charset="0"/>
              <a:buChar char="•"/>
            </a:pPr>
            <a:r>
              <a:rPr lang="en-US" sz="2400" dirty="0" smtClean="0"/>
              <a:t>Air Force/NOAA (10 &amp; 1 Hz; 1995-pres)</a:t>
            </a:r>
          </a:p>
          <a:p>
            <a:pPr marL="1028700" lvl="1" indent="-571500">
              <a:buFont typeface="Arial" panose="020B0604020202020204" pitchFamily="34" charset="0"/>
              <a:buChar char="•"/>
            </a:pPr>
            <a:r>
              <a:rPr lang="en-US" sz="2400" dirty="0" smtClean="0"/>
              <a:t>HDOBS (real-time access)</a:t>
            </a:r>
          </a:p>
          <a:p>
            <a:pPr marL="1028700" lvl="1" indent="-571500">
              <a:buFont typeface="Arial" panose="020B0604020202020204" pitchFamily="34" charset="0"/>
              <a:buChar char="•"/>
            </a:pPr>
            <a:r>
              <a:rPr lang="en-US" sz="2400" dirty="0" err="1" smtClean="0"/>
              <a:t>Dropwindsondes</a:t>
            </a:r>
            <a:r>
              <a:rPr lang="en-US" sz="2400" dirty="0" smtClean="0"/>
              <a:t> (real-time access)</a:t>
            </a:r>
          </a:p>
          <a:p>
            <a:pPr marL="1028700" lvl="1"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b="1" dirty="0" smtClean="0"/>
              <a:t>Other Satellite</a:t>
            </a:r>
          </a:p>
          <a:p>
            <a:pPr marL="1028700" lvl="1" indent="-571500">
              <a:buFont typeface="Arial" panose="020B0604020202020204" pitchFamily="34" charset="0"/>
              <a:buChar char="•"/>
            </a:pPr>
            <a:r>
              <a:rPr lang="en-US" sz="2400" dirty="0" smtClean="0"/>
              <a:t>Passive Microwave Imagery/Sounder  </a:t>
            </a:r>
          </a:p>
          <a:p>
            <a:pPr marL="1028700" lvl="1" indent="-571500">
              <a:buFont typeface="Arial" panose="020B0604020202020204" pitchFamily="34" charset="0"/>
              <a:buChar char="•"/>
            </a:pPr>
            <a:r>
              <a:rPr lang="en-US" sz="2400" dirty="0" err="1" smtClean="0"/>
              <a:t>Scatterometry</a:t>
            </a:r>
            <a:endParaRPr lang="en-US" sz="2400" dirty="0" smtClean="0"/>
          </a:p>
          <a:p>
            <a:pPr marL="1028700" lvl="1" indent="-571500">
              <a:buFont typeface="Arial" panose="020B0604020202020204" pitchFamily="34" charset="0"/>
              <a:buChar char="•"/>
            </a:pPr>
            <a:r>
              <a:rPr lang="en-US" sz="2400" dirty="0" err="1" smtClean="0"/>
              <a:t>CloudSat</a:t>
            </a:r>
            <a:endParaRPr lang="en-US" sz="2400" dirty="0" smtClean="0"/>
          </a:p>
          <a:p>
            <a:pPr marL="1028700" lvl="1" indent="-571500">
              <a:buFont typeface="Arial" panose="020B0604020202020204" pitchFamily="34" charset="0"/>
              <a:buChar char="•"/>
            </a:pPr>
            <a:endParaRPr lang="en-US" sz="2400" dirty="0" smtClean="0"/>
          </a:p>
          <a:p>
            <a:pPr marL="571500" indent="-571500">
              <a:buFont typeface="Arial" panose="020B0604020202020204" pitchFamily="34" charset="0"/>
              <a:buChar char="•"/>
            </a:pPr>
            <a:r>
              <a:rPr lang="en-US" sz="2400" b="1" dirty="0" smtClean="0"/>
              <a:t>Ocean Analyses</a:t>
            </a:r>
          </a:p>
          <a:p>
            <a:pPr marL="1028700" lvl="1" indent="-571500">
              <a:buFont typeface="Arial" panose="020B0604020202020204" pitchFamily="34" charset="0"/>
              <a:buChar char="•"/>
            </a:pPr>
            <a:r>
              <a:rPr lang="en-US" sz="2400" dirty="0" smtClean="0"/>
              <a:t>Navy Coupled Ocean Data Assimilation (NCODA)</a:t>
            </a:r>
          </a:p>
          <a:p>
            <a:pPr marL="1028700" lvl="1" indent="-571500">
              <a:buFont typeface="Arial" panose="020B0604020202020204" pitchFamily="34" charset="0"/>
              <a:buChar char="•"/>
            </a:pPr>
            <a:r>
              <a:rPr lang="en-US" sz="2400" dirty="0" smtClean="0"/>
              <a:t>NESDIS operational products</a:t>
            </a:r>
          </a:p>
          <a:p>
            <a:pPr marL="1028700" lvl="1" indent="-571500">
              <a:buFont typeface="Arial" panose="020B0604020202020204" pitchFamily="34" charset="0"/>
              <a:buChar char="•"/>
            </a:pPr>
            <a:endParaRPr lang="en-US" sz="2400" dirty="0" smtClean="0"/>
          </a:p>
          <a:p>
            <a:pPr marL="571500" indent="-571500">
              <a:buFont typeface="Arial" panose="020B0604020202020204" pitchFamily="34" charset="0"/>
              <a:buChar char="•"/>
            </a:pPr>
            <a:r>
              <a:rPr lang="en-US" sz="2400" b="1" dirty="0" smtClean="0"/>
              <a:t>Model analysis/forecasts (HWRF/GFS)</a:t>
            </a:r>
          </a:p>
          <a:p>
            <a:pPr marL="1028700" lvl="1" indent="-571500">
              <a:buFont typeface="Arial" panose="020B0604020202020204" pitchFamily="34" charset="0"/>
              <a:buChar char="•"/>
            </a:pPr>
            <a:r>
              <a:rPr lang="en-US" sz="2400" dirty="0" smtClean="0"/>
              <a:t>Fields</a:t>
            </a:r>
          </a:p>
          <a:p>
            <a:pPr marL="1028700" lvl="1" indent="-571500">
              <a:buFont typeface="Arial" panose="020B0604020202020204" pitchFamily="34" charset="0"/>
              <a:buChar char="•"/>
            </a:pPr>
            <a:r>
              <a:rPr lang="en-US" sz="2400" dirty="0" smtClean="0"/>
              <a:t>Synthetic Imagery</a:t>
            </a:r>
            <a:endParaRPr lang="en-US" sz="2400" dirty="0"/>
          </a:p>
          <a:p>
            <a:pPr lvl="1"/>
            <a:endParaRPr lang="en-US" sz="2400" dirty="0" smtClean="0"/>
          </a:p>
          <a:p>
            <a:r>
              <a:rPr lang="en-US" sz="3600" b="1" u="sng" dirty="0" smtClean="0"/>
              <a:t>Potential Forecast/Diagnostic Applications</a:t>
            </a:r>
          </a:p>
          <a:p>
            <a:endParaRPr lang="en-US" sz="2400" dirty="0"/>
          </a:p>
          <a:p>
            <a:pPr marL="571500" indent="-571500">
              <a:buFont typeface="Arial" panose="020B0604020202020204" pitchFamily="34" charset="0"/>
              <a:buChar char="•"/>
            </a:pPr>
            <a:r>
              <a:rPr lang="en-US" sz="2400" b="1" dirty="0" smtClean="0"/>
              <a:t>Surface wind structure</a:t>
            </a:r>
          </a:p>
          <a:p>
            <a:pPr marL="1028700" lvl="1" indent="-571500">
              <a:buFont typeface="Arial" panose="020B0604020202020204" pitchFamily="34" charset="0"/>
              <a:buChar char="•"/>
            </a:pPr>
            <a:r>
              <a:rPr lang="en-US" sz="2400" dirty="0" smtClean="0"/>
              <a:t>TC size (vortex size as inferred from outer winds)</a:t>
            </a:r>
          </a:p>
          <a:p>
            <a:pPr marL="1028700" lvl="1" indent="-571500">
              <a:buFont typeface="Arial" panose="020B0604020202020204" pitchFamily="34" charset="0"/>
              <a:buChar char="•"/>
            </a:pPr>
            <a:r>
              <a:rPr lang="en-US" sz="2400" dirty="0" smtClean="0"/>
              <a:t>Diagnoses of the 2-D wind field using imagery and intensity</a:t>
            </a:r>
          </a:p>
          <a:p>
            <a:pPr marL="1028700" lvl="1" indent="-571500">
              <a:buFont typeface="Arial" panose="020B0604020202020204" pitchFamily="34" charset="0"/>
              <a:buChar char="•"/>
            </a:pPr>
            <a:r>
              <a:rPr lang="en-US" sz="2400" dirty="0" smtClean="0"/>
              <a:t>Relating TC size and intensity to wind radii</a:t>
            </a:r>
          </a:p>
          <a:p>
            <a:pPr marL="1028700" lvl="1" indent="-571500">
              <a:buFont typeface="Arial" panose="020B0604020202020204" pitchFamily="34" charset="0"/>
              <a:buChar char="•"/>
            </a:pPr>
            <a:r>
              <a:rPr lang="en-US" sz="2400" dirty="0" smtClean="0"/>
              <a:t>Statistical-dynamical wind radii prediction</a:t>
            </a:r>
          </a:p>
          <a:p>
            <a:pPr lvl="1"/>
            <a:endParaRPr lang="en-US" sz="2400" dirty="0" smtClean="0"/>
          </a:p>
          <a:p>
            <a:pPr marL="571500" indent="-571500">
              <a:buFont typeface="Arial" panose="020B0604020202020204" pitchFamily="34" charset="0"/>
              <a:buChar char="•"/>
            </a:pPr>
            <a:r>
              <a:rPr lang="en-US" sz="2400" b="1" dirty="0" smtClean="0"/>
              <a:t>Eye/radius of maximum winds</a:t>
            </a:r>
          </a:p>
          <a:p>
            <a:pPr marL="1028700" lvl="1" indent="-571500">
              <a:buFont typeface="Arial" panose="020B0604020202020204" pitchFamily="34" charset="0"/>
              <a:buChar char="•"/>
            </a:pPr>
            <a:r>
              <a:rPr lang="en-US" sz="2400" dirty="0" smtClean="0"/>
              <a:t>Objective eye detection and/or probability of existence</a:t>
            </a:r>
          </a:p>
          <a:p>
            <a:pPr marL="1028700" lvl="1" indent="-571500">
              <a:buFont typeface="Arial" panose="020B0604020202020204" pitchFamily="34" charset="0"/>
              <a:buChar char="•"/>
            </a:pPr>
            <a:r>
              <a:rPr lang="en-US" sz="2400" dirty="0" smtClean="0"/>
              <a:t>Forecasting eye development/eye diameter</a:t>
            </a:r>
          </a:p>
          <a:p>
            <a:pPr marL="1028700" lvl="1"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b="1" dirty="0" smtClean="0"/>
              <a:t>Intensity</a:t>
            </a:r>
          </a:p>
          <a:p>
            <a:pPr marL="1028700" lvl="1" indent="-571500">
              <a:buFont typeface="Arial" panose="020B0604020202020204" pitchFamily="34" charset="0"/>
              <a:buChar char="•"/>
            </a:pPr>
            <a:r>
              <a:rPr lang="en-US" sz="2400" dirty="0" smtClean="0"/>
              <a:t>Rapid Intensification Forecasts  (probabilistic)</a:t>
            </a:r>
          </a:p>
          <a:p>
            <a:pPr marL="1028700" lvl="1" indent="-571500">
              <a:buFont typeface="Arial" panose="020B0604020202020204" pitchFamily="34" charset="0"/>
              <a:buChar char="•"/>
            </a:pPr>
            <a:r>
              <a:rPr lang="en-US" sz="2400" dirty="0" smtClean="0"/>
              <a:t>Statistical Dynamical Forecasts (deterministic)</a:t>
            </a:r>
          </a:p>
          <a:p>
            <a:pPr marL="1028700" lvl="1" indent="-571500">
              <a:buFont typeface="Arial" panose="020B0604020202020204" pitchFamily="34" charset="0"/>
              <a:buChar char="•"/>
            </a:pPr>
            <a:endParaRPr lang="en-US" sz="4000" b="1" dirty="0" smtClean="0"/>
          </a:p>
        </p:txBody>
      </p:sp>
      <p:sp>
        <p:nvSpPr>
          <p:cNvPr id="72" name="TextBox 71"/>
          <p:cNvSpPr txBox="1"/>
          <p:nvPr/>
        </p:nvSpPr>
        <p:spPr>
          <a:xfrm>
            <a:off x="14630400" y="7396224"/>
            <a:ext cx="14630400" cy="1015663"/>
          </a:xfrm>
          <a:prstGeom prst="rect">
            <a:avLst/>
          </a:prstGeom>
          <a:noFill/>
        </p:spPr>
        <p:txBody>
          <a:bodyPr wrap="square" rtlCol="0">
            <a:spAutoFit/>
          </a:bodyPr>
          <a:lstStyle/>
          <a:p>
            <a:pPr marL="336550" indent="-336550"/>
            <a:r>
              <a:rPr lang="en-US" sz="3200" b="1" dirty="0" smtClean="0"/>
              <a:t>IR-based TC Size Estimates (Knaff et al. 2014)</a:t>
            </a:r>
          </a:p>
          <a:p>
            <a:pPr marL="336550" indent="-336550">
              <a:buFont typeface="Wingdings" pitchFamily="2" charset="2"/>
              <a:buChar char="Ø"/>
            </a:pPr>
            <a:r>
              <a:rPr lang="en-US" sz="2800" dirty="0" smtClean="0"/>
              <a:t>Based on the 1D (azimuthally average) Principle components and latitude (no intensity)</a:t>
            </a:r>
          </a:p>
        </p:txBody>
      </p:sp>
      <p:sp>
        <p:nvSpPr>
          <p:cNvPr id="75" name="TextBox 74"/>
          <p:cNvSpPr txBox="1"/>
          <p:nvPr/>
        </p:nvSpPr>
        <p:spPr>
          <a:xfrm>
            <a:off x="30251400" y="31494163"/>
            <a:ext cx="12496800" cy="1046440"/>
          </a:xfrm>
          <a:prstGeom prst="rect">
            <a:avLst/>
          </a:prstGeom>
          <a:noFill/>
        </p:spPr>
        <p:txBody>
          <a:bodyPr wrap="square" rtlCol="0">
            <a:spAutoFit/>
          </a:bodyPr>
          <a:lstStyle/>
          <a:p>
            <a:r>
              <a:rPr lang="en-US" sz="2400" i="1" dirty="0" smtClean="0"/>
              <a:t>Acknowledgments: This work was supported under the Hurricane Forecast Improvement Program (HFIP )and the GOES-R/JPSS Risk Reduction Program.</a:t>
            </a:r>
          </a:p>
          <a:p>
            <a:endParaRPr lang="en-US" sz="1400" i="1" dirty="0" smtClean="0"/>
          </a:p>
        </p:txBody>
      </p:sp>
      <p:sp>
        <p:nvSpPr>
          <p:cNvPr id="93" name="TextBox 92"/>
          <p:cNvSpPr txBox="1"/>
          <p:nvPr/>
        </p:nvSpPr>
        <p:spPr>
          <a:xfrm>
            <a:off x="1219200" y="6629400"/>
            <a:ext cx="12115800" cy="7848302"/>
          </a:xfrm>
          <a:prstGeom prst="rect">
            <a:avLst/>
          </a:prstGeom>
          <a:noFill/>
        </p:spPr>
        <p:txBody>
          <a:bodyPr wrap="square" rtlCol="0">
            <a:spAutoFit/>
          </a:bodyPr>
          <a:lstStyle/>
          <a:p>
            <a:pPr algn="just"/>
            <a:r>
              <a:rPr lang="en-US" sz="2800" b="1" dirty="0" smtClean="0"/>
              <a:t>Scientific Premise:</a:t>
            </a:r>
            <a:r>
              <a:rPr lang="en-US" sz="2800" dirty="0" smtClean="0"/>
              <a:t>  As JPSS/SNPP and GOES-R platforms become available, </a:t>
            </a:r>
            <a:r>
              <a:rPr lang="en-US" sz="2800" dirty="0"/>
              <a:t>the focus of the satellite community’s funding, research, and product development often gravitates toward their new capabilities.  This is sometimes justified, especially when the information content of older datasets has been exhausted.   However this is sometimes not the case.  </a:t>
            </a:r>
          </a:p>
          <a:p>
            <a:pPr algn="just"/>
            <a:endParaRPr lang="en-US" sz="2800" dirty="0" smtClean="0"/>
          </a:p>
          <a:p>
            <a:pPr algn="just"/>
            <a:r>
              <a:rPr lang="en-US" sz="2800" dirty="0" smtClean="0"/>
              <a:t>Here </a:t>
            </a:r>
            <a:r>
              <a:rPr lang="en-US" sz="2800" dirty="0"/>
              <a:t>we argue that tropical cyclone (TC) research and product development is </a:t>
            </a:r>
            <a:r>
              <a:rPr lang="en-US" sz="2800" dirty="0" smtClean="0"/>
              <a:t>a case </a:t>
            </a:r>
            <a:r>
              <a:rPr lang="en-US" sz="2800" dirty="0"/>
              <a:t>where there is </a:t>
            </a:r>
            <a:r>
              <a:rPr lang="en-US" sz="2800" dirty="0" smtClean="0"/>
              <a:t> untapped </a:t>
            </a:r>
            <a:r>
              <a:rPr lang="en-US" sz="2800" dirty="0"/>
              <a:t>potential in the information contained in older satellite data. The reasons are many.  The observation of tropical cyclones has dramatically improved in the last 20 </a:t>
            </a:r>
            <a:r>
              <a:rPr lang="en-US" sz="2800" dirty="0" smtClean="0"/>
              <a:t>years.  Some </a:t>
            </a:r>
            <a:r>
              <a:rPr lang="en-US" sz="2800" dirty="0"/>
              <a:t>significant observational improvements are based on satellite platforms </a:t>
            </a:r>
            <a:r>
              <a:rPr lang="en-US" sz="2800" dirty="0" smtClean="0"/>
              <a:t>(e.g., </a:t>
            </a:r>
            <a:r>
              <a:rPr lang="en-US" sz="2800" dirty="0" err="1" smtClean="0"/>
              <a:t>scatterometry</a:t>
            </a:r>
            <a:r>
              <a:rPr lang="en-US" sz="2800" dirty="0" smtClean="0"/>
              <a:t>, microwave imagery, water vapor imagery) </a:t>
            </a:r>
            <a:r>
              <a:rPr lang="en-US" sz="2800" dirty="0"/>
              <a:t>while others </a:t>
            </a:r>
            <a:r>
              <a:rPr lang="en-US" sz="2800" dirty="0" smtClean="0"/>
              <a:t>(e.g., aircraft reconnaissance instrumentation, improved </a:t>
            </a:r>
            <a:r>
              <a:rPr lang="en-US" sz="2800" dirty="0" err="1" smtClean="0"/>
              <a:t>dropwindsondes</a:t>
            </a:r>
            <a:r>
              <a:rPr lang="en-US" sz="2800" dirty="0" smtClean="0"/>
              <a:t>) </a:t>
            </a:r>
            <a:r>
              <a:rPr lang="en-US" sz="2800" dirty="0"/>
              <a:t>are not. S</a:t>
            </a:r>
            <a:r>
              <a:rPr lang="en-US" sz="2800" dirty="0" smtClean="0"/>
              <a:t>tatistical </a:t>
            </a:r>
            <a:r>
              <a:rPr lang="en-US" sz="2800" dirty="0"/>
              <a:t>techniques, data storage, data availability, and computational speed have </a:t>
            </a:r>
            <a:r>
              <a:rPr lang="en-US" sz="2800" dirty="0" smtClean="0"/>
              <a:t>also all </a:t>
            </a:r>
            <a:r>
              <a:rPr lang="en-US" sz="2800" dirty="0"/>
              <a:t>improved.  In sum, the availability of </a:t>
            </a:r>
            <a:r>
              <a:rPr lang="en-US" sz="2800" dirty="0" smtClean="0"/>
              <a:t>improved observations, analysis </a:t>
            </a:r>
            <a:r>
              <a:rPr lang="en-US" sz="2800" dirty="0"/>
              <a:t>techniques</a:t>
            </a:r>
            <a:r>
              <a:rPr lang="en-US" sz="2800" dirty="0" smtClean="0"/>
              <a:t>, </a:t>
            </a:r>
            <a:r>
              <a:rPr lang="en-US" sz="2800" dirty="0"/>
              <a:t>computing, and physical understanding of TCs has improved so much that new capabilities can be developed using older geostationary and polar data.</a:t>
            </a:r>
          </a:p>
        </p:txBody>
      </p:sp>
      <p:sp>
        <p:nvSpPr>
          <p:cNvPr id="65" name="Rectangle 45"/>
          <p:cNvSpPr>
            <a:spLocks noChangeArrowheads="1"/>
          </p:cNvSpPr>
          <p:nvPr/>
        </p:nvSpPr>
        <p:spPr bwMode="auto">
          <a:xfrm>
            <a:off x="914400" y="15087600"/>
            <a:ext cx="12801600" cy="17420032"/>
          </a:xfrm>
          <a:prstGeom prst="rect">
            <a:avLst/>
          </a:prstGeom>
          <a:noFill/>
          <a:ln w="50800">
            <a:solidFill>
              <a:schemeClr val="tx1"/>
            </a:solidFill>
            <a:miter lim="800000"/>
            <a:headEnd/>
            <a:tailEnd/>
          </a:ln>
          <a:effectLst/>
        </p:spPr>
        <p:txBody>
          <a:bodyPr wrap="none" anchor="ctr"/>
          <a:lstStyle/>
          <a:p>
            <a:endParaRPr lang="en-US"/>
          </a:p>
        </p:txBody>
      </p:sp>
      <p:sp>
        <p:nvSpPr>
          <p:cNvPr id="116" name="TextBox 115"/>
          <p:cNvSpPr txBox="1"/>
          <p:nvPr/>
        </p:nvSpPr>
        <p:spPr>
          <a:xfrm>
            <a:off x="30282775" y="23062555"/>
            <a:ext cx="12496800" cy="9633406"/>
          </a:xfrm>
          <a:prstGeom prst="rect">
            <a:avLst/>
          </a:prstGeom>
          <a:noFill/>
        </p:spPr>
        <p:txBody>
          <a:bodyPr wrap="square" rtlCol="0">
            <a:spAutoFit/>
          </a:bodyPr>
          <a:lstStyle/>
          <a:p>
            <a:pPr marL="336550" indent="-336550"/>
            <a:r>
              <a:rPr lang="en-US" sz="3200" b="1" dirty="0" smtClean="0"/>
              <a:t>Summary</a:t>
            </a:r>
          </a:p>
          <a:p>
            <a:r>
              <a:rPr lang="en-US" sz="2800" dirty="0" smtClean="0"/>
              <a:t>The increased availability of improved </a:t>
            </a:r>
            <a:r>
              <a:rPr lang="en-US" sz="2800" dirty="0"/>
              <a:t>observations, </a:t>
            </a:r>
            <a:r>
              <a:rPr lang="en-US" sz="2800" dirty="0" smtClean="0"/>
              <a:t>new analysis techniques, computing efficiency, </a:t>
            </a:r>
            <a:r>
              <a:rPr lang="en-US" sz="2800" dirty="0"/>
              <a:t>and physical understanding of TCs has improved so much that new capabilities can be developed using older geostationary and polar data</a:t>
            </a:r>
            <a:r>
              <a:rPr lang="en-US" sz="2800" dirty="0" smtClean="0"/>
              <a:t>.  Such capabilities can easily be transitioned to future operational and analysis techniques that make use of JPSS and GOES-R imagery and products. </a:t>
            </a:r>
          </a:p>
          <a:p>
            <a:r>
              <a:rPr lang="en-US" sz="2800" dirty="0" smtClean="0"/>
              <a:t>Work to develop new tropical cyclone capabilities using legacy GOES and POES imagery  will continue at </a:t>
            </a:r>
            <a:r>
              <a:rPr lang="en-US" sz="2800" smtClean="0"/>
              <a:t>CIRA/RAMMB and </a:t>
            </a:r>
            <a:r>
              <a:rPr lang="en-US" sz="2800" dirty="0" smtClean="0"/>
              <a:t>is the </a:t>
            </a:r>
            <a:r>
              <a:rPr lang="en-US" sz="2800" smtClean="0"/>
              <a:t>basis for </a:t>
            </a:r>
            <a:r>
              <a:rPr lang="en-US" sz="2800" dirty="0" smtClean="0"/>
              <a:t>much of our GOES-R product development effort. </a:t>
            </a:r>
          </a:p>
          <a:p>
            <a:endParaRPr lang="en-US" sz="3200" dirty="0" smtClean="0"/>
          </a:p>
          <a:p>
            <a:r>
              <a:rPr lang="en-US" sz="2800" b="1" dirty="0" smtClean="0"/>
              <a:t>References: </a:t>
            </a:r>
            <a:endParaRPr lang="en-US" sz="2400" dirty="0" smtClean="0">
              <a:solidFill>
                <a:srgbClr val="000000"/>
              </a:solidFill>
              <a:latin typeface="+mj-lt"/>
            </a:endParaRPr>
          </a:p>
          <a:p>
            <a:pPr marL="457200" indent="-457200"/>
            <a:r>
              <a:rPr lang="en-US" sz="2400" dirty="0" smtClean="0">
                <a:solidFill>
                  <a:srgbClr val="000000"/>
                </a:solidFill>
                <a:latin typeface="+mj-lt"/>
              </a:rPr>
              <a:t>Knaff</a:t>
            </a:r>
            <a:r>
              <a:rPr lang="en-US" sz="2400" dirty="0">
                <a:solidFill>
                  <a:srgbClr val="000000"/>
                </a:solidFill>
                <a:latin typeface="+mj-lt"/>
              </a:rPr>
              <a:t>, J.A., S.P. </a:t>
            </a:r>
            <a:r>
              <a:rPr lang="en-US" sz="2400" dirty="0" err="1">
                <a:solidFill>
                  <a:srgbClr val="000000"/>
                </a:solidFill>
                <a:latin typeface="+mj-lt"/>
              </a:rPr>
              <a:t>Longmore</a:t>
            </a:r>
            <a:r>
              <a:rPr lang="en-US" sz="2400" dirty="0">
                <a:solidFill>
                  <a:srgbClr val="000000"/>
                </a:solidFill>
                <a:latin typeface="+mj-lt"/>
              </a:rPr>
              <a:t>, D.A. </a:t>
            </a:r>
            <a:r>
              <a:rPr lang="en-US" sz="2400" dirty="0" err="1">
                <a:solidFill>
                  <a:srgbClr val="000000"/>
                </a:solidFill>
                <a:latin typeface="+mj-lt"/>
              </a:rPr>
              <a:t>Molenar</a:t>
            </a:r>
            <a:r>
              <a:rPr lang="en-US" sz="2400" dirty="0">
                <a:solidFill>
                  <a:srgbClr val="000000"/>
                </a:solidFill>
                <a:latin typeface="+mj-lt"/>
              </a:rPr>
              <a:t>, 2014: An Objective </a:t>
            </a:r>
            <a:r>
              <a:rPr lang="en-US" sz="2400" dirty="0" smtClean="0">
                <a:solidFill>
                  <a:srgbClr val="000000"/>
                </a:solidFill>
                <a:latin typeface="+mj-lt"/>
              </a:rPr>
              <a:t>Satellite-Based Tropical </a:t>
            </a:r>
            <a:r>
              <a:rPr lang="en-US" sz="2400" dirty="0">
                <a:solidFill>
                  <a:srgbClr val="000000"/>
                </a:solidFill>
                <a:latin typeface="+mj-lt"/>
              </a:rPr>
              <a:t>Cyclone Size Climatology. </a:t>
            </a:r>
            <a:r>
              <a:rPr lang="en-US" sz="2400" i="1" dirty="0">
                <a:solidFill>
                  <a:srgbClr val="000000"/>
                </a:solidFill>
                <a:latin typeface="+mj-lt"/>
              </a:rPr>
              <a:t>J. Climate</a:t>
            </a:r>
            <a:r>
              <a:rPr lang="en-US" sz="2400" dirty="0">
                <a:solidFill>
                  <a:srgbClr val="000000"/>
                </a:solidFill>
                <a:latin typeface="+mj-lt"/>
              </a:rPr>
              <a:t>, </a:t>
            </a:r>
            <a:r>
              <a:rPr lang="en-US" sz="2400" b="1" dirty="0">
                <a:solidFill>
                  <a:srgbClr val="000000"/>
                </a:solidFill>
                <a:latin typeface="+mj-lt"/>
              </a:rPr>
              <a:t>27</a:t>
            </a:r>
            <a:r>
              <a:rPr lang="en-US" sz="2400" dirty="0">
                <a:solidFill>
                  <a:srgbClr val="000000"/>
                </a:solidFill>
                <a:latin typeface="+mj-lt"/>
              </a:rPr>
              <a:t>, 455-476</a:t>
            </a:r>
            <a:r>
              <a:rPr lang="en-US" sz="2400" dirty="0" smtClean="0">
                <a:solidFill>
                  <a:srgbClr val="000000"/>
                </a:solidFill>
                <a:latin typeface="+mj-lt"/>
              </a:rPr>
              <a:t>.</a:t>
            </a:r>
          </a:p>
          <a:p>
            <a:pPr marL="457200" marR="0" indent="-457200">
              <a:spcBef>
                <a:spcPts val="0"/>
              </a:spcBef>
              <a:spcAft>
                <a:spcPts val="0"/>
              </a:spcAft>
            </a:pPr>
            <a:r>
              <a:rPr lang="en-US" sz="2400" dirty="0">
                <a:latin typeface="+mj-lt"/>
                <a:ea typeface="Times New Roman"/>
              </a:rPr>
              <a:t>Knaff, J.A., S.P. </a:t>
            </a:r>
            <a:r>
              <a:rPr lang="en-US" sz="2400" dirty="0" err="1">
                <a:latin typeface="+mj-lt"/>
                <a:ea typeface="Times New Roman"/>
              </a:rPr>
              <a:t>Longmore</a:t>
            </a:r>
            <a:r>
              <a:rPr lang="en-US" sz="2400" dirty="0">
                <a:latin typeface="+mj-lt"/>
                <a:ea typeface="Times New Roman"/>
              </a:rPr>
              <a:t>, R.T </a:t>
            </a:r>
            <a:r>
              <a:rPr lang="en-US" sz="2400" dirty="0" err="1">
                <a:latin typeface="+mj-lt"/>
                <a:ea typeface="Times New Roman"/>
              </a:rPr>
              <a:t>DeMaria</a:t>
            </a:r>
            <a:r>
              <a:rPr lang="en-US" sz="2400" dirty="0">
                <a:latin typeface="+mj-lt"/>
                <a:ea typeface="Times New Roman"/>
              </a:rPr>
              <a:t>, D.A. </a:t>
            </a:r>
            <a:r>
              <a:rPr lang="en-US" sz="2400" dirty="0" err="1">
                <a:latin typeface="+mj-lt"/>
                <a:ea typeface="Times New Roman"/>
              </a:rPr>
              <a:t>Molenar</a:t>
            </a:r>
            <a:r>
              <a:rPr lang="en-US" sz="2400" dirty="0">
                <a:latin typeface="+mj-lt"/>
                <a:ea typeface="Times New Roman"/>
              </a:rPr>
              <a:t>, 2015: Improved tropical cyclone flight-level wind estimates using routine infrared satellite reconnaissance. Accepted to </a:t>
            </a:r>
            <a:r>
              <a:rPr lang="en-US" sz="2400" i="1" dirty="0">
                <a:latin typeface="+mj-lt"/>
                <a:ea typeface="Times New Roman"/>
              </a:rPr>
              <a:t>J. App. Meteor. Climate. </a:t>
            </a:r>
            <a:endParaRPr lang="en-US" sz="2400" dirty="0">
              <a:latin typeface="+mj-lt"/>
              <a:ea typeface="Times New Roman"/>
            </a:endParaRPr>
          </a:p>
          <a:p>
            <a:pPr marL="457200" marR="0" indent="-457200">
              <a:spcBef>
                <a:spcPts val="0"/>
              </a:spcBef>
              <a:spcAft>
                <a:spcPts val="0"/>
              </a:spcAft>
            </a:pPr>
            <a:r>
              <a:rPr lang="en-US" sz="2400" dirty="0" smtClean="0">
                <a:latin typeface="+mj-lt"/>
                <a:ea typeface="Times New Roman"/>
              </a:rPr>
              <a:t> </a:t>
            </a:r>
            <a:r>
              <a:rPr lang="en-US" sz="2400" dirty="0" err="1">
                <a:latin typeface="+mj-lt"/>
                <a:ea typeface="Times New Roman"/>
              </a:rPr>
              <a:t>DeMaria</a:t>
            </a:r>
            <a:r>
              <a:rPr lang="en-US" sz="2400" dirty="0">
                <a:latin typeface="+mj-lt"/>
                <a:ea typeface="Times New Roman"/>
              </a:rPr>
              <a:t>, </a:t>
            </a:r>
            <a:r>
              <a:rPr lang="en-US" sz="2400" dirty="0" smtClean="0">
                <a:latin typeface="+mj-lt"/>
                <a:ea typeface="Times New Roman"/>
              </a:rPr>
              <a:t>R.T., G</a:t>
            </a:r>
            <a:r>
              <a:rPr lang="en-US" sz="2400" dirty="0">
                <a:latin typeface="+mj-lt"/>
                <a:ea typeface="Times New Roman"/>
              </a:rPr>
              <a:t>. </a:t>
            </a:r>
            <a:r>
              <a:rPr lang="en-US" sz="2400" dirty="0" err="1">
                <a:latin typeface="+mj-lt"/>
                <a:ea typeface="Times New Roman"/>
              </a:rPr>
              <a:t>Chirokova</a:t>
            </a:r>
            <a:r>
              <a:rPr lang="en-US" sz="2400" dirty="0">
                <a:latin typeface="+mj-lt"/>
                <a:ea typeface="Times New Roman"/>
              </a:rPr>
              <a:t>, J. A. Knaff, and J. F. </a:t>
            </a:r>
            <a:r>
              <a:rPr lang="en-US" sz="2400" dirty="0" err="1" smtClean="0">
                <a:latin typeface="+mj-lt"/>
                <a:ea typeface="Times New Roman"/>
              </a:rPr>
              <a:t>Dostalek</a:t>
            </a:r>
            <a:r>
              <a:rPr lang="en-US" sz="2400" dirty="0">
                <a:latin typeface="+mj-lt"/>
                <a:ea typeface="Times New Roman"/>
              </a:rPr>
              <a:t> 2015:  Machine Learning Algorithms for Tropical Cyclone Center Fixing and Eye Detection. 20th Conference on Satellite Meteorology and </a:t>
            </a:r>
            <a:r>
              <a:rPr lang="en-US" sz="2400" dirty="0" smtClean="0">
                <a:latin typeface="+mj-lt"/>
                <a:ea typeface="Times New Roman"/>
              </a:rPr>
              <a:t>Oceanography.</a:t>
            </a:r>
            <a:endParaRPr lang="en-US" sz="2400" dirty="0">
              <a:latin typeface="+mj-lt"/>
              <a:ea typeface="Times New Roman"/>
            </a:endParaRPr>
          </a:p>
          <a:p>
            <a:pPr marL="457200" marR="0" indent="-457200">
              <a:spcBef>
                <a:spcPts val="0"/>
              </a:spcBef>
              <a:spcAft>
                <a:spcPts val="0"/>
              </a:spcAft>
            </a:pPr>
            <a:endParaRPr lang="en-US" sz="2800" dirty="0">
              <a:latin typeface="+mj-lt"/>
              <a:ea typeface="Times New Roman"/>
            </a:endParaRPr>
          </a:p>
          <a:p>
            <a:endParaRPr lang="en-US" sz="2800" dirty="0">
              <a:latin typeface="+mj-lt"/>
            </a:endParaRPr>
          </a:p>
          <a:p>
            <a:pPr marL="336550" indent="-336550"/>
            <a:endParaRPr lang="en-US" sz="2800" dirty="0" smtClean="0"/>
          </a:p>
        </p:txBody>
      </p:sp>
      <p:pic>
        <p:nvPicPr>
          <p:cNvPr id="120" name="Content Placeholder 6"/>
          <p:cNvPicPr>
            <a:picLocks noGrp="1" noChangeAspect="1"/>
          </p:cNvPicPr>
          <p:nvPr>
            <p:ph sz="quarter" idx="4294967295"/>
          </p:nvPr>
        </p:nvPicPr>
        <p:blipFill>
          <a:blip r:embed="rId7" cstate="print">
            <a:extLst>
              <a:ext uri="{28A0092B-C50C-407E-A947-70E740481C1C}">
                <a14:useLocalDpi xmlns:a14="http://schemas.microsoft.com/office/drawing/2010/main" val="0"/>
              </a:ext>
            </a:extLst>
          </a:blip>
          <a:stretch>
            <a:fillRect/>
          </a:stretch>
        </p:blipFill>
        <p:spPr>
          <a:xfrm>
            <a:off x="14654784" y="9448800"/>
            <a:ext cx="4633472" cy="36576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540824752"/>
              </p:ext>
            </p:extLst>
          </p:nvPr>
        </p:nvGraphicFramePr>
        <p:xfrm>
          <a:off x="15227341" y="8430175"/>
          <a:ext cx="11634788" cy="533400"/>
        </p:xfrm>
        <a:graphic>
          <a:graphicData uri="http://schemas.openxmlformats.org/presentationml/2006/ole">
            <mc:AlternateContent xmlns:mc="http://schemas.openxmlformats.org/markup-compatibility/2006">
              <mc:Choice xmlns:v="urn:schemas-microsoft-com:vml" Requires="v">
                <p:oleObj spid="_x0000_s1152" name="Equation" r:id="rId8" imgW="4432300" imgH="203200" progId="Equation.3">
                  <p:embed/>
                </p:oleObj>
              </mc:Choice>
              <mc:Fallback>
                <p:oleObj name="Equation" r:id="rId8" imgW="4432300" imgH="203200" progId="Equation.3">
                  <p:embed/>
                  <p:pic>
                    <p:nvPicPr>
                      <p:cNvPr id="0" name="Object 1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7341" y="8430175"/>
                        <a:ext cx="11634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78169901"/>
              </p:ext>
            </p:extLst>
          </p:nvPr>
        </p:nvGraphicFramePr>
        <p:xfrm>
          <a:off x="15196861" y="8915400"/>
          <a:ext cx="8686800" cy="542925"/>
        </p:xfrm>
        <a:graphic>
          <a:graphicData uri="http://schemas.openxmlformats.org/presentationml/2006/ole">
            <mc:AlternateContent xmlns:mc="http://schemas.openxmlformats.org/markup-compatibility/2006">
              <mc:Choice xmlns:v="urn:schemas-microsoft-com:vml" Requires="v">
                <p:oleObj spid="_x0000_s1153" name="Equation" r:id="rId10" imgW="3251200" imgH="203200" progId="Equation.3">
                  <p:embed/>
                </p:oleObj>
              </mc:Choice>
              <mc:Fallback>
                <p:oleObj name="Equation" r:id="rId10" imgW="3251200" imgH="203200" progId="Equation.3">
                  <p:embed/>
                  <p:pic>
                    <p:nvPicPr>
                      <p:cNvPr id="0" name="Object 1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96861" y="8915400"/>
                        <a:ext cx="8686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42"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60387" y="9525000"/>
            <a:ext cx="71004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240597" y="9525000"/>
            <a:ext cx="2919790" cy="3539430"/>
          </a:xfrm>
          <a:prstGeom prst="rect">
            <a:avLst/>
          </a:prstGeom>
          <a:solidFill>
            <a:schemeClr val="bg1">
              <a:lumMod val="85000"/>
            </a:schemeClr>
          </a:solidFill>
        </p:spPr>
        <p:txBody>
          <a:bodyPr wrap="square" rtlCol="0">
            <a:spAutoFit/>
          </a:bodyPr>
          <a:lstStyle/>
          <a:p>
            <a:r>
              <a:rPr lang="en-US" sz="2800" b="1" dirty="0" smtClean="0"/>
              <a:t>V500</a:t>
            </a:r>
            <a:r>
              <a:rPr lang="en-US" sz="2800" dirty="0" smtClean="0"/>
              <a:t> is the tangential wind at 500 km radius.</a:t>
            </a:r>
          </a:p>
          <a:p>
            <a:endParaRPr lang="en-US" sz="2800" dirty="0" smtClean="0"/>
          </a:p>
          <a:p>
            <a:r>
              <a:rPr lang="en-US" sz="2800" dirty="0" smtClean="0"/>
              <a:t>Satellite &amp; Lat. information is trained on model analyses</a:t>
            </a:r>
            <a:endParaRPr lang="en-US" sz="2800" dirty="0"/>
          </a:p>
        </p:txBody>
      </p:sp>
      <p:sp>
        <p:nvSpPr>
          <p:cNvPr id="81" name="Rectangle 80"/>
          <p:cNvSpPr/>
          <p:nvPr/>
        </p:nvSpPr>
        <p:spPr>
          <a:xfrm>
            <a:off x="21107400" y="13148051"/>
            <a:ext cx="8129016" cy="1477328"/>
          </a:xfrm>
          <a:prstGeom prst="rect">
            <a:avLst/>
          </a:prstGeom>
          <a:solidFill>
            <a:schemeClr val="accent5">
              <a:lumMod val="90000"/>
            </a:schemeClr>
          </a:solidFill>
        </p:spPr>
        <p:txBody>
          <a:bodyPr wrap="square">
            <a:spAutoFit/>
          </a:bodyPr>
          <a:lstStyle/>
          <a:p>
            <a:pPr algn="just"/>
            <a:r>
              <a:rPr lang="en-US" sz="1800" i="1" dirty="0" smtClean="0"/>
              <a:t>IR </a:t>
            </a:r>
            <a:r>
              <a:rPr lang="en-US" sz="1800" i="1" dirty="0"/>
              <a:t>images of Typhoon Abe </a:t>
            </a:r>
            <a:r>
              <a:rPr lang="en-US" sz="1800" i="1" dirty="0" smtClean="0"/>
              <a:t>(left, 25.2</a:t>
            </a:r>
            <a:r>
              <a:rPr lang="en-US" sz="1800" i="1" baseline="30000" dirty="0" smtClean="0"/>
              <a:t>o</a:t>
            </a:r>
            <a:r>
              <a:rPr lang="en-US" sz="1800" i="1" dirty="0" smtClean="0"/>
              <a:t>N</a:t>
            </a:r>
            <a:r>
              <a:rPr lang="en-US" sz="1800" i="1" dirty="0"/>
              <a:t>, </a:t>
            </a:r>
            <a:r>
              <a:rPr lang="en-US" sz="1800" i="1" dirty="0" smtClean="0"/>
              <a:t>124.8</a:t>
            </a:r>
            <a:r>
              <a:rPr lang="en-US" sz="1800" i="1" baseline="30000" dirty="0" smtClean="0"/>
              <a:t>o</a:t>
            </a:r>
            <a:r>
              <a:rPr lang="en-US" sz="1800" i="1" dirty="0" smtClean="0"/>
              <a:t>E, 90 </a:t>
            </a:r>
            <a:r>
              <a:rPr lang="en-US" sz="1800" i="1" dirty="0" err="1" smtClean="0"/>
              <a:t>kt</a:t>
            </a:r>
            <a:r>
              <a:rPr lang="en-US" sz="1800" i="1" dirty="0"/>
              <a:t>,</a:t>
            </a:r>
            <a:r>
              <a:rPr lang="en-US" sz="1800" i="1" dirty="0" smtClean="0"/>
              <a:t> </a:t>
            </a:r>
            <a:r>
              <a:rPr lang="en-US" sz="1800" i="1" dirty="0"/>
              <a:t>30 </a:t>
            </a:r>
            <a:r>
              <a:rPr lang="en-US" sz="1800" i="1" dirty="0" smtClean="0"/>
              <a:t>Aug 1990, 00 UTC) </a:t>
            </a:r>
            <a:r>
              <a:rPr lang="en-US" sz="1800" i="1" dirty="0"/>
              <a:t>and Hurricane Kay </a:t>
            </a:r>
            <a:r>
              <a:rPr lang="en-US" sz="1800" i="1" dirty="0" smtClean="0"/>
              <a:t>(right,16.0</a:t>
            </a:r>
            <a:r>
              <a:rPr lang="en-US" sz="1800" i="1" baseline="30000" dirty="0" smtClean="0"/>
              <a:t>o</a:t>
            </a:r>
            <a:r>
              <a:rPr lang="en-US" sz="1800" i="1" dirty="0" smtClean="0"/>
              <a:t>N</a:t>
            </a:r>
            <a:r>
              <a:rPr lang="en-US" sz="1800" i="1" dirty="0"/>
              <a:t>, </a:t>
            </a:r>
            <a:r>
              <a:rPr lang="en-US" sz="1800" i="1" dirty="0" smtClean="0"/>
              <a:t>123.8</a:t>
            </a:r>
            <a:r>
              <a:rPr lang="en-US" sz="1800" i="1" baseline="30000" dirty="0" smtClean="0"/>
              <a:t>o</a:t>
            </a:r>
            <a:r>
              <a:rPr lang="en-US" sz="1800" i="1" dirty="0" smtClean="0"/>
              <a:t>W, 65 </a:t>
            </a:r>
            <a:r>
              <a:rPr lang="en-US" sz="1800" i="1" dirty="0" err="1"/>
              <a:t>kt</a:t>
            </a:r>
            <a:r>
              <a:rPr lang="en-US" sz="1800" i="1" dirty="0"/>
              <a:t> on 13 </a:t>
            </a:r>
            <a:r>
              <a:rPr lang="en-US" sz="1800" i="1" dirty="0" smtClean="0"/>
              <a:t>Oct </a:t>
            </a:r>
            <a:r>
              <a:rPr lang="en-US" sz="1800" i="1" dirty="0"/>
              <a:t>1998 </a:t>
            </a:r>
            <a:r>
              <a:rPr lang="en-US" sz="1800" i="1" dirty="0" smtClean="0"/>
              <a:t>18 UTC). </a:t>
            </a:r>
            <a:r>
              <a:rPr lang="en-US" sz="1800" i="1" dirty="0"/>
              <a:t>These images also had PC1 values of -</a:t>
            </a:r>
            <a:r>
              <a:rPr lang="en-US" sz="1800" i="1" dirty="0" smtClean="0"/>
              <a:t>1.1 </a:t>
            </a:r>
            <a:r>
              <a:rPr lang="en-US" sz="1800" i="1" dirty="0"/>
              <a:t>and </a:t>
            </a:r>
            <a:r>
              <a:rPr lang="en-US" sz="1800" i="1" dirty="0" smtClean="0"/>
              <a:t>1.0, </a:t>
            </a:r>
            <a:r>
              <a:rPr lang="en-US" sz="1800" i="1" dirty="0"/>
              <a:t>PC2 values of </a:t>
            </a:r>
            <a:r>
              <a:rPr lang="en-US" sz="1800" i="1" dirty="0" smtClean="0"/>
              <a:t>2.8 </a:t>
            </a:r>
            <a:r>
              <a:rPr lang="en-US" sz="1800" i="1" dirty="0"/>
              <a:t>and -</a:t>
            </a:r>
            <a:r>
              <a:rPr lang="en-US" sz="1800" i="1" dirty="0" smtClean="0"/>
              <a:t>2.3 </a:t>
            </a:r>
            <a:r>
              <a:rPr lang="en-US" sz="1800" i="1" dirty="0"/>
              <a:t>and PC3 values of </a:t>
            </a:r>
            <a:r>
              <a:rPr lang="en-US" sz="1800" i="1" dirty="0" smtClean="0"/>
              <a:t>2.1 </a:t>
            </a:r>
            <a:r>
              <a:rPr lang="en-US" sz="1800" i="1" dirty="0"/>
              <a:t>and -</a:t>
            </a:r>
            <a:r>
              <a:rPr lang="en-US" sz="1800" i="1" dirty="0" smtClean="0"/>
              <a:t>2.6 </a:t>
            </a:r>
            <a:r>
              <a:rPr lang="en-US" sz="1800" i="1" dirty="0"/>
              <a:t>for </a:t>
            </a:r>
            <a:r>
              <a:rPr lang="en-US" sz="1800" i="1" dirty="0" smtClean="0"/>
              <a:t>Abe and Kay</a:t>
            </a:r>
            <a:r>
              <a:rPr lang="en-US" sz="1800" i="1" dirty="0"/>
              <a:t>, respectively.   These </a:t>
            </a:r>
            <a:r>
              <a:rPr lang="en-US" sz="1800" i="1" dirty="0" smtClean="0"/>
              <a:t>are </a:t>
            </a:r>
            <a:r>
              <a:rPr lang="en-US" sz="1800" i="1" dirty="0"/>
              <a:t>the largest and smallest </a:t>
            </a:r>
            <a:r>
              <a:rPr lang="en-US" sz="1800" i="1" dirty="0" smtClean="0"/>
              <a:t>hurricanes </a:t>
            </a:r>
            <a:r>
              <a:rPr lang="en-US" sz="1800" i="1" dirty="0"/>
              <a:t>in </a:t>
            </a:r>
            <a:r>
              <a:rPr lang="en-US" sz="1800" i="1" dirty="0" smtClean="0"/>
              <a:t>a 30-yr global </a:t>
            </a:r>
            <a:r>
              <a:rPr lang="en-US" sz="1800" i="1" dirty="0"/>
              <a:t>dataset.</a:t>
            </a:r>
          </a:p>
        </p:txBody>
      </p:sp>
      <p:sp>
        <p:nvSpPr>
          <p:cNvPr id="5" name="Rectangle 4"/>
          <p:cNvSpPr/>
          <p:nvPr/>
        </p:nvSpPr>
        <p:spPr>
          <a:xfrm>
            <a:off x="14630401" y="13148051"/>
            <a:ext cx="5867400" cy="1200329"/>
          </a:xfrm>
          <a:prstGeom prst="rect">
            <a:avLst/>
          </a:prstGeom>
          <a:solidFill>
            <a:schemeClr val="accent5">
              <a:lumMod val="90000"/>
            </a:schemeClr>
          </a:solidFill>
        </p:spPr>
        <p:txBody>
          <a:bodyPr wrap="square">
            <a:spAutoFit/>
          </a:bodyPr>
          <a:lstStyle/>
          <a:p>
            <a:pPr algn="just"/>
            <a:r>
              <a:rPr lang="en-US" sz="1800" i="1" dirty="0"/>
              <a:t>Leading modes of variability or Empirical Orthogonal Functions (EOFs) of the 6-hourly mean azimuthally averaged profiles of IR BT. The percent of the variance explained by each EOF is shown in parentheses.</a:t>
            </a:r>
          </a:p>
        </p:txBody>
      </p:sp>
      <p:pic>
        <p:nvPicPr>
          <p:cNvPr id="1059"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8382" y="15873842"/>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 name="Picture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9152" y="18819707"/>
            <a:ext cx="222806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 name="Picture 4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05138" y="18839765"/>
            <a:ext cx="207448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6" name="Picture 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87000" y="212598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7" name="Picture 4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362840" y="23634700"/>
            <a:ext cx="297216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8" name="Picture 44"/>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9853" t="23238" r="4117" b="9602"/>
          <a:stretch/>
        </p:blipFill>
        <p:spPr bwMode="auto">
          <a:xfrm>
            <a:off x="7771790" y="21305520"/>
            <a:ext cx="226278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061330875"/>
              </p:ext>
            </p:extLst>
          </p:nvPr>
        </p:nvGraphicFramePr>
        <p:xfrm>
          <a:off x="14782799" y="14720346"/>
          <a:ext cx="14325602" cy="3418840"/>
        </p:xfrm>
        <a:graphic>
          <a:graphicData uri="http://schemas.openxmlformats.org/drawingml/2006/table">
            <a:tbl>
              <a:tblPr firstRow="1" bandRow="1">
                <a:tableStyleId>{93296810-A885-4BE3-A3E7-6D5BEEA58F35}</a:tableStyleId>
              </a:tblPr>
              <a:tblGrid>
                <a:gridCol w="7162801"/>
                <a:gridCol w="7162801"/>
              </a:tblGrid>
              <a:tr h="370840">
                <a:tc gridSpan="2">
                  <a:txBody>
                    <a:bodyPr/>
                    <a:lstStyle/>
                    <a:p>
                      <a:pPr algn="ctr"/>
                      <a:r>
                        <a:rPr lang="en-US" sz="2400" dirty="0" smtClean="0"/>
                        <a:t>Additional</a:t>
                      </a:r>
                      <a:r>
                        <a:rPr lang="en-US" sz="2400" baseline="0" dirty="0" smtClean="0"/>
                        <a:t> Applications Derived from TC Size estimates</a:t>
                      </a:r>
                      <a:endParaRPr lang="en-US" sz="2400" dirty="0">
                        <a:solidFill>
                          <a:schemeClr val="tx1"/>
                        </a:solidFill>
                      </a:endParaRPr>
                    </a:p>
                  </a:txBody>
                  <a:tcPr/>
                </a:tc>
                <a:tc hMerge="1">
                  <a:txBody>
                    <a:bodyPr/>
                    <a:lstStyle/>
                    <a:p>
                      <a:endParaRPr lang="en-US" dirty="0"/>
                    </a:p>
                  </a:txBody>
                  <a:tcPr/>
                </a:tc>
              </a:tr>
              <a:tr h="370840">
                <a:tc>
                  <a:txBody>
                    <a:bodyPr/>
                    <a:lstStyle/>
                    <a:p>
                      <a:pPr algn="ctr"/>
                      <a:r>
                        <a:rPr lang="en-US" sz="2000" b="1" dirty="0" smtClean="0"/>
                        <a:t>Application</a:t>
                      </a:r>
                      <a:endParaRPr lang="en-US" sz="2000" b="1" dirty="0"/>
                    </a:p>
                  </a:txBody>
                  <a:tcPr/>
                </a:tc>
                <a:tc>
                  <a:txBody>
                    <a:bodyPr/>
                    <a:lstStyle/>
                    <a:p>
                      <a:pPr algn="ctr"/>
                      <a:r>
                        <a:rPr lang="en-US" sz="2000" b="1" dirty="0" smtClean="0"/>
                        <a:t>Use </a:t>
                      </a:r>
                      <a:endParaRPr lang="en-US" sz="2000" b="1" dirty="0"/>
                    </a:p>
                  </a:txBody>
                  <a:tcPr/>
                </a:tc>
              </a:tr>
              <a:tr h="370840">
                <a:tc>
                  <a:txBody>
                    <a:bodyPr/>
                    <a:lstStyle/>
                    <a:p>
                      <a:r>
                        <a:rPr lang="en-US" dirty="0" smtClean="0"/>
                        <a:t>1. Wind Radii given</a:t>
                      </a:r>
                      <a:r>
                        <a:rPr lang="en-US" baseline="0" dirty="0" smtClean="0"/>
                        <a:t> intensity, motion vector and TC size</a:t>
                      </a:r>
                      <a:endParaRPr lang="en-US" dirty="0"/>
                    </a:p>
                  </a:txBody>
                  <a:tcPr/>
                </a:tc>
                <a:tc>
                  <a:txBody>
                    <a:bodyPr/>
                    <a:lstStyle/>
                    <a:p>
                      <a:r>
                        <a:rPr lang="en-US" dirty="0" smtClean="0"/>
                        <a:t>Can be applied to intensity</a:t>
                      </a:r>
                      <a:r>
                        <a:rPr lang="en-US" baseline="0" dirty="0" smtClean="0"/>
                        <a:t> fix(</a:t>
                      </a:r>
                      <a:r>
                        <a:rPr lang="en-US" baseline="0" dirty="0" err="1" smtClean="0"/>
                        <a:t>es</a:t>
                      </a:r>
                      <a:r>
                        <a:rPr lang="en-US" baseline="0" dirty="0" smtClean="0"/>
                        <a:t>) (e.g. Dvorak)</a:t>
                      </a:r>
                    </a:p>
                    <a:p>
                      <a:r>
                        <a:rPr lang="en-US" baseline="0" dirty="0" smtClean="0"/>
                        <a:t>Provides a distribution for Monti-Carlo/stochastically generated storms for climate risk modeling</a:t>
                      </a:r>
                      <a:endParaRPr lang="en-US" dirty="0"/>
                    </a:p>
                  </a:txBody>
                  <a:tcPr/>
                </a:tc>
              </a:tr>
              <a:tr h="370840">
                <a:tc>
                  <a:txBody>
                    <a:bodyPr/>
                    <a:lstStyle/>
                    <a:p>
                      <a:r>
                        <a:rPr lang="en-US" dirty="0" smtClean="0"/>
                        <a:t>2. TC size as the basis for statistical-dynamical</a:t>
                      </a:r>
                      <a:r>
                        <a:rPr lang="en-US" baseline="0" dirty="0" smtClean="0"/>
                        <a:t> size/wind radii forecasts</a:t>
                      </a:r>
                      <a:endParaRPr lang="en-US" dirty="0"/>
                    </a:p>
                  </a:txBody>
                  <a:tcPr/>
                </a:tc>
                <a:tc>
                  <a:txBody>
                    <a:bodyPr/>
                    <a:lstStyle/>
                    <a:p>
                      <a:r>
                        <a:rPr lang="en-US" dirty="0" smtClean="0"/>
                        <a:t>Can potential provide wind radii estimates consistent</a:t>
                      </a:r>
                      <a:r>
                        <a:rPr lang="en-US" baseline="0" dirty="0" smtClean="0"/>
                        <a:t> with SHIPS/LGEM</a:t>
                      </a:r>
                      <a:endParaRPr lang="en-US" dirty="0"/>
                    </a:p>
                  </a:txBody>
                  <a:tcPr/>
                </a:tc>
              </a:tr>
              <a:tr h="370840">
                <a:tc>
                  <a:txBody>
                    <a:bodyPr/>
                    <a:lstStyle/>
                    <a:p>
                      <a:r>
                        <a:rPr lang="en-US" dirty="0" smtClean="0"/>
                        <a:t>3. TC size can be used to scale observational data</a:t>
                      </a:r>
                      <a:endParaRPr lang="en-US" dirty="0"/>
                    </a:p>
                  </a:txBody>
                  <a:tcPr/>
                </a:tc>
                <a:tc>
                  <a:txBody>
                    <a:bodyPr/>
                    <a:lstStyle/>
                    <a:p>
                      <a:r>
                        <a:rPr lang="en-US" dirty="0" smtClean="0"/>
                        <a:t>Any</a:t>
                      </a:r>
                      <a:r>
                        <a:rPr lang="en-US" baseline="0" dirty="0" smtClean="0"/>
                        <a:t> application requiring size normalization for average quantities(e.g., rainfall, core/</a:t>
                      </a:r>
                      <a:r>
                        <a:rPr lang="en-US" baseline="0" dirty="0" err="1" smtClean="0"/>
                        <a:t>rainband</a:t>
                      </a:r>
                      <a:r>
                        <a:rPr lang="en-US" baseline="0" dirty="0" smtClean="0"/>
                        <a:t> separation, lightning)</a:t>
                      </a:r>
                      <a:endParaRPr lang="en-US" dirty="0"/>
                    </a:p>
                  </a:txBody>
                  <a:tcPr/>
                </a:tc>
              </a:tr>
              <a:tr h="370840">
                <a:tc>
                  <a:txBody>
                    <a:bodyPr/>
                    <a:lstStyle/>
                    <a:p>
                      <a:r>
                        <a:rPr lang="en-US" dirty="0" smtClean="0"/>
                        <a:t>4. Model diagnosis</a:t>
                      </a:r>
                      <a:endParaRPr lang="en-US" dirty="0"/>
                    </a:p>
                  </a:txBody>
                  <a:tcPr/>
                </a:tc>
                <a:tc>
                  <a:txBody>
                    <a:bodyPr/>
                    <a:lstStyle/>
                    <a:p>
                      <a:r>
                        <a:rPr lang="en-US" dirty="0" smtClean="0"/>
                        <a:t>Can quantify sizes from synthetic imagery, assess TC</a:t>
                      </a:r>
                      <a:r>
                        <a:rPr lang="en-US" baseline="0" dirty="0" smtClean="0"/>
                        <a:t> growth etc. </a:t>
                      </a:r>
                      <a:endParaRPr lang="en-US" dirty="0"/>
                    </a:p>
                  </a:txBody>
                  <a:tcPr/>
                </a:tc>
              </a:tr>
            </a:tbl>
          </a:graphicData>
        </a:graphic>
      </p:graphicFrame>
      <p:sp>
        <p:nvSpPr>
          <p:cNvPr id="7" name="TextBox 6"/>
          <p:cNvSpPr txBox="1"/>
          <p:nvPr/>
        </p:nvSpPr>
        <p:spPr>
          <a:xfrm>
            <a:off x="14606016" y="18192785"/>
            <a:ext cx="7554371" cy="3908762"/>
          </a:xfrm>
          <a:prstGeom prst="rect">
            <a:avLst/>
          </a:prstGeom>
          <a:noFill/>
        </p:spPr>
        <p:txBody>
          <a:bodyPr wrap="square" rtlCol="0">
            <a:spAutoFit/>
          </a:bodyPr>
          <a:lstStyle/>
          <a:p>
            <a:r>
              <a:rPr lang="en-US" sz="3200" b="1" dirty="0" smtClean="0"/>
              <a:t>2-D </a:t>
            </a:r>
            <a:r>
              <a:rPr lang="en-US" sz="3200" b="1" dirty="0"/>
              <a:t>wind </a:t>
            </a:r>
            <a:r>
              <a:rPr lang="en-US" sz="3200" b="1" dirty="0" smtClean="0"/>
              <a:t>field (Knaff et al. 2015)</a:t>
            </a:r>
          </a:p>
          <a:p>
            <a:pPr marL="457200" indent="-457200">
              <a:buFont typeface="Wingdings" panose="05000000000000000000" pitchFamily="2" charset="2"/>
              <a:buChar char="Ø"/>
            </a:pPr>
            <a:r>
              <a:rPr lang="en-US" sz="2400" dirty="0" smtClean="0"/>
              <a:t>Based on intensity estimate, 2-D storm relative IR principle components</a:t>
            </a:r>
          </a:p>
          <a:p>
            <a:pPr marL="457200" indent="-457200">
              <a:buFont typeface="Wingdings" panose="05000000000000000000" pitchFamily="2" charset="2"/>
              <a:buChar char="Ø"/>
            </a:pPr>
            <a:r>
              <a:rPr lang="en-US" sz="2400" dirty="0" smtClean="0"/>
              <a:t>Trained on aircraft-based flight-level data decomposed into azimuthal wavenumbers 0-1 and their phases</a:t>
            </a:r>
          </a:p>
          <a:p>
            <a:pPr marL="457200" indent="-457200">
              <a:buFont typeface="Wingdings" panose="05000000000000000000" pitchFamily="2" charset="2"/>
              <a:buChar char="Ø"/>
            </a:pPr>
            <a:r>
              <a:rPr lang="en-US" sz="2400" dirty="0" smtClean="0"/>
              <a:t>Produces an estimate of the 2-D wind field</a:t>
            </a:r>
          </a:p>
          <a:p>
            <a:pPr marL="457200" indent="-457200">
              <a:buFont typeface="Wingdings" panose="05000000000000000000" pitchFamily="2" charset="2"/>
              <a:buChar char="Ø"/>
            </a:pPr>
            <a:r>
              <a:rPr lang="en-US" sz="2400" dirty="0" smtClean="0"/>
              <a:t>Uses a method called single field principle component analysis that relates wind amplitudes and phases to the IR principle components.</a:t>
            </a:r>
            <a:endParaRPr lang="en-US" sz="2400" dirty="0"/>
          </a:p>
        </p:txBody>
      </p:sp>
      <p:pic>
        <p:nvPicPr>
          <p:cNvPr id="1089" name="Picture 6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181079" y="19362622"/>
            <a:ext cx="6905626" cy="555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160387" y="24919372"/>
            <a:ext cx="6905626" cy="2031325"/>
          </a:xfrm>
          <a:prstGeom prst="rect">
            <a:avLst/>
          </a:prstGeom>
          <a:solidFill>
            <a:schemeClr val="accent5">
              <a:lumMod val="90000"/>
            </a:schemeClr>
          </a:solidFill>
        </p:spPr>
        <p:txBody>
          <a:bodyPr wrap="square" rtlCol="0">
            <a:spAutoFit/>
          </a:bodyPr>
          <a:lstStyle/>
          <a:p>
            <a:r>
              <a:rPr lang="en-US" sz="1800" i="1" dirty="0"/>
              <a:t>An illustration of the steps taken to estimate the wind field.  </a:t>
            </a:r>
            <a:r>
              <a:rPr lang="en-US" sz="1800" i="1" dirty="0" smtClean="0"/>
              <a:t>   </a:t>
            </a:r>
            <a:r>
              <a:rPr lang="en-US" sz="1800" i="1" dirty="0"/>
              <a:t>Imagery are mapped to a polar grid (1) and then rotated with respect to direction (2).  Rotated </a:t>
            </a:r>
            <a:r>
              <a:rPr lang="en-US" sz="1800" i="1" dirty="0" smtClean="0"/>
              <a:t>imagery, </a:t>
            </a:r>
            <a:r>
              <a:rPr lang="en-US" sz="1800" i="1" dirty="0"/>
              <a:t>translation speed, latitude and intensity are </a:t>
            </a:r>
            <a:r>
              <a:rPr lang="en-US" sz="1800" i="1" dirty="0" smtClean="0"/>
              <a:t>used </a:t>
            </a:r>
            <a:r>
              <a:rPr lang="en-US" sz="1800" i="1" dirty="0"/>
              <a:t>to estimate the normalized wind field (3).  The observed intensity is then applied to create a wind speed field (4).  Finally the wind field is rotated back to its </a:t>
            </a:r>
            <a:r>
              <a:rPr lang="en-US" sz="1800" i="1" dirty="0" smtClean="0"/>
              <a:t>earth-relative </a:t>
            </a:r>
            <a:r>
              <a:rPr lang="en-US" sz="1800" i="1" dirty="0"/>
              <a:t>directional component (5).  </a:t>
            </a:r>
            <a:r>
              <a:rPr lang="en-US" sz="1800" i="1" dirty="0" smtClean="0"/>
              <a:t> </a:t>
            </a:r>
            <a:endParaRPr lang="en-US" sz="1800" i="1" dirty="0"/>
          </a:p>
        </p:txBody>
      </p:sp>
      <p:pic>
        <p:nvPicPr>
          <p:cNvPr id="1090" name="Picture 6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668502" y="22198330"/>
            <a:ext cx="7295628" cy="26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4686895" y="24914204"/>
            <a:ext cx="7295628" cy="2031325"/>
          </a:xfrm>
          <a:prstGeom prst="rect">
            <a:avLst/>
          </a:prstGeom>
          <a:solidFill>
            <a:schemeClr val="accent5">
              <a:lumMod val="90000"/>
            </a:schemeClr>
          </a:solidFill>
        </p:spPr>
        <p:txBody>
          <a:bodyPr wrap="square">
            <a:spAutoFit/>
          </a:bodyPr>
          <a:lstStyle/>
          <a:p>
            <a:r>
              <a:rPr lang="en-US" sz="1800" i="1" dirty="0"/>
              <a:t>Dependent mean wind field (contours) and absolute errors (MAE, shaded) stratified by flight-level analysis winds with cases with winds greater than 96 </a:t>
            </a:r>
            <a:r>
              <a:rPr lang="en-US" sz="1800" i="1" dirty="0" err="1"/>
              <a:t>kt</a:t>
            </a:r>
            <a:r>
              <a:rPr lang="en-US" sz="1800" i="1" dirty="0"/>
              <a:t> (left), winds 64 to 95 </a:t>
            </a:r>
            <a:r>
              <a:rPr lang="en-US" sz="1800" i="1" dirty="0" err="1"/>
              <a:t>kt</a:t>
            </a:r>
            <a:r>
              <a:rPr lang="en-US" sz="1800" i="1" dirty="0"/>
              <a:t> (middle) and winds 34 to 64 </a:t>
            </a:r>
            <a:r>
              <a:rPr lang="en-US" sz="1800" i="1" dirty="0" err="1"/>
              <a:t>kt</a:t>
            </a:r>
            <a:r>
              <a:rPr lang="en-US" sz="1800" i="1" dirty="0"/>
              <a:t> (right).  Note </a:t>
            </a:r>
            <a:r>
              <a:rPr lang="en-US" sz="1800" i="1" dirty="0" smtClean="0"/>
              <a:t>motion is </a:t>
            </a:r>
            <a:r>
              <a:rPr lang="en-US" sz="1800" i="1" dirty="0"/>
              <a:t>toward the top of the page. </a:t>
            </a:r>
            <a:r>
              <a:rPr lang="en-US" sz="1800" i="1" dirty="0" smtClean="0"/>
              <a:t>The </a:t>
            </a:r>
            <a:r>
              <a:rPr lang="en-US" sz="1800" i="1" dirty="0"/>
              <a:t>magenta contour on each panel shows where the average RMW of flight-level wind is located in each composite. The scale is the same for all figures. </a:t>
            </a:r>
          </a:p>
        </p:txBody>
      </p:sp>
      <p:sp>
        <p:nvSpPr>
          <p:cNvPr id="10" name="Rectangle 9"/>
          <p:cNvSpPr/>
          <p:nvPr/>
        </p:nvSpPr>
        <p:spPr>
          <a:xfrm>
            <a:off x="26898600" y="22760970"/>
            <a:ext cx="1959030" cy="1569660"/>
          </a:xfrm>
          <a:prstGeom prst="rect">
            <a:avLst/>
          </a:prstGeom>
        </p:spPr>
        <p:txBody>
          <a:bodyPr wrap="square">
            <a:spAutoFit/>
          </a:bodyPr>
          <a:lstStyle/>
          <a:p>
            <a:pPr algn="ctr"/>
            <a:r>
              <a:rPr lang="en-US" sz="2400" i="1" dirty="0"/>
              <a:t>Hurricane Ike (2008) </a:t>
            </a:r>
            <a:r>
              <a:rPr lang="en-US" sz="2400" i="1" dirty="0" smtClean="0"/>
              <a:t>Sept </a:t>
            </a:r>
            <a:r>
              <a:rPr lang="en-US" sz="2400" i="1" dirty="0"/>
              <a:t>12 at 1145 UTC</a:t>
            </a:r>
            <a:endParaRPr lang="en-US" sz="2400" dirty="0"/>
          </a:p>
        </p:txBody>
      </p:sp>
      <p:graphicFrame>
        <p:nvGraphicFramePr>
          <p:cNvPr id="117" name="Table 116"/>
          <p:cNvGraphicFramePr>
            <a:graphicFrameLocks noGrp="1"/>
          </p:cNvGraphicFramePr>
          <p:nvPr>
            <p:extLst>
              <p:ext uri="{D42A27DB-BD31-4B8C-83A1-F6EECF244321}">
                <p14:modId xmlns:p14="http://schemas.microsoft.com/office/powerpoint/2010/main" val="2492243297"/>
              </p:ext>
            </p:extLst>
          </p:nvPr>
        </p:nvGraphicFramePr>
        <p:xfrm>
          <a:off x="14702661" y="26950697"/>
          <a:ext cx="14325602" cy="1965960"/>
        </p:xfrm>
        <a:graphic>
          <a:graphicData uri="http://schemas.openxmlformats.org/drawingml/2006/table">
            <a:tbl>
              <a:tblPr firstRow="1" bandRow="1">
                <a:tableStyleId>{93296810-A885-4BE3-A3E7-6D5BEEA58F35}</a:tableStyleId>
              </a:tblPr>
              <a:tblGrid>
                <a:gridCol w="7857795"/>
                <a:gridCol w="6467807"/>
              </a:tblGrid>
              <a:tr h="370840">
                <a:tc gridSpan="2">
                  <a:txBody>
                    <a:bodyPr/>
                    <a:lstStyle/>
                    <a:p>
                      <a:pPr algn="ctr"/>
                      <a:r>
                        <a:rPr lang="en-US" sz="2400" dirty="0" smtClean="0"/>
                        <a:t>Additional</a:t>
                      </a:r>
                      <a:r>
                        <a:rPr lang="en-US" sz="2400" baseline="0" dirty="0" smtClean="0"/>
                        <a:t> Applications Derived from 2-D Wind Fields</a:t>
                      </a:r>
                      <a:endParaRPr lang="en-US" sz="2400" dirty="0">
                        <a:solidFill>
                          <a:schemeClr val="tx1"/>
                        </a:solidFill>
                      </a:endParaRPr>
                    </a:p>
                  </a:txBody>
                  <a:tcPr/>
                </a:tc>
                <a:tc hMerge="1">
                  <a:txBody>
                    <a:bodyPr/>
                    <a:lstStyle/>
                    <a:p>
                      <a:endParaRPr lang="en-US" dirty="0"/>
                    </a:p>
                  </a:txBody>
                  <a:tcPr/>
                </a:tc>
              </a:tr>
              <a:tr h="370840">
                <a:tc>
                  <a:txBody>
                    <a:bodyPr/>
                    <a:lstStyle/>
                    <a:p>
                      <a:pPr algn="ctr"/>
                      <a:r>
                        <a:rPr lang="en-US" sz="2000" b="1" dirty="0" smtClean="0"/>
                        <a:t>Application</a:t>
                      </a:r>
                      <a:endParaRPr lang="en-US" sz="2000" b="1" dirty="0"/>
                    </a:p>
                  </a:txBody>
                  <a:tcPr/>
                </a:tc>
                <a:tc>
                  <a:txBody>
                    <a:bodyPr/>
                    <a:lstStyle/>
                    <a:p>
                      <a:pPr algn="ctr"/>
                      <a:r>
                        <a:rPr lang="en-US" sz="2000" b="1" dirty="0" smtClean="0"/>
                        <a:t>Use </a:t>
                      </a:r>
                      <a:endParaRPr lang="en-US" sz="2000" b="1" dirty="0"/>
                    </a:p>
                  </a:txBody>
                  <a:tcPr/>
                </a:tc>
              </a:tr>
              <a:tr h="370840">
                <a:tc>
                  <a:txBody>
                    <a:bodyPr/>
                    <a:lstStyle/>
                    <a:p>
                      <a:r>
                        <a:rPr lang="en-US" dirty="0" smtClean="0"/>
                        <a:t>1. NESDIS Multi-Platform</a:t>
                      </a:r>
                      <a:r>
                        <a:rPr lang="en-US" baseline="0" dirty="0" smtClean="0"/>
                        <a:t> Tropical Cyclone Surface Wind Analysis  </a:t>
                      </a:r>
                      <a:endParaRPr lang="en-US" dirty="0"/>
                    </a:p>
                  </a:txBody>
                  <a:tcPr/>
                </a:tc>
                <a:tc>
                  <a:txBody>
                    <a:bodyPr/>
                    <a:lstStyle/>
                    <a:p>
                      <a:r>
                        <a:rPr lang="en-US" dirty="0" smtClean="0"/>
                        <a:t>Improve the inner core flight-level</a:t>
                      </a:r>
                      <a:r>
                        <a:rPr lang="en-US" baseline="0" dirty="0" smtClean="0"/>
                        <a:t> wind estimates</a:t>
                      </a:r>
                      <a:endParaRPr lang="en-US" dirty="0"/>
                    </a:p>
                  </a:txBody>
                  <a:tcPr/>
                </a:tc>
              </a:tr>
              <a:tr h="370840">
                <a:tc>
                  <a:txBody>
                    <a:bodyPr/>
                    <a:lstStyle/>
                    <a:p>
                      <a:r>
                        <a:rPr lang="en-US" dirty="0" smtClean="0"/>
                        <a:t>2. Vortex Data assimilation</a:t>
                      </a:r>
                      <a:endParaRPr lang="en-US" dirty="0"/>
                    </a:p>
                  </a:txBody>
                  <a:tcPr/>
                </a:tc>
                <a:tc>
                  <a:txBody>
                    <a:bodyPr/>
                    <a:lstStyle/>
                    <a:p>
                      <a:r>
                        <a:rPr lang="en-US" dirty="0" smtClean="0"/>
                        <a:t>Can be used to specify</a:t>
                      </a:r>
                      <a:r>
                        <a:rPr lang="en-US" baseline="0" dirty="0" smtClean="0"/>
                        <a:t> the wind distribution including RMW</a:t>
                      </a:r>
                      <a:endParaRPr lang="en-US" dirty="0"/>
                    </a:p>
                  </a:txBody>
                  <a:tcPr/>
                </a:tc>
              </a:tr>
              <a:tr h="370840">
                <a:tc>
                  <a:txBody>
                    <a:bodyPr/>
                    <a:lstStyle/>
                    <a:p>
                      <a:r>
                        <a:rPr lang="en-US" dirty="0" smtClean="0"/>
                        <a:t>3. Input </a:t>
                      </a:r>
                      <a:r>
                        <a:rPr lang="en-US" baseline="0" dirty="0" smtClean="0"/>
                        <a:t>for aircraft-based analyses. </a:t>
                      </a:r>
                      <a:endParaRPr lang="en-US" dirty="0"/>
                    </a:p>
                  </a:txBody>
                  <a:tcPr/>
                </a:tc>
                <a:tc>
                  <a:txBody>
                    <a:bodyPr/>
                    <a:lstStyle/>
                    <a:p>
                      <a:r>
                        <a:rPr lang="en-US" dirty="0" smtClean="0"/>
                        <a:t>First guess</a:t>
                      </a:r>
                      <a:endParaRPr lang="en-US" dirty="0"/>
                    </a:p>
                  </a:txBody>
                  <a:tcPr/>
                </a:tc>
              </a:tr>
            </a:tbl>
          </a:graphicData>
        </a:graphic>
      </p:graphicFrame>
      <p:pic>
        <p:nvPicPr>
          <p:cNvPr id="1114" name="Picture 90"/>
          <p:cNvPicPr>
            <a:picLocks noChangeAspect="1" noChangeArrowheads="1"/>
          </p:cNvPicPr>
          <p:nvPr/>
        </p:nvPicPr>
        <p:blipFill rotWithShape="1">
          <a:blip r:embed="rId21">
            <a:extLst>
              <a:ext uri="{28A0092B-C50C-407E-A947-70E740481C1C}">
                <a14:useLocalDpi xmlns:a14="http://schemas.microsoft.com/office/drawing/2010/main" val="0"/>
              </a:ext>
            </a:extLst>
          </a:blip>
          <a:srcRect t="4470" r="3217" b="1"/>
          <a:stretch/>
        </p:blipFill>
        <p:spPr bwMode="auto">
          <a:xfrm>
            <a:off x="15468600" y="29032200"/>
            <a:ext cx="3036922"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5" name="Picture 9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269200" y="29032200"/>
            <a:ext cx="3062967"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 name="Picture 9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807873" y="29032200"/>
            <a:ext cx="3070242"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5697200" y="29260800"/>
            <a:ext cx="1043876" cy="369332"/>
          </a:xfrm>
          <a:prstGeom prst="rect">
            <a:avLst/>
          </a:prstGeom>
          <a:noFill/>
        </p:spPr>
        <p:txBody>
          <a:bodyPr wrap="none" rtlCol="0">
            <a:spAutoFit/>
          </a:bodyPr>
          <a:lstStyle/>
          <a:p>
            <a:r>
              <a:rPr lang="en-US" sz="1800" dirty="0" smtClean="0"/>
              <a:t>NESDIS</a:t>
            </a:r>
            <a:endParaRPr lang="en-US" sz="1800" dirty="0"/>
          </a:p>
        </p:txBody>
      </p:sp>
      <p:sp>
        <p:nvSpPr>
          <p:cNvPr id="131" name="TextBox 130"/>
          <p:cNvSpPr txBox="1"/>
          <p:nvPr/>
        </p:nvSpPr>
        <p:spPr>
          <a:xfrm>
            <a:off x="20483503" y="29260800"/>
            <a:ext cx="1646605" cy="369332"/>
          </a:xfrm>
          <a:prstGeom prst="rect">
            <a:avLst/>
          </a:prstGeom>
          <a:noFill/>
        </p:spPr>
        <p:txBody>
          <a:bodyPr wrap="none" rtlCol="0">
            <a:spAutoFit/>
          </a:bodyPr>
          <a:lstStyle/>
          <a:p>
            <a:r>
              <a:rPr lang="en-US" sz="1800" dirty="0" smtClean="0"/>
              <a:t>New IR Winds</a:t>
            </a:r>
            <a:endParaRPr lang="en-US" sz="1800" dirty="0"/>
          </a:p>
        </p:txBody>
      </p:sp>
      <p:sp>
        <p:nvSpPr>
          <p:cNvPr id="132" name="TextBox 131"/>
          <p:cNvSpPr txBox="1"/>
          <p:nvPr/>
        </p:nvSpPr>
        <p:spPr>
          <a:xfrm>
            <a:off x="25091262" y="29275177"/>
            <a:ext cx="2037737" cy="369332"/>
          </a:xfrm>
          <a:prstGeom prst="rect">
            <a:avLst/>
          </a:prstGeom>
          <a:noFill/>
        </p:spPr>
        <p:txBody>
          <a:bodyPr wrap="none" rtlCol="0">
            <a:spAutoFit/>
          </a:bodyPr>
          <a:lstStyle/>
          <a:p>
            <a:r>
              <a:rPr lang="en-US" sz="1800" dirty="0" smtClean="0"/>
              <a:t>Aircraft + NESDIS</a:t>
            </a:r>
            <a:endParaRPr lang="en-US" sz="1800" dirty="0"/>
          </a:p>
        </p:txBody>
      </p:sp>
      <p:sp>
        <p:nvSpPr>
          <p:cNvPr id="135" name="TextBox 134"/>
          <p:cNvSpPr txBox="1"/>
          <p:nvPr/>
        </p:nvSpPr>
        <p:spPr>
          <a:xfrm>
            <a:off x="30251400" y="6521678"/>
            <a:ext cx="12496800" cy="2739211"/>
          </a:xfrm>
          <a:prstGeom prst="rect">
            <a:avLst/>
          </a:prstGeom>
          <a:noFill/>
        </p:spPr>
        <p:txBody>
          <a:bodyPr wrap="square" rtlCol="0">
            <a:spAutoFit/>
          </a:bodyPr>
          <a:lstStyle/>
          <a:p>
            <a:r>
              <a:rPr lang="en-US" sz="2800" b="1" dirty="0" smtClean="0"/>
              <a:t>Eye Detection/Eye Size/Radius of Maximum Wind</a:t>
            </a:r>
          </a:p>
          <a:p>
            <a:pPr marL="457200" indent="-457200">
              <a:buFont typeface="Wingdings" panose="05000000000000000000" pitchFamily="2" charset="2"/>
              <a:buChar char="Ø"/>
            </a:pPr>
            <a:r>
              <a:rPr lang="en-US" sz="2400" dirty="0" smtClean="0"/>
              <a:t>Dvorak fixes (ATCF) are used to develop eye no-eye training set (n=2677)</a:t>
            </a:r>
          </a:p>
          <a:p>
            <a:r>
              <a:rPr lang="en-US" sz="2400" dirty="0" smtClean="0"/>
              <a:t>     based on six-hourly Atlantic and East Pacific tropical cyclones. </a:t>
            </a:r>
          </a:p>
          <a:p>
            <a:pPr marL="457200" indent="-457200">
              <a:buFont typeface="Wingdings" panose="05000000000000000000" pitchFamily="2" charset="2"/>
              <a:buChar char="Ø"/>
            </a:pPr>
            <a:r>
              <a:rPr lang="en-US" sz="2400" dirty="0" smtClean="0"/>
              <a:t>Machine learning algorithms used to train an objective eye detection scheme (under JPSS funding, see Robert  </a:t>
            </a:r>
            <a:r>
              <a:rPr lang="en-US" sz="2400" dirty="0" err="1" smtClean="0"/>
              <a:t>DeMaria’s</a:t>
            </a:r>
            <a:r>
              <a:rPr lang="en-US" sz="2400" dirty="0" smtClean="0"/>
              <a:t> poster)</a:t>
            </a:r>
          </a:p>
          <a:p>
            <a:pPr marL="457200" indent="-457200">
              <a:buFont typeface="Wingdings" panose="05000000000000000000" pitchFamily="2" charset="2"/>
              <a:buChar char="Ø"/>
            </a:pPr>
            <a:r>
              <a:rPr lang="en-US" sz="2400" dirty="0" smtClean="0"/>
              <a:t>Preliminary results suggest that this scheme can detect 75% of the eye cases with false detections of ~20% when using a 50 knot intensity threshold</a:t>
            </a:r>
          </a:p>
        </p:txBody>
      </p:sp>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429417" y="12901020"/>
            <a:ext cx="4876800" cy="3657600"/>
          </a:xfrm>
          <a:prstGeom prst="rect">
            <a:avLst/>
          </a:prstGeom>
        </p:spPr>
      </p:pic>
      <p:pic>
        <p:nvPicPr>
          <p:cNvPr id="13" name="Picture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552617" y="9260889"/>
            <a:ext cx="4876800" cy="3657600"/>
          </a:xfrm>
          <a:prstGeom prst="rect">
            <a:avLst/>
          </a:prstGeom>
        </p:spPr>
      </p:pic>
      <p:pic>
        <p:nvPicPr>
          <p:cNvPr id="14" name="Picture 1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429417" y="9260889"/>
            <a:ext cx="4876800" cy="3657600"/>
          </a:xfrm>
          <a:prstGeom prst="rect">
            <a:avLst/>
          </a:prstGeom>
        </p:spPr>
      </p:pic>
      <p:pic>
        <p:nvPicPr>
          <p:cNvPr id="15" name="Picture 1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552617" y="12935380"/>
            <a:ext cx="4876800" cy="3657600"/>
          </a:xfrm>
          <a:prstGeom prst="rect">
            <a:avLst/>
          </a:prstGeom>
        </p:spPr>
      </p:pic>
      <p:sp>
        <p:nvSpPr>
          <p:cNvPr id="137" name="Rectangle 136"/>
          <p:cNvSpPr/>
          <p:nvPr/>
        </p:nvSpPr>
        <p:spPr>
          <a:xfrm>
            <a:off x="30388811" y="16602670"/>
            <a:ext cx="12327699" cy="923330"/>
          </a:xfrm>
          <a:prstGeom prst="rect">
            <a:avLst/>
          </a:prstGeom>
          <a:solidFill>
            <a:schemeClr val="accent5">
              <a:lumMod val="90000"/>
            </a:schemeClr>
          </a:solidFill>
        </p:spPr>
        <p:txBody>
          <a:bodyPr wrap="square">
            <a:spAutoFit/>
          </a:bodyPr>
          <a:lstStyle/>
          <a:p>
            <a:pPr algn="just"/>
            <a:r>
              <a:rPr lang="en-US" sz="1800" i="1" dirty="0" smtClean="0"/>
              <a:t>Two West Pacific cases,  WP122011 MERBOK  (top, 65 knots) and WP042012 MAWAR (bottom, 70-83 knots).  Images on the left show the no-eye image 6 hours prior to the images on the right which were subjectively determined to have an eye. </a:t>
            </a:r>
            <a:endParaRPr lang="en-US" sz="1800" i="1" dirty="0"/>
          </a:p>
        </p:txBody>
      </p:sp>
      <p:sp>
        <p:nvSpPr>
          <p:cNvPr id="16" name="TextBox 15"/>
          <p:cNvSpPr txBox="1"/>
          <p:nvPr/>
        </p:nvSpPr>
        <p:spPr>
          <a:xfrm>
            <a:off x="31552617" y="9277234"/>
            <a:ext cx="2882520" cy="523220"/>
          </a:xfrm>
          <a:prstGeom prst="rect">
            <a:avLst/>
          </a:prstGeom>
          <a:solidFill>
            <a:schemeClr val="bg1"/>
          </a:solidFill>
        </p:spPr>
        <p:txBody>
          <a:bodyPr wrap="none" rtlCol="0">
            <a:spAutoFit/>
          </a:bodyPr>
          <a:lstStyle/>
          <a:p>
            <a:r>
              <a:rPr lang="en-US" sz="2800" dirty="0" smtClean="0">
                <a:solidFill>
                  <a:schemeClr val="accent2"/>
                </a:solidFill>
              </a:rPr>
              <a:t>No eye, 65 knots</a:t>
            </a:r>
            <a:endParaRPr lang="en-US" sz="2800" dirty="0">
              <a:solidFill>
                <a:schemeClr val="accent2"/>
              </a:solidFill>
            </a:endParaRPr>
          </a:p>
        </p:txBody>
      </p:sp>
      <p:sp>
        <p:nvSpPr>
          <p:cNvPr id="138" name="TextBox 137"/>
          <p:cNvSpPr txBox="1"/>
          <p:nvPr/>
        </p:nvSpPr>
        <p:spPr>
          <a:xfrm>
            <a:off x="36412451" y="9282269"/>
            <a:ext cx="2361544" cy="523220"/>
          </a:xfrm>
          <a:prstGeom prst="rect">
            <a:avLst/>
          </a:prstGeom>
          <a:solidFill>
            <a:schemeClr val="bg1"/>
          </a:solidFill>
        </p:spPr>
        <p:txBody>
          <a:bodyPr wrap="none" rtlCol="0">
            <a:spAutoFit/>
          </a:bodyPr>
          <a:lstStyle/>
          <a:p>
            <a:r>
              <a:rPr lang="en-US" sz="2800" dirty="0">
                <a:solidFill>
                  <a:schemeClr val="accent2"/>
                </a:solidFill>
              </a:rPr>
              <a:t>E</a:t>
            </a:r>
            <a:r>
              <a:rPr lang="en-US" sz="2800" dirty="0" smtClean="0">
                <a:solidFill>
                  <a:schemeClr val="accent2"/>
                </a:solidFill>
              </a:rPr>
              <a:t>ye, 65 knots</a:t>
            </a:r>
            <a:endParaRPr lang="en-US" sz="2800" dirty="0">
              <a:solidFill>
                <a:schemeClr val="accent2"/>
              </a:solidFill>
            </a:endParaRPr>
          </a:p>
        </p:txBody>
      </p:sp>
      <p:sp>
        <p:nvSpPr>
          <p:cNvPr id="139" name="TextBox 138"/>
          <p:cNvSpPr txBox="1"/>
          <p:nvPr/>
        </p:nvSpPr>
        <p:spPr>
          <a:xfrm>
            <a:off x="31535651" y="12909661"/>
            <a:ext cx="2882520" cy="523220"/>
          </a:xfrm>
          <a:prstGeom prst="rect">
            <a:avLst/>
          </a:prstGeom>
          <a:solidFill>
            <a:schemeClr val="bg1"/>
          </a:solidFill>
        </p:spPr>
        <p:txBody>
          <a:bodyPr wrap="none" rtlCol="0">
            <a:spAutoFit/>
          </a:bodyPr>
          <a:lstStyle/>
          <a:p>
            <a:r>
              <a:rPr lang="en-US" sz="2800" dirty="0" smtClean="0">
                <a:solidFill>
                  <a:schemeClr val="accent2"/>
                </a:solidFill>
              </a:rPr>
              <a:t>No eye, 70 knots</a:t>
            </a:r>
            <a:endParaRPr lang="en-US" sz="2800" dirty="0">
              <a:solidFill>
                <a:schemeClr val="accent2"/>
              </a:solidFill>
            </a:endParaRPr>
          </a:p>
        </p:txBody>
      </p:sp>
      <p:sp>
        <p:nvSpPr>
          <p:cNvPr id="140" name="TextBox 139"/>
          <p:cNvSpPr txBox="1"/>
          <p:nvPr/>
        </p:nvSpPr>
        <p:spPr>
          <a:xfrm>
            <a:off x="36445251" y="12907158"/>
            <a:ext cx="2361544" cy="523220"/>
          </a:xfrm>
          <a:prstGeom prst="rect">
            <a:avLst/>
          </a:prstGeom>
          <a:solidFill>
            <a:schemeClr val="bg1"/>
          </a:solidFill>
        </p:spPr>
        <p:txBody>
          <a:bodyPr wrap="none" rtlCol="0">
            <a:spAutoFit/>
          </a:bodyPr>
          <a:lstStyle/>
          <a:p>
            <a:r>
              <a:rPr lang="en-US" sz="2800" dirty="0">
                <a:solidFill>
                  <a:schemeClr val="accent2"/>
                </a:solidFill>
              </a:rPr>
              <a:t>E</a:t>
            </a:r>
            <a:r>
              <a:rPr lang="en-US" sz="2800" dirty="0" smtClean="0">
                <a:solidFill>
                  <a:schemeClr val="accent2"/>
                </a:solidFill>
              </a:rPr>
              <a:t>ye, 83 knots</a:t>
            </a:r>
            <a:endParaRPr lang="en-US" sz="2800" dirty="0">
              <a:solidFill>
                <a:schemeClr val="accent2"/>
              </a:solidFill>
            </a:endParaRPr>
          </a:p>
        </p:txBody>
      </p:sp>
      <p:graphicFrame>
        <p:nvGraphicFramePr>
          <p:cNvPr id="141" name="Table 140"/>
          <p:cNvGraphicFramePr>
            <a:graphicFrameLocks noGrp="1"/>
          </p:cNvGraphicFramePr>
          <p:nvPr>
            <p:extLst>
              <p:ext uri="{D42A27DB-BD31-4B8C-83A1-F6EECF244321}">
                <p14:modId xmlns:p14="http://schemas.microsoft.com/office/powerpoint/2010/main" val="400849373"/>
              </p:ext>
            </p:extLst>
          </p:nvPr>
        </p:nvGraphicFramePr>
        <p:xfrm>
          <a:off x="30271514" y="19744505"/>
          <a:ext cx="12367152" cy="3144520"/>
        </p:xfrm>
        <a:graphic>
          <a:graphicData uri="http://schemas.openxmlformats.org/drawingml/2006/table">
            <a:tbl>
              <a:tblPr firstRow="1" bandRow="1">
                <a:tableStyleId>{93296810-A885-4BE3-A3E7-6D5BEEA58F35}</a:tableStyleId>
              </a:tblPr>
              <a:tblGrid>
                <a:gridCol w="6183576"/>
                <a:gridCol w="6183576"/>
              </a:tblGrid>
              <a:tr h="370840">
                <a:tc gridSpan="2">
                  <a:txBody>
                    <a:bodyPr/>
                    <a:lstStyle/>
                    <a:p>
                      <a:pPr algn="ctr"/>
                      <a:r>
                        <a:rPr lang="en-US" sz="2400" dirty="0" smtClean="0"/>
                        <a:t>Additional</a:t>
                      </a:r>
                      <a:r>
                        <a:rPr lang="en-US" sz="2400" baseline="0" dirty="0" smtClean="0"/>
                        <a:t> Applications Eye Detection/Eye Size/Radius of Maximum winds</a:t>
                      </a:r>
                      <a:endParaRPr lang="en-US" sz="2400" dirty="0">
                        <a:solidFill>
                          <a:schemeClr val="tx1"/>
                        </a:solidFill>
                      </a:endParaRPr>
                    </a:p>
                  </a:txBody>
                  <a:tcPr/>
                </a:tc>
                <a:tc hMerge="1">
                  <a:txBody>
                    <a:bodyPr/>
                    <a:lstStyle/>
                    <a:p>
                      <a:endParaRPr lang="en-US" dirty="0"/>
                    </a:p>
                  </a:txBody>
                  <a:tcPr/>
                </a:tc>
              </a:tr>
              <a:tr h="370840">
                <a:tc>
                  <a:txBody>
                    <a:bodyPr/>
                    <a:lstStyle/>
                    <a:p>
                      <a:pPr algn="ctr"/>
                      <a:r>
                        <a:rPr lang="en-US" sz="2000" b="1" dirty="0" smtClean="0"/>
                        <a:t>Application</a:t>
                      </a:r>
                      <a:endParaRPr lang="en-US" sz="2000" b="1" dirty="0"/>
                    </a:p>
                  </a:txBody>
                  <a:tcPr/>
                </a:tc>
                <a:tc>
                  <a:txBody>
                    <a:bodyPr/>
                    <a:lstStyle/>
                    <a:p>
                      <a:pPr algn="ctr"/>
                      <a:r>
                        <a:rPr lang="en-US" sz="2000" b="1" dirty="0" smtClean="0"/>
                        <a:t>Use </a:t>
                      </a:r>
                      <a:endParaRPr lang="en-US" sz="2000" b="1" dirty="0"/>
                    </a:p>
                  </a:txBody>
                  <a:tcPr/>
                </a:tc>
              </a:tr>
              <a:tr h="370840">
                <a:tc>
                  <a:txBody>
                    <a:bodyPr/>
                    <a:lstStyle/>
                    <a:p>
                      <a:r>
                        <a:rPr lang="en-US" dirty="0" smtClean="0"/>
                        <a:t>1. Intensity</a:t>
                      </a:r>
                      <a:r>
                        <a:rPr lang="en-US" baseline="0" dirty="0" smtClean="0"/>
                        <a:t> forecasting</a:t>
                      </a:r>
                      <a:endParaRPr lang="en-US" dirty="0"/>
                    </a:p>
                  </a:txBody>
                  <a:tcPr/>
                </a:tc>
                <a:tc>
                  <a:txBody>
                    <a:bodyPr/>
                    <a:lstStyle/>
                    <a:p>
                      <a:r>
                        <a:rPr lang="en-US" dirty="0" smtClean="0"/>
                        <a:t>The probability of  eye formation provides vital information as to the  short</a:t>
                      </a:r>
                      <a:r>
                        <a:rPr lang="en-US" baseline="0" dirty="0" smtClean="0"/>
                        <a:t>-term </a:t>
                      </a:r>
                      <a:r>
                        <a:rPr lang="en-US" dirty="0" smtClean="0"/>
                        <a:t>intensification rate </a:t>
                      </a:r>
                      <a:endParaRPr lang="en-US" dirty="0"/>
                    </a:p>
                  </a:txBody>
                  <a:tcPr/>
                </a:tc>
              </a:tr>
              <a:tr h="370840">
                <a:tc>
                  <a:txBody>
                    <a:bodyPr/>
                    <a:lstStyle/>
                    <a:p>
                      <a:r>
                        <a:rPr lang="en-US" dirty="0" smtClean="0"/>
                        <a:t>2. Climatology of eye size, eye formation</a:t>
                      </a:r>
                      <a:endParaRPr lang="en-US" dirty="0"/>
                    </a:p>
                  </a:txBody>
                  <a:tcPr/>
                </a:tc>
                <a:tc>
                  <a:txBody>
                    <a:bodyPr/>
                    <a:lstStyle/>
                    <a:p>
                      <a:r>
                        <a:rPr lang="en-US" dirty="0" smtClean="0"/>
                        <a:t>Detailed climatology</a:t>
                      </a:r>
                      <a:r>
                        <a:rPr lang="en-US" baseline="0" dirty="0" smtClean="0"/>
                        <a:t> of eye size and eye formation  is of general interest.   Eye diameter is related to RMW</a:t>
                      </a:r>
                      <a:endParaRPr lang="en-US" dirty="0"/>
                    </a:p>
                  </a:txBody>
                  <a:tcPr/>
                </a:tc>
              </a:tr>
              <a:tr h="370840">
                <a:tc>
                  <a:txBody>
                    <a:bodyPr/>
                    <a:lstStyle/>
                    <a:p>
                      <a:r>
                        <a:rPr lang="en-US" dirty="0" smtClean="0"/>
                        <a:t>3. Eye anticipation, eye size </a:t>
                      </a:r>
                      <a:r>
                        <a:rPr lang="en-US" baseline="0" dirty="0" smtClean="0"/>
                        <a:t> product</a:t>
                      </a:r>
                      <a:endParaRPr lang="en-US" dirty="0"/>
                    </a:p>
                  </a:txBody>
                  <a:tcPr/>
                </a:tc>
                <a:tc>
                  <a:txBody>
                    <a:bodyPr/>
                    <a:lstStyle/>
                    <a:p>
                      <a:r>
                        <a:rPr lang="en-US" dirty="0" smtClean="0"/>
                        <a:t>This would aid</a:t>
                      </a:r>
                      <a:r>
                        <a:rPr lang="en-US" baseline="0" dirty="0" smtClean="0"/>
                        <a:t> short-term  forecasts and forecasters</a:t>
                      </a:r>
                      <a:endParaRPr lang="en-US" dirty="0"/>
                    </a:p>
                  </a:txBody>
                  <a:tcPr/>
                </a:tc>
              </a:tr>
              <a:tr h="370840">
                <a:tc>
                  <a:txBody>
                    <a:bodyPr/>
                    <a:lstStyle/>
                    <a:p>
                      <a:r>
                        <a:rPr lang="en-US" dirty="0" smtClean="0"/>
                        <a:t>4. Model diagnosis</a:t>
                      </a:r>
                      <a:endParaRPr lang="en-US" dirty="0"/>
                    </a:p>
                  </a:txBody>
                  <a:tcPr/>
                </a:tc>
                <a:tc>
                  <a:txBody>
                    <a:bodyPr/>
                    <a:lstStyle/>
                    <a:p>
                      <a:r>
                        <a:rPr lang="en-US" dirty="0" smtClean="0"/>
                        <a:t>Methods could compare model eye formation to climatological</a:t>
                      </a:r>
                      <a:r>
                        <a:rPr lang="en-US" baseline="0" dirty="0" smtClean="0"/>
                        <a:t> aspects of eye formation (2)</a:t>
                      </a:r>
                      <a:endParaRPr lang="en-US" dirty="0"/>
                    </a:p>
                  </a:txBody>
                  <a:tcPr/>
                </a:tc>
              </a:tr>
            </a:tbl>
          </a:graphicData>
        </a:graphic>
      </p:graphicFrame>
      <p:sp>
        <p:nvSpPr>
          <p:cNvPr id="17" name="TextBox 16"/>
          <p:cNvSpPr txBox="1"/>
          <p:nvPr/>
        </p:nvSpPr>
        <p:spPr>
          <a:xfrm>
            <a:off x="30327599" y="17497736"/>
            <a:ext cx="12496801" cy="2246769"/>
          </a:xfrm>
          <a:prstGeom prst="rect">
            <a:avLst/>
          </a:prstGeom>
          <a:noFill/>
        </p:spPr>
        <p:txBody>
          <a:bodyPr wrap="square" rtlCol="0">
            <a:spAutoFit/>
          </a:bodyPr>
          <a:lstStyle/>
          <a:p>
            <a:r>
              <a:rPr lang="en-US" sz="2800" b="1" dirty="0" smtClean="0"/>
              <a:t>Next Steps</a:t>
            </a:r>
          </a:p>
          <a:p>
            <a:pPr marL="457200" indent="-457200">
              <a:buFont typeface="Arial" panose="020B0604020202020204" pitchFamily="34" charset="0"/>
              <a:buChar char="•"/>
            </a:pPr>
            <a:r>
              <a:rPr lang="en-US" sz="2800" dirty="0" smtClean="0"/>
              <a:t>Refine algorithm with different intensity thresholds/data subsets</a:t>
            </a:r>
          </a:p>
          <a:p>
            <a:pPr marL="457200" indent="-457200">
              <a:buFont typeface="Arial" panose="020B0604020202020204" pitchFamily="34" charset="0"/>
              <a:buChar char="•"/>
            </a:pPr>
            <a:r>
              <a:rPr lang="en-US" sz="2800" dirty="0" smtClean="0"/>
              <a:t>Develop probabilistic eye/no-eye algorithm</a:t>
            </a:r>
          </a:p>
          <a:p>
            <a:pPr marL="457200" indent="-457200">
              <a:buFont typeface="Arial" panose="020B0604020202020204" pitchFamily="34" charset="0"/>
              <a:buChar char="•"/>
            </a:pPr>
            <a:r>
              <a:rPr lang="en-US" sz="2800" dirty="0" smtClean="0"/>
              <a:t>Run the algorithm on all images in the CIRA/RAMMB TC archive (~500,000 unique times)</a:t>
            </a:r>
            <a:endParaRPr lang="en-US" sz="2800" dirty="0"/>
          </a:p>
        </p:txBody>
      </p:sp>
      <p:sp>
        <p:nvSpPr>
          <p:cNvPr id="18" name="TextBox 17"/>
          <p:cNvSpPr txBox="1"/>
          <p:nvPr/>
        </p:nvSpPr>
        <p:spPr>
          <a:xfrm>
            <a:off x="10838843" y="32507632"/>
            <a:ext cx="24986648" cy="369332"/>
          </a:xfrm>
          <a:prstGeom prst="rect">
            <a:avLst/>
          </a:prstGeom>
          <a:noFill/>
        </p:spPr>
        <p:txBody>
          <a:bodyPr wrap="none" rtlCol="0">
            <a:spAutoFit/>
          </a:bodyPr>
          <a:lstStyle/>
          <a:p>
            <a:r>
              <a:rPr lang="en-US" sz="1800" dirty="0"/>
              <a:t>Disclaimer: The views, opinions, and findings contained in this article are those of the authors and should not be construed as an official National Oceanic and Atmospheric Administration (NOAA) or U.S. Government position, policy, or decision.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5003</TotalTime>
  <Words>1411</Words>
  <Application>Microsoft Office PowerPoint</Application>
  <PresentationFormat>Custom</PresentationFormat>
  <Paragraphs>124</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Default Design</vt:lpstr>
      <vt:lpstr>Equation</vt:lpstr>
      <vt:lpstr>Preparing for GOES-R and JPSS:  New Tropical Cyclone Tools Based on 30 Years of Continuous GOES IR Imagery John A. Knaff1, Robert T. DeMaria2, Scott P. Longmore2, Debra A. Molenar1, Kate D. Musgrave2 1NOAA Center for Satellite Applications and Research/RAMMB, Fort Collins, Colorado 2The Cooperative Institute for Research in the Atmosphere, Fort Collins, Colorado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Climatology of Pinhole Eyes in Atlantic Hurricanes K. Musgrave1, W. H. Schubert1, and C. A. Davis2 1Colorado State University, 2National Center for Atmospheric Research</dc:title>
  <dc:creator>Kate Musgrave</dc:creator>
  <cp:lastModifiedBy> </cp:lastModifiedBy>
  <cp:revision>182</cp:revision>
  <cp:lastPrinted>2008-01-11T20:55:51Z</cp:lastPrinted>
  <dcterms:created xsi:type="dcterms:W3CDTF">2007-10-08T16:32:15Z</dcterms:created>
  <dcterms:modified xsi:type="dcterms:W3CDTF">2015-02-11T23:52:45Z</dcterms:modified>
</cp:coreProperties>
</file>