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tif" ContentType="image/ti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Lst>
  <p:notesMasterIdLst>
    <p:notesMasterId r:id="rId44"/>
  </p:notesMasterIdLst>
  <p:sldIdLst>
    <p:sldId id="294" r:id="rId4"/>
    <p:sldId id="295" r:id="rId5"/>
    <p:sldId id="296" r:id="rId6"/>
    <p:sldId id="297" r:id="rId7"/>
    <p:sldId id="298" r:id="rId8"/>
    <p:sldId id="299"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318" r:id="rId4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6E7CE"/>
          </a:solidFill>
        </a:fill>
      </a:tcStyle>
    </a:wholeTbl>
    <a:band2H>
      <a:tcTxStyle/>
      <a:tcStyle>
        <a:tcBdr/>
        <a:fill>
          <a:solidFill>
            <a:srgbClr val="FBF3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6DACC"/>
          </a:solidFill>
        </a:fill>
      </a:tcStyle>
    </a:wholeTbl>
    <a:band2H>
      <a:tcTxStyle/>
      <a:tcStyle>
        <a:tcBdr/>
        <a:fill>
          <a:solidFill>
            <a:srgbClr val="FAEDE7"/>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CCFCC"/>
          </a:solidFill>
        </a:fill>
      </a:tcStyle>
    </a:wholeTbl>
    <a:band2H>
      <a:tcTxStyle/>
      <a:tcStyle>
        <a:tcBdr/>
        <a:fill>
          <a:solidFill>
            <a:srgbClr val="F6E9E7"/>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254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8" d="100"/>
          <a:sy n="68" d="100"/>
        </p:scale>
        <p:origin x="-178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1143000" y="685800"/>
            <a:ext cx="4572000" cy="3429000"/>
          </a:xfrm>
          <a:prstGeom prst="rect">
            <a:avLst/>
          </a:prstGeom>
        </p:spPr>
        <p:txBody>
          <a:bodyPr/>
          <a:lstStyle/>
          <a:p>
            <a:endParaRPr/>
          </a:p>
        </p:txBody>
      </p:sp>
      <p:sp>
        <p:nvSpPr>
          <p:cNvPr id="138" name="Shape 13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14631849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Six full disks: GOES-13 level 1 visible-light imagery, GOES-13 level 2 fog imagery, GOES-13 level 2 cloud-type imagery, GOES-13 level 2 cloud-top-temperature imagery, GOES-13 level 2 cloud-mask imagery, and visible-light imagery created using simulated Advanced Baseline Imager (ABI) satellite data processed using CSPP Geo’s GRB package. Credit: CIMSS.</a:t>
            </a:r>
            <a:endParaRPr lang="en-US" dirty="0"/>
          </a:p>
        </p:txBody>
      </p:sp>
    </p:spTree>
    <p:extLst>
      <p:ext uri="{BB962C8B-B14F-4D97-AF65-F5344CB8AC3E}">
        <p14:creationId xmlns:p14="http://schemas.microsoft.com/office/powerpoint/2010/main" val="1405249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0D38AD0-DDF4-3842-B34B-8F7299200B63}"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663580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0D38AD0-DDF4-3842-B34B-8F7299200B63}"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739373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0D38AD0-DDF4-3842-B34B-8F7299200B63}"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632823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AFA860F-AB32-CB40-9344-B7D058D1283B}"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70423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AFA860F-AB32-CB40-9344-B7D058D1283B}"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91910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AFA860F-AB32-CB40-9344-B7D058D1283B}"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71761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AFA860F-AB32-CB40-9344-B7D058D1283B}"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39320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AFA860F-AB32-CB40-9344-B7D058D1283B}"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666232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4" name="image1.png"/>
          <p:cNvPicPr>
            <a:picLocks noChangeAspect="1"/>
          </p:cNvPicPr>
          <p:nvPr/>
        </p:nvPicPr>
        <p:blipFill>
          <a:blip r:embed="rId2">
            <a:extLst/>
          </a:blip>
          <a:stretch>
            <a:fillRect/>
          </a:stretch>
        </p:blipFill>
        <p:spPr>
          <a:xfrm>
            <a:off x="8099770" y="49035"/>
            <a:ext cx="994300" cy="731521"/>
          </a:xfrm>
          <a:prstGeom prst="rect">
            <a:avLst/>
          </a:prstGeom>
          <a:ln w="12700">
            <a:miter lim="400000"/>
          </a:ln>
        </p:spPr>
      </p:pic>
      <p:sp>
        <p:nvSpPr>
          <p:cNvPr id="15" name="Shape 15"/>
          <p:cNvSpPr>
            <a:spLocks noGrp="1"/>
          </p:cNvSpPr>
          <p:nvPr>
            <p:ph type="title"/>
          </p:nvPr>
        </p:nvSpPr>
        <p:spPr>
          <a:xfrm>
            <a:off x="685800" y="415925"/>
            <a:ext cx="7772400" cy="3184525"/>
          </a:xfrm>
          <a:prstGeom prst="rect">
            <a:avLst/>
          </a:prstGeom>
        </p:spPr>
        <p:txBody>
          <a:bodyPr anchor="b"/>
          <a:lstStyle>
            <a:lvl1pPr algn="ctr">
              <a:defRPr sz="5400">
                <a:latin typeface="Helvetica Light"/>
                <a:ea typeface="Helvetica Light"/>
                <a:cs typeface="Helvetica Light"/>
                <a:sym typeface="Helvetica Light"/>
              </a:defRPr>
            </a:lvl1pPr>
          </a:lstStyle>
          <a:p>
            <a:r>
              <a:t>Title Text</a:t>
            </a:r>
          </a:p>
        </p:txBody>
      </p:sp>
      <p:sp>
        <p:nvSpPr>
          <p:cNvPr id="16" name="Shape 16"/>
          <p:cNvSpPr>
            <a:spLocks noGrp="1"/>
          </p:cNvSpPr>
          <p:nvPr>
            <p:ph type="body" sz="half" idx="1"/>
          </p:nvPr>
        </p:nvSpPr>
        <p:spPr>
          <a:xfrm>
            <a:off x="1371600" y="3886200"/>
            <a:ext cx="6400800" cy="2971800"/>
          </a:xfrm>
          <a:prstGeom prst="rect">
            <a:avLst/>
          </a:prstGeom>
        </p:spPr>
        <p:txBody>
          <a:bodyPr/>
          <a:lstStyle>
            <a:lvl1pPr marL="0" indent="0" algn="ctr">
              <a:spcBef>
                <a:spcPts val="600"/>
              </a:spcBef>
              <a:buSzTx/>
              <a:buFontTx/>
              <a:buNone/>
              <a:defRPr sz="2800">
                <a:solidFill>
                  <a:srgbClr val="E9EAF0"/>
                </a:solidFill>
                <a:latin typeface="Helvetica Light"/>
                <a:ea typeface="Helvetica Light"/>
                <a:cs typeface="Helvetica Light"/>
                <a:sym typeface="Helvetica Light"/>
              </a:defRPr>
            </a:lvl1pPr>
            <a:lvl2pPr marL="0" indent="457200" algn="ctr">
              <a:spcBef>
                <a:spcPts val="600"/>
              </a:spcBef>
              <a:buSzTx/>
              <a:buFontTx/>
              <a:buNone/>
              <a:defRPr sz="2800">
                <a:solidFill>
                  <a:srgbClr val="E9EAF0"/>
                </a:solidFill>
                <a:latin typeface="Helvetica Light"/>
                <a:ea typeface="Helvetica Light"/>
                <a:cs typeface="Helvetica Light"/>
                <a:sym typeface="Helvetica Light"/>
              </a:defRPr>
            </a:lvl2pPr>
            <a:lvl3pPr marL="0" indent="914400" algn="ctr">
              <a:spcBef>
                <a:spcPts val="600"/>
              </a:spcBef>
              <a:buSzTx/>
              <a:buFontTx/>
              <a:buNone/>
              <a:defRPr sz="2800">
                <a:solidFill>
                  <a:srgbClr val="E9EAF0"/>
                </a:solidFill>
                <a:latin typeface="Helvetica Light"/>
                <a:ea typeface="Helvetica Light"/>
                <a:cs typeface="Helvetica Light"/>
                <a:sym typeface="Helvetica Light"/>
              </a:defRPr>
            </a:lvl3pPr>
            <a:lvl4pPr marL="0" indent="1371600" algn="ctr">
              <a:spcBef>
                <a:spcPts val="600"/>
              </a:spcBef>
              <a:buSzTx/>
              <a:buFontTx/>
              <a:buNone/>
              <a:defRPr sz="2800">
                <a:solidFill>
                  <a:srgbClr val="E9EAF0"/>
                </a:solidFill>
                <a:latin typeface="Helvetica Light"/>
                <a:ea typeface="Helvetica Light"/>
                <a:cs typeface="Helvetica Light"/>
                <a:sym typeface="Helvetica Light"/>
              </a:defRPr>
            </a:lvl4pPr>
            <a:lvl5pPr marL="0" indent="1828800" algn="ctr">
              <a:spcBef>
                <a:spcPts val="600"/>
              </a:spcBef>
              <a:buSzTx/>
              <a:buFontTx/>
              <a:buNone/>
              <a:defRPr sz="2800">
                <a:solidFill>
                  <a:srgbClr val="E9EAF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7" name="Shape 17"/>
          <p:cNvSpPr>
            <a:spLocks noGrp="1"/>
          </p:cNvSpPr>
          <p:nvPr>
            <p:ph type="sldNum" sz="quarter" idx="2"/>
          </p:nvPr>
        </p:nvSpPr>
        <p:spPr>
          <a:xfrm>
            <a:off x="6553200" y="6385242"/>
            <a:ext cx="2133600" cy="307341"/>
          </a:xfrm>
          <a:prstGeom prst="rect">
            <a:avLst/>
          </a:prstGeom>
        </p:spPr>
        <p:txBody>
          <a:bodyPr/>
          <a:lstStyle>
            <a:lvl1pPr>
              <a:defRPr b="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07C2A2B-9934-AA47-8C4C-AD6F3BE7D14D}" type="datetimeFigureOut">
              <a:rPr lang="en-US" smtClean="0">
                <a:solidFill>
                  <a:prstClr val="black">
                    <a:tint val="75000"/>
                  </a:prstClr>
                </a:solidFill>
                <a:latin typeface="Calibri"/>
              </a:rPr>
              <a:pPr/>
              <a:t>5/8/16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BA021AD-214D-4243-9ACB-5B4D0A2F44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6425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07C2A2B-9934-AA47-8C4C-AD6F3BE7D14D}" type="datetimeFigureOut">
              <a:rPr lang="en-US" smtClean="0">
                <a:solidFill>
                  <a:prstClr val="black">
                    <a:tint val="75000"/>
                  </a:prstClr>
                </a:solidFill>
                <a:latin typeface="Calibri"/>
              </a:rPr>
              <a:pPr/>
              <a:t>5/8/16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BA021AD-214D-4243-9ACB-5B4D0A2F44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868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07C2A2B-9934-AA47-8C4C-AD6F3BE7D14D}" type="datetimeFigureOut">
              <a:rPr lang="en-US" smtClean="0">
                <a:solidFill>
                  <a:prstClr val="black">
                    <a:tint val="75000"/>
                  </a:prstClr>
                </a:solidFill>
                <a:latin typeface="Calibri"/>
              </a:rPr>
              <a:pPr/>
              <a:t>5/8/16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BA021AD-214D-4243-9ACB-5B4D0A2F44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6638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7C2A2B-9934-AA47-8C4C-AD6F3BE7D14D}" type="datetimeFigureOut">
              <a:rPr lang="en-US" smtClean="0">
                <a:solidFill>
                  <a:prstClr val="black">
                    <a:tint val="75000"/>
                  </a:prstClr>
                </a:solidFill>
                <a:latin typeface="Calibri"/>
              </a:rPr>
              <a:pPr/>
              <a:t>5/8/16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BA021AD-214D-4243-9ACB-5B4D0A2F44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0802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7C2A2B-9934-AA47-8C4C-AD6F3BE7D14D}" type="datetimeFigureOut">
              <a:rPr lang="en-US" smtClean="0">
                <a:solidFill>
                  <a:prstClr val="black">
                    <a:tint val="75000"/>
                  </a:prstClr>
                </a:solidFill>
                <a:latin typeface="Calibri"/>
              </a:rPr>
              <a:pPr/>
              <a:t>5/8/16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BA021AD-214D-4243-9ACB-5B4D0A2F44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7555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7C2A2B-9934-AA47-8C4C-AD6F3BE7D14D}" type="datetimeFigureOut">
              <a:rPr lang="en-US" smtClean="0">
                <a:solidFill>
                  <a:prstClr val="black">
                    <a:tint val="75000"/>
                  </a:prstClr>
                </a:solidFill>
                <a:latin typeface="Calibri"/>
              </a:rPr>
              <a:pPr/>
              <a:t>5/8/16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BA021AD-214D-4243-9ACB-5B4D0A2F44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8035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7C2A2B-9934-AA47-8C4C-AD6F3BE7D14D}" type="datetimeFigureOut">
              <a:rPr lang="en-US" smtClean="0">
                <a:solidFill>
                  <a:prstClr val="black">
                    <a:tint val="75000"/>
                  </a:prstClr>
                </a:solidFill>
                <a:latin typeface="Calibri"/>
              </a:rPr>
              <a:pPr/>
              <a:t>5/8/16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A021AD-214D-4243-9ACB-5B4D0A2F44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0475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7C2A2B-9934-AA47-8C4C-AD6F3BE7D14D}" type="datetimeFigureOut">
              <a:rPr lang="en-US" smtClean="0">
                <a:solidFill>
                  <a:prstClr val="black">
                    <a:tint val="75000"/>
                  </a:prstClr>
                </a:solidFill>
                <a:latin typeface="Calibri"/>
              </a:rPr>
              <a:pPr/>
              <a:t>5/8/16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A021AD-214D-4243-9ACB-5B4D0A2F44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156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4" name="image1.png"/>
          <p:cNvPicPr>
            <a:picLocks noChangeAspect="1"/>
          </p:cNvPicPr>
          <p:nvPr/>
        </p:nvPicPr>
        <p:blipFill>
          <a:blip r:embed="rId2">
            <a:extLst/>
          </a:blip>
          <a:stretch>
            <a:fillRect/>
          </a:stretch>
        </p:blipFill>
        <p:spPr>
          <a:xfrm>
            <a:off x="8099770" y="49035"/>
            <a:ext cx="994300" cy="731521"/>
          </a:xfrm>
          <a:prstGeom prst="rect">
            <a:avLst/>
          </a:prstGeom>
          <a:ln w="12700">
            <a:miter lim="400000"/>
          </a:ln>
        </p:spPr>
      </p:pic>
      <p:sp>
        <p:nvSpPr>
          <p:cNvPr id="15" name="Shape 15"/>
          <p:cNvSpPr>
            <a:spLocks noGrp="1"/>
          </p:cNvSpPr>
          <p:nvPr>
            <p:ph type="title"/>
          </p:nvPr>
        </p:nvSpPr>
        <p:spPr>
          <a:xfrm>
            <a:off x="685800" y="415925"/>
            <a:ext cx="7772400" cy="3184525"/>
          </a:xfrm>
          <a:prstGeom prst="rect">
            <a:avLst/>
          </a:prstGeom>
        </p:spPr>
        <p:txBody>
          <a:bodyPr anchor="b"/>
          <a:lstStyle>
            <a:lvl1pPr algn="ctr">
              <a:defRPr sz="5400">
                <a:latin typeface="Helvetica Light"/>
                <a:ea typeface="Helvetica Light"/>
                <a:cs typeface="Helvetica Light"/>
                <a:sym typeface="Helvetica Light"/>
              </a:defRPr>
            </a:lvl1pPr>
          </a:lstStyle>
          <a:p>
            <a:r>
              <a:t>Title Text</a:t>
            </a:r>
          </a:p>
        </p:txBody>
      </p:sp>
      <p:sp>
        <p:nvSpPr>
          <p:cNvPr id="16" name="Shape 16"/>
          <p:cNvSpPr>
            <a:spLocks noGrp="1"/>
          </p:cNvSpPr>
          <p:nvPr>
            <p:ph type="body" sz="half" idx="1"/>
          </p:nvPr>
        </p:nvSpPr>
        <p:spPr>
          <a:xfrm>
            <a:off x="1371600" y="3886200"/>
            <a:ext cx="6400800" cy="2971800"/>
          </a:xfrm>
          <a:prstGeom prst="rect">
            <a:avLst/>
          </a:prstGeom>
        </p:spPr>
        <p:txBody>
          <a:bodyPr/>
          <a:lstStyle>
            <a:lvl1pPr marL="0" indent="0" algn="ctr">
              <a:spcBef>
                <a:spcPts val="600"/>
              </a:spcBef>
              <a:buSzTx/>
              <a:buFontTx/>
              <a:buNone/>
              <a:defRPr sz="2800">
                <a:solidFill>
                  <a:srgbClr val="E9EAF0"/>
                </a:solidFill>
                <a:latin typeface="Helvetica Light"/>
                <a:ea typeface="Helvetica Light"/>
                <a:cs typeface="Helvetica Light"/>
                <a:sym typeface="Helvetica Light"/>
              </a:defRPr>
            </a:lvl1pPr>
            <a:lvl2pPr marL="0" indent="457200" algn="ctr">
              <a:spcBef>
                <a:spcPts val="600"/>
              </a:spcBef>
              <a:buSzTx/>
              <a:buFontTx/>
              <a:buNone/>
              <a:defRPr sz="2800">
                <a:solidFill>
                  <a:srgbClr val="E9EAF0"/>
                </a:solidFill>
                <a:latin typeface="Helvetica Light"/>
                <a:ea typeface="Helvetica Light"/>
                <a:cs typeface="Helvetica Light"/>
                <a:sym typeface="Helvetica Light"/>
              </a:defRPr>
            </a:lvl2pPr>
            <a:lvl3pPr marL="0" indent="914400" algn="ctr">
              <a:spcBef>
                <a:spcPts val="600"/>
              </a:spcBef>
              <a:buSzTx/>
              <a:buFontTx/>
              <a:buNone/>
              <a:defRPr sz="2800">
                <a:solidFill>
                  <a:srgbClr val="E9EAF0"/>
                </a:solidFill>
                <a:latin typeface="Helvetica Light"/>
                <a:ea typeface="Helvetica Light"/>
                <a:cs typeface="Helvetica Light"/>
                <a:sym typeface="Helvetica Light"/>
              </a:defRPr>
            </a:lvl3pPr>
            <a:lvl4pPr marL="0" indent="1371600" algn="ctr">
              <a:spcBef>
                <a:spcPts val="600"/>
              </a:spcBef>
              <a:buSzTx/>
              <a:buFontTx/>
              <a:buNone/>
              <a:defRPr sz="2800">
                <a:solidFill>
                  <a:srgbClr val="E9EAF0"/>
                </a:solidFill>
                <a:latin typeface="Helvetica Light"/>
                <a:ea typeface="Helvetica Light"/>
                <a:cs typeface="Helvetica Light"/>
                <a:sym typeface="Helvetica Light"/>
              </a:defRPr>
            </a:lvl4pPr>
            <a:lvl5pPr marL="0" indent="1828800" algn="ctr">
              <a:spcBef>
                <a:spcPts val="600"/>
              </a:spcBef>
              <a:buSzTx/>
              <a:buFontTx/>
              <a:buNone/>
              <a:defRPr sz="2800">
                <a:solidFill>
                  <a:srgbClr val="E9EAF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7" name="Shape 17"/>
          <p:cNvSpPr>
            <a:spLocks noGrp="1"/>
          </p:cNvSpPr>
          <p:nvPr>
            <p:ph type="sldNum" sz="quarter" idx="2"/>
          </p:nvPr>
        </p:nvSpPr>
        <p:spPr>
          <a:xfrm>
            <a:off x="6553200" y="6385242"/>
            <a:ext cx="2133600" cy="307341"/>
          </a:xfrm>
          <a:prstGeom prst="rect">
            <a:avLst/>
          </a:prstGeom>
        </p:spPr>
        <p:txBody>
          <a:bodyPr/>
          <a:lstStyle>
            <a:lvl1pPr>
              <a:defRPr b="0">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3674271448"/>
      </p:ext>
    </p:extLst>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Slide 0">
    <p:spTree>
      <p:nvGrpSpPr>
        <p:cNvPr id="1" name=""/>
        <p:cNvGrpSpPr/>
        <p:nvPr/>
      </p:nvGrpSpPr>
      <p:grpSpPr>
        <a:xfrm>
          <a:off x="0" y="0"/>
          <a:ext cx="0" cy="0"/>
          <a:chOff x="0" y="0"/>
          <a:chExt cx="0" cy="0"/>
        </a:xfrm>
      </p:grpSpPr>
      <p:sp>
        <p:nvSpPr>
          <p:cNvPr id="24" name="Shape 24"/>
          <p:cNvSpPr>
            <a:spLocks noGrp="1"/>
          </p:cNvSpPr>
          <p:nvPr>
            <p:ph type="title"/>
          </p:nvPr>
        </p:nvSpPr>
        <p:spPr>
          <a:xfrm>
            <a:off x="685800" y="415925"/>
            <a:ext cx="7772400" cy="3184525"/>
          </a:xfrm>
          <a:prstGeom prst="rect">
            <a:avLst/>
          </a:prstGeom>
        </p:spPr>
        <p:txBody>
          <a:bodyPr anchor="b"/>
          <a:lstStyle>
            <a:lvl1pPr algn="ctr">
              <a:defRPr sz="5400">
                <a:latin typeface="Helvetica Light"/>
                <a:ea typeface="Helvetica Light"/>
                <a:cs typeface="Helvetica Light"/>
                <a:sym typeface="Helvetica Light"/>
              </a:defRPr>
            </a:lvl1pPr>
          </a:lstStyle>
          <a:p>
            <a:r>
              <a:t>Title Text</a:t>
            </a:r>
          </a:p>
        </p:txBody>
      </p:sp>
      <p:sp>
        <p:nvSpPr>
          <p:cNvPr id="25" name="Shape 25"/>
          <p:cNvSpPr>
            <a:spLocks noGrp="1"/>
          </p:cNvSpPr>
          <p:nvPr>
            <p:ph type="body" sz="half" idx="1"/>
          </p:nvPr>
        </p:nvSpPr>
        <p:spPr>
          <a:xfrm>
            <a:off x="1371600" y="3886200"/>
            <a:ext cx="6400800" cy="2971800"/>
          </a:xfrm>
          <a:prstGeom prst="rect">
            <a:avLst/>
          </a:prstGeom>
        </p:spPr>
        <p:txBody>
          <a:bodyPr/>
          <a:lstStyle>
            <a:lvl1pPr marL="0" indent="0" algn="ctr">
              <a:spcBef>
                <a:spcPts val="600"/>
              </a:spcBef>
              <a:buSzTx/>
              <a:buFontTx/>
              <a:buNone/>
              <a:defRPr sz="2800">
                <a:solidFill>
                  <a:srgbClr val="E9EAF0"/>
                </a:solidFill>
              </a:defRPr>
            </a:lvl1pPr>
            <a:lvl2pPr marL="0" indent="457200" algn="ctr">
              <a:spcBef>
                <a:spcPts val="600"/>
              </a:spcBef>
              <a:buSzTx/>
              <a:buFontTx/>
              <a:buNone/>
              <a:defRPr sz="2800">
                <a:solidFill>
                  <a:srgbClr val="E9EAF0"/>
                </a:solidFill>
              </a:defRPr>
            </a:lvl2pPr>
            <a:lvl3pPr marL="0" indent="914400" algn="ctr">
              <a:spcBef>
                <a:spcPts val="600"/>
              </a:spcBef>
              <a:buSzTx/>
              <a:buFontTx/>
              <a:buNone/>
              <a:defRPr sz="2800">
                <a:solidFill>
                  <a:srgbClr val="E9EAF0"/>
                </a:solidFill>
              </a:defRPr>
            </a:lvl3pPr>
            <a:lvl4pPr marL="0" indent="1371600" algn="ctr">
              <a:spcBef>
                <a:spcPts val="600"/>
              </a:spcBef>
              <a:buSzTx/>
              <a:buFontTx/>
              <a:buNone/>
              <a:defRPr sz="2800">
                <a:solidFill>
                  <a:srgbClr val="E9EAF0"/>
                </a:solidFill>
              </a:defRPr>
            </a:lvl4pPr>
            <a:lvl5pPr marL="0" indent="1828800" algn="ctr">
              <a:spcBef>
                <a:spcPts val="600"/>
              </a:spcBef>
              <a:buSzTx/>
              <a:buFontTx/>
              <a:buNone/>
              <a:defRPr sz="2800">
                <a:solidFill>
                  <a:srgbClr val="E9EAF0"/>
                </a:solidFill>
              </a:defRPr>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xfrm>
            <a:off x="6553200" y="6385242"/>
            <a:ext cx="2133600" cy="307341"/>
          </a:xfrm>
          <a:prstGeom prst="rect">
            <a:avLst/>
          </a:prstGeom>
        </p:spPr>
        <p:txBody>
          <a:bodyPr/>
          <a:lstStyle>
            <a:lvl1pPr>
              <a:defRPr b="0">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874751578"/>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52" name="image1.png"/>
          <p:cNvPicPr>
            <a:picLocks noChangeAspect="1"/>
          </p:cNvPicPr>
          <p:nvPr/>
        </p:nvPicPr>
        <p:blipFill>
          <a:blip r:embed="rId2">
            <a:extLst/>
          </a:blip>
          <a:stretch>
            <a:fillRect/>
          </a:stretch>
        </p:blipFill>
        <p:spPr>
          <a:xfrm>
            <a:off x="8099770" y="49035"/>
            <a:ext cx="994300" cy="731521"/>
          </a:xfrm>
          <a:prstGeom prst="rect">
            <a:avLst/>
          </a:prstGeom>
          <a:ln w="12700">
            <a:miter lim="400000"/>
          </a:ln>
        </p:spPr>
      </p:pic>
      <p:sp>
        <p:nvSpPr>
          <p:cNvPr id="53" name="Shape 53"/>
          <p:cNvSpPr>
            <a:spLocks noGrp="1"/>
          </p:cNvSpPr>
          <p:nvPr>
            <p:ph type="title"/>
          </p:nvPr>
        </p:nvSpPr>
        <p:spPr>
          <a:xfrm>
            <a:off x="457200" y="457200"/>
            <a:ext cx="8229600" cy="1143000"/>
          </a:xfrm>
          <a:prstGeom prst="rect">
            <a:avLst/>
          </a:prstGeom>
        </p:spPr>
        <p:txBody>
          <a:bodyPr/>
          <a:lstStyle>
            <a:lvl1pPr algn="ctr">
              <a:defRPr sz="4000">
                <a:latin typeface="Helvetica Light"/>
                <a:ea typeface="Helvetica Light"/>
                <a:cs typeface="Helvetica Light"/>
                <a:sym typeface="Helvetica Light"/>
              </a:defRPr>
            </a:lvl1pPr>
          </a:lstStyle>
          <a:p>
            <a:r>
              <a:t>Title Text</a:t>
            </a:r>
          </a:p>
        </p:txBody>
      </p:sp>
      <p:sp>
        <p:nvSpPr>
          <p:cNvPr id="54" name="Shape 54"/>
          <p:cNvSpPr>
            <a:spLocks noGrp="1"/>
          </p:cNvSpPr>
          <p:nvPr>
            <p:ph type="body" sz="half" idx="1"/>
          </p:nvPr>
        </p:nvSpPr>
        <p:spPr>
          <a:xfrm>
            <a:off x="457200" y="1600200"/>
            <a:ext cx="4038600" cy="5257800"/>
          </a:xfrm>
          <a:prstGeom prst="rect">
            <a:avLst/>
          </a:prstGeom>
        </p:spPr>
        <p:txBody>
          <a:bodyPr/>
          <a:lstStyle>
            <a:lvl1pPr>
              <a:spcBef>
                <a:spcPts val="600"/>
              </a:spcBef>
              <a:defRPr sz="2800">
                <a:latin typeface="Helvetica Light"/>
                <a:ea typeface="Helvetica Light"/>
                <a:cs typeface="Helvetica Light"/>
                <a:sym typeface="Helvetica Light"/>
              </a:defRPr>
            </a:lvl1pPr>
            <a:lvl2pPr marL="790575" indent="-333375">
              <a:spcBef>
                <a:spcPts val="600"/>
              </a:spcBef>
              <a:defRPr sz="2800">
                <a:latin typeface="Helvetica Light"/>
                <a:ea typeface="Helvetica Light"/>
                <a:cs typeface="Helvetica Light"/>
                <a:sym typeface="Helvetica Light"/>
              </a:defRPr>
            </a:lvl2pPr>
            <a:lvl3pPr marL="1234439" indent="-320039">
              <a:spcBef>
                <a:spcPts val="600"/>
              </a:spcBef>
              <a:defRPr sz="2800">
                <a:latin typeface="Helvetica Light"/>
                <a:ea typeface="Helvetica Light"/>
                <a:cs typeface="Helvetica Light"/>
                <a:sym typeface="Helvetica Light"/>
              </a:defRPr>
            </a:lvl3pPr>
            <a:lvl4pPr marL="1727200" indent="-355600">
              <a:spcBef>
                <a:spcPts val="600"/>
              </a:spcBef>
              <a:defRPr sz="2800">
                <a:latin typeface="Helvetica Light"/>
                <a:ea typeface="Helvetica Light"/>
                <a:cs typeface="Helvetica Light"/>
                <a:sym typeface="Helvetica Light"/>
              </a:defRPr>
            </a:lvl4pPr>
            <a:lvl5pPr marL="2184400" indent="-355600">
              <a:spcBef>
                <a:spcPts val="600"/>
              </a:spcBef>
              <a:defRPr sz="28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5" name="Shape 55"/>
          <p:cNvSpPr>
            <a:spLocks noGrp="1"/>
          </p:cNvSpPr>
          <p:nvPr>
            <p:ph type="sldNum" sz="quarter" idx="2"/>
          </p:nvPr>
        </p:nvSpPr>
        <p:spPr>
          <a:xfrm>
            <a:off x="6553200" y="6385242"/>
            <a:ext cx="2133600" cy="307341"/>
          </a:xfrm>
          <a:prstGeom prst="rect">
            <a:avLst/>
          </a:prstGeom>
        </p:spPr>
        <p:txBody>
          <a:bodyPr/>
          <a:lstStyle>
            <a:lvl1pPr>
              <a:defRPr b="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p>
            <a:r>
              <a:t>Title Text</a:t>
            </a:r>
          </a:p>
        </p:txBody>
      </p:sp>
      <p:sp>
        <p:nvSpPr>
          <p:cNvPr id="34" name="Shape 3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 name="Shape 35"/>
          <p:cNvSpPr>
            <a:spLocks noGrp="1"/>
          </p:cNvSpPr>
          <p:nvPr>
            <p:ph type="sldNum" sz="quarter" idx="2"/>
          </p:nvPr>
        </p:nvSpPr>
        <p:spPr>
          <a:prstGeom prst="rect">
            <a:avLst/>
          </a:prstGeom>
        </p:spPr>
        <p:txBody>
          <a:bodyPr/>
          <a:lstStyle/>
          <a:p>
            <a:fld id="{86CB4B4D-7CA3-9044-876B-883B54F8677D}" type="slidenum">
              <a:rPr>
                <a:latin typeface="Helvetica"/>
                <a:ea typeface="Helvetica"/>
                <a:cs typeface="Helvetica"/>
              </a:rPr>
              <a:pPr/>
              <a:t>‹#›</a:t>
            </a:fld>
            <a:endParaRPr>
              <a:latin typeface="Helvetica"/>
              <a:ea typeface="Helvetica"/>
              <a:cs typeface="Helvetica"/>
            </a:endParaRPr>
          </a:p>
        </p:txBody>
      </p:sp>
    </p:spTree>
    <p:extLst>
      <p:ext uri="{BB962C8B-B14F-4D97-AF65-F5344CB8AC3E}">
        <p14:creationId xmlns:p14="http://schemas.microsoft.com/office/powerpoint/2010/main" val="2322522227"/>
      </p:ext>
    </p:extLst>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42" name="image1.png"/>
          <p:cNvPicPr>
            <a:picLocks noChangeAspect="1"/>
          </p:cNvPicPr>
          <p:nvPr/>
        </p:nvPicPr>
        <p:blipFill>
          <a:blip r:embed="rId2">
            <a:extLst/>
          </a:blip>
          <a:stretch>
            <a:fillRect/>
          </a:stretch>
        </p:blipFill>
        <p:spPr>
          <a:xfrm>
            <a:off x="8099770" y="49035"/>
            <a:ext cx="994300" cy="731521"/>
          </a:xfrm>
          <a:prstGeom prst="rect">
            <a:avLst/>
          </a:prstGeom>
          <a:ln w="12700">
            <a:miter lim="400000"/>
          </a:ln>
        </p:spPr>
      </p:pic>
      <p:sp>
        <p:nvSpPr>
          <p:cNvPr id="43" name="Shape 43"/>
          <p:cNvSpPr>
            <a:spLocks noGrp="1"/>
          </p:cNvSpPr>
          <p:nvPr>
            <p:ph type="title"/>
          </p:nvPr>
        </p:nvSpPr>
        <p:spPr>
          <a:xfrm>
            <a:off x="722312" y="4406900"/>
            <a:ext cx="7772401" cy="1362075"/>
          </a:xfrm>
          <a:prstGeom prst="rect">
            <a:avLst/>
          </a:prstGeom>
        </p:spPr>
        <p:txBody>
          <a:bodyPr/>
          <a:lstStyle>
            <a:lvl1pPr>
              <a:defRPr sz="4000" cap="all">
                <a:latin typeface="Helvetica Light"/>
                <a:ea typeface="Helvetica Light"/>
                <a:cs typeface="Helvetica Light"/>
                <a:sym typeface="Helvetica Light"/>
              </a:defRPr>
            </a:lvl1pPr>
          </a:lstStyle>
          <a:p>
            <a:r>
              <a:t>Title Text</a:t>
            </a:r>
          </a:p>
        </p:txBody>
      </p:sp>
      <p:sp>
        <p:nvSpPr>
          <p:cNvPr id="44" name="Shape 44"/>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E9EAF0"/>
                </a:solidFill>
                <a:latin typeface="Helvetica Light"/>
                <a:ea typeface="Helvetica Light"/>
                <a:cs typeface="Helvetica Light"/>
                <a:sym typeface="Helvetica Light"/>
              </a:defRPr>
            </a:lvl1pPr>
            <a:lvl2pPr marL="0" indent="457200">
              <a:spcBef>
                <a:spcPts val="400"/>
              </a:spcBef>
              <a:buSzTx/>
              <a:buFontTx/>
              <a:buNone/>
              <a:defRPr sz="2000">
                <a:solidFill>
                  <a:srgbClr val="E9EAF0"/>
                </a:solidFill>
                <a:latin typeface="Helvetica Light"/>
                <a:ea typeface="Helvetica Light"/>
                <a:cs typeface="Helvetica Light"/>
                <a:sym typeface="Helvetica Light"/>
              </a:defRPr>
            </a:lvl2pPr>
            <a:lvl3pPr marL="0" indent="914400">
              <a:spcBef>
                <a:spcPts val="400"/>
              </a:spcBef>
              <a:buSzTx/>
              <a:buFontTx/>
              <a:buNone/>
              <a:defRPr sz="2000">
                <a:solidFill>
                  <a:srgbClr val="E9EAF0"/>
                </a:solidFill>
                <a:latin typeface="Helvetica Light"/>
                <a:ea typeface="Helvetica Light"/>
                <a:cs typeface="Helvetica Light"/>
                <a:sym typeface="Helvetica Light"/>
              </a:defRPr>
            </a:lvl3pPr>
            <a:lvl4pPr marL="0" indent="1371600">
              <a:spcBef>
                <a:spcPts val="400"/>
              </a:spcBef>
              <a:buSzTx/>
              <a:buFontTx/>
              <a:buNone/>
              <a:defRPr sz="2000">
                <a:solidFill>
                  <a:srgbClr val="E9EAF0"/>
                </a:solidFill>
                <a:latin typeface="Helvetica Light"/>
                <a:ea typeface="Helvetica Light"/>
                <a:cs typeface="Helvetica Light"/>
                <a:sym typeface="Helvetica Light"/>
              </a:defRPr>
            </a:lvl4pPr>
            <a:lvl5pPr marL="0" indent="1828800">
              <a:spcBef>
                <a:spcPts val="400"/>
              </a:spcBef>
              <a:buSzTx/>
              <a:buFontTx/>
              <a:buNone/>
              <a:defRPr sz="2000">
                <a:solidFill>
                  <a:srgbClr val="E9EAF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5" name="Shape 45"/>
          <p:cNvSpPr>
            <a:spLocks noGrp="1"/>
          </p:cNvSpPr>
          <p:nvPr>
            <p:ph type="sldNum" sz="quarter" idx="2"/>
          </p:nvPr>
        </p:nvSpPr>
        <p:spPr>
          <a:xfrm>
            <a:off x="6553200" y="6385242"/>
            <a:ext cx="2133600" cy="307341"/>
          </a:xfrm>
          <a:prstGeom prst="rect">
            <a:avLst/>
          </a:prstGeom>
        </p:spPr>
        <p:txBody>
          <a:bodyPr/>
          <a:lstStyle>
            <a:lvl1pPr>
              <a:defRPr b="0">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3529205318"/>
      </p:ext>
    </p:extLst>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52" name="image1.png"/>
          <p:cNvPicPr>
            <a:picLocks noChangeAspect="1"/>
          </p:cNvPicPr>
          <p:nvPr/>
        </p:nvPicPr>
        <p:blipFill>
          <a:blip r:embed="rId2">
            <a:extLst/>
          </a:blip>
          <a:stretch>
            <a:fillRect/>
          </a:stretch>
        </p:blipFill>
        <p:spPr>
          <a:xfrm>
            <a:off x="8099770" y="49035"/>
            <a:ext cx="994300" cy="731521"/>
          </a:xfrm>
          <a:prstGeom prst="rect">
            <a:avLst/>
          </a:prstGeom>
          <a:ln w="12700">
            <a:miter lim="400000"/>
          </a:ln>
        </p:spPr>
      </p:pic>
      <p:sp>
        <p:nvSpPr>
          <p:cNvPr id="53" name="Shape 53"/>
          <p:cNvSpPr>
            <a:spLocks noGrp="1"/>
          </p:cNvSpPr>
          <p:nvPr>
            <p:ph type="title"/>
          </p:nvPr>
        </p:nvSpPr>
        <p:spPr>
          <a:xfrm>
            <a:off x="457200" y="457200"/>
            <a:ext cx="8229600" cy="1143000"/>
          </a:xfrm>
          <a:prstGeom prst="rect">
            <a:avLst/>
          </a:prstGeom>
        </p:spPr>
        <p:txBody>
          <a:bodyPr/>
          <a:lstStyle>
            <a:lvl1pPr algn="ctr">
              <a:defRPr sz="4000">
                <a:latin typeface="Helvetica Light"/>
                <a:ea typeface="Helvetica Light"/>
                <a:cs typeface="Helvetica Light"/>
                <a:sym typeface="Helvetica Light"/>
              </a:defRPr>
            </a:lvl1pPr>
          </a:lstStyle>
          <a:p>
            <a:r>
              <a:t>Title Text</a:t>
            </a:r>
          </a:p>
        </p:txBody>
      </p:sp>
      <p:sp>
        <p:nvSpPr>
          <p:cNvPr id="54" name="Shape 54"/>
          <p:cNvSpPr>
            <a:spLocks noGrp="1"/>
          </p:cNvSpPr>
          <p:nvPr>
            <p:ph type="body" sz="half" idx="1"/>
          </p:nvPr>
        </p:nvSpPr>
        <p:spPr>
          <a:xfrm>
            <a:off x="457200" y="1600200"/>
            <a:ext cx="4038600" cy="5257800"/>
          </a:xfrm>
          <a:prstGeom prst="rect">
            <a:avLst/>
          </a:prstGeom>
        </p:spPr>
        <p:txBody>
          <a:bodyPr/>
          <a:lstStyle>
            <a:lvl1pPr>
              <a:spcBef>
                <a:spcPts val="600"/>
              </a:spcBef>
              <a:defRPr sz="2800">
                <a:latin typeface="Helvetica Light"/>
                <a:ea typeface="Helvetica Light"/>
                <a:cs typeface="Helvetica Light"/>
                <a:sym typeface="Helvetica Light"/>
              </a:defRPr>
            </a:lvl1pPr>
            <a:lvl2pPr marL="790575" indent="-333375">
              <a:spcBef>
                <a:spcPts val="600"/>
              </a:spcBef>
              <a:defRPr sz="2800">
                <a:latin typeface="Helvetica Light"/>
                <a:ea typeface="Helvetica Light"/>
                <a:cs typeface="Helvetica Light"/>
                <a:sym typeface="Helvetica Light"/>
              </a:defRPr>
            </a:lvl2pPr>
            <a:lvl3pPr marL="1234439" indent="-320039">
              <a:spcBef>
                <a:spcPts val="600"/>
              </a:spcBef>
              <a:defRPr sz="2800">
                <a:latin typeface="Helvetica Light"/>
                <a:ea typeface="Helvetica Light"/>
                <a:cs typeface="Helvetica Light"/>
                <a:sym typeface="Helvetica Light"/>
              </a:defRPr>
            </a:lvl3pPr>
            <a:lvl4pPr marL="1727200" indent="-355600">
              <a:spcBef>
                <a:spcPts val="600"/>
              </a:spcBef>
              <a:defRPr sz="2800">
                <a:latin typeface="Helvetica Light"/>
                <a:ea typeface="Helvetica Light"/>
                <a:cs typeface="Helvetica Light"/>
                <a:sym typeface="Helvetica Light"/>
              </a:defRPr>
            </a:lvl4pPr>
            <a:lvl5pPr marL="2184400" indent="-355600">
              <a:spcBef>
                <a:spcPts val="600"/>
              </a:spcBef>
              <a:defRPr sz="28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5" name="Shape 55"/>
          <p:cNvSpPr>
            <a:spLocks noGrp="1"/>
          </p:cNvSpPr>
          <p:nvPr>
            <p:ph type="sldNum" sz="quarter" idx="2"/>
          </p:nvPr>
        </p:nvSpPr>
        <p:spPr>
          <a:xfrm>
            <a:off x="6553200" y="6385242"/>
            <a:ext cx="2133600" cy="307341"/>
          </a:xfrm>
          <a:prstGeom prst="rect">
            <a:avLst/>
          </a:prstGeom>
        </p:spPr>
        <p:txBody>
          <a:bodyPr/>
          <a:lstStyle>
            <a:lvl1pPr>
              <a:defRPr b="0">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914101578"/>
      </p:ext>
    </p:extLst>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62" name="image1.png"/>
          <p:cNvPicPr>
            <a:picLocks noChangeAspect="1"/>
          </p:cNvPicPr>
          <p:nvPr/>
        </p:nvPicPr>
        <p:blipFill>
          <a:blip r:embed="rId2">
            <a:extLst/>
          </a:blip>
          <a:stretch>
            <a:fillRect/>
          </a:stretch>
        </p:blipFill>
        <p:spPr>
          <a:xfrm>
            <a:off x="8099770" y="49035"/>
            <a:ext cx="994300" cy="731521"/>
          </a:xfrm>
          <a:prstGeom prst="rect">
            <a:avLst/>
          </a:prstGeom>
          <a:ln w="12700">
            <a:miter lim="400000"/>
          </a:ln>
        </p:spPr>
      </p:pic>
      <p:sp>
        <p:nvSpPr>
          <p:cNvPr id="63" name="Shape 63"/>
          <p:cNvSpPr>
            <a:spLocks noGrp="1"/>
          </p:cNvSpPr>
          <p:nvPr>
            <p:ph type="title"/>
          </p:nvPr>
        </p:nvSpPr>
        <p:spPr>
          <a:xfrm>
            <a:off x="457200" y="457200"/>
            <a:ext cx="8229600" cy="1143000"/>
          </a:xfrm>
          <a:prstGeom prst="rect">
            <a:avLst/>
          </a:prstGeom>
        </p:spPr>
        <p:txBody>
          <a:bodyPr/>
          <a:lstStyle>
            <a:lvl1pPr algn="ctr">
              <a:defRPr sz="4000">
                <a:latin typeface="Helvetica Light"/>
                <a:ea typeface="Helvetica Light"/>
                <a:cs typeface="Helvetica Light"/>
                <a:sym typeface="Helvetica Light"/>
              </a:defRPr>
            </a:lvl1pPr>
          </a:lstStyle>
          <a:p>
            <a:r>
              <a:t>Title Text</a:t>
            </a:r>
          </a:p>
        </p:txBody>
      </p:sp>
      <p:sp>
        <p:nvSpPr>
          <p:cNvPr id="64" name="Shape 64"/>
          <p:cNvSpPr>
            <a:spLocks noGrp="1"/>
          </p:cNvSpPr>
          <p:nvPr>
            <p:ph type="body" sz="quarter" idx="1"/>
          </p:nvPr>
        </p:nvSpPr>
        <p:spPr>
          <a:xfrm>
            <a:off x="457200" y="1535112"/>
            <a:ext cx="4040188" cy="639763"/>
          </a:xfrm>
          <a:prstGeom prst="rect">
            <a:avLst/>
          </a:prstGeom>
        </p:spPr>
        <p:txBody>
          <a:bodyPr/>
          <a:lstStyle>
            <a:lvl1pPr marL="0" indent="0">
              <a:spcBef>
                <a:spcPts val="400"/>
              </a:spcBef>
              <a:buSzTx/>
              <a:buFontTx/>
              <a:buNone/>
              <a:defRPr sz="2000">
                <a:latin typeface="Helvetica Light"/>
                <a:ea typeface="Helvetica Light"/>
                <a:cs typeface="Helvetica Light"/>
                <a:sym typeface="Helvetica Light"/>
              </a:defRPr>
            </a:lvl1pPr>
            <a:lvl2pPr marL="0" indent="457200">
              <a:spcBef>
                <a:spcPts val="400"/>
              </a:spcBef>
              <a:buSzTx/>
              <a:buFontTx/>
              <a:buNone/>
              <a:defRPr sz="2000">
                <a:latin typeface="Helvetica Light"/>
                <a:ea typeface="Helvetica Light"/>
                <a:cs typeface="Helvetica Light"/>
                <a:sym typeface="Helvetica Light"/>
              </a:defRPr>
            </a:lvl2pPr>
            <a:lvl3pPr marL="0" indent="914400">
              <a:spcBef>
                <a:spcPts val="400"/>
              </a:spcBef>
              <a:buSzTx/>
              <a:buFontTx/>
              <a:buNone/>
              <a:defRPr sz="2000">
                <a:latin typeface="Helvetica Light"/>
                <a:ea typeface="Helvetica Light"/>
                <a:cs typeface="Helvetica Light"/>
                <a:sym typeface="Helvetica Light"/>
              </a:defRPr>
            </a:lvl3pPr>
            <a:lvl4pPr marL="0" indent="1371600">
              <a:spcBef>
                <a:spcPts val="400"/>
              </a:spcBef>
              <a:buSzTx/>
              <a:buFontTx/>
              <a:buNone/>
              <a:defRPr sz="2000">
                <a:latin typeface="Helvetica Light"/>
                <a:ea typeface="Helvetica Light"/>
                <a:cs typeface="Helvetica Light"/>
                <a:sym typeface="Helvetica Light"/>
              </a:defRPr>
            </a:lvl4pPr>
            <a:lvl5pPr marL="0" indent="1828800">
              <a:spcBef>
                <a:spcPts val="400"/>
              </a:spcBef>
              <a:buSzTx/>
              <a:buFontTx/>
              <a:buNone/>
              <a:defRPr sz="20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5" name="Shape 65"/>
          <p:cNvSpPr>
            <a:spLocks noGrp="1"/>
          </p:cNvSpPr>
          <p:nvPr>
            <p:ph type="sldNum" sz="quarter" idx="2"/>
          </p:nvPr>
        </p:nvSpPr>
        <p:spPr>
          <a:xfrm>
            <a:off x="6553200" y="6385242"/>
            <a:ext cx="2133600" cy="307341"/>
          </a:xfrm>
          <a:prstGeom prst="rect">
            <a:avLst/>
          </a:prstGeom>
        </p:spPr>
        <p:txBody>
          <a:bodyPr/>
          <a:lstStyle>
            <a:lvl1pPr>
              <a:defRPr b="0">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471176530"/>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89" name="image1.png"/>
          <p:cNvPicPr>
            <a:picLocks noChangeAspect="1"/>
          </p:cNvPicPr>
          <p:nvPr/>
        </p:nvPicPr>
        <p:blipFill>
          <a:blip r:embed="rId2">
            <a:extLst/>
          </a:blip>
          <a:stretch>
            <a:fillRect/>
          </a:stretch>
        </p:blipFill>
        <p:spPr>
          <a:xfrm>
            <a:off x="8099770" y="49035"/>
            <a:ext cx="994300" cy="731521"/>
          </a:xfrm>
          <a:prstGeom prst="rect">
            <a:avLst/>
          </a:prstGeom>
          <a:ln w="12700">
            <a:miter lim="400000"/>
          </a:ln>
        </p:spPr>
      </p:pic>
      <p:sp>
        <p:nvSpPr>
          <p:cNvPr id="90" name="Shape 90"/>
          <p:cNvSpPr>
            <a:spLocks noGrp="1"/>
          </p:cNvSpPr>
          <p:nvPr>
            <p:ph type="title"/>
          </p:nvPr>
        </p:nvSpPr>
        <p:spPr>
          <a:xfrm>
            <a:off x="457200" y="0"/>
            <a:ext cx="3008314" cy="1435100"/>
          </a:xfrm>
          <a:prstGeom prst="rect">
            <a:avLst/>
          </a:prstGeom>
        </p:spPr>
        <p:txBody>
          <a:bodyPr anchor="b"/>
          <a:lstStyle>
            <a:lvl1pPr>
              <a:defRPr sz="2000">
                <a:latin typeface="Helvetica Light"/>
                <a:ea typeface="Helvetica Light"/>
                <a:cs typeface="Helvetica Light"/>
                <a:sym typeface="Helvetica Light"/>
              </a:defRPr>
            </a:lvl1pPr>
          </a:lstStyle>
          <a:p>
            <a:r>
              <a:t>Title Text</a:t>
            </a:r>
          </a:p>
        </p:txBody>
      </p:sp>
      <p:sp>
        <p:nvSpPr>
          <p:cNvPr id="91" name="Shape 91"/>
          <p:cNvSpPr>
            <a:spLocks noGrp="1"/>
          </p:cNvSpPr>
          <p:nvPr>
            <p:ph type="body" idx="1"/>
          </p:nvPr>
        </p:nvSpPr>
        <p:spPr>
          <a:xfrm>
            <a:off x="3575050" y="273050"/>
            <a:ext cx="5111750" cy="6584950"/>
          </a:xfrm>
          <a:prstGeom prst="rect">
            <a:avLst/>
          </a:prstGeom>
        </p:spPr>
        <p:txBody>
          <a:bodyPr/>
          <a:lstStyle>
            <a:lvl1pPr>
              <a:defRPr sz="3200">
                <a:latin typeface="Helvetica Light"/>
                <a:ea typeface="Helvetica Light"/>
                <a:cs typeface="Helvetica Light"/>
                <a:sym typeface="Helvetica Light"/>
              </a:defRPr>
            </a:lvl1pPr>
            <a:lvl2pPr>
              <a:defRPr sz="3200">
                <a:latin typeface="Helvetica Light"/>
                <a:ea typeface="Helvetica Light"/>
                <a:cs typeface="Helvetica Light"/>
                <a:sym typeface="Helvetica Light"/>
              </a:defRPr>
            </a:lvl2pPr>
            <a:lvl3pPr>
              <a:defRPr sz="3200">
                <a:latin typeface="Helvetica Light"/>
                <a:ea typeface="Helvetica Light"/>
                <a:cs typeface="Helvetica Light"/>
                <a:sym typeface="Helvetica Light"/>
              </a:defRPr>
            </a:lvl3pPr>
            <a:lvl4pPr>
              <a:defRPr sz="3200">
                <a:latin typeface="Helvetica Light"/>
                <a:ea typeface="Helvetica Light"/>
                <a:cs typeface="Helvetica Light"/>
                <a:sym typeface="Helvetica Light"/>
              </a:defRPr>
            </a:lvl4pPr>
            <a:lvl5pPr>
              <a:defRPr sz="32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xfrm>
            <a:off x="6553200" y="6385242"/>
            <a:ext cx="2133600" cy="307341"/>
          </a:xfrm>
          <a:prstGeom prst="rect">
            <a:avLst/>
          </a:prstGeom>
        </p:spPr>
        <p:txBody>
          <a:bodyPr/>
          <a:lstStyle>
            <a:lvl1pPr>
              <a:defRPr b="0">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3777780977"/>
      </p:ext>
    </p:extLst>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99" name="image1.png"/>
          <p:cNvPicPr>
            <a:picLocks noChangeAspect="1"/>
          </p:cNvPicPr>
          <p:nvPr/>
        </p:nvPicPr>
        <p:blipFill>
          <a:blip r:embed="rId2">
            <a:extLst/>
          </a:blip>
          <a:stretch>
            <a:fillRect/>
          </a:stretch>
        </p:blipFill>
        <p:spPr>
          <a:xfrm>
            <a:off x="8099770" y="49035"/>
            <a:ext cx="994300" cy="731521"/>
          </a:xfrm>
          <a:prstGeom prst="rect">
            <a:avLst/>
          </a:prstGeom>
          <a:ln w="12700">
            <a:miter lim="400000"/>
          </a:ln>
        </p:spPr>
      </p:pic>
      <p:sp>
        <p:nvSpPr>
          <p:cNvPr id="100" name="Shape 100"/>
          <p:cNvSpPr>
            <a:spLocks noGrp="1"/>
          </p:cNvSpPr>
          <p:nvPr>
            <p:ph type="title"/>
          </p:nvPr>
        </p:nvSpPr>
        <p:spPr>
          <a:xfrm>
            <a:off x="1792288" y="4800600"/>
            <a:ext cx="5486401" cy="566738"/>
          </a:xfrm>
          <a:prstGeom prst="rect">
            <a:avLst/>
          </a:prstGeom>
        </p:spPr>
        <p:txBody>
          <a:bodyPr anchor="b"/>
          <a:lstStyle>
            <a:lvl1pPr>
              <a:defRPr sz="2000">
                <a:latin typeface="Helvetica Light"/>
                <a:ea typeface="Helvetica Light"/>
                <a:cs typeface="Helvetica Light"/>
                <a:sym typeface="Helvetica Light"/>
              </a:defRPr>
            </a:lvl1pPr>
          </a:lstStyle>
          <a:p>
            <a:r>
              <a:t>Title Text</a:t>
            </a:r>
          </a:p>
        </p:txBody>
      </p:sp>
      <p:sp>
        <p:nvSpPr>
          <p:cNvPr id="101" name="Shape 101"/>
          <p:cNvSpPr>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solidFill>
                  <a:srgbClr val="CDE6E8"/>
                </a:solidFill>
                <a:latin typeface="Helvetica Light"/>
                <a:ea typeface="Helvetica Light"/>
                <a:cs typeface="Helvetica Light"/>
                <a:sym typeface="Helvetica Light"/>
              </a:defRPr>
            </a:lvl1pPr>
            <a:lvl2pPr marL="0" indent="457200">
              <a:spcBef>
                <a:spcPts val="300"/>
              </a:spcBef>
              <a:buSzTx/>
              <a:buFontTx/>
              <a:buNone/>
              <a:defRPr sz="1400">
                <a:solidFill>
                  <a:srgbClr val="CDE6E8"/>
                </a:solidFill>
                <a:latin typeface="Helvetica Light"/>
                <a:ea typeface="Helvetica Light"/>
                <a:cs typeface="Helvetica Light"/>
                <a:sym typeface="Helvetica Light"/>
              </a:defRPr>
            </a:lvl2pPr>
            <a:lvl3pPr marL="0" indent="914400">
              <a:spcBef>
                <a:spcPts val="300"/>
              </a:spcBef>
              <a:buSzTx/>
              <a:buFontTx/>
              <a:buNone/>
              <a:defRPr sz="1400">
                <a:solidFill>
                  <a:srgbClr val="CDE6E8"/>
                </a:solidFill>
                <a:latin typeface="Helvetica Light"/>
                <a:ea typeface="Helvetica Light"/>
                <a:cs typeface="Helvetica Light"/>
                <a:sym typeface="Helvetica Light"/>
              </a:defRPr>
            </a:lvl3pPr>
            <a:lvl4pPr marL="0" indent="1371600">
              <a:spcBef>
                <a:spcPts val="300"/>
              </a:spcBef>
              <a:buSzTx/>
              <a:buFontTx/>
              <a:buNone/>
              <a:defRPr sz="1400">
                <a:solidFill>
                  <a:srgbClr val="CDE6E8"/>
                </a:solidFill>
                <a:latin typeface="Helvetica Light"/>
                <a:ea typeface="Helvetica Light"/>
                <a:cs typeface="Helvetica Light"/>
                <a:sym typeface="Helvetica Light"/>
              </a:defRPr>
            </a:lvl4pPr>
            <a:lvl5pPr marL="0" indent="1828800">
              <a:spcBef>
                <a:spcPts val="300"/>
              </a:spcBef>
              <a:buSzTx/>
              <a:buFontTx/>
              <a:buNone/>
              <a:defRPr sz="1400">
                <a:solidFill>
                  <a:srgbClr val="CDE6E8"/>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02" name="Shape 102"/>
          <p:cNvSpPr>
            <a:spLocks noGrp="1"/>
          </p:cNvSpPr>
          <p:nvPr>
            <p:ph type="sldNum" sz="quarter" idx="2"/>
          </p:nvPr>
        </p:nvSpPr>
        <p:spPr>
          <a:xfrm>
            <a:off x="6553200" y="6385242"/>
            <a:ext cx="2133600" cy="307341"/>
          </a:xfrm>
          <a:prstGeom prst="rect">
            <a:avLst/>
          </a:prstGeom>
        </p:spPr>
        <p:txBody>
          <a:bodyPr/>
          <a:lstStyle>
            <a:lvl1pPr>
              <a:defRPr b="0">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3440119727"/>
      </p:ext>
    </p:extLst>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pic>
        <p:nvPicPr>
          <p:cNvPr id="109" name="image1.png"/>
          <p:cNvPicPr>
            <a:picLocks noChangeAspect="1"/>
          </p:cNvPicPr>
          <p:nvPr/>
        </p:nvPicPr>
        <p:blipFill>
          <a:blip r:embed="rId2">
            <a:extLst/>
          </a:blip>
          <a:stretch>
            <a:fillRect/>
          </a:stretch>
        </p:blipFill>
        <p:spPr>
          <a:xfrm>
            <a:off x="8099770" y="49035"/>
            <a:ext cx="994300" cy="731521"/>
          </a:xfrm>
          <a:prstGeom prst="rect">
            <a:avLst/>
          </a:prstGeom>
          <a:ln w="12700">
            <a:miter lim="400000"/>
          </a:ln>
        </p:spPr>
      </p:pic>
      <p:sp>
        <p:nvSpPr>
          <p:cNvPr id="110" name="Shape 110"/>
          <p:cNvSpPr>
            <a:spLocks noGrp="1"/>
          </p:cNvSpPr>
          <p:nvPr>
            <p:ph type="title"/>
          </p:nvPr>
        </p:nvSpPr>
        <p:spPr>
          <a:xfrm>
            <a:off x="457200" y="457200"/>
            <a:ext cx="8229600" cy="1143000"/>
          </a:xfrm>
          <a:prstGeom prst="rect">
            <a:avLst/>
          </a:prstGeom>
        </p:spPr>
        <p:txBody>
          <a:bodyPr/>
          <a:lstStyle>
            <a:lvl1pPr algn="ctr">
              <a:defRPr sz="4000">
                <a:latin typeface="Helvetica Light"/>
                <a:ea typeface="Helvetica Light"/>
                <a:cs typeface="Helvetica Light"/>
                <a:sym typeface="Helvetica Light"/>
              </a:defRPr>
            </a:lvl1pPr>
          </a:lstStyle>
          <a:p>
            <a:r>
              <a:t>Title Text</a:t>
            </a:r>
          </a:p>
        </p:txBody>
      </p:sp>
      <p:sp>
        <p:nvSpPr>
          <p:cNvPr id="111" name="Shape 111"/>
          <p:cNvSpPr>
            <a:spLocks noGrp="1"/>
          </p:cNvSpPr>
          <p:nvPr>
            <p:ph type="body" idx="1"/>
          </p:nvPr>
        </p:nvSpPr>
        <p:spPr>
          <a:xfrm>
            <a:off x="457200" y="1600200"/>
            <a:ext cx="8229600" cy="5257800"/>
          </a:xfrm>
          <a:prstGeom prst="rect">
            <a:avLst/>
          </a:prstGeom>
        </p:spPr>
        <p:txBody>
          <a:bodyPr/>
          <a:lstStyle>
            <a:lvl1pPr>
              <a:defRPr sz="3200">
                <a:latin typeface="Helvetica Light"/>
                <a:ea typeface="Helvetica Light"/>
                <a:cs typeface="Helvetica Light"/>
                <a:sym typeface="Helvetica Light"/>
              </a:defRPr>
            </a:lvl1pPr>
            <a:lvl2pPr>
              <a:defRPr sz="3200">
                <a:latin typeface="Helvetica Light"/>
                <a:ea typeface="Helvetica Light"/>
                <a:cs typeface="Helvetica Light"/>
                <a:sym typeface="Helvetica Light"/>
              </a:defRPr>
            </a:lvl2pPr>
            <a:lvl3pPr>
              <a:defRPr sz="3200">
                <a:latin typeface="Helvetica Light"/>
                <a:ea typeface="Helvetica Light"/>
                <a:cs typeface="Helvetica Light"/>
                <a:sym typeface="Helvetica Light"/>
              </a:defRPr>
            </a:lvl3pPr>
            <a:lvl4pPr>
              <a:defRPr sz="3200">
                <a:latin typeface="Helvetica Light"/>
                <a:ea typeface="Helvetica Light"/>
                <a:cs typeface="Helvetica Light"/>
                <a:sym typeface="Helvetica Light"/>
              </a:defRPr>
            </a:lvl4pPr>
            <a:lvl5pPr>
              <a:defRPr sz="32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6553200" y="6385242"/>
            <a:ext cx="2133600" cy="307341"/>
          </a:xfrm>
          <a:prstGeom prst="rect">
            <a:avLst/>
          </a:prstGeom>
        </p:spPr>
        <p:txBody>
          <a:bodyPr/>
          <a:lstStyle>
            <a:lvl1pPr>
              <a:defRPr b="0">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203625004"/>
      </p:ext>
    </p:extLst>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pic>
        <p:nvPicPr>
          <p:cNvPr id="119" name="image1.png"/>
          <p:cNvPicPr>
            <a:picLocks noChangeAspect="1"/>
          </p:cNvPicPr>
          <p:nvPr/>
        </p:nvPicPr>
        <p:blipFill>
          <a:blip r:embed="rId2">
            <a:extLst/>
          </a:blip>
          <a:stretch>
            <a:fillRect/>
          </a:stretch>
        </p:blipFill>
        <p:spPr>
          <a:xfrm>
            <a:off x="8099770" y="49035"/>
            <a:ext cx="994300" cy="731521"/>
          </a:xfrm>
          <a:prstGeom prst="rect">
            <a:avLst/>
          </a:prstGeom>
          <a:ln w="12700">
            <a:miter lim="400000"/>
          </a:ln>
        </p:spPr>
      </p:pic>
      <p:sp>
        <p:nvSpPr>
          <p:cNvPr id="120" name="Shape 120"/>
          <p:cNvSpPr>
            <a:spLocks noGrp="1"/>
          </p:cNvSpPr>
          <p:nvPr>
            <p:ph type="title"/>
          </p:nvPr>
        </p:nvSpPr>
        <p:spPr>
          <a:xfrm>
            <a:off x="6629400" y="274638"/>
            <a:ext cx="2057400" cy="6583363"/>
          </a:xfrm>
          <a:prstGeom prst="rect">
            <a:avLst/>
          </a:prstGeom>
        </p:spPr>
        <p:txBody>
          <a:bodyPr/>
          <a:lstStyle>
            <a:lvl1pPr algn="ctr">
              <a:defRPr sz="4000">
                <a:latin typeface="Helvetica Light"/>
                <a:ea typeface="Helvetica Light"/>
                <a:cs typeface="Helvetica Light"/>
                <a:sym typeface="Helvetica Light"/>
              </a:defRPr>
            </a:lvl1pPr>
          </a:lstStyle>
          <a:p>
            <a:r>
              <a:t>Title Text</a:t>
            </a:r>
          </a:p>
        </p:txBody>
      </p:sp>
      <p:sp>
        <p:nvSpPr>
          <p:cNvPr id="121" name="Shape 121"/>
          <p:cNvSpPr>
            <a:spLocks noGrp="1"/>
          </p:cNvSpPr>
          <p:nvPr>
            <p:ph type="body" idx="1"/>
          </p:nvPr>
        </p:nvSpPr>
        <p:spPr>
          <a:xfrm>
            <a:off x="457200" y="274638"/>
            <a:ext cx="6019800" cy="6583363"/>
          </a:xfrm>
          <a:prstGeom prst="rect">
            <a:avLst/>
          </a:prstGeom>
        </p:spPr>
        <p:txBody>
          <a:bodyPr/>
          <a:lstStyle>
            <a:lvl1pPr>
              <a:defRPr sz="3200">
                <a:latin typeface="Helvetica Light"/>
                <a:ea typeface="Helvetica Light"/>
                <a:cs typeface="Helvetica Light"/>
                <a:sym typeface="Helvetica Light"/>
              </a:defRPr>
            </a:lvl1pPr>
            <a:lvl2pPr>
              <a:defRPr sz="3200">
                <a:latin typeface="Helvetica Light"/>
                <a:ea typeface="Helvetica Light"/>
                <a:cs typeface="Helvetica Light"/>
                <a:sym typeface="Helvetica Light"/>
              </a:defRPr>
            </a:lvl2pPr>
            <a:lvl3pPr>
              <a:defRPr sz="3200">
                <a:latin typeface="Helvetica Light"/>
                <a:ea typeface="Helvetica Light"/>
                <a:cs typeface="Helvetica Light"/>
                <a:sym typeface="Helvetica Light"/>
              </a:defRPr>
            </a:lvl3pPr>
            <a:lvl4pPr>
              <a:defRPr sz="3200">
                <a:latin typeface="Helvetica Light"/>
                <a:ea typeface="Helvetica Light"/>
                <a:cs typeface="Helvetica Light"/>
                <a:sym typeface="Helvetica Light"/>
              </a:defRPr>
            </a:lvl4pPr>
            <a:lvl5pPr>
              <a:defRPr sz="32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22" name="Shape 122"/>
          <p:cNvSpPr>
            <a:spLocks noGrp="1"/>
          </p:cNvSpPr>
          <p:nvPr>
            <p:ph type="sldNum" sz="quarter" idx="2"/>
          </p:nvPr>
        </p:nvSpPr>
        <p:spPr>
          <a:xfrm>
            <a:off x="6553200" y="6385242"/>
            <a:ext cx="2133600" cy="307341"/>
          </a:xfrm>
          <a:prstGeom prst="rect">
            <a:avLst/>
          </a:prstGeom>
        </p:spPr>
        <p:txBody>
          <a:bodyPr/>
          <a:lstStyle>
            <a:lvl1pPr>
              <a:defRPr b="0">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358236798"/>
      </p:ext>
    </p:extLst>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FFFFFF"/>
        </a:solidFill>
        <a:effectLst/>
      </p:bgPr>
    </p:bg>
    <p:spTree>
      <p:nvGrpSpPr>
        <p:cNvPr id="1" name=""/>
        <p:cNvGrpSpPr/>
        <p:nvPr/>
      </p:nvGrpSpPr>
      <p:grpSpPr>
        <a:xfrm>
          <a:off x="0" y="0"/>
          <a:ext cx="0" cy="0"/>
          <a:chOff x="0" y="0"/>
          <a:chExt cx="0" cy="0"/>
        </a:xfrm>
      </p:grpSpPr>
      <p:sp>
        <p:nvSpPr>
          <p:cNvPr id="129" name="Shape 129"/>
          <p:cNvSpPr>
            <a:spLocks noGrp="1"/>
          </p:cNvSpPr>
          <p:nvPr>
            <p:ph type="title"/>
          </p:nvPr>
        </p:nvSpPr>
        <p:spPr>
          <a:xfrm>
            <a:off x="457200" y="76200"/>
            <a:ext cx="8229600" cy="1089026"/>
          </a:xfrm>
          <a:prstGeom prst="rect">
            <a:avLst/>
          </a:prstGeom>
        </p:spPr>
        <p:txBody>
          <a:bodyPr anchor="ctr">
            <a:noAutofit/>
          </a:bodyPr>
          <a:lstStyle>
            <a:lvl1pPr algn="ctr" defTabSz="457200">
              <a:defRPr sz="4400">
                <a:solidFill>
                  <a:srgbClr val="000000"/>
                </a:solidFill>
                <a:latin typeface="Calibri"/>
                <a:ea typeface="Calibri"/>
                <a:cs typeface="Calibri"/>
                <a:sym typeface="Calibri"/>
              </a:defRPr>
            </a:lvl1pPr>
          </a:lstStyle>
          <a:p>
            <a:r>
              <a:t>Title Text</a:t>
            </a:r>
          </a:p>
        </p:txBody>
      </p:sp>
      <p:sp>
        <p:nvSpPr>
          <p:cNvPr id="130" name="Shape 130"/>
          <p:cNvSpPr>
            <a:spLocks noGrp="1"/>
          </p:cNvSpPr>
          <p:nvPr>
            <p:ph type="body" idx="1"/>
          </p:nvPr>
        </p:nvSpPr>
        <p:spPr>
          <a:xfrm>
            <a:off x="457200" y="1165225"/>
            <a:ext cx="8229600" cy="5692775"/>
          </a:xfrm>
          <a:prstGeom prst="rect">
            <a:avLst/>
          </a:prstGeom>
        </p:spPr>
        <p:txBody>
          <a:bodyPr>
            <a:noAutofit/>
          </a:bodyPr>
          <a:lstStyle>
            <a:lvl1pPr defTabSz="457200">
              <a:lnSpc>
                <a:spcPct val="100000"/>
              </a:lnSpc>
              <a:defRPr sz="3200">
                <a:solidFill>
                  <a:srgbClr val="000000"/>
                </a:solidFill>
                <a:latin typeface="Calibri"/>
                <a:ea typeface="Calibri"/>
                <a:cs typeface="Calibri"/>
                <a:sym typeface="Calibri"/>
              </a:defRPr>
            </a:lvl1pPr>
            <a:lvl2pPr defTabSz="457200">
              <a:lnSpc>
                <a:spcPct val="100000"/>
              </a:lnSpc>
              <a:defRPr sz="3200">
                <a:solidFill>
                  <a:srgbClr val="000000"/>
                </a:solidFill>
                <a:latin typeface="Calibri"/>
                <a:ea typeface="Calibri"/>
                <a:cs typeface="Calibri"/>
                <a:sym typeface="Calibri"/>
              </a:defRPr>
            </a:lvl2pPr>
            <a:lvl3pPr defTabSz="457200">
              <a:lnSpc>
                <a:spcPct val="100000"/>
              </a:lnSpc>
              <a:defRPr sz="3200">
                <a:solidFill>
                  <a:srgbClr val="000000"/>
                </a:solidFill>
                <a:latin typeface="Calibri"/>
                <a:ea typeface="Calibri"/>
                <a:cs typeface="Calibri"/>
                <a:sym typeface="Calibri"/>
              </a:defRPr>
            </a:lvl3pPr>
            <a:lvl4pPr defTabSz="457200">
              <a:lnSpc>
                <a:spcPct val="100000"/>
              </a:lnSpc>
              <a:defRPr sz="3200">
                <a:solidFill>
                  <a:srgbClr val="000000"/>
                </a:solidFill>
                <a:latin typeface="Calibri"/>
                <a:ea typeface="Calibri"/>
                <a:cs typeface="Calibri"/>
                <a:sym typeface="Calibri"/>
              </a:defRPr>
            </a:lvl4pPr>
            <a:lvl5pPr defTabSz="457200">
              <a:lnSpc>
                <a:spcPct val="100000"/>
              </a:lnSpc>
              <a:defRPr sz="32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 name="Shape 131"/>
          <p:cNvSpPr>
            <a:spLocks noGrp="1"/>
          </p:cNvSpPr>
          <p:nvPr>
            <p:ph type="sldNum" sz="quarter" idx="2"/>
          </p:nvPr>
        </p:nvSpPr>
        <p:spPr>
          <a:xfrm>
            <a:off x="6553200" y="6404292"/>
            <a:ext cx="2133600" cy="269241"/>
          </a:xfrm>
          <a:prstGeom prst="rect">
            <a:avLst/>
          </a:prstGeom>
        </p:spPr>
        <p:txBody>
          <a:bodyPr/>
          <a:lstStyle>
            <a:lvl1pPr defTabSz="457200">
              <a:defRPr sz="1200" b="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61239235"/>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62" name="image1.png"/>
          <p:cNvPicPr>
            <a:picLocks noChangeAspect="1"/>
          </p:cNvPicPr>
          <p:nvPr/>
        </p:nvPicPr>
        <p:blipFill>
          <a:blip r:embed="rId2">
            <a:extLst/>
          </a:blip>
          <a:stretch>
            <a:fillRect/>
          </a:stretch>
        </p:blipFill>
        <p:spPr>
          <a:xfrm>
            <a:off x="8099770" y="49035"/>
            <a:ext cx="994300" cy="731521"/>
          </a:xfrm>
          <a:prstGeom prst="rect">
            <a:avLst/>
          </a:prstGeom>
          <a:ln w="12700">
            <a:miter lim="400000"/>
          </a:ln>
        </p:spPr>
      </p:pic>
      <p:sp>
        <p:nvSpPr>
          <p:cNvPr id="63" name="Shape 63"/>
          <p:cNvSpPr>
            <a:spLocks noGrp="1"/>
          </p:cNvSpPr>
          <p:nvPr>
            <p:ph type="title"/>
          </p:nvPr>
        </p:nvSpPr>
        <p:spPr>
          <a:xfrm>
            <a:off x="457200" y="457200"/>
            <a:ext cx="8229600" cy="1143000"/>
          </a:xfrm>
          <a:prstGeom prst="rect">
            <a:avLst/>
          </a:prstGeom>
        </p:spPr>
        <p:txBody>
          <a:bodyPr/>
          <a:lstStyle>
            <a:lvl1pPr algn="ctr">
              <a:defRPr sz="4000">
                <a:latin typeface="Helvetica Light"/>
                <a:ea typeface="Helvetica Light"/>
                <a:cs typeface="Helvetica Light"/>
                <a:sym typeface="Helvetica Light"/>
              </a:defRPr>
            </a:lvl1pPr>
          </a:lstStyle>
          <a:p>
            <a:r>
              <a:t>Title Text</a:t>
            </a:r>
          </a:p>
        </p:txBody>
      </p:sp>
      <p:sp>
        <p:nvSpPr>
          <p:cNvPr id="64" name="Shape 64"/>
          <p:cNvSpPr>
            <a:spLocks noGrp="1"/>
          </p:cNvSpPr>
          <p:nvPr>
            <p:ph type="body" sz="quarter" idx="1"/>
          </p:nvPr>
        </p:nvSpPr>
        <p:spPr>
          <a:xfrm>
            <a:off x="457200" y="1535112"/>
            <a:ext cx="4040188" cy="639763"/>
          </a:xfrm>
          <a:prstGeom prst="rect">
            <a:avLst/>
          </a:prstGeom>
        </p:spPr>
        <p:txBody>
          <a:bodyPr/>
          <a:lstStyle>
            <a:lvl1pPr marL="0" indent="0">
              <a:spcBef>
                <a:spcPts val="400"/>
              </a:spcBef>
              <a:buSzTx/>
              <a:buFontTx/>
              <a:buNone/>
              <a:defRPr sz="2000">
                <a:latin typeface="Helvetica Light"/>
                <a:ea typeface="Helvetica Light"/>
                <a:cs typeface="Helvetica Light"/>
                <a:sym typeface="Helvetica Light"/>
              </a:defRPr>
            </a:lvl1pPr>
            <a:lvl2pPr marL="0" indent="457200">
              <a:spcBef>
                <a:spcPts val="400"/>
              </a:spcBef>
              <a:buSzTx/>
              <a:buFontTx/>
              <a:buNone/>
              <a:defRPr sz="2000">
                <a:latin typeface="Helvetica Light"/>
                <a:ea typeface="Helvetica Light"/>
                <a:cs typeface="Helvetica Light"/>
                <a:sym typeface="Helvetica Light"/>
              </a:defRPr>
            </a:lvl2pPr>
            <a:lvl3pPr marL="0" indent="914400">
              <a:spcBef>
                <a:spcPts val="400"/>
              </a:spcBef>
              <a:buSzTx/>
              <a:buFontTx/>
              <a:buNone/>
              <a:defRPr sz="2000">
                <a:latin typeface="Helvetica Light"/>
                <a:ea typeface="Helvetica Light"/>
                <a:cs typeface="Helvetica Light"/>
                <a:sym typeface="Helvetica Light"/>
              </a:defRPr>
            </a:lvl3pPr>
            <a:lvl4pPr marL="0" indent="1371600">
              <a:spcBef>
                <a:spcPts val="400"/>
              </a:spcBef>
              <a:buSzTx/>
              <a:buFontTx/>
              <a:buNone/>
              <a:defRPr sz="2000">
                <a:latin typeface="Helvetica Light"/>
                <a:ea typeface="Helvetica Light"/>
                <a:cs typeface="Helvetica Light"/>
                <a:sym typeface="Helvetica Light"/>
              </a:defRPr>
            </a:lvl4pPr>
            <a:lvl5pPr marL="0" indent="1828800">
              <a:spcBef>
                <a:spcPts val="400"/>
              </a:spcBef>
              <a:buSzTx/>
              <a:buFontTx/>
              <a:buNone/>
              <a:defRPr sz="20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5" name="Shape 65"/>
          <p:cNvSpPr>
            <a:spLocks noGrp="1"/>
          </p:cNvSpPr>
          <p:nvPr>
            <p:ph type="sldNum" sz="quarter" idx="2"/>
          </p:nvPr>
        </p:nvSpPr>
        <p:spPr>
          <a:xfrm>
            <a:off x="6553200" y="6385242"/>
            <a:ext cx="2133600" cy="307341"/>
          </a:xfrm>
          <a:prstGeom prst="rect">
            <a:avLst/>
          </a:prstGeom>
        </p:spPr>
        <p:txBody>
          <a:bodyPr/>
          <a:lstStyle>
            <a:lvl1pPr>
              <a:defRPr b="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89" name="image1.png"/>
          <p:cNvPicPr>
            <a:picLocks noChangeAspect="1"/>
          </p:cNvPicPr>
          <p:nvPr/>
        </p:nvPicPr>
        <p:blipFill>
          <a:blip r:embed="rId2">
            <a:extLst/>
          </a:blip>
          <a:stretch>
            <a:fillRect/>
          </a:stretch>
        </p:blipFill>
        <p:spPr>
          <a:xfrm>
            <a:off x="8099770" y="49035"/>
            <a:ext cx="994300" cy="731521"/>
          </a:xfrm>
          <a:prstGeom prst="rect">
            <a:avLst/>
          </a:prstGeom>
          <a:ln w="12700">
            <a:miter lim="400000"/>
          </a:ln>
        </p:spPr>
      </p:pic>
      <p:sp>
        <p:nvSpPr>
          <p:cNvPr id="90" name="Shape 90"/>
          <p:cNvSpPr>
            <a:spLocks noGrp="1"/>
          </p:cNvSpPr>
          <p:nvPr>
            <p:ph type="title"/>
          </p:nvPr>
        </p:nvSpPr>
        <p:spPr>
          <a:xfrm>
            <a:off x="457200" y="0"/>
            <a:ext cx="3008314" cy="1435100"/>
          </a:xfrm>
          <a:prstGeom prst="rect">
            <a:avLst/>
          </a:prstGeom>
        </p:spPr>
        <p:txBody>
          <a:bodyPr anchor="b"/>
          <a:lstStyle>
            <a:lvl1pPr>
              <a:defRPr sz="2000">
                <a:latin typeface="Helvetica Light"/>
                <a:ea typeface="Helvetica Light"/>
                <a:cs typeface="Helvetica Light"/>
                <a:sym typeface="Helvetica Light"/>
              </a:defRPr>
            </a:lvl1pPr>
          </a:lstStyle>
          <a:p>
            <a:r>
              <a:t>Title Text</a:t>
            </a:r>
          </a:p>
        </p:txBody>
      </p:sp>
      <p:sp>
        <p:nvSpPr>
          <p:cNvPr id="91" name="Shape 91"/>
          <p:cNvSpPr>
            <a:spLocks noGrp="1"/>
          </p:cNvSpPr>
          <p:nvPr>
            <p:ph type="body" idx="1"/>
          </p:nvPr>
        </p:nvSpPr>
        <p:spPr>
          <a:xfrm>
            <a:off x="3575050" y="273050"/>
            <a:ext cx="5111750" cy="6584950"/>
          </a:xfrm>
          <a:prstGeom prst="rect">
            <a:avLst/>
          </a:prstGeom>
        </p:spPr>
        <p:txBody>
          <a:bodyPr/>
          <a:lstStyle>
            <a:lvl1pPr>
              <a:defRPr sz="3200">
                <a:latin typeface="Helvetica Light"/>
                <a:ea typeface="Helvetica Light"/>
                <a:cs typeface="Helvetica Light"/>
                <a:sym typeface="Helvetica Light"/>
              </a:defRPr>
            </a:lvl1pPr>
            <a:lvl2pPr>
              <a:defRPr sz="3200">
                <a:latin typeface="Helvetica Light"/>
                <a:ea typeface="Helvetica Light"/>
                <a:cs typeface="Helvetica Light"/>
                <a:sym typeface="Helvetica Light"/>
              </a:defRPr>
            </a:lvl2pPr>
            <a:lvl3pPr>
              <a:defRPr sz="3200">
                <a:latin typeface="Helvetica Light"/>
                <a:ea typeface="Helvetica Light"/>
                <a:cs typeface="Helvetica Light"/>
                <a:sym typeface="Helvetica Light"/>
              </a:defRPr>
            </a:lvl3pPr>
            <a:lvl4pPr>
              <a:defRPr sz="3200">
                <a:latin typeface="Helvetica Light"/>
                <a:ea typeface="Helvetica Light"/>
                <a:cs typeface="Helvetica Light"/>
                <a:sym typeface="Helvetica Light"/>
              </a:defRPr>
            </a:lvl4pPr>
            <a:lvl5pPr>
              <a:defRPr sz="32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xfrm>
            <a:off x="6553200" y="6385242"/>
            <a:ext cx="2133600" cy="307341"/>
          </a:xfrm>
          <a:prstGeom prst="rect">
            <a:avLst/>
          </a:prstGeom>
        </p:spPr>
        <p:txBody>
          <a:bodyPr/>
          <a:lstStyle>
            <a:lvl1pPr>
              <a:defRPr b="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99" name="image1.png"/>
          <p:cNvPicPr>
            <a:picLocks noChangeAspect="1"/>
          </p:cNvPicPr>
          <p:nvPr/>
        </p:nvPicPr>
        <p:blipFill>
          <a:blip r:embed="rId2">
            <a:extLst/>
          </a:blip>
          <a:stretch>
            <a:fillRect/>
          </a:stretch>
        </p:blipFill>
        <p:spPr>
          <a:xfrm>
            <a:off x="8099770" y="49035"/>
            <a:ext cx="994300" cy="731521"/>
          </a:xfrm>
          <a:prstGeom prst="rect">
            <a:avLst/>
          </a:prstGeom>
          <a:ln w="12700">
            <a:miter lim="400000"/>
          </a:ln>
        </p:spPr>
      </p:pic>
      <p:sp>
        <p:nvSpPr>
          <p:cNvPr id="100" name="Shape 100"/>
          <p:cNvSpPr>
            <a:spLocks noGrp="1"/>
          </p:cNvSpPr>
          <p:nvPr>
            <p:ph type="title"/>
          </p:nvPr>
        </p:nvSpPr>
        <p:spPr>
          <a:xfrm>
            <a:off x="1792288" y="4800600"/>
            <a:ext cx="5486401" cy="566738"/>
          </a:xfrm>
          <a:prstGeom prst="rect">
            <a:avLst/>
          </a:prstGeom>
        </p:spPr>
        <p:txBody>
          <a:bodyPr anchor="b"/>
          <a:lstStyle>
            <a:lvl1pPr>
              <a:defRPr sz="2000">
                <a:latin typeface="Helvetica Light"/>
                <a:ea typeface="Helvetica Light"/>
                <a:cs typeface="Helvetica Light"/>
                <a:sym typeface="Helvetica Light"/>
              </a:defRPr>
            </a:lvl1pPr>
          </a:lstStyle>
          <a:p>
            <a:r>
              <a:t>Title Text</a:t>
            </a:r>
          </a:p>
        </p:txBody>
      </p:sp>
      <p:sp>
        <p:nvSpPr>
          <p:cNvPr id="101" name="Shape 101"/>
          <p:cNvSpPr>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solidFill>
                  <a:srgbClr val="CDE6E8"/>
                </a:solidFill>
                <a:latin typeface="Helvetica Light"/>
                <a:ea typeface="Helvetica Light"/>
                <a:cs typeface="Helvetica Light"/>
                <a:sym typeface="Helvetica Light"/>
              </a:defRPr>
            </a:lvl1pPr>
            <a:lvl2pPr marL="0" indent="457200">
              <a:spcBef>
                <a:spcPts val="300"/>
              </a:spcBef>
              <a:buSzTx/>
              <a:buFontTx/>
              <a:buNone/>
              <a:defRPr sz="1400">
                <a:solidFill>
                  <a:srgbClr val="CDE6E8"/>
                </a:solidFill>
                <a:latin typeface="Helvetica Light"/>
                <a:ea typeface="Helvetica Light"/>
                <a:cs typeface="Helvetica Light"/>
                <a:sym typeface="Helvetica Light"/>
              </a:defRPr>
            </a:lvl2pPr>
            <a:lvl3pPr marL="0" indent="914400">
              <a:spcBef>
                <a:spcPts val="300"/>
              </a:spcBef>
              <a:buSzTx/>
              <a:buFontTx/>
              <a:buNone/>
              <a:defRPr sz="1400">
                <a:solidFill>
                  <a:srgbClr val="CDE6E8"/>
                </a:solidFill>
                <a:latin typeface="Helvetica Light"/>
                <a:ea typeface="Helvetica Light"/>
                <a:cs typeface="Helvetica Light"/>
                <a:sym typeface="Helvetica Light"/>
              </a:defRPr>
            </a:lvl3pPr>
            <a:lvl4pPr marL="0" indent="1371600">
              <a:spcBef>
                <a:spcPts val="300"/>
              </a:spcBef>
              <a:buSzTx/>
              <a:buFontTx/>
              <a:buNone/>
              <a:defRPr sz="1400">
                <a:solidFill>
                  <a:srgbClr val="CDE6E8"/>
                </a:solidFill>
                <a:latin typeface="Helvetica Light"/>
                <a:ea typeface="Helvetica Light"/>
                <a:cs typeface="Helvetica Light"/>
                <a:sym typeface="Helvetica Light"/>
              </a:defRPr>
            </a:lvl4pPr>
            <a:lvl5pPr marL="0" indent="1828800">
              <a:spcBef>
                <a:spcPts val="300"/>
              </a:spcBef>
              <a:buSzTx/>
              <a:buFontTx/>
              <a:buNone/>
              <a:defRPr sz="1400">
                <a:solidFill>
                  <a:srgbClr val="CDE6E8"/>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02" name="Shape 102"/>
          <p:cNvSpPr>
            <a:spLocks noGrp="1"/>
          </p:cNvSpPr>
          <p:nvPr>
            <p:ph type="sldNum" sz="quarter" idx="2"/>
          </p:nvPr>
        </p:nvSpPr>
        <p:spPr>
          <a:xfrm>
            <a:off x="6553200" y="6385242"/>
            <a:ext cx="2133600" cy="307341"/>
          </a:xfrm>
          <a:prstGeom prst="rect">
            <a:avLst/>
          </a:prstGeom>
        </p:spPr>
        <p:txBody>
          <a:bodyPr/>
          <a:lstStyle>
            <a:lvl1pPr>
              <a:defRPr b="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pic>
        <p:nvPicPr>
          <p:cNvPr id="119" name="image1.png"/>
          <p:cNvPicPr>
            <a:picLocks noChangeAspect="1"/>
          </p:cNvPicPr>
          <p:nvPr/>
        </p:nvPicPr>
        <p:blipFill>
          <a:blip r:embed="rId2">
            <a:extLst/>
          </a:blip>
          <a:stretch>
            <a:fillRect/>
          </a:stretch>
        </p:blipFill>
        <p:spPr>
          <a:xfrm>
            <a:off x="8099770" y="49035"/>
            <a:ext cx="994300" cy="731521"/>
          </a:xfrm>
          <a:prstGeom prst="rect">
            <a:avLst/>
          </a:prstGeom>
          <a:ln w="12700">
            <a:miter lim="400000"/>
          </a:ln>
        </p:spPr>
      </p:pic>
      <p:sp>
        <p:nvSpPr>
          <p:cNvPr id="120" name="Shape 120"/>
          <p:cNvSpPr>
            <a:spLocks noGrp="1"/>
          </p:cNvSpPr>
          <p:nvPr>
            <p:ph type="title"/>
          </p:nvPr>
        </p:nvSpPr>
        <p:spPr>
          <a:xfrm>
            <a:off x="6629400" y="274638"/>
            <a:ext cx="2057400" cy="6583363"/>
          </a:xfrm>
          <a:prstGeom prst="rect">
            <a:avLst/>
          </a:prstGeom>
        </p:spPr>
        <p:txBody>
          <a:bodyPr/>
          <a:lstStyle>
            <a:lvl1pPr algn="ctr">
              <a:defRPr sz="4000">
                <a:latin typeface="Helvetica Light"/>
                <a:ea typeface="Helvetica Light"/>
                <a:cs typeface="Helvetica Light"/>
                <a:sym typeface="Helvetica Light"/>
              </a:defRPr>
            </a:lvl1pPr>
          </a:lstStyle>
          <a:p>
            <a:r>
              <a:t>Title Text</a:t>
            </a:r>
          </a:p>
        </p:txBody>
      </p:sp>
      <p:sp>
        <p:nvSpPr>
          <p:cNvPr id="121" name="Shape 121"/>
          <p:cNvSpPr>
            <a:spLocks noGrp="1"/>
          </p:cNvSpPr>
          <p:nvPr>
            <p:ph type="body" idx="1"/>
          </p:nvPr>
        </p:nvSpPr>
        <p:spPr>
          <a:xfrm>
            <a:off x="457200" y="274638"/>
            <a:ext cx="6019800" cy="6583363"/>
          </a:xfrm>
          <a:prstGeom prst="rect">
            <a:avLst/>
          </a:prstGeom>
        </p:spPr>
        <p:txBody>
          <a:bodyPr/>
          <a:lstStyle>
            <a:lvl1pPr>
              <a:defRPr sz="3200">
                <a:latin typeface="Helvetica Light"/>
                <a:ea typeface="Helvetica Light"/>
                <a:cs typeface="Helvetica Light"/>
                <a:sym typeface="Helvetica Light"/>
              </a:defRPr>
            </a:lvl1pPr>
            <a:lvl2pPr>
              <a:defRPr sz="3200">
                <a:latin typeface="Helvetica Light"/>
                <a:ea typeface="Helvetica Light"/>
                <a:cs typeface="Helvetica Light"/>
                <a:sym typeface="Helvetica Light"/>
              </a:defRPr>
            </a:lvl2pPr>
            <a:lvl3pPr>
              <a:defRPr sz="3200">
                <a:latin typeface="Helvetica Light"/>
                <a:ea typeface="Helvetica Light"/>
                <a:cs typeface="Helvetica Light"/>
                <a:sym typeface="Helvetica Light"/>
              </a:defRPr>
            </a:lvl3pPr>
            <a:lvl4pPr>
              <a:defRPr sz="3200">
                <a:latin typeface="Helvetica Light"/>
                <a:ea typeface="Helvetica Light"/>
                <a:cs typeface="Helvetica Light"/>
                <a:sym typeface="Helvetica Light"/>
              </a:defRPr>
            </a:lvl4pPr>
            <a:lvl5pPr>
              <a:defRPr sz="32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22" name="Shape 122"/>
          <p:cNvSpPr>
            <a:spLocks noGrp="1"/>
          </p:cNvSpPr>
          <p:nvPr>
            <p:ph type="sldNum" sz="quarter" idx="2"/>
          </p:nvPr>
        </p:nvSpPr>
        <p:spPr>
          <a:xfrm>
            <a:off x="6553200" y="6385242"/>
            <a:ext cx="2133600" cy="307341"/>
          </a:xfrm>
          <a:prstGeom prst="rect">
            <a:avLst/>
          </a:prstGeom>
        </p:spPr>
        <p:txBody>
          <a:bodyPr/>
          <a:lstStyle>
            <a:lvl1pPr>
              <a:defRPr b="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07C2A2B-9934-AA47-8C4C-AD6F3BE7D14D}" type="datetimeFigureOut">
              <a:rPr lang="en-US" smtClean="0">
                <a:solidFill>
                  <a:prstClr val="black">
                    <a:tint val="75000"/>
                  </a:prstClr>
                </a:solidFill>
                <a:latin typeface="Calibri"/>
              </a:rPr>
              <a:pPr/>
              <a:t>5/8/16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A021AD-214D-4243-9ACB-5B4D0A2F44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1077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7C2A2B-9934-AA47-8C4C-AD6F3BE7D14D}" type="datetimeFigureOut">
              <a:rPr lang="en-US" smtClean="0">
                <a:solidFill>
                  <a:prstClr val="black">
                    <a:tint val="75000"/>
                  </a:prstClr>
                </a:solidFill>
                <a:latin typeface="Calibri"/>
              </a:rPr>
              <a:pPr/>
              <a:t>5/8/16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A021AD-214D-4243-9ACB-5B4D0A2F44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4240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7C2A2B-9934-AA47-8C4C-AD6F3BE7D14D}" type="datetimeFigureOut">
              <a:rPr lang="en-US" smtClean="0">
                <a:solidFill>
                  <a:prstClr val="black">
                    <a:tint val="75000"/>
                  </a:prstClr>
                </a:solidFill>
                <a:latin typeface="Calibri"/>
              </a:rPr>
              <a:pPr/>
              <a:t>5/8/16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A021AD-214D-4243-9ACB-5B4D0A2F44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32891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theme" Target="../theme/theme2.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theme" Target="../theme/theme3.xml"/><Relationship Id="rId13" Type="http://schemas.openxmlformats.org/officeDocument/2006/relationships/image" Target="../media/image1.png"/><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1000">
              <a:srgbClr val="000000"/>
            </a:gs>
            <a:gs pos="62000">
              <a:srgbClr val="24213E"/>
            </a:gs>
            <a:gs pos="100000">
              <a:srgbClr val="51566E"/>
            </a:gs>
          </a:gsLst>
          <a:lin ang="5400000" scaled="0"/>
        </a:gra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427701"/>
            <a:ext cx="8229600" cy="73152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Title Text</a:t>
            </a:r>
          </a:p>
        </p:txBody>
      </p:sp>
      <p:sp>
        <p:nvSpPr>
          <p:cNvPr id="3" name="Shape 3"/>
          <p:cNvSpPr>
            <a:spLocks noGrp="1"/>
          </p:cNvSpPr>
          <p:nvPr>
            <p:ph type="body" idx="1"/>
          </p:nvPr>
        </p:nvSpPr>
        <p:spPr>
          <a:xfrm>
            <a:off x="457200" y="1321131"/>
            <a:ext cx="8229600" cy="5257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934200" y="6499542"/>
            <a:ext cx="2133600" cy="307341"/>
          </a:xfrm>
          <a:prstGeom prst="rect">
            <a:avLst/>
          </a:prstGeom>
          <a:ln w="12700">
            <a:miter lim="400000"/>
          </a:ln>
        </p:spPr>
        <p:txBody>
          <a:bodyPr lIns="45719" rIns="45719" anchor="ctr">
            <a:spAutoFit/>
          </a:bodyPr>
          <a:lstStyle>
            <a:lvl1pPr algn="r">
              <a:defRPr sz="1400" b="1">
                <a:solidFill>
                  <a:srgbClr val="FFFFFF"/>
                </a:solidFill>
                <a:latin typeface="+mn-lt"/>
                <a:ea typeface="+mn-ea"/>
                <a:cs typeface="+mn-cs"/>
                <a:sym typeface="Helvetica"/>
              </a:defRPr>
            </a:lvl1pPr>
          </a:lstStyle>
          <a:p>
            <a:fld id="{86CB4B4D-7CA3-9044-876B-883B54F8677D}" type="slidenum">
              <a:t>‹#›</a:t>
            </a:fld>
            <a:endParaRPr/>
          </a:p>
        </p:txBody>
      </p:sp>
      <p:sp>
        <p:nvSpPr>
          <p:cNvPr id="5" name="Shape 5"/>
          <p:cNvSpPr/>
          <p:nvPr/>
        </p:nvSpPr>
        <p:spPr>
          <a:xfrm>
            <a:off x="167143" y="930193"/>
            <a:ext cx="8809715" cy="1"/>
          </a:xfrm>
          <a:prstGeom prst="line">
            <a:avLst/>
          </a:prstGeom>
          <a:ln w="25400">
            <a:solidFill>
              <a:schemeClr val="accent1"/>
            </a:solidFill>
            <a:bevel/>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pic>
        <p:nvPicPr>
          <p:cNvPr id="6" name="SSEC_logo.png"/>
          <p:cNvPicPr>
            <a:picLocks noChangeAspect="1"/>
          </p:cNvPicPr>
          <p:nvPr/>
        </p:nvPicPr>
        <p:blipFill>
          <a:blip r:embed="rId8">
            <a:extLst/>
          </a:blip>
          <a:stretch>
            <a:fillRect/>
          </a:stretch>
        </p:blipFill>
        <p:spPr>
          <a:xfrm>
            <a:off x="7946224" y="100183"/>
            <a:ext cx="1036038" cy="731521"/>
          </a:xfrm>
          <a:prstGeom prst="rect">
            <a:avLst/>
          </a:prstGeom>
          <a:ln w="12700">
            <a:miter lim="400000"/>
          </a:ln>
        </p:spPr>
      </p:pic>
      <p:sp>
        <p:nvSpPr>
          <p:cNvPr id="7" name="Shape 7"/>
          <p:cNvSpPr/>
          <p:nvPr/>
        </p:nvSpPr>
        <p:spPr>
          <a:xfrm>
            <a:off x="1680345" y="-21638"/>
            <a:ext cx="5952910"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chemeClr val="accent1">
                    <a:lumOff val="10000"/>
                  </a:schemeClr>
                </a:solidFill>
              </a:defRPr>
            </a:lvl1pPr>
          </a:lstStyle>
          <a:p>
            <a:r>
              <a:rPr dirty="0"/>
              <a:t>Community Satellite Processing Package (CSPP): </a:t>
            </a:r>
            <a:r>
              <a:rPr dirty="0" smtClean="0"/>
              <a:t>Gumley</a:t>
            </a:r>
            <a:r>
              <a:rPr lang="en-US" baseline="0" dirty="0" smtClean="0"/>
              <a:t> PGUR</a:t>
            </a:r>
            <a:endParaRPr dirty="0"/>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7" r:id="rId4"/>
    <p:sldLayoutId id="2147483658" r:id="rId5"/>
    <p:sldLayoutId id="2147483660" r:id="rId6"/>
  </p:sldLayoutIdLst>
  <p:transition xmlns:p14="http://schemas.microsoft.com/office/powerpoint/2010/main" spd="med"/>
  <p:txStyles>
    <p:titleStyle>
      <a:lvl1pPr marL="0" marR="0" indent="0" algn="l" defTabSz="91440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Helvetica"/>
        </a:defRPr>
      </a:lvl1pPr>
      <a:lvl2pPr marL="0" marR="0" indent="0" algn="l" defTabSz="91440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Helvetica"/>
        </a:defRPr>
      </a:lvl2pPr>
      <a:lvl3pPr marL="0" marR="0" indent="0" algn="l" defTabSz="91440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Helvetica"/>
        </a:defRPr>
      </a:lvl3pPr>
      <a:lvl4pPr marL="0" marR="0" indent="0" algn="l" defTabSz="91440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Helvetica"/>
        </a:defRPr>
      </a:lvl4pPr>
      <a:lvl5pPr marL="0" marR="0" indent="0" algn="l" defTabSz="91440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Helvetica"/>
        </a:defRPr>
      </a:lvl5pPr>
      <a:lvl6pPr marL="0" marR="0" indent="0" algn="l" defTabSz="91440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Helvetica"/>
        </a:defRPr>
      </a:lvl6pPr>
      <a:lvl7pPr marL="0" marR="0" indent="0" algn="l" defTabSz="91440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Helvetica"/>
        </a:defRPr>
      </a:lvl7pPr>
      <a:lvl8pPr marL="0" marR="0" indent="0" algn="l" defTabSz="91440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Helvetica"/>
        </a:defRPr>
      </a:lvl8pPr>
      <a:lvl9pPr marL="0" marR="0" indent="0" algn="l" defTabSz="91440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Helvetica"/>
        </a:defRPr>
      </a:lvl9pPr>
    </p:titleStyle>
    <p:bodyStyle>
      <a:lvl1pPr marL="342900" marR="0" indent="-342900" algn="l" defTabSz="914400" latinLnBrk="0">
        <a:lnSpc>
          <a:spcPct val="150000"/>
        </a:lnSpc>
        <a:spcBef>
          <a:spcPts val="700"/>
        </a:spcBef>
        <a:spcAft>
          <a:spcPts val="0"/>
        </a:spcAft>
        <a:buClrTx/>
        <a:buSzPct val="100000"/>
        <a:buFont typeface="Arial"/>
        <a:buChar char="•"/>
        <a:tabLst/>
        <a:defRPr sz="3000" b="0" i="0" u="none" strike="noStrike" cap="none" spc="0" baseline="0">
          <a:ln>
            <a:noFill/>
          </a:ln>
          <a:solidFill>
            <a:srgbClr val="FFFFFF"/>
          </a:solidFill>
          <a:uFillTx/>
          <a:latin typeface="+mn-lt"/>
          <a:ea typeface="+mn-ea"/>
          <a:cs typeface="+mn-cs"/>
          <a:sym typeface="Helvetica"/>
        </a:defRPr>
      </a:lvl1pPr>
      <a:lvl2pPr marL="763360" marR="0" indent="-306160" algn="l" defTabSz="914400" latinLnBrk="0">
        <a:lnSpc>
          <a:spcPct val="150000"/>
        </a:lnSpc>
        <a:spcBef>
          <a:spcPts val="700"/>
        </a:spcBef>
        <a:spcAft>
          <a:spcPts val="0"/>
        </a:spcAft>
        <a:buClrTx/>
        <a:buSzPct val="100000"/>
        <a:buFont typeface="Arial"/>
        <a:buChar char="–"/>
        <a:tabLst/>
        <a:defRPr sz="3000" b="0" i="0" u="none" strike="noStrike" cap="none" spc="0" baseline="0">
          <a:ln>
            <a:noFill/>
          </a:ln>
          <a:solidFill>
            <a:srgbClr val="FFFFFF"/>
          </a:solidFill>
          <a:uFillTx/>
          <a:latin typeface="+mn-lt"/>
          <a:ea typeface="+mn-ea"/>
          <a:cs typeface="+mn-cs"/>
          <a:sym typeface="Helvetica"/>
        </a:defRPr>
      </a:lvl2pPr>
      <a:lvl3pPr marL="1200150" marR="0" indent="-285750" algn="l" defTabSz="914400" latinLnBrk="0">
        <a:lnSpc>
          <a:spcPct val="150000"/>
        </a:lnSpc>
        <a:spcBef>
          <a:spcPts val="700"/>
        </a:spcBef>
        <a:spcAft>
          <a:spcPts val="0"/>
        </a:spcAft>
        <a:buClrTx/>
        <a:buSzPct val="100000"/>
        <a:buFont typeface="Arial"/>
        <a:buChar char="•"/>
        <a:tabLst/>
        <a:defRPr sz="3000" b="0" i="0" u="none" strike="noStrike" cap="none" spc="0" baseline="0">
          <a:ln>
            <a:noFill/>
          </a:ln>
          <a:solidFill>
            <a:srgbClr val="FFFFFF"/>
          </a:solidFill>
          <a:uFillTx/>
          <a:latin typeface="+mn-lt"/>
          <a:ea typeface="+mn-ea"/>
          <a:cs typeface="+mn-cs"/>
          <a:sym typeface="Helvetica"/>
        </a:defRPr>
      </a:lvl3pPr>
      <a:lvl4pPr marL="1714500" marR="0" indent="-342900" algn="l" defTabSz="914400" latinLnBrk="0">
        <a:lnSpc>
          <a:spcPct val="150000"/>
        </a:lnSpc>
        <a:spcBef>
          <a:spcPts val="700"/>
        </a:spcBef>
        <a:spcAft>
          <a:spcPts val="0"/>
        </a:spcAft>
        <a:buClrTx/>
        <a:buSzPct val="100000"/>
        <a:buFont typeface="Arial"/>
        <a:buChar char="–"/>
        <a:tabLst/>
        <a:defRPr sz="3000" b="0" i="0" u="none" strike="noStrike" cap="none" spc="0" baseline="0">
          <a:ln>
            <a:noFill/>
          </a:ln>
          <a:solidFill>
            <a:srgbClr val="FFFFFF"/>
          </a:solidFill>
          <a:uFillTx/>
          <a:latin typeface="+mn-lt"/>
          <a:ea typeface="+mn-ea"/>
          <a:cs typeface="+mn-cs"/>
          <a:sym typeface="Helvetica"/>
        </a:defRPr>
      </a:lvl4pPr>
      <a:lvl5pPr marL="2171700" marR="0" indent="-342900" algn="l" defTabSz="914400" latinLnBrk="0">
        <a:lnSpc>
          <a:spcPct val="150000"/>
        </a:lnSpc>
        <a:spcBef>
          <a:spcPts val="700"/>
        </a:spcBef>
        <a:spcAft>
          <a:spcPts val="0"/>
        </a:spcAft>
        <a:buClrTx/>
        <a:buSzPct val="100000"/>
        <a:buFont typeface="Arial"/>
        <a:buChar char="»"/>
        <a:tabLst/>
        <a:defRPr sz="3000" b="0" i="0" u="none" strike="noStrike" cap="none" spc="0" baseline="0">
          <a:ln>
            <a:noFill/>
          </a:ln>
          <a:solidFill>
            <a:srgbClr val="FFFFFF"/>
          </a:solidFill>
          <a:uFillTx/>
          <a:latin typeface="+mn-lt"/>
          <a:ea typeface="+mn-ea"/>
          <a:cs typeface="+mn-cs"/>
          <a:sym typeface="Helvetica"/>
        </a:defRPr>
      </a:lvl5pPr>
      <a:lvl6pPr marL="2628900" marR="0" indent="-342900" algn="l" defTabSz="914400" latinLnBrk="0">
        <a:lnSpc>
          <a:spcPct val="150000"/>
        </a:lnSpc>
        <a:spcBef>
          <a:spcPts val="700"/>
        </a:spcBef>
        <a:spcAft>
          <a:spcPts val="0"/>
        </a:spcAft>
        <a:buClrTx/>
        <a:buSzPct val="100000"/>
        <a:buFont typeface="Arial"/>
        <a:buChar char="•"/>
        <a:tabLst/>
        <a:defRPr sz="3000" b="0" i="0" u="none" strike="noStrike" cap="none" spc="0" baseline="0">
          <a:ln>
            <a:noFill/>
          </a:ln>
          <a:solidFill>
            <a:srgbClr val="FFFFFF"/>
          </a:solidFill>
          <a:uFillTx/>
          <a:latin typeface="+mn-lt"/>
          <a:ea typeface="+mn-ea"/>
          <a:cs typeface="+mn-cs"/>
          <a:sym typeface="Helvetica"/>
        </a:defRPr>
      </a:lvl6pPr>
      <a:lvl7pPr marL="3086100" marR="0" indent="-342900" algn="l" defTabSz="914400" latinLnBrk="0">
        <a:lnSpc>
          <a:spcPct val="150000"/>
        </a:lnSpc>
        <a:spcBef>
          <a:spcPts val="700"/>
        </a:spcBef>
        <a:spcAft>
          <a:spcPts val="0"/>
        </a:spcAft>
        <a:buClrTx/>
        <a:buSzPct val="100000"/>
        <a:buFont typeface="Arial"/>
        <a:buChar char="•"/>
        <a:tabLst/>
        <a:defRPr sz="3000" b="0" i="0" u="none" strike="noStrike" cap="none" spc="0" baseline="0">
          <a:ln>
            <a:noFill/>
          </a:ln>
          <a:solidFill>
            <a:srgbClr val="FFFFFF"/>
          </a:solidFill>
          <a:uFillTx/>
          <a:latin typeface="+mn-lt"/>
          <a:ea typeface="+mn-ea"/>
          <a:cs typeface="+mn-cs"/>
          <a:sym typeface="Helvetica"/>
        </a:defRPr>
      </a:lvl7pPr>
      <a:lvl8pPr marL="3543300" marR="0" indent="-342900" algn="l" defTabSz="914400" latinLnBrk="0">
        <a:lnSpc>
          <a:spcPct val="150000"/>
        </a:lnSpc>
        <a:spcBef>
          <a:spcPts val="700"/>
        </a:spcBef>
        <a:spcAft>
          <a:spcPts val="0"/>
        </a:spcAft>
        <a:buClrTx/>
        <a:buSzPct val="100000"/>
        <a:buFont typeface="Arial"/>
        <a:buChar char="•"/>
        <a:tabLst/>
        <a:defRPr sz="3000" b="0" i="0" u="none" strike="noStrike" cap="none" spc="0" baseline="0">
          <a:ln>
            <a:noFill/>
          </a:ln>
          <a:solidFill>
            <a:srgbClr val="FFFFFF"/>
          </a:solidFill>
          <a:uFillTx/>
          <a:latin typeface="+mn-lt"/>
          <a:ea typeface="+mn-ea"/>
          <a:cs typeface="+mn-cs"/>
          <a:sym typeface="Helvetica"/>
        </a:defRPr>
      </a:lvl8pPr>
      <a:lvl9pPr marL="4000500" marR="0" indent="-342900" algn="l" defTabSz="914400" latinLnBrk="0">
        <a:lnSpc>
          <a:spcPct val="150000"/>
        </a:lnSpc>
        <a:spcBef>
          <a:spcPts val="700"/>
        </a:spcBef>
        <a:spcAft>
          <a:spcPts val="0"/>
        </a:spcAft>
        <a:buClrTx/>
        <a:buSzPct val="100000"/>
        <a:buFont typeface="Arial"/>
        <a:buChar char="•"/>
        <a:tabLst/>
        <a:defRPr sz="3000" b="0" i="0" u="none" strike="noStrike" cap="none" spc="0" baseline="0">
          <a:ln>
            <a:noFill/>
          </a:ln>
          <a:solidFill>
            <a:srgbClr val="FFFFFF"/>
          </a:solidFill>
          <a:uFillTx/>
          <a:latin typeface="+mn-lt"/>
          <a:ea typeface="+mn-ea"/>
          <a:cs typeface="+mn-cs"/>
          <a:sym typeface="Helvetica"/>
        </a:defRPr>
      </a:lvl9pPr>
    </p:bodyStyle>
    <p:otherStyle>
      <a:lvl1pPr marL="0" marR="0" indent="0" algn="r"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a:defRPr>
      </a:lvl1pPr>
      <a:lvl2pPr marL="0" marR="0" indent="457200" algn="r"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a:defRPr>
      </a:lvl2pPr>
      <a:lvl3pPr marL="0" marR="0" indent="914400" algn="r"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a:defRPr>
      </a:lvl3pPr>
      <a:lvl4pPr marL="0" marR="0" indent="1371600" algn="r"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a:defRPr>
      </a:lvl4pPr>
      <a:lvl5pPr marL="0" marR="0" indent="1828800" algn="r"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a:defRPr>
      </a:lvl5pPr>
      <a:lvl6pPr marL="0" marR="0" indent="2286000" algn="r"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a:defRPr>
      </a:lvl6pPr>
      <a:lvl7pPr marL="0" marR="0" indent="2743200" algn="r"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a:defRPr>
      </a:lvl7pPr>
      <a:lvl8pPr marL="0" marR="0" indent="3200400" algn="r"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a:defRPr>
      </a:lvl8pPr>
      <a:lvl9pPr marL="0" marR="0" indent="3657600" algn="r"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hangingPunct="1"/>
            <a:fld id="{807C2A2B-9934-AA47-8C4C-AD6F3BE7D14D}" type="datetimeFigureOut">
              <a:rPr lang="en-US" kern="1200" smtClean="0">
                <a:solidFill>
                  <a:prstClr val="black">
                    <a:tint val="75000"/>
                  </a:prstClr>
                </a:solidFill>
                <a:ea typeface="+mn-ea"/>
                <a:cs typeface="+mn-cs"/>
              </a:rPr>
              <a:pPr hangingPunct="1"/>
              <a:t>5/8/16</a:t>
            </a:fld>
            <a:endParaRPr lang="en-US"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hangingPunct="1"/>
            <a:endParaRPr lang="en-US"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hangingPunct="1"/>
            <a:fld id="{CBA021AD-214D-4243-9ACB-5B4D0A2F447B}" type="slidenum">
              <a:rPr lang="en-US" kern="1200" smtClean="0">
                <a:solidFill>
                  <a:prstClr val="black">
                    <a:tint val="75000"/>
                  </a:prstClr>
                </a:solidFill>
                <a:ea typeface="+mn-ea"/>
                <a:cs typeface="+mn-cs"/>
              </a:rPr>
              <a:pPr hangingPunct="1"/>
              <a:t>‹#›</a:t>
            </a:fld>
            <a:endParaRPr lang="en-US" kern="1200">
              <a:solidFill>
                <a:prstClr val="black">
                  <a:tint val="75000"/>
                </a:prstClr>
              </a:solidFill>
              <a:ea typeface="+mn-ea"/>
              <a:cs typeface="+mn-cs"/>
            </a:endParaRPr>
          </a:p>
        </p:txBody>
      </p:sp>
    </p:spTree>
    <p:extLst>
      <p:ext uri="{BB962C8B-B14F-4D97-AF65-F5344CB8AC3E}">
        <p14:creationId xmlns:p14="http://schemas.microsoft.com/office/powerpoint/2010/main" val="95979767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1000">
              <a:srgbClr val="000000"/>
            </a:gs>
            <a:gs pos="62000">
              <a:srgbClr val="24213E"/>
            </a:gs>
            <a:gs pos="100000">
              <a:srgbClr val="51566E"/>
            </a:gs>
          </a:gsLst>
          <a:lin ang="5400000" scaled="0"/>
        </a:gra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427701"/>
            <a:ext cx="8229600" cy="73152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Title Text</a:t>
            </a:r>
          </a:p>
        </p:txBody>
      </p:sp>
      <p:sp>
        <p:nvSpPr>
          <p:cNvPr id="3" name="Shape 3"/>
          <p:cNvSpPr>
            <a:spLocks noGrp="1"/>
          </p:cNvSpPr>
          <p:nvPr>
            <p:ph type="body" idx="1"/>
          </p:nvPr>
        </p:nvSpPr>
        <p:spPr>
          <a:xfrm>
            <a:off x="457200" y="1321131"/>
            <a:ext cx="8229600" cy="52578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934200" y="6499542"/>
            <a:ext cx="2133600" cy="307341"/>
          </a:xfrm>
          <a:prstGeom prst="rect">
            <a:avLst/>
          </a:prstGeom>
          <a:ln w="12700">
            <a:miter lim="400000"/>
          </a:ln>
        </p:spPr>
        <p:txBody>
          <a:bodyPr lIns="45719" rIns="45719" anchor="ctr">
            <a:spAutoFit/>
          </a:bodyPr>
          <a:lstStyle>
            <a:lvl1pPr algn="r">
              <a:defRPr sz="1400" b="1">
                <a:solidFill>
                  <a:srgbClr val="FFFFFF"/>
                </a:solidFill>
                <a:latin typeface="+mn-lt"/>
                <a:ea typeface="+mn-ea"/>
                <a:cs typeface="+mn-cs"/>
                <a:sym typeface="Helvetica"/>
              </a:defRPr>
            </a:lvl1pPr>
          </a:lstStyle>
          <a:p>
            <a:fld id="{86CB4B4D-7CA3-9044-876B-883B54F8677D}" type="slidenum">
              <a:rPr>
                <a:latin typeface="Helvetica"/>
                <a:ea typeface="Helvetica"/>
                <a:cs typeface="Helvetica"/>
              </a:rPr>
              <a:pPr/>
              <a:t>‹#›</a:t>
            </a:fld>
            <a:endParaRPr>
              <a:latin typeface="Helvetica"/>
              <a:ea typeface="Helvetica"/>
              <a:cs typeface="Helvetica"/>
            </a:endParaRPr>
          </a:p>
        </p:txBody>
      </p:sp>
      <p:sp>
        <p:nvSpPr>
          <p:cNvPr id="5" name="Shape 5"/>
          <p:cNvSpPr/>
          <p:nvPr/>
        </p:nvSpPr>
        <p:spPr>
          <a:xfrm>
            <a:off x="167143" y="930193"/>
            <a:ext cx="8809715" cy="1"/>
          </a:xfrm>
          <a:prstGeom prst="line">
            <a:avLst/>
          </a:prstGeom>
          <a:ln w="25400">
            <a:solidFill>
              <a:schemeClr val="accent1"/>
            </a:solidFill>
            <a:bevel/>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sz="1200">
              <a:latin typeface="Helvetica"/>
              <a:ea typeface="Helvetica"/>
              <a:cs typeface="Helvetica"/>
              <a:sym typeface="Helvetica"/>
            </a:endParaRPr>
          </a:p>
        </p:txBody>
      </p:sp>
      <p:pic>
        <p:nvPicPr>
          <p:cNvPr id="6" name="SSEC_logo.png"/>
          <p:cNvPicPr>
            <a:picLocks noChangeAspect="1"/>
          </p:cNvPicPr>
          <p:nvPr/>
        </p:nvPicPr>
        <p:blipFill>
          <a:blip r:embed="rId13">
            <a:extLst/>
          </a:blip>
          <a:stretch>
            <a:fillRect/>
          </a:stretch>
        </p:blipFill>
        <p:spPr>
          <a:xfrm>
            <a:off x="7946224" y="100183"/>
            <a:ext cx="1036038" cy="731521"/>
          </a:xfrm>
          <a:prstGeom prst="rect">
            <a:avLst/>
          </a:prstGeom>
          <a:ln w="12700">
            <a:miter lim="400000"/>
          </a:ln>
        </p:spPr>
      </p:pic>
      <p:sp>
        <p:nvSpPr>
          <p:cNvPr id="7" name="Shape 7"/>
          <p:cNvSpPr/>
          <p:nvPr/>
        </p:nvSpPr>
        <p:spPr>
          <a:xfrm>
            <a:off x="1680345" y="-21638"/>
            <a:ext cx="5952910"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chemeClr val="accent1">
                    <a:lumOff val="10000"/>
                  </a:schemeClr>
                </a:solidFill>
              </a:defRPr>
            </a:lvl1pPr>
          </a:lstStyle>
          <a:p>
            <a:r>
              <a:rPr dirty="0">
                <a:solidFill>
                  <a:srgbClr val="E8BC4A">
                    <a:lumOff val="10000"/>
                  </a:srgbClr>
                </a:solidFill>
              </a:rPr>
              <a:t>Community Satellite Processing Package (CSPP): </a:t>
            </a:r>
            <a:r>
              <a:rPr dirty="0" smtClean="0">
                <a:solidFill>
                  <a:srgbClr val="E8BC4A">
                    <a:lumOff val="10000"/>
                  </a:srgbClr>
                </a:solidFill>
              </a:rPr>
              <a:t>Gumley</a:t>
            </a:r>
            <a:r>
              <a:rPr lang="en-US" dirty="0" smtClean="0">
                <a:solidFill>
                  <a:srgbClr val="E8BC4A">
                    <a:lumOff val="10000"/>
                  </a:srgbClr>
                </a:solidFill>
              </a:rPr>
              <a:t> PGUR</a:t>
            </a:r>
            <a:endParaRPr dirty="0">
              <a:solidFill>
                <a:srgbClr val="E8BC4A">
                  <a:lumOff val="10000"/>
                </a:srgbClr>
              </a:solidFill>
            </a:endParaRPr>
          </a:p>
        </p:txBody>
      </p:sp>
    </p:spTree>
    <p:extLst>
      <p:ext uri="{BB962C8B-B14F-4D97-AF65-F5344CB8AC3E}">
        <p14:creationId xmlns:p14="http://schemas.microsoft.com/office/powerpoint/2010/main" val="397079260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xmlns:p14="http://schemas.microsoft.com/office/powerpoint/2010/main" spd="med"/>
  <p:txStyles>
    <p:titleStyle>
      <a:lvl1pPr marL="0" marR="0" indent="0" algn="l" defTabSz="91440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Helvetica"/>
        </a:defRPr>
      </a:lvl1pPr>
      <a:lvl2pPr marL="0" marR="0" indent="0" algn="l" defTabSz="91440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Helvetica"/>
        </a:defRPr>
      </a:lvl2pPr>
      <a:lvl3pPr marL="0" marR="0" indent="0" algn="l" defTabSz="91440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Helvetica"/>
        </a:defRPr>
      </a:lvl3pPr>
      <a:lvl4pPr marL="0" marR="0" indent="0" algn="l" defTabSz="91440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Helvetica"/>
        </a:defRPr>
      </a:lvl4pPr>
      <a:lvl5pPr marL="0" marR="0" indent="0" algn="l" defTabSz="91440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Helvetica"/>
        </a:defRPr>
      </a:lvl5pPr>
      <a:lvl6pPr marL="0" marR="0" indent="0" algn="l" defTabSz="91440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Helvetica"/>
        </a:defRPr>
      </a:lvl6pPr>
      <a:lvl7pPr marL="0" marR="0" indent="0" algn="l" defTabSz="91440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Helvetica"/>
        </a:defRPr>
      </a:lvl7pPr>
      <a:lvl8pPr marL="0" marR="0" indent="0" algn="l" defTabSz="91440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Helvetica"/>
        </a:defRPr>
      </a:lvl8pPr>
      <a:lvl9pPr marL="0" marR="0" indent="0" algn="l" defTabSz="91440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Helvetica"/>
        </a:defRPr>
      </a:lvl9pPr>
    </p:titleStyle>
    <p:bodyStyle>
      <a:lvl1pPr marL="342900" marR="0" indent="-342900" algn="l" defTabSz="914400" latinLnBrk="0">
        <a:lnSpc>
          <a:spcPct val="150000"/>
        </a:lnSpc>
        <a:spcBef>
          <a:spcPts val="700"/>
        </a:spcBef>
        <a:spcAft>
          <a:spcPts val="0"/>
        </a:spcAft>
        <a:buClrTx/>
        <a:buSzPct val="100000"/>
        <a:buFont typeface="Arial"/>
        <a:buChar char="•"/>
        <a:tabLst/>
        <a:defRPr sz="3000" b="0" i="0" u="none" strike="noStrike" cap="none" spc="0" baseline="0">
          <a:ln>
            <a:noFill/>
          </a:ln>
          <a:solidFill>
            <a:srgbClr val="FFFFFF"/>
          </a:solidFill>
          <a:uFillTx/>
          <a:latin typeface="+mn-lt"/>
          <a:ea typeface="+mn-ea"/>
          <a:cs typeface="+mn-cs"/>
          <a:sym typeface="Helvetica"/>
        </a:defRPr>
      </a:lvl1pPr>
      <a:lvl2pPr marL="763360" marR="0" indent="-306160" algn="l" defTabSz="914400" latinLnBrk="0">
        <a:lnSpc>
          <a:spcPct val="150000"/>
        </a:lnSpc>
        <a:spcBef>
          <a:spcPts val="700"/>
        </a:spcBef>
        <a:spcAft>
          <a:spcPts val="0"/>
        </a:spcAft>
        <a:buClrTx/>
        <a:buSzPct val="100000"/>
        <a:buFont typeface="Arial"/>
        <a:buChar char="–"/>
        <a:tabLst/>
        <a:defRPr sz="3000" b="0" i="0" u="none" strike="noStrike" cap="none" spc="0" baseline="0">
          <a:ln>
            <a:noFill/>
          </a:ln>
          <a:solidFill>
            <a:srgbClr val="FFFFFF"/>
          </a:solidFill>
          <a:uFillTx/>
          <a:latin typeface="+mn-lt"/>
          <a:ea typeface="+mn-ea"/>
          <a:cs typeface="+mn-cs"/>
          <a:sym typeface="Helvetica"/>
        </a:defRPr>
      </a:lvl2pPr>
      <a:lvl3pPr marL="1200150" marR="0" indent="-285750" algn="l" defTabSz="914400" latinLnBrk="0">
        <a:lnSpc>
          <a:spcPct val="150000"/>
        </a:lnSpc>
        <a:spcBef>
          <a:spcPts val="700"/>
        </a:spcBef>
        <a:spcAft>
          <a:spcPts val="0"/>
        </a:spcAft>
        <a:buClrTx/>
        <a:buSzPct val="100000"/>
        <a:buFont typeface="Arial"/>
        <a:buChar char="•"/>
        <a:tabLst/>
        <a:defRPr sz="3000" b="0" i="0" u="none" strike="noStrike" cap="none" spc="0" baseline="0">
          <a:ln>
            <a:noFill/>
          </a:ln>
          <a:solidFill>
            <a:srgbClr val="FFFFFF"/>
          </a:solidFill>
          <a:uFillTx/>
          <a:latin typeface="+mn-lt"/>
          <a:ea typeface="+mn-ea"/>
          <a:cs typeface="+mn-cs"/>
          <a:sym typeface="Helvetica"/>
        </a:defRPr>
      </a:lvl3pPr>
      <a:lvl4pPr marL="1714500" marR="0" indent="-342900" algn="l" defTabSz="914400" latinLnBrk="0">
        <a:lnSpc>
          <a:spcPct val="150000"/>
        </a:lnSpc>
        <a:spcBef>
          <a:spcPts val="700"/>
        </a:spcBef>
        <a:spcAft>
          <a:spcPts val="0"/>
        </a:spcAft>
        <a:buClrTx/>
        <a:buSzPct val="100000"/>
        <a:buFont typeface="Arial"/>
        <a:buChar char="–"/>
        <a:tabLst/>
        <a:defRPr sz="3000" b="0" i="0" u="none" strike="noStrike" cap="none" spc="0" baseline="0">
          <a:ln>
            <a:noFill/>
          </a:ln>
          <a:solidFill>
            <a:srgbClr val="FFFFFF"/>
          </a:solidFill>
          <a:uFillTx/>
          <a:latin typeface="+mn-lt"/>
          <a:ea typeface="+mn-ea"/>
          <a:cs typeface="+mn-cs"/>
          <a:sym typeface="Helvetica"/>
        </a:defRPr>
      </a:lvl4pPr>
      <a:lvl5pPr marL="2171700" marR="0" indent="-342900" algn="l" defTabSz="914400" latinLnBrk="0">
        <a:lnSpc>
          <a:spcPct val="150000"/>
        </a:lnSpc>
        <a:spcBef>
          <a:spcPts val="700"/>
        </a:spcBef>
        <a:spcAft>
          <a:spcPts val="0"/>
        </a:spcAft>
        <a:buClrTx/>
        <a:buSzPct val="100000"/>
        <a:buFont typeface="Arial"/>
        <a:buChar char="»"/>
        <a:tabLst/>
        <a:defRPr sz="3000" b="0" i="0" u="none" strike="noStrike" cap="none" spc="0" baseline="0">
          <a:ln>
            <a:noFill/>
          </a:ln>
          <a:solidFill>
            <a:srgbClr val="FFFFFF"/>
          </a:solidFill>
          <a:uFillTx/>
          <a:latin typeface="+mn-lt"/>
          <a:ea typeface="+mn-ea"/>
          <a:cs typeface="+mn-cs"/>
          <a:sym typeface="Helvetica"/>
        </a:defRPr>
      </a:lvl5pPr>
      <a:lvl6pPr marL="2628900" marR="0" indent="-342900" algn="l" defTabSz="914400" latinLnBrk="0">
        <a:lnSpc>
          <a:spcPct val="150000"/>
        </a:lnSpc>
        <a:spcBef>
          <a:spcPts val="700"/>
        </a:spcBef>
        <a:spcAft>
          <a:spcPts val="0"/>
        </a:spcAft>
        <a:buClrTx/>
        <a:buSzPct val="100000"/>
        <a:buFont typeface="Arial"/>
        <a:buChar char="•"/>
        <a:tabLst/>
        <a:defRPr sz="3000" b="0" i="0" u="none" strike="noStrike" cap="none" spc="0" baseline="0">
          <a:ln>
            <a:noFill/>
          </a:ln>
          <a:solidFill>
            <a:srgbClr val="FFFFFF"/>
          </a:solidFill>
          <a:uFillTx/>
          <a:latin typeface="+mn-lt"/>
          <a:ea typeface="+mn-ea"/>
          <a:cs typeface="+mn-cs"/>
          <a:sym typeface="Helvetica"/>
        </a:defRPr>
      </a:lvl6pPr>
      <a:lvl7pPr marL="3086100" marR="0" indent="-342900" algn="l" defTabSz="914400" latinLnBrk="0">
        <a:lnSpc>
          <a:spcPct val="150000"/>
        </a:lnSpc>
        <a:spcBef>
          <a:spcPts val="700"/>
        </a:spcBef>
        <a:spcAft>
          <a:spcPts val="0"/>
        </a:spcAft>
        <a:buClrTx/>
        <a:buSzPct val="100000"/>
        <a:buFont typeface="Arial"/>
        <a:buChar char="•"/>
        <a:tabLst/>
        <a:defRPr sz="3000" b="0" i="0" u="none" strike="noStrike" cap="none" spc="0" baseline="0">
          <a:ln>
            <a:noFill/>
          </a:ln>
          <a:solidFill>
            <a:srgbClr val="FFFFFF"/>
          </a:solidFill>
          <a:uFillTx/>
          <a:latin typeface="+mn-lt"/>
          <a:ea typeface="+mn-ea"/>
          <a:cs typeface="+mn-cs"/>
          <a:sym typeface="Helvetica"/>
        </a:defRPr>
      </a:lvl7pPr>
      <a:lvl8pPr marL="3543300" marR="0" indent="-342900" algn="l" defTabSz="914400" latinLnBrk="0">
        <a:lnSpc>
          <a:spcPct val="150000"/>
        </a:lnSpc>
        <a:spcBef>
          <a:spcPts val="700"/>
        </a:spcBef>
        <a:spcAft>
          <a:spcPts val="0"/>
        </a:spcAft>
        <a:buClrTx/>
        <a:buSzPct val="100000"/>
        <a:buFont typeface="Arial"/>
        <a:buChar char="•"/>
        <a:tabLst/>
        <a:defRPr sz="3000" b="0" i="0" u="none" strike="noStrike" cap="none" spc="0" baseline="0">
          <a:ln>
            <a:noFill/>
          </a:ln>
          <a:solidFill>
            <a:srgbClr val="FFFFFF"/>
          </a:solidFill>
          <a:uFillTx/>
          <a:latin typeface="+mn-lt"/>
          <a:ea typeface="+mn-ea"/>
          <a:cs typeface="+mn-cs"/>
          <a:sym typeface="Helvetica"/>
        </a:defRPr>
      </a:lvl8pPr>
      <a:lvl9pPr marL="4000500" marR="0" indent="-342900" algn="l" defTabSz="914400" latinLnBrk="0">
        <a:lnSpc>
          <a:spcPct val="150000"/>
        </a:lnSpc>
        <a:spcBef>
          <a:spcPts val="700"/>
        </a:spcBef>
        <a:spcAft>
          <a:spcPts val="0"/>
        </a:spcAft>
        <a:buClrTx/>
        <a:buSzPct val="100000"/>
        <a:buFont typeface="Arial"/>
        <a:buChar char="•"/>
        <a:tabLst/>
        <a:defRPr sz="3000" b="0" i="0" u="none" strike="noStrike" cap="none" spc="0" baseline="0">
          <a:ln>
            <a:noFill/>
          </a:ln>
          <a:solidFill>
            <a:srgbClr val="FFFFFF"/>
          </a:solidFill>
          <a:uFillTx/>
          <a:latin typeface="+mn-lt"/>
          <a:ea typeface="+mn-ea"/>
          <a:cs typeface="+mn-cs"/>
          <a:sym typeface="Helvetica"/>
        </a:defRPr>
      </a:lvl9pPr>
    </p:bodyStyle>
    <p:otherStyle>
      <a:lvl1pPr marL="0" marR="0" indent="0" algn="r"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a:defRPr>
      </a:lvl1pPr>
      <a:lvl2pPr marL="0" marR="0" indent="457200" algn="r"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a:defRPr>
      </a:lvl2pPr>
      <a:lvl3pPr marL="0" marR="0" indent="914400" algn="r"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a:defRPr>
      </a:lvl3pPr>
      <a:lvl4pPr marL="0" marR="0" indent="1371600" algn="r"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a:defRPr>
      </a:lvl4pPr>
      <a:lvl5pPr marL="0" marR="0" indent="1828800" algn="r"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a:defRPr>
      </a:lvl5pPr>
      <a:lvl6pPr marL="0" marR="0" indent="2286000" algn="r"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a:defRPr>
      </a:lvl6pPr>
      <a:lvl7pPr marL="0" marR="0" indent="2743200" algn="r"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a:defRPr>
      </a:lvl7pPr>
      <a:lvl8pPr marL="0" marR="0" indent="3200400" algn="r"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a:defRPr>
      </a:lvl8pPr>
      <a:lvl9pPr marL="0" marR="0" indent="3657600" algn="r"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20.xml"/><Relationship Id="rId2"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5.png"/><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0.xml"/><Relationship Id="rId2" Type="http://schemas.openxmlformats.org/officeDocument/2006/relationships/image" Target="../media/image17.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0.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0.xml"/><Relationship Id="rId2" Type="http://schemas.openxmlformats.org/officeDocument/2006/relationships/image" Target="../media/image25.t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jpeg"/><Relationship Id="rId1" Type="http://schemas.openxmlformats.org/officeDocument/2006/relationships/slideLayout" Target="../slideLayouts/slideLayout19.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8.png"/><Relationship Id="rId3" Type="http://schemas.openxmlformats.org/officeDocument/2006/relationships/image" Target="../media/image29.t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0.gif"/></Relationships>
</file>

<file path=ppt/slides/_rels/slide23.xml.rels><?xml version="1.0" encoding="UTF-8" standalone="yes"?>
<Relationships xmlns="http://schemas.openxmlformats.org/package/2006/relationships"><Relationship Id="rId3" Type="http://schemas.openxmlformats.org/officeDocument/2006/relationships/hyperlink" Target="http://www.goes-r.gov/users/grb.html" TargetMode="External"/><Relationship Id="rId4" Type="http://schemas.openxmlformats.org/officeDocument/2006/relationships/image" Target="../media/image31.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cimss.ssec.wisc.edu/csppgeo/"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emf"/></Relationships>
</file>

<file path=ppt/slides/_rels/slide28.xml.rels><?xml version="1.0" encoding="UTF-8" standalone="yes"?>
<Relationships xmlns="http://schemas.openxmlformats.org/package/2006/relationships"><Relationship Id="rId3" Type="http://schemas.openxmlformats.org/officeDocument/2006/relationships/image" Target="../media/image35.gif"/><Relationship Id="rId4" Type="http://schemas.openxmlformats.org/officeDocument/2006/relationships/hyperlink" Target="http://cimss.ssec.wisc.edu/csppgeo/" TargetMode="External"/><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hyperlink" Target="http://cimss.ssec.wisc.edu/csppgeo/" TargetMode="External"/><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cimss.ssec.wisc.edu/csppgeo/)"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1" Type="http://schemas.openxmlformats.org/officeDocument/2006/relationships/slideLayout" Target="../slideLayouts/slideLayout8.xml"/><Relationship Id="rId2" Type="http://schemas.openxmlformats.org/officeDocument/2006/relationships/image" Target="../media/image46.png"/></Relationships>
</file>

<file path=ppt/slides/_rels/slide33.xml.rels><?xml version="1.0" encoding="UTF-8" standalone="yes"?>
<Relationships xmlns="http://schemas.openxmlformats.org/package/2006/relationships"><Relationship Id="rId11" Type="http://schemas.openxmlformats.org/officeDocument/2006/relationships/image" Target="../media/image61.png"/><Relationship Id="rId12" Type="http://schemas.openxmlformats.org/officeDocument/2006/relationships/image" Target="../media/image62.png"/><Relationship Id="rId13" Type="http://schemas.openxmlformats.org/officeDocument/2006/relationships/image" Target="../media/image63.png"/><Relationship Id="rId14" Type="http://schemas.openxmlformats.org/officeDocument/2006/relationships/image" Target="../media/image64.png"/><Relationship Id="rId15" Type="http://schemas.openxmlformats.org/officeDocument/2006/relationships/image" Target="../media/image65.png"/><Relationship Id="rId1" Type="http://schemas.openxmlformats.org/officeDocument/2006/relationships/slideLayout" Target="../slideLayouts/slideLayout8.xml"/><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66.emf"/></Relationships>
</file>

<file path=ppt/slides/_rels/slide35.xml.rels><?xml version="1.0" encoding="UTF-8" standalone="yes"?>
<Relationships xmlns="http://schemas.openxmlformats.org/package/2006/relationships"><Relationship Id="rId3" Type="http://schemas.openxmlformats.org/officeDocument/2006/relationships/hyperlink" Target="https://gitlab.ssec.wisc.edu/rayg/himawari" TargetMode="External"/><Relationship Id="rId4" Type="http://schemas.openxmlformats.org/officeDocument/2006/relationships/image" Target="../media/image66.emf"/><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66.emf"/></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13.xml"/><Relationship Id="rId2"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mailto:csppgeo.issues@ssec.wisc.ed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0.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mn-lt"/>
              </a:rPr>
              <a:t>An Update on CSPP and CSPP Geo</a:t>
            </a:r>
            <a:br>
              <a:rPr lang="en-US" sz="4800" b="1" dirty="0" smtClean="0">
                <a:latin typeface="+mn-lt"/>
              </a:rPr>
            </a:br>
            <a:r>
              <a:rPr lang="en-US" sz="3600" dirty="0" smtClean="0">
                <a:latin typeface="+mn-lt"/>
              </a:rPr>
              <a:t>Direct </a:t>
            </a:r>
            <a:r>
              <a:rPr lang="en-US" sz="3600" dirty="0">
                <a:latin typeface="+mn-lt"/>
              </a:rPr>
              <a:t>Broadcast Data Flow and Distribution </a:t>
            </a:r>
            <a:r>
              <a:rPr lang="en-US" sz="3600" dirty="0" smtClean="0">
                <a:latin typeface="+mn-lt"/>
              </a:rPr>
              <a:t>to Users</a:t>
            </a:r>
            <a:endParaRPr lang="en-US" sz="3600" dirty="0">
              <a:latin typeface="+mn-lt"/>
            </a:endParaRPr>
          </a:p>
        </p:txBody>
      </p:sp>
      <p:sp>
        <p:nvSpPr>
          <p:cNvPr id="3" name="Text Placeholder 2"/>
          <p:cNvSpPr>
            <a:spLocks noGrp="1"/>
          </p:cNvSpPr>
          <p:nvPr>
            <p:ph type="body" sz="half" idx="1"/>
          </p:nvPr>
        </p:nvSpPr>
        <p:spPr/>
        <p:txBody>
          <a:bodyPr/>
          <a:lstStyle/>
          <a:p>
            <a:pPr>
              <a:lnSpc>
                <a:spcPct val="100000"/>
              </a:lnSpc>
              <a:spcBef>
                <a:spcPts val="0"/>
              </a:spcBef>
            </a:pPr>
            <a:r>
              <a:rPr lang="en-US" dirty="0" smtClean="0">
                <a:latin typeface="+mn-lt"/>
              </a:rPr>
              <a:t>Presented by</a:t>
            </a:r>
          </a:p>
          <a:p>
            <a:pPr>
              <a:lnSpc>
                <a:spcPct val="100000"/>
              </a:lnSpc>
              <a:spcBef>
                <a:spcPts val="0"/>
              </a:spcBef>
            </a:pPr>
            <a:r>
              <a:rPr lang="en-US" dirty="0" smtClean="0">
                <a:latin typeface="+mn-lt"/>
              </a:rPr>
              <a:t>Jordan Gerth</a:t>
            </a:r>
          </a:p>
          <a:p>
            <a:pPr>
              <a:lnSpc>
                <a:spcPct val="100000"/>
              </a:lnSpc>
              <a:spcBef>
                <a:spcPts val="0"/>
              </a:spcBef>
            </a:pPr>
            <a:endParaRPr lang="en-US" sz="2000" dirty="0" smtClean="0">
              <a:latin typeface="+mn-lt"/>
            </a:endParaRPr>
          </a:p>
          <a:p>
            <a:pPr>
              <a:lnSpc>
                <a:spcPct val="100000"/>
              </a:lnSpc>
              <a:spcBef>
                <a:spcPts val="0"/>
              </a:spcBef>
            </a:pPr>
            <a:r>
              <a:rPr lang="en-US" sz="2400" dirty="0" smtClean="0">
                <a:latin typeface="+mn-lt"/>
              </a:rPr>
              <a:t>Slides from </a:t>
            </a:r>
            <a:r>
              <a:rPr lang="en-US" sz="2400" dirty="0">
                <a:latin typeface="+mn-lt"/>
              </a:rPr>
              <a:t>Liam </a:t>
            </a:r>
            <a:r>
              <a:rPr lang="en-US" sz="2400" dirty="0" err="1">
                <a:latin typeface="+mn-lt"/>
              </a:rPr>
              <a:t>Gumley</a:t>
            </a:r>
            <a:r>
              <a:rPr lang="en-US" sz="2400" dirty="0">
                <a:latin typeface="+mn-lt"/>
              </a:rPr>
              <a:t> (CSPP)</a:t>
            </a:r>
          </a:p>
          <a:p>
            <a:pPr>
              <a:lnSpc>
                <a:spcPct val="100000"/>
              </a:lnSpc>
              <a:spcBef>
                <a:spcPts val="0"/>
              </a:spcBef>
            </a:pPr>
            <a:r>
              <a:rPr lang="en-US" sz="2400" dirty="0" smtClean="0">
                <a:latin typeface="+mn-lt"/>
              </a:rPr>
              <a:t>and Graeme Martin (CSPP Geo)</a:t>
            </a:r>
          </a:p>
          <a:p>
            <a:pPr>
              <a:lnSpc>
                <a:spcPct val="100000"/>
              </a:lnSpc>
              <a:spcBef>
                <a:spcPts val="0"/>
              </a:spcBef>
            </a:pPr>
            <a:endParaRPr lang="en-US" sz="2400" dirty="0">
              <a:latin typeface="+mn-lt"/>
            </a:endParaRPr>
          </a:p>
          <a:p>
            <a:pPr>
              <a:lnSpc>
                <a:spcPct val="100000"/>
              </a:lnSpc>
              <a:spcBef>
                <a:spcPts val="0"/>
              </a:spcBef>
            </a:pPr>
            <a:r>
              <a:rPr lang="en-US" sz="2400" dirty="0" smtClean="0">
                <a:latin typeface="+mn-lt"/>
              </a:rPr>
              <a:t>9 May 2016</a:t>
            </a:r>
            <a:endParaRPr lang="en-US" sz="2400" dirty="0">
              <a:latin typeface="+mn-lt"/>
            </a:endParaRPr>
          </a:p>
        </p:txBody>
      </p:sp>
    </p:spTree>
    <p:extLst>
      <p:ext uri="{BB962C8B-B14F-4D97-AF65-F5344CB8AC3E}">
        <p14:creationId xmlns:p14="http://schemas.microsoft.com/office/powerpoint/2010/main" val="3034401436"/>
      </p:ext>
    </p:extLst>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type="title"/>
          </p:nvPr>
        </p:nvSpPr>
        <p:spPr>
          <a:prstGeom prst="rect">
            <a:avLst/>
          </a:prstGeom>
        </p:spPr>
        <p:txBody>
          <a:bodyPr/>
          <a:lstStyle/>
          <a:p>
            <a:r>
              <a:t>CLAVR-x</a:t>
            </a:r>
          </a:p>
        </p:txBody>
      </p:sp>
      <p:sp>
        <p:nvSpPr>
          <p:cNvPr id="188" name="Shape 188"/>
          <p:cNvSpPr>
            <a:spLocks noGrp="1"/>
          </p:cNvSpPr>
          <p:nvPr>
            <p:ph type="body" idx="1"/>
          </p:nvPr>
        </p:nvSpPr>
        <p:spPr>
          <a:prstGeom prst="rect">
            <a:avLst/>
          </a:prstGeom>
        </p:spPr>
        <p:txBody>
          <a:bodyPr>
            <a:normAutofit/>
          </a:bodyPr>
          <a:lstStyle/>
          <a:p>
            <a:pPr marL="0" indent="0">
              <a:lnSpc>
                <a:spcPct val="120000"/>
              </a:lnSpc>
              <a:buSzTx/>
              <a:buFontTx/>
              <a:buNone/>
              <a:defRPr sz="2400"/>
            </a:pPr>
            <a:r>
              <a:rPr sz="2000" dirty="0"/>
              <a:t>CLAVR-x (</a:t>
            </a:r>
            <a:r>
              <a:rPr sz="2000" u="sng" dirty="0"/>
              <a:t>Cl</a:t>
            </a:r>
            <a:r>
              <a:rPr sz="2000" dirty="0"/>
              <a:t>ouds from </a:t>
            </a:r>
            <a:r>
              <a:rPr sz="2000" u="sng" dirty="0"/>
              <a:t>AV</a:t>
            </a:r>
            <a:r>
              <a:rPr sz="2000" dirty="0"/>
              <a:t>HR</a:t>
            </a:r>
            <a:r>
              <a:rPr sz="2000" u="sng" dirty="0"/>
              <a:t>R</a:t>
            </a:r>
            <a:r>
              <a:rPr sz="2000" dirty="0"/>
              <a:t> E</a:t>
            </a:r>
            <a:r>
              <a:rPr sz="2000" u="sng" dirty="0"/>
              <a:t>x</a:t>
            </a:r>
            <a:r>
              <a:rPr sz="2000" dirty="0"/>
              <a:t>tended) retrieves </a:t>
            </a:r>
            <a:r>
              <a:rPr sz="2000" dirty="0">
                <a:solidFill>
                  <a:srgbClr val="FFFB00"/>
                </a:solidFill>
              </a:rPr>
              <a:t>cloud, aerosol, and surface products</a:t>
            </a:r>
            <a:r>
              <a:rPr sz="2000" dirty="0"/>
              <a:t> from imager data.</a:t>
            </a:r>
          </a:p>
        </p:txBody>
      </p:sp>
      <p:sp>
        <p:nvSpPr>
          <p:cNvPr id="189" name="Shape 18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latin typeface="Helvetica"/>
                <a:ea typeface="Helvetica"/>
                <a:cs typeface="Helvetica"/>
              </a:rPr>
              <a:pPr/>
              <a:t>10</a:t>
            </a:fld>
            <a:endParaRPr>
              <a:latin typeface="Helvetica"/>
              <a:ea typeface="Helvetica"/>
              <a:cs typeface="Helvetica"/>
            </a:endParaRPr>
          </a:p>
        </p:txBody>
      </p:sp>
      <p:graphicFrame>
        <p:nvGraphicFramePr>
          <p:cNvPr id="190" name="Table 190"/>
          <p:cNvGraphicFramePr/>
          <p:nvPr>
            <p:extLst>
              <p:ext uri="{D42A27DB-BD31-4B8C-83A1-F6EECF244321}">
                <p14:modId xmlns:p14="http://schemas.microsoft.com/office/powerpoint/2010/main" val="3929170772"/>
              </p:ext>
            </p:extLst>
          </p:nvPr>
        </p:nvGraphicFramePr>
        <p:xfrm>
          <a:off x="457200" y="2357724"/>
          <a:ext cx="8284036" cy="4211317"/>
        </p:xfrm>
        <a:graphic>
          <a:graphicData uri="http://schemas.openxmlformats.org/drawingml/2006/table">
            <a:tbl>
              <a:tblPr bandRow="1">
                <a:tableStyleId>{4C3C2611-4C71-4FC5-86AE-919BDF0F9419}</a:tableStyleId>
              </a:tblPr>
              <a:tblGrid>
                <a:gridCol w="1900434"/>
                <a:gridCol w="6383602"/>
              </a:tblGrid>
              <a:tr h="642619">
                <a:tc>
                  <a:txBody>
                    <a:bodyPr/>
                    <a:lstStyle/>
                    <a:p>
                      <a:pPr algn="l" defTabSz="457200">
                        <a:defRPr sz="1800" b="0" i="0"/>
                      </a:pPr>
                      <a:r>
                        <a:rPr b="1">
                          <a:latin typeface="+mn-lt"/>
                          <a:ea typeface="+mn-ea"/>
                          <a:cs typeface="+mn-cs"/>
                        </a:rPr>
                        <a:t>Heritage</a:t>
                      </a:r>
                    </a:p>
                  </a:txBody>
                  <a:tcPr marL="45720" marR="45720" horzOverflow="overflow">
                    <a:solidFill>
                      <a:srgbClr val="CFD7E7"/>
                    </a:solidFill>
                  </a:tcPr>
                </a:tc>
                <a:tc>
                  <a:txBody>
                    <a:bodyPr/>
                    <a:lstStyle/>
                    <a:p>
                      <a:pPr algn="l" defTabSz="457200">
                        <a:defRPr sz="1800" b="0" i="0"/>
                      </a:pPr>
                      <a:r>
                        <a:rPr>
                          <a:latin typeface="+mn-lt"/>
                          <a:ea typeface="+mn-ea"/>
                          <a:cs typeface="+mn-cs"/>
                        </a:rPr>
                        <a:t>Developed at NOAA/NESDIS/STAR and CIMSS/SSEC by Andy Heidinger, Andi Walther, Denis Botambekov, et al.</a:t>
                      </a:r>
                    </a:p>
                  </a:txBody>
                  <a:tcPr marL="45720" marR="45720" horzOverflow="overflow">
                    <a:solidFill>
                      <a:srgbClr val="CFD7E7"/>
                    </a:solidFill>
                  </a:tcPr>
                </a:tc>
              </a:tr>
              <a:tr h="642619">
                <a:tc>
                  <a:txBody>
                    <a:bodyPr/>
                    <a:lstStyle/>
                    <a:p>
                      <a:pPr algn="l" defTabSz="457200">
                        <a:defRPr sz="1800" b="0" i="0"/>
                      </a:pPr>
                      <a:r>
                        <a:rPr b="1">
                          <a:latin typeface="+mn-lt"/>
                          <a:ea typeface="+mn-ea"/>
                          <a:cs typeface="+mn-cs"/>
                        </a:rPr>
                        <a:t>Satellites/Sensors</a:t>
                      </a:r>
                    </a:p>
                  </a:txBody>
                  <a:tcPr marL="45720" marR="45720" horzOverflow="overflow">
                    <a:solidFill>
                      <a:srgbClr val="E8ECF4"/>
                    </a:solidFill>
                  </a:tcPr>
                </a:tc>
                <a:tc>
                  <a:txBody>
                    <a:bodyPr/>
                    <a:lstStyle/>
                    <a:p>
                      <a:pPr algn="l" defTabSz="457200">
                        <a:defRPr sz="1800" b="0" i="0"/>
                      </a:pPr>
                      <a:r>
                        <a:rPr>
                          <a:latin typeface="+mn-lt"/>
                          <a:ea typeface="+mn-ea"/>
                          <a:cs typeface="+mn-cs"/>
                        </a:rPr>
                        <a:t>Suomi NPP VIIRS; Terra/Aqua MODIS; Metop-A/B AVHRR; NOAA-18/19 AVHRR.</a:t>
                      </a:r>
                    </a:p>
                  </a:txBody>
                  <a:tcPr marL="45720" marR="45720" horzOverflow="overflow">
                    <a:solidFill>
                      <a:srgbClr val="E8ECF4"/>
                    </a:solidFill>
                  </a:tcPr>
                </a:tc>
              </a:tr>
              <a:tr h="1226819">
                <a:tc>
                  <a:txBody>
                    <a:bodyPr/>
                    <a:lstStyle/>
                    <a:p>
                      <a:pPr algn="l" defTabSz="457200">
                        <a:defRPr sz="1800" b="0" i="0"/>
                      </a:pPr>
                      <a:r>
                        <a:rPr b="1">
                          <a:latin typeface="+mn-lt"/>
                          <a:ea typeface="+mn-ea"/>
                          <a:cs typeface="+mn-cs"/>
                        </a:rPr>
                        <a:t>Products</a:t>
                      </a:r>
                    </a:p>
                  </a:txBody>
                  <a:tcPr marL="45720" marR="45720" horzOverflow="overflow">
                    <a:solidFill>
                      <a:srgbClr val="CFD7E7"/>
                    </a:solidFill>
                  </a:tcPr>
                </a:tc>
                <a:tc>
                  <a:txBody>
                    <a:bodyPr/>
                    <a:lstStyle/>
                    <a:p>
                      <a:pPr algn="l" defTabSz="457200">
                        <a:defRPr sz="1800" b="0" i="0"/>
                      </a:pPr>
                      <a:r>
                        <a:rPr dirty="0">
                          <a:latin typeface="+mn-lt"/>
                          <a:ea typeface="+mn-ea"/>
                          <a:cs typeface="+mn-cs"/>
                        </a:rPr>
                        <a:t>Cloud mask, type, fraction, and phase; cloud top height, pressure, temperature, and emissivity; cloud optical depth and effective radius; aerosol optical thickness; normalized difference vegetation index; sea surface temperature; all in HDF4 format.</a:t>
                      </a:r>
                    </a:p>
                  </a:txBody>
                  <a:tcPr marL="45720" marR="45720" horzOverflow="overflow">
                    <a:solidFill>
                      <a:srgbClr val="CFD7E7"/>
                    </a:solidFill>
                  </a:tcPr>
                </a:tc>
              </a:tr>
              <a:tr h="1226819">
                <a:tc>
                  <a:txBody>
                    <a:bodyPr/>
                    <a:lstStyle/>
                    <a:p>
                      <a:pPr algn="l" defTabSz="457200">
                        <a:defRPr sz="1800" b="0" i="0"/>
                      </a:pPr>
                      <a:r>
                        <a:rPr b="1">
                          <a:latin typeface="+mn-lt"/>
                          <a:ea typeface="+mn-ea"/>
                          <a:cs typeface="+mn-cs"/>
                        </a:rPr>
                        <a:t>Features</a:t>
                      </a:r>
                    </a:p>
                  </a:txBody>
                  <a:tcPr marL="45720" marR="45720" horzOverflow="overflow">
                    <a:solidFill>
                      <a:srgbClr val="E8ECF4"/>
                    </a:solidFill>
                  </a:tcPr>
                </a:tc>
                <a:tc>
                  <a:txBody>
                    <a:bodyPr/>
                    <a:lstStyle/>
                    <a:p>
                      <a:pPr marL="180473" indent="-180473" algn="l" defTabSz="457200">
                        <a:buSzPct val="100000"/>
                        <a:buChar char="•"/>
                        <a:defRPr sz="1800" b="0" i="0">
                          <a:latin typeface="+mn-lt"/>
                          <a:ea typeface="+mn-ea"/>
                          <a:cs typeface="+mn-cs"/>
                        </a:defRPr>
                      </a:pPr>
                      <a:r>
                        <a:rPr dirty="0"/>
                        <a:t>Multi-sensor common algorithm.</a:t>
                      </a:r>
                    </a:p>
                    <a:p>
                      <a:pPr marL="180473" indent="-180473" algn="l" defTabSz="457200">
                        <a:buSzPct val="100000"/>
                        <a:buChar char="•"/>
                        <a:defRPr sz="1800" b="0" i="0">
                          <a:latin typeface="+mn-lt"/>
                          <a:ea typeface="+mn-ea"/>
                          <a:cs typeface="+mn-cs"/>
                        </a:defRPr>
                      </a:pPr>
                      <a:r>
                        <a:rPr dirty="0"/>
                        <a:t>Product files include cloud and surface products, calibrated observations, and many ancillary data fields (user controlled).</a:t>
                      </a:r>
                    </a:p>
                    <a:p>
                      <a:pPr marL="180473" indent="-180473" algn="l" defTabSz="457200">
                        <a:buSzPct val="100000"/>
                        <a:buChar char="•"/>
                        <a:defRPr sz="1800" b="0" i="0">
                          <a:latin typeface="+mn-lt"/>
                          <a:ea typeface="+mn-ea"/>
                          <a:cs typeface="+mn-cs"/>
                        </a:defRPr>
                      </a:pPr>
                      <a:r>
                        <a:rPr dirty="0"/>
                        <a:t>CLAVR-x is the official NOAA cloud product for JPSS.</a:t>
                      </a:r>
                    </a:p>
                  </a:txBody>
                  <a:tcPr marL="45720" marR="45720" horzOverflow="overflow">
                    <a:solidFill>
                      <a:srgbClr val="E8ECF4"/>
                    </a:solidFill>
                  </a:tcPr>
                </a:tc>
              </a:tr>
            </a:tbl>
          </a:graphicData>
        </a:graphic>
      </p:graphicFrame>
    </p:spTree>
    <p:extLst>
      <p:ext uri="{BB962C8B-B14F-4D97-AF65-F5344CB8AC3E}">
        <p14:creationId xmlns:p14="http://schemas.microsoft.com/office/powerpoint/2010/main" val="287866600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p:cNvSpPr>
          <p:nvPr>
            <p:ph type="title"/>
          </p:nvPr>
        </p:nvSpPr>
        <p:spPr>
          <a:prstGeom prst="rect">
            <a:avLst/>
          </a:prstGeom>
        </p:spPr>
        <p:txBody>
          <a:bodyPr/>
          <a:lstStyle/>
          <a:p>
            <a:r>
              <a:t>CLAVR-x Examples</a:t>
            </a:r>
          </a:p>
        </p:txBody>
      </p:sp>
      <p:sp>
        <p:nvSpPr>
          <p:cNvPr id="193" name="Shape 19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latin typeface="Helvetica"/>
                <a:ea typeface="Helvetica"/>
                <a:cs typeface="Helvetica"/>
              </a:rPr>
              <a:pPr/>
              <a:t>11</a:t>
            </a:fld>
            <a:endParaRPr>
              <a:latin typeface="Helvetica"/>
              <a:ea typeface="Helvetica"/>
              <a:cs typeface="Helvetica"/>
            </a:endParaRPr>
          </a:p>
        </p:txBody>
      </p:sp>
      <p:sp>
        <p:nvSpPr>
          <p:cNvPr id="194" name="Shape 194"/>
          <p:cNvSpPr/>
          <p:nvPr/>
        </p:nvSpPr>
        <p:spPr>
          <a:xfrm>
            <a:off x="4851194" y="292654"/>
            <a:ext cx="3502507" cy="701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000">
                <a:solidFill>
                  <a:srgbClr val="FFFFFF"/>
                </a:solidFill>
                <a:latin typeface="+mn-lt"/>
                <a:ea typeface="+mn-ea"/>
                <a:cs typeface="+mn-cs"/>
                <a:sym typeface="Helvetica"/>
              </a:defRPr>
            </a:pPr>
            <a:r>
              <a:rPr sz="2000">
                <a:solidFill>
                  <a:srgbClr val="FFFFFF"/>
                </a:solidFill>
                <a:latin typeface="Helvetica"/>
                <a:ea typeface="Helvetica"/>
                <a:cs typeface="Helvetica"/>
                <a:sym typeface="Helvetica"/>
              </a:rPr>
              <a:t>SNPP 2015/10/26 17:58 UTC</a:t>
            </a:r>
          </a:p>
          <a:p>
            <a:pPr>
              <a:defRPr sz="2000">
                <a:solidFill>
                  <a:srgbClr val="FFFFFF"/>
                </a:solidFill>
                <a:latin typeface="+mn-lt"/>
                <a:ea typeface="+mn-ea"/>
                <a:cs typeface="+mn-cs"/>
                <a:sym typeface="Helvetica"/>
              </a:defRPr>
            </a:pPr>
            <a:r>
              <a:rPr sz="2000">
                <a:solidFill>
                  <a:srgbClr val="FFFFFF"/>
                </a:solidFill>
                <a:latin typeface="Helvetica"/>
                <a:ea typeface="Helvetica"/>
                <a:cs typeface="Helvetica"/>
                <a:sym typeface="Helvetica"/>
              </a:rPr>
              <a:t>Terra 2015/10/26 16:10 UTC</a:t>
            </a:r>
          </a:p>
        </p:txBody>
      </p:sp>
      <p:sp>
        <p:nvSpPr>
          <p:cNvPr id="195" name="Shape 195"/>
          <p:cNvSpPr/>
          <p:nvPr/>
        </p:nvSpPr>
        <p:spPr>
          <a:xfrm>
            <a:off x="774521" y="1028684"/>
            <a:ext cx="1752958"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VIIRS 0.87 micron</a:t>
            </a:r>
          </a:p>
        </p:txBody>
      </p:sp>
      <p:sp>
        <p:nvSpPr>
          <p:cNvPr id="196" name="Shape 196"/>
          <p:cNvSpPr/>
          <p:nvPr/>
        </p:nvSpPr>
        <p:spPr>
          <a:xfrm>
            <a:off x="3983503" y="1028684"/>
            <a:ext cx="1176994"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Cloud Mask</a:t>
            </a:r>
          </a:p>
        </p:txBody>
      </p:sp>
      <p:sp>
        <p:nvSpPr>
          <p:cNvPr id="197" name="Shape 197"/>
          <p:cNvSpPr/>
          <p:nvPr/>
        </p:nvSpPr>
        <p:spPr>
          <a:xfrm>
            <a:off x="6624406" y="1028684"/>
            <a:ext cx="1885117"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Cloud Top Pressure</a:t>
            </a:r>
          </a:p>
        </p:txBody>
      </p:sp>
      <p:pic>
        <p:nvPicPr>
          <p:cNvPr id="198" name="npp_viirs_m07_20151026_175852_lcc_fit.thumb.jpg"/>
          <p:cNvPicPr>
            <a:picLocks noChangeAspect="1"/>
          </p:cNvPicPr>
          <p:nvPr/>
        </p:nvPicPr>
        <p:blipFill>
          <a:blip r:embed="rId2">
            <a:extLst/>
          </a:blip>
          <a:srcRect/>
          <a:stretch>
            <a:fillRect/>
          </a:stretch>
        </p:blipFill>
        <p:spPr>
          <a:xfrm>
            <a:off x="584200" y="1341297"/>
            <a:ext cx="2133466" cy="2411533"/>
          </a:xfrm>
          <a:prstGeom prst="rect">
            <a:avLst/>
          </a:prstGeom>
          <a:ln w="12700">
            <a:miter lim="400000"/>
          </a:ln>
        </p:spPr>
      </p:pic>
      <p:pic>
        <p:nvPicPr>
          <p:cNvPr id="199" name="SNPP_CLAVRx_cloud_mask_20151026_175852-181140.png"/>
          <p:cNvPicPr>
            <a:picLocks noChangeAspect="1"/>
          </p:cNvPicPr>
          <p:nvPr/>
        </p:nvPicPr>
        <p:blipFill>
          <a:blip r:embed="rId3">
            <a:extLst/>
          </a:blip>
          <a:srcRect l="9243" t="5167" r="9243" b="5167"/>
          <a:stretch>
            <a:fillRect/>
          </a:stretch>
        </p:blipFill>
        <p:spPr>
          <a:xfrm>
            <a:off x="3110706" y="1318923"/>
            <a:ext cx="2922728" cy="2411269"/>
          </a:xfrm>
          <a:prstGeom prst="rect">
            <a:avLst/>
          </a:prstGeom>
          <a:ln w="12700">
            <a:miter lim="400000"/>
          </a:ln>
        </p:spPr>
      </p:pic>
      <p:pic>
        <p:nvPicPr>
          <p:cNvPr id="200" name="SNPP_CLAVRx_cld_press_acha_20151026_175852-181140.png"/>
          <p:cNvPicPr>
            <a:picLocks noChangeAspect="1"/>
          </p:cNvPicPr>
          <p:nvPr/>
        </p:nvPicPr>
        <p:blipFill>
          <a:blip r:embed="rId4">
            <a:extLst/>
          </a:blip>
          <a:srcRect l="10085" t="5041" r="12265" b="5041"/>
          <a:stretch>
            <a:fillRect/>
          </a:stretch>
        </p:blipFill>
        <p:spPr>
          <a:xfrm>
            <a:off x="6211860" y="1329043"/>
            <a:ext cx="2776537" cy="2411447"/>
          </a:xfrm>
          <a:prstGeom prst="rect">
            <a:avLst/>
          </a:prstGeom>
          <a:ln w="12700">
            <a:miter lim="400000"/>
          </a:ln>
        </p:spPr>
      </p:pic>
      <p:pic>
        <p:nvPicPr>
          <p:cNvPr id="201" name="terra_modis_vis02_20151026_161000_lcc_fit.thumb-filtered.jpeg"/>
          <p:cNvPicPr>
            <a:picLocks noChangeAspect="1"/>
          </p:cNvPicPr>
          <p:nvPr/>
        </p:nvPicPr>
        <p:blipFill>
          <a:blip r:embed="rId5">
            <a:extLst/>
          </a:blip>
          <a:stretch>
            <a:fillRect/>
          </a:stretch>
        </p:blipFill>
        <p:spPr>
          <a:xfrm>
            <a:off x="873125" y="4166121"/>
            <a:ext cx="1555912" cy="2513919"/>
          </a:xfrm>
          <a:prstGeom prst="rect">
            <a:avLst/>
          </a:prstGeom>
          <a:ln w="12700">
            <a:miter lim="400000"/>
          </a:ln>
        </p:spPr>
      </p:pic>
      <p:pic>
        <p:nvPicPr>
          <p:cNvPr id="202" name="CLAVRx_cloud_mask_20151026_161040-162120.png"/>
          <p:cNvPicPr>
            <a:picLocks noChangeAspect="1"/>
          </p:cNvPicPr>
          <p:nvPr/>
        </p:nvPicPr>
        <p:blipFill>
          <a:blip r:embed="rId6">
            <a:extLst/>
          </a:blip>
          <a:srcRect l="9742" t="6851" r="9742" b="6851"/>
          <a:stretch>
            <a:fillRect/>
          </a:stretch>
        </p:blipFill>
        <p:spPr>
          <a:xfrm>
            <a:off x="3110706" y="4197474"/>
            <a:ext cx="2922751" cy="2349503"/>
          </a:xfrm>
          <a:prstGeom prst="rect">
            <a:avLst/>
          </a:prstGeom>
          <a:ln w="12700">
            <a:miter lim="400000"/>
          </a:ln>
        </p:spPr>
      </p:pic>
      <p:pic>
        <p:nvPicPr>
          <p:cNvPr id="203" name="CLAVRx_cld_press_acha_20151026_161040-162120.png"/>
          <p:cNvPicPr>
            <a:picLocks noChangeAspect="1"/>
          </p:cNvPicPr>
          <p:nvPr/>
        </p:nvPicPr>
        <p:blipFill>
          <a:blip r:embed="rId7">
            <a:extLst/>
          </a:blip>
          <a:srcRect l="9469" t="6445" r="12528" b="6445"/>
          <a:stretch>
            <a:fillRect/>
          </a:stretch>
        </p:blipFill>
        <p:spPr>
          <a:xfrm>
            <a:off x="6211860" y="4209380"/>
            <a:ext cx="2776711" cy="2325670"/>
          </a:xfrm>
          <a:prstGeom prst="rect">
            <a:avLst/>
          </a:prstGeom>
          <a:ln w="12700">
            <a:miter lim="400000"/>
          </a:ln>
        </p:spPr>
      </p:pic>
      <p:sp>
        <p:nvSpPr>
          <p:cNvPr id="204" name="Shape 204"/>
          <p:cNvSpPr/>
          <p:nvPr/>
        </p:nvSpPr>
        <p:spPr>
          <a:xfrm>
            <a:off x="669836" y="3887458"/>
            <a:ext cx="1888292"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MODIS 0.87 micron</a:t>
            </a:r>
          </a:p>
        </p:txBody>
      </p:sp>
      <p:sp>
        <p:nvSpPr>
          <p:cNvPr id="205" name="Shape 205"/>
          <p:cNvSpPr/>
          <p:nvPr/>
        </p:nvSpPr>
        <p:spPr>
          <a:xfrm>
            <a:off x="3983503" y="3887458"/>
            <a:ext cx="1176994"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Cloud Mask</a:t>
            </a:r>
          </a:p>
        </p:txBody>
      </p:sp>
      <p:sp>
        <p:nvSpPr>
          <p:cNvPr id="206" name="Shape 206"/>
          <p:cNvSpPr/>
          <p:nvPr/>
        </p:nvSpPr>
        <p:spPr>
          <a:xfrm>
            <a:off x="6657571" y="3887458"/>
            <a:ext cx="1885118"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Cloud Top Pressure</a:t>
            </a:r>
          </a:p>
        </p:txBody>
      </p:sp>
    </p:spTree>
    <p:extLst>
      <p:ext uri="{BB962C8B-B14F-4D97-AF65-F5344CB8AC3E}">
        <p14:creationId xmlns:p14="http://schemas.microsoft.com/office/powerpoint/2010/main" val="47348104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p:nvPr>
        </p:nvSpPr>
        <p:spPr>
          <a:prstGeom prst="rect">
            <a:avLst/>
          </a:prstGeom>
        </p:spPr>
        <p:txBody>
          <a:bodyPr/>
          <a:lstStyle/>
          <a:p>
            <a:r>
              <a:t>NUCAPS</a:t>
            </a:r>
          </a:p>
        </p:txBody>
      </p:sp>
      <p:sp>
        <p:nvSpPr>
          <p:cNvPr id="209" name="Shape 209"/>
          <p:cNvSpPr>
            <a:spLocks noGrp="1"/>
          </p:cNvSpPr>
          <p:nvPr>
            <p:ph type="body" idx="1"/>
          </p:nvPr>
        </p:nvSpPr>
        <p:spPr>
          <a:prstGeom prst="rect">
            <a:avLst/>
          </a:prstGeom>
        </p:spPr>
        <p:txBody>
          <a:bodyPr>
            <a:normAutofit/>
          </a:bodyPr>
          <a:lstStyle/>
          <a:p>
            <a:pPr marL="0" indent="0">
              <a:lnSpc>
                <a:spcPct val="120000"/>
              </a:lnSpc>
              <a:buSzTx/>
              <a:buFontTx/>
              <a:buNone/>
              <a:defRPr sz="2400"/>
            </a:pPr>
            <a:r>
              <a:rPr sz="2000" dirty="0"/>
              <a:t>NUCAPS (</a:t>
            </a:r>
            <a:r>
              <a:rPr sz="2000" u="sng" dirty="0"/>
              <a:t>N</a:t>
            </a:r>
            <a:r>
              <a:rPr sz="2000" dirty="0"/>
              <a:t>OAA </a:t>
            </a:r>
            <a:r>
              <a:rPr sz="2000" u="sng" dirty="0"/>
              <a:t>U</a:t>
            </a:r>
            <a:r>
              <a:rPr sz="2000" dirty="0"/>
              <a:t>nique </a:t>
            </a:r>
            <a:r>
              <a:rPr sz="2000" u="sng" dirty="0"/>
              <a:t>C</a:t>
            </a:r>
            <a:r>
              <a:rPr sz="2000" dirty="0"/>
              <a:t>rIS/</a:t>
            </a:r>
            <a:r>
              <a:rPr sz="2000" u="sng" dirty="0"/>
              <a:t>A</a:t>
            </a:r>
            <a:r>
              <a:rPr sz="2000" dirty="0"/>
              <a:t>TMS </a:t>
            </a:r>
            <a:r>
              <a:rPr sz="2000" u="sng" dirty="0"/>
              <a:t>P</a:t>
            </a:r>
            <a:r>
              <a:rPr sz="2000" dirty="0"/>
              <a:t>rocessing </a:t>
            </a:r>
            <a:r>
              <a:rPr sz="2000" u="sng" dirty="0"/>
              <a:t>S</a:t>
            </a:r>
            <a:r>
              <a:rPr sz="2000" dirty="0"/>
              <a:t>ystem) retrieves </a:t>
            </a:r>
            <a:r>
              <a:rPr sz="2000" dirty="0">
                <a:solidFill>
                  <a:srgbClr val="FFFB00"/>
                </a:solidFill>
              </a:rPr>
              <a:t>atmospheric temperature, moisture, and trace gases</a:t>
            </a:r>
            <a:r>
              <a:rPr sz="2000" dirty="0"/>
              <a:t> from combined infrared and microwave observations.</a:t>
            </a:r>
          </a:p>
        </p:txBody>
      </p:sp>
      <p:sp>
        <p:nvSpPr>
          <p:cNvPr id="210" name="Shape 21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latin typeface="Helvetica"/>
                <a:ea typeface="Helvetica"/>
                <a:cs typeface="Helvetica"/>
              </a:rPr>
              <a:pPr/>
              <a:t>12</a:t>
            </a:fld>
            <a:endParaRPr>
              <a:latin typeface="Helvetica"/>
              <a:ea typeface="Helvetica"/>
              <a:cs typeface="Helvetica"/>
            </a:endParaRPr>
          </a:p>
        </p:txBody>
      </p:sp>
      <p:graphicFrame>
        <p:nvGraphicFramePr>
          <p:cNvPr id="211" name="Table 211"/>
          <p:cNvGraphicFramePr/>
          <p:nvPr/>
        </p:nvGraphicFramePr>
        <p:xfrm>
          <a:off x="457200" y="2637834"/>
          <a:ext cx="8284036" cy="3738876"/>
        </p:xfrm>
        <a:graphic>
          <a:graphicData uri="http://schemas.openxmlformats.org/drawingml/2006/table">
            <a:tbl>
              <a:tblPr bandRow="1">
                <a:tableStyleId>{4C3C2611-4C71-4FC5-86AE-919BDF0F9419}</a:tableStyleId>
              </a:tblPr>
              <a:tblGrid>
                <a:gridCol w="1900434"/>
                <a:gridCol w="6383602"/>
              </a:tblGrid>
              <a:tr h="642619">
                <a:tc>
                  <a:txBody>
                    <a:bodyPr/>
                    <a:lstStyle/>
                    <a:p>
                      <a:pPr algn="l" defTabSz="457200">
                        <a:defRPr sz="1800" b="0" i="0"/>
                      </a:pPr>
                      <a:r>
                        <a:rPr b="1">
                          <a:latin typeface="+mn-lt"/>
                          <a:ea typeface="+mn-ea"/>
                          <a:cs typeface="+mn-cs"/>
                        </a:rPr>
                        <a:t>Heritage</a:t>
                      </a:r>
                    </a:p>
                  </a:txBody>
                  <a:tcPr marL="45720" marR="45720" horzOverflow="overflow">
                    <a:solidFill>
                      <a:srgbClr val="CFD7E7"/>
                    </a:solidFill>
                  </a:tcPr>
                </a:tc>
                <a:tc>
                  <a:txBody>
                    <a:bodyPr/>
                    <a:lstStyle/>
                    <a:p>
                      <a:pPr algn="l" defTabSz="457200">
                        <a:defRPr sz="1800" b="0" i="0"/>
                      </a:pPr>
                      <a:r>
                        <a:rPr>
                          <a:latin typeface="+mn-lt"/>
                          <a:ea typeface="+mn-ea"/>
                          <a:cs typeface="+mn-cs"/>
                        </a:rPr>
                        <a:t>Developed at NOAA/NESDIS/STAR by Chris Barnet, Antonia Gambacorta, Walter Wolf, Mark Liu et al.</a:t>
                      </a:r>
                    </a:p>
                  </a:txBody>
                  <a:tcPr marL="45720" marR="45720" horzOverflow="overflow">
                    <a:solidFill>
                      <a:srgbClr val="CFD7E7"/>
                    </a:solidFill>
                  </a:tcPr>
                </a:tc>
              </a:tr>
              <a:tr h="642619">
                <a:tc>
                  <a:txBody>
                    <a:bodyPr/>
                    <a:lstStyle/>
                    <a:p>
                      <a:pPr algn="l" defTabSz="457200">
                        <a:defRPr sz="1800" b="0" i="0"/>
                      </a:pPr>
                      <a:r>
                        <a:rPr b="1">
                          <a:latin typeface="+mn-lt"/>
                          <a:ea typeface="+mn-ea"/>
                          <a:cs typeface="+mn-cs"/>
                        </a:rPr>
                        <a:t>Satellites/Sensors</a:t>
                      </a:r>
                    </a:p>
                  </a:txBody>
                  <a:tcPr marL="45720" marR="45720" horzOverflow="overflow">
                    <a:solidFill>
                      <a:srgbClr val="E8ECF4"/>
                    </a:solidFill>
                  </a:tcPr>
                </a:tc>
                <a:tc>
                  <a:txBody>
                    <a:bodyPr/>
                    <a:lstStyle/>
                    <a:p>
                      <a:pPr algn="l" defTabSz="457200">
                        <a:defRPr sz="1800" b="0" i="0"/>
                      </a:pPr>
                      <a:r>
                        <a:rPr>
                          <a:latin typeface="+mn-lt"/>
                          <a:ea typeface="+mn-ea"/>
                          <a:cs typeface="+mn-cs"/>
                        </a:rPr>
                        <a:t>Suomi NPP CrIS/ATMS</a:t>
                      </a:r>
                    </a:p>
                  </a:txBody>
                  <a:tcPr marL="45720" marR="45720" horzOverflow="overflow">
                    <a:solidFill>
                      <a:srgbClr val="E8ECF4"/>
                    </a:solidFill>
                  </a:tcPr>
                </a:tc>
              </a:tr>
              <a:tr h="1226819">
                <a:tc>
                  <a:txBody>
                    <a:bodyPr/>
                    <a:lstStyle/>
                    <a:p>
                      <a:pPr algn="l" defTabSz="457200">
                        <a:defRPr sz="1800" b="0" i="0"/>
                      </a:pPr>
                      <a:r>
                        <a:rPr b="1">
                          <a:latin typeface="+mn-lt"/>
                          <a:ea typeface="+mn-ea"/>
                          <a:cs typeface="+mn-cs"/>
                        </a:rPr>
                        <a:t>Products</a:t>
                      </a:r>
                    </a:p>
                  </a:txBody>
                  <a:tcPr marL="45720" marR="45720" horzOverflow="overflow">
                    <a:solidFill>
                      <a:srgbClr val="CFD7E7"/>
                    </a:solidFill>
                  </a:tcPr>
                </a:tc>
                <a:tc>
                  <a:txBody>
                    <a:bodyPr/>
                    <a:lstStyle/>
                    <a:p>
                      <a:pPr algn="l" defTabSz="457200">
                        <a:defRPr sz="1800" b="0" i="0"/>
                      </a:pPr>
                      <a:r>
                        <a:rPr>
                          <a:latin typeface="+mn-lt"/>
                          <a:ea typeface="+mn-ea"/>
                          <a:cs typeface="+mn-cs"/>
                        </a:rPr>
                        <a:t>Temperature, water vapor, and ozone profiles; trace gas profiles including ozone, carbon monoxide, methane, carbon dioxide, nitrous oxide, sulphur dioxide; infrared and microwave surface emissivity; cloud cleared radiances.</a:t>
                      </a:r>
                    </a:p>
                  </a:txBody>
                  <a:tcPr marL="45720" marR="45720" horzOverflow="overflow">
                    <a:solidFill>
                      <a:srgbClr val="CFD7E7"/>
                    </a:solidFill>
                  </a:tcPr>
                </a:tc>
              </a:tr>
              <a:tr h="1226819">
                <a:tc>
                  <a:txBody>
                    <a:bodyPr/>
                    <a:lstStyle/>
                    <a:p>
                      <a:pPr algn="l" defTabSz="457200">
                        <a:defRPr sz="1800" b="0" i="0"/>
                      </a:pPr>
                      <a:r>
                        <a:rPr b="1">
                          <a:latin typeface="+mn-lt"/>
                          <a:ea typeface="+mn-ea"/>
                          <a:cs typeface="+mn-cs"/>
                        </a:rPr>
                        <a:t>Features</a:t>
                      </a:r>
                    </a:p>
                  </a:txBody>
                  <a:tcPr marL="45720" marR="45720" horzOverflow="overflow">
                    <a:solidFill>
                      <a:srgbClr val="E8ECF4"/>
                    </a:solidFill>
                  </a:tcPr>
                </a:tc>
                <a:tc>
                  <a:txBody>
                    <a:bodyPr/>
                    <a:lstStyle/>
                    <a:p>
                      <a:pPr marL="180473" indent="-180473" algn="l" defTabSz="457200">
                        <a:buSzPct val="100000"/>
                        <a:buChar char="•"/>
                        <a:defRPr sz="1800" b="0" i="0">
                          <a:latin typeface="+mn-lt"/>
                          <a:ea typeface="+mn-ea"/>
                          <a:cs typeface="+mn-cs"/>
                        </a:defRPr>
                      </a:pPr>
                      <a:r>
                        <a:t>Multi-sensor common physical retrieval algorithm.</a:t>
                      </a:r>
                    </a:p>
                    <a:p>
                      <a:pPr marL="180473" indent="-180473" algn="l" defTabSz="457200">
                        <a:buSzPct val="100000"/>
                        <a:buChar char="•"/>
                        <a:defRPr sz="1800" b="0" i="0">
                          <a:latin typeface="+mn-lt"/>
                          <a:ea typeface="+mn-ea"/>
                          <a:cs typeface="+mn-cs"/>
                        </a:defRPr>
                      </a:pPr>
                      <a:r>
                        <a:t>Future versions will support Metop-A/B IASI/AMSU/MHS and Aqua AIRS/AMSU.</a:t>
                      </a:r>
                    </a:p>
                    <a:p>
                      <a:pPr marL="180473" indent="-180473" algn="l" defTabSz="457200">
                        <a:buSzPct val="100000"/>
                        <a:buChar char="•"/>
                        <a:defRPr sz="1800" b="0" i="0">
                          <a:latin typeface="+mn-lt"/>
                          <a:ea typeface="+mn-ea"/>
                          <a:cs typeface="+mn-cs"/>
                        </a:defRPr>
                      </a:pPr>
                      <a:r>
                        <a:t>NUCAPS is the official NOAA sounding product for JPSS.</a:t>
                      </a:r>
                    </a:p>
                  </a:txBody>
                  <a:tcPr marL="45720" marR="45720" horzOverflow="overflow">
                    <a:solidFill>
                      <a:srgbClr val="E8ECF4"/>
                    </a:solidFill>
                  </a:tcPr>
                </a:tc>
              </a:tr>
            </a:tbl>
          </a:graphicData>
        </a:graphic>
      </p:graphicFrame>
    </p:spTree>
    <p:extLst>
      <p:ext uri="{BB962C8B-B14F-4D97-AF65-F5344CB8AC3E}">
        <p14:creationId xmlns:p14="http://schemas.microsoft.com/office/powerpoint/2010/main" val="61132108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p:nvPr>
        </p:nvSpPr>
        <p:spPr>
          <a:prstGeom prst="rect">
            <a:avLst/>
          </a:prstGeom>
        </p:spPr>
        <p:txBody>
          <a:bodyPr/>
          <a:lstStyle/>
          <a:p>
            <a:r>
              <a:t>NUCAPS Examples</a:t>
            </a:r>
          </a:p>
        </p:txBody>
      </p:sp>
      <p:sp>
        <p:nvSpPr>
          <p:cNvPr id="214" name="Shape 21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latin typeface="Helvetica"/>
                <a:ea typeface="Helvetica"/>
                <a:cs typeface="Helvetica"/>
              </a:rPr>
              <a:pPr/>
              <a:t>13</a:t>
            </a:fld>
            <a:endParaRPr>
              <a:latin typeface="Helvetica"/>
              <a:ea typeface="Helvetica"/>
              <a:cs typeface="Helvetica"/>
            </a:endParaRPr>
          </a:p>
        </p:txBody>
      </p:sp>
      <p:sp>
        <p:nvSpPr>
          <p:cNvPr id="215" name="Shape 215"/>
          <p:cNvSpPr/>
          <p:nvPr/>
        </p:nvSpPr>
        <p:spPr>
          <a:xfrm>
            <a:off x="4755517" y="587333"/>
            <a:ext cx="3431937"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solidFill>
                  <a:srgbClr val="FFFFFF"/>
                </a:solidFill>
                <a:latin typeface="+mn-lt"/>
                <a:ea typeface="+mn-ea"/>
                <a:cs typeface="+mn-cs"/>
                <a:sym typeface="Helvetica"/>
              </a:defRPr>
            </a:lvl1pPr>
          </a:lstStyle>
          <a:p>
            <a:r>
              <a:rPr>
                <a:latin typeface="Helvetica"/>
                <a:ea typeface="Helvetica"/>
                <a:cs typeface="Helvetica"/>
              </a:rPr>
              <a:t>SNPP 2015/04/03 19:07 UTC</a:t>
            </a:r>
          </a:p>
        </p:txBody>
      </p:sp>
      <p:sp>
        <p:nvSpPr>
          <p:cNvPr id="216" name="Shape 216"/>
          <p:cNvSpPr/>
          <p:nvPr/>
        </p:nvSpPr>
        <p:spPr>
          <a:xfrm>
            <a:off x="1720253" y="1585329"/>
            <a:ext cx="1244859"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Temperature</a:t>
            </a:r>
          </a:p>
        </p:txBody>
      </p:sp>
      <p:pic>
        <p:nvPicPr>
          <p:cNvPr id="217" name="NUCAPS-EDR_v1r0_npp_s201504031906499_e201504031907197_c201504032037040.nc.NUCAPS_wvap_986mb.png"/>
          <p:cNvPicPr>
            <a:picLocks noChangeAspect="1"/>
          </p:cNvPicPr>
          <p:nvPr/>
        </p:nvPicPr>
        <p:blipFill>
          <a:blip r:embed="rId2">
            <a:extLst/>
          </a:blip>
          <a:stretch>
            <a:fillRect/>
          </a:stretch>
        </p:blipFill>
        <p:spPr>
          <a:xfrm>
            <a:off x="4622157" y="1915188"/>
            <a:ext cx="4269280" cy="4269281"/>
          </a:xfrm>
          <a:prstGeom prst="rect">
            <a:avLst/>
          </a:prstGeom>
          <a:ln w="12700">
            <a:miter lim="400000"/>
          </a:ln>
        </p:spPr>
      </p:pic>
      <p:pic>
        <p:nvPicPr>
          <p:cNvPr id="218" name="NUCAPS-EDR_v1r0_npp_s201504031906499_e201504031907197_c201504032037040.nc.NUCAPS_temp_986mb.png"/>
          <p:cNvPicPr>
            <a:picLocks noChangeAspect="1"/>
          </p:cNvPicPr>
          <p:nvPr/>
        </p:nvPicPr>
        <p:blipFill>
          <a:blip r:embed="rId3">
            <a:extLst/>
          </a:blip>
          <a:stretch>
            <a:fillRect/>
          </a:stretch>
        </p:blipFill>
        <p:spPr>
          <a:xfrm>
            <a:off x="208042" y="1915188"/>
            <a:ext cx="4269281" cy="4269281"/>
          </a:xfrm>
          <a:prstGeom prst="rect">
            <a:avLst/>
          </a:prstGeom>
          <a:ln w="12700">
            <a:miter lim="400000"/>
          </a:ln>
        </p:spPr>
      </p:pic>
      <p:sp>
        <p:nvSpPr>
          <p:cNvPr id="219" name="Shape 219"/>
          <p:cNvSpPr/>
          <p:nvPr/>
        </p:nvSpPr>
        <p:spPr>
          <a:xfrm>
            <a:off x="5558403" y="1585329"/>
            <a:ext cx="2396788"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Water Vapor Mixing Ratio</a:t>
            </a:r>
          </a:p>
        </p:txBody>
      </p:sp>
      <p:sp>
        <p:nvSpPr>
          <p:cNvPr id="220" name="Shape 220"/>
          <p:cNvSpPr/>
          <p:nvPr/>
        </p:nvSpPr>
        <p:spPr>
          <a:xfrm>
            <a:off x="902142" y="2191272"/>
            <a:ext cx="778438" cy="128809"/>
          </a:xfrm>
          <a:prstGeom prst="rect">
            <a:avLst/>
          </a:prstGeom>
          <a:solidFill>
            <a:srgbClr val="FFFFFF"/>
          </a:solidFill>
          <a:ln w="12700">
            <a:miter lim="400000"/>
          </a:ln>
        </p:spPr>
        <p:txBody>
          <a:bodyPr lIns="45719" rIns="45719" anchor="ctr"/>
          <a:lstStyle/>
          <a:p>
            <a:endParaRPr/>
          </a:p>
        </p:txBody>
      </p:sp>
      <p:sp>
        <p:nvSpPr>
          <p:cNvPr id="221" name="Shape 221"/>
          <p:cNvSpPr/>
          <p:nvPr/>
        </p:nvSpPr>
        <p:spPr>
          <a:xfrm>
            <a:off x="3313212" y="2191272"/>
            <a:ext cx="778439" cy="128809"/>
          </a:xfrm>
          <a:prstGeom prst="rect">
            <a:avLst/>
          </a:prstGeom>
          <a:solidFill>
            <a:srgbClr val="FFFFFF"/>
          </a:solidFill>
          <a:ln w="12700">
            <a:miter lim="400000"/>
          </a:ln>
        </p:spPr>
        <p:txBody>
          <a:bodyPr lIns="45719" rIns="45719" anchor="ctr"/>
          <a:lstStyle/>
          <a:p>
            <a:endParaRPr/>
          </a:p>
        </p:txBody>
      </p:sp>
      <p:sp>
        <p:nvSpPr>
          <p:cNvPr id="222" name="Shape 222"/>
          <p:cNvSpPr/>
          <p:nvPr/>
        </p:nvSpPr>
        <p:spPr>
          <a:xfrm>
            <a:off x="5257759" y="2191272"/>
            <a:ext cx="778439" cy="128809"/>
          </a:xfrm>
          <a:prstGeom prst="rect">
            <a:avLst/>
          </a:prstGeom>
          <a:solidFill>
            <a:srgbClr val="FFFFFF"/>
          </a:solidFill>
          <a:ln w="12700">
            <a:miter lim="400000"/>
          </a:ln>
        </p:spPr>
        <p:txBody>
          <a:bodyPr lIns="45719" rIns="45719" anchor="ctr"/>
          <a:lstStyle/>
          <a:p>
            <a:endParaRPr/>
          </a:p>
        </p:txBody>
      </p:sp>
      <p:sp>
        <p:nvSpPr>
          <p:cNvPr id="223" name="Shape 223"/>
          <p:cNvSpPr/>
          <p:nvPr/>
        </p:nvSpPr>
        <p:spPr>
          <a:xfrm>
            <a:off x="7611781" y="2191272"/>
            <a:ext cx="778438" cy="128809"/>
          </a:xfrm>
          <a:prstGeom prst="rect">
            <a:avLst/>
          </a:prstGeom>
          <a:solidFill>
            <a:srgbClr val="FFFFFF"/>
          </a:solidFill>
          <a:ln w="12700">
            <a:miter lim="400000"/>
          </a:ln>
        </p:spPr>
        <p:txBody>
          <a:bodyPr lIns="45719" rIns="45719" anchor="ctr"/>
          <a:lstStyle/>
          <a:p>
            <a:endParaRPr/>
          </a:p>
        </p:txBody>
      </p:sp>
    </p:spTree>
    <p:extLst>
      <p:ext uri="{BB962C8B-B14F-4D97-AF65-F5344CB8AC3E}">
        <p14:creationId xmlns:p14="http://schemas.microsoft.com/office/powerpoint/2010/main" val="106169518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p:cNvSpPr>
          <p:nvPr>
            <p:ph type="title"/>
          </p:nvPr>
        </p:nvSpPr>
        <p:spPr>
          <a:prstGeom prst="rect">
            <a:avLst/>
          </a:prstGeom>
        </p:spPr>
        <p:txBody>
          <a:bodyPr/>
          <a:lstStyle/>
          <a:p>
            <a:r>
              <a:t>ACSPO</a:t>
            </a:r>
          </a:p>
        </p:txBody>
      </p:sp>
      <p:sp>
        <p:nvSpPr>
          <p:cNvPr id="226" name="Shape 226"/>
          <p:cNvSpPr>
            <a:spLocks noGrp="1"/>
          </p:cNvSpPr>
          <p:nvPr>
            <p:ph type="body" idx="1"/>
          </p:nvPr>
        </p:nvSpPr>
        <p:spPr>
          <a:prstGeom prst="rect">
            <a:avLst/>
          </a:prstGeom>
        </p:spPr>
        <p:txBody>
          <a:bodyPr>
            <a:normAutofit/>
          </a:bodyPr>
          <a:lstStyle/>
          <a:p>
            <a:pPr marL="0" indent="0">
              <a:lnSpc>
                <a:spcPct val="120000"/>
              </a:lnSpc>
              <a:buSzTx/>
              <a:buFontTx/>
              <a:buNone/>
              <a:defRPr sz="2400"/>
            </a:pPr>
            <a:r>
              <a:rPr sz="2000" dirty="0"/>
              <a:t>ACSPO (</a:t>
            </a:r>
            <a:r>
              <a:rPr sz="2000" u="sng" dirty="0"/>
              <a:t>A</a:t>
            </a:r>
            <a:r>
              <a:rPr sz="2000" dirty="0"/>
              <a:t>dvanced </a:t>
            </a:r>
            <a:r>
              <a:rPr sz="2000" u="sng" dirty="0"/>
              <a:t>C</a:t>
            </a:r>
            <a:r>
              <a:rPr sz="2000" dirty="0"/>
              <a:t>lear-</a:t>
            </a:r>
            <a:r>
              <a:rPr sz="2000" u="sng" dirty="0"/>
              <a:t>S</a:t>
            </a:r>
            <a:r>
              <a:rPr sz="2000" dirty="0"/>
              <a:t>ky </a:t>
            </a:r>
            <a:r>
              <a:rPr sz="2000" u="sng" dirty="0"/>
              <a:t>P</a:t>
            </a:r>
            <a:r>
              <a:rPr sz="2000" dirty="0"/>
              <a:t>rocessor for </a:t>
            </a:r>
            <a:r>
              <a:rPr sz="2000" u="sng" dirty="0"/>
              <a:t>O</a:t>
            </a:r>
            <a:r>
              <a:rPr sz="2000" dirty="0"/>
              <a:t>ceans) retrieves </a:t>
            </a:r>
            <a:r>
              <a:rPr sz="2000" dirty="0">
                <a:solidFill>
                  <a:srgbClr val="FFFB00"/>
                </a:solidFill>
              </a:rPr>
              <a:t>sea surface temperature</a:t>
            </a:r>
            <a:r>
              <a:rPr sz="2000" dirty="0"/>
              <a:t> from multispectral imager observations.</a:t>
            </a:r>
          </a:p>
        </p:txBody>
      </p:sp>
      <p:sp>
        <p:nvSpPr>
          <p:cNvPr id="227" name="Shape 22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latin typeface="Helvetica"/>
                <a:ea typeface="Helvetica"/>
                <a:cs typeface="Helvetica"/>
              </a:rPr>
              <a:pPr/>
              <a:t>14</a:t>
            </a:fld>
            <a:endParaRPr>
              <a:latin typeface="Helvetica"/>
              <a:ea typeface="Helvetica"/>
              <a:cs typeface="Helvetica"/>
            </a:endParaRPr>
          </a:p>
        </p:txBody>
      </p:sp>
      <p:graphicFrame>
        <p:nvGraphicFramePr>
          <p:cNvPr id="228" name="Table 228"/>
          <p:cNvGraphicFramePr/>
          <p:nvPr/>
        </p:nvGraphicFramePr>
        <p:xfrm>
          <a:off x="457200" y="2637834"/>
          <a:ext cx="8284036" cy="3738876"/>
        </p:xfrm>
        <a:graphic>
          <a:graphicData uri="http://schemas.openxmlformats.org/drawingml/2006/table">
            <a:tbl>
              <a:tblPr bandRow="1">
                <a:tableStyleId>{4C3C2611-4C71-4FC5-86AE-919BDF0F9419}</a:tableStyleId>
              </a:tblPr>
              <a:tblGrid>
                <a:gridCol w="1900434"/>
                <a:gridCol w="6383602"/>
              </a:tblGrid>
              <a:tr h="642619">
                <a:tc>
                  <a:txBody>
                    <a:bodyPr/>
                    <a:lstStyle/>
                    <a:p>
                      <a:pPr algn="l" defTabSz="457200">
                        <a:defRPr sz="1800" b="0" i="0"/>
                      </a:pPr>
                      <a:r>
                        <a:rPr b="1">
                          <a:latin typeface="+mn-lt"/>
                          <a:ea typeface="+mn-ea"/>
                          <a:cs typeface="+mn-cs"/>
                        </a:rPr>
                        <a:t>Heritage</a:t>
                      </a:r>
                    </a:p>
                  </a:txBody>
                  <a:tcPr marL="45720" marR="45720" horzOverflow="overflow">
                    <a:solidFill>
                      <a:srgbClr val="CFD7E7"/>
                    </a:solidFill>
                  </a:tcPr>
                </a:tc>
                <a:tc>
                  <a:txBody>
                    <a:bodyPr/>
                    <a:lstStyle/>
                    <a:p>
                      <a:pPr algn="l" defTabSz="457200">
                        <a:defRPr sz="1800" b="0" i="0"/>
                      </a:pPr>
                      <a:r>
                        <a:rPr>
                          <a:latin typeface="+mn-lt"/>
                          <a:ea typeface="+mn-ea"/>
                          <a:cs typeface="+mn-cs"/>
                        </a:rPr>
                        <a:t>Developed at NOAA/NESDIS/STAR by Alex Ignatov, John Sapper, John Stroup, and Yury Kihai.</a:t>
                      </a:r>
                    </a:p>
                  </a:txBody>
                  <a:tcPr marL="45720" marR="45720" horzOverflow="overflow">
                    <a:solidFill>
                      <a:srgbClr val="CFD7E7"/>
                    </a:solidFill>
                  </a:tcPr>
                </a:tc>
              </a:tr>
              <a:tr h="642619">
                <a:tc>
                  <a:txBody>
                    <a:bodyPr/>
                    <a:lstStyle/>
                    <a:p>
                      <a:pPr algn="l" defTabSz="457200">
                        <a:defRPr sz="1800" b="0" i="0"/>
                      </a:pPr>
                      <a:r>
                        <a:rPr b="1">
                          <a:latin typeface="+mn-lt"/>
                          <a:ea typeface="+mn-ea"/>
                          <a:cs typeface="+mn-cs"/>
                        </a:rPr>
                        <a:t>Satellites/Sensors</a:t>
                      </a:r>
                    </a:p>
                  </a:txBody>
                  <a:tcPr marL="45720" marR="45720" horzOverflow="overflow">
                    <a:solidFill>
                      <a:srgbClr val="E8ECF4"/>
                    </a:solidFill>
                  </a:tcPr>
                </a:tc>
                <a:tc>
                  <a:txBody>
                    <a:bodyPr/>
                    <a:lstStyle/>
                    <a:p>
                      <a:pPr algn="l" defTabSz="457200">
                        <a:defRPr sz="1800" b="0" i="0"/>
                      </a:pPr>
                      <a:r>
                        <a:rPr>
                          <a:latin typeface="+mn-lt"/>
                          <a:ea typeface="+mn-ea"/>
                          <a:cs typeface="+mn-cs"/>
                        </a:rPr>
                        <a:t>Suomi NPP VIIRS; NOAA-18/19 AVHRR; Metop-A/B AVHRR; Terra/Aqua MODIS.</a:t>
                      </a:r>
                    </a:p>
                  </a:txBody>
                  <a:tcPr marL="45720" marR="45720" horzOverflow="overflow">
                    <a:solidFill>
                      <a:srgbClr val="E8ECF4"/>
                    </a:solidFill>
                  </a:tcPr>
                </a:tc>
              </a:tr>
              <a:tr h="1226819">
                <a:tc>
                  <a:txBody>
                    <a:bodyPr/>
                    <a:lstStyle/>
                    <a:p>
                      <a:pPr algn="l" defTabSz="457200">
                        <a:defRPr sz="1800" b="0" i="0"/>
                      </a:pPr>
                      <a:r>
                        <a:rPr b="1">
                          <a:latin typeface="+mn-lt"/>
                          <a:ea typeface="+mn-ea"/>
                          <a:cs typeface="+mn-cs"/>
                        </a:rPr>
                        <a:t>Products</a:t>
                      </a:r>
                    </a:p>
                  </a:txBody>
                  <a:tcPr marL="45720" marR="45720" horzOverflow="overflow">
                    <a:solidFill>
                      <a:srgbClr val="CFD7E7"/>
                    </a:solidFill>
                  </a:tcPr>
                </a:tc>
                <a:tc>
                  <a:txBody>
                    <a:bodyPr/>
                    <a:lstStyle/>
                    <a:p>
                      <a:pPr algn="l" defTabSz="457200">
                        <a:defRPr sz="1800" b="0" i="0"/>
                      </a:pPr>
                      <a:r>
                        <a:rPr>
                          <a:latin typeface="+mn-lt"/>
                          <a:ea typeface="+mn-ea"/>
                          <a:cs typeface="+mn-cs"/>
                        </a:rPr>
                        <a:t>Sea surface temperature, aerosol optical thickness; and clear-sky radiances.</a:t>
                      </a:r>
                    </a:p>
                  </a:txBody>
                  <a:tcPr marL="45720" marR="45720" horzOverflow="overflow">
                    <a:solidFill>
                      <a:srgbClr val="CFD7E7"/>
                    </a:solidFill>
                  </a:tcPr>
                </a:tc>
              </a:tr>
              <a:tr h="1226819">
                <a:tc>
                  <a:txBody>
                    <a:bodyPr/>
                    <a:lstStyle/>
                    <a:p>
                      <a:pPr algn="l" defTabSz="457200">
                        <a:defRPr sz="1800" b="0" i="0"/>
                      </a:pPr>
                      <a:r>
                        <a:rPr b="1">
                          <a:latin typeface="+mn-lt"/>
                          <a:ea typeface="+mn-ea"/>
                          <a:cs typeface="+mn-cs"/>
                        </a:rPr>
                        <a:t>Features</a:t>
                      </a:r>
                    </a:p>
                  </a:txBody>
                  <a:tcPr marL="45720" marR="45720" horzOverflow="overflow">
                    <a:solidFill>
                      <a:srgbClr val="E8ECF4"/>
                    </a:solidFill>
                  </a:tcPr>
                </a:tc>
                <a:tc>
                  <a:txBody>
                    <a:bodyPr/>
                    <a:lstStyle/>
                    <a:p>
                      <a:pPr marL="180473" indent="-180473" algn="l" defTabSz="457200">
                        <a:buSzPct val="100000"/>
                        <a:buChar char="•"/>
                        <a:defRPr sz="1800" b="0" i="0">
                          <a:latin typeface="+mn-lt"/>
                          <a:ea typeface="+mn-ea"/>
                          <a:cs typeface="+mn-cs"/>
                        </a:defRPr>
                      </a:pPr>
                      <a:r>
                        <a:t>Multi-sensor common algorithm.</a:t>
                      </a:r>
                    </a:p>
                    <a:p>
                      <a:pPr marL="180473" indent="-180473" algn="l" defTabSz="457200">
                        <a:buSzPct val="100000"/>
                        <a:buChar char="•"/>
                        <a:defRPr sz="1800" b="0" i="0">
                          <a:latin typeface="+mn-lt"/>
                          <a:ea typeface="+mn-ea"/>
                          <a:cs typeface="+mn-cs"/>
                        </a:defRPr>
                      </a:pPr>
                      <a:r>
                        <a:t>ACSPO is the official JPSS algorithm for SST.</a:t>
                      </a:r>
                    </a:p>
                  </a:txBody>
                  <a:tcPr marL="45720" marR="45720" horzOverflow="overflow">
                    <a:solidFill>
                      <a:srgbClr val="E8ECF4"/>
                    </a:solidFill>
                  </a:tcPr>
                </a:tc>
              </a:tr>
            </a:tbl>
          </a:graphicData>
        </a:graphic>
      </p:graphicFrame>
    </p:spTree>
    <p:extLst>
      <p:ext uri="{BB962C8B-B14F-4D97-AF65-F5344CB8AC3E}">
        <p14:creationId xmlns:p14="http://schemas.microsoft.com/office/powerpoint/2010/main" val="179165442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p:cNvSpPr>
          <p:nvPr>
            <p:ph type="title"/>
          </p:nvPr>
        </p:nvSpPr>
        <p:spPr>
          <a:prstGeom prst="rect">
            <a:avLst/>
          </a:prstGeom>
        </p:spPr>
        <p:txBody>
          <a:bodyPr/>
          <a:lstStyle/>
          <a:p>
            <a:r>
              <a:t>ACSPO Examples</a:t>
            </a:r>
          </a:p>
        </p:txBody>
      </p:sp>
      <p:sp>
        <p:nvSpPr>
          <p:cNvPr id="231" name="Shape 23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latin typeface="Helvetica"/>
                <a:ea typeface="Helvetica"/>
                <a:cs typeface="Helvetica"/>
              </a:rPr>
              <a:pPr/>
              <a:t>15</a:t>
            </a:fld>
            <a:endParaRPr>
              <a:latin typeface="Helvetica"/>
              <a:ea typeface="Helvetica"/>
              <a:cs typeface="Helvetica"/>
            </a:endParaRPr>
          </a:p>
        </p:txBody>
      </p:sp>
      <p:sp>
        <p:nvSpPr>
          <p:cNvPr id="232" name="Shape 232"/>
          <p:cNvSpPr/>
          <p:nvPr/>
        </p:nvSpPr>
        <p:spPr>
          <a:xfrm>
            <a:off x="6243209" y="546654"/>
            <a:ext cx="1375381"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solidFill>
                  <a:srgbClr val="FFFFFF"/>
                </a:solidFill>
                <a:latin typeface="+mn-lt"/>
                <a:ea typeface="+mn-ea"/>
                <a:cs typeface="+mn-cs"/>
                <a:sym typeface="Helvetica"/>
              </a:defRPr>
            </a:lvl1pPr>
          </a:lstStyle>
          <a:p>
            <a:r>
              <a:rPr>
                <a:latin typeface="Helvetica"/>
                <a:ea typeface="Helvetica"/>
                <a:cs typeface="Helvetica"/>
              </a:rPr>
              <a:t>2015/04/02</a:t>
            </a:r>
          </a:p>
        </p:txBody>
      </p:sp>
      <p:sp>
        <p:nvSpPr>
          <p:cNvPr id="233" name="Shape 233"/>
          <p:cNvSpPr/>
          <p:nvPr/>
        </p:nvSpPr>
        <p:spPr>
          <a:xfrm>
            <a:off x="577496" y="1013171"/>
            <a:ext cx="2121953"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VIIRS SST 17:44 UTC</a:t>
            </a:r>
          </a:p>
        </p:txBody>
      </p:sp>
      <p:pic>
        <p:nvPicPr>
          <p:cNvPr id="234" name="pasted-image.tif"/>
          <p:cNvPicPr>
            <a:picLocks noChangeAspect="1"/>
          </p:cNvPicPr>
          <p:nvPr/>
        </p:nvPicPr>
        <p:blipFill>
          <a:blip r:embed="rId2">
            <a:extLst/>
          </a:blip>
          <a:stretch>
            <a:fillRect/>
          </a:stretch>
        </p:blipFill>
        <p:spPr>
          <a:xfrm>
            <a:off x="2202945" y="3591646"/>
            <a:ext cx="4731760" cy="3186545"/>
          </a:xfrm>
          <a:prstGeom prst="rect">
            <a:avLst/>
          </a:prstGeom>
          <a:ln w="12700">
            <a:miter lim="400000"/>
          </a:ln>
        </p:spPr>
      </p:pic>
      <p:pic>
        <p:nvPicPr>
          <p:cNvPr id="235" name="ACSPO_V2.31_NPP_VIIRS_2015-04-02_1744-1756_SST_Cloud.png"/>
          <p:cNvPicPr>
            <a:picLocks noChangeAspect="1"/>
          </p:cNvPicPr>
          <p:nvPr/>
        </p:nvPicPr>
        <p:blipFill>
          <a:blip r:embed="rId3">
            <a:extLst/>
          </a:blip>
          <a:stretch>
            <a:fillRect/>
          </a:stretch>
        </p:blipFill>
        <p:spPr>
          <a:xfrm>
            <a:off x="669976" y="1268055"/>
            <a:ext cx="2495793" cy="1877713"/>
          </a:xfrm>
          <a:prstGeom prst="rect">
            <a:avLst/>
          </a:prstGeom>
          <a:ln w="12700">
            <a:solidFill>
              <a:srgbClr val="A7A7A7"/>
            </a:solidFill>
            <a:miter lim="400000"/>
          </a:ln>
        </p:spPr>
      </p:pic>
      <p:pic>
        <p:nvPicPr>
          <p:cNvPr id="236" name="ACSPO_V2.31_AQUA_MODIS_2015-04-02_1835-1846_SST_Cloud.png"/>
          <p:cNvPicPr>
            <a:picLocks noChangeAspect="1"/>
          </p:cNvPicPr>
          <p:nvPr/>
        </p:nvPicPr>
        <p:blipFill>
          <a:blip r:embed="rId4">
            <a:extLst/>
          </a:blip>
          <a:stretch>
            <a:fillRect/>
          </a:stretch>
        </p:blipFill>
        <p:spPr>
          <a:xfrm>
            <a:off x="6257631" y="1268055"/>
            <a:ext cx="2495793" cy="1877713"/>
          </a:xfrm>
          <a:prstGeom prst="rect">
            <a:avLst/>
          </a:prstGeom>
          <a:ln w="12700">
            <a:solidFill>
              <a:srgbClr val="A7A7A7"/>
            </a:solidFill>
            <a:miter lim="400000"/>
          </a:ln>
        </p:spPr>
      </p:pic>
      <p:sp>
        <p:nvSpPr>
          <p:cNvPr id="237" name="Shape 237"/>
          <p:cNvSpPr/>
          <p:nvPr/>
        </p:nvSpPr>
        <p:spPr>
          <a:xfrm>
            <a:off x="6372651" y="1020213"/>
            <a:ext cx="2257287"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MODIS SST 18:35 UTC</a:t>
            </a:r>
          </a:p>
        </p:txBody>
      </p:sp>
      <p:pic>
        <p:nvPicPr>
          <p:cNvPr id="238" name="ACSPO_V2.31_NOAA19_FRAC_2015-04-02_1831-1834_SST_Cloud.png"/>
          <p:cNvPicPr>
            <a:picLocks noChangeAspect="1"/>
          </p:cNvPicPr>
          <p:nvPr/>
        </p:nvPicPr>
        <p:blipFill>
          <a:blip r:embed="rId5">
            <a:extLst/>
          </a:blip>
          <a:stretch>
            <a:fillRect/>
          </a:stretch>
        </p:blipFill>
        <p:spPr>
          <a:xfrm>
            <a:off x="3324103" y="1268055"/>
            <a:ext cx="2495794" cy="1877713"/>
          </a:xfrm>
          <a:prstGeom prst="rect">
            <a:avLst/>
          </a:prstGeom>
          <a:ln w="12700">
            <a:solidFill>
              <a:srgbClr val="A7A7A7"/>
            </a:solidFill>
            <a:miter lim="400000"/>
          </a:ln>
        </p:spPr>
      </p:pic>
      <p:sp>
        <p:nvSpPr>
          <p:cNvPr id="239" name="Shape 239"/>
          <p:cNvSpPr/>
          <p:nvPr/>
        </p:nvSpPr>
        <p:spPr>
          <a:xfrm>
            <a:off x="3428226" y="1020213"/>
            <a:ext cx="2287548"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AVHRR SST 18:31 UTC</a:t>
            </a:r>
          </a:p>
        </p:txBody>
      </p:sp>
      <p:sp>
        <p:nvSpPr>
          <p:cNvPr id="240" name="Shape 240"/>
          <p:cNvSpPr/>
          <p:nvPr/>
        </p:nvSpPr>
        <p:spPr>
          <a:xfrm>
            <a:off x="2971125" y="3324960"/>
            <a:ext cx="3195400"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VIIRS SST 2015/03/18 07:40 UTC</a:t>
            </a:r>
          </a:p>
        </p:txBody>
      </p:sp>
    </p:spTree>
    <p:extLst>
      <p:ext uri="{BB962C8B-B14F-4D97-AF65-F5344CB8AC3E}">
        <p14:creationId xmlns:p14="http://schemas.microsoft.com/office/powerpoint/2010/main" val="104753578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p:cNvSpPr>
          <p:nvPr>
            <p:ph type="title"/>
          </p:nvPr>
        </p:nvSpPr>
        <p:spPr>
          <a:prstGeom prst="rect">
            <a:avLst/>
          </a:prstGeom>
        </p:spPr>
        <p:txBody>
          <a:bodyPr/>
          <a:lstStyle/>
          <a:p>
            <a:r>
              <a:t>IAPP</a:t>
            </a:r>
          </a:p>
        </p:txBody>
      </p:sp>
      <p:sp>
        <p:nvSpPr>
          <p:cNvPr id="243" name="Shape 243"/>
          <p:cNvSpPr>
            <a:spLocks noGrp="1"/>
          </p:cNvSpPr>
          <p:nvPr>
            <p:ph type="body" idx="1"/>
          </p:nvPr>
        </p:nvSpPr>
        <p:spPr>
          <a:prstGeom prst="rect">
            <a:avLst/>
          </a:prstGeom>
        </p:spPr>
        <p:txBody>
          <a:bodyPr>
            <a:normAutofit/>
          </a:bodyPr>
          <a:lstStyle/>
          <a:p>
            <a:pPr marL="0" indent="0">
              <a:lnSpc>
                <a:spcPct val="120000"/>
              </a:lnSpc>
              <a:buSzTx/>
              <a:buFontTx/>
              <a:buNone/>
              <a:defRPr sz="2400"/>
            </a:pPr>
            <a:r>
              <a:rPr sz="2000" dirty="0"/>
              <a:t>IAPP (</a:t>
            </a:r>
            <a:r>
              <a:rPr sz="2000" u="sng" dirty="0"/>
              <a:t>I</a:t>
            </a:r>
            <a:r>
              <a:rPr sz="2000" dirty="0"/>
              <a:t>nternational </a:t>
            </a:r>
            <a:r>
              <a:rPr sz="2000" u="sng" dirty="0"/>
              <a:t>A</a:t>
            </a:r>
            <a:r>
              <a:rPr sz="2000" dirty="0"/>
              <a:t>TOVS </a:t>
            </a:r>
            <a:r>
              <a:rPr sz="2000" u="sng" dirty="0"/>
              <a:t>P</a:t>
            </a:r>
            <a:r>
              <a:rPr sz="2000" dirty="0"/>
              <a:t>rocessing </a:t>
            </a:r>
            <a:r>
              <a:rPr sz="2000" u="sng" dirty="0"/>
              <a:t>P</a:t>
            </a:r>
            <a:r>
              <a:rPr sz="2000" dirty="0"/>
              <a:t>ackage) retrieves </a:t>
            </a:r>
            <a:r>
              <a:rPr sz="2000" dirty="0">
                <a:solidFill>
                  <a:srgbClr val="FFFB00"/>
                </a:solidFill>
              </a:rPr>
              <a:t>atmospheric temperature and moisture, total ozone, and cloud top properties</a:t>
            </a:r>
            <a:r>
              <a:rPr sz="2000" dirty="0"/>
              <a:t> from ATOVS sounder data.</a:t>
            </a:r>
          </a:p>
        </p:txBody>
      </p:sp>
      <p:sp>
        <p:nvSpPr>
          <p:cNvPr id="244" name="Shape 24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latin typeface="Helvetica"/>
                <a:ea typeface="Helvetica"/>
                <a:cs typeface="Helvetica"/>
              </a:rPr>
              <a:pPr/>
              <a:t>16</a:t>
            </a:fld>
            <a:endParaRPr>
              <a:latin typeface="Helvetica"/>
              <a:ea typeface="Helvetica"/>
              <a:cs typeface="Helvetica"/>
            </a:endParaRPr>
          </a:p>
        </p:txBody>
      </p:sp>
      <p:graphicFrame>
        <p:nvGraphicFramePr>
          <p:cNvPr id="245" name="Table 245"/>
          <p:cNvGraphicFramePr/>
          <p:nvPr/>
        </p:nvGraphicFramePr>
        <p:xfrm>
          <a:off x="457200" y="2637834"/>
          <a:ext cx="8284036" cy="3738876"/>
        </p:xfrm>
        <a:graphic>
          <a:graphicData uri="http://schemas.openxmlformats.org/drawingml/2006/table">
            <a:tbl>
              <a:tblPr bandRow="1">
                <a:tableStyleId>{4C3C2611-4C71-4FC5-86AE-919BDF0F9419}</a:tableStyleId>
              </a:tblPr>
              <a:tblGrid>
                <a:gridCol w="1900434"/>
                <a:gridCol w="6383602"/>
              </a:tblGrid>
              <a:tr h="642619">
                <a:tc>
                  <a:txBody>
                    <a:bodyPr/>
                    <a:lstStyle/>
                    <a:p>
                      <a:pPr algn="l" defTabSz="457200">
                        <a:defRPr sz="1800" b="0" i="0"/>
                      </a:pPr>
                      <a:r>
                        <a:rPr b="1">
                          <a:latin typeface="+mn-lt"/>
                          <a:ea typeface="+mn-ea"/>
                          <a:cs typeface="+mn-cs"/>
                        </a:rPr>
                        <a:t>Heritage</a:t>
                      </a:r>
                    </a:p>
                  </a:txBody>
                  <a:tcPr marL="45720" marR="45720" horzOverflow="overflow">
                    <a:solidFill>
                      <a:srgbClr val="CFD7E7"/>
                    </a:solidFill>
                  </a:tcPr>
                </a:tc>
                <a:tc>
                  <a:txBody>
                    <a:bodyPr/>
                    <a:lstStyle/>
                    <a:p>
                      <a:pPr algn="l" defTabSz="457200">
                        <a:defRPr sz="1800" b="0" i="0"/>
                      </a:pPr>
                      <a:r>
                        <a:rPr>
                          <a:latin typeface="+mn-lt"/>
                          <a:ea typeface="+mn-ea"/>
                          <a:cs typeface="+mn-cs"/>
                        </a:rPr>
                        <a:t>Developed at CIMSS/SSEC by Hal Woolf, Jun Li, Chia Moeller, Tom Achtor et al.</a:t>
                      </a:r>
                    </a:p>
                  </a:txBody>
                  <a:tcPr marL="45720" marR="45720" horzOverflow="overflow">
                    <a:solidFill>
                      <a:srgbClr val="CFD7E7"/>
                    </a:solidFill>
                  </a:tcPr>
                </a:tc>
              </a:tr>
              <a:tr h="642619">
                <a:tc>
                  <a:txBody>
                    <a:bodyPr/>
                    <a:lstStyle/>
                    <a:p>
                      <a:pPr algn="l" defTabSz="457200">
                        <a:defRPr sz="1800" b="0" i="0"/>
                      </a:pPr>
                      <a:r>
                        <a:rPr b="1">
                          <a:latin typeface="+mn-lt"/>
                          <a:ea typeface="+mn-ea"/>
                          <a:cs typeface="+mn-cs"/>
                        </a:rPr>
                        <a:t>Satellites/Sensors</a:t>
                      </a:r>
                    </a:p>
                  </a:txBody>
                  <a:tcPr marL="45720" marR="45720" horzOverflow="overflow">
                    <a:solidFill>
                      <a:srgbClr val="E8ECF4"/>
                    </a:solidFill>
                  </a:tcPr>
                </a:tc>
                <a:tc>
                  <a:txBody>
                    <a:bodyPr/>
                    <a:lstStyle/>
                    <a:p>
                      <a:pPr algn="l" defTabSz="457200">
                        <a:defRPr sz="1800" b="0" i="0"/>
                      </a:pPr>
                      <a:r>
                        <a:rPr>
                          <a:latin typeface="+mn-lt"/>
                          <a:ea typeface="+mn-ea"/>
                          <a:cs typeface="+mn-cs"/>
                        </a:rPr>
                        <a:t>NOAA-18/19 HIRS/AMSU/MHS; Metop-A/B HIRS/AMSU/MHS.</a:t>
                      </a:r>
                    </a:p>
                  </a:txBody>
                  <a:tcPr marL="45720" marR="45720" horzOverflow="overflow">
                    <a:solidFill>
                      <a:srgbClr val="E8ECF4"/>
                    </a:solidFill>
                  </a:tcPr>
                </a:tc>
              </a:tr>
              <a:tr h="1226819">
                <a:tc>
                  <a:txBody>
                    <a:bodyPr/>
                    <a:lstStyle/>
                    <a:p>
                      <a:pPr algn="l" defTabSz="457200">
                        <a:defRPr sz="1800" b="0" i="0"/>
                      </a:pPr>
                      <a:r>
                        <a:rPr b="1">
                          <a:latin typeface="+mn-lt"/>
                          <a:ea typeface="+mn-ea"/>
                          <a:cs typeface="+mn-cs"/>
                        </a:rPr>
                        <a:t>Products</a:t>
                      </a:r>
                    </a:p>
                  </a:txBody>
                  <a:tcPr marL="45720" marR="45720" horzOverflow="overflow">
                    <a:solidFill>
                      <a:srgbClr val="CFD7E7"/>
                    </a:solidFill>
                  </a:tcPr>
                </a:tc>
                <a:tc>
                  <a:txBody>
                    <a:bodyPr/>
                    <a:lstStyle/>
                    <a:p>
                      <a:pPr algn="l" defTabSz="457200">
                        <a:defRPr sz="1800" b="0" i="0"/>
                      </a:pPr>
                      <a:r>
                        <a:rPr>
                          <a:latin typeface="+mn-lt"/>
                          <a:ea typeface="+mn-ea"/>
                          <a:cs typeface="+mn-cs"/>
                        </a:rPr>
                        <a:t>Temperature and water vapor profiles; total column water vapor and ozone; cloud fraction; cloud top pressure and temperature; surface skin temperature and microwave emissivity. </a:t>
                      </a:r>
                    </a:p>
                  </a:txBody>
                  <a:tcPr marL="45720" marR="45720" horzOverflow="overflow">
                    <a:solidFill>
                      <a:srgbClr val="CFD7E7"/>
                    </a:solidFill>
                  </a:tcPr>
                </a:tc>
              </a:tr>
              <a:tr h="1226819">
                <a:tc>
                  <a:txBody>
                    <a:bodyPr/>
                    <a:lstStyle/>
                    <a:p>
                      <a:pPr algn="l" defTabSz="457200">
                        <a:defRPr sz="1800" b="0" i="0"/>
                      </a:pPr>
                      <a:r>
                        <a:rPr b="1">
                          <a:latin typeface="+mn-lt"/>
                          <a:ea typeface="+mn-ea"/>
                          <a:cs typeface="+mn-cs"/>
                        </a:rPr>
                        <a:t>Features</a:t>
                      </a:r>
                    </a:p>
                  </a:txBody>
                  <a:tcPr marL="45720" marR="45720" horzOverflow="overflow">
                    <a:solidFill>
                      <a:srgbClr val="E8ECF4"/>
                    </a:solidFill>
                  </a:tcPr>
                </a:tc>
                <a:tc>
                  <a:txBody>
                    <a:bodyPr/>
                    <a:lstStyle/>
                    <a:p>
                      <a:pPr marL="180473" indent="-180473" algn="l" defTabSz="457200">
                        <a:buSzPct val="100000"/>
                        <a:buChar char="•"/>
                        <a:defRPr sz="1800" b="0" i="0">
                          <a:latin typeface="+mn-lt"/>
                          <a:ea typeface="+mn-ea"/>
                          <a:cs typeface="+mn-cs"/>
                        </a:defRPr>
                      </a:pPr>
                      <a:r>
                        <a:t>Fast regression first guess; iterative nonlinear physical retrieval.</a:t>
                      </a:r>
                    </a:p>
                    <a:p>
                      <a:pPr marL="180473" indent="-180473" algn="l" defTabSz="457200">
                        <a:buSzPct val="100000"/>
                        <a:buChar char="•"/>
                        <a:defRPr sz="1800" b="0" i="0">
                          <a:latin typeface="+mn-lt"/>
                          <a:ea typeface="+mn-ea"/>
                          <a:cs typeface="+mn-cs"/>
                        </a:defRPr>
                      </a:pPr>
                      <a:r>
                        <a:t>Also supports NOAA-15/16 (non operational).</a:t>
                      </a:r>
                    </a:p>
                  </a:txBody>
                  <a:tcPr marL="45720" marR="45720" horzOverflow="overflow">
                    <a:solidFill>
                      <a:srgbClr val="E8ECF4"/>
                    </a:solidFill>
                  </a:tcPr>
                </a:tc>
              </a:tr>
            </a:tbl>
          </a:graphicData>
        </a:graphic>
      </p:graphicFrame>
    </p:spTree>
    <p:extLst>
      <p:ext uri="{BB962C8B-B14F-4D97-AF65-F5344CB8AC3E}">
        <p14:creationId xmlns:p14="http://schemas.microsoft.com/office/powerpoint/2010/main" val="183585332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p:cNvSpPr>
          <p:nvPr>
            <p:ph type="title"/>
          </p:nvPr>
        </p:nvSpPr>
        <p:spPr>
          <a:prstGeom prst="rect">
            <a:avLst/>
          </a:prstGeom>
        </p:spPr>
        <p:txBody>
          <a:bodyPr/>
          <a:lstStyle/>
          <a:p>
            <a:r>
              <a:t>IAPP Examples</a:t>
            </a:r>
          </a:p>
        </p:txBody>
      </p:sp>
      <p:sp>
        <p:nvSpPr>
          <p:cNvPr id="248" name="Shape 24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latin typeface="Helvetica"/>
                <a:ea typeface="Helvetica"/>
                <a:cs typeface="Helvetica"/>
              </a:rPr>
              <a:pPr/>
              <a:t>17</a:t>
            </a:fld>
            <a:endParaRPr>
              <a:latin typeface="Helvetica"/>
              <a:ea typeface="Helvetica"/>
              <a:cs typeface="Helvetica"/>
            </a:endParaRPr>
          </a:p>
        </p:txBody>
      </p:sp>
      <p:sp>
        <p:nvSpPr>
          <p:cNvPr id="249" name="Shape 249"/>
          <p:cNvSpPr/>
          <p:nvPr/>
        </p:nvSpPr>
        <p:spPr>
          <a:xfrm>
            <a:off x="4425317" y="292654"/>
            <a:ext cx="3831665" cy="701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000">
                <a:solidFill>
                  <a:srgbClr val="FFFFFF"/>
                </a:solidFill>
                <a:latin typeface="+mn-lt"/>
                <a:ea typeface="+mn-ea"/>
                <a:cs typeface="+mn-cs"/>
                <a:sym typeface="Helvetica"/>
              </a:defRPr>
            </a:pPr>
            <a:r>
              <a:rPr sz="2000">
                <a:solidFill>
                  <a:srgbClr val="FFFFFF"/>
                </a:solidFill>
                <a:latin typeface="Helvetica"/>
                <a:ea typeface="Helvetica"/>
                <a:cs typeface="Helvetica"/>
                <a:sym typeface="Helvetica"/>
              </a:rPr>
              <a:t>Metop-B 2015/04/02 16:35 UTC</a:t>
            </a:r>
          </a:p>
          <a:p>
            <a:pPr>
              <a:defRPr sz="2000">
                <a:solidFill>
                  <a:srgbClr val="FFFFFF"/>
                </a:solidFill>
                <a:latin typeface="+mn-lt"/>
                <a:ea typeface="+mn-ea"/>
                <a:cs typeface="+mn-cs"/>
                <a:sym typeface="Helvetica"/>
              </a:defRPr>
            </a:pPr>
            <a:r>
              <a:rPr sz="2000">
                <a:solidFill>
                  <a:srgbClr val="FFFFFF"/>
                </a:solidFill>
                <a:latin typeface="Helvetica"/>
                <a:ea typeface="Helvetica"/>
                <a:cs typeface="Helvetica"/>
                <a:sym typeface="Helvetica"/>
              </a:rPr>
              <a:t>NOAA-18 2015/04/02 23:08 UTC</a:t>
            </a:r>
          </a:p>
        </p:txBody>
      </p:sp>
      <p:sp>
        <p:nvSpPr>
          <p:cNvPr id="250" name="Shape 250"/>
          <p:cNvSpPr/>
          <p:nvPr/>
        </p:nvSpPr>
        <p:spPr>
          <a:xfrm>
            <a:off x="905874" y="1001243"/>
            <a:ext cx="3105111"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Metop-B Temperature at 850 hPa</a:t>
            </a:r>
          </a:p>
        </p:txBody>
      </p:sp>
      <p:pic>
        <p:nvPicPr>
          <p:cNvPr id="251" name="metopb_L2_d20150402_t1635279_e1647375_c20150402165936441905_iapp.nc.IAPP_temp_850mb.png"/>
          <p:cNvPicPr>
            <a:picLocks noChangeAspect="1"/>
          </p:cNvPicPr>
          <p:nvPr/>
        </p:nvPicPr>
        <p:blipFill>
          <a:blip r:embed="rId2">
            <a:extLst/>
          </a:blip>
          <a:stretch>
            <a:fillRect/>
          </a:stretch>
        </p:blipFill>
        <p:spPr>
          <a:xfrm>
            <a:off x="1188429" y="1326293"/>
            <a:ext cx="2540001" cy="2540001"/>
          </a:xfrm>
          <a:prstGeom prst="rect">
            <a:avLst/>
          </a:prstGeom>
          <a:ln w="12700">
            <a:miter lim="400000"/>
          </a:ln>
        </p:spPr>
      </p:pic>
      <p:pic>
        <p:nvPicPr>
          <p:cNvPr id="252" name="metopb_L2_d20150402_t1635279_e1647375_c20150402165936441905_iapp.nc.IAPP_wvap_850mb.png"/>
          <p:cNvPicPr>
            <a:picLocks noChangeAspect="1"/>
          </p:cNvPicPr>
          <p:nvPr/>
        </p:nvPicPr>
        <p:blipFill>
          <a:blip r:embed="rId3">
            <a:extLst/>
          </a:blip>
          <a:stretch>
            <a:fillRect/>
          </a:stretch>
        </p:blipFill>
        <p:spPr>
          <a:xfrm>
            <a:off x="1188429" y="4216497"/>
            <a:ext cx="2540001" cy="2540001"/>
          </a:xfrm>
          <a:prstGeom prst="rect">
            <a:avLst/>
          </a:prstGeom>
          <a:ln w="12700">
            <a:miter lim="400000"/>
          </a:ln>
        </p:spPr>
      </p:pic>
      <p:pic>
        <p:nvPicPr>
          <p:cNvPr id="253" name="noaa18_L2_d20150402_t2308448_e2320288_c20150402233237930842_iapp.nc.IAPP_temp_850mb.png"/>
          <p:cNvPicPr>
            <a:picLocks noChangeAspect="1"/>
          </p:cNvPicPr>
          <p:nvPr/>
        </p:nvPicPr>
        <p:blipFill>
          <a:blip r:embed="rId4">
            <a:extLst/>
          </a:blip>
          <a:stretch>
            <a:fillRect/>
          </a:stretch>
        </p:blipFill>
        <p:spPr>
          <a:xfrm>
            <a:off x="5373516" y="1326293"/>
            <a:ext cx="2540001" cy="2540001"/>
          </a:xfrm>
          <a:prstGeom prst="rect">
            <a:avLst/>
          </a:prstGeom>
          <a:ln w="12700">
            <a:miter lim="400000"/>
          </a:ln>
        </p:spPr>
      </p:pic>
      <p:pic>
        <p:nvPicPr>
          <p:cNvPr id="254" name="noaa18_L2_d20150402_t2308448_e2320288_c20150402233237930842_iapp.nc.IAPP_wvap_850mb.png"/>
          <p:cNvPicPr>
            <a:picLocks noChangeAspect="1"/>
          </p:cNvPicPr>
          <p:nvPr/>
        </p:nvPicPr>
        <p:blipFill>
          <a:blip r:embed="rId5">
            <a:extLst/>
          </a:blip>
          <a:stretch>
            <a:fillRect/>
          </a:stretch>
        </p:blipFill>
        <p:spPr>
          <a:xfrm>
            <a:off x="5373516" y="4216497"/>
            <a:ext cx="2540001" cy="2540001"/>
          </a:xfrm>
          <a:prstGeom prst="rect">
            <a:avLst/>
          </a:prstGeom>
          <a:ln w="12700">
            <a:miter lim="400000"/>
          </a:ln>
        </p:spPr>
      </p:pic>
      <p:sp>
        <p:nvSpPr>
          <p:cNvPr id="255" name="Shape 255"/>
          <p:cNvSpPr/>
          <p:nvPr/>
        </p:nvSpPr>
        <p:spPr>
          <a:xfrm>
            <a:off x="915349" y="3899243"/>
            <a:ext cx="3086161"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Metop-B Water Vapor at 850 hPa</a:t>
            </a:r>
          </a:p>
        </p:txBody>
      </p:sp>
      <p:sp>
        <p:nvSpPr>
          <p:cNvPr id="256" name="Shape 256"/>
          <p:cNvSpPr/>
          <p:nvPr/>
        </p:nvSpPr>
        <p:spPr>
          <a:xfrm>
            <a:off x="5040161" y="988543"/>
            <a:ext cx="3206712"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NOAA-18 Temperature at 850 hPa</a:t>
            </a:r>
          </a:p>
        </p:txBody>
      </p:sp>
      <p:sp>
        <p:nvSpPr>
          <p:cNvPr id="257" name="Shape 257"/>
          <p:cNvSpPr/>
          <p:nvPr/>
        </p:nvSpPr>
        <p:spPr>
          <a:xfrm>
            <a:off x="5049637" y="3895345"/>
            <a:ext cx="3187760"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NOAA-18 Water Vapor at 850 hPa</a:t>
            </a:r>
          </a:p>
        </p:txBody>
      </p:sp>
    </p:spTree>
    <p:extLst>
      <p:ext uri="{BB962C8B-B14F-4D97-AF65-F5344CB8AC3E}">
        <p14:creationId xmlns:p14="http://schemas.microsoft.com/office/powerpoint/2010/main" val="396178987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p:cNvSpPr>
          <p:nvPr>
            <p:ph type="title"/>
          </p:nvPr>
        </p:nvSpPr>
        <p:spPr>
          <a:prstGeom prst="rect">
            <a:avLst/>
          </a:prstGeom>
        </p:spPr>
        <p:txBody>
          <a:bodyPr/>
          <a:lstStyle/>
          <a:p>
            <a:r>
              <a:t>Polar2Grid</a:t>
            </a:r>
          </a:p>
        </p:txBody>
      </p:sp>
      <p:sp>
        <p:nvSpPr>
          <p:cNvPr id="260" name="Shape 260"/>
          <p:cNvSpPr>
            <a:spLocks noGrp="1"/>
          </p:cNvSpPr>
          <p:nvPr>
            <p:ph type="body" idx="1"/>
          </p:nvPr>
        </p:nvSpPr>
        <p:spPr>
          <a:prstGeom prst="rect">
            <a:avLst/>
          </a:prstGeom>
        </p:spPr>
        <p:txBody>
          <a:bodyPr>
            <a:normAutofit/>
          </a:bodyPr>
          <a:lstStyle/>
          <a:p>
            <a:pPr marL="0" indent="0">
              <a:buSzTx/>
              <a:buFontTx/>
              <a:buNone/>
              <a:defRPr sz="2400"/>
            </a:pPr>
            <a:r>
              <a:rPr sz="2000" dirty="0"/>
              <a:t>Polar2grid creates </a:t>
            </a:r>
            <a:r>
              <a:rPr sz="2000" dirty="0">
                <a:solidFill>
                  <a:srgbClr val="FFFB00"/>
                </a:solidFill>
              </a:rPr>
              <a:t>reprojected imagery</a:t>
            </a:r>
            <a:r>
              <a:rPr sz="2000" dirty="0"/>
              <a:t> for single bands (grayscale) and band composites (RGB) from imager data.</a:t>
            </a:r>
          </a:p>
        </p:txBody>
      </p:sp>
      <p:sp>
        <p:nvSpPr>
          <p:cNvPr id="261" name="Shape 26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latin typeface="Helvetica"/>
                <a:ea typeface="Helvetica"/>
                <a:cs typeface="Helvetica"/>
              </a:rPr>
              <a:pPr/>
              <a:t>18</a:t>
            </a:fld>
            <a:endParaRPr>
              <a:latin typeface="Helvetica"/>
              <a:ea typeface="Helvetica"/>
              <a:cs typeface="Helvetica"/>
            </a:endParaRPr>
          </a:p>
        </p:txBody>
      </p:sp>
      <p:graphicFrame>
        <p:nvGraphicFramePr>
          <p:cNvPr id="262" name="Table 262"/>
          <p:cNvGraphicFramePr/>
          <p:nvPr>
            <p:extLst>
              <p:ext uri="{D42A27DB-BD31-4B8C-83A1-F6EECF244321}">
                <p14:modId xmlns:p14="http://schemas.microsoft.com/office/powerpoint/2010/main" val="3130644021"/>
              </p:ext>
            </p:extLst>
          </p:nvPr>
        </p:nvGraphicFramePr>
        <p:xfrm>
          <a:off x="457200" y="2432420"/>
          <a:ext cx="8284036" cy="4246877"/>
        </p:xfrm>
        <a:graphic>
          <a:graphicData uri="http://schemas.openxmlformats.org/drawingml/2006/table">
            <a:tbl>
              <a:tblPr bandRow="1">
                <a:tableStyleId>{4C3C2611-4C71-4FC5-86AE-919BDF0F9419}</a:tableStyleId>
              </a:tblPr>
              <a:tblGrid>
                <a:gridCol w="1900434"/>
                <a:gridCol w="6383602"/>
              </a:tblGrid>
              <a:tr h="642619">
                <a:tc>
                  <a:txBody>
                    <a:bodyPr/>
                    <a:lstStyle/>
                    <a:p>
                      <a:pPr algn="l" defTabSz="457200">
                        <a:defRPr sz="1800" b="0" i="0"/>
                      </a:pPr>
                      <a:r>
                        <a:rPr b="1">
                          <a:latin typeface="+mn-lt"/>
                          <a:ea typeface="+mn-ea"/>
                          <a:cs typeface="+mn-cs"/>
                        </a:rPr>
                        <a:t>Heritage</a:t>
                      </a:r>
                    </a:p>
                  </a:txBody>
                  <a:tcPr marL="45720" marR="45720" horzOverflow="overflow">
                    <a:solidFill>
                      <a:srgbClr val="CFD7E7"/>
                    </a:solidFill>
                  </a:tcPr>
                </a:tc>
                <a:tc>
                  <a:txBody>
                    <a:bodyPr/>
                    <a:lstStyle/>
                    <a:p>
                      <a:pPr algn="l" defTabSz="457200">
                        <a:defRPr sz="1800" b="0" i="0"/>
                      </a:pPr>
                      <a:r>
                        <a:rPr>
                          <a:latin typeface="+mn-lt"/>
                          <a:ea typeface="+mn-ea"/>
                          <a:cs typeface="+mn-cs"/>
                        </a:rPr>
                        <a:t>Developed at CIMSS/SSEC by Dave Hoese.</a:t>
                      </a:r>
                    </a:p>
                  </a:txBody>
                  <a:tcPr marL="45720" marR="45720" horzOverflow="overflow">
                    <a:solidFill>
                      <a:srgbClr val="CFD7E7"/>
                    </a:solidFill>
                  </a:tcPr>
                </a:tc>
              </a:tr>
              <a:tr h="642619">
                <a:tc>
                  <a:txBody>
                    <a:bodyPr/>
                    <a:lstStyle/>
                    <a:p>
                      <a:pPr algn="l" defTabSz="457200">
                        <a:defRPr sz="1800" b="0" i="0"/>
                      </a:pPr>
                      <a:r>
                        <a:rPr b="1">
                          <a:latin typeface="+mn-lt"/>
                          <a:ea typeface="+mn-ea"/>
                          <a:cs typeface="+mn-cs"/>
                        </a:rPr>
                        <a:t>Satellites/Sensors</a:t>
                      </a:r>
                    </a:p>
                  </a:txBody>
                  <a:tcPr marL="45720" marR="45720" horzOverflow="overflow">
                    <a:solidFill>
                      <a:srgbClr val="E8ECF4"/>
                    </a:solidFill>
                  </a:tcPr>
                </a:tc>
                <a:tc>
                  <a:txBody>
                    <a:bodyPr/>
                    <a:lstStyle/>
                    <a:p>
                      <a:pPr algn="l" defTabSz="457200">
                        <a:defRPr sz="1800" b="0" i="0"/>
                      </a:pPr>
                      <a:r>
                        <a:rPr>
                          <a:latin typeface="+mn-lt"/>
                          <a:ea typeface="+mn-ea"/>
                          <a:cs typeface="+mn-cs"/>
                        </a:rPr>
                        <a:t>Suomi NPP VIIRS; Terra/Aqua MODIS, NOAA/Metop AVHRR, FY-3 VIRR.
</a:t>
                      </a:r>
                    </a:p>
                  </a:txBody>
                  <a:tcPr marL="45720" marR="45720" horzOverflow="overflow">
                    <a:solidFill>
                      <a:srgbClr val="E8ECF4"/>
                    </a:solidFill>
                  </a:tcPr>
                </a:tc>
              </a:tr>
              <a:tr h="1226819">
                <a:tc>
                  <a:txBody>
                    <a:bodyPr/>
                    <a:lstStyle/>
                    <a:p>
                      <a:pPr algn="l" defTabSz="457200">
                        <a:defRPr sz="1800" b="0" i="0"/>
                      </a:pPr>
                      <a:r>
                        <a:rPr b="1" dirty="0">
                          <a:latin typeface="+mn-lt"/>
                          <a:ea typeface="+mn-ea"/>
                          <a:cs typeface="+mn-cs"/>
                        </a:rPr>
                        <a:t>Products</a:t>
                      </a:r>
                    </a:p>
                  </a:txBody>
                  <a:tcPr marL="45720" marR="45720" horzOverflow="overflow">
                    <a:solidFill>
                      <a:srgbClr val="CFD7E7"/>
                    </a:solidFill>
                  </a:tcPr>
                </a:tc>
                <a:tc>
                  <a:txBody>
                    <a:bodyPr/>
                    <a:lstStyle/>
                    <a:p>
                      <a:pPr algn="l" defTabSz="457200">
                        <a:defRPr sz="1800" b="0" i="0"/>
                      </a:pPr>
                      <a:r>
                        <a:rPr dirty="0">
                          <a:latin typeface="+mn-lt"/>
                          <a:ea typeface="+mn-ea"/>
                          <a:cs typeface="+mn-cs"/>
                        </a:rPr>
                        <a:t>Single band and multi-band images in GeoTIFF, netCDF/AWIPS, KMZ, HDF5, and binary output.</a:t>
                      </a:r>
                    </a:p>
                  </a:txBody>
                  <a:tcPr marL="45720" marR="45720" horzOverflow="overflow">
                    <a:solidFill>
                      <a:srgbClr val="CFD7E7"/>
                    </a:solidFill>
                  </a:tcPr>
                </a:tc>
              </a:tr>
              <a:tr h="1226819">
                <a:tc>
                  <a:txBody>
                    <a:bodyPr/>
                    <a:lstStyle/>
                    <a:p>
                      <a:pPr algn="l" defTabSz="457200">
                        <a:defRPr sz="1800" b="0" i="0"/>
                      </a:pPr>
                      <a:r>
                        <a:rPr b="1">
                          <a:latin typeface="+mn-lt"/>
                          <a:ea typeface="+mn-ea"/>
                          <a:cs typeface="+mn-cs"/>
                        </a:rPr>
                        <a:t>Features</a:t>
                      </a:r>
                    </a:p>
                  </a:txBody>
                  <a:tcPr marL="45720" marR="45720" horzOverflow="overflow">
                    <a:solidFill>
                      <a:srgbClr val="E8ECF4"/>
                    </a:solidFill>
                  </a:tcPr>
                </a:tc>
                <a:tc>
                  <a:txBody>
                    <a:bodyPr/>
                    <a:lstStyle/>
                    <a:p>
                      <a:pPr marL="180473" indent="-180473" algn="l" defTabSz="457200">
                        <a:buSzPct val="100000"/>
                        <a:buChar char="•"/>
                        <a:defRPr sz="1800" b="0" i="0">
                          <a:latin typeface="+mn-lt"/>
                          <a:ea typeface="+mn-ea"/>
                          <a:cs typeface="+mn-cs"/>
                        </a:defRPr>
                      </a:pPr>
                      <a:r>
                        <a:rPr dirty="0"/>
                        <a:t>Atmospherically corrected VIIRS and MODIS true color images.</a:t>
                      </a:r>
                    </a:p>
                    <a:p>
                      <a:pPr marL="180473" indent="-180473" algn="l" defTabSz="457200">
                        <a:buSzPct val="100000"/>
                        <a:buChar char="•"/>
                        <a:defRPr sz="1800" b="0" i="0">
                          <a:latin typeface="+mn-lt"/>
                          <a:ea typeface="+mn-ea"/>
                          <a:cs typeface="+mn-cs"/>
                        </a:defRPr>
                      </a:pPr>
                      <a:r>
                        <a:rPr dirty="0"/>
                        <a:t>Can read user-defined binary input data in swath format.</a:t>
                      </a:r>
                    </a:p>
                    <a:p>
                      <a:pPr marL="180473" indent="-180473" algn="l" defTabSz="457200">
                        <a:buSzPct val="100000"/>
                        <a:buChar char="•"/>
                        <a:defRPr sz="1800" b="0" i="0">
                          <a:latin typeface="+mn-lt"/>
                          <a:ea typeface="+mn-ea"/>
                          <a:cs typeface="+mn-cs"/>
                        </a:defRPr>
                      </a:pPr>
                      <a:r>
                        <a:rPr dirty="0"/>
                        <a:t>User defined 24-bit false color images and projection grids.</a:t>
                      </a:r>
                    </a:p>
                    <a:p>
                      <a:pPr marL="180473" indent="-180473" algn="l" defTabSz="457200">
                        <a:buSzPct val="100000"/>
                        <a:buChar char="•"/>
                        <a:defRPr sz="1800" b="0" i="0">
                          <a:latin typeface="+mn-lt"/>
                          <a:ea typeface="+mn-ea"/>
                          <a:cs typeface="+mn-cs"/>
                        </a:defRPr>
                      </a:pPr>
                      <a:r>
                        <a:rPr dirty="0"/>
                        <a:t>Creates composites from multiple orbit swaths.</a:t>
                      </a:r>
                    </a:p>
                  </a:txBody>
                  <a:tcPr marL="45720" marR="45720" horzOverflow="overflow">
                    <a:solidFill>
                      <a:srgbClr val="E8ECF4"/>
                    </a:solidFill>
                  </a:tcPr>
                </a:tc>
              </a:tr>
            </a:tbl>
          </a:graphicData>
        </a:graphic>
      </p:graphicFrame>
    </p:spTree>
    <p:extLst>
      <p:ext uri="{BB962C8B-B14F-4D97-AF65-F5344CB8AC3E}">
        <p14:creationId xmlns:p14="http://schemas.microsoft.com/office/powerpoint/2010/main" val="181561749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p:cNvSpPr>
          <p:nvPr>
            <p:ph type="title"/>
          </p:nvPr>
        </p:nvSpPr>
        <p:spPr>
          <a:prstGeom prst="rect">
            <a:avLst/>
          </a:prstGeom>
        </p:spPr>
        <p:txBody>
          <a:bodyPr/>
          <a:lstStyle/>
          <a:p>
            <a:r>
              <a:t>Polar2Grid Examples</a:t>
            </a:r>
          </a:p>
        </p:txBody>
      </p:sp>
      <p:sp>
        <p:nvSpPr>
          <p:cNvPr id="265" name="Shape 26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latin typeface="Helvetica"/>
                <a:ea typeface="Helvetica"/>
                <a:cs typeface="Helvetica"/>
              </a:rPr>
              <a:pPr/>
              <a:t>19</a:t>
            </a:fld>
            <a:endParaRPr>
              <a:latin typeface="Helvetica"/>
              <a:ea typeface="Helvetica"/>
              <a:cs typeface="Helvetica"/>
            </a:endParaRPr>
          </a:p>
        </p:txBody>
      </p:sp>
      <p:pic>
        <p:nvPicPr>
          <p:cNvPr id="266" name="pasted-image.tiff"/>
          <p:cNvPicPr>
            <a:picLocks noChangeAspect="1"/>
          </p:cNvPicPr>
          <p:nvPr/>
        </p:nvPicPr>
        <p:blipFill>
          <a:blip r:embed="rId2">
            <a:extLst/>
          </a:blip>
          <a:stretch>
            <a:fillRect/>
          </a:stretch>
        </p:blipFill>
        <p:spPr>
          <a:xfrm>
            <a:off x="758710" y="1322676"/>
            <a:ext cx="3699562" cy="2636244"/>
          </a:xfrm>
          <a:prstGeom prst="rect">
            <a:avLst/>
          </a:prstGeom>
          <a:ln w="12700">
            <a:miter lim="400000"/>
          </a:ln>
        </p:spPr>
      </p:pic>
      <p:sp>
        <p:nvSpPr>
          <p:cNvPr id="267" name="Shape 267"/>
          <p:cNvSpPr/>
          <p:nvPr/>
        </p:nvSpPr>
        <p:spPr>
          <a:xfrm>
            <a:off x="508397" y="1028684"/>
            <a:ext cx="4200188"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SNPP VIIRS True Color KMZ in Google Earth</a:t>
            </a:r>
          </a:p>
        </p:txBody>
      </p:sp>
      <p:pic>
        <p:nvPicPr>
          <p:cNvPr id="268" name="pasted-image-filtered.png"/>
          <p:cNvPicPr>
            <a:picLocks noChangeAspect="1"/>
          </p:cNvPicPr>
          <p:nvPr/>
        </p:nvPicPr>
        <p:blipFill>
          <a:blip r:embed="rId3">
            <a:extLst/>
          </a:blip>
          <a:stretch>
            <a:fillRect/>
          </a:stretch>
        </p:blipFill>
        <p:spPr>
          <a:xfrm>
            <a:off x="5714944" y="1322676"/>
            <a:ext cx="2810381" cy="2636244"/>
          </a:xfrm>
          <a:prstGeom prst="rect">
            <a:avLst/>
          </a:prstGeom>
          <a:ln w="12700">
            <a:miter lim="400000"/>
          </a:ln>
        </p:spPr>
      </p:pic>
      <p:sp>
        <p:nvSpPr>
          <p:cNvPr id="269" name="Shape 269"/>
          <p:cNvSpPr/>
          <p:nvPr/>
        </p:nvSpPr>
        <p:spPr>
          <a:xfrm>
            <a:off x="5424803" y="1028684"/>
            <a:ext cx="3390663"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Metop-B AVHRR netCDF in AWIPS2</a:t>
            </a:r>
          </a:p>
        </p:txBody>
      </p:sp>
      <p:sp>
        <p:nvSpPr>
          <p:cNvPr id="270" name="Shape 270"/>
          <p:cNvSpPr/>
          <p:nvPr/>
        </p:nvSpPr>
        <p:spPr>
          <a:xfrm>
            <a:off x="6813751" y="4968246"/>
            <a:ext cx="2114891" cy="815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SNPP VIIRS false color netCDF in AWIPS2</a:t>
            </a:r>
          </a:p>
        </p:txBody>
      </p:sp>
      <p:pic>
        <p:nvPicPr>
          <p:cNvPr id="271" name="NaturalColor_VIIRS_151025_2148.png"/>
          <p:cNvPicPr>
            <a:picLocks noChangeAspect="1"/>
          </p:cNvPicPr>
          <p:nvPr/>
        </p:nvPicPr>
        <p:blipFill>
          <a:blip r:embed="rId4">
            <a:extLst/>
          </a:blip>
          <a:stretch>
            <a:fillRect/>
          </a:stretch>
        </p:blipFill>
        <p:spPr>
          <a:xfrm>
            <a:off x="1701065" y="3629204"/>
            <a:ext cx="5121721" cy="3134523"/>
          </a:xfrm>
          <a:prstGeom prst="rect">
            <a:avLst/>
          </a:prstGeom>
          <a:ln w="12700">
            <a:solidFill>
              <a:srgbClr val="FFFFFF"/>
            </a:solidFill>
            <a:miter lim="400000"/>
          </a:ln>
        </p:spPr>
      </p:pic>
    </p:spTree>
    <p:extLst>
      <p:ext uri="{BB962C8B-B14F-4D97-AF65-F5344CB8AC3E}">
        <p14:creationId xmlns:p14="http://schemas.microsoft.com/office/powerpoint/2010/main" val="239023196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body" sz="half" idx="1"/>
          </p:nvPr>
        </p:nvSpPr>
        <p:spPr>
          <a:xfrm>
            <a:off x="266521" y="2668675"/>
            <a:ext cx="4525519" cy="3103536"/>
          </a:xfrm>
          <a:prstGeom prst="rect">
            <a:avLst/>
          </a:prstGeom>
        </p:spPr>
        <p:txBody>
          <a:bodyPr>
            <a:normAutofit lnSpcReduction="10000"/>
          </a:bodyPr>
          <a:lstStyle/>
          <a:p>
            <a:pPr algn="l">
              <a:lnSpc>
                <a:spcPct val="120000"/>
              </a:lnSpc>
              <a:spcBef>
                <a:spcPts val="0"/>
              </a:spcBef>
              <a:defRPr sz="1800"/>
            </a:pPr>
            <a:r>
              <a:rPr sz="2000" u="sng" dirty="0"/>
              <a:t>Liam Gumley</a:t>
            </a:r>
            <a:r>
              <a:rPr sz="2000" dirty="0" smtClean="0"/>
              <a:t>,</a:t>
            </a:r>
            <a:endParaRPr lang="en-US" sz="2000" dirty="0" smtClean="0"/>
          </a:p>
          <a:p>
            <a:pPr algn="l">
              <a:lnSpc>
                <a:spcPct val="120000"/>
              </a:lnSpc>
              <a:spcBef>
                <a:spcPts val="0"/>
              </a:spcBef>
              <a:defRPr sz="1800"/>
            </a:pPr>
            <a:r>
              <a:rPr sz="2000" dirty="0" smtClean="0"/>
              <a:t>Allen </a:t>
            </a:r>
            <a:r>
              <a:rPr sz="2000" dirty="0"/>
              <a:t>Huang, Kathy Strabala, Scott Mindock, Ray Garcia, Graeme Martin, Geoff Cureton, Nick Bearson, James Davies, </a:t>
            </a:r>
            <a:r>
              <a:rPr lang="en-US" sz="2000" dirty="0" smtClean="0"/>
              <a:t>and </a:t>
            </a:r>
            <a:r>
              <a:rPr sz="2000" dirty="0" smtClean="0"/>
              <a:t>Jessica Braun</a:t>
            </a:r>
            <a:endParaRPr sz="2000" dirty="0"/>
          </a:p>
          <a:p>
            <a:pPr algn="l">
              <a:lnSpc>
                <a:spcPct val="120000"/>
              </a:lnSpc>
              <a:spcBef>
                <a:spcPts val="0"/>
              </a:spcBef>
              <a:defRPr sz="1800"/>
            </a:pPr>
            <a:r>
              <a:rPr dirty="0"/>
              <a:t>CIMSS/SSEC, University of </a:t>
            </a:r>
            <a:r>
              <a:rPr dirty="0" smtClean="0"/>
              <a:t>Wisconsin</a:t>
            </a:r>
            <a:endParaRPr lang="en-US" dirty="0" smtClean="0"/>
          </a:p>
          <a:p>
            <a:pPr algn="l">
              <a:lnSpc>
                <a:spcPct val="120000"/>
              </a:lnSpc>
              <a:spcBef>
                <a:spcPts val="0"/>
              </a:spcBef>
              <a:defRPr sz="1800"/>
            </a:pPr>
            <a:endParaRPr dirty="0"/>
          </a:p>
          <a:p>
            <a:pPr algn="l">
              <a:lnSpc>
                <a:spcPct val="120000"/>
              </a:lnSpc>
              <a:spcBef>
                <a:spcPts val="0"/>
              </a:spcBef>
              <a:defRPr sz="1800">
                <a:solidFill>
                  <a:schemeClr val="accent1"/>
                </a:solidFill>
              </a:defRPr>
            </a:pPr>
            <a:r>
              <a:rPr lang="en-US" dirty="0" smtClean="0"/>
              <a:t>Proving Ground / User Readiness 2016</a:t>
            </a:r>
          </a:p>
          <a:p>
            <a:pPr algn="l">
              <a:lnSpc>
                <a:spcPct val="120000"/>
              </a:lnSpc>
              <a:spcBef>
                <a:spcPts val="0"/>
              </a:spcBef>
              <a:defRPr sz="1800">
                <a:solidFill>
                  <a:schemeClr val="accent1"/>
                </a:solidFill>
              </a:defRPr>
            </a:pPr>
            <a:r>
              <a:rPr lang="en-US" dirty="0" smtClean="0"/>
              <a:t>Norman, Oklahoma</a:t>
            </a:r>
            <a:endParaRPr dirty="0"/>
          </a:p>
        </p:txBody>
      </p:sp>
      <p:sp>
        <p:nvSpPr>
          <p:cNvPr id="141" name="Shape 141"/>
          <p:cNvSpPr>
            <a:spLocks noGrp="1"/>
          </p:cNvSpPr>
          <p:nvPr>
            <p:ph type="title"/>
          </p:nvPr>
        </p:nvSpPr>
        <p:spPr>
          <a:xfrm>
            <a:off x="254264" y="355319"/>
            <a:ext cx="6251827" cy="1945957"/>
          </a:xfrm>
          <a:prstGeom prst="rect">
            <a:avLst/>
          </a:prstGeom>
        </p:spPr>
        <p:txBody>
          <a:bodyPr/>
          <a:lstStyle/>
          <a:p>
            <a:pPr algn="l" defTabSz="768095">
              <a:defRPr sz="4032">
                <a:solidFill>
                  <a:schemeClr val="accent1"/>
                </a:solidFill>
                <a:latin typeface="+mn-lt"/>
                <a:ea typeface="+mn-ea"/>
                <a:cs typeface="+mn-cs"/>
                <a:sym typeface="Helvetica"/>
              </a:defRPr>
            </a:pPr>
            <a:r>
              <a:rPr sz="3024"/>
              <a:t>Community Satellite Processing Package (CSPP):</a:t>
            </a:r>
          </a:p>
          <a:p>
            <a:pPr algn="l" defTabSz="768095">
              <a:defRPr sz="4032">
                <a:solidFill>
                  <a:schemeClr val="accent1"/>
                </a:solidFill>
                <a:latin typeface="+mn-lt"/>
                <a:ea typeface="+mn-ea"/>
                <a:cs typeface="+mn-cs"/>
                <a:sym typeface="Helvetica"/>
              </a:defRPr>
            </a:pPr>
            <a:r>
              <a:rPr sz="3024"/>
              <a:t>Support for multiple satellites and sensors for real-time decisions.</a:t>
            </a:r>
          </a:p>
        </p:txBody>
      </p:sp>
      <p:pic>
        <p:nvPicPr>
          <p:cNvPr id="142" name="image36.jpg" descr="IMG_0820.jpg"/>
          <p:cNvPicPr>
            <a:picLocks noChangeAspect="1"/>
          </p:cNvPicPr>
          <p:nvPr/>
        </p:nvPicPr>
        <p:blipFill>
          <a:blip r:embed="rId2">
            <a:extLst/>
          </a:blip>
          <a:stretch>
            <a:fillRect/>
          </a:stretch>
        </p:blipFill>
        <p:spPr>
          <a:xfrm>
            <a:off x="6670803" y="267106"/>
            <a:ext cx="2262735" cy="3016979"/>
          </a:xfrm>
          <a:prstGeom prst="rect">
            <a:avLst/>
          </a:prstGeom>
          <a:ln w="12700">
            <a:miter lim="400000"/>
          </a:ln>
        </p:spPr>
      </p:pic>
      <p:pic>
        <p:nvPicPr>
          <p:cNvPr id="143" name="SSEC_logo.png"/>
          <p:cNvPicPr>
            <a:picLocks noChangeAspect="1"/>
          </p:cNvPicPr>
          <p:nvPr/>
        </p:nvPicPr>
        <p:blipFill>
          <a:blip r:embed="rId3">
            <a:extLst/>
          </a:blip>
          <a:stretch>
            <a:fillRect/>
          </a:stretch>
        </p:blipFill>
        <p:spPr>
          <a:xfrm>
            <a:off x="405393" y="5956412"/>
            <a:ext cx="1036038" cy="731521"/>
          </a:xfrm>
          <a:prstGeom prst="rect">
            <a:avLst/>
          </a:prstGeom>
          <a:ln w="12700">
            <a:miter lim="400000"/>
          </a:ln>
        </p:spPr>
      </p:pic>
      <p:pic>
        <p:nvPicPr>
          <p:cNvPr id="144" name="pasted-image.pdf"/>
          <p:cNvPicPr>
            <a:picLocks noChangeAspect="1"/>
          </p:cNvPicPr>
          <p:nvPr/>
        </p:nvPicPr>
        <p:blipFill>
          <a:blip r:embed="rId4">
            <a:extLst/>
          </a:blip>
          <a:stretch>
            <a:fillRect/>
          </a:stretch>
        </p:blipFill>
        <p:spPr>
          <a:xfrm>
            <a:off x="1828800" y="5766047"/>
            <a:ext cx="914400" cy="927101"/>
          </a:xfrm>
          <a:prstGeom prst="rect">
            <a:avLst/>
          </a:prstGeom>
          <a:ln w="12700">
            <a:miter lim="400000"/>
          </a:ln>
        </p:spPr>
      </p:pic>
      <p:pic>
        <p:nvPicPr>
          <p:cNvPr id="145" name="unknown.jpg"/>
          <p:cNvPicPr>
            <a:picLocks noChangeAspect="1"/>
          </p:cNvPicPr>
          <p:nvPr/>
        </p:nvPicPr>
        <p:blipFill>
          <a:blip r:embed="rId5">
            <a:extLst/>
          </a:blip>
          <a:stretch>
            <a:fillRect/>
          </a:stretch>
        </p:blipFill>
        <p:spPr>
          <a:xfrm>
            <a:off x="5113794" y="3646955"/>
            <a:ext cx="3858154" cy="2923616"/>
          </a:xfrm>
          <a:prstGeom prst="rect">
            <a:avLst/>
          </a:prstGeom>
          <a:ln w="12700">
            <a:miter lim="400000"/>
          </a:ln>
        </p:spPr>
      </p:pic>
      <p:sp>
        <p:nvSpPr>
          <p:cNvPr id="146" name="Shape 146"/>
          <p:cNvSpPr/>
          <p:nvPr/>
        </p:nvSpPr>
        <p:spPr>
          <a:xfrm>
            <a:off x="6670804" y="3282950"/>
            <a:ext cx="2408496" cy="3327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20000"/>
              </a:lnSpc>
              <a:defRPr sz="1600">
                <a:solidFill>
                  <a:srgbClr val="E9EAF0"/>
                </a:solidFill>
                <a:latin typeface="+mn-lt"/>
                <a:ea typeface="+mn-ea"/>
                <a:cs typeface="+mn-cs"/>
                <a:sym typeface="Helvetica"/>
              </a:defRPr>
            </a:lvl1pPr>
          </a:lstStyle>
          <a:p>
            <a:r>
              <a:rPr>
                <a:latin typeface="Helvetica"/>
                <a:ea typeface="Helvetica"/>
                <a:cs typeface="Helvetica"/>
              </a:rPr>
              <a:t>Direct Broadcast Antenna</a:t>
            </a:r>
          </a:p>
        </p:txBody>
      </p:sp>
      <p:sp>
        <p:nvSpPr>
          <p:cNvPr id="147" name="Shape 147"/>
          <p:cNvSpPr/>
          <p:nvPr/>
        </p:nvSpPr>
        <p:spPr>
          <a:xfrm>
            <a:off x="5552957" y="6485340"/>
            <a:ext cx="3220801"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20000"/>
              </a:lnSpc>
              <a:defRPr sz="1600">
                <a:solidFill>
                  <a:srgbClr val="E9EAF0"/>
                </a:solidFill>
                <a:latin typeface="+mn-lt"/>
                <a:ea typeface="+mn-ea"/>
                <a:cs typeface="+mn-cs"/>
                <a:sym typeface="Helvetica"/>
              </a:defRPr>
            </a:lvl1pPr>
          </a:lstStyle>
          <a:p>
            <a:r>
              <a:rPr dirty="0">
                <a:latin typeface="Helvetica"/>
                <a:ea typeface="Helvetica"/>
                <a:cs typeface="Helvetica"/>
              </a:rPr>
              <a:t>VIIRS Day/Night Dynamic Imagery</a:t>
            </a:r>
          </a:p>
        </p:txBody>
      </p:sp>
    </p:spTree>
    <p:extLst>
      <p:ext uri="{BB962C8B-B14F-4D97-AF65-F5344CB8AC3E}">
        <p14:creationId xmlns:p14="http://schemas.microsoft.com/office/powerpoint/2010/main" val="27990115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p:cNvSpPr>
          <p:nvPr>
            <p:ph type="title"/>
          </p:nvPr>
        </p:nvSpPr>
        <p:spPr>
          <a:prstGeom prst="rect">
            <a:avLst/>
          </a:prstGeom>
        </p:spPr>
        <p:txBody>
          <a:bodyPr/>
          <a:lstStyle/>
          <a:p>
            <a:r>
              <a:t>Polar2Grid Examples (FY-3B)</a:t>
            </a:r>
          </a:p>
        </p:txBody>
      </p:sp>
      <p:sp>
        <p:nvSpPr>
          <p:cNvPr id="274" name="Shape 27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latin typeface="Helvetica"/>
                <a:ea typeface="Helvetica"/>
                <a:cs typeface="Helvetica"/>
              </a:rPr>
              <a:pPr/>
              <a:t>20</a:t>
            </a:fld>
            <a:endParaRPr>
              <a:latin typeface="Helvetica"/>
              <a:ea typeface="Helvetica"/>
              <a:cs typeface="Helvetica"/>
            </a:endParaRPr>
          </a:p>
        </p:txBody>
      </p:sp>
      <p:sp>
        <p:nvSpPr>
          <p:cNvPr id="275" name="Shape 275"/>
          <p:cNvSpPr/>
          <p:nvPr/>
        </p:nvSpPr>
        <p:spPr>
          <a:xfrm>
            <a:off x="298558" y="1247512"/>
            <a:ext cx="5540039"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FY-3B VIRR 0.87 micron GeoTIFF in Plate Carree projection</a:t>
            </a:r>
          </a:p>
        </p:txBody>
      </p:sp>
      <p:pic>
        <p:nvPicPr>
          <p:cNvPr id="276" name="fy3b_virr_vis_20151023_204716_wgs84_fit.png"/>
          <p:cNvPicPr>
            <a:picLocks noChangeAspect="1"/>
          </p:cNvPicPr>
          <p:nvPr/>
        </p:nvPicPr>
        <p:blipFill>
          <a:blip r:embed="rId2">
            <a:extLst/>
          </a:blip>
          <a:stretch>
            <a:fillRect/>
          </a:stretch>
        </p:blipFill>
        <p:spPr>
          <a:xfrm>
            <a:off x="190402" y="1627903"/>
            <a:ext cx="5756351" cy="4796180"/>
          </a:xfrm>
          <a:prstGeom prst="rect">
            <a:avLst/>
          </a:prstGeom>
          <a:ln w="12700">
            <a:miter lim="400000"/>
          </a:ln>
        </p:spPr>
      </p:pic>
      <p:pic>
        <p:nvPicPr>
          <p:cNvPr id="277" name="pasted-image.tiff"/>
          <p:cNvPicPr>
            <a:picLocks noChangeAspect="1"/>
          </p:cNvPicPr>
          <p:nvPr/>
        </p:nvPicPr>
        <p:blipFill>
          <a:blip r:embed="rId3">
            <a:extLst/>
          </a:blip>
          <a:stretch>
            <a:fillRect/>
          </a:stretch>
        </p:blipFill>
        <p:spPr>
          <a:xfrm>
            <a:off x="6167496" y="2533431"/>
            <a:ext cx="2840805" cy="2985124"/>
          </a:xfrm>
          <a:prstGeom prst="rect">
            <a:avLst/>
          </a:prstGeom>
          <a:ln w="12700">
            <a:miter lim="400000"/>
          </a:ln>
        </p:spPr>
      </p:pic>
      <p:sp>
        <p:nvSpPr>
          <p:cNvPr id="278" name="Shape 278"/>
          <p:cNvSpPr/>
          <p:nvPr/>
        </p:nvSpPr>
        <p:spPr>
          <a:xfrm>
            <a:off x="6167496" y="1925746"/>
            <a:ext cx="2840805"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600">
                <a:solidFill>
                  <a:srgbClr val="A7A7A7"/>
                </a:solidFill>
                <a:latin typeface="+mn-lt"/>
                <a:ea typeface="+mn-ea"/>
                <a:cs typeface="+mn-cs"/>
                <a:sym typeface="Helvetica"/>
              </a:defRPr>
            </a:lvl1pPr>
          </a:lstStyle>
          <a:p>
            <a:r>
              <a:rPr>
                <a:latin typeface="Helvetica"/>
                <a:ea typeface="Helvetica"/>
                <a:cs typeface="Helvetica"/>
              </a:rPr>
              <a:t>JSON file describing binary image, latitude, longitude data</a:t>
            </a:r>
          </a:p>
        </p:txBody>
      </p:sp>
    </p:spTree>
    <p:extLst>
      <p:ext uri="{BB962C8B-B14F-4D97-AF65-F5344CB8AC3E}">
        <p14:creationId xmlns:p14="http://schemas.microsoft.com/office/powerpoint/2010/main" val="14795483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p:cNvSpPr>
          <p:nvPr>
            <p:ph type="title"/>
          </p:nvPr>
        </p:nvSpPr>
        <p:spPr>
          <a:prstGeom prst="rect">
            <a:avLst/>
          </a:prstGeom>
        </p:spPr>
        <p:txBody>
          <a:bodyPr/>
          <a:lstStyle/>
          <a:p>
            <a:r>
              <a:t>CSPP Summary</a:t>
            </a:r>
          </a:p>
        </p:txBody>
      </p:sp>
      <p:sp>
        <p:nvSpPr>
          <p:cNvPr id="281" name="Shape 281"/>
          <p:cNvSpPr>
            <a:spLocks noGrp="1"/>
          </p:cNvSpPr>
          <p:nvPr>
            <p:ph type="body" idx="1"/>
          </p:nvPr>
        </p:nvSpPr>
        <p:spPr>
          <a:prstGeom prst="rect">
            <a:avLst/>
          </a:prstGeom>
        </p:spPr>
        <p:txBody>
          <a:bodyPr>
            <a:normAutofit lnSpcReduction="10000"/>
          </a:bodyPr>
          <a:lstStyle/>
          <a:p>
            <a:pPr marL="318897" indent="-318897" defTabSz="850391">
              <a:defRPr sz="2790"/>
            </a:pPr>
            <a:r>
              <a:t>CSPP continues to support the polar orbiting satellite DB community with a wide range of software and products supporting Suomi NPP, Metop, NOAA, EOS, and FY-3 satellites.</a:t>
            </a:r>
          </a:p>
          <a:p>
            <a:pPr marL="318897" indent="-318897" defTabSz="850391">
              <a:defRPr sz="2790"/>
            </a:pPr>
            <a:r>
              <a:t>CSPP GEO now supports geostationary satellites (see next presentation by Graeme Martin).</a:t>
            </a:r>
          </a:p>
          <a:p>
            <a:pPr marL="318897" indent="-318897" defTabSz="850391">
              <a:defRPr sz="2790"/>
            </a:pPr>
            <a:r>
              <a:t>We look forward to JPSS-1 in early 2017.</a:t>
            </a:r>
          </a:p>
          <a:p>
            <a:pPr marL="0" indent="0" algn="ctr" defTabSz="850391">
              <a:buSzTx/>
              <a:buFontTx/>
              <a:buNone/>
              <a:defRPr sz="2790">
                <a:solidFill>
                  <a:schemeClr val="accent4">
                    <a:lumOff val="6911"/>
                  </a:schemeClr>
                </a:solidFill>
              </a:defRPr>
            </a:pPr>
            <a:r>
              <a:t>http://cimss.ssec.wisc.edu/cspp/</a:t>
            </a:r>
          </a:p>
        </p:txBody>
      </p:sp>
      <p:sp>
        <p:nvSpPr>
          <p:cNvPr id="282" name="Shape 28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latin typeface="Helvetica"/>
                <a:ea typeface="Helvetica"/>
                <a:cs typeface="Helvetica"/>
              </a:rPr>
              <a:pPr/>
              <a:t>21</a:t>
            </a:fld>
            <a:endParaRPr>
              <a:latin typeface="Helvetica"/>
              <a:ea typeface="Helvetica"/>
              <a:cs typeface="Helvetica"/>
            </a:endParaRPr>
          </a:p>
        </p:txBody>
      </p:sp>
    </p:spTree>
    <p:extLst>
      <p:ext uri="{BB962C8B-B14F-4D97-AF65-F5344CB8AC3E}">
        <p14:creationId xmlns:p14="http://schemas.microsoft.com/office/powerpoint/2010/main" val="155220324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SPP-Geo33.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439" y="0"/>
            <a:ext cx="6951561" cy="6858000"/>
          </a:xfrm>
          <a:prstGeom prst="rect">
            <a:avLst/>
          </a:prstGeom>
        </p:spPr>
      </p:pic>
      <p:sp>
        <p:nvSpPr>
          <p:cNvPr id="2" name="Title 1"/>
          <p:cNvSpPr>
            <a:spLocks noGrp="1"/>
          </p:cNvSpPr>
          <p:nvPr>
            <p:ph type="title"/>
          </p:nvPr>
        </p:nvSpPr>
        <p:spPr/>
        <p:txBody>
          <a:bodyPr/>
          <a:lstStyle/>
          <a:p>
            <a:r>
              <a:rPr lang="en-US" b="1" dirty="0" smtClean="0">
                <a:effectLst>
                  <a:glow rad="190500">
                    <a:schemeClr val="bg1">
                      <a:alpha val="75000"/>
                    </a:schemeClr>
                  </a:glow>
                </a:effectLst>
              </a:rPr>
              <a:t>CSPP Geo</a:t>
            </a:r>
            <a:endParaRPr lang="en-US" b="1" dirty="0">
              <a:effectLst>
                <a:glow rad="190500">
                  <a:schemeClr val="bg1">
                    <a:alpha val="75000"/>
                  </a:schemeClr>
                </a:glow>
              </a:effectLst>
            </a:endParaRPr>
          </a:p>
        </p:txBody>
      </p:sp>
      <p:sp>
        <p:nvSpPr>
          <p:cNvPr id="3" name="Text Placeholder 2"/>
          <p:cNvSpPr>
            <a:spLocks noGrp="1"/>
          </p:cNvSpPr>
          <p:nvPr>
            <p:ph type="body" idx="1"/>
          </p:nvPr>
        </p:nvSpPr>
        <p:spPr/>
        <p:txBody>
          <a:bodyPr>
            <a:normAutofit/>
          </a:bodyPr>
          <a:lstStyle/>
          <a:p>
            <a:r>
              <a:rPr lang="en-US" sz="2000" b="1" dirty="0" smtClean="0"/>
              <a:t>Graeme Martin</a:t>
            </a:r>
            <a:br>
              <a:rPr lang="en-US" sz="2000" b="1" dirty="0" smtClean="0"/>
            </a:br>
            <a:r>
              <a:rPr lang="en-US" sz="2000" dirty="0" smtClean="0"/>
              <a:t>and colleagues</a:t>
            </a:r>
            <a:endParaRPr lang="en-US" sz="2000" dirty="0"/>
          </a:p>
        </p:txBody>
      </p:sp>
    </p:spTree>
    <p:extLst>
      <p:ext uri="{BB962C8B-B14F-4D97-AF65-F5344CB8AC3E}">
        <p14:creationId xmlns:p14="http://schemas.microsoft.com/office/powerpoint/2010/main" val="20170050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0356" y="215543"/>
            <a:ext cx="5411972" cy="1143000"/>
          </a:xfrm>
        </p:spPr>
        <p:txBody>
          <a:bodyPr>
            <a:normAutofit fontScale="90000"/>
          </a:bodyPr>
          <a:lstStyle/>
          <a:p>
            <a:r>
              <a:rPr lang="en-US" dirty="0" smtClean="0"/>
              <a:t>GOES Rebroadcast (GRB)</a:t>
            </a:r>
            <a:endParaRPr lang="en-US" dirty="0"/>
          </a:p>
        </p:txBody>
      </p:sp>
      <p:sp>
        <p:nvSpPr>
          <p:cNvPr id="3" name="Content Placeholder 2"/>
          <p:cNvSpPr>
            <a:spLocks noGrp="1"/>
          </p:cNvSpPr>
          <p:nvPr>
            <p:ph idx="1"/>
          </p:nvPr>
        </p:nvSpPr>
        <p:spPr>
          <a:xfrm>
            <a:off x="68219" y="1840811"/>
            <a:ext cx="8828131" cy="4650606"/>
          </a:xfrm>
        </p:spPr>
        <p:txBody>
          <a:bodyPr>
            <a:normAutofit fontScale="92500" lnSpcReduction="10000"/>
          </a:bodyPr>
          <a:lstStyle/>
          <a:p>
            <a:r>
              <a:rPr lang="en-US" dirty="0" smtClean="0"/>
              <a:t>Data from all 6 instruments on GOES-R will be received at the Ground </a:t>
            </a:r>
            <a:r>
              <a:rPr lang="en-US" dirty="0"/>
              <a:t>S</a:t>
            </a:r>
            <a:r>
              <a:rPr lang="en-US" dirty="0" smtClean="0"/>
              <a:t>egment and processed</a:t>
            </a:r>
          </a:p>
          <a:p>
            <a:pPr lvl="1"/>
            <a:r>
              <a:rPr lang="en-US" dirty="0" smtClean="0"/>
              <a:t>All instruments processed to L1</a:t>
            </a:r>
          </a:p>
          <a:p>
            <a:pPr lvl="1"/>
            <a:r>
              <a:rPr lang="en-US" dirty="0" smtClean="0"/>
              <a:t>GLM further processed to L2</a:t>
            </a:r>
          </a:p>
          <a:p>
            <a:r>
              <a:rPr lang="en-US" dirty="0" smtClean="0"/>
              <a:t>The products will be segmented, compressed</a:t>
            </a:r>
            <a:r>
              <a:rPr lang="en-US" dirty="0"/>
              <a:t> </a:t>
            </a:r>
            <a:r>
              <a:rPr lang="en-US" dirty="0" smtClean="0"/>
              <a:t>and packetized  </a:t>
            </a:r>
          </a:p>
          <a:p>
            <a:r>
              <a:rPr lang="en-US" dirty="0" smtClean="0"/>
              <a:t>The GRB stream will be bounced back off GOES-R</a:t>
            </a:r>
          </a:p>
          <a:p>
            <a:r>
              <a:rPr lang="en-US" dirty="0" smtClean="0"/>
              <a:t>GRB data will be received at direct broadcast stations within the GRB receiving area with the appropriate hardware</a:t>
            </a:r>
          </a:p>
          <a:p>
            <a:r>
              <a:rPr lang="en-US" dirty="0" smtClean="0"/>
              <a:t>GRB receiving systems are currently available from vendors</a:t>
            </a:r>
          </a:p>
          <a:p>
            <a:r>
              <a:rPr lang="en-US" dirty="0"/>
              <a:t>More information is on the NOAA GRB web site</a:t>
            </a:r>
            <a:r>
              <a:rPr lang="en-US" dirty="0" smtClean="0"/>
              <a:t>: </a:t>
            </a:r>
            <a:r>
              <a:rPr lang="en-US" dirty="0">
                <a:hlinkClick r:id="rId3"/>
              </a:rPr>
              <a:t>http://www.goes-r.gov/users/grb.html</a:t>
            </a:r>
            <a:endParaRPr lang="en-US" dirty="0"/>
          </a:p>
          <a:p>
            <a:endParaRPr lang="en-US" dirty="0"/>
          </a:p>
          <a:p>
            <a:endParaRPr lang="en-US" dirty="0" smtClean="0"/>
          </a:p>
        </p:txBody>
      </p:sp>
      <p:pic>
        <p:nvPicPr>
          <p:cNvPr id="6" name="Picture 5"/>
          <p:cNvPicPr>
            <a:picLocks noChangeAspect="1"/>
          </p:cNvPicPr>
          <p:nvPr/>
        </p:nvPicPr>
        <p:blipFill>
          <a:blip r:embed="rId4"/>
          <a:stretch>
            <a:fillRect/>
          </a:stretch>
        </p:blipFill>
        <p:spPr>
          <a:xfrm>
            <a:off x="783565" y="215543"/>
            <a:ext cx="1468474" cy="1201479"/>
          </a:xfrm>
          <a:prstGeom prst="rect">
            <a:avLst/>
          </a:prstGeom>
        </p:spPr>
      </p:pic>
    </p:spTree>
    <p:extLst>
      <p:ext uri="{BB962C8B-B14F-4D97-AF65-F5344CB8AC3E}">
        <p14:creationId xmlns:p14="http://schemas.microsoft.com/office/powerpoint/2010/main" val="141999812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6975" y="296938"/>
            <a:ext cx="7886700" cy="1325563"/>
          </a:xfrm>
        </p:spPr>
        <p:txBody>
          <a:bodyPr/>
          <a:lstStyle/>
          <a:p>
            <a:r>
              <a:rPr lang="en-US" dirty="0" smtClean="0"/>
              <a:t>Current GOES vs future GOES-R</a:t>
            </a:r>
            <a:endParaRPr lang="en-US" dirty="0"/>
          </a:p>
        </p:txBody>
      </p:sp>
      <p:pic>
        <p:nvPicPr>
          <p:cNvPr id="4" name="Picture 3" descr="goesr.gov.gvar_vs_GRB.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6375" y="1317306"/>
            <a:ext cx="6181597" cy="4636198"/>
          </a:xfrm>
          <a:prstGeom prst="rect">
            <a:avLst/>
          </a:prstGeom>
          <a:effectLst>
            <a:outerShdw blurRad="50800" dist="76200" dir="2700000" algn="tl" rotWithShape="0">
              <a:prstClr val="black">
                <a:alpha val="40000"/>
              </a:prstClr>
            </a:outerShdw>
          </a:effectLst>
        </p:spPr>
      </p:pic>
      <p:sp>
        <p:nvSpPr>
          <p:cNvPr id="8" name="TextBox 7"/>
          <p:cNvSpPr txBox="1"/>
          <p:nvPr/>
        </p:nvSpPr>
        <p:spPr>
          <a:xfrm>
            <a:off x="216375" y="5953504"/>
            <a:ext cx="825419" cy="276999"/>
          </a:xfrm>
          <a:prstGeom prst="rect">
            <a:avLst/>
          </a:prstGeom>
          <a:noFill/>
        </p:spPr>
        <p:txBody>
          <a:bodyPr wrap="none" rtlCol="0">
            <a:spAutoFit/>
          </a:bodyPr>
          <a:lstStyle/>
          <a:p>
            <a:pPr hangingPunct="1"/>
            <a:r>
              <a:rPr lang="en-US" sz="1200" i="1" kern="1200" dirty="0" smtClean="0">
                <a:solidFill>
                  <a:prstClr val="black"/>
                </a:solidFill>
                <a:ea typeface="+mn-ea"/>
                <a:cs typeface="+mn-cs"/>
              </a:rPr>
              <a:t>goes-</a:t>
            </a:r>
            <a:r>
              <a:rPr lang="en-US" sz="1200" i="1" kern="1200" dirty="0" err="1" smtClean="0">
                <a:solidFill>
                  <a:prstClr val="black"/>
                </a:solidFill>
                <a:ea typeface="+mn-ea"/>
                <a:cs typeface="+mn-cs"/>
              </a:rPr>
              <a:t>r.gov</a:t>
            </a:r>
            <a:endParaRPr lang="en-US" sz="1200" i="1" kern="1200" dirty="0">
              <a:solidFill>
                <a:prstClr val="black"/>
              </a:solidFill>
              <a:ea typeface="+mn-ea"/>
              <a:cs typeface="+mn-cs"/>
            </a:endParaRPr>
          </a:p>
        </p:txBody>
      </p:sp>
      <p:pic>
        <p:nvPicPr>
          <p:cNvPr id="9" name="Picture 8" descr="goesr.gov.GOES_imager_vs_ABI.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50633" y="3637858"/>
            <a:ext cx="3619172" cy="2669554"/>
          </a:xfrm>
          <a:prstGeom prst="rect">
            <a:avLst/>
          </a:prstGeom>
          <a:effectLst>
            <a:outerShdw blurRad="50800" dist="76200" dir="2700000" algn="tl" rotWithShape="0">
              <a:prstClr val="black">
                <a:alpha val="40000"/>
              </a:prstClr>
            </a:outerShdw>
          </a:effectLst>
        </p:spPr>
      </p:pic>
      <p:sp>
        <p:nvSpPr>
          <p:cNvPr id="11" name="Rectangle 10"/>
          <p:cNvSpPr/>
          <p:nvPr/>
        </p:nvSpPr>
        <p:spPr>
          <a:xfrm>
            <a:off x="2076237" y="4001209"/>
            <a:ext cx="3147971" cy="293634"/>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hangingPunct="1"/>
            <a:endParaRPr lang="en-US" kern="1200">
              <a:solidFill>
                <a:prstClr val="white"/>
              </a:solidFill>
              <a:latin typeface="Calibri"/>
            </a:endParaRPr>
          </a:p>
        </p:txBody>
      </p:sp>
      <p:sp>
        <p:nvSpPr>
          <p:cNvPr id="12" name="Rectangle 11"/>
          <p:cNvSpPr/>
          <p:nvPr/>
        </p:nvSpPr>
        <p:spPr>
          <a:xfrm>
            <a:off x="6677559" y="4085374"/>
            <a:ext cx="2009241" cy="288051"/>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hangingPunct="1"/>
            <a:endParaRPr lang="en-US" kern="1200">
              <a:solidFill>
                <a:prstClr val="white"/>
              </a:solidFill>
              <a:latin typeface="Calibri"/>
            </a:endParaRPr>
          </a:p>
        </p:txBody>
      </p:sp>
      <p:sp>
        <p:nvSpPr>
          <p:cNvPr id="13" name="Rectangle 12"/>
          <p:cNvSpPr/>
          <p:nvPr/>
        </p:nvSpPr>
        <p:spPr>
          <a:xfrm>
            <a:off x="2052845" y="1846259"/>
            <a:ext cx="3297788" cy="440468"/>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hangingPunct="1"/>
            <a:endParaRPr lang="en-US" kern="1200">
              <a:solidFill>
                <a:prstClr val="white"/>
              </a:solidFill>
              <a:latin typeface="Calibri"/>
            </a:endParaRPr>
          </a:p>
        </p:txBody>
      </p:sp>
      <p:sp>
        <p:nvSpPr>
          <p:cNvPr id="14" name="Rectangle 13"/>
          <p:cNvSpPr/>
          <p:nvPr/>
        </p:nvSpPr>
        <p:spPr>
          <a:xfrm>
            <a:off x="6677559" y="4687666"/>
            <a:ext cx="2009241" cy="667796"/>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hangingPunct="1"/>
            <a:endParaRPr lang="en-US" kern="1200">
              <a:solidFill>
                <a:prstClr val="white"/>
              </a:solidFill>
              <a:latin typeface="Calibri"/>
            </a:endParaRPr>
          </a:p>
        </p:txBody>
      </p:sp>
    </p:spTree>
    <p:extLst>
      <p:ext uri="{BB962C8B-B14F-4D97-AF65-F5344CB8AC3E}">
        <p14:creationId xmlns:p14="http://schemas.microsoft.com/office/powerpoint/2010/main" val="6679417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CSPP Geo Project</a:t>
            </a:r>
            <a:endParaRPr lang="en-US" dirty="0"/>
          </a:p>
        </p:txBody>
      </p:sp>
      <p:sp>
        <p:nvSpPr>
          <p:cNvPr id="5" name="Content Placeholder 4"/>
          <p:cNvSpPr>
            <a:spLocks noGrp="1"/>
          </p:cNvSpPr>
          <p:nvPr>
            <p:ph idx="1"/>
          </p:nvPr>
        </p:nvSpPr>
        <p:spPr>
          <a:xfrm>
            <a:off x="628650" y="1589904"/>
            <a:ext cx="7886700" cy="4992128"/>
          </a:xfrm>
        </p:spPr>
        <p:txBody>
          <a:bodyPr>
            <a:normAutofit fontScale="62500" lnSpcReduction="20000"/>
          </a:bodyPr>
          <a:lstStyle/>
          <a:p>
            <a:r>
              <a:rPr lang="en-US" i="1" dirty="0" smtClean="0">
                <a:solidFill>
                  <a:srgbClr val="00B0F0"/>
                </a:solidFill>
              </a:rPr>
              <a:t>The CSPP Geo team is funded </a:t>
            </a:r>
            <a:r>
              <a:rPr lang="en-US" i="1" dirty="0">
                <a:solidFill>
                  <a:srgbClr val="00B0F0"/>
                </a:solidFill>
              </a:rPr>
              <a:t>by the GOES-R Program O</a:t>
            </a:r>
            <a:r>
              <a:rPr lang="en-US" i="1" dirty="0" smtClean="0">
                <a:solidFill>
                  <a:srgbClr val="00B0F0"/>
                </a:solidFill>
              </a:rPr>
              <a:t>ffice </a:t>
            </a:r>
            <a:r>
              <a:rPr lang="en-US" i="1" dirty="0">
                <a:solidFill>
                  <a:srgbClr val="00B0F0"/>
                </a:solidFill>
              </a:rPr>
              <a:t>to create and distribute software allowing direct broadcast users to create products from geostationary satellite </a:t>
            </a:r>
            <a:r>
              <a:rPr lang="en-US" i="1" dirty="0" smtClean="0">
                <a:solidFill>
                  <a:srgbClr val="00B0F0"/>
                </a:solidFill>
              </a:rPr>
              <a:t>data</a:t>
            </a:r>
          </a:p>
          <a:p>
            <a:r>
              <a:rPr lang="en-US" dirty="0"/>
              <a:t>L</a:t>
            </a:r>
            <a:r>
              <a:rPr lang="en-US" dirty="0" smtClean="0"/>
              <a:t>ocated at SSEC/CIMSS, the project draws on experience creating software allowing direct broadcast users to process data from polar orbiters (CSPP and IMAPP projects)</a:t>
            </a:r>
          </a:p>
          <a:p>
            <a:r>
              <a:rPr lang="en-US" dirty="0" smtClean="0"/>
              <a:t>The software is intended to be installed at a direct broadcast receiving site and run on rack-mounted commodity hardware</a:t>
            </a:r>
          </a:p>
          <a:p>
            <a:r>
              <a:rPr lang="en-US" dirty="0" smtClean="0"/>
              <a:t>Supported missions: GOES-R, current GOES Imager and </a:t>
            </a:r>
            <a:r>
              <a:rPr lang="en-US" dirty="0" err="1" smtClean="0"/>
              <a:t>Himawari</a:t>
            </a:r>
            <a:r>
              <a:rPr lang="en-US" dirty="0" smtClean="0"/>
              <a:t> AHI</a:t>
            </a:r>
          </a:p>
          <a:p>
            <a:r>
              <a:rPr lang="en-US" dirty="0" smtClean="0"/>
              <a:t>The project serves the U.S. and international community of direct broadcast users, including:</a:t>
            </a:r>
          </a:p>
          <a:p>
            <a:pPr lvl="1"/>
            <a:r>
              <a:rPr lang="en-US" dirty="0" smtClean="0"/>
              <a:t>National meteorological offices and government agencies</a:t>
            </a:r>
          </a:p>
          <a:p>
            <a:pPr lvl="1"/>
            <a:r>
              <a:rPr lang="en-US" dirty="0"/>
              <a:t>V</a:t>
            </a:r>
            <a:r>
              <a:rPr lang="en-US" dirty="0" smtClean="0"/>
              <a:t>endors of receiving stations and data products</a:t>
            </a:r>
          </a:p>
          <a:p>
            <a:pPr lvl="1"/>
            <a:r>
              <a:rPr lang="en-US" dirty="0" smtClean="0"/>
              <a:t>Universities and other public institutions</a:t>
            </a:r>
          </a:p>
          <a:p>
            <a:r>
              <a:rPr lang="en-US" dirty="0"/>
              <a:t>T</a:t>
            </a:r>
            <a:r>
              <a:rPr lang="en-US" dirty="0" smtClean="0"/>
              <a:t>he products are intended for use in a variety of applications, including</a:t>
            </a:r>
          </a:p>
          <a:p>
            <a:pPr lvl="1"/>
            <a:r>
              <a:rPr lang="en-US" dirty="0" smtClean="0"/>
              <a:t>Forecasting</a:t>
            </a:r>
          </a:p>
          <a:p>
            <a:pPr lvl="1"/>
            <a:r>
              <a:rPr lang="en-US" dirty="0" smtClean="0"/>
              <a:t>Hazard detection</a:t>
            </a:r>
          </a:p>
          <a:p>
            <a:pPr lvl="1"/>
            <a:r>
              <a:rPr lang="en-US" dirty="0" smtClean="0"/>
              <a:t>Environmental monitoring</a:t>
            </a:r>
          </a:p>
          <a:p>
            <a:pPr lvl="1"/>
            <a:r>
              <a:rPr lang="en-US" dirty="0" smtClean="0"/>
              <a:t>Data assimilation / modeling</a:t>
            </a:r>
          </a:p>
          <a:p>
            <a:pPr lvl="1"/>
            <a:r>
              <a:rPr lang="en-US" dirty="0" smtClean="0"/>
              <a:t>Research applications</a:t>
            </a:r>
          </a:p>
        </p:txBody>
      </p:sp>
    </p:spTree>
    <p:extLst>
      <p:ext uri="{BB962C8B-B14F-4D97-AF65-F5344CB8AC3E}">
        <p14:creationId xmlns:p14="http://schemas.microsoft.com/office/powerpoint/2010/main" val="23796306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CSPP Geo Software</a:t>
            </a:r>
            <a:endParaRPr lang="en-US" dirty="0"/>
          </a:p>
        </p:txBody>
      </p:sp>
      <p:sp>
        <p:nvSpPr>
          <p:cNvPr id="3" name="Content Placeholder 2"/>
          <p:cNvSpPr>
            <a:spLocks noGrp="1"/>
          </p:cNvSpPr>
          <p:nvPr>
            <p:ph idx="1"/>
          </p:nvPr>
        </p:nvSpPr>
        <p:spPr/>
        <p:txBody>
          <a:bodyPr>
            <a:normAutofit fontScale="70000" lnSpcReduction="20000"/>
          </a:bodyPr>
          <a:lstStyle/>
          <a:p>
            <a:r>
              <a:rPr lang="en-US" dirty="0"/>
              <a:t>CSPP Geo software is:</a:t>
            </a:r>
          </a:p>
          <a:p>
            <a:pPr lvl="1"/>
            <a:r>
              <a:rPr lang="en-US" dirty="0" smtClean="0"/>
              <a:t>Publicly available </a:t>
            </a:r>
            <a:r>
              <a:rPr lang="en-US" dirty="0"/>
              <a:t>and free of </a:t>
            </a:r>
            <a:r>
              <a:rPr lang="en-US" dirty="0" smtClean="0"/>
              <a:t>charge: </a:t>
            </a:r>
            <a:r>
              <a:rPr lang="en-US" dirty="0" smtClean="0">
                <a:hlinkClick r:id="rId2"/>
              </a:rPr>
              <a:t>http://cimss.ssec.wisc.edu/csppgeo/</a:t>
            </a:r>
            <a:endParaRPr lang="en-US" dirty="0"/>
          </a:p>
          <a:p>
            <a:pPr lvl="1"/>
            <a:r>
              <a:rPr lang="en-US" dirty="0"/>
              <a:t>Easy to install and run</a:t>
            </a:r>
          </a:p>
          <a:p>
            <a:pPr lvl="1"/>
            <a:r>
              <a:rPr lang="en-US" dirty="0"/>
              <a:t>Distributed as binary packages for 64-bit CentOS6-compatible Linux</a:t>
            </a:r>
          </a:p>
          <a:p>
            <a:pPr lvl="1"/>
            <a:r>
              <a:rPr lang="en-US" dirty="0"/>
              <a:t>Distributed with all required 3</a:t>
            </a:r>
            <a:r>
              <a:rPr lang="en-US" baseline="30000" dirty="0"/>
              <a:t>rd</a:t>
            </a:r>
            <a:r>
              <a:rPr lang="en-US" dirty="0"/>
              <a:t> party software bundled</a:t>
            </a:r>
          </a:p>
          <a:p>
            <a:pPr lvl="1"/>
            <a:r>
              <a:rPr lang="en-US" dirty="0"/>
              <a:t>Released with an optional test data package and self-test script </a:t>
            </a:r>
          </a:p>
          <a:p>
            <a:pPr lvl="1"/>
            <a:r>
              <a:rPr lang="en-US" dirty="0"/>
              <a:t>Capable of generating "</a:t>
            </a:r>
            <a:r>
              <a:rPr lang="en-US" dirty="0" err="1"/>
              <a:t>quicklook</a:t>
            </a:r>
            <a:r>
              <a:rPr lang="en-US" dirty="0"/>
              <a:t>" images from products </a:t>
            </a:r>
            <a:endParaRPr lang="en-US" dirty="0" smtClean="0"/>
          </a:p>
          <a:p>
            <a:r>
              <a:rPr lang="en-US" dirty="0" smtClean="0"/>
              <a:t>Generally Level 2 software is developed in collaboration with scientist collaborators, while Level 1 software may be developed from scratch</a:t>
            </a:r>
          </a:p>
          <a:p>
            <a:r>
              <a:rPr lang="en-US" dirty="0" smtClean="0"/>
              <a:t>Currently available software packages (Level 1 products)</a:t>
            </a:r>
          </a:p>
          <a:p>
            <a:pPr lvl="1"/>
            <a:r>
              <a:rPr lang="en-US" b="1" dirty="0" smtClean="0">
                <a:solidFill>
                  <a:srgbClr val="00B0F0"/>
                </a:solidFill>
              </a:rPr>
              <a:t>GVAR Package</a:t>
            </a:r>
            <a:r>
              <a:rPr lang="en-US" dirty="0" smtClean="0"/>
              <a:t>:</a:t>
            </a:r>
            <a:r>
              <a:rPr lang="en-US" b="1" dirty="0" smtClean="0">
                <a:solidFill>
                  <a:srgbClr val="00B0F0"/>
                </a:solidFill>
              </a:rPr>
              <a:t> </a:t>
            </a:r>
            <a:r>
              <a:rPr lang="en-US" dirty="0" smtClean="0"/>
              <a:t>processes current GOES Imager data received via the GVAR stream</a:t>
            </a:r>
          </a:p>
          <a:p>
            <a:pPr lvl="1"/>
            <a:r>
              <a:rPr lang="en-US" b="1" dirty="0" smtClean="0">
                <a:solidFill>
                  <a:srgbClr val="00B0F0"/>
                </a:solidFill>
              </a:rPr>
              <a:t>GRB Package</a:t>
            </a:r>
            <a:r>
              <a:rPr lang="en-US" dirty="0" smtClean="0"/>
              <a:t>: processes GOES-R data that will be received via the GRB stream. All instruments are supported.</a:t>
            </a:r>
          </a:p>
          <a:p>
            <a:r>
              <a:rPr lang="en-US" dirty="0" smtClean="0"/>
              <a:t>Future software packages (Level 2 products)</a:t>
            </a:r>
          </a:p>
          <a:p>
            <a:pPr lvl="1"/>
            <a:r>
              <a:rPr lang="en-US" b="1" dirty="0" smtClean="0">
                <a:solidFill>
                  <a:srgbClr val="00B0F0"/>
                </a:solidFill>
              </a:rPr>
              <a:t>GEOCAT Package</a:t>
            </a:r>
            <a:r>
              <a:rPr lang="en-US" dirty="0"/>
              <a:t> </a:t>
            </a:r>
            <a:r>
              <a:rPr lang="en-US" dirty="0" smtClean="0"/>
              <a:t>and </a:t>
            </a:r>
            <a:r>
              <a:rPr lang="en-US" b="1" dirty="0" smtClean="0">
                <a:solidFill>
                  <a:srgbClr val="00B0F0"/>
                </a:solidFill>
              </a:rPr>
              <a:t>AIT Framework Package </a:t>
            </a:r>
            <a:r>
              <a:rPr lang="en-US" dirty="0" smtClean="0"/>
              <a:t>will further process imager data to generate Level 2 products</a:t>
            </a:r>
            <a:endParaRPr lang="en-US" b="1" dirty="0">
              <a:solidFill>
                <a:srgbClr val="00B0F0"/>
              </a:solidFill>
            </a:endParaRPr>
          </a:p>
        </p:txBody>
      </p:sp>
    </p:spTree>
    <p:extLst>
      <p:ext uri="{BB962C8B-B14F-4D97-AF65-F5344CB8AC3E}">
        <p14:creationId xmlns:p14="http://schemas.microsoft.com/office/powerpoint/2010/main" val="358112673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 y="154346"/>
            <a:ext cx="9140640" cy="6529029"/>
          </a:xfrm>
          <a:prstGeom prst="rect">
            <a:avLst/>
          </a:prstGeom>
        </p:spPr>
      </p:pic>
      <p:sp>
        <p:nvSpPr>
          <p:cNvPr id="6" name="Rectangle 5"/>
          <p:cNvSpPr/>
          <p:nvPr/>
        </p:nvSpPr>
        <p:spPr>
          <a:xfrm>
            <a:off x="3390901" y="685800"/>
            <a:ext cx="1206500" cy="80010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hangingPunct="1"/>
            <a:endParaRPr lang="en-US" kern="1200">
              <a:solidFill>
                <a:prstClr val="white"/>
              </a:solidFill>
              <a:latin typeface="Calibri"/>
            </a:endParaRPr>
          </a:p>
        </p:txBody>
      </p:sp>
      <p:sp>
        <p:nvSpPr>
          <p:cNvPr id="7" name="TextBox 6"/>
          <p:cNvSpPr txBox="1"/>
          <p:nvPr/>
        </p:nvSpPr>
        <p:spPr>
          <a:xfrm>
            <a:off x="4926548" y="1702532"/>
            <a:ext cx="1434418" cy="646331"/>
          </a:xfrm>
          <a:prstGeom prst="rect">
            <a:avLst/>
          </a:prstGeom>
          <a:noFill/>
        </p:spPr>
        <p:txBody>
          <a:bodyPr wrap="square" rtlCol="0">
            <a:spAutoFit/>
          </a:bodyPr>
          <a:lstStyle/>
          <a:p>
            <a:pPr hangingPunct="1"/>
            <a:r>
              <a:rPr lang="en-US" b="1" kern="1200" dirty="0" smtClean="0">
                <a:solidFill>
                  <a:srgbClr val="FF0000"/>
                </a:solidFill>
                <a:ea typeface="+mn-ea"/>
                <a:cs typeface="+mn-cs"/>
              </a:rPr>
              <a:t>Version 1.0 </a:t>
            </a:r>
          </a:p>
          <a:p>
            <a:pPr hangingPunct="1"/>
            <a:r>
              <a:rPr lang="en-US" b="1" kern="1200" dirty="0" smtClean="0">
                <a:solidFill>
                  <a:srgbClr val="FF0000"/>
                </a:solidFill>
                <a:ea typeface="+mn-ea"/>
                <a:cs typeface="+mn-cs"/>
              </a:rPr>
              <a:t>released</a:t>
            </a:r>
            <a:endParaRPr lang="en-US" b="1" kern="1200" dirty="0">
              <a:solidFill>
                <a:srgbClr val="FF0000"/>
              </a:solidFill>
              <a:ea typeface="+mn-ea"/>
              <a:cs typeface="+mn-cs"/>
            </a:endParaRPr>
          </a:p>
        </p:txBody>
      </p:sp>
      <p:sp>
        <p:nvSpPr>
          <p:cNvPr id="8" name="Rectangle 7"/>
          <p:cNvSpPr/>
          <p:nvPr/>
        </p:nvSpPr>
        <p:spPr>
          <a:xfrm>
            <a:off x="3365500" y="4823510"/>
            <a:ext cx="1206500" cy="80010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hangingPunct="1"/>
            <a:endParaRPr lang="en-US" kern="1200">
              <a:solidFill>
                <a:prstClr val="white"/>
              </a:solidFill>
              <a:latin typeface="Calibri"/>
            </a:endParaRPr>
          </a:p>
        </p:txBody>
      </p:sp>
      <p:sp>
        <p:nvSpPr>
          <p:cNvPr id="9" name="TextBox 8"/>
          <p:cNvSpPr txBox="1"/>
          <p:nvPr/>
        </p:nvSpPr>
        <p:spPr>
          <a:xfrm>
            <a:off x="1384982" y="5892581"/>
            <a:ext cx="1434418" cy="646331"/>
          </a:xfrm>
          <a:prstGeom prst="rect">
            <a:avLst/>
          </a:prstGeom>
          <a:noFill/>
        </p:spPr>
        <p:txBody>
          <a:bodyPr wrap="square" rtlCol="0">
            <a:spAutoFit/>
          </a:bodyPr>
          <a:lstStyle/>
          <a:p>
            <a:pPr hangingPunct="1"/>
            <a:r>
              <a:rPr lang="en-US" b="1" kern="1200" dirty="0" smtClean="0">
                <a:solidFill>
                  <a:srgbClr val="FF0000"/>
                </a:solidFill>
                <a:ea typeface="+mn-ea"/>
                <a:cs typeface="+mn-cs"/>
              </a:rPr>
              <a:t>Version 0.3</a:t>
            </a:r>
          </a:p>
          <a:p>
            <a:pPr hangingPunct="1"/>
            <a:r>
              <a:rPr lang="en-US" b="1" kern="1200" dirty="0" smtClean="0">
                <a:solidFill>
                  <a:srgbClr val="FF0000"/>
                </a:solidFill>
                <a:ea typeface="+mn-ea"/>
                <a:cs typeface="+mn-cs"/>
              </a:rPr>
              <a:t>released</a:t>
            </a:r>
            <a:endParaRPr lang="en-US" b="1" kern="1200" dirty="0">
              <a:solidFill>
                <a:srgbClr val="FF0000"/>
              </a:solidFill>
              <a:ea typeface="+mn-ea"/>
              <a:cs typeface="+mn-cs"/>
            </a:endParaRPr>
          </a:p>
        </p:txBody>
      </p:sp>
      <p:cxnSp>
        <p:nvCxnSpPr>
          <p:cNvPr id="10" name="Straight Connector 9"/>
          <p:cNvCxnSpPr/>
          <p:nvPr/>
        </p:nvCxnSpPr>
        <p:spPr>
          <a:xfrm flipH="1" flipV="1">
            <a:off x="4110709" y="1637626"/>
            <a:ext cx="803139" cy="379728"/>
          </a:xfrm>
          <a:prstGeom prst="line">
            <a:avLst/>
          </a:prstGeom>
          <a:ln w="44450">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2590800" y="5720080"/>
            <a:ext cx="985520" cy="495666"/>
          </a:xfrm>
          <a:prstGeom prst="line">
            <a:avLst/>
          </a:prstGeom>
          <a:ln w="44450">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4887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27158" y="2572139"/>
            <a:ext cx="5203737" cy="3902802"/>
          </a:xfrm>
          <a:prstGeom prst="rect">
            <a:avLst/>
          </a:prstGeom>
        </p:spPr>
      </p:pic>
      <p:sp>
        <p:nvSpPr>
          <p:cNvPr id="4" name="Title 3"/>
          <p:cNvSpPr>
            <a:spLocks noGrp="1"/>
          </p:cNvSpPr>
          <p:nvPr>
            <p:ph type="title"/>
          </p:nvPr>
        </p:nvSpPr>
        <p:spPr/>
        <p:txBody>
          <a:bodyPr/>
          <a:lstStyle/>
          <a:p>
            <a:r>
              <a:rPr lang="en-US" dirty="0" smtClean="0"/>
              <a:t>CSPP Geo GVAR </a:t>
            </a:r>
            <a:r>
              <a:rPr lang="en-US" dirty="0"/>
              <a:t>P</a:t>
            </a:r>
            <a:r>
              <a:rPr lang="en-US" dirty="0" smtClean="0"/>
              <a:t>ackage</a:t>
            </a:r>
            <a:endParaRPr lang="en-US" dirty="0"/>
          </a:p>
        </p:txBody>
      </p:sp>
      <p:sp>
        <p:nvSpPr>
          <p:cNvPr id="5" name="Content Placeholder 4"/>
          <p:cNvSpPr>
            <a:spLocks noGrp="1"/>
          </p:cNvSpPr>
          <p:nvPr>
            <p:ph idx="1"/>
          </p:nvPr>
        </p:nvSpPr>
        <p:spPr>
          <a:xfrm>
            <a:off x="457202" y="1600200"/>
            <a:ext cx="4188940" cy="4874741"/>
          </a:xfrm>
        </p:spPr>
        <p:txBody>
          <a:bodyPr>
            <a:normAutofit fontScale="77500" lnSpcReduction="20000"/>
          </a:bodyPr>
          <a:lstStyle/>
          <a:p>
            <a:r>
              <a:rPr lang="en-US" dirty="0" smtClean="0"/>
              <a:t>Processes GOES-13 and GOES-15 imager data </a:t>
            </a:r>
          </a:p>
          <a:p>
            <a:r>
              <a:rPr lang="en-US" dirty="0" smtClean="0"/>
              <a:t>Input is GVAR data files and index files</a:t>
            </a:r>
          </a:p>
          <a:p>
            <a:r>
              <a:rPr lang="en-US" dirty="0" smtClean="0"/>
              <a:t>Data is re-projected and written to AREA files</a:t>
            </a:r>
          </a:p>
          <a:p>
            <a:r>
              <a:rPr lang="en-US" dirty="0"/>
              <a:t>O</a:t>
            </a:r>
            <a:r>
              <a:rPr lang="en-US" dirty="0" smtClean="0"/>
              <a:t>utput is suitable for use in the future GEOCAT software, </a:t>
            </a:r>
            <a:r>
              <a:rPr lang="en-US" dirty="0" err="1" smtClean="0"/>
              <a:t>McIDAS</a:t>
            </a:r>
            <a:r>
              <a:rPr lang="en-US" dirty="0" smtClean="0"/>
              <a:t>, and other software that reads AREA files</a:t>
            </a:r>
          </a:p>
          <a:p>
            <a:r>
              <a:rPr lang="en-US" dirty="0" smtClean="0"/>
              <a:t>Core logic was adapted from the </a:t>
            </a:r>
            <a:r>
              <a:rPr lang="en-US" dirty="0" err="1" smtClean="0"/>
              <a:t>McIDAS</a:t>
            </a:r>
            <a:r>
              <a:rPr lang="en-US" dirty="0" smtClean="0"/>
              <a:t> code base</a:t>
            </a:r>
          </a:p>
          <a:p>
            <a:r>
              <a:rPr lang="en-US" dirty="0" smtClean="0"/>
              <a:t>V1.0 was released April 2015</a:t>
            </a:r>
          </a:p>
          <a:p>
            <a:pPr lvl="1"/>
            <a:r>
              <a:rPr lang="en-US" dirty="0"/>
              <a:t>Software and documentation </a:t>
            </a:r>
            <a:r>
              <a:rPr lang="en-US" dirty="0" smtClean="0"/>
              <a:t>is available for download: </a:t>
            </a:r>
            <a:r>
              <a:rPr lang="en-US" sz="2100" dirty="0">
                <a:hlinkClick r:id="rId4"/>
              </a:rPr>
              <a:t>http://cimss.ssec.wisc.edu/csppgeo</a:t>
            </a:r>
            <a:r>
              <a:rPr lang="en-US" sz="2100" dirty="0" smtClean="0">
                <a:hlinkClick r:id="rId4"/>
              </a:rPr>
              <a:t>/</a:t>
            </a:r>
            <a:endParaRPr lang="en-US" sz="2100" dirty="0"/>
          </a:p>
          <a:p>
            <a:endParaRPr lang="en-US" dirty="0" smtClean="0"/>
          </a:p>
        </p:txBody>
      </p:sp>
    </p:spTree>
    <p:extLst>
      <p:ext uri="{BB962C8B-B14F-4D97-AF65-F5344CB8AC3E}">
        <p14:creationId xmlns:p14="http://schemas.microsoft.com/office/powerpoint/2010/main" val="387131822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65431" y="2600018"/>
            <a:ext cx="5191084" cy="3893313"/>
          </a:xfrm>
          <a:prstGeom prst="rect">
            <a:avLst/>
          </a:prstGeom>
        </p:spPr>
      </p:pic>
      <p:sp>
        <p:nvSpPr>
          <p:cNvPr id="2" name="Title 1"/>
          <p:cNvSpPr>
            <a:spLocks noGrp="1"/>
          </p:cNvSpPr>
          <p:nvPr>
            <p:ph type="title"/>
          </p:nvPr>
        </p:nvSpPr>
        <p:spPr/>
        <p:txBody>
          <a:bodyPr>
            <a:normAutofit/>
          </a:bodyPr>
          <a:lstStyle/>
          <a:p>
            <a:r>
              <a:rPr lang="en-US" dirty="0" smtClean="0"/>
              <a:t>CSPP Geo GRB </a:t>
            </a:r>
            <a:r>
              <a:rPr lang="en-US" dirty="0"/>
              <a:t>P</a:t>
            </a:r>
            <a:r>
              <a:rPr lang="en-US" dirty="0" smtClean="0"/>
              <a:t>ackage</a:t>
            </a:r>
            <a:endParaRPr lang="en-US" dirty="0"/>
          </a:p>
        </p:txBody>
      </p:sp>
      <p:sp>
        <p:nvSpPr>
          <p:cNvPr id="3" name="Content Placeholder 2"/>
          <p:cNvSpPr>
            <a:spLocks noGrp="1"/>
          </p:cNvSpPr>
          <p:nvPr>
            <p:ph idx="1"/>
          </p:nvPr>
        </p:nvSpPr>
        <p:spPr>
          <a:xfrm>
            <a:off x="201553" y="1690689"/>
            <a:ext cx="4807052" cy="4930910"/>
          </a:xfrm>
        </p:spPr>
        <p:txBody>
          <a:bodyPr>
            <a:normAutofit fontScale="70000" lnSpcReduction="20000"/>
          </a:bodyPr>
          <a:lstStyle/>
          <a:p>
            <a:r>
              <a:rPr lang="en-US" dirty="0"/>
              <a:t>P</a:t>
            </a:r>
            <a:r>
              <a:rPr lang="en-US" dirty="0" smtClean="0"/>
              <a:t>rocesses the raw </a:t>
            </a:r>
            <a:r>
              <a:rPr lang="en-US" dirty="0"/>
              <a:t>GRB </a:t>
            </a:r>
            <a:r>
              <a:rPr lang="en-US" dirty="0" smtClean="0"/>
              <a:t>stream in real-time</a:t>
            </a:r>
          </a:p>
          <a:p>
            <a:r>
              <a:rPr lang="en-US" dirty="0"/>
              <a:t>E</a:t>
            </a:r>
            <a:r>
              <a:rPr lang="en-US" dirty="0" smtClean="0"/>
              <a:t>xtracts data payloads </a:t>
            </a:r>
            <a:r>
              <a:rPr lang="en-US" dirty="0"/>
              <a:t>from </a:t>
            </a:r>
            <a:r>
              <a:rPr lang="en-US" dirty="0" smtClean="0"/>
              <a:t>packets, decompresses </a:t>
            </a:r>
            <a:r>
              <a:rPr lang="en-US" dirty="0"/>
              <a:t>and constructs </a:t>
            </a:r>
            <a:r>
              <a:rPr lang="en-US" dirty="0" smtClean="0"/>
              <a:t>datasets in NetCDF4 format</a:t>
            </a:r>
          </a:p>
          <a:p>
            <a:pPr lvl="1"/>
            <a:r>
              <a:rPr lang="en-US" dirty="0" smtClean="0"/>
              <a:t>Level 2 GLM, Level 1 all other instruments, including ABI</a:t>
            </a:r>
            <a:endParaRPr lang="en-US" dirty="0"/>
          </a:p>
          <a:p>
            <a:r>
              <a:rPr lang="en-US" dirty="0" smtClean="0"/>
              <a:t>As of version 0.3, all GOES-R instruments are supported</a:t>
            </a:r>
          </a:p>
          <a:p>
            <a:pPr lvl="1"/>
            <a:r>
              <a:rPr lang="en-US" dirty="0" smtClean="0"/>
              <a:t>Download (registration required): </a:t>
            </a:r>
            <a:r>
              <a:rPr lang="en-US" dirty="0">
                <a:hlinkClick r:id="rId4"/>
              </a:rPr>
              <a:t>http://cimss.ssec.wisc.edu/csppgeo</a:t>
            </a:r>
            <a:r>
              <a:rPr lang="en-US" dirty="0" smtClean="0">
                <a:hlinkClick r:id="rId4"/>
              </a:rPr>
              <a:t>/</a:t>
            </a:r>
            <a:endParaRPr lang="en-US" dirty="0" smtClean="0"/>
          </a:p>
          <a:p>
            <a:r>
              <a:rPr lang="en-US" dirty="0"/>
              <a:t>Users are </a:t>
            </a:r>
            <a:r>
              <a:rPr lang="en-US" dirty="0" smtClean="0"/>
              <a:t>currently integrating </a:t>
            </a:r>
            <a:r>
              <a:rPr lang="en-US" dirty="0"/>
              <a:t>and testing </a:t>
            </a:r>
            <a:r>
              <a:rPr lang="en-US" dirty="0" smtClean="0"/>
              <a:t>the pre-launch versions of GRB </a:t>
            </a:r>
            <a:r>
              <a:rPr lang="en-US" dirty="0"/>
              <a:t>software </a:t>
            </a:r>
            <a:r>
              <a:rPr lang="en-US" dirty="0" smtClean="0"/>
              <a:t>as they set up their </a:t>
            </a:r>
            <a:r>
              <a:rPr lang="en-US" dirty="0"/>
              <a:t>receiving systems </a:t>
            </a:r>
            <a:endParaRPr lang="en-US" dirty="0" smtClean="0"/>
          </a:p>
          <a:p>
            <a:r>
              <a:rPr lang="en-US" dirty="0" smtClean="0"/>
              <a:t>Planning to release v1.0 beta before launch (mainly performance optimizations)</a:t>
            </a:r>
          </a:p>
          <a:p>
            <a:r>
              <a:rPr lang="en-US" dirty="0" smtClean="0"/>
              <a:t>Planning to release v1.0 after software has been tested with the actual GRB data stream and tweaked as needed</a:t>
            </a:r>
          </a:p>
        </p:txBody>
      </p:sp>
      <p:sp>
        <p:nvSpPr>
          <p:cNvPr id="9" name="Rectangle 8"/>
          <p:cNvSpPr/>
          <p:nvPr/>
        </p:nvSpPr>
        <p:spPr>
          <a:xfrm>
            <a:off x="5123935" y="2015243"/>
            <a:ext cx="3542270" cy="584775"/>
          </a:xfrm>
          <a:prstGeom prst="rect">
            <a:avLst/>
          </a:prstGeom>
        </p:spPr>
        <p:txBody>
          <a:bodyPr wrap="square">
            <a:spAutoFit/>
          </a:bodyPr>
          <a:lstStyle/>
          <a:p>
            <a:pPr hangingPunct="1"/>
            <a:r>
              <a:rPr lang="en-US" sz="1600" i="1" kern="1200" dirty="0" smtClean="0">
                <a:solidFill>
                  <a:prstClr val="black"/>
                </a:solidFill>
                <a:ea typeface="+mn-ea"/>
                <a:cs typeface="+mn-cs"/>
              </a:rPr>
              <a:t>GRB package </a:t>
            </a:r>
            <a:r>
              <a:rPr lang="en-US" sz="1600" i="1" kern="1200" dirty="0" err="1" smtClean="0">
                <a:solidFill>
                  <a:prstClr val="black"/>
                </a:solidFill>
                <a:ea typeface="+mn-ea"/>
                <a:cs typeface="+mn-cs"/>
              </a:rPr>
              <a:t>quicklooks</a:t>
            </a:r>
            <a:r>
              <a:rPr lang="en-US" sz="1600" i="1" kern="1200" dirty="0" smtClean="0">
                <a:solidFill>
                  <a:prstClr val="black"/>
                </a:solidFill>
                <a:ea typeface="+mn-ea"/>
                <a:cs typeface="+mn-cs"/>
              </a:rPr>
              <a:t> (Simulated ABI data from the GOES-R Proxy Data team)</a:t>
            </a:r>
            <a:endParaRPr lang="en-US" sz="1600" i="1" kern="1200" dirty="0">
              <a:solidFill>
                <a:prstClr val="black"/>
              </a:solidFill>
              <a:ea typeface="+mn-ea"/>
              <a:cs typeface="+mn-cs"/>
            </a:endParaRPr>
          </a:p>
        </p:txBody>
      </p:sp>
    </p:spTree>
    <p:extLst>
      <p:ext uri="{BB962C8B-B14F-4D97-AF65-F5344CB8AC3E}">
        <p14:creationId xmlns:p14="http://schemas.microsoft.com/office/powerpoint/2010/main" val="28083283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p:cNvSpPr>
          <p:nvPr>
            <p:ph type="title"/>
          </p:nvPr>
        </p:nvSpPr>
        <p:spPr>
          <a:prstGeom prst="rect">
            <a:avLst/>
          </a:prstGeom>
        </p:spPr>
        <p:txBody>
          <a:bodyPr/>
          <a:lstStyle/>
          <a:p>
            <a:r>
              <a:rPr dirty="0"/>
              <a:t>What is CSPP?</a:t>
            </a:r>
          </a:p>
        </p:txBody>
      </p:sp>
      <p:sp>
        <p:nvSpPr>
          <p:cNvPr id="150" name="Shape 150"/>
          <p:cNvSpPr>
            <a:spLocks noGrp="1"/>
          </p:cNvSpPr>
          <p:nvPr>
            <p:ph type="body" idx="1"/>
          </p:nvPr>
        </p:nvSpPr>
        <p:spPr>
          <a:prstGeom prst="rect">
            <a:avLst/>
          </a:prstGeom>
        </p:spPr>
        <p:txBody>
          <a:bodyPr/>
          <a:lstStyle/>
          <a:p>
            <a:pPr marL="0" indent="0" defTabSz="850391">
              <a:lnSpc>
                <a:spcPct val="90000"/>
              </a:lnSpc>
              <a:spcBef>
                <a:spcPts val="1400"/>
              </a:spcBef>
              <a:buSzTx/>
              <a:buNone/>
              <a:defRPr sz="2790"/>
            </a:pPr>
            <a:r>
              <a:t>The Community Satellite Processing Package (CSPP) is a collection of software systems for processing data from polar-orbiting meteorological satellites. </a:t>
            </a:r>
          </a:p>
          <a:p>
            <a:pPr marL="0" indent="0" defTabSz="850391">
              <a:lnSpc>
                <a:spcPct val="90000"/>
              </a:lnSpc>
              <a:spcBef>
                <a:spcPts val="1400"/>
              </a:spcBef>
              <a:buSzTx/>
              <a:buNone/>
              <a:defRPr sz="2790"/>
            </a:pPr>
            <a:r>
              <a:t>The primary goal of CSPP is to support users who</a:t>
            </a:r>
          </a:p>
          <a:p>
            <a:pPr marL="318897" indent="-318897" defTabSz="850391">
              <a:lnSpc>
                <a:spcPct val="90000"/>
              </a:lnSpc>
              <a:spcBef>
                <a:spcPts val="1400"/>
              </a:spcBef>
              <a:buSzPct val="125000"/>
              <a:defRPr sz="2790"/>
            </a:pPr>
            <a:r>
              <a:t>Receive satellite data via direct broadcast;</a:t>
            </a:r>
          </a:p>
          <a:p>
            <a:pPr marL="318897" indent="-318897" defTabSz="850391">
              <a:lnSpc>
                <a:spcPct val="90000"/>
              </a:lnSpc>
              <a:spcBef>
                <a:spcPts val="1400"/>
              </a:spcBef>
              <a:buSzPct val="125000"/>
              <a:defRPr sz="2790"/>
            </a:pPr>
            <a:r>
              <a:t>Create Level 1B and higher level products and images in real time.</a:t>
            </a:r>
          </a:p>
          <a:p>
            <a:pPr marL="0" indent="0" defTabSz="850391">
              <a:lnSpc>
                <a:spcPct val="90000"/>
              </a:lnSpc>
              <a:spcBef>
                <a:spcPts val="1400"/>
              </a:spcBef>
              <a:buSzTx/>
              <a:buNone/>
              <a:defRPr sz="2790"/>
            </a:pPr>
            <a:r>
              <a:t>Funding is supplied by NOAA/JPSS.</a:t>
            </a:r>
          </a:p>
          <a:p>
            <a:pPr marL="0" indent="0" defTabSz="850391">
              <a:lnSpc>
                <a:spcPct val="90000"/>
              </a:lnSpc>
              <a:spcBef>
                <a:spcPts val="1400"/>
              </a:spcBef>
              <a:buSzTx/>
              <a:buNone/>
              <a:defRPr sz="2790" b="1" i="1"/>
            </a:pPr>
            <a:r>
              <a:t>NOAA/NESDIS has contributed a number of operational algorithms for CSPP distribution.</a:t>
            </a:r>
          </a:p>
        </p:txBody>
      </p:sp>
      <p:sp>
        <p:nvSpPr>
          <p:cNvPr id="151" name="Shape 15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latin typeface="Helvetica"/>
                <a:ea typeface="Helvetica"/>
                <a:cs typeface="Helvetica"/>
              </a:rPr>
              <a:pPr/>
              <a:t>3</a:t>
            </a:fld>
            <a:endParaRPr>
              <a:latin typeface="Helvetica"/>
              <a:ea typeface="Helvetica"/>
              <a:cs typeface="Helvetica"/>
            </a:endParaRPr>
          </a:p>
        </p:txBody>
      </p:sp>
    </p:spTree>
    <p:extLst>
      <p:ext uri="{BB962C8B-B14F-4D97-AF65-F5344CB8AC3E}">
        <p14:creationId xmlns:p14="http://schemas.microsoft.com/office/powerpoint/2010/main" val="50892405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5631" y="273719"/>
            <a:ext cx="2359429" cy="2315244"/>
          </a:xfrm>
          <a:prstGeom prst="rect">
            <a:avLst/>
          </a:prstGeom>
          <a:effectLst/>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83699" y="3387641"/>
            <a:ext cx="2238315" cy="1678736"/>
          </a:xfrm>
          <a:prstGeom prst="rect">
            <a:avLst/>
          </a:prstGeom>
          <a:effectLst/>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83699" y="5049691"/>
            <a:ext cx="2238316" cy="1678737"/>
          </a:xfrm>
          <a:prstGeom prst="rect">
            <a:avLst/>
          </a:prstGeom>
          <a:effectLst/>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22014" y="3382482"/>
            <a:ext cx="2259371" cy="1694528"/>
          </a:xfrm>
          <a:prstGeom prst="rect">
            <a:avLst/>
          </a:prstGeom>
          <a:effectLst/>
        </p:spPr>
      </p:pic>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22014" y="5029004"/>
            <a:ext cx="2259371" cy="1694528"/>
          </a:xfrm>
          <a:prstGeom prst="rect">
            <a:avLst/>
          </a:prstGeom>
          <a:effectLst/>
        </p:spPr>
      </p:pic>
      <p:pic>
        <p:nvPicPr>
          <p:cNvPr id="3" name="Picture 2"/>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2858" y="3946213"/>
            <a:ext cx="2604976" cy="2604976"/>
          </a:xfrm>
          <a:prstGeom prst="rect">
            <a:avLst/>
          </a:prstGeom>
          <a:effectLst/>
        </p:spPr>
      </p:pic>
      <p:pic>
        <p:nvPicPr>
          <p:cNvPr id="11" name="Picture 10"/>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570750" y="3381389"/>
            <a:ext cx="1506197" cy="1129649"/>
          </a:xfrm>
          <a:prstGeom prst="rect">
            <a:avLst/>
          </a:prstGeom>
          <a:effectLst/>
        </p:spPr>
      </p:pic>
      <p:pic>
        <p:nvPicPr>
          <p:cNvPr id="12" name="Picture 11"/>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581385" y="4471578"/>
            <a:ext cx="1495562" cy="1121671"/>
          </a:xfrm>
          <a:prstGeom prst="rect">
            <a:avLst/>
          </a:prstGeom>
          <a:effectLst/>
        </p:spPr>
      </p:pic>
      <p:pic>
        <p:nvPicPr>
          <p:cNvPr id="13" name="Picture 12"/>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560330" y="5589095"/>
            <a:ext cx="1516617" cy="1137463"/>
          </a:xfrm>
          <a:prstGeom prst="rect">
            <a:avLst/>
          </a:prstGeom>
          <a:effectLst/>
        </p:spPr>
      </p:pic>
      <p:sp>
        <p:nvSpPr>
          <p:cNvPr id="14" name="TextBox 13"/>
          <p:cNvSpPr txBox="1"/>
          <p:nvPr/>
        </p:nvSpPr>
        <p:spPr>
          <a:xfrm>
            <a:off x="244416" y="2726064"/>
            <a:ext cx="2103607" cy="646331"/>
          </a:xfrm>
          <a:prstGeom prst="rect">
            <a:avLst/>
          </a:prstGeom>
          <a:noFill/>
          <a:effectLst/>
        </p:spPr>
        <p:txBody>
          <a:bodyPr wrap="square" rtlCol="0">
            <a:spAutoFit/>
          </a:bodyPr>
          <a:lstStyle/>
          <a:p>
            <a:pPr hangingPunct="1"/>
            <a:r>
              <a:rPr lang="en-US" i="1" kern="1200" dirty="0" smtClean="0">
                <a:solidFill>
                  <a:srgbClr val="00B0F0"/>
                </a:solidFill>
                <a:ea typeface="+mn-ea"/>
                <a:cs typeface="+mn-cs"/>
              </a:rPr>
              <a:t>Solar Ultraviolet Imager (SUVI)</a:t>
            </a:r>
            <a:endParaRPr lang="en-US" i="1" kern="1200" dirty="0">
              <a:solidFill>
                <a:srgbClr val="00B0F0"/>
              </a:solidFill>
              <a:ea typeface="+mn-ea"/>
              <a:cs typeface="+mn-cs"/>
            </a:endParaRPr>
          </a:p>
        </p:txBody>
      </p:sp>
      <p:sp>
        <p:nvSpPr>
          <p:cNvPr id="15" name="TextBox 14"/>
          <p:cNvSpPr txBox="1"/>
          <p:nvPr/>
        </p:nvSpPr>
        <p:spPr>
          <a:xfrm>
            <a:off x="3192710" y="2958938"/>
            <a:ext cx="3162789" cy="369332"/>
          </a:xfrm>
          <a:prstGeom prst="rect">
            <a:avLst/>
          </a:prstGeom>
          <a:noFill/>
          <a:effectLst/>
        </p:spPr>
        <p:txBody>
          <a:bodyPr wrap="none" rtlCol="0">
            <a:spAutoFit/>
          </a:bodyPr>
          <a:lstStyle/>
          <a:p>
            <a:pPr hangingPunct="1"/>
            <a:r>
              <a:rPr lang="en-US" i="1" kern="1200" dirty="0" smtClean="0">
                <a:solidFill>
                  <a:srgbClr val="00B0F0"/>
                </a:solidFill>
                <a:ea typeface="+mn-ea"/>
                <a:cs typeface="+mn-cs"/>
              </a:rPr>
              <a:t>Advanced Baseline Imager (ABI)</a:t>
            </a:r>
            <a:endParaRPr lang="en-US" i="1" kern="1200" dirty="0">
              <a:solidFill>
                <a:srgbClr val="00B0F0"/>
              </a:solidFill>
              <a:ea typeface="+mn-ea"/>
              <a:cs typeface="+mn-cs"/>
            </a:endParaRPr>
          </a:p>
        </p:txBody>
      </p:sp>
      <p:sp>
        <p:nvSpPr>
          <p:cNvPr id="16" name="TextBox 15"/>
          <p:cNvSpPr txBox="1"/>
          <p:nvPr/>
        </p:nvSpPr>
        <p:spPr>
          <a:xfrm>
            <a:off x="244416" y="3493327"/>
            <a:ext cx="2603418" cy="646331"/>
          </a:xfrm>
          <a:prstGeom prst="rect">
            <a:avLst/>
          </a:prstGeom>
          <a:noFill/>
          <a:effectLst/>
        </p:spPr>
        <p:txBody>
          <a:bodyPr wrap="square" rtlCol="0">
            <a:spAutoFit/>
          </a:bodyPr>
          <a:lstStyle/>
          <a:p>
            <a:pPr hangingPunct="1"/>
            <a:r>
              <a:rPr lang="en-US" i="1" kern="1200" dirty="0" smtClean="0">
                <a:solidFill>
                  <a:srgbClr val="00B0F0"/>
                </a:solidFill>
                <a:ea typeface="+mn-ea"/>
                <a:cs typeface="+mn-cs"/>
              </a:rPr>
              <a:t>Geostationary Lightning Mapper (GLM)</a:t>
            </a:r>
          </a:p>
        </p:txBody>
      </p:sp>
      <p:sp>
        <p:nvSpPr>
          <p:cNvPr id="18" name="TextBox 17"/>
          <p:cNvSpPr txBox="1"/>
          <p:nvPr/>
        </p:nvSpPr>
        <p:spPr>
          <a:xfrm>
            <a:off x="3542270" y="792847"/>
            <a:ext cx="4794422" cy="954107"/>
          </a:xfrm>
          <a:prstGeom prst="rect">
            <a:avLst/>
          </a:prstGeom>
          <a:noFill/>
        </p:spPr>
        <p:txBody>
          <a:bodyPr wrap="square" rtlCol="0">
            <a:spAutoFit/>
          </a:bodyPr>
          <a:lstStyle/>
          <a:p>
            <a:pPr hangingPunct="1"/>
            <a:r>
              <a:rPr lang="en-US" sz="2800" kern="1200" dirty="0" smtClean="0">
                <a:solidFill>
                  <a:prstClr val="black"/>
                </a:solidFill>
                <a:ea typeface="+mn-ea"/>
                <a:cs typeface="+mn-cs"/>
              </a:rPr>
              <a:t>GRB package output (generated from artificial proxy data)</a:t>
            </a:r>
            <a:endParaRPr lang="en-US" sz="2800" kern="1200" dirty="0">
              <a:solidFill>
                <a:prstClr val="black"/>
              </a:solidFill>
              <a:ea typeface="+mn-ea"/>
              <a:cs typeface="+mn-cs"/>
            </a:endParaRPr>
          </a:p>
        </p:txBody>
      </p:sp>
    </p:spTree>
    <p:extLst>
      <p:ext uri="{BB962C8B-B14F-4D97-AF65-F5344CB8AC3E}">
        <p14:creationId xmlns:p14="http://schemas.microsoft.com/office/powerpoint/2010/main" val="163026120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to CSPP Geo plans for L2 ABI processing software</a:t>
            </a:r>
            <a:endParaRPr lang="en-US" dirty="0"/>
          </a:p>
        </p:txBody>
      </p:sp>
      <p:sp>
        <p:nvSpPr>
          <p:cNvPr id="3" name="Content Placeholder 2"/>
          <p:cNvSpPr>
            <a:spLocks noGrp="1"/>
          </p:cNvSpPr>
          <p:nvPr>
            <p:ph idx="1"/>
          </p:nvPr>
        </p:nvSpPr>
        <p:spPr>
          <a:xfrm>
            <a:off x="628650" y="1825624"/>
            <a:ext cx="7886700" cy="4889501"/>
          </a:xfrm>
        </p:spPr>
        <p:txBody>
          <a:bodyPr>
            <a:normAutofit fontScale="62500" lnSpcReduction="20000"/>
          </a:bodyPr>
          <a:lstStyle/>
          <a:p>
            <a:r>
              <a:rPr lang="en-US" dirty="0"/>
              <a:t>These changes affect </a:t>
            </a:r>
            <a:r>
              <a:rPr lang="en-US" b="1" dirty="0">
                <a:solidFill>
                  <a:srgbClr val="00B0F0"/>
                </a:solidFill>
              </a:rPr>
              <a:t>ABI</a:t>
            </a:r>
            <a:r>
              <a:rPr lang="en-US" dirty="0">
                <a:solidFill>
                  <a:srgbClr val="00B0F0"/>
                </a:solidFill>
              </a:rPr>
              <a:t> </a:t>
            </a:r>
            <a:r>
              <a:rPr lang="en-US" b="1" dirty="0">
                <a:solidFill>
                  <a:srgbClr val="00B0F0"/>
                </a:solidFill>
              </a:rPr>
              <a:t>L2 processing </a:t>
            </a:r>
            <a:r>
              <a:rPr lang="en-US" b="1" dirty="0" smtClean="0">
                <a:solidFill>
                  <a:srgbClr val="00B0F0"/>
                </a:solidFill>
              </a:rPr>
              <a:t>only</a:t>
            </a:r>
          </a:p>
          <a:p>
            <a:r>
              <a:rPr lang="en-US" dirty="0" smtClean="0"/>
              <a:t>The CSPP Geo project has been directed by NOAA to release only the baseline GOES-R product algorithms for ABI data processing</a:t>
            </a:r>
          </a:p>
          <a:p>
            <a:r>
              <a:rPr lang="en-US" dirty="0" smtClean="0"/>
              <a:t>Previously we had planned to release:</a:t>
            </a:r>
          </a:p>
          <a:p>
            <a:pPr lvl="1"/>
            <a:r>
              <a:rPr lang="en-US" dirty="0" smtClean="0"/>
              <a:t>The GEOCAT L2 package with updated versions of some GOES-R product algorithms (planned for Fall 2016)</a:t>
            </a:r>
          </a:p>
          <a:p>
            <a:pPr lvl="1"/>
            <a:r>
              <a:rPr lang="en-US" dirty="0" smtClean="0"/>
              <a:t>The AIT Framework L2 package with </a:t>
            </a:r>
            <a:r>
              <a:rPr lang="en-US" dirty="0"/>
              <a:t>updated versions of </a:t>
            </a:r>
            <a:r>
              <a:rPr lang="en-US" dirty="0" smtClean="0"/>
              <a:t>additional </a:t>
            </a:r>
            <a:r>
              <a:rPr lang="en-US" dirty="0"/>
              <a:t>GOES-R product </a:t>
            </a:r>
            <a:r>
              <a:rPr lang="en-US" dirty="0" smtClean="0"/>
              <a:t>algorithms (planned for early 2017)</a:t>
            </a:r>
          </a:p>
          <a:p>
            <a:r>
              <a:rPr lang="en-US" dirty="0" smtClean="0"/>
              <a:t>The new plan is to release:</a:t>
            </a:r>
          </a:p>
          <a:p>
            <a:pPr lvl="1"/>
            <a:r>
              <a:rPr lang="en-US" dirty="0" smtClean="0"/>
              <a:t>The AIT Framework L2 package with a subset of the baseline algorithms (date TBD)</a:t>
            </a:r>
          </a:p>
          <a:p>
            <a:r>
              <a:rPr lang="en-US" dirty="0"/>
              <a:t>T</a:t>
            </a:r>
            <a:r>
              <a:rPr lang="en-US" dirty="0" smtClean="0"/>
              <a:t>he expected impact of these changes on users will be:</a:t>
            </a:r>
          </a:p>
          <a:p>
            <a:pPr lvl="1"/>
            <a:r>
              <a:rPr lang="en-US" dirty="0" smtClean="0"/>
              <a:t>The </a:t>
            </a:r>
            <a:r>
              <a:rPr lang="en-US" dirty="0"/>
              <a:t>schedule for the initial L2 software release will slip from early Fall 2016, which was the planned release date for GEOCAT for ABI. </a:t>
            </a:r>
            <a:r>
              <a:rPr lang="en-US" dirty="0" smtClean="0"/>
              <a:t>We will announce the target release date soon.</a:t>
            </a:r>
          </a:p>
          <a:p>
            <a:pPr lvl="1"/>
            <a:r>
              <a:rPr lang="en-US" dirty="0" smtClean="0"/>
              <a:t>The </a:t>
            </a:r>
            <a:r>
              <a:rPr lang="en-US" dirty="0"/>
              <a:t>algorithms will be the baseline versions instead of the enhanced </a:t>
            </a:r>
            <a:r>
              <a:rPr lang="en-US" dirty="0" smtClean="0"/>
              <a:t>versions</a:t>
            </a:r>
          </a:p>
          <a:p>
            <a:pPr lvl="1"/>
            <a:r>
              <a:rPr lang="en-US" dirty="0" smtClean="0"/>
              <a:t>Fog </a:t>
            </a:r>
            <a:r>
              <a:rPr lang="en-US" dirty="0"/>
              <a:t>will not be included since it is not baseline, but there will likely be other baseline algorithms added beyond what was planned for the initial GEOCAT release </a:t>
            </a:r>
          </a:p>
          <a:p>
            <a:pPr lvl="1"/>
            <a:r>
              <a:rPr lang="en-US" dirty="0" smtClean="0"/>
              <a:t>The published hardware spec for GEOCAT should apply to the AIT framework package</a:t>
            </a:r>
          </a:p>
          <a:p>
            <a:r>
              <a:rPr lang="en-US" dirty="0" smtClean="0"/>
              <a:t>As more details are determined, information will be posted to the CSPP Geo website (</a:t>
            </a:r>
            <a:r>
              <a:rPr lang="en-US" dirty="0" smtClean="0">
                <a:hlinkClick r:id="rId2"/>
              </a:rPr>
              <a:t>http</a:t>
            </a:r>
            <a:r>
              <a:rPr lang="en-US" dirty="0">
                <a:hlinkClick r:id="rId2"/>
              </a:rPr>
              <a:t>://cimss.ssec.wisc.edu/csppgeo</a:t>
            </a:r>
            <a:r>
              <a:rPr lang="en-US" dirty="0" smtClean="0">
                <a:hlinkClick r:id="rId2"/>
              </a:rPr>
              <a:t>/)</a:t>
            </a:r>
            <a:endParaRPr lang="en-US" dirty="0" smtClean="0"/>
          </a:p>
        </p:txBody>
      </p:sp>
    </p:spTree>
    <p:extLst>
      <p:ext uri="{BB962C8B-B14F-4D97-AF65-F5344CB8AC3E}">
        <p14:creationId xmlns:p14="http://schemas.microsoft.com/office/powerpoint/2010/main" val="42205052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03" y="304799"/>
            <a:ext cx="4194313" cy="1143000"/>
          </a:xfrm>
        </p:spPr>
        <p:txBody>
          <a:bodyPr>
            <a:normAutofit fontScale="90000"/>
          </a:bodyPr>
          <a:lstStyle/>
          <a:p>
            <a:r>
              <a:rPr lang="en-US" dirty="0" smtClean="0"/>
              <a:t>CSPP Geo</a:t>
            </a:r>
            <a:br>
              <a:rPr lang="en-US" dirty="0" smtClean="0"/>
            </a:br>
            <a:r>
              <a:rPr lang="en-US" dirty="0" smtClean="0"/>
              <a:t>GEOCAT Package</a:t>
            </a:r>
            <a:endParaRPr lang="en-US" dirty="0"/>
          </a:p>
        </p:txBody>
      </p:sp>
      <p:sp>
        <p:nvSpPr>
          <p:cNvPr id="3" name="Content Placeholder 2"/>
          <p:cNvSpPr>
            <a:spLocks noGrp="1"/>
          </p:cNvSpPr>
          <p:nvPr>
            <p:ph idx="1"/>
          </p:nvPr>
        </p:nvSpPr>
        <p:spPr>
          <a:xfrm>
            <a:off x="94138" y="1637269"/>
            <a:ext cx="4483100" cy="5003801"/>
          </a:xfrm>
        </p:spPr>
        <p:txBody>
          <a:bodyPr>
            <a:normAutofit fontScale="70000" lnSpcReduction="20000"/>
          </a:bodyPr>
          <a:lstStyle/>
          <a:p>
            <a:r>
              <a:rPr lang="en-US" dirty="0" smtClean="0"/>
              <a:t>GEOCAT is an algorithm testbed that runs product algorithms developed by the GOES-R science teams</a:t>
            </a:r>
          </a:p>
          <a:p>
            <a:r>
              <a:rPr lang="en-US" dirty="0" smtClean="0"/>
              <a:t>Generates L1 imagery (calibrated, navigated </a:t>
            </a:r>
            <a:r>
              <a:rPr lang="en-US" dirty="0" err="1" smtClean="0"/>
              <a:t>reflectances</a:t>
            </a:r>
            <a:r>
              <a:rPr lang="en-US" dirty="0" smtClean="0"/>
              <a:t> and brightness temperatures) and L2 products</a:t>
            </a:r>
          </a:p>
          <a:p>
            <a:r>
              <a:rPr lang="en-US" dirty="0" smtClean="0"/>
              <a:t>Algorithms are updated versions</a:t>
            </a:r>
          </a:p>
          <a:p>
            <a:r>
              <a:rPr lang="en-US" dirty="0" smtClean="0"/>
              <a:t>Users will be able to run GOES-R algorithms on data from multiple instruments</a:t>
            </a:r>
          </a:p>
          <a:p>
            <a:r>
              <a:rPr lang="en-US" dirty="0" smtClean="0"/>
              <a:t>Initial release will process </a:t>
            </a:r>
            <a:r>
              <a:rPr lang="en-US" dirty="0" smtClean="0">
                <a:solidFill>
                  <a:srgbClr val="00B0F0"/>
                </a:solidFill>
              </a:rPr>
              <a:t>current GOES imager</a:t>
            </a:r>
            <a:r>
              <a:rPr lang="en-US" dirty="0" smtClean="0"/>
              <a:t> data</a:t>
            </a:r>
          </a:p>
          <a:p>
            <a:pPr lvl="1"/>
            <a:r>
              <a:rPr lang="en-US" dirty="0"/>
              <a:t>C</a:t>
            </a:r>
            <a:r>
              <a:rPr lang="en-US" dirty="0" smtClean="0"/>
              <a:t>urrently being tested in-house</a:t>
            </a:r>
          </a:p>
          <a:p>
            <a:r>
              <a:rPr lang="en-US" dirty="0" smtClean="0"/>
              <a:t>Support for </a:t>
            </a:r>
            <a:r>
              <a:rPr lang="en-US" dirty="0" err="1" smtClean="0">
                <a:solidFill>
                  <a:srgbClr val="00B0F0"/>
                </a:solidFill>
              </a:rPr>
              <a:t>Himawari</a:t>
            </a:r>
            <a:r>
              <a:rPr lang="en-US" dirty="0" smtClean="0">
                <a:solidFill>
                  <a:srgbClr val="00B0F0"/>
                </a:solidFill>
              </a:rPr>
              <a:t> AHI</a:t>
            </a:r>
            <a:r>
              <a:rPr lang="en-US" dirty="0" smtClean="0"/>
              <a:t> to be added in Summer 2016</a:t>
            </a:r>
          </a:p>
          <a:p>
            <a:pPr lvl="1"/>
            <a:r>
              <a:rPr lang="en-US" dirty="0" smtClean="0"/>
              <a:t>Parallel processing will be required due to high data rate</a:t>
            </a:r>
          </a:p>
        </p:txBody>
      </p:sp>
      <p:pic>
        <p:nvPicPr>
          <p:cNvPr id="4" name="Picture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57459" y="1009477"/>
            <a:ext cx="1724859" cy="1724859"/>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57459" y="2928607"/>
            <a:ext cx="1724859" cy="1724859"/>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57460" y="4851980"/>
            <a:ext cx="1724859" cy="1724859"/>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620071" y="2941088"/>
            <a:ext cx="1724859" cy="1724859"/>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20072" y="4851980"/>
            <a:ext cx="1724859" cy="1724859"/>
          </a:xfrm>
          <a:prstGeom prst="rect">
            <a:avLst/>
          </a:prstGeom>
        </p:spPr>
      </p:pic>
      <p:pic>
        <p:nvPicPr>
          <p:cNvPr id="9" name="Picture 8"/>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620070" y="1009477"/>
            <a:ext cx="1724859" cy="1724859"/>
          </a:xfrm>
          <a:prstGeom prst="rect">
            <a:avLst/>
          </a:prstGeom>
        </p:spPr>
      </p:pic>
      <p:sp>
        <p:nvSpPr>
          <p:cNvPr id="12" name="TextBox 11"/>
          <p:cNvSpPr txBox="1"/>
          <p:nvPr/>
        </p:nvSpPr>
        <p:spPr>
          <a:xfrm>
            <a:off x="4748771" y="454112"/>
            <a:ext cx="3667094" cy="369332"/>
          </a:xfrm>
          <a:prstGeom prst="rect">
            <a:avLst/>
          </a:prstGeom>
          <a:noFill/>
        </p:spPr>
        <p:txBody>
          <a:bodyPr wrap="none" rtlCol="0">
            <a:spAutoFit/>
          </a:bodyPr>
          <a:lstStyle/>
          <a:p>
            <a:pPr hangingPunct="1"/>
            <a:r>
              <a:rPr lang="en-US" i="1" kern="1200" dirty="0" smtClean="0">
                <a:solidFill>
                  <a:prstClr val="black"/>
                </a:solidFill>
                <a:ea typeface="+mn-ea"/>
                <a:cs typeface="+mn-cs"/>
              </a:rPr>
              <a:t>GEOCAT Level 1 </a:t>
            </a:r>
            <a:r>
              <a:rPr lang="en-US" i="1" kern="1200" dirty="0" err="1" smtClean="0">
                <a:solidFill>
                  <a:prstClr val="black"/>
                </a:solidFill>
                <a:ea typeface="+mn-ea"/>
                <a:cs typeface="+mn-cs"/>
              </a:rPr>
              <a:t>quicklooks</a:t>
            </a:r>
            <a:r>
              <a:rPr lang="en-US" i="1" kern="1200" dirty="0" smtClean="0">
                <a:solidFill>
                  <a:prstClr val="black"/>
                </a:solidFill>
                <a:ea typeface="+mn-ea"/>
                <a:cs typeface="+mn-cs"/>
              </a:rPr>
              <a:t> (GOES-15)</a:t>
            </a:r>
            <a:endParaRPr lang="en-US" i="1" kern="1200" dirty="0">
              <a:solidFill>
                <a:prstClr val="black"/>
              </a:solidFill>
              <a:ea typeface="+mn-ea"/>
              <a:cs typeface="+mn-cs"/>
            </a:endParaRPr>
          </a:p>
        </p:txBody>
      </p:sp>
    </p:spTree>
    <p:extLst>
      <p:ext uri="{BB962C8B-B14F-4D97-AF65-F5344CB8AC3E}">
        <p14:creationId xmlns:p14="http://schemas.microsoft.com/office/powerpoint/2010/main" val="222944060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11199288"/>
              </p:ext>
            </p:extLst>
          </p:nvPr>
        </p:nvGraphicFramePr>
        <p:xfrm>
          <a:off x="249938" y="1578620"/>
          <a:ext cx="4701003" cy="4978702"/>
        </p:xfrm>
        <a:graphic>
          <a:graphicData uri="http://schemas.openxmlformats.org/drawingml/2006/table">
            <a:tbl>
              <a:tblPr>
                <a:tableStyleId>{775DCB02-9BB8-47FD-8907-85C794F793BA}</a:tableStyleId>
              </a:tblPr>
              <a:tblGrid>
                <a:gridCol w="2089608"/>
                <a:gridCol w="1178011"/>
                <a:gridCol w="1433384"/>
              </a:tblGrid>
              <a:tr h="201631">
                <a:tc>
                  <a:txBody>
                    <a:bodyPr/>
                    <a:lstStyle/>
                    <a:p>
                      <a:pPr algn="l" fontAlgn="b"/>
                      <a:r>
                        <a:rPr lang="en-US" sz="1200" b="1" u="none" strike="noStrike" dirty="0">
                          <a:effectLst/>
                        </a:rPr>
                        <a:t>product</a:t>
                      </a:r>
                      <a:endParaRPr lang="en-US" sz="1200" b="1" i="0" u="none" strike="noStrike" dirty="0">
                        <a:solidFill>
                          <a:schemeClr val="tx1"/>
                        </a:solidFill>
                        <a:effectLst/>
                        <a:latin typeface="Calibri"/>
                      </a:endParaRPr>
                    </a:p>
                  </a:txBody>
                  <a:tcPr marL="12700" marR="12700" marT="12700" marB="0" anchor="b"/>
                </a:tc>
                <a:tc>
                  <a:txBody>
                    <a:bodyPr/>
                    <a:lstStyle/>
                    <a:p>
                      <a:pPr algn="l" fontAlgn="b"/>
                      <a:r>
                        <a:rPr lang="en-US" sz="1200" b="1" u="none" strike="noStrike">
                          <a:effectLst/>
                        </a:rPr>
                        <a:t>algorithm</a:t>
                      </a:r>
                      <a:endParaRPr lang="en-US" sz="1200" b="1" i="0" u="none" strike="noStrike">
                        <a:solidFill>
                          <a:schemeClr val="tx1"/>
                        </a:solidFill>
                        <a:effectLst/>
                        <a:latin typeface="Calibri"/>
                      </a:endParaRPr>
                    </a:p>
                  </a:txBody>
                  <a:tcPr marL="12700" marR="12700" marT="12700" marB="0" anchor="b"/>
                </a:tc>
                <a:tc>
                  <a:txBody>
                    <a:bodyPr/>
                    <a:lstStyle/>
                    <a:p>
                      <a:pPr algn="l" fontAlgn="b"/>
                      <a:r>
                        <a:rPr lang="en-US" sz="1200" b="1" u="none" strike="noStrike" dirty="0">
                          <a:effectLst/>
                        </a:rPr>
                        <a:t>maintainer</a:t>
                      </a:r>
                      <a:endParaRPr lang="en-US" sz="1200" b="1" i="0" u="none" strike="noStrike" dirty="0">
                        <a:solidFill>
                          <a:schemeClr val="tx1"/>
                        </a:solidFill>
                        <a:effectLst/>
                        <a:latin typeface="Calibri"/>
                      </a:endParaRPr>
                    </a:p>
                  </a:txBody>
                  <a:tcPr marL="12700" marR="12700" marT="12700" marB="0" anchor="b"/>
                </a:tc>
              </a:tr>
              <a:tr h="201631">
                <a:tc>
                  <a:txBody>
                    <a:bodyPr/>
                    <a:lstStyle/>
                    <a:p>
                      <a:pPr algn="l" fontAlgn="b"/>
                      <a:r>
                        <a:rPr lang="en-US" sz="1200" u="none" strike="noStrike" dirty="0">
                          <a:effectLst/>
                        </a:rPr>
                        <a:t>0.65 um reflectance</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dirty="0" smtClean="0">
                          <a:effectLst/>
                        </a:rPr>
                        <a:t>GEOCAT</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dirty="0" smtClean="0">
                          <a:effectLst/>
                        </a:rPr>
                        <a:t>GEOCAT </a:t>
                      </a:r>
                      <a:r>
                        <a:rPr lang="en-US" sz="1200" u="none" strike="noStrike" baseline="0" dirty="0" smtClean="0">
                          <a:effectLst/>
                        </a:rPr>
                        <a:t>team</a:t>
                      </a:r>
                      <a:endParaRPr lang="en-US" sz="1200" b="0" i="0" u="none" strike="noStrike" baseline="0" dirty="0" smtClean="0">
                        <a:solidFill>
                          <a:schemeClr val="tx1"/>
                        </a:solidFill>
                        <a:effectLst/>
                        <a:latin typeface="Calibri"/>
                      </a:endParaRPr>
                    </a:p>
                  </a:txBody>
                  <a:tcPr marL="12700" marR="12700" marT="12700" marB="0" anchor="b"/>
                </a:tc>
              </a:tr>
              <a:tr h="201631">
                <a:tc>
                  <a:txBody>
                    <a:bodyPr/>
                    <a:lstStyle/>
                    <a:p>
                      <a:pPr algn="l" fontAlgn="b"/>
                      <a:r>
                        <a:rPr lang="en-US" sz="1200" u="none" strike="noStrike">
                          <a:effectLst/>
                        </a:rPr>
                        <a:t>3.9 um reflectance</a:t>
                      </a:r>
                      <a:endParaRPr lang="en-US" sz="1200" b="0" i="0" u="none" strike="noStrike">
                        <a:solidFill>
                          <a:schemeClr val="tx1"/>
                        </a:solidFill>
                        <a:effectLst/>
                        <a:latin typeface="Calibri"/>
                      </a:endParaRPr>
                    </a:p>
                  </a:txBody>
                  <a:tcPr marL="12700" marR="12700" marT="12700" marB="0" anchor="b"/>
                </a:tc>
                <a:tc>
                  <a:txBody>
                    <a:bodyPr/>
                    <a:lstStyle/>
                    <a:p>
                      <a:pPr algn="l" fontAlgn="b"/>
                      <a:r>
                        <a:rPr lang="en-US" sz="1200" u="none" strike="noStrike" dirty="0" smtClean="0">
                          <a:effectLst/>
                        </a:rPr>
                        <a:t>GEOCAT</a:t>
                      </a:r>
                      <a:endParaRPr lang="en-US" sz="1200" b="0" i="0" u="none" strike="noStrike" dirty="0">
                        <a:solidFill>
                          <a:schemeClr val="tx1"/>
                        </a:solidFill>
                        <a:effectLst/>
                        <a:latin typeface="+mn-lt"/>
                      </a:endParaRPr>
                    </a:p>
                  </a:txBody>
                  <a:tcPr marL="12700" marR="12700" marT="12700" marB="0" anchor="b"/>
                </a:tc>
                <a:tc>
                  <a:txBody>
                    <a:bodyPr/>
                    <a:lstStyle/>
                    <a:p>
                      <a:pPr algn="l" fontAlgn="b"/>
                      <a:r>
                        <a:rPr lang="en-US" sz="1200" u="none" strike="noStrike" dirty="0" smtClean="0">
                          <a:effectLst/>
                        </a:rPr>
                        <a:t>GEOCAT </a:t>
                      </a:r>
                      <a:r>
                        <a:rPr lang="en-US" sz="1200" u="none" strike="noStrike" baseline="0" dirty="0" smtClean="0">
                          <a:effectLst/>
                        </a:rPr>
                        <a:t>team</a:t>
                      </a:r>
                      <a:endParaRPr lang="en-US" sz="1200" b="0" i="0" u="none" strike="noStrike" baseline="0" dirty="0" smtClean="0">
                        <a:solidFill>
                          <a:schemeClr val="tx1"/>
                        </a:solidFill>
                        <a:effectLst/>
                        <a:latin typeface="+mn-lt"/>
                      </a:endParaRPr>
                    </a:p>
                  </a:txBody>
                  <a:tcPr marL="12700" marR="12700" marT="12700" marB="0" anchor="b"/>
                </a:tc>
              </a:tr>
              <a:tr h="201631">
                <a:tc>
                  <a:txBody>
                    <a:bodyPr/>
                    <a:lstStyle/>
                    <a:p>
                      <a:pPr algn="l" fontAlgn="b"/>
                      <a:r>
                        <a:rPr lang="en-US" sz="1200" u="none" strike="noStrike" dirty="0">
                          <a:effectLst/>
                        </a:rPr>
                        <a:t>3.9 um brightness temperature</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dirty="0" smtClean="0">
                          <a:effectLst/>
                        </a:rPr>
                        <a:t>GEOCAT</a:t>
                      </a:r>
                      <a:endParaRPr lang="en-US" sz="1200" b="0" i="0" u="none" strike="noStrike" dirty="0">
                        <a:solidFill>
                          <a:schemeClr val="tx1"/>
                        </a:solidFill>
                        <a:effectLst/>
                        <a:latin typeface="+mn-lt"/>
                      </a:endParaRPr>
                    </a:p>
                  </a:txBody>
                  <a:tcPr marL="12700" marR="12700" marT="12700" marB="0" anchor="b"/>
                </a:tc>
                <a:tc>
                  <a:txBody>
                    <a:bodyPr/>
                    <a:lstStyle/>
                    <a:p>
                      <a:pPr algn="l" fontAlgn="b"/>
                      <a:r>
                        <a:rPr lang="en-US" sz="1200" u="none" strike="noStrike" dirty="0" smtClean="0">
                          <a:effectLst/>
                        </a:rPr>
                        <a:t>GEOCAT </a:t>
                      </a:r>
                      <a:r>
                        <a:rPr lang="en-US" sz="1200" u="none" strike="noStrike" baseline="0" dirty="0" smtClean="0">
                          <a:effectLst/>
                        </a:rPr>
                        <a:t>team</a:t>
                      </a:r>
                      <a:endParaRPr lang="en-US" sz="1200" b="0" i="0" u="none" strike="noStrike" baseline="0" dirty="0" smtClean="0">
                        <a:solidFill>
                          <a:schemeClr val="tx1"/>
                        </a:solidFill>
                        <a:effectLst/>
                        <a:latin typeface="+mn-lt"/>
                      </a:endParaRPr>
                    </a:p>
                  </a:txBody>
                  <a:tcPr marL="12700" marR="12700" marT="12700" marB="0" anchor="b"/>
                </a:tc>
              </a:tr>
              <a:tr h="201631">
                <a:tc>
                  <a:txBody>
                    <a:bodyPr/>
                    <a:lstStyle/>
                    <a:p>
                      <a:pPr algn="l" fontAlgn="b"/>
                      <a:r>
                        <a:rPr lang="en-US" sz="1200" u="none" strike="noStrike" dirty="0">
                          <a:effectLst/>
                        </a:rPr>
                        <a:t>6.7 um brightness temperature</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dirty="0" smtClean="0">
                          <a:effectLst/>
                        </a:rPr>
                        <a:t>GEOCAT</a:t>
                      </a:r>
                      <a:endParaRPr lang="en-US" sz="1200" b="0" i="0" u="none" strike="noStrike" dirty="0">
                        <a:solidFill>
                          <a:schemeClr val="tx1"/>
                        </a:solidFill>
                        <a:effectLst/>
                        <a:latin typeface="+mn-lt"/>
                      </a:endParaRPr>
                    </a:p>
                  </a:txBody>
                  <a:tcPr marL="12700" marR="12700" marT="12700" marB="0" anchor="b"/>
                </a:tc>
                <a:tc>
                  <a:txBody>
                    <a:bodyPr/>
                    <a:lstStyle/>
                    <a:p>
                      <a:pPr algn="l" fontAlgn="b"/>
                      <a:r>
                        <a:rPr lang="en-US" sz="1200" u="none" strike="noStrike" dirty="0" smtClean="0">
                          <a:effectLst/>
                        </a:rPr>
                        <a:t>GEOCAT </a:t>
                      </a:r>
                      <a:r>
                        <a:rPr lang="en-US" sz="1200" u="none" strike="noStrike" baseline="0" dirty="0" smtClean="0">
                          <a:effectLst/>
                        </a:rPr>
                        <a:t>team</a:t>
                      </a:r>
                      <a:endParaRPr lang="en-US" sz="1200" b="0" i="0" u="none" strike="noStrike" baseline="0" dirty="0" smtClean="0">
                        <a:solidFill>
                          <a:schemeClr val="tx1"/>
                        </a:solidFill>
                        <a:effectLst/>
                        <a:latin typeface="+mn-lt"/>
                      </a:endParaRPr>
                    </a:p>
                  </a:txBody>
                  <a:tcPr marL="12700" marR="12700" marT="12700" marB="0" anchor="b"/>
                </a:tc>
              </a:tr>
              <a:tr h="201631">
                <a:tc>
                  <a:txBody>
                    <a:bodyPr/>
                    <a:lstStyle/>
                    <a:p>
                      <a:pPr algn="l" fontAlgn="b"/>
                      <a:r>
                        <a:rPr lang="en-US" sz="1200" u="none" strike="noStrike" dirty="0">
                          <a:effectLst/>
                        </a:rPr>
                        <a:t>11.0 um brightness temperature</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dirty="0" smtClean="0">
                          <a:effectLst/>
                        </a:rPr>
                        <a:t>GEOCAT</a:t>
                      </a:r>
                      <a:endParaRPr lang="en-US" sz="1200" b="0" i="0" u="none" strike="noStrike" dirty="0">
                        <a:solidFill>
                          <a:schemeClr val="tx1"/>
                        </a:solidFill>
                        <a:effectLst/>
                        <a:latin typeface="+mn-lt"/>
                      </a:endParaRPr>
                    </a:p>
                  </a:txBody>
                  <a:tcPr marL="12700" marR="12700" marT="12700" marB="0" anchor="b"/>
                </a:tc>
                <a:tc>
                  <a:txBody>
                    <a:bodyPr/>
                    <a:lstStyle/>
                    <a:p>
                      <a:pPr algn="l" fontAlgn="b"/>
                      <a:r>
                        <a:rPr lang="en-US" sz="1200" u="none" strike="noStrike" dirty="0" smtClean="0">
                          <a:effectLst/>
                        </a:rPr>
                        <a:t>GEOCAT </a:t>
                      </a:r>
                      <a:r>
                        <a:rPr lang="en-US" sz="1200" u="none" strike="noStrike" baseline="0" dirty="0" smtClean="0">
                          <a:effectLst/>
                        </a:rPr>
                        <a:t>team</a:t>
                      </a:r>
                      <a:endParaRPr lang="en-US" sz="1200" b="0" i="0" u="none" strike="noStrike" baseline="0" dirty="0" smtClean="0">
                        <a:solidFill>
                          <a:schemeClr val="tx1"/>
                        </a:solidFill>
                        <a:effectLst/>
                        <a:latin typeface="+mn-lt"/>
                      </a:endParaRPr>
                    </a:p>
                  </a:txBody>
                  <a:tcPr marL="12700" marR="12700" marT="12700" marB="0" anchor="b"/>
                </a:tc>
              </a:tr>
              <a:tr h="201631">
                <a:tc>
                  <a:txBody>
                    <a:bodyPr/>
                    <a:lstStyle/>
                    <a:p>
                      <a:pPr algn="l" fontAlgn="b"/>
                      <a:r>
                        <a:rPr lang="en-US" sz="1200" u="none" strike="noStrike" dirty="0">
                          <a:effectLst/>
                        </a:rPr>
                        <a:t>13.3 um brightness temperature</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dirty="0" smtClean="0">
                          <a:effectLst/>
                        </a:rPr>
                        <a:t>GEOCAT</a:t>
                      </a:r>
                      <a:endParaRPr lang="en-US" sz="1200" b="0" i="0" u="none" strike="noStrike" dirty="0">
                        <a:solidFill>
                          <a:schemeClr val="tx1"/>
                        </a:solidFill>
                        <a:effectLst/>
                        <a:latin typeface="+mn-lt"/>
                      </a:endParaRPr>
                    </a:p>
                  </a:txBody>
                  <a:tcPr marL="12700" marR="12700" marT="12700" marB="0" anchor="b"/>
                </a:tc>
                <a:tc>
                  <a:txBody>
                    <a:bodyPr/>
                    <a:lstStyle/>
                    <a:p>
                      <a:pPr algn="l" fontAlgn="b"/>
                      <a:r>
                        <a:rPr lang="en-US" sz="1200" u="none" strike="noStrike" dirty="0" smtClean="0">
                          <a:effectLst/>
                        </a:rPr>
                        <a:t>GEOCAT </a:t>
                      </a:r>
                      <a:r>
                        <a:rPr lang="en-US" sz="1200" u="none" strike="noStrike" baseline="0" dirty="0" smtClean="0">
                          <a:effectLst/>
                        </a:rPr>
                        <a:t>team</a:t>
                      </a:r>
                      <a:endParaRPr lang="en-US" sz="1200" b="0" i="0" u="none" strike="noStrike" baseline="0" dirty="0" smtClean="0">
                        <a:solidFill>
                          <a:schemeClr val="tx1"/>
                        </a:solidFill>
                        <a:effectLst/>
                        <a:latin typeface="+mn-lt"/>
                      </a:endParaRPr>
                    </a:p>
                  </a:txBody>
                  <a:tcPr marL="12700" marR="12700" marT="12700" marB="0" anchor="b"/>
                </a:tc>
              </a:tr>
              <a:tr h="201631">
                <a:tc>
                  <a:txBody>
                    <a:bodyPr/>
                    <a:lstStyle/>
                    <a:p>
                      <a:pPr algn="l" fontAlgn="b"/>
                      <a:r>
                        <a:rPr lang="en-US" sz="1200" u="none" strike="noStrike" dirty="0">
                          <a:effectLst/>
                        </a:rPr>
                        <a:t>Cloud mask</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a:effectLst/>
                        </a:rPr>
                        <a:t>Cloud mask</a:t>
                      </a:r>
                      <a:endParaRPr lang="en-US" sz="1200" b="0" i="0" u="none" strike="noStrike">
                        <a:solidFill>
                          <a:schemeClr val="tx1"/>
                        </a:solidFill>
                        <a:effectLst/>
                        <a:latin typeface="Calibri"/>
                      </a:endParaRPr>
                    </a:p>
                  </a:txBody>
                  <a:tcPr marL="12700" marR="12700" marT="12700" marB="0" anchor="b"/>
                </a:tc>
                <a:tc>
                  <a:txBody>
                    <a:bodyPr/>
                    <a:lstStyle/>
                    <a:p>
                      <a:pPr algn="l" fontAlgn="b"/>
                      <a:r>
                        <a:rPr lang="en-US" sz="1200" u="none" strike="noStrike" dirty="0">
                          <a:effectLst/>
                        </a:rPr>
                        <a:t>A </a:t>
                      </a:r>
                      <a:r>
                        <a:rPr lang="en-US" sz="1200" u="none" strike="noStrike" dirty="0" err="1">
                          <a:effectLst/>
                        </a:rPr>
                        <a:t>Heidinger</a:t>
                      </a:r>
                      <a:endParaRPr lang="en-US" sz="1200" b="0" i="0" u="none" strike="noStrike" dirty="0">
                        <a:solidFill>
                          <a:schemeClr val="tx1"/>
                        </a:solidFill>
                        <a:effectLst/>
                        <a:latin typeface="Calibri"/>
                      </a:endParaRPr>
                    </a:p>
                  </a:txBody>
                  <a:tcPr marL="12700" marR="12700" marT="12700" marB="0" anchor="b"/>
                </a:tc>
              </a:tr>
              <a:tr h="201631">
                <a:tc>
                  <a:txBody>
                    <a:bodyPr/>
                    <a:lstStyle/>
                    <a:p>
                      <a:pPr algn="l" fontAlgn="b"/>
                      <a:r>
                        <a:rPr lang="en-US" sz="1200" u="none" strike="noStrike">
                          <a:effectLst/>
                        </a:rPr>
                        <a:t>Cloud phase</a:t>
                      </a:r>
                      <a:endParaRPr lang="en-US" sz="1200" b="0" i="0" u="none" strike="noStrike">
                        <a:solidFill>
                          <a:schemeClr val="tx1"/>
                        </a:solidFill>
                        <a:effectLst/>
                        <a:latin typeface="Calibri"/>
                      </a:endParaRPr>
                    </a:p>
                  </a:txBody>
                  <a:tcPr marL="12700" marR="12700" marT="12700" marB="0" anchor="b"/>
                </a:tc>
                <a:tc>
                  <a:txBody>
                    <a:bodyPr/>
                    <a:lstStyle/>
                    <a:p>
                      <a:pPr algn="l" fontAlgn="b"/>
                      <a:r>
                        <a:rPr lang="en-US" sz="1200" u="none" strike="noStrike">
                          <a:effectLst/>
                        </a:rPr>
                        <a:t>Cloud type</a:t>
                      </a:r>
                      <a:endParaRPr lang="en-US" sz="1200" b="0" i="0" u="none" strike="noStrike">
                        <a:solidFill>
                          <a:schemeClr val="tx1"/>
                        </a:solidFill>
                        <a:effectLst/>
                        <a:latin typeface="Calibri"/>
                      </a:endParaRPr>
                    </a:p>
                  </a:txBody>
                  <a:tcPr marL="12700" marR="12700" marT="12700" marB="0" anchor="b"/>
                </a:tc>
                <a:tc>
                  <a:txBody>
                    <a:bodyPr/>
                    <a:lstStyle/>
                    <a:p>
                      <a:pPr algn="l" fontAlgn="b"/>
                      <a:r>
                        <a:rPr lang="en-US" sz="1200" u="none" strike="noStrike" dirty="0">
                          <a:effectLst/>
                        </a:rPr>
                        <a:t>M </a:t>
                      </a:r>
                      <a:r>
                        <a:rPr lang="en-US" sz="1200" u="none" strike="noStrike" dirty="0" err="1">
                          <a:effectLst/>
                        </a:rPr>
                        <a:t>Pavolonis</a:t>
                      </a:r>
                      <a:endParaRPr lang="en-US" sz="1200" b="0" i="0" u="none" strike="noStrike" dirty="0">
                        <a:solidFill>
                          <a:schemeClr val="tx1"/>
                        </a:solidFill>
                        <a:effectLst/>
                        <a:latin typeface="Calibri"/>
                      </a:endParaRPr>
                    </a:p>
                  </a:txBody>
                  <a:tcPr marL="12700" marR="12700" marT="12700" marB="0" anchor="b"/>
                </a:tc>
              </a:tr>
              <a:tr h="201631">
                <a:tc>
                  <a:txBody>
                    <a:bodyPr/>
                    <a:lstStyle/>
                    <a:p>
                      <a:pPr algn="l" fontAlgn="b"/>
                      <a:r>
                        <a:rPr lang="en-US" sz="1200" u="none" strike="noStrike" dirty="0">
                          <a:effectLst/>
                        </a:rPr>
                        <a:t>Cloud type</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a:effectLst/>
                        </a:rPr>
                        <a:t>Cloud type</a:t>
                      </a:r>
                      <a:endParaRPr lang="en-US" sz="1200" b="0" i="0" u="none" strike="noStrike">
                        <a:solidFill>
                          <a:schemeClr val="tx1"/>
                        </a:solidFill>
                        <a:effectLst/>
                        <a:latin typeface="Calibri"/>
                      </a:endParaRPr>
                    </a:p>
                  </a:txBody>
                  <a:tcPr marL="12700" marR="12700" marT="12700" marB="0" anchor="b"/>
                </a:tc>
                <a:tc>
                  <a:txBody>
                    <a:bodyPr/>
                    <a:lstStyle/>
                    <a:p>
                      <a:pPr algn="l" fontAlgn="b"/>
                      <a:r>
                        <a:rPr lang="en-US" sz="1200" u="none" strike="noStrike" dirty="0">
                          <a:effectLst/>
                        </a:rPr>
                        <a:t>M </a:t>
                      </a:r>
                      <a:r>
                        <a:rPr lang="en-US" sz="1200" u="none" strike="noStrike" dirty="0" err="1">
                          <a:effectLst/>
                        </a:rPr>
                        <a:t>Pavolonis</a:t>
                      </a:r>
                      <a:endParaRPr lang="en-US" sz="1200" b="0" i="0" u="none" strike="noStrike" dirty="0">
                        <a:solidFill>
                          <a:schemeClr val="tx1"/>
                        </a:solidFill>
                        <a:effectLst/>
                        <a:latin typeface="Calibri"/>
                      </a:endParaRPr>
                    </a:p>
                  </a:txBody>
                  <a:tcPr marL="12700" marR="12700" marT="12700" marB="0" anchor="b"/>
                </a:tc>
              </a:tr>
              <a:tr h="201631">
                <a:tc>
                  <a:txBody>
                    <a:bodyPr/>
                    <a:lstStyle/>
                    <a:p>
                      <a:pPr algn="l" fontAlgn="b"/>
                      <a:r>
                        <a:rPr lang="en-US" sz="1200" u="none" strike="noStrike">
                          <a:effectLst/>
                        </a:rPr>
                        <a:t>Cloud top height</a:t>
                      </a:r>
                      <a:endParaRPr lang="en-US" sz="1200" b="0" i="0" u="none" strike="noStrike">
                        <a:solidFill>
                          <a:schemeClr val="tx1"/>
                        </a:solidFill>
                        <a:effectLst/>
                        <a:latin typeface="Calibri"/>
                      </a:endParaRPr>
                    </a:p>
                  </a:txBody>
                  <a:tcPr marL="12700" marR="12700" marT="12700" marB="0" anchor="b"/>
                </a:tc>
                <a:tc>
                  <a:txBody>
                    <a:bodyPr/>
                    <a:lstStyle/>
                    <a:p>
                      <a:pPr algn="l" fontAlgn="b"/>
                      <a:r>
                        <a:rPr lang="en-US" sz="1200" u="none" strike="noStrike">
                          <a:effectLst/>
                        </a:rPr>
                        <a:t>Cloud height</a:t>
                      </a:r>
                      <a:endParaRPr lang="en-US" sz="1200" b="0" i="0" u="none" strike="noStrike">
                        <a:solidFill>
                          <a:schemeClr val="tx1"/>
                        </a:solidFill>
                        <a:effectLst/>
                        <a:latin typeface="Calibri"/>
                      </a:endParaRPr>
                    </a:p>
                  </a:txBody>
                  <a:tcPr marL="12700" marR="12700" marT="12700" marB="0" anchor="b"/>
                </a:tc>
                <a:tc>
                  <a:txBody>
                    <a:bodyPr/>
                    <a:lstStyle/>
                    <a:p>
                      <a:pPr algn="l" fontAlgn="b"/>
                      <a:r>
                        <a:rPr lang="en-US" sz="1200" u="none" strike="noStrike" dirty="0">
                          <a:effectLst/>
                        </a:rPr>
                        <a:t>S </a:t>
                      </a:r>
                      <a:r>
                        <a:rPr lang="en-US" sz="1200" u="none" strike="noStrike" dirty="0" err="1">
                          <a:effectLst/>
                        </a:rPr>
                        <a:t>Wanzong</a:t>
                      </a:r>
                      <a:endParaRPr lang="en-US" sz="1200" b="0" i="0" u="none" strike="noStrike" dirty="0">
                        <a:solidFill>
                          <a:schemeClr val="tx1"/>
                        </a:solidFill>
                        <a:effectLst/>
                        <a:latin typeface="Calibri"/>
                      </a:endParaRPr>
                    </a:p>
                  </a:txBody>
                  <a:tcPr marL="12700" marR="12700" marT="12700" marB="0" anchor="b"/>
                </a:tc>
              </a:tr>
              <a:tr h="201631">
                <a:tc>
                  <a:txBody>
                    <a:bodyPr/>
                    <a:lstStyle/>
                    <a:p>
                      <a:pPr algn="l" fontAlgn="b"/>
                      <a:r>
                        <a:rPr lang="en-US" sz="1200" u="none" strike="noStrike" dirty="0">
                          <a:effectLst/>
                        </a:rPr>
                        <a:t>Cloud top temperature</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a:effectLst/>
                        </a:rPr>
                        <a:t>Cloud height</a:t>
                      </a:r>
                      <a:endParaRPr lang="en-US" sz="1200" b="0" i="0" u="none" strike="noStrike">
                        <a:solidFill>
                          <a:schemeClr val="tx1"/>
                        </a:solidFill>
                        <a:effectLst/>
                        <a:latin typeface="Calibri"/>
                      </a:endParaRPr>
                    </a:p>
                  </a:txBody>
                  <a:tcPr marL="12700" marR="12700" marT="12700" marB="0" anchor="b"/>
                </a:tc>
                <a:tc>
                  <a:txBody>
                    <a:bodyPr/>
                    <a:lstStyle/>
                    <a:p>
                      <a:pPr algn="l" fontAlgn="b"/>
                      <a:r>
                        <a:rPr lang="en-US" sz="1200" u="none" strike="noStrike">
                          <a:effectLst/>
                        </a:rPr>
                        <a:t>S Wanzong</a:t>
                      </a:r>
                      <a:endParaRPr lang="en-US" sz="1200" b="0" i="0" u="none" strike="noStrike">
                        <a:solidFill>
                          <a:schemeClr val="tx1"/>
                        </a:solidFill>
                        <a:effectLst/>
                        <a:latin typeface="Calibri"/>
                      </a:endParaRPr>
                    </a:p>
                  </a:txBody>
                  <a:tcPr marL="12700" marR="12700" marT="12700" marB="0" anchor="b"/>
                </a:tc>
              </a:tr>
              <a:tr h="201631">
                <a:tc>
                  <a:txBody>
                    <a:bodyPr/>
                    <a:lstStyle/>
                    <a:p>
                      <a:pPr algn="l" fontAlgn="b"/>
                      <a:r>
                        <a:rPr lang="en-US" sz="1200" u="none" strike="noStrike" dirty="0">
                          <a:effectLst/>
                        </a:rPr>
                        <a:t>Cloud top pressure</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a:effectLst/>
                        </a:rPr>
                        <a:t>Cloud height</a:t>
                      </a:r>
                      <a:endParaRPr lang="en-US" sz="1200" b="0" i="0" u="none" strike="noStrike">
                        <a:solidFill>
                          <a:schemeClr val="tx1"/>
                        </a:solidFill>
                        <a:effectLst/>
                        <a:latin typeface="Calibri"/>
                      </a:endParaRPr>
                    </a:p>
                  </a:txBody>
                  <a:tcPr marL="12700" marR="12700" marT="12700" marB="0" anchor="b"/>
                </a:tc>
                <a:tc>
                  <a:txBody>
                    <a:bodyPr/>
                    <a:lstStyle/>
                    <a:p>
                      <a:pPr algn="l" fontAlgn="b"/>
                      <a:r>
                        <a:rPr lang="en-US" sz="1200" u="none" strike="noStrike">
                          <a:effectLst/>
                        </a:rPr>
                        <a:t>S Wanzong</a:t>
                      </a:r>
                      <a:endParaRPr lang="en-US" sz="1200" b="0" i="0" u="none" strike="noStrike">
                        <a:solidFill>
                          <a:schemeClr val="tx1"/>
                        </a:solidFill>
                        <a:effectLst/>
                        <a:latin typeface="Calibri"/>
                      </a:endParaRPr>
                    </a:p>
                  </a:txBody>
                  <a:tcPr marL="12700" marR="12700" marT="12700" marB="0" anchor="b"/>
                </a:tc>
              </a:tr>
              <a:tr h="201631">
                <a:tc>
                  <a:txBody>
                    <a:bodyPr/>
                    <a:lstStyle/>
                    <a:p>
                      <a:pPr algn="l" fontAlgn="b"/>
                      <a:r>
                        <a:rPr lang="en-US" sz="1200" u="none" strike="noStrike" dirty="0">
                          <a:effectLst/>
                        </a:rPr>
                        <a:t>Cloud 11 um emissivity</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dirty="0">
                          <a:effectLst/>
                        </a:rPr>
                        <a:t>Cloud height</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a:effectLst/>
                        </a:rPr>
                        <a:t>S Wanzong</a:t>
                      </a:r>
                      <a:endParaRPr lang="en-US" sz="1200" b="0" i="0" u="none" strike="noStrike">
                        <a:solidFill>
                          <a:schemeClr val="tx1"/>
                        </a:solidFill>
                        <a:effectLst/>
                        <a:latin typeface="Calibri"/>
                      </a:endParaRPr>
                    </a:p>
                  </a:txBody>
                  <a:tcPr marL="12700" marR="12700" marT="12700" marB="0" anchor="b"/>
                </a:tc>
              </a:tr>
              <a:tr h="201631">
                <a:tc>
                  <a:txBody>
                    <a:bodyPr/>
                    <a:lstStyle/>
                    <a:p>
                      <a:pPr algn="l" fontAlgn="b"/>
                      <a:r>
                        <a:rPr lang="en-US" sz="1200" u="none" strike="noStrike" dirty="0">
                          <a:effectLst/>
                        </a:rPr>
                        <a:t>Cloud visible optical depth</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dirty="0">
                          <a:effectLst/>
                        </a:rPr>
                        <a:t>DCOMP / NCOMP</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a:effectLst/>
                        </a:rPr>
                        <a:t>A Walther / P Heck</a:t>
                      </a:r>
                      <a:endParaRPr lang="en-US" sz="1200" b="0" i="0" u="none" strike="noStrike">
                        <a:solidFill>
                          <a:schemeClr val="tx1"/>
                        </a:solidFill>
                        <a:effectLst/>
                        <a:latin typeface="Calibri"/>
                      </a:endParaRPr>
                    </a:p>
                  </a:txBody>
                  <a:tcPr marL="12700" marR="12700" marT="12700" marB="0" anchor="b"/>
                </a:tc>
              </a:tr>
              <a:tr h="186061">
                <a:tc>
                  <a:txBody>
                    <a:bodyPr/>
                    <a:lstStyle/>
                    <a:p>
                      <a:pPr algn="l" fontAlgn="b"/>
                      <a:r>
                        <a:rPr lang="en-US" sz="1200" u="none" strike="noStrike" dirty="0">
                          <a:effectLst/>
                        </a:rPr>
                        <a:t>Cloud effective radius</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a:effectLst/>
                        </a:rPr>
                        <a:t>DCOMP / NCOMP</a:t>
                      </a:r>
                      <a:endParaRPr lang="en-US" sz="1200" b="0" i="0" u="none" strike="noStrike">
                        <a:solidFill>
                          <a:schemeClr val="tx1"/>
                        </a:solidFill>
                        <a:effectLst/>
                        <a:latin typeface="Calibri"/>
                      </a:endParaRPr>
                    </a:p>
                  </a:txBody>
                  <a:tcPr marL="12700" marR="12700" marT="12700" marB="0" anchor="b"/>
                </a:tc>
                <a:tc>
                  <a:txBody>
                    <a:bodyPr/>
                    <a:lstStyle/>
                    <a:p>
                      <a:pPr algn="l" fontAlgn="b"/>
                      <a:r>
                        <a:rPr lang="en-US" sz="1200" u="none" strike="noStrike" dirty="0">
                          <a:effectLst/>
                        </a:rPr>
                        <a:t>A Walther / P Heck</a:t>
                      </a:r>
                      <a:endParaRPr lang="en-US" sz="1200" b="0" i="0" u="none" strike="noStrike" dirty="0">
                        <a:solidFill>
                          <a:schemeClr val="tx1"/>
                        </a:solidFill>
                        <a:effectLst/>
                        <a:latin typeface="Calibri"/>
                      </a:endParaRPr>
                    </a:p>
                  </a:txBody>
                  <a:tcPr marL="12700" marR="12700" marT="12700" marB="0" anchor="b"/>
                </a:tc>
              </a:tr>
              <a:tr h="194632">
                <a:tc>
                  <a:txBody>
                    <a:bodyPr/>
                    <a:lstStyle/>
                    <a:p>
                      <a:pPr algn="l" fontAlgn="b"/>
                      <a:r>
                        <a:rPr lang="en-US" sz="1200" u="none" strike="noStrike" dirty="0">
                          <a:effectLst/>
                        </a:rPr>
                        <a:t>Cloud liquid water path</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a:effectLst/>
                        </a:rPr>
                        <a:t>DCOMP / NCOMP</a:t>
                      </a:r>
                      <a:endParaRPr lang="en-US" sz="1200" b="0" i="0" u="none" strike="noStrike">
                        <a:solidFill>
                          <a:schemeClr val="tx1"/>
                        </a:solidFill>
                        <a:effectLst/>
                        <a:latin typeface="Calibri"/>
                      </a:endParaRPr>
                    </a:p>
                  </a:txBody>
                  <a:tcPr marL="12700" marR="12700" marT="12700" marB="0" anchor="b"/>
                </a:tc>
                <a:tc>
                  <a:txBody>
                    <a:bodyPr/>
                    <a:lstStyle/>
                    <a:p>
                      <a:pPr algn="l" fontAlgn="b"/>
                      <a:r>
                        <a:rPr lang="en-US" sz="1200" u="none" strike="noStrike">
                          <a:effectLst/>
                        </a:rPr>
                        <a:t>A Walther / P Heck</a:t>
                      </a:r>
                      <a:endParaRPr lang="en-US" sz="1200" b="0" i="0" u="none" strike="noStrike">
                        <a:solidFill>
                          <a:schemeClr val="tx1"/>
                        </a:solidFill>
                        <a:effectLst/>
                        <a:latin typeface="Calibri"/>
                      </a:endParaRPr>
                    </a:p>
                  </a:txBody>
                  <a:tcPr marL="12700" marR="12700" marT="12700" marB="0" anchor="b"/>
                </a:tc>
              </a:tr>
              <a:tr h="204241">
                <a:tc>
                  <a:txBody>
                    <a:bodyPr/>
                    <a:lstStyle/>
                    <a:p>
                      <a:pPr algn="l" fontAlgn="b"/>
                      <a:r>
                        <a:rPr lang="en-US" sz="1200" u="none" strike="noStrike" dirty="0">
                          <a:effectLst/>
                        </a:rPr>
                        <a:t>Cloud ice water path</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a:effectLst/>
                        </a:rPr>
                        <a:t>DCOMP / NCOMP</a:t>
                      </a:r>
                      <a:endParaRPr lang="en-US" sz="1200" b="0" i="0" u="none" strike="noStrike">
                        <a:solidFill>
                          <a:schemeClr val="tx1"/>
                        </a:solidFill>
                        <a:effectLst/>
                        <a:latin typeface="Calibri"/>
                      </a:endParaRPr>
                    </a:p>
                  </a:txBody>
                  <a:tcPr marL="12700" marR="12700" marT="12700" marB="0" anchor="b"/>
                </a:tc>
                <a:tc>
                  <a:txBody>
                    <a:bodyPr/>
                    <a:lstStyle/>
                    <a:p>
                      <a:pPr algn="l" fontAlgn="b"/>
                      <a:r>
                        <a:rPr lang="en-US" sz="1200" u="none" strike="noStrike">
                          <a:effectLst/>
                        </a:rPr>
                        <a:t>A Walther / P Heck</a:t>
                      </a:r>
                      <a:endParaRPr lang="en-US" sz="1200" b="0" i="0" u="none" strike="noStrike">
                        <a:solidFill>
                          <a:schemeClr val="tx1"/>
                        </a:solidFill>
                        <a:effectLst/>
                        <a:latin typeface="Calibri"/>
                      </a:endParaRPr>
                    </a:p>
                  </a:txBody>
                  <a:tcPr marL="12700" marR="12700" marT="12700" marB="0" anchor="b"/>
                </a:tc>
              </a:tr>
              <a:tr h="387752">
                <a:tc>
                  <a:txBody>
                    <a:bodyPr/>
                    <a:lstStyle/>
                    <a:p>
                      <a:pPr algn="l" fontAlgn="b"/>
                      <a:r>
                        <a:rPr lang="en-US" sz="1200" u="none" strike="noStrike" dirty="0">
                          <a:effectLst/>
                        </a:rPr>
                        <a:t>Probability of Marginal Visual Flight Rules (MVFR)</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a:effectLst/>
                        </a:rPr>
                        <a:t>Fog</a:t>
                      </a:r>
                      <a:endParaRPr lang="en-US" sz="1200" b="0" i="0" u="none" strike="noStrike">
                        <a:solidFill>
                          <a:schemeClr val="tx1"/>
                        </a:solidFill>
                        <a:effectLst/>
                        <a:latin typeface="Calibri"/>
                      </a:endParaRPr>
                    </a:p>
                  </a:txBody>
                  <a:tcPr marL="12700" marR="12700" marT="12700" marB="0" anchor="b"/>
                </a:tc>
                <a:tc>
                  <a:txBody>
                    <a:bodyPr/>
                    <a:lstStyle/>
                    <a:p>
                      <a:pPr algn="l" fontAlgn="b"/>
                      <a:r>
                        <a:rPr lang="en-US" sz="1200" u="none" strike="noStrike">
                          <a:effectLst/>
                        </a:rPr>
                        <a:t>M Pavolonis</a:t>
                      </a:r>
                      <a:endParaRPr lang="en-US" sz="1200" b="0" i="0" u="none" strike="noStrike">
                        <a:solidFill>
                          <a:schemeClr val="tx1"/>
                        </a:solidFill>
                        <a:effectLst/>
                        <a:latin typeface="Calibri"/>
                      </a:endParaRPr>
                    </a:p>
                  </a:txBody>
                  <a:tcPr marL="12700" marR="12700" marT="12700" marB="0" anchor="b"/>
                </a:tc>
              </a:tr>
              <a:tr h="387752">
                <a:tc>
                  <a:txBody>
                    <a:bodyPr/>
                    <a:lstStyle/>
                    <a:p>
                      <a:pPr algn="l" fontAlgn="b"/>
                      <a:r>
                        <a:rPr lang="en-US" sz="1200" u="none" strike="noStrike" dirty="0">
                          <a:effectLst/>
                        </a:rPr>
                        <a:t>Probability of Instrument Flight Rules (IFR)</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a:effectLst/>
                        </a:rPr>
                        <a:t>Fog</a:t>
                      </a:r>
                      <a:endParaRPr lang="en-US" sz="1200" b="0" i="0" u="none" strike="noStrike">
                        <a:solidFill>
                          <a:schemeClr val="tx1"/>
                        </a:solidFill>
                        <a:effectLst/>
                        <a:latin typeface="Calibri"/>
                      </a:endParaRPr>
                    </a:p>
                  </a:txBody>
                  <a:tcPr marL="12700" marR="12700" marT="12700" marB="0" anchor="b"/>
                </a:tc>
                <a:tc>
                  <a:txBody>
                    <a:bodyPr/>
                    <a:lstStyle/>
                    <a:p>
                      <a:pPr algn="l" fontAlgn="b"/>
                      <a:r>
                        <a:rPr lang="en-US" sz="1200" u="none" strike="noStrike">
                          <a:effectLst/>
                        </a:rPr>
                        <a:t>M Pavolonis</a:t>
                      </a:r>
                      <a:endParaRPr lang="en-US" sz="1200" b="0" i="0" u="none" strike="noStrike">
                        <a:solidFill>
                          <a:schemeClr val="tx1"/>
                        </a:solidFill>
                        <a:effectLst/>
                        <a:latin typeface="Calibri"/>
                      </a:endParaRPr>
                    </a:p>
                  </a:txBody>
                  <a:tcPr marL="12700" marR="12700" marT="12700" marB="0" anchor="b"/>
                </a:tc>
              </a:tr>
              <a:tr h="387752">
                <a:tc>
                  <a:txBody>
                    <a:bodyPr/>
                    <a:lstStyle/>
                    <a:p>
                      <a:pPr algn="l" fontAlgn="b"/>
                      <a:r>
                        <a:rPr lang="en-US" sz="1200" u="none" strike="noStrike">
                          <a:effectLst/>
                        </a:rPr>
                        <a:t>Probability of Low Instrument Flight Rules (LIFR)</a:t>
                      </a:r>
                      <a:endParaRPr lang="en-US" sz="1200" b="0" i="0" u="none" strike="noStrike">
                        <a:solidFill>
                          <a:schemeClr val="tx1"/>
                        </a:solidFill>
                        <a:effectLst/>
                        <a:latin typeface="Calibri"/>
                      </a:endParaRPr>
                    </a:p>
                  </a:txBody>
                  <a:tcPr marL="12700" marR="12700" marT="12700" marB="0" anchor="b"/>
                </a:tc>
                <a:tc>
                  <a:txBody>
                    <a:bodyPr/>
                    <a:lstStyle/>
                    <a:p>
                      <a:pPr algn="l" fontAlgn="b"/>
                      <a:r>
                        <a:rPr lang="en-US" sz="1200" u="none" strike="noStrike">
                          <a:effectLst/>
                        </a:rPr>
                        <a:t>Fog</a:t>
                      </a:r>
                      <a:endParaRPr lang="en-US" sz="1200" b="0" i="0" u="none" strike="noStrike">
                        <a:solidFill>
                          <a:schemeClr val="tx1"/>
                        </a:solidFill>
                        <a:effectLst/>
                        <a:latin typeface="Calibri"/>
                      </a:endParaRPr>
                    </a:p>
                  </a:txBody>
                  <a:tcPr marL="12700" marR="12700" marT="12700" marB="0" anchor="b"/>
                </a:tc>
                <a:tc>
                  <a:txBody>
                    <a:bodyPr/>
                    <a:lstStyle/>
                    <a:p>
                      <a:pPr algn="l" fontAlgn="b"/>
                      <a:r>
                        <a:rPr lang="en-US" sz="1200" u="none" strike="noStrike">
                          <a:effectLst/>
                        </a:rPr>
                        <a:t>M Pavolonis</a:t>
                      </a:r>
                      <a:endParaRPr lang="en-US" sz="1200" b="0" i="0" u="none" strike="noStrike">
                        <a:solidFill>
                          <a:schemeClr val="tx1"/>
                        </a:solidFill>
                        <a:effectLst/>
                        <a:latin typeface="Calibri"/>
                      </a:endParaRPr>
                    </a:p>
                  </a:txBody>
                  <a:tcPr marL="12700" marR="12700" marT="12700" marB="0" anchor="b"/>
                </a:tc>
              </a:tr>
              <a:tr h="190790">
                <a:tc>
                  <a:txBody>
                    <a:bodyPr/>
                    <a:lstStyle/>
                    <a:p>
                      <a:pPr algn="l" fontAlgn="b"/>
                      <a:r>
                        <a:rPr lang="en-US" sz="1200" u="none" strike="noStrike" dirty="0">
                          <a:effectLst/>
                        </a:rPr>
                        <a:t>Low cloud geometric thickness</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dirty="0">
                          <a:effectLst/>
                        </a:rPr>
                        <a:t>Fog</a:t>
                      </a:r>
                      <a:endParaRPr lang="en-US" sz="1200" b="0" i="0" u="none" strike="noStrike" dirty="0">
                        <a:solidFill>
                          <a:schemeClr val="tx1"/>
                        </a:solidFill>
                        <a:effectLst/>
                        <a:latin typeface="Calibri"/>
                      </a:endParaRPr>
                    </a:p>
                  </a:txBody>
                  <a:tcPr marL="12700" marR="12700" marT="12700" marB="0" anchor="b"/>
                </a:tc>
                <a:tc>
                  <a:txBody>
                    <a:bodyPr/>
                    <a:lstStyle/>
                    <a:p>
                      <a:pPr algn="l" fontAlgn="b"/>
                      <a:r>
                        <a:rPr lang="en-US" sz="1200" u="none" strike="noStrike" dirty="0">
                          <a:effectLst/>
                        </a:rPr>
                        <a:t>M </a:t>
                      </a:r>
                      <a:r>
                        <a:rPr lang="en-US" sz="1200" u="none" strike="noStrike" dirty="0" err="1">
                          <a:effectLst/>
                        </a:rPr>
                        <a:t>Pavolonis</a:t>
                      </a:r>
                      <a:endParaRPr lang="en-US" sz="1200" b="0" i="0" u="none" strike="noStrike" dirty="0">
                        <a:solidFill>
                          <a:schemeClr val="tx1"/>
                        </a:solidFill>
                        <a:effectLst/>
                        <a:latin typeface="Calibri"/>
                      </a:endParaRPr>
                    </a:p>
                  </a:txBody>
                  <a:tcPr marL="12700" marR="12700" marT="12700" marB="0" anchor="b"/>
                </a:tc>
              </a:tr>
            </a:tbl>
          </a:graphicData>
        </a:graphic>
      </p:graphicFrame>
      <p:sp>
        <p:nvSpPr>
          <p:cNvPr id="8" name="TextBox 7"/>
          <p:cNvSpPr txBox="1"/>
          <p:nvPr/>
        </p:nvSpPr>
        <p:spPr>
          <a:xfrm>
            <a:off x="643451" y="166266"/>
            <a:ext cx="4861972" cy="646331"/>
          </a:xfrm>
          <a:prstGeom prst="rect">
            <a:avLst/>
          </a:prstGeom>
          <a:noFill/>
        </p:spPr>
        <p:txBody>
          <a:bodyPr wrap="none" rtlCol="0">
            <a:spAutoFit/>
          </a:bodyPr>
          <a:lstStyle/>
          <a:p>
            <a:pPr hangingPunct="1"/>
            <a:r>
              <a:rPr lang="en-US" sz="3600" kern="1200" smtClean="0">
                <a:solidFill>
                  <a:prstClr val="black"/>
                </a:solidFill>
                <a:ea typeface="+mn-ea"/>
                <a:cs typeface="+mn-cs"/>
              </a:rPr>
              <a:t>GEOCAT Level 2 </a:t>
            </a:r>
            <a:r>
              <a:rPr lang="en-US" sz="3600" kern="1200" dirty="0" smtClean="0">
                <a:solidFill>
                  <a:prstClr val="black"/>
                </a:solidFill>
                <a:ea typeface="+mn-ea"/>
                <a:cs typeface="+mn-cs"/>
              </a:rPr>
              <a:t>Products</a:t>
            </a:r>
            <a:endParaRPr lang="en-US" sz="3600" kern="1200" dirty="0">
              <a:solidFill>
                <a:prstClr val="black"/>
              </a:solidFill>
              <a:ea typeface="+mn-ea"/>
              <a:cs typeface="+mn-cs"/>
            </a:endParaRPr>
          </a:p>
        </p:txBody>
      </p:sp>
      <p:pic>
        <p:nvPicPr>
          <p:cNvPr id="23" name="Picture 22"/>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055262" y="1416321"/>
            <a:ext cx="1326874" cy="1326874"/>
          </a:xfrm>
          <a:prstGeom prst="rect">
            <a:avLst/>
          </a:prstGeom>
        </p:spPr>
      </p:pic>
      <p:pic>
        <p:nvPicPr>
          <p:cNvPr id="24" name="Picture 2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50737" y="2735041"/>
            <a:ext cx="1326874" cy="1326874"/>
          </a:xfrm>
          <a:prstGeom prst="rect">
            <a:avLst/>
          </a:prstGeom>
        </p:spPr>
      </p:pic>
      <p:pic>
        <p:nvPicPr>
          <p:cNvPr id="25" name="Picture 2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050737" y="4061688"/>
            <a:ext cx="1326874" cy="1326874"/>
          </a:xfrm>
          <a:prstGeom prst="rect">
            <a:avLst/>
          </a:prstGeom>
        </p:spPr>
      </p:pic>
      <p:pic>
        <p:nvPicPr>
          <p:cNvPr id="26" name="Picture 2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055154" y="5372353"/>
            <a:ext cx="1326874" cy="1326874"/>
          </a:xfrm>
          <a:prstGeom prst="rect">
            <a:avLst/>
          </a:prstGeom>
        </p:spPr>
      </p:pic>
      <p:pic>
        <p:nvPicPr>
          <p:cNvPr id="27" name="Picture 2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377611" y="86328"/>
            <a:ext cx="1326874" cy="1326874"/>
          </a:xfrm>
          <a:prstGeom prst="rect">
            <a:avLst/>
          </a:prstGeom>
        </p:spPr>
      </p:pic>
      <p:pic>
        <p:nvPicPr>
          <p:cNvPr id="28" name="Picture 2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368776" y="1402626"/>
            <a:ext cx="1326874" cy="1326874"/>
          </a:xfrm>
          <a:prstGeom prst="rect">
            <a:avLst/>
          </a:prstGeom>
        </p:spPr>
      </p:pic>
      <p:pic>
        <p:nvPicPr>
          <p:cNvPr id="29" name="Picture 28"/>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370985" y="2719905"/>
            <a:ext cx="1326874" cy="1326874"/>
          </a:xfrm>
          <a:prstGeom prst="rect">
            <a:avLst/>
          </a:prstGeom>
        </p:spPr>
      </p:pic>
      <p:pic>
        <p:nvPicPr>
          <p:cNvPr id="30" name="Picture 29"/>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370985" y="4048108"/>
            <a:ext cx="1326874" cy="1326874"/>
          </a:xfrm>
          <a:prstGeom prst="rect">
            <a:avLst/>
          </a:prstGeom>
        </p:spPr>
      </p:pic>
      <p:pic>
        <p:nvPicPr>
          <p:cNvPr id="31" name="Picture 30"/>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379820" y="5366267"/>
            <a:ext cx="1326874" cy="1326874"/>
          </a:xfrm>
          <a:prstGeom prst="rect">
            <a:avLst/>
          </a:prstGeom>
        </p:spPr>
      </p:pic>
      <p:pic>
        <p:nvPicPr>
          <p:cNvPr id="32" name="Picture 31"/>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693442" y="88310"/>
            <a:ext cx="1341818" cy="1341818"/>
          </a:xfrm>
          <a:prstGeom prst="rect">
            <a:avLst/>
          </a:prstGeom>
        </p:spPr>
      </p:pic>
      <p:pic>
        <p:nvPicPr>
          <p:cNvPr id="33" name="Picture 32"/>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697859" y="1407869"/>
            <a:ext cx="1326874" cy="1326874"/>
          </a:xfrm>
          <a:prstGeom prst="rect">
            <a:avLst/>
          </a:prstGeom>
        </p:spPr>
      </p:pic>
      <p:pic>
        <p:nvPicPr>
          <p:cNvPr id="34" name="Picture 33"/>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697859" y="2722562"/>
            <a:ext cx="1326874" cy="1326874"/>
          </a:xfrm>
          <a:prstGeom prst="rect">
            <a:avLst/>
          </a:prstGeom>
        </p:spPr>
      </p:pic>
      <p:pic>
        <p:nvPicPr>
          <p:cNvPr id="35" name="Picture 34"/>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697859" y="4049436"/>
            <a:ext cx="1326874" cy="1326874"/>
          </a:xfrm>
          <a:prstGeom prst="rect">
            <a:avLst/>
          </a:prstGeom>
        </p:spPr>
      </p:pic>
      <p:pic>
        <p:nvPicPr>
          <p:cNvPr id="36" name="Picture 35"/>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697859" y="5363610"/>
            <a:ext cx="1326874" cy="1326874"/>
          </a:xfrm>
          <a:prstGeom prst="rect">
            <a:avLst/>
          </a:prstGeom>
        </p:spPr>
      </p:pic>
      <p:sp>
        <p:nvSpPr>
          <p:cNvPr id="37" name="TextBox 36"/>
          <p:cNvSpPr txBox="1"/>
          <p:nvPr/>
        </p:nvSpPr>
        <p:spPr>
          <a:xfrm>
            <a:off x="144397" y="812597"/>
            <a:ext cx="5930751" cy="923330"/>
          </a:xfrm>
          <a:prstGeom prst="rect">
            <a:avLst/>
          </a:prstGeom>
          <a:noFill/>
        </p:spPr>
        <p:txBody>
          <a:bodyPr wrap="square" rtlCol="0">
            <a:spAutoFit/>
          </a:bodyPr>
          <a:lstStyle/>
          <a:p>
            <a:pPr hangingPunct="1"/>
            <a:r>
              <a:rPr lang="en-US" kern="1200" dirty="0" smtClean="0">
                <a:solidFill>
                  <a:prstClr val="black"/>
                </a:solidFill>
                <a:ea typeface="+mn-ea"/>
                <a:cs typeface="+mn-cs"/>
              </a:rPr>
              <a:t>Initial version </a:t>
            </a:r>
            <a:r>
              <a:rPr lang="en-US" kern="1200" dirty="0">
                <a:solidFill>
                  <a:prstClr val="black"/>
                </a:solidFill>
                <a:ea typeface="+mn-ea"/>
                <a:cs typeface="+mn-cs"/>
              </a:rPr>
              <a:t>will generate cloud and fog </a:t>
            </a:r>
            <a:r>
              <a:rPr lang="en-US" kern="1200" dirty="0" smtClean="0">
                <a:solidFill>
                  <a:prstClr val="black"/>
                </a:solidFill>
                <a:ea typeface="+mn-ea"/>
                <a:cs typeface="+mn-cs"/>
              </a:rPr>
              <a:t>products for GOES Imager</a:t>
            </a:r>
            <a:r>
              <a:rPr lang="en-US" kern="1200" smtClean="0">
                <a:solidFill>
                  <a:prstClr val="black"/>
                </a:solidFill>
                <a:ea typeface="+mn-ea"/>
                <a:cs typeface="+mn-cs"/>
              </a:rPr>
              <a:t>, with </a:t>
            </a:r>
            <a:r>
              <a:rPr lang="en-US" kern="1200">
                <a:solidFill>
                  <a:prstClr val="black"/>
                </a:solidFill>
                <a:ea typeface="+mn-ea"/>
                <a:cs typeface="+mn-cs"/>
              </a:rPr>
              <a:t>a</a:t>
            </a:r>
            <a:r>
              <a:rPr lang="en-US" kern="1200" smtClean="0">
                <a:solidFill>
                  <a:prstClr val="black"/>
                </a:solidFill>
                <a:ea typeface="+mn-ea"/>
                <a:cs typeface="+mn-cs"/>
              </a:rPr>
              <a:t>dditional </a:t>
            </a:r>
            <a:r>
              <a:rPr lang="en-US" kern="1200" dirty="0" smtClean="0">
                <a:solidFill>
                  <a:prstClr val="black"/>
                </a:solidFill>
                <a:ea typeface="+mn-ea"/>
                <a:cs typeface="+mn-cs"/>
              </a:rPr>
              <a:t>products to be added in later versions</a:t>
            </a:r>
            <a:endParaRPr lang="en-US" kern="1200" dirty="0">
              <a:solidFill>
                <a:prstClr val="black"/>
              </a:solidFill>
              <a:ea typeface="+mn-ea"/>
              <a:cs typeface="+mn-cs"/>
            </a:endParaRPr>
          </a:p>
          <a:p>
            <a:pPr marL="285750" indent="-285750" hangingPunct="1">
              <a:buFont typeface="Arial" charset="0"/>
              <a:buChar char="•"/>
            </a:pPr>
            <a:endParaRPr lang="en-US" kern="1200" dirty="0">
              <a:solidFill>
                <a:prstClr val="black"/>
              </a:solidFill>
              <a:ea typeface="+mn-ea"/>
              <a:cs typeface="+mn-cs"/>
            </a:endParaRPr>
          </a:p>
        </p:txBody>
      </p:sp>
    </p:spTree>
    <p:extLst>
      <p:ext uri="{BB962C8B-B14F-4D97-AF65-F5344CB8AC3E}">
        <p14:creationId xmlns:p14="http://schemas.microsoft.com/office/powerpoint/2010/main" val="90343650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Himawari</a:t>
            </a:r>
            <a:r>
              <a:rPr lang="en-US" dirty="0" smtClean="0"/>
              <a:t> AHI data</a:t>
            </a:r>
            <a:endParaRPr lang="en-US" dirty="0"/>
          </a:p>
        </p:txBody>
      </p:sp>
      <p:sp>
        <p:nvSpPr>
          <p:cNvPr id="3" name="Content Placeholder 2"/>
          <p:cNvSpPr>
            <a:spLocks noGrp="1"/>
          </p:cNvSpPr>
          <p:nvPr>
            <p:ph idx="1"/>
          </p:nvPr>
        </p:nvSpPr>
        <p:spPr>
          <a:xfrm>
            <a:off x="457200" y="1541908"/>
            <a:ext cx="8229600" cy="3127247"/>
          </a:xfrm>
        </p:spPr>
        <p:txBody>
          <a:bodyPr>
            <a:normAutofit/>
          </a:bodyPr>
          <a:lstStyle/>
          <a:p>
            <a:r>
              <a:rPr lang="en-US" dirty="0" smtClean="0"/>
              <a:t>AHI data is distributed in multiple formats</a:t>
            </a:r>
          </a:p>
          <a:p>
            <a:pPr lvl="1"/>
            <a:r>
              <a:rPr lang="en-US" dirty="0" smtClean="0"/>
              <a:t>HSF: full-res, distributed via the cloud, limited access</a:t>
            </a:r>
          </a:p>
          <a:p>
            <a:pPr lvl="1"/>
            <a:r>
              <a:rPr lang="en-US" dirty="0" err="1" smtClean="0"/>
              <a:t>HimawariCast</a:t>
            </a:r>
            <a:r>
              <a:rPr lang="en-US" dirty="0" smtClean="0"/>
              <a:t>: reduced resolution, DB stream</a:t>
            </a:r>
          </a:p>
          <a:p>
            <a:r>
              <a:rPr lang="en-US" dirty="0" smtClean="0"/>
              <a:t>CSPP Geo software will support both</a:t>
            </a:r>
          </a:p>
          <a:p>
            <a:r>
              <a:rPr lang="en-US" dirty="0" smtClean="0"/>
              <a:t>Users must purchase proprietary software to decode the </a:t>
            </a:r>
            <a:r>
              <a:rPr lang="en-US" dirty="0" err="1" smtClean="0"/>
              <a:t>HimawariCast</a:t>
            </a:r>
            <a:r>
              <a:rPr lang="en-US" dirty="0" smtClean="0"/>
              <a:t> stream</a:t>
            </a:r>
            <a:endParaRPr lang="en-US" dirty="0"/>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0" y="4233672"/>
            <a:ext cx="9179160" cy="1938929"/>
          </a:xfrm>
          <a:prstGeom prst="rect">
            <a:avLst/>
          </a:prstGeom>
        </p:spPr>
      </p:pic>
    </p:spTree>
    <p:extLst>
      <p:ext uri="{BB962C8B-B14F-4D97-AF65-F5344CB8AC3E}">
        <p14:creationId xmlns:p14="http://schemas.microsoft.com/office/powerpoint/2010/main" val="153186202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libHimawari</a:t>
            </a:r>
            <a:endParaRPr lang="en-US" dirty="0"/>
          </a:p>
        </p:txBody>
      </p:sp>
      <p:sp>
        <p:nvSpPr>
          <p:cNvPr id="3" name="Content Placeholder 2"/>
          <p:cNvSpPr>
            <a:spLocks noGrp="1"/>
          </p:cNvSpPr>
          <p:nvPr>
            <p:ph idx="1"/>
          </p:nvPr>
        </p:nvSpPr>
        <p:spPr>
          <a:xfrm>
            <a:off x="457200" y="1551433"/>
            <a:ext cx="8229600" cy="3127247"/>
          </a:xfrm>
        </p:spPr>
        <p:txBody>
          <a:bodyPr>
            <a:normAutofit/>
          </a:bodyPr>
          <a:lstStyle/>
          <a:p>
            <a:r>
              <a:rPr lang="en-US" dirty="0" smtClean="0"/>
              <a:t>Leveraging </a:t>
            </a:r>
            <a:r>
              <a:rPr lang="en-US" dirty="0" err="1" smtClean="0"/>
              <a:t>Himawari</a:t>
            </a:r>
            <a:r>
              <a:rPr lang="en-US" dirty="0" smtClean="0"/>
              <a:t> ingest library “</a:t>
            </a:r>
            <a:r>
              <a:rPr lang="en-US" dirty="0" err="1" smtClean="0"/>
              <a:t>libHimawari</a:t>
            </a:r>
            <a:r>
              <a:rPr lang="en-US" dirty="0" smtClean="0"/>
              <a:t>”</a:t>
            </a:r>
          </a:p>
          <a:p>
            <a:pPr lvl="1"/>
            <a:r>
              <a:rPr lang="en-US" dirty="0" smtClean="0"/>
              <a:t>Developed at SSEC by Ray Garcia, with Scott </a:t>
            </a:r>
            <a:r>
              <a:rPr lang="en-US" dirty="0" err="1" smtClean="0"/>
              <a:t>Mindock</a:t>
            </a:r>
            <a:r>
              <a:rPr lang="en-US" dirty="0" smtClean="0"/>
              <a:t> and William </a:t>
            </a:r>
            <a:r>
              <a:rPr lang="en-US" dirty="0" err="1" smtClean="0"/>
              <a:t>Straka</a:t>
            </a:r>
            <a:endParaRPr lang="en-US" dirty="0" smtClean="0"/>
          </a:p>
          <a:p>
            <a:pPr lvl="1"/>
            <a:r>
              <a:rPr lang="en-US" dirty="0" smtClean="0"/>
              <a:t>Reads AHI data in HSF or </a:t>
            </a:r>
            <a:r>
              <a:rPr lang="en-US" dirty="0" err="1" smtClean="0"/>
              <a:t>HimawariCast</a:t>
            </a:r>
            <a:r>
              <a:rPr lang="en-US" dirty="0" smtClean="0"/>
              <a:t> format</a:t>
            </a:r>
          </a:p>
          <a:p>
            <a:pPr lvl="1"/>
            <a:r>
              <a:rPr lang="en-US" dirty="0" smtClean="0"/>
              <a:t>Source is public: </a:t>
            </a:r>
            <a:r>
              <a:rPr lang="en-US" dirty="0" smtClean="0">
                <a:hlinkClick r:id="rId3"/>
              </a:rPr>
              <a:t>https://gitlab.ssec.wisc.edu/rayg/himawari</a:t>
            </a:r>
            <a:r>
              <a:rPr lang="en-US" dirty="0" smtClean="0"/>
              <a:t> </a:t>
            </a:r>
            <a:endParaRPr lang="en-US" dirty="0"/>
          </a:p>
        </p:txBody>
      </p:sp>
      <p:pic>
        <p:nvPicPr>
          <p:cNvPr id="4"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80" y="4233672"/>
            <a:ext cx="9179160" cy="1938929"/>
          </a:xfrm>
          <a:prstGeom prst="rect">
            <a:avLst/>
          </a:prstGeom>
        </p:spPr>
      </p:pic>
    </p:spTree>
    <p:extLst>
      <p:ext uri="{BB962C8B-B14F-4D97-AF65-F5344CB8AC3E}">
        <p14:creationId xmlns:p14="http://schemas.microsoft.com/office/powerpoint/2010/main" val="227987918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Himawari</a:t>
            </a:r>
            <a:r>
              <a:rPr lang="en-US" dirty="0" smtClean="0"/>
              <a:t> support</a:t>
            </a:r>
            <a:endParaRPr lang="en-US" dirty="0"/>
          </a:p>
        </p:txBody>
      </p:sp>
      <p:sp>
        <p:nvSpPr>
          <p:cNvPr id="3" name="Content Placeholder 2"/>
          <p:cNvSpPr>
            <a:spLocks noGrp="1"/>
          </p:cNvSpPr>
          <p:nvPr>
            <p:ph idx="1"/>
          </p:nvPr>
        </p:nvSpPr>
        <p:spPr>
          <a:xfrm>
            <a:off x="457200" y="1507125"/>
            <a:ext cx="8229600" cy="2884568"/>
          </a:xfrm>
        </p:spPr>
        <p:txBody>
          <a:bodyPr>
            <a:normAutofit fontScale="92500" lnSpcReduction="20000"/>
          </a:bodyPr>
          <a:lstStyle/>
          <a:p>
            <a:r>
              <a:rPr lang="en-US" dirty="0" smtClean="0"/>
              <a:t>Level 2 products will be generated by the future </a:t>
            </a:r>
            <a:r>
              <a:rPr lang="en-US" dirty="0" err="1" smtClean="0"/>
              <a:t>Geocat</a:t>
            </a:r>
            <a:r>
              <a:rPr lang="en-US" dirty="0" smtClean="0"/>
              <a:t> package</a:t>
            </a:r>
          </a:p>
          <a:p>
            <a:r>
              <a:rPr lang="en-US" dirty="0" err="1" smtClean="0"/>
              <a:t>Himawari</a:t>
            </a:r>
            <a:r>
              <a:rPr lang="en-US" dirty="0" smtClean="0"/>
              <a:t> data converters</a:t>
            </a:r>
          </a:p>
          <a:p>
            <a:pPr lvl="1"/>
            <a:r>
              <a:rPr lang="en-US" dirty="0" err="1" smtClean="0"/>
              <a:t>HimawariCast</a:t>
            </a:r>
            <a:r>
              <a:rPr lang="en-US" dirty="0" smtClean="0"/>
              <a:t> to SCMI: </a:t>
            </a:r>
          </a:p>
          <a:p>
            <a:pPr lvl="2"/>
            <a:r>
              <a:rPr lang="en-US" dirty="0" smtClean="0"/>
              <a:t>output is AWIPS-compatible NetCDF4</a:t>
            </a:r>
          </a:p>
          <a:p>
            <a:pPr lvl="2"/>
            <a:r>
              <a:rPr lang="en-US" dirty="0" smtClean="0"/>
              <a:t>Successfully tested by NWS receiving </a:t>
            </a:r>
            <a:br>
              <a:rPr lang="en-US" dirty="0" smtClean="0"/>
            </a:br>
            <a:r>
              <a:rPr lang="en-US" dirty="0" smtClean="0"/>
              <a:t>station in Hawaii</a:t>
            </a:r>
          </a:p>
          <a:p>
            <a:pPr lvl="1"/>
            <a:r>
              <a:rPr lang="en-US" dirty="0" smtClean="0"/>
              <a:t>HSF to NetCDF4: general purpose </a:t>
            </a:r>
            <a:br>
              <a:rPr lang="en-US" dirty="0" smtClean="0"/>
            </a:br>
            <a:r>
              <a:rPr lang="en-US" dirty="0" smtClean="0"/>
              <a:t>converter</a:t>
            </a:r>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0" y="4233672"/>
            <a:ext cx="9179160" cy="1938929"/>
          </a:xfrm>
          <a:prstGeom prst="rect">
            <a:avLst/>
          </a:prstGeom>
        </p:spPr>
      </p:pic>
      <p:sp>
        <p:nvSpPr>
          <p:cNvPr id="5" name="Rectangle 4"/>
          <p:cNvSpPr/>
          <p:nvPr/>
        </p:nvSpPr>
        <p:spPr>
          <a:xfrm>
            <a:off x="6097822" y="5708176"/>
            <a:ext cx="1367641" cy="994931"/>
          </a:xfrm>
          <a:prstGeom prst="rect">
            <a:avLst/>
          </a:prstGeom>
          <a:solidFill>
            <a:schemeClr val="bg1"/>
          </a:solidFill>
          <a:ln w="53975">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hangingPunct="1"/>
            <a:endParaRPr lang="en-US" kern="1200" dirty="0" smtClean="0">
              <a:solidFill>
                <a:prstClr val="black"/>
              </a:solidFill>
              <a:latin typeface="Calibri"/>
            </a:endParaRPr>
          </a:p>
          <a:p>
            <a:pPr hangingPunct="1"/>
            <a:r>
              <a:rPr lang="en-US" kern="1200" dirty="0" smtClean="0">
                <a:solidFill>
                  <a:prstClr val="black"/>
                </a:solidFill>
                <a:latin typeface="Calibri"/>
              </a:rPr>
              <a:t> hcast2scmi</a:t>
            </a:r>
            <a:endParaRPr lang="en-US" kern="1200" dirty="0">
              <a:solidFill>
                <a:prstClr val="black"/>
              </a:solidFill>
              <a:latin typeface="Calibri"/>
            </a:endParaRPr>
          </a:p>
        </p:txBody>
      </p:sp>
      <p:cxnSp>
        <p:nvCxnSpPr>
          <p:cNvPr id="7" name="Straight Connector 6"/>
          <p:cNvCxnSpPr/>
          <p:nvPr/>
        </p:nvCxnSpPr>
        <p:spPr>
          <a:xfrm>
            <a:off x="5394958" y="5663184"/>
            <a:ext cx="702864" cy="519961"/>
          </a:xfrm>
          <a:prstGeom prst="line">
            <a:avLst/>
          </a:prstGeom>
          <a:ln w="44450">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0" name="Parallelogram 9"/>
          <p:cNvSpPr/>
          <p:nvPr/>
        </p:nvSpPr>
        <p:spPr>
          <a:xfrm>
            <a:off x="7945038" y="6122179"/>
            <a:ext cx="963827" cy="497466"/>
          </a:xfrm>
          <a:prstGeom prst="parallelogram">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lang="en-US" sz="1050" kern="1200" dirty="0" smtClean="0">
                <a:solidFill>
                  <a:prstClr val="black"/>
                </a:solidFill>
                <a:latin typeface="Calibri"/>
              </a:rPr>
              <a:t>SCMI (</a:t>
            </a:r>
            <a:r>
              <a:rPr lang="en-US" sz="1050" kern="1200" dirty="0" err="1" smtClean="0">
                <a:solidFill>
                  <a:prstClr val="black"/>
                </a:solidFill>
                <a:latin typeface="Calibri"/>
              </a:rPr>
              <a:t>NetCDF</a:t>
            </a:r>
            <a:r>
              <a:rPr lang="en-US" sz="1050" kern="1200" dirty="0" smtClean="0">
                <a:solidFill>
                  <a:prstClr val="black"/>
                </a:solidFill>
                <a:latin typeface="Calibri"/>
              </a:rPr>
              <a:t>)</a:t>
            </a:r>
            <a:endParaRPr lang="en-US" sz="1050" kern="1200" dirty="0">
              <a:solidFill>
                <a:prstClr val="black"/>
              </a:solidFill>
              <a:latin typeface="Calibri"/>
            </a:endParaRPr>
          </a:p>
        </p:txBody>
      </p:sp>
      <p:cxnSp>
        <p:nvCxnSpPr>
          <p:cNvPr id="11" name="Straight Connector 10"/>
          <p:cNvCxnSpPr>
            <a:endCxn id="10" idx="5"/>
          </p:cNvCxnSpPr>
          <p:nvPr/>
        </p:nvCxnSpPr>
        <p:spPr>
          <a:xfrm>
            <a:off x="7465463" y="6370912"/>
            <a:ext cx="541758" cy="0"/>
          </a:xfrm>
          <a:prstGeom prst="line">
            <a:avLst/>
          </a:prstGeom>
          <a:ln w="44450">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097822" y="3562730"/>
            <a:ext cx="1367641" cy="994931"/>
          </a:xfrm>
          <a:prstGeom prst="rect">
            <a:avLst/>
          </a:prstGeom>
          <a:solidFill>
            <a:schemeClr val="bg1"/>
          </a:solidFill>
          <a:ln w="53975">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hangingPunct="1"/>
            <a:endParaRPr lang="en-US" kern="1200" dirty="0" smtClean="0">
              <a:solidFill>
                <a:prstClr val="black"/>
              </a:solidFill>
              <a:latin typeface="Calibri"/>
            </a:endParaRPr>
          </a:p>
          <a:p>
            <a:pPr hangingPunct="1"/>
            <a:r>
              <a:rPr lang="en-US" kern="1200" dirty="0" smtClean="0">
                <a:solidFill>
                  <a:prstClr val="black"/>
                </a:solidFill>
                <a:latin typeface="Calibri"/>
              </a:rPr>
              <a:t>     hsd2nc</a:t>
            </a:r>
            <a:endParaRPr lang="en-US" kern="1200" dirty="0">
              <a:solidFill>
                <a:prstClr val="black"/>
              </a:solidFill>
              <a:latin typeface="Calibri"/>
            </a:endParaRPr>
          </a:p>
        </p:txBody>
      </p:sp>
      <p:sp>
        <p:nvSpPr>
          <p:cNvPr id="12" name="Parallelogram 11"/>
          <p:cNvSpPr/>
          <p:nvPr/>
        </p:nvSpPr>
        <p:spPr>
          <a:xfrm>
            <a:off x="7924880" y="3844361"/>
            <a:ext cx="963827" cy="497466"/>
          </a:xfrm>
          <a:prstGeom prst="parallelogram">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lang="en-US" sz="1050" kern="1200" dirty="0" err="1" smtClean="0">
                <a:solidFill>
                  <a:prstClr val="black"/>
                </a:solidFill>
                <a:latin typeface="Calibri"/>
              </a:rPr>
              <a:t>NetCDF</a:t>
            </a:r>
            <a:endParaRPr lang="en-US" sz="1050" kern="1200" dirty="0">
              <a:solidFill>
                <a:prstClr val="black"/>
              </a:solidFill>
              <a:latin typeface="Calibri"/>
            </a:endParaRPr>
          </a:p>
        </p:txBody>
      </p:sp>
      <p:cxnSp>
        <p:nvCxnSpPr>
          <p:cNvPr id="13" name="Straight Connector 12"/>
          <p:cNvCxnSpPr/>
          <p:nvPr/>
        </p:nvCxnSpPr>
        <p:spPr>
          <a:xfrm>
            <a:off x="7465463" y="4069261"/>
            <a:ext cx="541758" cy="0"/>
          </a:xfrm>
          <a:prstGeom prst="line">
            <a:avLst/>
          </a:prstGeom>
          <a:ln w="44450">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9" idx="1"/>
          </p:cNvCxnSpPr>
          <p:nvPr/>
        </p:nvCxnSpPr>
        <p:spPr>
          <a:xfrm flipV="1">
            <a:off x="3058101" y="4060196"/>
            <a:ext cx="3039721" cy="740404"/>
          </a:xfrm>
          <a:prstGeom prst="line">
            <a:avLst/>
          </a:prstGeom>
          <a:ln w="44450">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645060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38" y="529967"/>
            <a:ext cx="4386649" cy="2741656"/>
          </a:xfrm>
          <a:prstGeom prst="rect">
            <a:avLst/>
          </a:prstGeom>
          <a:effectLst>
            <a:outerShdw blurRad="50800" dist="76200" dir="2700000" algn="tl" rotWithShape="0">
              <a:prstClr val="black">
                <a:alpha val="40000"/>
              </a:prst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38" y="3458515"/>
            <a:ext cx="4386649" cy="2741656"/>
          </a:xfrm>
          <a:prstGeom prst="rect">
            <a:avLst/>
          </a:prstGeom>
          <a:effectLst>
            <a:outerShdw blurRad="50800" dist="76200" dir="2700000" algn="tl"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3209" y="3458515"/>
            <a:ext cx="4386649" cy="2741656"/>
          </a:xfrm>
          <a:prstGeom prst="rect">
            <a:avLst/>
          </a:prstGeom>
          <a:effectLst>
            <a:outerShdw blurRad="50800" dist="76200" dir="2700000" algn="tl" rotWithShape="0">
              <a:prstClr val="black">
                <a:alpha val="40000"/>
              </a:prstClr>
            </a:outerShdw>
          </a:effectLst>
        </p:spPr>
      </p:pic>
      <p:sp>
        <p:nvSpPr>
          <p:cNvPr id="9" name="TextBox 8"/>
          <p:cNvSpPr txBox="1"/>
          <p:nvPr/>
        </p:nvSpPr>
        <p:spPr>
          <a:xfrm>
            <a:off x="4942699" y="1487523"/>
            <a:ext cx="3867668" cy="1200329"/>
          </a:xfrm>
          <a:prstGeom prst="rect">
            <a:avLst/>
          </a:prstGeom>
          <a:noFill/>
        </p:spPr>
        <p:txBody>
          <a:bodyPr wrap="square" rtlCol="0">
            <a:spAutoFit/>
          </a:bodyPr>
          <a:lstStyle/>
          <a:p>
            <a:pPr hangingPunct="1"/>
            <a:r>
              <a:rPr lang="en-US" sz="2400" kern="1200" dirty="0" err="1" smtClean="0">
                <a:solidFill>
                  <a:prstClr val="black"/>
                </a:solidFill>
                <a:ea typeface="+mn-ea"/>
                <a:cs typeface="+mn-cs"/>
              </a:rPr>
              <a:t>HimawariCast</a:t>
            </a:r>
            <a:r>
              <a:rPr lang="en-US" sz="2400" kern="1200" dirty="0" smtClean="0">
                <a:solidFill>
                  <a:prstClr val="black"/>
                </a:solidFill>
                <a:ea typeface="+mn-ea"/>
                <a:cs typeface="+mn-cs"/>
              </a:rPr>
              <a:t> data </a:t>
            </a:r>
          </a:p>
          <a:p>
            <a:pPr hangingPunct="1"/>
            <a:r>
              <a:rPr lang="en-US" sz="2400" kern="1200" dirty="0" smtClean="0">
                <a:solidFill>
                  <a:prstClr val="black"/>
                </a:solidFill>
                <a:ea typeface="+mn-ea"/>
                <a:cs typeface="+mn-cs"/>
              </a:rPr>
              <a:t>converted with HCast2SCMI </a:t>
            </a:r>
          </a:p>
          <a:p>
            <a:pPr hangingPunct="1"/>
            <a:r>
              <a:rPr lang="en-US" sz="2400" kern="1200" dirty="0" smtClean="0">
                <a:solidFill>
                  <a:prstClr val="black"/>
                </a:solidFill>
                <a:ea typeface="+mn-ea"/>
                <a:cs typeface="+mn-cs"/>
              </a:rPr>
              <a:t>and loaded in AWIPS2</a:t>
            </a:r>
            <a:endParaRPr lang="en-US" sz="2400" kern="1200" dirty="0">
              <a:solidFill>
                <a:prstClr val="black"/>
              </a:solidFill>
              <a:ea typeface="+mn-ea"/>
              <a:cs typeface="+mn-cs"/>
            </a:endParaRPr>
          </a:p>
        </p:txBody>
      </p:sp>
      <p:sp>
        <p:nvSpPr>
          <p:cNvPr id="3" name="TextBox 2"/>
          <p:cNvSpPr txBox="1"/>
          <p:nvPr/>
        </p:nvSpPr>
        <p:spPr>
          <a:xfrm>
            <a:off x="2157279" y="6200171"/>
            <a:ext cx="2933700" cy="276999"/>
          </a:xfrm>
          <a:prstGeom prst="rect">
            <a:avLst/>
          </a:prstGeom>
          <a:noFill/>
        </p:spPr>
        <p:txBody>
          <a:bodyPr wrap="square" rtlCol="0">
            <a:spAutoFit/>
          </a:bodyPr>
          <a:lstStyle/>
          <a:p>
            <a:pPr hangingPunct="1"/>
            <a:r>
              <a:rPr lang="en-US" sz="1200" i="1" kern="1200" dirty="0">
                <a:solidFill>
                  <a:prstClr val="black"/>
                </a:solidFill>
                <a:ea typeface="+mn-ea"/>
                <a:cs typeface="+mn-cs"/>
              </a:rPr>
              <a:t>i</a:t>
            </a:r>
            <a:r>
              <a:rPr lang="en-US" sz="1200" i="1" kern="1200" dirty="0" smtClean="0">
                <a:solidFill>
                  <a:prstClr val="black"/>
                </a:solidFill>
                <a:ea typeface="+mn-ea"/>
                <a:cs typeface="+mn-cs"/>
              </a:rPr>
              <a:t>mages: Jordan </a:t>
            </a:r>
            <a:r>
              <a:rPr lang="en-US" sz="1200" i="1" kern="1200" dirty="0" err="1" smtClean="0">
                <a:solidFill>
                  <a:prstClr val="black"/>
                </a:solidFill>
                <a:ea typeface="+mn-ea"/>
                <a:cs typeface="+mn-cs"/>
              </a:rPr>
              <a:t>Gerth</a:t>
            </a:r>
            <a:endParaRPr lang="en-US" sz="1200" i="1" kern="1200" dirty="0">
              <a:solidFill>
                <a:prstClr val="black"/>
              </a:solidFill>
              <a:ea typeface="+mn-ea"/>
              <a:cs typeface="+mn-cs"/>
            </a:endParaRPr>
          </a:p>
        </p:txBody>
      </p:sp>
    </p:spTree>
    <p:extLst>
      <p:ext uri="{BB962C8B-B14F-4D97-AF65-F5344CB8AC3E}">
        <p14:creationId xmlns:p14="http://schemas.microsoft.com/office/powerpoint/2010/main" val="30555927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09600" y="0"/>
            <a:ext cx="7918979" cy="6858000"/>
          </a:xfrm>
          <a:prstGeom prst="rect">
            <a:avLst/>
          </a:prstGeom>
        </p:spPr>
      </p:pic>
      <p:sp>
        <p:nvSpPr>
          <p:cNvPr id="6" name="TextBox 5"/>
          <p:cNvSpPr txBox="1"/>
          <p:nvPr/>
        </p:nvSpPr>
        <p:spPr>
          <a:xfrm>
            <a:off x="955591" y="5766487"/>
            <a:ext cx="6328848" cy="923330"/>
          </a:xfrm>
          <a:prstGeom prst="rect">
            <a:avLst/>
          </a:prstGeom>
          <a:noFill/>
        </p:spPr>
        <p:txBody>
          <a:bodyPr wrap="none" rtlCol="0">
            <a:spAutoFit/>
          </a:bodyPr>
          <a:lstStyle/>
          <a:p>
            <a:pPr hangingPunct="1"/>
            <a:r>
              <a:rPr lang="en-US" kern="1200" dirty="0" smtClean="0">
                <a:solidFill>
                  <a:prstClr val="white"/>
                </a:solidFill>
                <a:ea typeface="+mn-ea"/>
                <a:cs typeface="+mn-cs"/>
              </a:rPr>
              <a:t>AHI “Natural Color” RGB image generated by CSPP Geo software: </a:t>
            </a:r>
          </a:p>
          <a:p>
            <a:pPr hangingPunct="1"/>
            <a:r>
              <a:rPr lang="en-US" kern="1200" dirty="0">
                <a:solidFill>
                  <a:prstClr val="white"/>
                </a:solidFill>
                <a:ea typeface="+mn-ea"/>
                <a:cs typeface="+mn-cs"/>
              </a:rPr>
              <a:t> </a:t>
            </a:r>
            <a:r>
              <a:rPr lang="en-US" kern="1200" dirty="0" smtClean="0">
                <a:solidFill>
                  <a:prstClr val="white"/>
                </a:solidFill>
                <a:ea typeface="+mn-ea"/>
                <a:cs typeface="+mn-cs"/>
              </a:rPr>
              <a:t>     http://</a:t>
            </a:r>
            <a:r>
              <a:rPr lang="en-US" kern="1200" dirty="0" err="1" smtClean="0">
                <a:solidFill>
                  <a:prstClr val="white"/>
                </a:solidFill>
                <a:ea typeface="+mn-ea"/>
                <a:cs typeface="+mn-cs"/>
              </a:rPr>
              <a:t>cimss.ssec.wisc.edu</a:t>
            </a:r>
            <a:r>
              <a:rPr lang="en-US" kern="1200" dirty="0" smtClean="0">
                <a:solidFill>
                  <a:prstClr val="white"/>
                </a:solidFill>
                <a:ea typeface="+mn-ea"/>
                <a:cs typeface="+mn-cs"/>
              </a:rPr>
              <a:t>/</a:t>
            </a:r>
            <a:r>
              <a:rPr lang="en-US" kern="1200" dirty="0" err="1" smtClean="0">
                <a:solidFill>
                  <a:prstClr val="white"/>
                </a:solidFill>
                <a:ea typeface="+mn-ea"/>
                <a:cs typeface="+mn-cs"/>
              </a:rPr>
              <a:t>csppgeo</a:t>
            </a:r>
            <a:r>
              <a:rPr lang="en-US" kern="1200" dirty="0" smtClean="0">
                <a:solidFill>
                  <a:prstClr val="white"/>
                </a:solidFill>
                <a:ea typeface="+mn-ea"/>
                <a:cs typeface="+mn-cs"/>
              </a:rPr>
              <a:t>/</a:t>
            </a:r>
          </a:p>
          <a:p>
            <a:pPr hangingPunct="1"/>
            <a:r>
              <a:rPr lang="en-US" kern="1200" dirty="0" smtClean="0">
                <a:solidFill>
                  <a:prstClr val="white"/>
                </a:solidFill>
                <a:ea typeface="+mn-ea"/>
                <a:cs typeface="+mn-cs"/>
              </a:rPr>
              <a:t>Displayed in Real Earth: http://</a:t>
            </a:r>
            <a:r>
              <a:rPr lang="en-US" kern="1200" dirty="0" err="1" smtClean="0">
                <a:solidFill>
                  <a:prstClr val="white"/>
                </a:solidFill>
                <a:ea typeface="+mn-ea"/>
                <a:cs typeface="+mn-cs"/>
              </a:rPr>
              <a:t>realearth.ssec.wisc.edu</a:t>
            </a:r>
            <a:r>
              <a:rPr lang="en-US" kern="1200" dirty="0" smtClean="0">
                <a:solidFill>
                  <a:prstClr val="white"/>
                </a:solidFill>
                <a:ea typeface="+mn-ea"/>
                <a:cs typeface="+mn-cs"/>
              </a:rPr>
              <a:t>/</a:t>
            </a:r>
            <a:endParaRPr lang="en-US" kern="1200" dirty="0">
              <a:solidFill>
                <a:prstClr val="white"/>
              </a:solidFill>
              <a:ea typeface="+mn-ea"/>
              <a:cs typeface="+mn-cs"/>
            </a:endParaRPr>
          </a:p>
        </p:txBody>
      </p:sp>
    </p:spTree>
    <p:extLst>
      <p:ext uri="{BB962C8B-B14F-4D97-AF65-F5344CB8AC3E}">
        <p14:creationId xmlns:p14="http://schemas.microsoft.com/office/powerpoint/2010/main" val="349360385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lang="en-US" dirty="0" smtClean="0"/>
              <a:t>dditional Future Capabilities</a:t>
            </a:r>
            <a:endParaRPr lang="en-US" dirty="0"/>
          </a:p>
        </p:txBody>
      </p:sp>
      <p:sp>
        <p:nvSpPr>
          <p:cNvPr id="3" name="Content Placeholder 2"/>
          <p:cNvSpPr>
            <a:spLocks noGrp="1"/>
          </p:cNvSpPr>
          <p:nvPr>
            <p:ph idx="1"/>
          </p:nvPr>
        </p:nvSpPr>
        <p:spPr>
          <a:xfrm>
            <a:off x="628650" y="1825625"/>
            <a:ext cx="7886700" cy="4328040"/>
          </a:xfrm>
        </p:spPr>
        <p:txBody>
          <a:bodyPr>
            <a:normAutofit fontScale="92500" lnSpcReduction="10000"/>
          </a:bodyPr>
          <a:lstStyle/>
          <a:p>
            <a:r>
              <a:rPr lang="en-US" dirty="0" smtClean="0"/>
              <a:t>Additional Level 2 algorithms will be released based on user demand and availability of suitable algorithm code</a:t>
            </a:r>
          </a:p>
          <a:p>
            <a:pPr lvl="1"/>
            <a:r>
              <a:rPr lang="en-US" dirty="0" smtClean="0"/>
              <a:t>To request products, contact </a:t>
            </a:r>
            <a:r>
              <a:rPr lang="en-US" dirty="0" smtClean="0">
                <a:hlinkClick r:id="rId2"/>
              </a:rPr>
              <a:t>csppgeo.issues@ssec.wisc.edu</a:t>
            </a:r>
            <a:endParaRPr lang="en-US" dirty="0" smtClean="0"/>
          </a:p>
          <a:p>
            <a:r>
              <a:rPr lang="en-US" dirty="0" smtClean="0"/>
              <a:t>AIT Framework Level 2 software</a:t>
            </a:r>
            <a:endParaRPr lang="en-US" dirty="0"/>
          </a:p>
          <a:p>
            <a:pPr lvl="1"/>
            <a:r>
              <a:rPr lang="en-US" dirty="0" smtClean="0"/>
              <a:t>Developed </a:t>
            </a:r>
            <a:r>
              <a:rPr lang="en-US" dirty="0"/>
              <a:t>by GOES-R Algorithm Integration </a:t>
            </a:r>
            <a:r>
              <a:rPr lang="en-US" dirty="0" smtClean="0"/>
              <a:t>Team at NOAA</a:t>
            </a:r>
            <a:endParaRPr lang="en-US" dirty="0"/>
          </a:p>
          <a:p>
            <a:pPr lvl="1"/>
            <a:r>
              <a:rPr lang="en-US" dirty="0"/>
              <a:t>Most of </a:t>
            </a:r>
            <a:r>
              <a:rPr lang="en-US" dirty="0" smtClean="0"/>
              <a:t>the products </a:t>
            </a:r>
            <a:r>
              <a:rPr lang="en-US" dirty="0"/>
              <a:t>algorithms </a:t>
            </a:r>
            <a:r>
              <a:rPr lang="en-US" dirty="0" smtClean="0"/>
              <a:t>developed for GOES-R run </a:t>
            </a:r>
            <a:r>
              <a:rPr lang="en-US" dirty="0"/>
              <a:t>in the AIT </a:t>
            </a:r>
            <a:r>
              <a:rPr lang="en-US" dirty="0" smtClean="0"/>
              <a:t>framework</a:t>
            </a:r>
          </a:p>
          <a:p>
            <a:pPr lvl="1"/>
            <a:r>
              <a:rPr lang="en-US" dirty="0" smtClean="0"/>
              <a:t>Initial version will run a subset of the GOES-R baseline algorithms on ABI data</a:t>
            </a:r>
            <a:endParaRPr lang="en-US" dirty="0"/>
          </a:p>
          <a:p>
            <a:r>
              <a:rPr lang="en-US" dirty="0" smtClean="0"/>
              <a:t>Possible standalone software packages</a:t>
            </a:r>
          </a:p>
          <a:p>
            <a:r>
              <a:rPr lang="en-US" dirty="0"/>
              <a:t>“Composite RGB” image generation software</a:t>
            </a:r>
          </a:p>
          <a:p>
            <a:pPr lvl="1"/>
            <a:r>
              <a:rPr lang="en-US" dirty="0"/>
              <a:t>Planned for release in 2016 (for </a:t>
            </a:r>
            <a:r>
              <a:rPr lang="en-US" dirty="0" err="1"/>
              <a:t>Himawari</a:t>
            </a:r>
            <a:r>
              <a:rPr lang="en-US" dirty="0"/>
              <a:t> AHI)</a:t>
            </a:r>
          </a:p>
          <a:p>
            <a:endParaRPr lang="en-US" dirty="0" smtClean="0"/>
          </a:p>
          <a:p>
            <a:endParaRPr lang="en-US" dirty="0"/>
          </a:p>
        </p:txBody>
      </p:sp>
    </p:spTree>
    <p:extLst>
      <p:ext uri="{BB962C8B-B14F-4D97-AF65-F5344CB8AC3E}">
        <p14:creationId xmlns:p14="http://schemas.microsoft.com/office/powerpoint/2010/main" val="12417300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p:cNvSpPr>
          <p:nvPr>
            <p:ph type="title"/>
          </p:nvPr>
        </p:nvSpPr>
        <p:spPr>
          <a:prstGeom prst="rect">
            <a:avLst/>
          </a:prstGeom>
        </p:spPr>
        <p:txBody>
          <a:bodyPr/>
          <a:lstStyle/>
          <a:p>
            <a:r>
              <a:t>CSPP Recent Activity</a:t>
            </a:r>
          </a:p>
        </p:txBody>
      </p:sp>
      <p:sp>
        <p:nvSpPr>
          <p:cNvPr id="154" name="Shape 154"/>
          <p:cNvSpPr>
            <a:spLocks noGrp="1"/>
          </p:cNvSpPr>
          <p:nvPr>
            <p:ph type="body" idx="1"/>
          </p:nvPr>
        </p:nvSpPr>
        <p:spPr>
          <a:prstGeom prst="rect">
            <a:avLst/>
          </a:prstGeom>
        </p:spPr>
        <p:txBody>
          <a:bodyPr>
            <a:normAutofit lnSpcReduction="10000"/>
          </a:bodyPr>
          <a:lstStyle/>
          <a:p>
            <a:pPr marL="0" indent="0" defTabSz="685800">
              <a:spcBef>
                <a:spcPts val="500"/>
              </a:spcBef>
              <a:buSzTx/>
              <a:buFontTx/>
              <a:buNone/>
              <a:defRPr sz="2250"/>
            </a:pPr>
            <a:r>
              <a:t>There have been several new software releases since ITSC-19 supporting multiple satellites and sensors.</a:t>
            </a:r>
          </a:p>
          <a:p>
            <a:pPr marL="225592" indent="-225592" defTabSz="685800">
              <a:spcBef>
                <a:spcPts val="500"/>
              </a:spcBef>
              <a:buFontTx/>
              <a:defRPr sz="2250"/>
            </a:pPr>
            <a:r>
              <a:rPr>
                <a:solidFill>
                  <a:srgbClr val="00FDFF"/>
                </a:solidFill>
              </a:rPr>
              <a:t>Sounder products from CrIS, ATMS, IASI, AMSU, MHS, HIRS</a:t>
            </a:r>
            <a:r>
              <a:t>: </a:t>
            </a:r>
            <a:r>
              <a:rPr>
                <a:solidFill>
                  <a:srgbClr val="FFFB00"/>
                </a:solidFill>
              </a:rPr>
              <a:t>Profiles, precipitation, and surface properties</a:t>
            </a:r>
            <a:r>
              <a:t> from MIRS; </a:t>
            </a:r>
            <a:r>
              <a:rPr>
                <a:solidFill>
                  <a:srgbClr val="FFFB00"/>
                </a:solidFill>
              </a:rPr>
              <a:t>Profiles and trace gases</a:t>
            </a:r>
            <a:r>
              <a:t> from NUCAPS; </a:t>
            </a:r>
            <a:r>
              <a:rPr>
                <a:solidFill>
                  <a:srgbClr val="FFFB00"/>
                </a:solidFill>
              </a:rPr>
              <a:t>Profiles and clouds</a:t>
            </a:r>
            <a:r>
              <a:t> from HSRTV; </a:t>
            </a:r>
            <a:r>
              <a:rPr>
                <a:solidFill>
                  <a:srgbClr val="FFFB00"/>
                </a:solidFill>
              </a:rPr>
              <a:t>Profiles</a:t>
            </a:r>
            <a:r>
              <a:t> from IAPP; </a:t>
            </a:r>
            <a:r>
              <a:rPr>
                <a:solidFill>
                  <a:srgbClr val="FFFB00"/>
                </a:solidFill>
              </a:rPr>
              <a:t>Quicklook images</a:t>
            </a:r>
            <a:r>
              <a:t> from Sounder QL.</a:t>
            </a:r>
          </a:p>
          <a:p>
            <a:pPr marL="225592" indent="-225592" defTabSz="685800">
              <a:spcBef>
                <a:spcPts val="500"/>
              </a:spcBef>
              <a:buFontTx/>
              <a:defRPr sz="2250"/>
            </a:pPr>
            <a:r>
              <a:rPr>
                <a:solidFill>
                  <a:srgbClr val="00FDFF"/>
                </a:solidFill>
              </a:rPr>
              <a:t>Imager products from VIIRS, MODIS, AVHRR:</a:t>
            </a:r>
            <a:r>
              <a:t> </a:t>
            </a:r>
            <a:r>
              <a:rPr>
                <a:solidFill>
                  <a:srgbClr val="FFEF00"/>
                </a:solidFill>
              </a:rPr>
              <a:t>Clouds</a:t>
            </a:r>
            <a:r>
              <a:t> from CLAVR-x; </a:t>
            </a:r>
            <a:r>
              <a:rPr>
                <a:solidFill>
                  <a:srgbClr val="FFFB00"/>
                </a:solidFill>
              </a:rPr>
              <a:t>SST</a:t>
            </a:r>
            <a:r>
              <a:t> from ACSPO; </a:t>
            </a:r>
            <a:r>
              <a:rPr>
                <a:solidFill>
                  <a:srgbClr val="FFFB00"/>
                </a:solidFill>
              </a:rPr>
              <a:t>Mapped images</a:t>
            </a:r>
            <a:r>
              <a:t> from Polar2Grid.</a:t>
            </a:r>
          </a:p>
        </p:txBody>
      </p:sp>
      <p:sp>
        <p:nvSpPr>
          <p:cNvPr id="155" name="Shape 15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latin typeface="Helvetica"/>
                <a:ea typeface="Helvetica"/>
                <a:cs typeface="Helvetica"/>
              </a:rPr>
              <a:pPr/>
              <a:t>4</a:t>
            </a:fld>
            <a:endParaRPr>
              <a:latin typeface="Helvetica"/>
              <a:ea typeface="Helvetica"/>
              <a:cs typeface="Helvetica"/>
            </a:endParaRPr>
          </a:p>
        </p:txBody>
      </p:sp>
    </p:spTree>
    <p:extLst>
      <p:ext uri="{BB962C8B-B14F-4D97-AF65-F5344CB8AC3E}">
        <p14:creationId xmlns:p14="http://schemas.microsoft.com/office/powerpoint/2010/main" val="369666814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3147637"/>
            <a:ext cx="7886700" cy="2852737"/>
          </a:xfrm>
        </p:spPr>
        <p:txBody>
          <a:bodyPr/>
          <a:lstStyle/>
          <a:p>
            <a:r>
              <a:rPr lang="en-US" dirty="0" smtClean="0"/>
              <a:t>Questions? Comments?</a:t>
            </a:r>
            <a:endParaRPr lang="en-US" dirty="0"/>
          </a:p>
        </p:txBody>
      </p:sp>
      <p:pic>
        <p:nvPicPr>
          <p:cNvPr id="6" name="Picture 5"/>
          <p:cNvPicPr>
            <a:picLocks noChangeAspect="1"/>
          </p:cNvPicPr>
          <p:nvPr/>
        </p:nvPicPr>
        <p:blipFill>
          <a:blip r:embed="rId2"/>
          <a:stretch>
            <a:fillRect/>
          </a:stretch>
        </p:blipFill>
        <p:spPr>
          <a:xfrm>
            <a:off x="279400" y="567114"/>
            <a:ext cx="8572500" cy="4254500"/>
          </a:xfrm>
          <a:prstGeom prst="rect">
            <a:avLst/>
          </a:prstGeom>
        </p:spPr>
      </p:pic>
    </p:spTree>
    <p:extLst>
      <p:ext uri="{BB962C8B-B14F-4D97-AF65-F5344CB8AC3E}">
        <p14:creationId xmlns:p14="http://schemas.microsoft.com/office/powerpoint/2010/main" val="3820205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title"/>
          </p:nvPr>
        </p:nvSpPr>
        <p:spPr>
          <a:prstGeom prst="rect">
            <a:avLst/>
          </a:prstGeom>
        </p:spPr>
        <p:txBody>
          <a:bodyPr/>
          <a:lstStyle/>
          <a:p>
            <a:r>
              <a:t>CSPP Software (Jan 2016)</a:t>
            </a:r>
          </a:p>
        </p:txBody>
      </p:sp>
      <p:sp>
        <p:nvSpPr>
          <p:cNvPr id="158" name="Shape 15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latin typeface="Helvetica"/>
                <a:ea typeface="Helvetica"/>
                <a:cs typeface="Helvetica"/>
              </a:rPr>
              <a:pPr/>
              <a:t>5</a:t>
            </a:fld>
            <a:endParaRPr>
              <a:latin typeface="Helvetica"/>
              <a:ea typeface="Helvetica"/>
              <a:cs typeface="Helvetica"/>
            </a:endParaRPr>
          </a:p>
        </p:txBody>
      </p:sp>
      <p:graphicFrame>
        <p:nvGraphicFramePr>
          <p:cNvPr id="159" name="Table 159"/>
          <p:cNvGraphicFramePr/>
          <p:nvPr>
            <p:extLst>
              <p:ext uri="{D42A27DB-BD31-4B8C-83A1-F6EECF244321}">
                <p14:modId xmlns:p14="http://schemas.microsoft.com/office/powerpoint/2010/main" val="2028294474"/>
              </p:ext>
            </p:extLst>
          </p:nvPr>
        </p:nvGraphicFramePr>
        <p:xfrm>
          <a:off x="457200" y="1137942"/>
          <a:ext cx="8229599" cy="5528616"/>
        </p:xfrm>
        <a:graphic>
          <a:graphicData uri="http://schemas.openxmlformats.org/drawingml/2006/table">
            <a:tbl>
              <a:tblPr firstRow="1" bandRow="1">
                <a:tableStyleId>{4C3C2611-4C71-4FC5-86AE-919BDF0F9419}</a:tableStyleId>
              </a:tblPr>
              <a:tblGrid>
                <a:gridCol w="2552778"/>
                <a:gridCol w="5676821"/>
              </a:tblGrid>
              <a:tr h="460718">
                <a:tc>
                  <a:txBody>
                    <a:bodyPr/>
                    <a:lstStyle/>
                    <a:p>
                      <a:pPr algn="l" defTabSz="457200">
                        <a:defRPr sz="1800" b="0" i="0">
                          <a:solidFill>
                            <a:srgbClr val="000000"/>
                          </a:solidFill>
                        </a:defRPr>
                      </a:pPr>
                      <a:r>
                        <a:rPr sz="1400" b="1">
                          <a:solidFill>
                            <a:srgbClr val="FFFFFF"/>
                          </a:solidFill>
                          <a:latin typeface="+mn-lt"/>
                          <a:ea typeface="+mn-ea"/>
                          <a:cs typeface="+mn-cs"/>
                        </a:rPr>
                        <a:t>CSPP Software</a:t>
                      </a:r>
                    </a:p>
                  </a:txBody>
                  <a:tcPr marL="45720" marR="45720" horzOverflow="overflow">
                    <a:lnR w="3175">
                      <a:solidFill>
                        <a:srgbClr val="FFFFFF"/>
                      </a:solidFill>
                      <a:bevel/>
                    </a:lnR>
                    <a:solidFill>
                      <a:srgbClr val="4F81BD"/>
                    </a:solidFill>
                  </a:tcPr>
                </a:tc>
                <a:tc>
                  <a:txBody>
                    <a:bodyPr/>
                    <a:lstStyle/>
                    <a:p>
                      <a:pPr algn="l" defTabSz="457200">
                        <a:defRPr sz="1800" b="0" i="0">
                          <a:solidFill>
                            <a:srgbClr val="000000"/>
                          </a:solidFill>
                        </a:defRPr>
                      </a:pPr>
                      <a:r>
                        <a:rPr sz="1400" b="1">
                          <a:solidFill>
                            <a:srgbClr val="FFFFFF"/>
                          </a:solidFill>
                          <a:latin typeface="+mn-lt"/>
                          <a:ea typeface="+mn-ea"/>
                          <a:cs typeface="+mn-cs"/>
                        </a:rPr>
                        <a:t>Product Description</a:t>
                      </a:r>
                    </a:p>
                  </a:txBody>
                  <a:tcPr marL="45720" marR="45720" horzOverflow="overflow">
                    <a:lnL w="3175">
                      <a:solidFill>
                        <a:srgbClr val="FFFFFF"/>
                      </a:solidFill>
                      <a:bevel/>
                    </a:lnL>
                    <a:lnR w="3175">
                      <a:solidFill>
                        <a:srgbClr val="FFFFFF"/>
                      </a:solidFill>
                      <a:bevel/>
                    </a:lnR>
                    <a:solidFill>
                      <a:srgbClr val="4F81BD"/>
                    </a:solidFill>
                  </a:tcPr>
                </a:tc>
              </a:tr>
              <a:tr h="460718">
                <a:tc>
                  <a:txBody>
                    <a:bodyPr/>
                    <a:lstStyle/>
                    <a:p>
                      <a:pPr algn="l" defTabSz="457200">
                        <a:defRPr sz="1800" b="0" i="0"/>
                      </a:pPr>
                      <a:r>
                        <a:rPr sz="1400" b="1">
                          <a:latin typeface="+mn-lt"/>
                          <a:ea typeface="+mn-ea"/>
                          <a:cs typeface="+mn-cs"/>
                        </a:rPr>
                        <a:t>1. SDR v2.1.1</a:t>
                      </a:r>
                    </a:p>
                  </a:txBody>
                  <a:tcPr marL="45720" marR="45720" horzOverflow="overflow">
                    <a:lnR w="3175">
                      <a:solidFill>
                        <a:srgbClr val="FFFFFF"/>
                      </a:solidFill>
                      <a:bevel/>
                    </a:lnR>
                    <a:lnB w="3175">
                      <a:solidFill>
                        <a:srgbClr val="FFFFFF"/>
                      </a:solidFill>
                      <a:bevel/>
                    </a:lnB>
                    <a:solidFill>
                      <a:srgbClr val="CFD7E7"/>
                    </a:solidFill>
                  </a:tcPr>
                </a:tc>
                <a:tc>
                  <a:txBody>
                    <a:bodyPr/>
                    <a:lstStyle/>
                    <a:p>
                      <a:pPr algn="l" defTabSz="457200">
                        <a:defRPr sz="1800" b="0" i="0"/>
                      </a:pPr>
                      <a:r>
                        <a:rPr sz="1200">
                          <a:latin typeface="+mn-lt"/>
                          <a:ea typeface="+mn-ea"/>
                          <a:cs typeface="+mn-cs"/>
                        </a:rPr>
                        <a:t>VIIRS, CrIS, and ATMS geolocated and calibrated earth observations.</a:t>
                      </a:r>
                    </a:p>
                  </a:txBody>
                  <a:tcPr marL="45720" marR="45720" horzOverflow="overflow">
                    <a:lnL w="3175">
                      <a:solidFill>
                        <a:srgbClr val="FFFFFF"/>
                      </a:solidFill>
                      <a:bevel/>
                    </a:lnL>
                    <a:lnR w="3175">
                      <a:solidFill>
                        <a:srgbClr val="FFFFFF"/>
                      </a:solidFill>
                      <a:bevel/>
                    </a:lnR>
                    <a:lnB w="3175">
                      <a:solidFill>
                        <a:srgbClr val="FFFFFF"/>
                      </a:solidFill>
                      <a:bevel/>
                    </a:lnB>
                    <a:solidFill>
                      <a:srgbClr val="CFD7E7"/>
                    </a:solidFill>
                  </a:tcPr>
                </a:tc>
              </a:tr>
              <a:tr h="460718">
                <a:tc>
                  <a:txBody>
                    <a:bodyPr/>
                    <a:lstStyle/>
                    <a:p>
                      <a:pPr algn="l" defTabSz="457200">
                        <a:defRPr sz="1600" i="0">
                          <a:latin typeface="+mn-lt"/>
                          <a:ea typeface="+mn-ea"/>
                          <a:cs typeface="+mn-cs"/>
                        </a:defRPr>
                      </a:pPr>
                      <a:r>
                        <a:rPr sz="1400"/>
                        <a:t>2. VIIRS EDR v2.0</a:t>
                      </a:r>
                    </a:p>
                  </a:txBody>
                  <a:tcPr marL="45720" marR="45720" horzOverflow="overflow">
                    <a:lnR w="3175">
                      <a:solidFill>
                        <a:srgbClr val="FFFFFF"/>
                      </a:solidFill>
                      <a:bevel/>
                    </a:lnR>
                    <a:lnT w="3175">
                      <a:solidFill>
                        <a:srgbClr val="FFFFFF"/>
                      </a:solidFill>
                      <a:bevel/>
                    </a:lnT>
                    <a:lnB w="3175">
                      <a:solidFill>
                        <a:srgbClr val="FFFFFF"/>
                      </a:solidFill>
                      <a:bevel/>
                    </a:lnB>
                    <a:solidFill>
                      <a:srgbClr val="E8ECF4"/>
                    </a:solidFill>
                  </a:tcPr>
                </a:tc>
                <a:tc>
                  <a:txBody>
                    <a:bodyPr/>
                    <a:lstStyle/>
                    <a:p>
                      <a:pPr algn="l" defTabSz="457200">
                        <a:defRPr sz="1800" b="0" i="0"/>
                      </a:pPr>
                      <a:r>
                        <a:rPr sz="1200">
                          <a:latin typeface="+mn-lt"/>
                          <a:ea typeface="+mn-ea"/>
                          <a:cs typeface="+mn-cs"/>
                        </a:rPr>
                        <a:t>VIIRS imager cloud mask, active fires, surface reflectance, vegetation indices, sea surface temperature, land surface temperature, and aerosol optical depth.</a:t>
                      </a:r>
                    </a:p>
                  </a:txBody>
                  <a:tcPr marL="45720" marR="45720" horzOverflow="overflow">
                    <a:lnL w="3175">
                      <a:solidFill>
                        <a:srgbClr val="FFFFFF"/>
                      </a:solidFill>
                      <a:bevel/>
                    </a:lnL>
                    <a:lnR w="3175">
                      <a:solidFill>
                        <a:srgbClr val="FFFFFF"/>
                      </a:solidFill>
                      <a:bevel/>
                    </a:lnR>
                    <a:lnT w="3175">
                      <a:solidFill>
                        <a:srgbClr val="FFFFFF"/>
                      </a:solidFill>
                      <a:bevel/>
                    </a:lnT>
                    <a:lnB w="3175">
                      <a:solidFill>
                        <a:srgbClr val="FFFFFF"/>
                      </a:solidFill>
                      <a:bevel/>
                    </a:lnB>
                    <a:solidFill>
                      <a:srgbClr val="E8ECF4"/>
                    </a:solidFill>
                  </a:tcPr>
                </a:tc>
              </a:tr>
              <a:tr h="460718">
                <a:tc>
                  <a:txBody>
                    <a:bodyPr/>
                    <a:lstStyle/>
                    <a:p>
                      <a:pPr algn="l" defTabSz="457200">
                        <a:defRPr sz="1600" i="0">
                          <a:latin typeface="+mn-lt"/>
                          <a:ea typeface="+mn-ea"/>
                          <a:cs typeface="+mn-cs"/>
                        </a:defRPr>
                      </a:pPr>
                      <a:r>
                        <a:rPr sz="1400"/>
                        <a:t>3. HSRTV v1.3</a:t>
                      </a:r>
                    </a:p>
                  </a:txBody>
                  <a:tcPr marL="45720" marR="45720" horzOverflow="overflow">
                    <a:lnR w="3175">
                      <a:solidFill>
                        <a:srgbClr val="FFFFFF"/>
                      </a:solidFill>
                      <a:bevel/>
                    </a:lnR>
                    <a:lnT w="3175">
                      <a:solidFill>
                        <a:srgbClr val="FFFFFF"/>
                      </a:solidFill>
                      <a:bevel/>
                    </a:lnT>
                    <a:solidFill>
                      <a:srgbClr val="CFD7E7"/>
                    </a:solidFill>
                  </a:tcPr>
                </a:tc>
                <a:tc>
                  <a:txBody>
                    <a:bodyPr/>
                    <a:lstStyle/>
                    <a:p>
                      <a:pPr algn="l" defTabSz="457200">
                        <a:defRPr sz="1800" b="0" i="0"/>
                      </a:pPr>
                      <a:r>
                        <a:rPr sz="1200">
                          <a:latin typeface="+mn-lt"/>
                          <a:ea typeface="+mn-ea"/>
                          <a:cs typeface="+mn-cs"/>
                        </a:rPr>
                        <a:t>Hyperspectral infrared sounder retrievals of temperature and moisture profiles, cloud properties, total ozone, and surface properties.</a:t>
                      </a:r>
                    </a:p>
                  </a:txBody>
                  <a:tcPr marL="45720" marR="45720" horzOverflow="overflow">
                    <a:lnL w="3175">
                      <a:solidFill>
                        <a:srgbClr val="FFFFFF"/>
                      </a:solidFill>
                      <a:bevel/>
                    </a:lnL>
                    <a:lnR w="3175">
                      <a:solidFill>
                        <a:srgbClr val="FFFFFF"/>
                      </a:solidFill>
                      <a:bevel/>
                    </a:lnR>
                    <a:lnT w="3175">
                      <a:solidFill>
                        <a:srgbClr val="FFFFFF"/>
                      </a:solidFill>
                      <a:bevel/>
                    </a:lnT>
                    <a:solidFill>
                      <a:srgbClr val="CFD7E7"/>
                    </a:solidFill>
                  </a:tcPr>
                </a:tc>
              </a:tr>
              <a:tr h="460718">
                <a:tc>
                  <a:txBody>
                    <a:bodyPr/>
                    <a:lstStyle/>
                    <a:p>
                      <a:pPr algn="l" defTabSz="457200">
                        <a:defRPr sz="1600" i="0">
                          <a:latin typeface="+mn-lt"/>
                          <a:ea typeface="+mn-ea"/>
                          <a:cs typeface="+mn-cs"/>
                        </a:defRPr>
                      </a:pPr>
                      <a:r>
                        <a:rPr sz="1400"/>
                        <a:t>4. Polar2grid v2.0</a:t>
                      </a:r>
                    </a:p>
                  </a:txBody>
                  <a:tcPr marL="45720" marR="45720" horzOverflow="overflow">
                    <a:lnR w="3175">
                      <a:solidFill>
                        <a:srgbClr val="FFFFFF"/>
                      </a:solidFill>
                      <a:bevel/>
                    </a:lnR>
                    <a:solidFill>
                      <a:srgbClr val="E8ECF4"/>
                    </a:solidFill>
                  </a:tcPr>
                </a:tc>
                <a:tc>
                  <a:txBody>
                    <a:bodyPr/>
                    <a:lstStyle/>
                    <a:p>
                      <a:pPr algn="l" defTabSz="457200">
                        <a:defRPr sz="1800" b="0" i="0"/>
                      </a:pPr>
                      <a:r>
                        <a:rPr sz="1200">
                          <a:latin typeface="+mn-lt"/>
                          <a:ea typeface="+mn-ea"/>
                          <a:cs typeface="+mn-cs"/>
                        </a:rPr>
                        <a:t>Reprojected imagery (single and multi-band) in GeoTIFF and AWIPS formats.</a:t>
                      </a:r>
                    </a:p>
                  </a:txBody>
                  <a:tcPr marL="45720" marR="45720" horzOverflow="overflow">
                    <a:lnL w="3175">
                      <a:solidFill>
                        <a:srgbClr val="FFFFFF"/>
                      </a:solidFill>
                      <a:bevel/>
                    </a:lnL>
                    <a:lnR w="3175">
                      <a:solidFill>
                        <a:srgbClr val="FFFFFF"/>
                      </a:solidFill>
                      <a:bevel/>
                    </a:lnR>
                    <a:solidFill>
                      <a:srgbClr val="E8ECF4"/>
                    </a:solidFill>
                  </a:tcPr>
                </a:tc>
              </a:tr>
              <a:tr h="460718">
                <a:tc>
                  <a:txBody>
                    <a:bodyPr/>
                    <a:lstStyle/>
                    <a:p>
                      <a:pPr algn="l" defTabSz="457200">
                        <a:defRPr sz="1600" i="0">
                          <a:latin typeface="+mn-lt"/>
                          <a:ea typeface="+mn-ea"/>
                          <a:cs typeface="+mn-cs"/>
                        </a:defRPr>
                      </a:pPr>
                      <a:r>
                        <a:rPr sz="1400"/>
                        <a:t>5. Hydra2 v1.0</a:t>
                      </a:r>
                    </a:p>
                  </a:txBody>
                  <a:tcPr marL="45720" marR="45720" horzOverflow="overflow">
                    <a:lnR w="3175">
                      <a:solidFill>
                        <a:srgbClr val="FFFFFF"/>
                      </a:solidFill>
                      <a:bevel/>
                    </a:lnR>
                    <a:solidFill>
                      <a:srgbClr val="CFD7E7"/>
                    </a:solidFill>
                  </a:tcPr>
                </a:tc>
                <a:tc>
                  <a:txBody>
                    <a:bodyPr/>
                    <a:lstStyle/>
                    <a:p>
                      <a:pPr algn="l" defTabSz="457200">
                        <a:defRPr sz="1800" b="0" i="0"/>
                      </a:pPr>
                      <a:r>
                        <a:rPr sz="1200">
                          <a:latin typeface="+mn-lt"/>
                          <a:ea typeface="+mn-ea"/>
                          <a:cs typeface="+mn-cs"/>
                        </a:rPr>
                        <a:t>Interactive visualization and interrogation of multispectral imagery and
hyper spectral soundings.</a:t>
                      </a:r>
                    </a:p>
                  </a:txBody>
                  <a:tcPr marL="45720" marR="45720" horzOverflow="overflow">
                    <a:lnL w="3175">
                      <a:solidFill>
                        <a:srgbClr val="FFFFFF"/>
                      </a:solidFill>
                      <a:bevel/>
                    </a:lnL>
                    <a:lnR w="3175">
                      <a:solidFill>
                        <a:srgbClr val="FFFFFF"/>
                      </a:solidFill>
                      <a:bevel/>
                    </a:lnR>
                    <a:solidFill>
                      <a:srgbClr val="CFD7E7"/>
                    </a:solidFill>
                  </a:tcPr>
                </a:tc>
              </a:tr>
              <a:tr h="460718">
                <a:tc>
                  <a:txBody>
                    <a:bodyPr/>
                    <a:lstStyle/>
                    <a:p>
                      <a:pPr algn="l" defTabSz="457200">
                        <a:defRPr sz="1800" b="0" i="0"/>
                      </a:pPr>
                      <a:r>
                        <a:rPr sz="1400" b="1">
                          <a:latin typeface="+mn-lt"/>
                          <a:ea typeface="+mn-ea"/>
                          <a:cs typeface="+mn-cs"/>
                        </a:rPr>
                        <a:t>6. MIRS v2.0</a:t>
                      </a:r>
                    </a:p>
                  </a:txBody>
                  <a:tcPr marL="45720" marR="45720" horzOverflow="overflow">
                    <a:lnR w="3175">
                      <a:solidFill>
                        <a:srgbClr val="FFFFFF"/>
                      </a:solidFill>
                      <a:bevel/>
                    </a:lnR>
                    <a:solidFill>
                      <a:srgbClr val="E8ECF4"/>
                    </a:solidFill>
                  </a:tcPr>
                </a:tc>
                <a:tc>
                  <a:txBody>
                    <a:bodyPr/>
                    <a:lstStyle/>
                    <a:p>
                      <a:pPr algn="l" defTabSz="457200">
                        <a:defRPr sz="1800" b="0" i="0"/>
                      </a:pPr>
                      <a:r>
                        <a:rPr sz="1200">
                          <a:latin typeface="+mn-lt"/>
                          <a:ea typeface="+mn-ea"/>
                          <a:cs typeface="+mn-cs"/>
                        </a:rPr>
                        <a:t>Microwave sounder retrievals of temperature and moisture profiles; surface properties; snow and ice cover; rain rate; and cloud/rain water paths. </a:t>
                      </a:r>
                    </a:p>
                  </a:txBody>
                  <a:tcPr marL="45720" marR="45720" horzOverflow="overflow">
                    <a:lnL w="3175">
                      <a:solidFill>
                        <a:srgbClr val="FFFFFF"/>
                      </a:solidFill>
                      <a:bevel/>
                    </a:lnL>
                    <a:lnR w="3175">
                      <a:solidFill>
                        <a:srgbClr val="FFFFFF"/>
                      </a:solidFill>
                      <a:bevel/>
                    </a:lnR>
                    <a:solidFill>
                      <a:srgbClr val="E8ECF4"/>
                    </a:solidFill>
                  </a:tcPr>
                </a:tc>
              </a:tr>
              <a:tr h="460718">
                <a:tc>
                  <a:txBody>
                    <a:bodyPr/>
                    <a:lstStyle/>
                    <a:p>
                      <a:pPr algn="l" defTabSz="457200">
                        <a:defRPr sz="1800" b="0" i="0"/>
                      </a:pPr>
                      <a:r>
                        <a:rPr sz="1400" b="1">
                          <a:latin typeface="+mn-lt"/>
                          <a:ea typeface="+mn-ea"/>
                          <a:cs typeface="+mn-cs"/>
                        </a:rPr>
                        <a:t>7. CLAVR-x v1.0</a:t>
                      </a:r>
                    </a:p>
                  </a:txBody>
                  <a:tcPr marL="45720" marR="45720" horzOverflow="overflow">
                    <a:lnR w="3175">
                      <a:solidFill>
                        <a:srgbClr val="FFFFFF"/>
                      </a:solidFill>
                      <a:bevel/>
                    </a:lnR>
                    <a:solidFill>
                      <a:srgbClr val="CFD7E7"/>
                    </a:solidFill>
                  </a:tcPr>
                </a:tc>
                <a:tc>
                  <a:txBody>
                    <a:bodyPr/>
                    <a:lstStyle/>
                    <a:p>
                      <a:pPr algn="l" defTabSz="457200">
                        <a:defRPr sz="1800" b="0" i="0"/>
                      </a:pPr>
                      <a:r>
                        <a:rPr sz="1200">
                          <a:latin typeface="+mn-lt"/>
                          <a:ea typeface="+mn-ea"/>
                          <a:cs typeface="+mn-cs"/>
                        </a:rPr>
                        <a:t>Multispectral imager retrievals of cloud properties; aerosol optical depth; surface properties; ocean properties. </a:t>
                      </a:r>
                    </a:p>
                  </a:txBody>
                  <a:tcPr marL="45720" marR="45720" horzOverflow="overflow">
                    <a:lnL w="3175">
                      <a:solidFill>
                        <a:srgbClr val="FFFFFF"/>
                      </a:solidFill>
                      <a:bevel/>
                    </a:lnL>
                    <a:lnR w="3175">
                      <a:solidFill>
                        <a:srgbClr val="FFFFFF"/>
                      </a:solidFill>
                      <a:bevel/>
                    </a:lnR>
                    <a:solidFill>
                      <a:srgbClr val="CFD7E7"/>
                    </a:solidFill>
                  </a:tcPr>
                </a:tc>
              </a:tr>
              <a:tr h="460718">
                <a:tc>
                  <a:txBody>
                    <a:bodyPr/>
                    <a:lstStyle/>
                    <a:p>
                      <a:pPr algn="l" defTabSz="457200">
                        <a:defRPr sz="1800" b="0" i="0"/>
                      </a:pPr>
                      <a:r>
                        <a:rPr sz="1400" b="1">
                          <a:latin typeface="+mn-lt"/>
                          <a:ea typeface="+mn-ea"/>
                          <a:cs typeface="+mn-cs"/>
                        </a:rPr>
                        <a:t>8. NUCAPS v1.1</a:t>
                      </a:r>
                    </a:p>
                  </a:txBody>
                  <a:tcPr marL="45720" marR="45720" horzOverflow="overflow">
                    <a:lnR w="3175">
                      <a:solidFill>
                        <a:srgbClr val="FFFFFF"/>
                      </a:solidFill>
                      <a:bevel/>
                    </a:lnR>
                    <a:solidFill>
                      <a:srgbClr val="E8ECF4"/>
                    </a:solidFill>
                  </a:tcPr>
                </a:tc>
                <a:tc>
                  <a:txBody>
                    <a:bodyPr/>
                    <a:lstStyle/>
                    <a:p>
                      <a:pPr algn="l" defTabSz="457200">
                        <a:defRPr sz="1800" b="0" i="0"/>
                      </a:pPr>
                      <a:r>
                        <a:rPr sz="1200">
                          <a:latin typeface="+mn-lt"/>
                          <a:ea typeface="+mn-ea"/>
                          <a:cs typeface="+mn-cs"/>
                        </a:rPr>
                        <a:t>Combined hyperspectral infrared sounder and microwave sounder retrievals of temperature and moisture profiles, cloud cleared radiances, and trace gases. </a:t>
                      </a:r>
                    </a:p>
                  </a:txBody>
                  <a:tcPr marL="45720" marR="45720" horzOverflow="overflow">
                    <a:lnL w="3175">
                      <a:solidFill>
                        <a:srgbClr val="FFFFFF"/>
                      </a:solidFill>
                      <a:bevel/>
                    </a:lnL>
                    <a:lnR w="3175">
                      <a:solidFill>
                        <a:srgbClr val="FFFFFF"/>
                      </a:solidFill>
                      <a:bevel/>
                    </a:lnR>
                    <a:solidFill>
                      <a:srgbClr val="E8ECF4"/>
                    </a:solidFill>
                  </a:tcPr>
                </a:tc>
              </a:tr>
              <a:tr h="460718">
                <a:tc>
                  <a:txBody>
                    <a:bodyPr/>
                    <a:lstStyle/>
                    <a:p>
                      <a:pPr algn="l" defTabSz="457200">
                        <a:defRPr sz="1800" b="0" i="0"/>
                      </a:pPr>
                      <a:r>
                        <a:rPr sz="1400" b="1">
                          <a:latin typeface="+mn-lt"/>
                          <a:ea typeface="+mn-ea"/>
                          <a:cs typeface="+mn-cs"/>
                        </a:rPr>
                        <a:t>9. IAPP v1.0</a:t>
                      </a:r>
                    </a:p>
                  </a:txBody>
                  <a:tcPr marL="45720" marR="45720" horzOverflow="overflow">
                    <a:lnR w="3175">
                      <a:solidFill>
                        <a:srgbClr val="FFFFFF"/>
                      </a:solidFill>
                      <a:bevel/>
                    </a:lnR>
                    <a:solidFill>
                      <a:srgbClr val="CFD7E7"/>
                    </a:solidFill>
                  </a:tcPr>
                </a:tc>
                <a:tc>
                  <a:txBody>
                    <a:bodyPr/>
                    <a:lstStyle/>
                    <a:p>
                      <a:pPr algn="l" defTabSz="457200">
                        <a:defRPr sz="1800" b="0" i="0"/>
                      </a:pPr>
                      <a:r>
                        <a:rPr sz="1200">
                          <a:latin typeface="+mn-lt"/>
                          <a:ea typeface="+mn-ea"/>
                          <a:cs typeface="+mn-cs"/>
                        </a:rPr>
                        <a:t>Combined infrared sounder and microwave sounder retrievals of temperature and moisture profiles, water vapor, total ozone, and cloud properties.</a:t>
                      </a:r>
                    </a:p>
                  </a:txBody>
                  <a:tcPr marL="45720" marR="45720" horzOverflow="overflow">
                    <a:lnL w="3175">
                      <a:solidFill>
                        <a:srgbClr val="FFFFFF"/>
                      </a:solidFill>
                      <a:bevel/>
                    </a:lnL>
                    <a:lnR w="3175">
                      <a:solidFill>
                        <a:srgbClr val="FFFFFF"/>
                      </a:solidFill>
                      <a:bevel/>
                    </a:lnR>
                    <a:solidFill>
                      <a:srgbClr val="CFD7E7"/>
                    </a:solidFill>
                  </a:tcPr>
                </a:tc>
              </a:tr>
              <a:tr h="460718">
                <a:tc>
                  <a:txBody>
                    <a:bodyPr/>
                    <a:lstStyle/>
                    <a:p>
                      <a:pPr algn="l" defTabSz="457200">
                        <a:defRPr sz="1800" b="0" i="0"/>
                      </a:pPr>
                      <a:r>
                        <a:rPr sz="1400" b="1">
                          <a:latin typeface="+mn-lt"/>
                          <a:ea typeface="+mn-ea"/>
                          <a:cs typeface="+mn-cs"/>
                        </a:rPr>
                        <a:t>10. ACSPO v1.0</a:t>
                      </a:r>
                    </a:p>
                  </a:txBody>
                  <a:tcPr marL="45720" marR="45720" horzOverflow="overflow">
                    <a:lnR w="3175">
                      <a:solidFill>
                        <a:srgbClr val="FFFFFF"/>
                      </a:solidFill>
                      <a:bevel/>
                    </a:lnR>
                    <a:solidFill>
                      <a:srgbClr val="E8ECF4"/>
                    </a:solidFill>
                  </a:tcPr>
                </a:tc>
                <a:tc>
                  <a:txBody>
                    <a:bodyPr/>
                    <a:lstStyle/>
                    <a:p>
                      <a:pPr algn="l" defTabSz="457200">
                        <a:defRPr sz="1800" b="0" i="0"/>
                      </a:pPr>
                      <a:r>
                        <a:rPr sz="1200">
                          <a:latin typeface="+mn-lt"/>
                          <a:ea typeface="+mn-ea"/>
                          <a:cs typeface="+mn-cs"/>
                        </a:rPr>
                        <a:t>Multispectral imager retrievals of sea surface temperature.</a:t>
                      </a:r>
                    </a:p>
                  </a:txBody>
                  <a:tcPr marL="45720" marR="45720" horzOverflow="overflow">
                    <a:lnL w="3175">
                      <a:solidFill>
                        <a:srgbClr val="FFFFFF"/>
                      </a:solidFill>
                      <a:bevel/>
                    </a:lnL>
                    <a:lnR w="3175">
                      <a:solidFill>
                        <a:srgbClr val="FFFFFF"/>
                      </a:solidFill>
                      <a:bevel/>
                    </a:lnR>
                    <a:solidFill>
                      <a:srgbClr val="E8ECF4"/>
                    </a:solidFill>
                  </a:tcPr>
                </a:tc>
              </a:tr>
              <a:tr h="460718">
                <a:tc>
                  <a:txBody>
                    <a:bodyPr/>
                    <a:lstStyle/>
                    <a:p>
                      <a:pPr algn="l" defTabSz="457200">
                        <a:defRPr sz="1800" b="0" i="0"/>
                      </a:pPr>
                      <a:r>
                        <a:rPr sz="1400" b="1">
                          <a:latin typeface="+mn-lt"/>
                          <a:ea typeface="+mn-ea"/>
                          <a:cs typeface="+mn-cs"/>
                        </a:rPr>
                        <a:t>11. Sounder Quicklook v1.0</a:t>
                      </a:r>
                    </a:p>
                  </a:txBody>
                  <a:tcPr marL="45720" marR="45720" horzOverflow="overflow">
                    <a:lnR w="3175">
                      <a:solidFill>
                        <a:srgbClr val="FFFFFF"/>
                      </a:solidFill>
                      <a:bevel/>
                    </a:lnR>
                    <a:solidFill>
                      <a:srgbClr val="CFD7E7"/>
                    </a:solidFill>
                  </a:tcPr>
                </a:tc>
                <a:tc>
                  <a:txBody>
                    <a:bodyPr/>
                    <a:lstStyle/>
                    <a:p>
                      <a:pPr algn="l" defTabSz="457200">
                        <a:defRPr sz="1800" b="0" i="0"/>
                      </a:pPr>
                      <a:r>
                        <a:rPr sz="1200" dirty="0">
                          <a:latin typeface="+mn-lt"/>
                          <a:ea typeface="+mn-ea"/>
                          <a:cs typeface="+mn-cs"/>
                        </a:rPr>
                        <a:t>Creates mapped images and Skew-T plots of sounding products from HSRTV, NUCAPS, MIRS, and IAPP.</a:t>
                      </a:r>
                    </a:p>
                  </a:txBody>
                  <a:tcPr marL="45720" marR="45720" horzOverflow="overflow">
                    <a:lnL w="3175">
                      <a:solidFill>
                        <a:srgbClr val="FFFFFF"/>
                      </a:solidFill>
                      <a:bevel/>
                    </a:lnL>
                    <a:lnR w="3175">
                      <a:solidFill>
                        <a:srgbClr val="FFFFFF"/>
                      </a:solidFill>
                      <a:bevel/>
                    </a:lnR>
                    <a:solidFill>
                      <a:srgbClr val="CFD7E7"/>
                    </a:solidFill>
                  </a:tcPr>
                </a:tc>
              </a:tr>
            </a:tbl>
          </a:graphicData>
        </a:graphic>
      </p:graphicFrame>
    </p:spTree>
    <p:extLst>
      <p:ext uri="{BB962C8B-B14F-4D97-AF65-F5344CB8AC3E}">
        <p14:creationId xmlns:p14="http://schemas.microsoft.com/office/powerpoint/2010/main" val="194918028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type="title"/>
          </p:nvPr>
        </p:nvSpPr>
        <p:spPr>
          <a:prstGeom prst="rect">
            <a:avLst/>
          </a:prstGeom>
        </p:spPr>
        <p:txBody>
          <a:bodyPr/>
          <a:lstStyle/>
          <a:p>
            <a:r>
              <a:t>CSPP by the numbers</a:t>
            </a:r>
          </a:p>
        </p:txBody>
      </p:sp>
      <p:sp>
        <p:nvSpPr>
          <p:cNvPr id="162" name="Shape 162"/>
          <p:cNvSpPr>
            <a:spLocks noGrp="1"/>
          </p:cNvSpPr>
          <p:nvPr>
            <p:ph type="body" idx="1"/>
          </p:nvPr>
        </p:nvSpPr>
        <p:spPr>
          <a:prstGeom prst="rect">
            <a:avLst/>
          </a:prstGeom>
        </p:spPr>
        <p:txBody>
          <a:bodyPr/>
          <a:lstStyle>
            <a:lvl1pPr marL="0" indent="0">
              <a:buSzTx/>
              <a:buFontTx/>
              <a:buNone/>
            </a:lvl1pPr>
            <a:lvl2pPr marL="0" indent="228600">
              <a:buSzTx/>
              <a:buFontTx/>
              <a:buNone/>
            </a:lvl2pPr>
            <a:lvl3pPr marL="0" indent="457200">
              <a:buSzTx/>
              <a:buFontTx/>
              <a:buNone/>
            </a:lvl3pPr>
            <a:lvl4pPr marL="0" indent="685800">
              <a:buSzTx/>
              <a:buFontTx/>
              <a:buNone/>
            </a:lvl4pPr>
            <a:lvl5pPr marL="0" indent="914400">
              <a:buSzTx/>
              <a:buFontTx/>
              <a:buNone/>
            </a:lvl5pPr>
            <a:lvl6pPr marL="0" indent="1143000">
              <a:buSzTx/>
              <a:buFontTx/>
              <a:buNone/>
            </a:lvl6pPr>
          </a:lstStyle>
          <a:p>
            <a:r>
              <a:t>Satellites supported: 9</a:t>
            </a:r>
          </a:p>
          <a:p>
            <a:pPr lvl="1"/>
            <a:r>
              <a:t>Software packages: 11</a:t>
            </a:r>
          </a:p>
          <a:p>
            <a:pPr lvl="2"/>
            <a:r>
              <a:t>Sensors supported: 25</a:t>
            </a:r>
          </a:p>
          <a:p>
            <a:pPr lvl="3"/>
            <a:r>
              <a:t>Releases and updates: 33</a:t>
            </a:r>
          </a:p>
          <a:p>
            <a:pPr lvl="4"/>
            <a:r>
              <a:t>Registered users: &gt; 1000</a:t>
            </a:r>
          </a:p>
          <a:p>
            <a:pPr lvl="5"/>
            <a:r>
              <a:t>Individual downloads: &gt; 5000</a:t>
            </a:r>
          </a:p>
        </p:txBody>
      </p:sp>
      <p:sp>
        <p:nvSpPr>
          <p:cNvPr id="163" name="Shape 16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latin typeface="Helvetica"/>
                <a:ea typeface="Helvetica"/>
                <a:cs typeface="Helvetica"/>
              </a:rPr>
              <a:pPr/>
              <a:t>6</a:t>
            </a:fld>
            <a:endParaRPr>
              <a:latin typeface="Helvetica"/>
              <a:ea typeface="Helvetica"/>
              <a:cs typeface="Helvetica"/>
            </a:endParaRPr>
          </a:p>
        </p:txBody>
      </p:sp>
    </p:spTree>
    <p:extLst>
      <p:ext uri="{BB962C8B-B14F-4D97-AF65-F5344CB8AC3E}">
        <p14:creationId xmlns:p14="http://schemas.microsoft.com/office/powerpoint/2010/main" val="121372279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 name="Table 169"/>
          <p:cNvGraphicFramePr/>
          <p:nvPr>
            <p:extLst>
              <p:ext uri="{D42A27DB-BD31-4B8C-83A1-F6EECF244321}">
                <p14:modId xmlns:p14="http://schemas.microsoft.com/office/powerpoint/2010/main" val="498809741"/>
              </p:ext>
            </p:extLst>
          </p:nvPr>
        </p:nvGraphicFramePr>
        <p:xfrm>
          <a:off x="402898" y="1140034"/>
          <a:ext cx="8273978" cy="5424646"/>
        </p:xfrm>
        <a:graphic>
          <a:graphicData uri="http://schemas.openxmlformats.org/drawingml/2006/table">
            <a:tbl>
              <a:tblPr firstRow="1" bandRow="1">
                <a:tableStyleId>{4C3C2611-4C71-4FC5-86AE-919BDF0F9419}</a:tableStyleId>
              </a:tblPr>
              <a:tblGrid>
                <a:gridCol w="1272963"/>
                <a:gridCol w="2510325"/>
                <a:gridCol w="2141190"/>
                <a:gridCol w="2349500"/>
              </a:tblGrid>
              <a:tr h="424607">
                <a:tc>
                  <a:txBody>
                    <a:bodyPr/>
                    <a:lstStyle/>
                    <a:p>
                      <a:pPr algn="l" defTabSz="457200">
                        <a:defRPr sz="1800" b="0" i="0">
                          <a:solidFill>
                            <a:srgbClr val="000000"/>
                          </a:solidFill>
                        </a:defRPr>
                      </a:pPr>
                      <a:r>
                        <a:rPr sz="1400" b="1">
                          <a:solidFill>
                            <a:srgbClr val="FFFFFF"/>
                          </a:solidFill>
                          <a:latin typeface="+mn-lt"/>
                          <a:ea typeface="+mn-ea"/>
                          <a:cs typeface="+mn-cs"/>
                        </a:rPr>
                        <a:t>Satellite</a:t>
                      </a:r>
                    </a:p>
                  </a:txBody>
                  <a:tcPr marL="45720" marR="45720" horzOverflow="overflow">
                    <a:solidFill>
                      <a:srgbClr val="4F81BD"/>
                    </a:solidFill>
                  </a:tcPr>
                </a:tc>
                <a:tc>
                  <a:txBody>
                    <a:bodyPr/>
                    <a:lstStyle/>
                    <a:p>
                      <a:pPr algn="l" defTabSz="457200">
                        <a:defRPr sz="1600" i="0">
                          <a:latin typeface="+mn-lt"/>
                          <a:ea typeface="+mn-ea"/>
                          <a:cs typeface="+mn-cs"/>
                        </a:defRPr>
                      </a:pPr>
                      <a:r>
                        <a:rPr sz="1400"/>
                        <a:t>Multispectral Imager</a:t>
                      </a:r>
                    </a:p>
                  </a:txBody>
                  <a:tcPr marL="45720" marR="45720" horzOverflow="overflow">
                    <a:solidFill>
                      <a:srgbClr val="4F81BD"/>
                    </a:solidFill>
                  </a:tcPr>
                </a:tc>
                <a:tc>
                  <a:txBody>
                    <a:bodyPr/>
                    <a:lstStyle/>
                    <a:p>
                      <a:pPr algn="l" defTabSz="457200">
                        <a:defRPr sz="1600" i="0">
                          <a:latin typeface="+mn-lt"/>
                          <a:ea typeface="+mn-ea"/>
                          <a:cs typeface="+mn-cs"/>
                        </a:defRPr>
                      </a:pPr>
                      <a:r>
                        <a:rPr sz="1400"/>
                        <a:t>Infrared Sounder</a:t>
                      </a:r>
                    </a:p>
                  </a:txBody>
                  <a:tcPr marL="45720" marR="45720" horzOverflow="overflow">
                    <a:solidFill>
                      <a:srgbClr val="4F81BD"/>
                    </a:solidFill>
                  </a:tcPr>
                </a:tc>
                <a:tc>
                  <a:txBody>
                    <a:bodyPr/>
                    <a:lstStyle/>
                    <a:p>
                      <a:pPr algn="l" defTabSz="457200">
                        <a:defRPr sz="1600" i="0">
                          <a:latin typeface="+mn-lt"/>
                          <a:ea typeface="+mn-ea"/>
                          <a:cs typeface="+mn-cs"/>
                        </a:defRPr>
                      </a:pPr>
                      <a:r>
                        <a:rPr sz="1400"/>
                        <a:t>Microwave Sounder</a:t>
                      </a:r>
                    </a:p>
                  </a:txBody>
                  <a:tcPr marL="45720" marR="45720" horzOverflow="overflow">
                    <a:solidFill>
                      <a:srgbClr val="4F81BD"/>
                    </a:solidFill>
                  </a:tcPr>
                </a:tc>
              </a:tr>
              <a:tr h="1031754">
                <a:tc>
                  <a:txBody>
                    <a:bodyPr/>
                    <a:lstStyle/>
                    <a:p>
                      <a:pPr algn="l" defTabSz="457200">
                        <a:defRPr sz="1600" i="0">
                          <a:latin typeface="+mn-lt"/>
                          <a:ea typeface="+mn-ea"/>
                          <a:cs typeface="+mn-cs"/>
                        </a:defRPr>
                      </a:pPr>
                      <a:r>
                        <a:rPr sz="1400"/>
                        <a:t>Suomi NPP</a:t>
                      </a:r>
                    </a:p>
                  </a:txBody>
                  <a:tcPr marL="45720" marR="45720" horzOverflow="overflow">
                    <a:solidFill>
                      <a:srgbClr val="CFD7E7"/>
                    </a:solidFill>
                  </a:tcPr>
                </a:tc>
                <a:tc>
                  <a:txBody>
                    <a:bodyPr/>
                    <a:lstStyle/>
                    <a:p>
                      <a:pPr algn="l" defTabSz="457200">
                        <a:defRPr sz="1600" i="0">
                          <a:latin typeface="+mn-lt"/>
                          <a:ea typeface="+mn-ea"/>
                          <a:cs typeface="+mn-cs"/>
                        </a:defRPr>
                      </a:pPr>
                      <a:r>
                        <a:rPr sz="1400"/>
                        <a:t>VIIRS</a:t>
                      </a:r>
                    </a:p>
                    <a:p>
                      <a:pPr algn="l" defTabSz="457200">
                        <a:defRPr sz="1600" b="0">
                          <a:latin typeface="+mn-lt"/>
                          <a:ea typeface="+mn-ea"/>
                          <a:cs typeface="+mn-cs"/>
                        </a:defRPr>
                      </a:pPr>
                      <a:r>
                        <a:rPr sz="1400"/>
                        <a:t>SDRs (Level 1B), Images, Visualization, Clouds, Aerosols, Land, Ocean</a:t>
                      </a:r>
                    </a:p>
                  </a:txBody>
                  <a:tcPr marL="45720" marR="45720" horzOverflow="overflow">
                    <a:solidFill>
                      <a:srgbClr val="CFD7E7"/>
                    </a:solidFill>
                  </a:tcPr>
                </a:tc>
                <a:tc>
                  <a:txBody>
                    <a:bodyPr/>
                    <a:lstStyle/>
                    <a:p>
                      <a:pPr algn="l" defTabSz="457200">
                        <a:defRPr sz="1600" i="0">
                          <a:latin typeface="+mn-lt"/>
                          <a:ea typeface="+mn-ea"/>
                          <a:cs typeface="+mn-cs"/>
                        </a:defRPr>
                      </a:pPr>
                      <a:r>
                        <a:rPr sz="1400"/>
                        <a:t>CrIS</a:t>
                      </a:r>
                      <a:endParaRPr sz="1400" b="0"/>
                    </a:p>
                    <a:p>
                      <a:pPr algn="l" defTabSz="457200">
                        <a:defRPr sz="1600">
                          <a:latin typeface="+mn-lt"/>
                          <a:ea typeface="+mn-ea"/>
                          <a:cs typeface="+mn-cs"/>
                        </a:defRPr>
                      </a:pPr>
                      <a:r>
                        <a:rPr sz="1400" b="0"/>
                        <a:t>SDRs (Level 1B) Atmospheric Profiles, Clouds, Visualization</a:t>
                      </a:r>
                    </a:p>
                  </a:txBody>
                  <a:tcPr marL="45720" marR="45720" horzOverflow="overflow">
                    <a:solidFill>
                      <a:srgbClr val="CFD7E7"/>
                    </a:solidFill>
                  </a:tcPr>
                </a:tc>
                <a:tc>
                  <a:txBody>
                    <a:bodyPr/>
                    <a:lstStyle/>
                    <a:p>
                      <a:pPr algn="l" defTabSz="457200">
                        <a:defRPr sz="1600" i="0">
                          <a:latin typeface="+mn-lt"/>
                          <a:ea typeface="+mn-ea"/>
                          <a:cs typeface="+mn-cs"/>
                        </a:defRPr>
                      </a:pPr>
                      <a:r>
                        <a:rPr sz="1400"/>
                        <a:t>ATMS</a:t>
                      </a:r>
                    </a:p>
                    <a:p>
                      <a:pPr algn="l" defTabSz="457200">
                        <a:defRPr sz="1600" b="0">
                          <a:latin typeface="+mn-lt"/>
                          <a:ea typeface="+mn-ea"/>
                          <a:cs typeface="+mn-cs"/>
                        </a:defRPr>
                      </a:pPr>
                      <a:r>
                        <a:rPr sz="1400"/>
                        <a:t>SDRs (Level 1B), Atmospheric Profiles, Precipitation, Visualization</a:t>
                      </a:r>
                    </a:p>
                  </a:txBody>
                  <a:tcPr marL="45720" marR="45720" horzOverflow="overflow">
                    <a:solidFill>
                      <a:srgbClr val="CFD7E7"/>
                    </a:solidFill>
                  </a:tcPr>
                </a:tc>
              </a:tr>
              <a:tr h="793657">
                <a:tc>
                  <a:txBody>
                    <a:bodyPr/>
                    <a:lstStyle/>
                    <a:p>
                      <a:pPr algn="l" defTabSz="457200">
                        <a:defRPr sz="1600" i="0">
                          <a:latin typeface="+mn-lt"/>
                          <a:ea typeface="+mn-ea"/>
                          <a:cs typeface="+mn-cs"/>
                        </a:defRPr>
                      </a:pPr>
                      <a:r>
                        <a:rPr sz="1400"/>
                        <a:t>Metop-A/B</a:t>
                      </a:r>
                    </a:p>
                  </a:txBody>
                  <a:tcPr marL="45720" marR="45720" horzOverflow="overflow">
                    <a:solidFill>
                      <a:srgbClr val="E8ECF4"/>
                    </a:solidFill>
                  </a:tcPr>
                </a:tc>
                <a:tc>
                  <a:txBody>
                    <a:bodyPr/>
                    <a:lstStyle/>
                    <a:p>
                      <a:pPr algn="l" defTabSz="457200">
                        <a:defRPr sz="1600" i="0">
                          <a:latin typeface="+mn-lt"/>
                          <a:ea typeface="+mn-ea"/>
                          <a:cs typeface="+mn-cs"/>
                        </a:defRPr>
                      </a:pPr>
                      <a:r>
                        <a:rPr sz="1400" dirty="0"/>
                        <a:t>AVHRR</a:t>
                      </a:r>
                    </a:p>
                    <a:p>
                      <a:pPr algn="l" defTabSz="457200">
                        <a:defRPr sz="1600" b="0">
                          <a:latin typeface="+mn-lt"/>
                          <a:ea typeface="+mn-ea"/>
                          <a:cs typeface="+mn-cs"/>
                        </a:defRPr>
                      </a:pPr>
                      <a:r>
                        <a:rPr sz="1400" dirty="0"/>
                        <a:t>Clouds, Aerosols, Land Surface, SST, Visualization</a:t>
                      </a:r>
                    </a:p>
                  </a:txBody>
                  <a:tcPr marL="45720" marR="45720" horzOverflow="overflow">
                    <a:solidFill>
                      <a:srgbClr val="E8ECF4"/>
                    </a:solidFill>
                  </a:tcPr>
                </a:tc>
                <a:tc>
                  <a:txBody>
                    <a:bodyPr/>
                    <a:lstStyle/>
                    <a:p>
                      <a:pPr algn="l" defTabSz="457200">
                        <a:defRPr sz="1600" i="0">
                          <a:latin typeface="+mn-lt"/>
                          <a:ea typeface="+mn-ea"/>
                          <a:cs typeface="+mn-cs"/>
                        </a:defRPr>
                      </a:pPr>
                      <a:r>
                        <a:rPr sz="1400"/>
                        <a:t>IASI, HIRS</a:t>
                      </a:r>
                    </a:p>
                    <a:p>
                      <a:pPr algn="l" defTabSz="457200">
                        <a:defRPr sz="1600">
                          <a:latin typeface="+mn-lt"/>
                          <a:ea typeface="+mn-ea"/>
                          <a:cs typeface="+mn-cs"/>
                        </a:defRPr>
                      </a:pPr>
                      <a:r>
                        <a:rPr sz="1400" b="0"/>
                        <a:t>Atmospheric Profiles, Clouds, Visualization</a:t>
                      </a:r>
                    </a:p>
                  </a:txBody>
                  <a:tcPr marL="45720" marR="45720" horzOverflow="overflow">
                    <a:solidFill>
                      <a:srgbClr val="E8ECF4"/>
                    </a:solidFill>
                  </a:tcPr>
                </a:tc>
                <a:tc>
                  <a:txBody>
                    <a:bodyPr/>
                    <a:lstStyle/>
                    <a:p>
                      <a:pPr algn="l" defTabSz="457200">
                        <a:defRPr sz="1600" i="0">
                          <a:latin typeface="+mn-lt"/>
                          <a:ea typeface="+mn-ea"/>
                          <a:cs typeface="+mn-cs"/>
                        </a:defRPr>
                      </a:pPr>
                      <a:r>
                        <a:rPr sz="1400"/>
                        <a:t>AMSU, MHS</a:t>
                      </a:r>
                    </a:p>
                    <a:p>
                      <a:pPr algn="l" defTabSz="457200">
                        <a:defRPr sz="1600" b="0">
                          <a:latin typeface="+mn-lt"/>
                          <a:ea typeface="+mn-ea"/>
                          <a:cs typeface="+mn-cs"/>
                        </a:defRPr>
                      </a:pPr>
                      <a:r>
                        <a:rPr sz="1400"/>
                        <a:t>Atmospheric Profiles, Precipitation</a:t>
                      </a:r>
                    </a:p>
                  </a:txBody>
                  <a:tcPr marL="45720" marR="45720" horzOverflow="overflow">
                    <a:solidFill>
                      <a:srgbClr val="E8ECF4"/>
                    </a:solidFill>
                  </a:tcPr>
                </a:tc>
              </a:tr>
              <a:tr h="793657">
                <a:tc>
                  <a:txBody>
                    <a:bodyPr/>
                    <a:lstStyle/>
                    <a:p>
                      <a:pPr algn="l" defTabSz="457200">
                        <a:defRPr sz="1600" i="0">
                          <a:latin typeface="+mn-lt"/>
                          <a:ea typeface="+mn-ea"/>
                          <a:cs typeface="+mn-cs"/>
                        </a:defRPr>
                      </a:pPr>
                      <a:r>
                        <a:rPr sz="1400"/>
                        <a:t>NOAA-18/19</a:t>
                      </a:r>
                    </a:p>
                  </a:txBody>
                  <a:tcPr marL="45720" marR="45720" horzOverflow="overflow">
                    <a:solidFill>
                      <a:srgbClr val="CFD7E7"/>
                    </a:solidFill>
                  </a:tcPr>
                </a:tc>
                <a:tc>
                  <a:txBody>
                    <a:bodyPr/>
                    <a:lstStyle/>
                    <a:p>
                      <a:pPr algn="l" defTabSz="457200">
                        <a:defRPr sz="1600" i="0">
                          <a:latin typeface="+mn-lt"/>
                          <a:ea typeface="+mn-ea"/>
                          <a:cs typeface="+mn-cs"/>
                        </a:defRPr>
                      </a:pPr>
                      <a:r>
                        <a:rPr sz="1400"/>
                        <a:t>AVHRR</a:t>
                      </a:r>
                    </a:p>
                    <a:p>
                      <a:pPr algn="l" defTabSz="457200">
                        <a:defRPr sz="1600" b="0">
                          <a:latin typeface="+mn-lt"/>
                          <a:ea typeface="+mn-ea"/>
                          <a:cs typeface="+mn-cs"/>
                        </a:defRPr>
                      </a:pPr>
                      <a:r>
                        <a:rPr sz="1400"/>
                        <a:t>Clouds, Aerosols, Land Surface, SST, Visualization</a:t>
                      </a:r>
                    </a:p>
                  </a:txBody>
                  <a:tcPr marL="45720" marR="45720" horzOverflow="overflow">
                    <a:solidFill>
                      <a:srgbClr val="CFD7E7"/>
                    </a:solidFill>
                  </a:tcPr>
                </a:tc>
                <a:tc>
                  <a:txBody>
                    <a:bodyPr/>
                    <a:lstStyle/>
                    <a:p>
                      <a:pPr algn="l" defTabSz="457200">
                        <a:defRPr sz="1600" i="0">
                          <a:latin typeface="+mn-lt"/>
                          <a:ea typeface="+mn-ea"/>
                          <a:cs typeface="+mn-cs"/>
                        </a:defRPr>
                      </a:pPr>
                      <a:r>
                        <a:rPr sz="1400"/>
                        <a:t>HIRS</a:t>
                      </a:r>
                    </a:p>
                    <a:p>
                      <a:pPr algn="l" defTabSz="457200">
                        <a:defRPr sz="1600">
                          <a:latin typeface="+mn-lt"/>
                          <a:ea typeface="+mn-ea"/>
                          <a:cs typeface="+mn-cs"/>
                        </a:defRPr>
                      </a:pPr>
                      <a:r>
                        <a:rPr sz="1400" b="0"/>
                        <a:t>Atmospheric Profiles</a:t>
                      </a:r>
                    </a:p>
                  </a:txBody>
                  <a:tcPr marL="45720" marR="45720" horzOverflow="overflow">
                    <a:solidFill>
                      <a:srgbClr val="CFD7E7"/>
                    </a:solidFill>
                  </a:tcPr>
                </a:tc>
                <a:tc>
                  <a:txBody>
                    <a:bodyPr/>
                    <a:lstStyle/>
                    <a:p>
                      <a:pPr algn="l" defTabSz="457200">
                        <a:defRPr sz="1600" i="0">
                          <a:latin typeface="+mn-lt"/>
                          <a:ea typeface="+mn-ea"/>
                          <a:cs typeface="+mn-cs"/>
                        </a:defRPr>
                      </a:pPr>
                      <a:r>
                        <a:rPr sz="1400"/>
                        <a:t>AMSU, MHS</a:t>
                      </a:r>
                    </a:p>
                    <a:p>
                      <a:pPr algn="l" defTabSz="457200">
                        <a:defRPr sz="1600" b="0">
                          <a:latin typeface="+mn-lt"/>
                          <a:ea typeface="+mn-ea"/>
                          <a:cs typeface="+mn-cs"/>
                        </a:defRPr>
                      </a:pPr>
                      <a:r>
                        <a:rPr sz="1400"/>
                        <a:t>Atmospheric Profiles, Precipitation</a:t>
                      </a:r>
                    </a:p>
                  </a:txBody>
                  <a:tcPr marL="45720" marR="45720" horzOverflow="overflow">
                    <a:solidFill>
                      <a:srgbClr val="CFD7E7"/>
                    </a:solidFill>
                  </a:tcPr>
                </a:tc>
              </a:tr>
              <a:tr h="793657">
                <a:tc>
                  <a:txBody>
                    <a:bodyPr/>
                    <a:lstStyle/>
                    <a:p>
                      <a:pPr algn="l" defTabSz="457200">
                        <a:defRPr sz="1600" i="0">
                          <a:latin typeface="+mn-lt"/>
                          <a:ea typeface="+mn-ea"/>
                          <a:cs typeface="+mn-cs"/>
                        </a:defRPr>
                      </a:pPr>
                      <a:r>
                        <a:rPr sz="1400"/>
                        <a:t>Terra</a:t>
                      </a:r>
                    </a:p>
                  </a:txBody>
                  <a:tcPr marL="45720" marR="45720" horzOverflow="overflow">
                    <a:solidFill>
                      <a:srgbClr val="E8ECF4"/>
                    </a:solidFill>
                  </a:tcPr>
                </a:tc>
                <a:tc>
                  <a:txBody>
                    <a:bodyPr/>
                    <a:lstStyle/>
                    <a:p>
                      <a:pPr algn="l" defTabSz="457200">
                        <a:defRPr sz="1600" i="0">
                          <a:latin typeface="+mn-lt"/>
                          <a:ea typeface="+mn-ea"/>
                          <a:cs typeface="+mn-cs"/>
                        </a:defRPr>
                      </a:pPr>
                      <a:r>
                        <a:rPr sz="1400"/>
                        <a:t>MODIS</a:t>
                      </a:r>
                    </a:p>
                    <a:p>
                      <a:pPr algn="l" defTabSz="457200">
                        <a:defRPr sz="1600" b="0">
                          <a:latin typeface="+mn-lt"/>
                          <a:ea typeface="+mn-ea"/>
                          <a:cs typeface="+mn-cs"/>
                        </a:defRPr>
                      </a:pPr>
                      <a:r>
                        <a:rPr sz="1400"/>
                        <a:t>Images, Visualization</a:t>
                      </a:r>
                    </a:p>
                  </a:txBody>
                  <a:tcPr marL="45720" marR="45720" horzOverflow="overflow">
                    <a:solidFill>
                      <a:srgbClr val="E8ECF4"/>
                    </a:solidFill>
                  </a:tcPr>
                </a:tc>
                <a:tc>
                  <a:txBody>
                    <a:bodyPr/>
                    <a:lstStyle/>
                    <a:p>
                      <a:pPr algn="l" defTabSz="457200">
                        <a:defRPr sz="1600" b="0">
                          <a:latin typeface="+mn-lt"/>
                          <a:ea typeface="+mn-ea"/>
                          <a:cs typeface="+mn-cs"/>
                        </a:defRPr>
                      </a:pPr>
                      <a:r>
                        <a:rPr sz="1400"/>
                        <a:t>N/A</a:t>
                      </a:r>
                    </a:p>
                  </a:txBody>
                  <a:tcPr marL="45720" marR="45720" horzOverflow="overflow">
                    <a:solidFill>
                      <a:srgbClr val="E8ECF4"/>
                    </a:solidFill>
                  </a:tcPr>
                </a:tc>
                <a:tc>
                  <a:txBody>
                    <a:bodyPr/>
                    <a:lstStyle/>
                    <a:p>
                      <a:pPr algn="l" defTabSz="457200">
                        <a:defRPr sz="1600" b="0">
                          <a:latin typeface="+mn-lt"/>
                          <a:ea typeface="+mn-ea"/>
                          <a:cs typeface="+mn-cs"/>
                        </a:defRPr>
                      </a:pPr>
                      <a:r>
                        <a:rPr sz="1400"/>
                        <a:t>N/A</a:t>
                      </a:r>
                    </a:p>
                  </a:txBody>
                  <a:tcPr marL="45720" marR="45720" horzOverflow="overflow">
                    <a:solidFill>
                      <a:srgbClr val="E8ECF4"/>
                    </a:solidFill>
                  </a:tcPr>
                </a:tc>
              </a:tr>
              <a:tr h="793657">
                <a:tc>
                  <a:txBody>
                    <a:bodyPr/>
                    <a:lstStyle/>
                    <a:p>
                      <a:pPr algn="l" defTabSz="457200">
                        <a:defRPr sz="1600" i="0">
                          <a:latin typeface="+mn-lt"/>
                          <a:ea typeface="+mn-ea"/>
                          <a:cs typeface="+mn-cs"/>
                        </a:defRPr>
                      </a:pPr>
                      <a:r>
                        <a:rPr sz="1400"/>
                        <a:t>Aqua</a:t>
                      </a:r>
                    </a:p>
                  </a:txBody>
                  <a:tcPr marL="45720" marR="45720" horzOverflow="overflow">
                    <a:solidFill>
                      <a:srgbClr val="CFD7E7"/>
                    </a:solidFill>
                  </a:tcPr>
                </a:tc>
                <a:tc>
                  <a:txBody>
                    <a:bodyPr/>
                    <a:lstStyle/>
                    <a:p>
                      <a:pPr algn="l" defTabSz="457200">
                        <a:defRPr sz="1600" i="0">
                          <a:latin typeface="+mn-lt"/>
                          <a:ea typeface="+mn-ea"/>
                          <a:cs typeface="+mn-cs"/>
                        </a:defRPr>
                      </a:pPr>
                      <a:r>
                        <a:rPr sz="1400"/>
                        <a:t>MODIS</a:t>
                      </a:r>
                    </a:p>
                    <a:p>
                      <a:pPr algn="l" defTabSz="457200">
                        <a:defRPr sz="1600" b="0">
                          <a:latin typeface="+mn-lt"/>
                          <a:ea typeface="+mn-ea"/>
                          <a:cs typeface="+mn-cs"/>
                        </a:defRPr>
                      </a:pPr>
                      <a:r>
                        <a:rPr sz="1400"/>
                        <a:t>Images, Visualization</a:t>
                      </a:r>
                    </a:p>
                  </a:txBody>
                  <a:tcPr marL="45720" marR="45720" horzOverflow="overflow">
                    <a:solidFill>
                      <a:srgbClr val="CFD7E7"/>
                    </a:solidFill>
                  </a:tcPr>
                </a:tc>
                <a:tc>
                  <a:txBody>
                    <a:bodyPr/>
                    <a:lstStyle/>
                    <a:p>
                      <a:pPr algn="l" defTabSz="457200">
                        <a:defRPr sz="1600" i="0">
                          <a:latin typeface="+mn-lt"/>
                          <a:ea typeface="+mn-ea"/>
                          <a:cs typeface="+mn-cs"/>
                        </a:defRPr>
                      </a:pPr>
                      <a:r>
                        <a:rPr sz="1400"/>
                        <a:t>AIRS</a:t>
                      </a:r>
                    </a:p>
                    <a:p>
                      <a:pPr algn="l" defTabSz="457200">
                        <a:defRPr sz="1600">
                          <a:latin typeface="+mn-lt"/>
                          <a:ea typeface="+mn-ea"/>
                          <a:cs typeface="+mn-cs"/>
                        </a:defRPr>
                      </a:pPr>
                      <a:r>
                        <a:rPr sz="1400" b="0"/>
                        <a:t>Atmospheric Profiles, Clouds, Visualization</a:t>
                      </a:r>
                    </a:p>
                  </a:txBody>
                  <a:tcPr marL="45720" marR="45720" horzOverflow="overflow">
                    <a:solidFill>
                      <a:srgbClr val="CFD7E7"/>
                    </a:solidFill>
                  </a:tcPr>
                </a:tc>
                <a:tc>
                  <a:txBody>
                    <a:bodyPr/>
                    <a:lstStyle/>
                    <a:p>
                      <a:pPr algn="l" defTabSz="457200">
                        <a:defRPr sz="1600" i="0">
                          <a:latin typeface="+mn-lt"/>
                          <a:ea typeface="+mn-ea"/>
                          <a:cs typeface="+mn-cs"/>
                        </a:defRPr>
                      </a:pPr>
                      <a:r>
                        <a:rPr sz="1400"/>
                        <a:t>AMSU</a:t>
                      </a:r>
                    </a:p>
                    <a:p>
                      <a:pPr algn="l" defTabSz="457200">
                        <a:defRPr sz="1600">
                          <a:latin typeface="+mn-lt"/>
                          <a:ea typeface="+mn-ea"/>
                          <a:cs typeface="+mn-cs"/>
                        </a:defRPr>
                      </a:pPr>
                      <a:r>
                        <a:rPr sz="1400" b="0"/>
                        <a:t>Atmospheric Profiles, Precipitation, Visualization</a:t>
                      </a:r>
                    </a:p>
                  </a:txBody>
                  <a:tcPr marL="45720" marR="45720" horzOverflow="overflow">
                    <a:solidFill>
                      <a:srgbClr val="CFD7E7"/>
                    </a:solidFill>
                  </a:tcPr>
                </a:tc>
              </a:tr>
              <a:tr h="793657">
                <a:tc>
                  <a:txBody>
                    <a:bodyPr/>
                    <a:lstStyle/>
                    <a:p>
                      <a:pPr algn="l" defTabSz="457200">
                        <a:defRPr sz="1800" b="0" i="0"/>
                      </a:pPr>
                      <a:r>
                        <a:rPr sz="1400" b="1">
                          <a:latin typeface="+mn-lt"/>
                          <a:ea typeface="+mn-ea"/>
                          <a:cs typeface="+mn-cs"/>
                        </a:rPr>
                        <a:t>FY-3B/C</a:t>
                      </a:r>
                    </a:p>
                  </a:txBody>
                  <a:tcPr marL="45720" marR="45720" horzOverflow="overflow">
                    <a:solidFill>
                      <a:srgbClr val="E8ECF4"/>
                    </a:solidFill>
                  </a:tcPr>
                </a:tc>
                <a:tc>
                  <a:txBody>
                    <a:bodyPr/>
                    <a:lstStyle/>
                    <a:p>
                      <a:pPr algn="l" defTabSz="457200">
                        <a:defRPr sz="1600" i="0">
                          <a:latin typeface="+mn-lt"/>
                          <a:ea typeface="+mn-ea"/>
                          <a:cs typeface="+mn-cs"/>
                        </a:defRPr>
                      </a:pPr>
                      <a:r>
                        <a:rPr sz="1400"/>
                        <a:t>VIRR, MERSI</a:t>
                      </a:r>
                    </a:p>
                    <a:p>
                      <a:pPr algn="l" defTabSz="457200">
                        <a:defRPr sz="1600" b="0">
                          <a:latin typeface="+mn-lt"/>
                          <a:ea typeface="+mn-ea"/>
                          <a:cs typeface="+mn-cs"/>
                        </a:defRPr>
                      </a:pPr>
                      <a:r>
                        <a:rPr sz="1400"/>
                        <a:t>Images</a:t>
                      </a:r>
                    </a:p>
                  </a:txBody>
                  <a:tcPr marL="45720" marR="45720" horzOverflow="overflow">
                    <a:solidFill>
                      <a:srgbClr val="E8ECF4"/>
                    </a:solidFill>
                  </a:tcPr>
                </a:tc>
                <a:tc>
                  <a:txBody>
                    <a:bodyPr/>
                    <a:lstStyle/>
                    <a:p>
                      <a:pPr algn="l" defTabSz="457200">
                        <a:defRPr sz="1600">
                          <a:latin typeface="+mn-lt"/>
                          <a:ea typeface="+mn-ea"/>
                          <a:cs typeface="+mn-cs"/>
                        </a:defRPr>
                      </a:pPr>
                      <a:endParaRPr sz="1400"/>
                    </a:p>
                  </a:txBody>
                  <a:tcPr marL="45720" marR="45720" horzOverflow="overflow">
                    <a:solidFill>
                      <a:srgbClr val="E8ECF4"/>
                    </a:solidFill>
                  </a:tcPr>
                </a:tc>
                <a:tc>
                  <a:txBody>
                    <a:bodyPr/>
                    <a:lstStyle/>
                    <a:p>
                      <a:pPr algn="l" defTabSz="457200">
                        <a:defRPr sz="1600">
                          <a:latin typeface="+mn-lt"/>
                          <a:ea typeface="+mn-ea"/>
                          <a:cs typeface="+mn-cs"/>
                        </a:defRPr>
                      </a:pPr>
                      <a:endParaRPr sz="1400" dirty="0"/>
                    </a:p>
                  </a:txBody>
                  <a:tcPr marL="45720" marR="45720" horzOverflow="overflow">
                    <a:solidFill>
                      <a:srgbClr val="E8ECF4"/>
                    </a:solidFill>
                  </a:tcPr>
                </a:tc>
              </a:tr>
            </a:tbl>
          </a:graphicData>
        </a:graphic>
      </p:graphicFrame>
      <p:sp>
        <p:nvSpPr>
          <p:cNvPr id="170" name="Shape 170"/>
          <p:cNvSpPr>
            <a:spLocks noGrp="1"/>
          </p:cNvSpPr>
          <p:nvPr>
            <p:ph type="title"/>
          </p:nvPr>
        </p:nvSpPr>
        <p:spPr>
          <a:prstGeom prst="rect">
            <a:avLst/>
          </a:prstGeom>
        </p:spPr>
        <p:txBody>
          <a:bodyPr/>
          <a:lstStyle/>
          <a:p>
            <a:r>
              <a:t>CSPP Satellite/Sensor/Product Matrix</a:t>
            </a:r>
          </a:p>
        </p:txBody>
      </p:sp>
      <p:sp>
        <p:nvSpPr>
          <p:cNvPr id="171" name="Shape 17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latin typeface="Helvetica"/>
                <a:ea typeface="Helvetica"/>
                <a:cs typeface="Helvetica"/>
              </a:rPr>
              <a:pPr/>
              <a:t>7</a:t>
            </a:fld>
            <a:endParaRPr>
              <a:latin typeface="Helvetica"/>
              <a:ea typeface="Helvetica"/>
              <a:cs typeface="Helvetica"/>
            </a:endParaRPr>
          </a:p>
        </p:txBody>
      </p:sp>
    </p:spTree>
    <p:extLst>
      <p:ext uri="{BB962C8B-B14F-4D97-AF65-F5344CB8AC3E}">
        <p14:creationId xmlns:p14="http://schemas.microsoft.com/office/powerpoint/2010/main" val="65858073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title"/>
          </p:nvPr>
        </p:nvSpPr>
        <p:spPr>
          <a:prstGeom prst="rect">
            <a:avLst/>
          </a:prstGeom>
        </p:spPr>
        <p:txBody>
          <a:bodyPr/>
          <a:lstStyle/>
          <a:p>
            <a:r>
              <a:t>MIRS</a:t>
            </a:r>
          </a:p>
        </p:txBody>
      </p:sp>
      <p:sp>
        <p:nvSpPr>
          <p:cNvPr id="174" name="Shape 174"/>
          <p:cNvSpPr>
            <a:spLocks noGrp="1"/>
          </p:cNvSpPr>
          <p:nvPr>
            <p:ph type="body" idx="1"/>
          </p:nvPr>
        </p:nvSpPr>
        <p:spPr>
          <a:prstGeom prst="rect">
            <a:avLst/>
          </a:prstGeom>
        </p:spPr>
        <p:txBody>
          <a:bodyPr>
            <a:normAutofit/>
          </a:bodyPr>
          <a:lstStyle/>
          <a:p>
            <a:pPr marL="0" indent="0">
              <a:lnSpc>
                <a:spcPct val="120000"/>
              </a:lnSpc>
              <a:buSzTx/>
              <a:buFontTx/>
              <a:buNone/>
              <a:defRPr sz="2400"/>
            </a:pPr>
            <a:r>
              <a:rPr sz="2000" dirty="0"/>
              <a:t>MIRS (</a:t>
            </a:r>
            <a:r>
              <a:rPr sz="2000" u="sng" dirty="0"/>
              <a:t>M</a:t>
            </a:r>
            <a:r>
              <a:rPr sz="2000" dirty="0"/>
              <a:t>icrowave </a:t>
            </a:r>
            <a:r>
              <a:rPr sz="2000" u="sng" dirty="0"/>
              <a:t>I</a:t>
            </a:r>
            <a:r>
              <a:rPr sz="2000" dirty="0"/>
              <a:t>ntegrated </a:t>
            </a:r>
            <a:r>
              <a:rPr sz="2000" u="sng" dirty="0"/>
              <a:t>R</a:t>
            </a:r>
            <a:r>
              <a:rPr sz="2000" dirty="0"/>
              <a:t>etrieval </a:t>
            </a:r>
            <a:r>
              <a:rPr sz="2000" u="sng" dirty="0"/>
              <a:t>S</a:t>
            </a:r>
            <a:r>
              <a:rPr sz="2000" dirty="0"/>
              <a:t>ystem) retrieves </a:t>
            </a:r>
            <a:r>
              <a:rPr sz="2000" dirty="0">
                <a:solidFill>
                  <a:srgbClr val="FFFB00"/>
                </a:solidFill>
              </a:rPr>
              <a:t>atmospheric temperature and moisture profiles, precipitation, and surface products</a:t>
            </a:r>
            <a:r>
              <a:rPr sz="2000" dirty="0"/>
              <a:t> from microwave sounder data.</a:t>
            </a:r>
          </a:p>
        </p:txBody>
      </p:sp>
      <p:sp>
        <p:nvSpPr>
          <p:cNvPr id="175" name="Shape 17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latin typeface="Helvetica"/>
                <a:ea typeface="Helvetica"/>
                <a:cs typeface="Helvetica"/>
              </a:rPr>
              <a:pPr/>
              <a:t>8</a:t>
            </a:fld>
            <a:endParaRPr>
              <a:latin typeface="Helvetica"/>
              <a:ea typeface="Helvetica"/>
              <a:cs typeface="Helvetica"/>
            </a:endParaRPr>
          </a:p>
        </p:txBody>
      </p:sp>
      <p:graphicFrame>
        <p:nvGraphicFramePr>
          <p:cNvPr id="176" name="Table 176"/>
          <p:cNvGraphicFramePr/>
          <p:nvPr/>
        </p:nvGraphicFramePr>
        <p:xfrm>
          <a:off x="457200" y="2637834"/>
          <a:ext cx="8284036" cy="3738876"/>
        </p:xfrm>
        <a:graphic>
          <a:graphicData uri="http://schemas.openxmlformats.org/drawingml/2006/table">
            <a:tbl>
              <a:tblPr bandRow="1">
                <a:tableStyleId>{4C3C2611-4C71-4FC5-86AE-919BDF0F9419}</a:tableStyleId>
              </a:tblPr>
              <a:tblGrid>
                <a:gridCol w="1900434"/>
                <a:gridCol w="6383602"/>
              </a:tblGrid>
              <a:tr h="642619">
                <a:tc>
                  <a:txBody>
                    <a:bodyPr/>
                    <a:lstStyle/>
                    <a:p>
                      <a:pPr algn="l" defTabSz="457200">
                        <a:defRPr sz="1800" b="0" i="0"/>
                      </a:pPr>
                      <a:r>
                        <a:rPr b="1">
                          <a:latin typeface="+mn-lt"/>
                          <a:ea typeface="+mn-ea"/>
                          <a:cs typeface="+mn-cs"/>
                        </a:rPr>
                        <a:t>Heritage</a:t>
                      </a:r>
                    </a:p>
                  </a:txBody>
                  <a:tcPr marL="45720" marR="45720" horzOverflow="overflow">
                    <a:solidFill>
                      <a:srgbClr val="CFD7E7"/>
                    </a:solidFill>
                  </a:tcPr>
                </a:tc>
                <a:tc>
                  <a:txBody>
                    <a:bodyPr/>
                    <a:lstStyle/>
                    <a:p>
                      <a:pPr algn="l" defTabSz="457200">
                        <a:defRPr sz="1800" b="0" i="0"/>
                      </a:pPr>
                      <a:r>
                        <a:rPr>
                          <a:latin typeface="+mn-lt"/>
                          <a:ea typeface="+mn-ea"/>
                          <a:cs typeface="+mn-cs"/>
                        </a:rPr>
                        <a:t>Developed at NOAA/NESDIS/STAR by Sid Boukabara, Chris Grassotti, et al.</a:t>
                      </a:r>
                    </a:p>
                  </a:txBody>
                  <a:tcPr marL="45720" marR="45720" horzOverflow="overflow">
                    <a:solidFill>
                      <a:srgbClr val="CFD7E7"/>
                    </a:solidFill>
                  </a:tcPr>
                </a:tc>
              </a:tr>
              <a:tr h="642619">
                <a:tc>
                  <a:txBody>
                    <a:bodyPr/>
                    <a:lstStyle/>
                    <a:p>
                      <a:pPr algn="l" defTabSz="457200">
                        <a:defRPr sz="1800" b="0" i="0"/>
                      </a:pPr>
                      <a:r>
                        <a:rPr b="1">
                          <a:latin typeface="+mn-lt"/>
                          <a:ea typeface="+mn-ea"/>
                          <a:cs typeface="+mn-cs"/>
                        </a:rPr>
                        <a:t>Satellites/Sensors</a:t>
                      </a:r>
                    </a:p>
                  </a:txBody>
                  <a:tcPr marL="45720" marR="45720" horzOverflow="overflow">
                    <a:solidFill>
                      <a:srgbClr val="E8ECF4"/>
                    </a:solidFill>
                  </a:tcPr>
                </a:tc>
                <a:tc>
                  <a:txBody>
                    <a:bodyPr/>
                    <a:lstStyle/>
                    <a:p>
                      <a:pPr algn="l" defTabSz="457200">
                        <a:defRPr sz="1800" b="0" i="0"/>
                      </a:pPr>
                      <a:r>
                        <a:rPr>
                          <a:latin typeface="+mn-lt"/>
                          <a:ea typeface="+mn-ea"/>
                          <a:cs typeface="+mn-cs"/>
                        </a:rPr>
                        <a:t>Suomi NPP ATMS; Metop-A/B AMSU, MHS; NOAA-18/19 AMSU, MHS.</a:t>
                      </a:r>
                    </a:p>
                  </a:txBody>
                  <a:tcPr marL="45720" marR="45720" horzOverflow="overflow">
                    <a:solidFill>
                      <a:srgbClr val="E8ECF4"/>
                    </a:solidFill>
                  </a:tcPr>
                </a:tc>
              </a:tr>
              <a:tr h="1226819">
                <a:tc>
                  <a:txBody>
                    <a:bodyPr/>
                    <a:lstStyle/>
                    <a:p>
                      <a:pPr algn="l" defTabSz="457200">
                        <a:defRPr sz="1800" b="0" i="0"/>
                      </a:pPr>
                      <a:r>
                        <a:rPr b="1" dirty="0">
                          <a:latin typeface="+mn-lt"/>
                          <a:ea typeface="+mn-ea"/>
                          <a:cs typeface="+mn-cs"/>
                        </a:rPr>
                        <a:t>Products</a:t>
                      </a:r>
                    </a:p>
                  </a:txBody>
                  <a:tcPr marL="45720" marR="45720" horzOverflow="overflow">
                    <a:solidFill>
                      <a:srgbClr val="CFD7E7"/>
                    </a:solidFill>
                  </a:tcPr>
                </a:tc>
                <a:tc>
                  <a:txBody>
                    <a:bodyPr/>
                    <a:lstStyle/>
                    <a:p>
                      <a:pPr algn="l" defTabSz="457200">
                        <a:defRPr sz="1800" b="0" i="0"/>
                      </a:pPr>
                      <a:r>
                        <a:rPr>
                          <a:latin typeface="+mn-lt"/>
                          <a:ea typeface="+mn-ea"/>
                          <a:cs typeface="+mn-cs"/>
                        </a:rPr>
                        <a:t>Temperature and moisture profiles, total precipitable water, surface skin temperature and emissivity, rain rate, cloud liquid water, rain water path, ice water path, liquid water path, sea ice concentration, snow water equivalent, and snow cover.</a:t>
                      </a:r>
                    </a:p>
                  </a:txBody>
                  <a:tcPr marL="45720" marR="45720" horzOverflow="overflow">
                    <a:solidFill>
                      <a:srgbClr val="CFD7E7"/>
                    </a:solidFill>
                  </a:tcPr>
                </a:tc>
              </a:tr>
              <a:tr h="1226819">
                <a:tc>
                  <a:txBody>
                    <a:bodyPr/>
                    <a:lstStyle/>
                    <a:p>
                      <a:pPr algn="l" defTabSz="457200">
                        <a:defRPr sz="1800" b="0" i="0"/>
                      </a:pPr>
                      <a:r>
                        <a:rPr b="1">
                          <a:latin typeface="+mn-lt"/>
                          <a:ea typeface="+mn-ea"/>
                          <a:cs typeface="+mn-cs"/>
                        </a:rPr>
                        <a:t>Features</a:t>
                      </a:r>
                    </a:p>
                  </a:txBody>
                  <a:tcPr marL="45720" marR="45720" horzOverflow="overflow">
                    <a:solidFill>
                      <a:srgbClr val="E8ECF4"/>
                    </a:solidFill>
                  </a:tcPr>
                </a:tc>
                <a:tc>
                  <a:txBody>
                    <a:bodyPr/>
                    <a:lstStyle/>
                    <a:p>
                      <a:pPr marL="180473" indent="-180473" algn="l" defTabSz="457200">
                        <a:buSzPct val="100000"/>
                        <a:buChar char="•"/>
                        <a:defRPr sz="1800" b="0" i="0">
                          <a:latin typeface="+mn-lt"/>
                          <a:ea typeface="+mn-ea"/>
                          <a:cs typeface="+mn-cs"/>
                        </a:defRPr>
                      </a:pPr>
                      <a:r>
                        <a:rPr dirty="0"/>
                        <a:t>Multi-sensor common algorithm.</a:t>
                      </a:r>
                    </a:p>
                    <a:p>
                      <a:pPr marL="180473" indent="-180473" algn="l" defTabSz="457200">
                        <a:buSzPct val="100000"/>
                        <a:buChar char="•"/>
                        <a:defRPr sz="1800" b="0" i="0">
                          <a:latin typeface="+mn-lt"/>
                          <a:ea typeface="+mn-ea"/>
                          <a:cs typeface="+mn-cs"/>
                        </a:defRPr>
                      </a:pPr>
                      <a:r>
                        <a:rPr dirty="0"/>
                        <a:t>Physics-based retrieval.</a:t>
                      </a:r>
                    </a:p>
                    <a:p>
                      <a:pPr marL="180473" indent="-180473" algn="l" defTabSz="457200">
                        <a:buSzPct val="100000"/>
                        <a:buChar char="•"/>
                        <a:defRPr sz="1800" b="0" i="0">
                          <a:latin typeface="+mn-lt"/>
                          <a:ea typeface="+mn-ea"/>
                          <a:cs typeface="+mn-cs"/>
                        </a:defRPr>
                      </a:pPr>
                      <a:r>
                        <a:rPr dirty="0"/>
                        <a:t>Retrieves land and ocean products in all sky conditions.</a:t>
                      </a:r>
                    </a:p>
                    <a:p>
                      <a:pPr marL="180473" indent="-180473" algn="l" defTabSz="457200">
                        <a:buSzPct val="100000"/>
                        <a:buChar char="•"/>
                        <a:defRPr sz="1800" b="0" i="0">
                          <a:latin typeface="+mn-lt"/>
                          <a:ea typeface="+mn-ea"/>
                          <a:cs typeface="+mn-cs"/>
                        </a:defRPr>
                      </a:pPr>
                      <a:r>
                        <a:rPr dirty="0"/>
                        <a:t>Extensively validated and documented.</a:t>
                      </a:r>
                    </a:p>
                  </a:txBody>
                  <a:tcPr marL="45720" marR="45720" horzOverflow="overflow">
                    <a:solidFill>
                      <a:srgbClr val="E8ECF4"/>
                    </a:solidFill>
                  </a:tcPr>
                </a:tc>
              </a:tr>
            </a:tbl>
          </a:graphicData>
        </a:graphic>
      </p:graphicFrame>
    </p:spTree>
    <p:extLst>
      <p:ext uri="{BB962C8B-B14F-4D97-AF65-F5344CB8AC3E}">
        <p14:creationId xmlns:p14="http://schemas.microsoft.com/office/powerpoint/2010/main" val="336078363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title"/>
          </p:nvPr>
        </p:nvSpPr>
        <p:spPr>
          <a:prstGeom prst="rect">
            <a:avLst/>
          </a:prstGeom>
        </p:spPr>
        <p:txBody>
          <a:bodyPr/>
          <a:lstStyle/>
          <a:p>
            <a:r>
              <a:t>MIRS Examples</a:t>
            </a:r>
          </a:p>
        </p:txBody>
      </p:sp>
      <p:sp>
        <p:nvSpPr>
          <p:cNvPr id="179" name="Shape 17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latin typeface="Helvetica"/>
                <a:ea typeface="Helvetica"/>
                <a:cs typeface="Helvetica"/>
              </a:rPr>
              <a:pPr/>
              <a:t>9</a:t>
            </a:fld>
            <a:endParaRPr>
              <a:latin typeface="Helvetica"/>
              <a:ea typeface="Helvetica"/>
              <a:cs typeface="Helvetica"/>
            </a:endParaRPr>
          </a:p>
        </p:txBody>
      </p:sp>
      <p:sp>
        <p:nvSpPr>
          <p:cNvPr id="180" name="Shape 180"/>
          <p:cNvSpPr/>
          <p:nvPr/>
        </p:nvSpPr>
        <p:spPr>
          <a:xfrm>
            <a:off x="4657923" y="1771482"/>
            <a:ext cx="3145890" cy="574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600">
                <a:solidFill>
                  <a:srgbClr val="A7A7A7"/>
                </a:solidFill>
                <a:latin typeface="+mn-lt"/>
                <a:ea typeface="+mn-ea"/>
                <a:cs typeface="+mn-cs"/>
                <a:sym typeface="Helvetica"/>
              </a:defRPr>
            </a:pPr>
            <a:r>
              <a:rPr sz="1600">
                <a:solidFill>
                  <a:srgbClr val="A7A7A7"/>
                </a:solidFill>
                <a:latin typeface="Helvetica"/>
                <a:ea typeface="Helvetica"/>
                <a:cs typeface="Helvetica"/>
                <a:sym typeface="Helvetica"/>
              </a:rPr>
              <a:t>SNPP ATMS 90 GHz image with</a:t>
            </a:r>
          </a:p>
          <a:p>
            <a:pPr algn="ctr">
              <a:defRPr sz="1600">
                <a:solidFill>
                  <a:srgbClr val="A7A7A7"/>
                </a:solidFill>
                <a:latin typeface="+mn-lt"/>
                <a:ea typeface="+mn-ea"/>
                <a:cs typeface="+mn-cs"/>
                <a:sym typeface="Helvetica"/>
              </a:defRPr>
            </a:pPr>
            <a:r>
              <a:rPr sz="1600">
                <a:solidFill>
                  <a:srgbClr val="A7A7A7"/>
                </a:solidFill>
                <a:latin typeface="Helvetica"/>
                <a:ea typeface="Helvetica"/>
                <a:cs typeface="Helvetica"/>
                <a:sym typeface="Helvetica"/>
              </a:rPr>
              <a:t>MIRS rain rate overlay in AWIPS2</a:t>
            </a:r>
          </a:p>
        </p:txBody>
      </p:sp>
      <p:sp>
        <p:nvSpPr>
          <p:cNvPr id="181" name="Shape 181"/>
          <p:cNvSpPr/>
          <p:nvPr/>
        </p:nvSpPr>
        <p:spPr>
          <a:xfrm>
            <a:off x="4500874" y="299293"/>
            <a:ext cx="3775234" cy="701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000">
                <a:solidFill>
                  <a:srgbClr val="FFFFFF"/>
                </a:solidFill>
                <a:latin typeface="+mn-lt"/>
                <a:ea typeface="+mn-ea"/>
                <a:cs typeface="+mn-cs"/>
                <a:sym typeface="Helvetica"/>
              </a:defRPr>
            </a:pPr>
            <a:r>
              <a:rPr sz="2000">
                <a:solidFill>
                  <a:srgbClr val="FFFFFF"/>
                </a:solidFill>
                <a:latin typeface="Helvetica"/>
                <a:ea typeface="Helvetica"/>
                <a:cs typeface="Helvetica"/>
                <a:sym typeface="Helvetica"/>
              </a:rPr>
              <a:t>Metop-B 2015/03/30 02:01 UTC</a:t>
            </a:r>
          </a:p>
          <a:p>
            <a:pPr>
              <a:defRPr sz="2000">
                <a:solidFill>
                  <a:srgbClr val="FFFFFF"/>
                </a:solidFill>
                <a:latin typeface="+mn-lt"/>
                <a:ea typeface="+mn-ea"/>
                <a:cs typeface="+mn-cs"/>
                <a:sym typeface="Helvetica"/>
              </a:defRPr>
            </a:pPr>
            <a:r>
              <a:rPr sz="2000">
                <a:solidFill>
                  <a:srgbClr val="FFFFFF"/>
                </a:solidFill>
                <a:latin typeface="Helvetica"/>
                <a:ea typeface="Helvetica"/>
                <a:cs typeface="Helvetica"/>
                <a:sym typeface="Helvetica"/>
              </a:rPr>
              <a:t>SNPP 2015/03/18 11:03 UTC</a:t>
            </a:r>
          </a:p>
        </p:txBody>
      </p:sp>
      <p:pic>
        <p:nvPicPr>
          <p:cNvPr id="182" name="SND_SX.M1.D15089.S0201.E0213.B0000001.WE.LR.ORB.nc.MIRS_temp_840mb.png"/>
          <p:cNvPicPr>
            <a:picLocks noChangeAspect="1"/>
          </p:cNvPicPr>
          <p:nvPr/>
        </p:nvPicPr>
        <p:blipFill>
          <a:blip r:embed="rId2">
            <a:extLst/>
          </a:blip>
          <a:stretch>
            <a:fillRect/>
          </a:stretch>
        </p:blipFill>
        <p:spPr>
          <a:xfrm>
            <a:off x="728398" y="1586028"/>
            <a:ext cx="2540001" cy="2540001"/>
          </a:xfrm>
          <a:prstGeom prst="rect">
            <a:avLst/>
          </a:prstGeom>
          <a:ln w="12700">
            <a:miter lim="400000"/>
          </a:ln>
        </p:spPr>
      </p:pic>
      <p:pic>
        <p:nvPicPr>
          <p:cNvPr id="183" name="SND_SX.M1.D15089.S0201.E0213.B0000001.WE.LR.ORB.nc.MIRS_wvap_840mb.png"/>
          <p:cNvPicPr>
            <a:picLocks noChangeAspect="1"/>
          </p:cNvPicPr>
          <p:nvPr/>
        </p:nvPicPr>
        <p:blipFill>
          <a:blip r:embed="rId3">
            <a:extLst/>
          </a:blip>
          <a:stretch>
            <a:fillRect/>
          </a:stretch>
        </p:blipFill>
        <p:spPr>
          <a:xfrm>
            <a:off x="728398" y="4158443"/>
            <a:ext cx="2540001" cy="2540001"/>
          </a:xfrm>
          <a:prstGeom prst="rect">
            <a:avLst/>
          </a:prstGeom>
          <a:ln w="12700">
            <a:miter lim="400000"/>
          </a:ln>
        </p:spPr>
      </p:pic>
      <p:sp>
        <p:nvSpPr>
          <p:cNvPr id="184" name="Shape 184"/>
          <p:cNvSpPr/>
          <p:nvPr/>
        </p:nvSpPr>
        <p:spPr>
          <a:xfrm>
            <a:off x="557167" y="1020213"/>
            <a:ext cx="2882464" cy="574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600">
                <a:solidFill>
                  <a:srgbClr val="A7A7A7"/>
                </a:solidFill>
                <a:latin typeface="+mn-lt"/>
                <a:ea typeface="+mn-ea"/>
                <a:cs typeface="+mn-cs"/>
                <a:sym typeface="Helvetica"/>
              </a:defRPr>
            </a:pPr>
            <a:r>
              <a:rPr sz="1600">
                <a:solidFill>
                  <a:srgbClr val="A7A7A7"/>
                </a:solidFill>
                <a:latin typeface="Helvetica"/>
                <a:ea typeface="Helvetica"/>
                <a:cs typeface="Helvetica"/>
                <a:sym typeface="Helvetica"/>
              </a:rPr>
              <a:t>Metop-B AMSU/MHS 840 hPa</a:t>
            </a:r>
          </a:p>
          <a:p>
            <a:pPr algn="ctr">
              <a:defRPr sz="1600">
                <a:solidFill>
                  <a:srgbClr val="A7A7A7"/>
                </a:solidFill>
                <a:latin typeface="+mn-lt"/>
                <a:ea typeface="+mn-ea"/>
                <a:cs typeface="+mn-cs"/>
                <a:sym typeface="Helvetica"/>
              </a:defRPr>
            </a:pPr>
            <a:r>
              <a:rPr sz="1600">
                <a:solidFill>
                  <a:srgbClr val="A7A7A7"/>
                </a:solidFill>
                <a:latin typeface="Helvetica"/>
                <a:ea typeface="Helvetica"/>
                <a:cs typeface="Helvetica"/>
                <a:sym typeface="Helvetica"/>
              </a:rPr>
              <a:t>temperature and water vapor</a:t>
            </a:r>
          </a:p>
        </p:txBody>
      </p:sp>
      <p:pic>
        <p:nvPicPr>
          <p:cNvPr id="185" name="mirs_rain_rate_p2g_example.png"/>
          <p:cNvPicPr>
            <a:picLocks noChangeAspect="1"/>
          </p:cNvPicPr>
          <p:nvPr/>
        </p:nvPicPr>
        <p:blipFill>
          <a:blip r:embed="rId4">
            <a:extLst/>
          </a:blip>
          <a:srcRect l="20805" t="21493" r="17337" b="10806"/>
          <a:stretch>
            <a:fillRect/>
          </a:stretch>
        </p:blipFill>
        <p:spPr>
          <a:xfrm>
            <a:off x="3650386" y="2361425"/>
            <a:ext cx="5161127" cy="3826300"/>
          </a:xfrm>
          <a:prstGeom prst="rect">
            <a:avLst/>
          </a:prstGeom>
          <a:ln w="12700">
            <a:miter lim="400000"/>
          </a:ln>
        </p:spPr>
      </p:pic>
    </p:spTree>
    <p:extLst>
      <p:ext uri="{BB962C8B-B14F-4D97-AF65-F5344CB8AC3E}">
        <p14:creationId xmlns:p14="http://schemas.microsoft.com/office/powerpoint/2010/main" val="176091446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E8BC4A"/>
      </a:accent1>
      <a:accent2>
        <a:srgbClr val="83C1C6"/>
      </a:accent2>
      <a:accent3>
        <a:srgbClr val="E78D35"/>
      </a:accent3>
      <a:accent4>
        <a:srgbClr val="909CE1"/>
      </a:accent4>
      <a:accent5>
        <a:srgbClr val="839C41"/>
      </a:accent5>
      <a:accent6>
        <a:srgbClr val="CC5439"/>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Default">
  <a:themeElements>
    <a:clrScheme name="Default">
      <a:dk1>
        <a:srgbClr val="000000"/>
      </a:dk1>
      <a:lt1>
        <a:srgbClr val="FFFFFF"/>
      </a:lt1>
      <a:dk2>
        <a:srgbClr val="A7A7A7"/>
      </a:dk2>
      <a:lt2>
        <a:srgbClr val="535353"/>
      </a:lt2>
      <a:accent1>
        <a:srgbClr val="E8BC4A"/>
      </a:accent1>
      <a:accent2>
        <a:srgbClr val="83C1C6"/>
      </a:accent2>
      <a:accent3>
        <a:srgbClr val="E78D35"/>
      </a:accent3>
      <a:accent4>
        <a:srgbClr val="909CE1"/>
      </a:accent4>
      <a:accent5>
        <a:srgbClr val="839C41"/>
      </a:accent5>
      <a:accent6>
        <a:srgbClr val="CC5439"/>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Default">
  <a:themeElements>
    <a:clrScheme name="Default">
      <a:dk1>
        <a:srgbClr val="000000"/>
      </a:dk1>
      <a:lt1>
        <a:srgbClr val="FFFFFF"/>
      </a:lt1>
      <a:dk2>
        <a:srgbClr val="A7A7A7"/>
      </a:dk2>
      <a:lt2>
        <a:srgbClr val="535353"/>
      </a:lt2>
      <a:accent1>
        <a:srgbClr val="E8BC4A"/>
      </a:accent1>
      <a:accent2>
        <a:srgbClr val="83C1C6"/>
      </a:accent2>
      <a:accent3>
        <a:srgbClr val="E78D35"/>
      </a:accent3>
      <a:accent4>
        <a:srgbClr val="909CE1"/>
      </a:accent4>
      <a:accent5>
        <a:srgbClr val="839C41"/>
      </a:accent5>
      <a:accent6>
        <a:srgbClr val="CC5439"/>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37</TotalTime>
  <Words>3399</Words>
  <Application>Microsoft Macintosh PowerPoint</Application>
  <PresentationFormat>On-screen Show (4:3)</PresentationFormat>
  <Paragraphs>449</Paragraphs>
  <Slides>40</Slides>
  <Notes>9</Notes>
  <HiddenSlides>0</HiddenSlides>
  <MMClips>0</MMClip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Default</vt:lpstr>
      <vt:lpstr>Office Theme</vt:lpstr>
      <vt:lpstr>1_Default</vt:lpstr>
      <vt:lpstr>An Update on CSPP and CSPP Geo Direct Broadcast Data Flow and Distribution to Users</vt:lpstr>
      <vt:lpstr>Community Satellite Processing Package (CSPP): Support for multiple satellites and sensors for real-time decisions.</vt:lpstr>
      <vt:lpstr>What is CSPP?</vt:lpstr>
      <vt:lpstr>CSPP Recent Activity</vt:lpstr>
      <vt:lpstr>CSPP Software (Jan 2016)</vt:lpstr>
      <vt:lpstr>CSPP by the numbers</vt:lpstr>
      <vt:lpstr>CSPP Satellite/Sensor/Product Matrix</vt:lpstr>
      <vt:lpstr>MIRS</vt:lpstr>
      <vt:lpstr>MIRS Examples</vt:lpstr>
      <vt:lpstr>CLAVR-x</vt:lpstr>
      <vt:lpstr>CLAVR-x Examples</vt:lpstr>
      <vt:lpstr>NUCAPS</vt:lpstr>
      <vt:lpstr>NUCAPS Examples</vt:lpstr>
      <vt:lpstr>ACSPO</vt:lpstr>
      <vt:lpstr>ACSPO Examples</vt:lpstr>
      <vt:lpstr>IAPP</vt:lpstr>
      <vt:lpstr>IAPP Examples</vt:lpstr>
      <vt:lpstr>Polar2Grid</vt:lpstr>
      <vt:lpstr>Polar2Grid Examples</vt:lpstr>
      <vt:lpstr>Polar2Grid Examples (FY-3B)</vt:lpstr>
      <vt:lpstr>CSPP Summary</vt:lpstr>
      <vt:lpstr>CSPP Geo</vt:lpstr>
      <vt:lpstr>GOES Rebroadcast (GRB)</vt:lpstr>
      <vt:lpstr>Current GOES vs future GOES-R</vt:lpstr>
      <vt:lpstr>The CSPP Geo Project</vt:lpstr>
      <vt:lpstr>CSPP Geo Software</vt:lpstr>
      <vt:lpstr>PowerPoint Presentation</vt:lpstr>
      <vt:lpstr>CSPP Geo GVAR Package</vt:lpstr>
      <vt:lpstr>CSPP Geo GRB Package</vt:lpstr>
      <vt:lpstr>PowerPoint Presentation</vt:lpstr>
      <vt:lpstr>Changes to CSPP Geo plans for L2 ABI processing software</vt:lpstr>
      <vt:lpstr>CSPP Geo GEOCAT Package</vt:lpstr>
      <vt:lpstr>PowerPoint Presentation</vt:lpstr>
      <vt:lpstr>Himawari AHI data</vt:lpstr>
      <vt:lpstr>libHimawari</vt:lpstr>
      <vt:lpstr>Himawari support</vt:lpstr>
      <vt:lpstr>PowerPoint Presentation</vt:lpstr>
      <vt:lpstr>PowerPoint Presentation</vt:lpstr>
      <vt:lpstr>Additional Future Capabilities</vt:lpstr>
      <vt:lpstr>Questions? Comments?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Satellite Processing Package (CSPP): Support for multiple satellites and sensors for real-time decisions.</dc:title>
  <cp:lastModifiedBy>Jordan Gerth</cp:lastModifiedBy>
  <cp:revision>4</cp:revision>
  <dcterms:modified xsi:type="dcterms:W3CDTF">2016-05-08T19:44:29Z</dcterms:modified>
</cp:coreProperties>
</file>