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23"/>
  </p:notesMasterIdLst>
  <p:sldIdLst>
    <p:sldId id="291" r:id="rId2"/>
    <p:sldId id="290" r:id="rId3"/>
    <p:sldId id="320" r:id="rId4"/>
    <p:sldId id="321" r:id="rId5"/>
    <p:sldId id="322" r:id="rId6"/>
    <p:sldId id="324" r:id="rId7"/>
    <p:sldId id="338" r:id="rId8"/>
    <p:sldId id="323" r:id="rId9"/>
    <p:sldId id="325" r:id="rId10"/>
    <p:sldId id="336" r:id="rId11"/>
    <p:sldId id="326" r:id="rId12"/>
    <p:sldId id="327" r:id="rId13"/>
    <p:sldId id="328" r:id="rId14"/>
    <p:sldId id="329" r:id="rId15"/>
    <p:sldId id="337" r:id="rId16"/>
    <p:sldId id="330" r:id="rId17"/>
    <p:sldId id="332" r:id="rId18"/>
    <p:sldId id="333" r:id="rId19"/>
    <p:sldId id="334" r:id="rId20"/>
    <p:sldId id="335" r:id="rId21"/>
    <p:sldId id="318"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7" autoAdjust="0"/>
    <p:restoredTop sz="90810" autoAdjust="0"/>
  </p:normalViewPr>
  <p:slideViewPr>
    <p:cSldViewPr snapToGrid="0" snapToObjects="1">
      <p:cViewPr>
        <p:scale>
          <a:sx n="109" d="100"/>
          <a:sy n="109" d="100"/>
        </p:scale>
        <p:origin x="-1590"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74E1DC-59AF-694B-BC5A-476E9C57D150}" type="datetimeFigureOut">
              <a:rPr lang="en-US" smtClean="0"/>
              <a:t>2/26/2015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27002C-DFDE-5D45-91C3-F9EA8C31DBDD}" type="slidenum">
              <a:rPr lang="en-US" smtClean="0"/>
              <a:t>‹#›</a:t>
            </a:fld>
            <a:endParaRPr lang="en-US" dirty="0"/>
          </a:p>
        </p:txBody>
      </p:sp>
    </p:spTree>
    <p:extLst>
      <p:ext uri="{BB962C8B-B14F-4D97-AF65-F5344CB8AC3E}">
        <p14:creationId xmlns:p14="http://schemas.microsoft.com/office/powerpoint/2010/main" val="41602291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p:spPr>
        <p:txBody>
          <a:bodyPr/>
          <a:lstStyle/>
          <a:p>
            <a:pPr defTabSz="407535">
              <a:tabLst>
                <a:tab pos="649556" algn="l"/>
                <a:tab pos="1299114" algn="l"/>
                <a:tab pos="1948669" algn="l"/>
                <a:tab pos="2598226" algn="l"/>
              </a:tabLst>
            </a:pPr>
            <a:fld id="{A58C6915-8504-4BC6-B159-9910A44BFCA7}" type="slidenum">
              <a:rPr lang="en-US" smtClean="0">
                <a:latin typeface="Times New Roman" pitchFamily="18" charset="0"/>
                <a:ea typeface="DejaVu LGC Sans"/>
                <a:cs typeface="DejaVu LGC Sans"/>
              </a:rPr>
              <a:pPr defTabSz="407535">
                <a:tabLst>
                  <a:tab pos="649556" algn="l"/>
                  <a:tab pos="1299114" algn="l"/>
                  <a:tab pos="1948669" algn="l"/>
                  <a:tab pos="2598226" algn="l"/>
                </a:tabLst>
              </a:pPr>
              <a:t>2</a:t>
            </a:fld>
            <a:endParaRPr lang="en-US" dirty="0" smtClean="0">
              <a:latin typeface="Times New Roman" pitchFamily="18" charset="0"/>
              <a:ea typeface="DejaVu LGC Sans"/>
              <a:cs typeface="DejaVu LGC Sans"/>
            </a:endParaRPr>
          </a:p>
        </p:txBody>
      </p:sp>
      <p:sp>
        <p:nvSpPr>
          <p:cNvPr id="26627" name="Rectangle 1"/>
          <p:cNvSpPr>
            <a:spLocks noGrp="1" noRot="1" noChangeAspect="1" noChangeArrowheads="1" noTextEdit="1"/>
          </p:cNvSpPr>
          <p:nvPr>
            <p:ph type="sldImg"/>
          </p:nvPr>
        </p:nvSpPr>
        <p:spPr>
          <a:xfrm>
            <a:off x="1143000" y="693738"/>
            <a:ext cx="4573588" cy="3429000"/>
          </a:xfrm>
          <a:solidFill>
            <a:srgbClr val="FFFFFF"/>
          </a:solidFill>
          <a:ln>
            <a:solidFill>
              <a:srgbClr val="000000"/>
            </a:solidFill>
            <a:miter lim="800000"/>
          </a:ln>
        </p:spPr>
      </p:sp>
      <p:sp>
        <p:nvSpPr>
          <p:cNvPr id="26628" name="Rectangle 2"/>
          <p:cNvSpPr>
            <a:spLocks noGrp="1" noChangeArrowheads="1"/>
          </p:cNvSpPr>
          <p:nvPr>
            <p:ph type="body" idx="1"/>
          </p:nvPr>
        </p:nvSpPr>
        <p:spPr>
          <a:xfrm>
            <a:off x="685801" y="4342151"/>
            <a:ext cx="5487959" cy="4115425"/>
          </a:xfrm>
          <a:noFill/>
          <a:ln/>
        </p:spPr>
        <p:txBody>
          <a:bodyPr wrap="none" anchor="ctr"/>
          <a:lstStyle/>
          <a:p>
            <a:endParaRPr lang="en-US" dirty="0" smtClean="0">
              <a:latin typeface="Times New Roman" pitchFamily="18" charset="0"/>
            </a:endParaRPr>
          </a:p>
        </p:txBody>
      </p:sp>
    </p:spTree>
    <p:extLst>
      <p:ext uri="{BB962C8B-B14F-4D97-AF65-F5344CB8AC3E}">
        <p14:creationId xmlns:p14="http://schemas.microsoft.com/office/powerpoint/2010/main" val="1150519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smtClean="0"/>
              <a:t>Emphasis</a:t>
            </a:r>
            <a:r>
              <a:rPr lang="en-US" baseline="0" dirty="0" smtClean="0"/>
              <a:t> on steady and significant reduction in track and intensity errors approaching HFIP 5-year goals.  Each configuration from 2012 onwards included more than 10000 simulations each year, a robust pre-implementation strategy that has demonstrated the desired benefits in real-time operations.</a:t>
            </a:r>
            <a:endParaRPr lang="en-US" dirty="0"/>
          </a:p>
        </p:txBody>
      </p:sp>
      <p:sp>
        <p:nvSpPr>
          <p:cNvPr id="4" name="Slide Number Placeholder 3"/>
          <p:cNvSpPr>
            <a:spLocks noGrp="1"/>
          </p:cNvSpPr>
          <p:nvPr>
            <p:ph type="sldNum" sz="quarter" idx="10"/>
          </p:nvPr>
        </p:nvSpPr>
        <p:spPr/>
        <p:txBody>
          <a:bodyPr/>
          <a:lstStyle/>
          <a:p>
            <a:pPr>
              <a:defRPr/>
            </a:pPr>
            <a:fld id="{DEF20AFB-9330-4BDB-9385-F41EBC7C112A}" type="slidenum">
              <a:rPr lang="en-US" smtClean="0"/>
              <a:pPr>
                <a:defRPr/>
              </a:pPr>
              <a:t>3</a:t>
            </a:fld>
            <a:endParaRPr lang="en-US" dirty="0"/>
          </a:p>
        </p:txBody>
      </p:sp>
    </p:spTree>
    <p:extLst>
      <p:ext uri="{BB962C8B-B14F-4D97-AF65-F5344CB8AC3E}">
        <p14:creationId xmlns:p14="http://schemas.microsoft.com/office/powerpoint/2010/main" val="2102331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lstStyle/>
          <a:p>
            <a:pPr marL="171955" indent="-17195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783CCD6-881E-487F-B808-ABBEB4C3512A}" type="slidenum">
              <a:rPr lang="en-US" smtClean="0"/>
              <a:t>4</a:t>
            </a:fld>
            <a:endParaRPr lang="en-US" dirty="0"/>
          </a:p>
        </p:txBody>
      </p:sp>
    </p:spTree>
    <p:extLst>
      <p:ext uri="{BB962C8B-B14F-4D97-AF65-F5344CB8AC3E}">
        <p14:creationId xmlns:p14="http://schemas.microsoft.com/office/powerpoint/2010/main" val="1217381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C0FC3-EB5E-4824-9B2C-F0A85D33D6A2}" type="slidenum">
              <a:rPr lang="en-US" smtClean="0"/>
              <a:t>14</a:t>
            </a:fld>
            <a:endParaRPr lang="en-US"/>
          </a:p>
        </p:txBody>
      </p:sp>
    </p:spTree>
    <p:extLst>
      <p:ext uri="{BB962C8B-B14F-4D97-AF65-F5344CB8AC3E}">
        <p14:creationId xmlns:p14="http://schemas.microsoft.com/office/powerpoint/2010/main" val="4254318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27002C-DFDE-5D45-91C3-F9EA8C31DBDD}" type="slidenum">
              <a:rPr lang="en-US" smtClean="0"/>
              <a:t>15</a:t>
            </a:fld>
            <a:endParaRPr lang="en-US" dirty="0"/>
          </a:p>
        </p:txBody>
      </p:sp>
    </p:spTree>
    <p:extLst>
      <p:ext uri="{BB962C8B-B14F-4D97-AF65-F5344CB8AC3E}">
        <p14:creationId xmlns:p14="http://schemas.microsoft.com/office/powerpoint/2010/main" val="3281624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noTextEdit="1"/>
          </p:cNvSpPr>
          <p:nvPr>
            <p:ph type="sldImg"/>
          </p:nvPr>
        </p:nvSpPr>
        <p:spPr>
          <a:ln/>
        </p:spPr>
      </p:sp>
      <p:sp>
        <p:nvSpPr>
          <p:cNvPr id="171010" name="Notes Placeholder 2"/>
          <p:cNvSpPr>
            <a:spLocks noGrp="1"/>
          </p:cNvSpPr>
          <p:nvPr>
            <p:ph type="body" idx="1"/>
          </p:nvPr>
        </p:nvSpPr>
        <p:spPr>
          <a:noFill/>
          <a:ln/>
        </p:spPr>
        <p:txBody>
          <a:bodyPr lIns="91430" tIns="45714" rIns="91430" bIns="45714"/>
          <a:lstStyle/>
          <a:p>
            <a:endParaRPr lang="en-US" dirty="0" smtClean="0"/>
          </a:p>
        </p:txBody>
      </p:sp>
      <p:sp>
        <p:nvSpPr>
          <p:cNvPr id="171011" name="Slide Number Placeholder 3"/>
          <p:cNvSpPr txBox="1">
            <a:spLocks noGrp="1"/>
          </p:cNvSpPr>
          <p:nvPr/>
        </p:nvSpPr>
        <p:spPr bwMode="auto">
          <a:xfrm>
            <a:off x="3884027" y="8685563"/>
            <a:ext cx="2972421" cy="456891"/>
          </a:xfrm>
          <a:prstGeom prst="rect">
            <a:avLst/>
          </a:prstGeom>
          <a:noFill/>
          <a:ln w="9525">
            <a:noFill/>
            <a:miter lim="800000"/>
            <a:headEnd/>
            <a:tailEnd/>
          </a:ln>
        </p:spPr>
        <p:txBody>
          <a:bodyPr lIns="91430" tIns="45714" rIns="91430" bIns="45714" anchor="b"/>
          <a:lstStyle/>
          <a:p>
            <a:pPr algn="r" defTabSz="914798"/>
            <a:fld id="{D807CE43-ADA5-4064-AA1F-6520403E3192}" type="slidenum">
              <a:rPr lang="en-US" sz="1200"/>
              <a:pPr algn="r" defTabSz="914798"/>
              <a:t>21</a:t>
            </a:fld>
            <a:endParaRPr lang="en-US" sz="1200" dirty="0"/>
          </a:p>
        </p:txBody>
      </p:sp>
    </p:spTree>
    <p:extLst>
      <p:ext uri="{BB962C8B-B14F-4D97-AF65-F5344CB8AC3E}">
        <p14:creationId xmlns:p14="http://schemas.microsoft.com/office/powerpoint/2010/main" val="3593108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_HEADER">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722312" y="4406902"/>
            <a:ext cx="7772400" cy="1362073"/>
          </a:xfrm>
          <a:prstGeom prst="rect">
            <a:avLst/>
          </a:prstGeom>
          <a:noFill/>
          <a:ln>
            <a:noFill/>
          </a:ln>
        </p:spPr>
        <p:txBody>
          <a:bodyPr lIns="91425" tIns="91425" rIns="91425" bIns="91425" anchor="t" anchorCtr="0"/>
          <a:lstStyle>
            <a:lvl1pPr algn="l" rtl="0">
              <a:defRPr sz="4000" b="1" cap="small"/>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07" name="Shape 107"/>
          <p:cNvSpPr txBox="1">
            <a:spLocks noGrp="1"/>
          </p:cNvSpPr>
          <p:nvPr>
            <p:ph type="body" idx="1"/>
          </p:nvPr>
        </p:nvSpPr>
        <p:spPr>
          <a:xfrm>
            <a:off x="722312" y="2906712"/>
            <a:ext cx="7772400" cy="1500187"/>
          </a:xfrm>
          <a:prstGeom prst="rect">
            <a:avLst/>
          </a:prstGeom>
          <a:noFill/>
          <a:ln>
            <a:noFill/>
          </a:ln>
        </p:spPr>
        <p:txBody>
          <a:bodyPr lIns="91425" tIns="91425" rIns="91425" bIns="91425" anchor="b" anchorCtr="0"/>
          <a:lstStyle>
            <a:lvl1pPr marL="0" indent="0" rtl="0">
              <a:buClr>
                <a:srgbClr val="888888"/>
              </a:buClr>
              <a:buFont typeface="Calibri"/>
              <a:buNone/>
              <a:defRPr sz="2000">
                <a:solidFill>
                  <a:srgbClr val="888888"/>
                </a:solidFill>
              </a:defRPr>
            </a:lvl1pPr>
            <a:lvl2pPr marL="457200" indent="0" rtl="0">
              <a:buClr>
                <a:srgbClr val="888888"/>
              </a:buClr>
              <a:buFont typeface="Calibri"/>
              <a:buNone/>
              <a:defRPr sz="1800">
                <a:solidFill>
                  <a:srgbClr val="888888"/>
                </a:solidFill>
              </a:defRPr>
            </a:lvl2pPr>
            <a:lvl3pPr marL="914400" indent="0" rtl="0">
              <a:buClr>
                <a:srgbClr val="888888"/>
              </a:buClr>
              <a:buFont typeface="Calibri"/>
              <a:buNone/>
              <a:defRPr sz="1600">
                <a:solidFill>
                  <a:srgbClr val="888888"/>
                </a:solidFill>
              </a:defRPr>
            </a:lvl3pPr>
            <a:lvl4pPr marL="1371600" indent="0" rtl="0">
              <a:buClr>
                <a:srgbClr val="888888"/>
              </a:buClr>
              <a:buFont typeface="Calibri"/>
              <a:buNone/>
              <a:defRPr sz="1400">
                <a:solidFill>
                  <a:srgbClr val="888888"/>
                </a:solidFill>
              </a:defRPr>
            </a:lvl4pPr>
            <a:lvl5pPr marL="1828800" indent="0" rtl="0">
              <a:buClr>
                <a:srgbClr val="888888"/>
              </a:buClr>
              <a:buFont typeface="Calibri"/>
              <a:buNone/>
              <a:defRPr sz="1400">
                <a:solidFill>
                  <a:srgbClr val="888888"/>
                </a:solidFill>
              </a:defRPr>
            </a:lvl5pPr>
            <a:lvl6pPr marL="2286000" indent="0" rtl="0">
              <a:buClr>
                <a:srgbClr val="888888"/>
              </a:buClr>
              <a:buFont typeface="Calibri"/>
              <a:buNone/>
              <a:defRPr sz="1400">
                <a:solidFill>
                  <a:srgbClr val="888888"/>
                </a:solidFill>
              </a:defRPr>
            </a:lvl6pPr>
            <a:lvl7pPr marL="2743200" indent="0" rtl="0">
              <a:buClr>
                <a:srgbClr val="888888"/>
              </a:buClr>
              <a:buFont typeface="Calibri"/>
              <a:buNone/>
              <a:defRPr sz="1400">
                <a:solidFill>
                  <a:srgbClr val="888888"/>
                </a:solidFill>
              </a:defRPr>
            </a:lvl7pPr>
            <a:lvl8pPr marL="3200400" indent="0" rtl="0">
              <a:buClr>
                <a:srgbClr val="888888"/>
              </a:buClr>
              <a:buFont typeface="Calibri"/>
              <a:buNone/>
              <a:defRPr sz="1400">
                <a:solidFill>
                  <a:srgbClr val="888888"/>
                </a:solidFill>
              </a:defRPr>
            </a:lvl8pPr>
            <a:lvl9pPr marL="3657600" indent="0" rtl="0">
              <a:buClr>
                <a:srgbClr val="888888"/>
              </a:buClr>
              <a:buFont typeface="Calibri"/>
              <a:buNone/>
              <a:defRPr sz="1400">
                <a:solidFill>
                  <a:srgbClr val="888888"/>
                </a:solidFill>
              </a:defRPr>
            </a:lvl9pPr>
          </a:lstStyle>
          <a:p>
            <a:endParaRPr/>
          </a:p>
        </p:txBody>
      </p:sp>
      <p:sp>
        <p:nvSpPr>
          <p:cNvPr id="108" name="Shape 108"/>
          <p:cNvSpPr txBox="1">
            <a:spLocks noGrp="1"/>
          </p:cNvSpPr>
          <p:nvPr>
            <p:ph type="dt" idx="10"/>
          </p:nvPr>
        </p:nvSpPr>
        <p:spPr>
          <a:xfrm>
            <a:off x="457200" y="6356353"/>
            <a:ext cx="2133599" cy="365124"/>
          </a:xfrm>
          <a:prstGeom prst="rect">
            <a:avLst/>
          </a:prstGeom>
          <a:noFill/>
          <a:ln>
            <a:noFill/>
          </a:ln>
        </p:spPr>
        <p:txBody>
          <a:bodyPr lIns="91425" tIns="91425" rIns="91425" bIns="91425" anchor="ctr" anchorCtr="0"/>
          <a:lstStyle>
            <a:lvl1pPr marL="0" marR="0" indent="0" algn="l"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
        <p:nvSpPr>
          <p:cNvPr id="109" name="Shape 109"/>
          <p:cNvSpPr txBox="1">
            <a:spLocks noGrp="1"/>
          </p:cNvSpPr>
          <p:nvPr>
            <p:ph type="ftr" idx="11"/>
          </p:nvPr>
        </p:nvSpPr>
        <p:spPr>
          <a:xfrm>
            <a:off x="3124200" y="6356353"/>
            <a:ext cx="2895600" cy="365124"/>
          </a:xfrm>
          <a:prstGeom prst="rect">
            <a:avLst/>
          </a:prstGeom>
          <a:noFill/>
          <a:ln>
            <a:noFill/>
          </a:ln>
        </p:spPr>
        <p:txBody>
          <a:bodyPr lIns="91425" tIns="91425" rIns="91425" bIns="91425" anchor="ctr" anchorCtr="0"/>
          <a:lstStyle>
            <a:lvl1pPr marL="0" marR="0" indent="0" algn="ct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
        <p:nvSpPr>
          <p:cNvPr id="110" name="Shape 110"/>
          <p:cNvSpPr txBox="1">
            <a:spLocks noGrp="1"/>
          </p:cNvSpPr>
          <p:nvPr>
            <p:ph type="sldNum" idx="12"/>
          </p:nvPr>
        </p:nvSpPr>
        <p:spPr>
          <a:xfrm>
            <a:off x="6553201" y="6356353"/>
            <a:ext cx="2133599" cy="365124"/>
          </a:xfrm>
          <a:prstGeom prst="rect">
            <a:avLst/>
          </a:prstGeom>
          <a:noFill/>
          <a:ln>
            <a:noFill/>
          </a:ln>
        </p:spPr>
        <p:txBody>
          <a:bodyPr lIns="91425" tIns="91425" rIns="91425" bIns="91425" anchor="ctr" anchorCtr="0"/>
          <a:lstStyle>
            <a:lvl1pPr marL="0" marR="0" indent="0" algn="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431630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TWO_OBJECTS_WITH_TEXT">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20" name="Shape 120"/>
          <p:cNvSpPr txBox="1">
            <a:spLocks noGrp="1"/>
          </p:cNvSpPr>
          <p:nvPr>
            <p:ph type="body" idx="1"/>
          </p:nvPr>
        </p:nvSpPr>
        <p:spPr>
          <a:xfrm>
            <a:off x="457200" y="1535113"/>
            <a:ext cx="4040187" cy="639761"/>
          </a:xfrm>
          <a:prstGeom prst="rect">
            <a:avLst/>
          </a:prstGeom>
          <a:noFill/>
          <a:ln>
            <a:noFill/>
          </a:ln>
        </p:spPr>
        <p:txBody>
          <a:bodyPr lIns="91425" tIns="91425" rIns="91425" bIns="91425" anchor="b" anchorCtr="0"/>
          <a:lstStyle>
            <a:lvl1pPr marL="0" indent="0" rtl="0">
              <a:buFont typeface="Calibri"/>
              <a:buNone/>
              <a:defRPr sz="2400" b="1"/>
            </a:lvl1pPr>
            <a:lvl2pPr marL="457200" indent="0" rtl="0">
              <a:buFont typeface="Calibri"/>
              <a:buNone/>
              <a:defRPr sz="2000" b="1"/>
            </a:lvl2pPr>
            <a:lvl3pPr marL="914400" indent="0" rtl="0">
              <a:buFont typeface="Calibri"/>
              <a:buNone/>
              <a:defRPr sz="1800" b="1"/>
            </a:lvl3pPr>
            <a:lvl4pPr marL="1371600" indent="0" rtl="0">
              <a:buFont typeface="Calibri"/>
              <a:buNone/>
              <a:defRPr sz="1600" b="1"/>
            </a:lvl4pPr>
            <a:lvl5pPr marL="1828800" indent="0" rtl="0">
              <a:buFont typeface="Calibri"/>
              <a:buNone/>
              <a:defRPr sz="1600" b="1"/>
            </a:lvl5pPr>
            <a:lvl6pPr marL="2286000" indent="0" rtl="0">
              <a:buFont typeface="Calibri"/>
              <a:buNone/>
              <a:defRPr sz="1600" b="1"/>
            </a:lvl6pPr>
            <a:lvl7pPr marL="2743200" indent="0" rtl="0">
              <a:buFont typeface="Calibri"/>
              <a:buNone/>
              <a:defRPr sz="1600" b="1"/>
            </a:lvl7pPr>
            <a:lvl8pPr marL="3200400" indent="0" rtl="0">
              <a:buFont typeface="Calibri"/>
              <a:buNone/>
              <a:defRPr sz="1600" b="1"/>
            </a:lvl8pPr>
            <a:lvl9pPr marL="3657600" indent="0" rtl="0">
              <a:buFont typeface="Calibri"/>
              <a:buNone/>
              <a:defRPr sz="1600" b="1"/>
            </a:lvl9pPr>
          </a:lstStyle>
          <a:p>
            <a:endParaRPr/>
          </a:p>
        </p:txBody>
      </p:sp>
      <p:sp>
        <p:nvSpPr>
          <p:cNvPr id="121" name="Shape 121"/>
          <p:cNvSpPr txBox="1">
            <a:spLocks noGrp="1"/>
          </p:cNvSpPr>
          <p:nvPr>
            <p:ph type="body" idx="2"/>
          </p:nvPr>
        </p:nvSpPr>
        <p:spPr>
          <a:xfrm>
            <a:off x="457200" y="2174874"/>
            <a:ext cx="4040187"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122" name="Shape 122"/>
          <p:cNvSpPr txBox="1">
            <a:spLocks noGrp="1"/>
          </p:cNvSpPr>
          <p:nvPr>
            <p:ph type="body" idx="3"/>
          </p:nvPr>
        </p:nvSpPr>
        <p:spPr>
          <a:xfrm>
            <a:off x="4645032" y="1535113"/>
            <a:ext cx="4041774" cy="639761"/>
          </a:xfrm>
          <a:prstGeom prst="rect">
            <a:avLst/>
          </a:prstGeom>
          <a:noFill/>
          <a:ln>
            <a:noFill/>
          </a:ln>
        </p:spPr>
        <p:txBody>
          <a:bodyPr lIns="91425" tIns="91425" rIns="91425" bIns="91425" anchor="b" anchorCtr="0"/>
          <a:lstStyle>
            <a:lvl1pPr marL="0" indent="0" rtl="0">
              <a:buFont typeface="Calibri"/>
              <a:buNone/>
              <a:defRPr sz="2400" b="1"/>
            </a:lvl1pPr>
            <a:lvl2pPr marL="457200" indent="0" rtl="0">
              <a:buFont typeface="Calibri"/>
              <a:buNone/>
              <a:defRPr sz="2000" b="1"/>
            </a:lvl2pPr>
            <a:lvl3pPr marL="914400" indent="0" rtl="0">
              <a:buFont typeface="Calibri"/>
              <a:buNone/>
              <a:defRPr sz="1800" b="1"/>
            </a:lvl3pPr>
            <a:lvl4pPr marL="1371600" indent="0" rtl="0">
              <a:buFont typeface="Calibri"/>
              <a:buNone/>
              <a:defRPr sz="1600" b="1"/>
            </a:lvl4pPr>
            <a:lvl5pPr marL="1828800" indent="0" rtl="0">
              <a:buFont typeface="Calibri"/>
              <a:buNone/>
              <a:defRPr sz="1600" b="1"/>
            </a:lvl5pPr>
            <a:lvl6pPr marL="2286000" indent="0" rtl="0">
              <a:buFont typeface="Calibri"/>
              <a:buNone/>
              <a:defRPr sz="1600" b="1"/>
            </a:lvl6pPr>
            <a:lvl7pPr marL="2743200" indent="0" rtl="0">
              <a:buFont typeface="Calibri"/>
              <a:buNone/>
              <a:defRPr sz="1600" b="1"/>
            </a:lvl7pPr>
            <a:lvl8pPr marL="3200400" indent="0" rtl="0">
              <a:buFont typeface="Calibri"/>
              <a:buNone/>
              <a:defRPr sz="1600" b="1"/>
            </a:lvl8pPr>
            <a:lvl9pPr marL="3657600" indent="0" rtl="0">
              <a:buFont typeface="Calibri"/>
              <a:buNone/>
              <a:defRPr sz="1600" b="1"/>
            </a:lvl9pPr>
          </a:lstStyle>
          <a:p>
            <a:endParaRPr/>
          </a:p>
        </p:txBody>
      </p:sp>
      <p:sp>
        <p:nvSpPr>
          <p:cNvPr id="123" name="Shape 123"/>
          <p:cNvSpPr txBox="1">
            <a:spLocks noGrp="1"/>
          </p:cNvSpPr>
          <p:nvPr>
            <p:ph type="body" idx="4"/>
          </p:nvPr>
        </p:nvSpPr>
        <p:spPr>
          <a:xfrm>
            <a:off x="4645032" y="2174874"/>
            <a:ext cx="4041774"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124" name="Shape 124"/>
          <p:cNvSpPr txBox="1">
            <a:spLocks noGrp="1"/>
          </p:cNvSpPr>
          <p:nvPr>
            <p:ph type="dt" idx="10"/>
          </p:nvPr>
        </p:nvSpPr>
        <p:spPr>
          <a:xfrm>
            <a:off x="457200" y="6356353"/>
            <a:ext cx="2133599" cy="365124"/>
          </a:xfrm>
          <a:prstGeom prst="rect">
            <a:avLst/>
          </a:prstGeom>
          <a:noFill/>
          <a:ln>
            <a:noFill/>
          </a:ln>
        </p:spPr>
        <p:txBody>
          <a:bodyPr lIns="91425" tIns="91425" rIns="91425" bIns="91425" anchor="ctr" anchorCtr="0"/>
          <a:lstStyle>
            <a:lvl1pPr marL="0" marR="0" indent="0" algn="l"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
        <p:nvSpPr>
          <p:cNvPr id="125" name="Shape 125"/>
          <p:cNvSpPr txBox="1">
            <a:spLocks noGrp="1"/>
          </p:cNvSpPr>
          <p:nvPr>
            <p:ph type="ftr" idx="11"/>
          </p:nvPr>
        </p:nvSpPr>
        <p:spPr>
          <a:xfrm>
            <a:off x="3124200" y="6356353"/>
            <a:ext cx="2895600" cy="365124"/>
          </a:xfrm>
          <a:prstGeom prst="rect">
            <a:avLst/>
          </a:prstGeom>
          <a:noFill/>
          <a:ln>
            <a:noFill/>
          </a:ln>
        </p:spPr>
        <p:txBody>
          <a:bodyPr lIns="91425" tIns="91425" rIns="91425" bIns="91425" anchor="ctr" anchorCtr="0"/>
          <a:lstStyle>
            <a:lvl1pPr marL="0" marR="0" indent="0" algn="ct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
        <p:nvSpPr>
          <p:cNvPr id="126" name="Shape 126"/>
          <p:cNvSpPr txBox="1">
            <a:spLocks noGrp="1"/>
          </p:cNvSpPr>
          <p:nvPr>
            <p:ph type="sldNum" idx="12"/>
          </p:nvPr>
        </p:nvSpPr>
        <p:spPr>
          <a:xfrm>
            <a:off x="6553201" y="6356353"/>
            <a:ext cx="2133599" cy="365124"/>
          </a:xfrm>
          <a:prstGeom prst="rect">
            <a:avLst/>
          </a:prstGeom>
          <a:noFill/>
          <a:ln>
            <a:noFill/>
          </a:ln>
        </p:spPr>
        <p:txBody>
          <a:bodyPr lIns="91425" tIns="91425" rIns="91425" bIns="91425" anchor="ctr" anchorCtr="0"/>
          <a:lstStyle>
            <a:lvl1pPr marL="0" marR="0" indent="0" algn="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212635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2"/>
        <p:cNvGrpSpPr/>
        <p:nvPr/>
      </p:nvGrpSpPr>
      <p:grpSpPr>
        <a:xfrm>
          <a:off x="0" y="0"/>
          <a:ext cx="0" cy="0"/>
          <a:chOff x="0" y="0"/>
          <a:chExt cx="0" cy="0"/>
        </a:xfrm>
      </p:grpSpPr>
      <p:sp>
        <p:nvSpPr>
          <p:cNvPr id="133" name="Shape 133"/>
          <p:cNvSpPr txBox="1">
            <a:spLocks noGrp="1"/>
          </p:cNvSpPr>
          <p:nvPr>
            <p:ph type="dt" idx="10"/>
          </p:nvPr>
        </p:nvSpPr>
        <p:spPr>
          <a:xfrm>
            <a:off x="457200" y="6356353"/>
            <a:ext cx="2133599" cy="365124"/>
          </a:xfrm>
          <a:prstGeom prst="rect">
            <a:avLst/>
          </a:prstGeom>
          <a:noFill/>
          <a:ln>
            <a:noFill/>
          </a:ln>
        </p:spPr>
        <p:txBody>
          <a:bodyPr lIns="91425" tIns="91425" rIns="91425" bIns="91425" anchor="ctr" anchorCtr="0"/>
          <a:lstStyle>
            <a:lvl1pPr marL="0" marR="0" indent="0" algn="l"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
        <p:nvSpPr>
          <p:cNvPr id="134" name="Shape 134"/>
          <p:cNvSpPr txBox="1">
            <a:spLocks noGrp="1"/>
          </p:cNvSpPr>
          <p:nvPr>
            <p:ph type="ftr" idx="11"/>
          </p:nvPr>
        </p:nvSpPr>
        <p:spPr>
          <a:xfrm>
            <a:off x="3124200" y="6356353"/>
            <a:ext cx="2895600" cy="365124"/>
          </a:xfrm>
          <a:prstGeom prst="rect">
            <a:avLst/>
          </a:prstGeom>
          <a:noFill/>
          <a:ln>
            <a:noFill/>
          </a:ln>
        </p:spPr>
        <p:txBody>
          <a:bodyPr lIns="91425" tIns="91425" rIns="91425" bIns="91425" anchor="ctr" anchorCtr="0"/>
          <a:lstStyle>
            <a:lvl1pPr marL="0" marR="0" indent="0" algn="ct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
        <p:nvSpPr>
          <p:cNvPr id="135" name="Shape 135"/>
          <p:cNvSpPr txBox="1">
            <a:spLocks noGrp="1"/>
          </p:cNvSpPr>
          <p:nvPr>
            <p:ph type="sldNum" idx="12"/>
          </p:nvPr>
        </p:nvSpPr>
        <p:spPr>
          <a:xfrm>
            <a:off x="6553201" y="6356353"/>
            <a:ext cx="2133599" cy="365124"/>
          </a:xfrm>
          <a:prstGeom prst="rect">
            <a:avLst/>
          </a:prstGeom>
          <a:noFill/>
          <a:ln>
            <a:noFill/>
          </a:ln>
        </p:spPr>
        <p:txBody>
          <a:bodyPr lIns="91425" tIns="91425" rIns="91425" bIns="91425" anchor="ctr" anchorCtr="0"/>
          <a:lstStyle>
            <a:lvl1pPr marL="0" marR="0" indent="0" algn="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483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OBJECT_WITH_CAPTION_TEXT">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457202" y="273048"/>
            <a:ext cx="3008313" cy="1162051"/>
          </a:xfrm>
          <a:prstGeom prst="rect">
            <a:avLst/>
          </a:prstGeom>
          <a:noFill/>
          <a:ln>
            <a:noFill/>
          </a:ln>
        </p:spPr>
        <p:txBody>
          <a:bodyPr lIns="91425" tIns="91425" rIns="91425" bIns="91425" anchor="b" anchorCtr="0"/>
          <a:lstStyle>
            <a:lvl1pPr algn="l" rtl="0">
              <a:defRPr sz="2000" b="1"/>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38" name="Shape 138"/>
          <p:cNvSpPr txBox="1">
            <a:spLocks noGrp="1"/>
          </p:cNvSpPr>
          <p:nvPr>
            <p:ph type="body" idx="1"/>
          </p:nvPr>
        </p:nvSpPr>
        <p:spPr>
          <a:xfrm>
            <a:off x="3575050" y="273053"/>
            <a:ext cx="5111750" cy="5853112"/>
          </a:xfrm>
          <a:prstGeom prst="rect">
            <a:avLst/>
          </a:prstGeom>
          <a:noFill/>
          <a:ln>
            <a:noFill/>
          </a:ln>
        </p:spPr>
        <p:txBody>
          <a:bodyPr lIns="91425" tIns="91425" rIns="91425" bIns="91425" anchor="t" anchorCtr="0"/>
          <a:lstStyle>
            <a:lvl1pPr rtl="0">
              <a:defRPr sz="3200"/>
            </a:lvl1pPr>
            <a:lvl2pPr rtl="0">
              <a:defRPr sz="2800"/>
            </a:lvl2pPr>
            <a:lvl3pPr rtl="0">
              <a:defRPr sz="2400"/>
            </a:lvl3pPr>
            <a:lvl4pPr rtl="0">
              <a:defRPr sz="2000"/>
            </a:lvl4pPr>
            <a:lvl5pPr rtl="0">
              <a:defRPr sz="2000"/>
            </a:lvl5pPr>
            <a:lvl6pPr rtl="0">
              <a:defRPr sz="2000"/>
            </a:lvl6pPr>
            <a:lvl7pPr rtl="0">
              <a:defRPr sz="2000"/>
            </a:lvl7pPr>
            <a:lvl8pPr rtl="0">
              <a:defRPr sz="2000"/>
            </a:lvl8pPr>
            <a:lvl9pPr rtl="0">
              <a:defRPr sz="2000"/>
            </a:lvl9pPr>
          </a:lstStyle>
          <a:p>
            <a:endParaRPr/>
          </a:p>
        </p:txBody>
      </p:sp>
      <p:sp>
        <p:nvSpPr>
          <p:cNvPr id="139" name="Shape 139"/>
          <p:cNvSpPr txBox="1">
            <a:spLocks noGrp="1"/>
          </p:cNvSpPr>
          <p:nvPr>
            <p:ph type="body" idx="2"/>
          </p:nvPr>
        </p:nvSpPr>
        <p:spPr>
          <a:xfrm>
            <a:off x="457202" y="1435104"/>
            <a:ext cx="3008313" cy="4691061"/>
          </a:xfrm>
          <a:prstGeom prst="rect">
            <a:avLst/>
          </a:prstGeom>
          <a:noFill/>
          <a:ln>
            <a:noFill/>
          </a:ln>
        </p:spPr>
        <p:txBody>
          <a:bodyPr lIns="91425" tIns="91425" rIns="91425" bIns="91425" anchor="t" anchorCtr="0"/>
          <a:lstStyle>
            <a:lvl1pPr marL="0" indent="0" rtl="0">
              <a:buFont typeface="Calibri"/>
              <a:buNone/>
              <a:defRPr sz="1400"/>
            </a:lvl1pPr>
            <a:lvl2pPr marL="457200" indent="0" rtl="0">
              <a:buFont typeface="Calibri"/>
              <a:buNone/>
              <a:defRPr sz="1200"/>
            </a:lvl2pPr>
            <a:lvl3pPr marL="914400" indent="0" rtl="0">
              <a:buFont typeface="Calibri"/>
              <a:buNone/>
              <a:defRPr sz="1000"/>
            </a:lvl3pPr>
            <a:lvl4pPr marL="1371600" indent="0" rtl="0">
              <a:buFont typeface="Calibri"/>
              <a:buNone/>
              <a:defRPr sz="900"/>
            </a:lvl4pPr>
            <a:lvl5pPr marL="1828800" indent="0" rtl="0">
              <a:buFont typeface="Calibri"/>
              <a:buNone/>
              <a:defRPr sz="900"/>
            </a:lvl5pPr>
            <a:lvl6pPr marL="2286000" indent="0" rtl="0">
              <a:buFont typeface="Calibri"/>
              <a:buNone/>
              <a:defRPr sz="900"/>
            </a:lvl6pPr>
            <a:lvl7pPr marL="2743200" indent="0" rtl="0">
              <a:buFont typeface="Calibri"/>
              <a:buNone/>
              <a:defRPr sz="900"/>
            </a:lvl7pPr>
            <a:lvl8pPr marL="3200400" indent="0" rtl="0">
              <a:buFont typeface="Calibri"/>
              <a:buNone/>
              <a:defRPr sz="900"/>
            </a:lvl8pPr>
            <a:lvl9pPr marL="3657600" indent="0" rtl="0">
              <a:buFont typeface="Calibri"/>
              <a:buNone/>
              <a:defRPr sz="900"/>
            </a:lvl9pPr>
          </a:lstStyle>
          <a:p>
            <a:endParaRPr/>
          </a:p>
        </p:txBody>
      </p:sp>
      <p:sp>
        <p:nvSpPr>
          <p:cNvPr id="140" name="Shape 140"/>
          <p:cNvSpPr txBox="1">
            <a:spLocks noGrp="1"/>
          </p:cNvSpPr>
          <p:nvPr>
            <p:ph type="dt" idx="10"/>
          </p:nvPr>
        </p:nvSpPr>
        <p:spPr>
          <a:xfrm>
            <a:off x="457200" y="6356353"/>
            <a:ext cx="2133599" cy="365124"/>
          </a:xfrm>
          <a:prstGeom prst="rect">
            <a:avLst/>
          </a:prstGeom>
          <a:noFill/>
          <a:ln>
            <a:noFill/>
          </a:ln>
        </p:spPr>
        <p:txBody>
          <a:bodyPr lIns="91425" tIns="91425" rIns="91425" bIns="91425" anchor="ctr" anchorCtr="0"/>
          <a:lstStyle>
            <a:lvl1pPr marL="0" marR="0" indent="0" algn="l"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
        <p:nvSpPr>
          <p:cNvPr id="141" name="Shape 141"/>
          <p:cNvSpPr txBox="1">
            <a:spLocks noGrp="1"/>
          </p:cNvSpPr>
          <p:nvPr>
            <p:ph type="ftr" idx="11"/>
          </p:nvPr>
        </p:nvSpPr>
        <p:spPr>
          <a:xfrm>
            <a:off x="3124200" y="6356353"/>
            <a:ext cx="2895600" cy="365124"/>
          </a:xfrm>
          <a:prstGeom prst="rect">
            <a:avLst/>
          </a:prstGeom>
          <a:noFill/>
          <a:ln>
            <a:noFill/>
          </a:ln>
        </p:spPr>
        <p:txBody>
          <a:bodyPr lIns="91425" tIns="91425" rIns="91425" bIns="91425" anchor="ctr" anchorCtr="0"/>
          <a:lstStyle>
            <a:lvl1pPr marL="0" marR="0" indent="0" algn="ct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
        <p:nvSpPr>
          <p:cNvPr id="142" name="Shape 142"/>
          <p:cNvSpPr txBox="1">
            <a:spLocks noGrp="1"/>
          </p:cNvSpPr>
          <p:nvPr>
            <p:ph type="sldNum" idx="12"/>
          </p:nvPr>
        </p:nvSpPr>
        <p:spPr>
          <a:xfrm>
            <a:off x="6553201" y="6356353"/>
            <a:ext cx="2133599" cy="365124"/>
          </a:xfrm>
          <a:prstGeom prst="rect">
            <a:avLst/>
          </a:prstGeom>
          <a:noFill/>
          <a:ln>
            <a:noFill/>
          </a:ln>
        </p:spPr>
        <p:txBody>
          <a:bodyPr lIns="91425" tIns="91425" rIns="91425" bIns="91425" anchor="ctr" anchorCtr="0"/>
          <a:lstStyle>
            <a:lvl1pPr marL="0" marR="0" indent="0" algn="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48223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_WITH_CAPTION_TEXT">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1792289" y="4800602"/>
            <a:ext cx="5486399" cy="566737"/>
          </a:xfrm>
          <a:prstGeom prst="rect">
            <a:avLst/>
          </a:prstGeom>
          <a:noFill/>
          <a:ln>
            <a:noFill/>
          </a:ln>
        </p:spPr>
        <p:txBody>
          <a:bodyPr lIns="91425" tIns="91425" rIns="91425" bIns="91425" anchor="b" anchorCtr="0"/>
          <a:lstStyle>
            <a:lvl1pPr algn="l" rtl="0">
              <a:defRPr sz="2000" b="1"/>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45" name="Shape 145"/>
          <p:cNvSpPr>
            <a:spLocks noGrp="1"/>
          </p:cNvSpPr>
          <p:nvPr>
            <p:ph type="pic" idx="2"/>
          </p:nvPr>
        </p:nvSpPr>
        <p:spPr>
          <a:xfrm>
            <a:off x="1792289" y="612775"/>
            <a:ext cx="5486399" cy="4114799"/>
          </a:xfrm>
          <a:prstGeom prst="rect">
            <a:avLst/>
          </a:prstGeom>
          <a:noFill/>
          <a:ln>
            <a:noFill/>
          </a:ln>
        </p:spPr>
        <p:txBody>
          <a:bodyPr lIns="91425" tIns="91425" rIns="91425" bIns="91425" anchor="ctr" anchorCtr="0"/>
          <a:lstStyle>
            <a:lvl1pPr marL="0" marR="0" indent="0" algn="l" rtl="0">
              <a:buClr>
                <a:srgbClr val="888888"/>
              </a:buClr>
              <a:buFont typeface="Calibri"/>
              <a:buNone/>
              <a:defRPr sz="3200" b="0" i="0" u="none" strike="noStrike" cap="none" baseline="0">
                <a:solidFill>
                  <a:srgbClr val="888888"/>
                </a:solidFill>
                <a:latin typeface="Calibri"/>
                <a:ea typeface="Calibri"/>
                <a:cs typeface="Calibri"/>
                <a:sym typeface="Calibri"/>
              </a:defRPr>
            </a:lvl1pPr>
            <a:lvl2pPr marL="457200" marR="0" indent="0" algn="l" rtl="0">
              <a:buClr>
                <a:schemeClr val="dk1"/>
              </a:buClr>
              <a:buFont typeface="Calibri"/>
              <a:buNone/>
              <a:defRPr sz="2800" b="0" i="0" u="none" strike="noStrike" cap="none" baseline="0">
                <a:solidFill>
                  <a:schemeClr val="dk1"/>
                </a:solidFill>
                <a:latin typeface="Calibri"/>
                <a:ea typeface="Calibri"/>
                <a:cs typeface="Calibri"/>
                <a:sym typeface="Calibri"/>
              </a:defRPr>
            </a:lvl2pPr>
            <a:lvl3pPr marL="914400" marR="0" indent="0" algn="l" rtl="0">
              <a:buClr>
                <a:schemeClr val="dk1"/>
              </a:buClr>
              <a:buFont typeface="Calibri"/>
              <a:buNone/>
              <a:defRPr sz="2400" b="0" i="0" u="none" strike="noStrike" cap="none" baseline="0">
                <a:solidFill>
                  <a:schemeClr val="dk1"/>
                </a:solidFill>
                <a:latin typeface="Calibri"/>
                <a:ea typeface="Calibri"/>
                <a:cs typeface="Calibri"/>
                <a:sym typeface="Calibri"/>
              </a:defRPr>
            </a:lvl3pPr>
            <a:lvl4pPr marL="13716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4pPr>
            <a:lvl5pPr marL="18288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5pPr>
            <a:lvl6pPr marL="22860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6pPr>
            <a:lvl7pPr marL="27432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7pPr>
            <a:lvl8pPr marL="32004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8pPr>
            <a:lvl9pPr marL="36576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9pPr>
          </a:lstStyle>
          <a:p>
            <a:endParaRPr dirty="0"/>
          </a:p>
        </p:txBody>
      </p:sp>
      <p:sp>
        <p:nvSpPr>
          <p:cNvPr id="146" name="Shape 146"/>
          <p:cNvSpPr txBox="1">
            <a:spLocks noGrp="1"/>
          </p:cNvSpPr>
          <p:nvPr>
            <p:ph type="body" idx="1"/>
          </p:nvPr>
        </p:nvSpPr>
        <p:spPr>
          <a:xfrm>
            <a:off x="1792289" y="5367341"/>
            <a:ext cx="5486399" cy="804863"/>
          </a:xfrm>
          <a:prstGeom prst="rect">
            <a:avLst/>
          </a:prstGeom>
          <a:noFill/>
          <a:ln>
            <a:noFill/>
          </a:ln>
        </p:spPr>
        <p:txBody>
          <a:bodyPr lIns="91425" tIns="91425" rIns="91425" bIns="91425" anchor="t" anchorCtr="0"/>
          <a:lstStyle>
            <a:lvl1pPr marL="0" indent="0" rtl="0">
              <a:buFont typeface="Calibri"/>
              <a:buNone/>
              <a:defRPr sz="1400"/>
            </a:lvl1pPr>
            <a:lvl2pPr marL="457200" indent="0" rtl="0">
              <a:buFont typeface="Calibri"/>
              <a:buNone/>
              <a:defRPr sz="1200"/>
            </a:lvl2pPr>
            <a:lvl3pPr marL="914400" indent="0" rtl="0">
              <a:buFont typeface="Calibri"/>
              <a:buNone/>
              <a:defRPr sz="1000"/>
            </a:lvl3pPr>
            <a:lvl4pPr marL="1371600" indent="0" rtl="0">
              <a:buFont typeface="Calibri"/>
              <a:buNone/>
              <a:defRPr sz="900"/>
            </a:lvl4pPr>
            <a:lvl5pPr marL="1828800" indent="0" rtl="0">
              <a:buFont typeface="Calibri"/>
              <a:buNone/>
              <a:defRPr sz="900"/>
            </a:lvl5pPr>
            <a:lvl6pPr marL="2286000" indent="0" rtl="0">
              <a:buFont typeface="Calibri"/>
              <a:buNone/>
              <a:defRPr sz="900"/>
            </a:lvl6pPr>
            <a:lvl7pPr marL="2743200" indent="0" rtl="0">
              <a:buFont typeface="Calibri"/>
              <a:buNone/>
              <a:defRPr sz="900"/>
            </a:lvl7pPr>
            <a:lvl8pPr marL="3200400" indent="0" rtl="0">
              <a:buFont typeface="Calibri"/>
              <a:buNone/>
              <a:defRPr sz="900"/>
            </a:lvl8pPr>
            <a:lvl9pPr marL="3657600" indent="0" rtl="0">
              <a:buFont typeface="Calibri"/>
              <a:buNone/>
              <a:defRPr sz="900"/>
            </a:lvl9pPr>
          </a:lstStyle>
          <a:p>
            <a:endParaRPr/>
          </a:p>
        </p:txBody>
      </p:sp>
      <p:sp>
        <p:nvSpPr>
          <p:cNvPr id="147" name="Shape 147"/>
          <p:cNvSpPr txBox="1">
            <a:spLocks noGrp="1"/>
          </p:cNvSpPr>
          <p:nvPr>
            <p:ph type="dt" idx="10"/>
          </p:nvPr>
        </p:nvSpPr>
        <p:spPr>
          <a:xfrm>
            <a:off x="457200" y="6356353"/>
            <a:ext cx="2133599" cy="365124"/>
          </a:xfrm>
          <a:prstGeom prst="rect">
            <a:avLst/>
          </a:prstGeom>
          <a:noFill/>
          <a:ln>
            <a:noFill/>
          </a:ln>
        </p:spPr>
        <p:txBody>
          <a:bodyPr lIns="91425" tIns="91425" rIns="91425" bIns="91425" anchor="ctr" anchorCtr="0"/>
          <a:lstStyle>
            <a:lvl1pPr marL="0" marR="0" indent="0" algn="l"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
        <p:nvSpPr>
          <p:cNvPr id="148" name="Shape 148"/>
          <p:cNvSpPr txBox="1">
            <a:spLocks noGrp="1"/>
          </p:cNvSpPr>
          <p:nvPr>
            <p:ph type="ftr" idx="11"/>
          </p:nvPr>
        </p:nvSpPr>
        <p:spPr>
          <a:xfrm>
            <a:off x="3124200" y="6356353"/>
            <a:ext cx="2895600" cy="365124"/>
          </a:xfrm>
          <a:prstGeom prst="rect">
            <a:avLst/>
          </a:prstGeom>
          <a:noFill/>
          <a:ln>
            <a:noFill/>
          </a:ln>
        </p:spPr>
        <p:txBody>
          <a:bodyPr lIns="91425" tIns="91425" rIns="91425" bIns="91425" anchor="ctr" anchorCtr="0"/>
          <a:lstStyle>
            <a:lvl1pPr marL="0" marR="0" indent="0" algn="ct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
        <p:nvSpPr>
          <p:cNvPr id="149" name="Shape 149"/>
          <p:cNvSpPr txBox="1">
            <a:spLocks noGrp="1"/>
          </p:cNvSpPr>
          <p:nvPr>
            <p:ph type="sldNum" idx="12"/>
          </p:nvPr>
        </p:nvSpPr>
        <p:spPr>
          <a:xfrm>
            <a:off x="6553201" y="6356353"/>
            <a:ext cx="2133599" cy="365124"/>
          </a:xfrm>
          <a:prstGeom prst="rect">
            <a:avLst/>
          </a:prstGeom>
          <a:noFill/>
          <a:ln>
            <a:noFill/>
          </a:ln>
        </p:spPr>
        <p:txBody>
          <a:bodyPr lIns="91425" tIns="91425" rIns="91425" bIns="91425" anchor="ctr" anchorCtr="0"/>
          <a:lstStyle>
            <a:lvl1pPr marL="0" marR="0" indent="0" algn="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41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VERTICAL_TEXT">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152" name="Shape 152"/>
          <p:cNvSpPr txBox="1">
            <a:spLocks noGrp="1"/>
          </p:cNvSpPr>
          <p:nvPr>
            <p:ph type="body" idx="1"/>
          </p:nvPr>
        </p:nvSpPr>
        <p:spPr>
          <a:xfrm rot="5400000">
            <a:off x="2309018" y="-251617"/>
            <a:ext cx="4525963" cy="8229600"/>
          </a:xfrm>
          <a:prstGeom prst="rect">
            <a:avLst/>
          </a:prstGeom>
          <a:noFill/>
          <a:ln>
            <a:noFill/>
          </a:ln>
        </p:spPr>
        <p:txBody>
          <a:bodyPr lIns="91425" tIns="91425" rIns="91425" bIns="91425" anchor="t" anchorCtr="0"/>
          <a:lstStyle>
            <a:lvl1pPr marL="342900" indent="-22225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7780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136525"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524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524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524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524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524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524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153" name="Shape 153"/>
          <p:cNvSpPr txBox="1">
            <a:spLocks noGrp="1"/>
          </p:cNvSpPr>
          <p:nvPr>
            <p:ph type="dt" idx="10"/>
          </p:nvPr>
        </p:nvSpPr>
        <p:spPr>
          <a:xfrm>
            <a:off x="457200" y="6356353"/>
            <a:ext cx="2133599" cy="365124"/>
          </a:xfrm>
          <a:prstGeom prst="rect">
            <a:avLst/>
          </a:prstGeom>
          <a:noFill/>
          <a:ln>
            <a:noFill/>
          </a:ln>
        </p:spPr>
        <p:txBody>
          <a:bodyPr lIns="91425" tIns="91425" rIns="91425" bIns="91425" anchor="ctr" anchorCtr="0"/>
          <a:lstStyle>
            <a:lvl1pPr marL="0" marR="0" indent="0" algn="l"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
        <p:nvSpPr>
          <p:cNvPr id="154" name="Shape 154"/>
          <p:cNvSpPr txBox="1">
            <a:spLocks noGrp="1"/>
          </p:cNvSpPr>
          <p:nvPr>
            <p:ph type="ftr" idx="11"/>
          </p:nvPr>
        </p:nvSpPr>
        <p:spPr>
          <a:xfrm>
            <a:off x="3124200" y="6356353"/>
            <a:ext cx="2895600" cy="365124"/>
          </a:xfrm>
          <a:prstGeom prst="rect">
            <a:avLst/>
          </a:prstGeom>
          <a:noFill/>
          <a:ln>
            <a:noFill/>
          </a:ln>
        </p:spPr>
        <p:txBody>
          <a:bodyPr lIns="91425" tIns="91425" rIns="91425" bIns="91425" anchor="ctr" anchorCtr="0"/>
          <a:lstStyle>
            <a:lvl1pPr marL="0" marR="0" indent="0" algn="ct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
        <p:nvSpPr>
          <p:cNvPr id="155" name="Shape 155"/>
          <p:cNvSpPr txBox="1">
            <a:spLocks noGrp="1"/>
          </p:cNvSpPr>
          <p:nvPr>
            <p:ph type="sldNum" idx="12"/>
          </p:nvPr>
        </p:nvSpPr>
        <p:spPr>
          <a:xfrm>
            <a:off x="6553201" y="6356353"/>
            <a:ext cx="2133599" cy="365124"/>
          </a:xfrm>
          <a:prstGeom prst="rect">
            <a:avLst/>
          </a:prstGeom>
          <a:noFill/>
          <a:ln>
            <a:noFill/>
          </a:ln>
        </p:spPr>
        <p:txBody>
          <a:bodyPr lIns="91425" tIns="91425" rIns="91425" bIns="91425" anchor="ctr" anchorCtr="0"/>
          <a:lstStyle>
            <a:lvl1pPr marL="0" marR="0" indent="0" algn="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215129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cSld name="VERTICAL_TITLE_AND_VERTICAL_TEXT">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rot="5400000">
            <a:off x="4732337" y="2171701"/>
            <a:ext cx="5851524" cy="20574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158" name="Shape 158"/>
          <p:cNvSpPr txBox="1">
            <a:spLocks noGrp="1"/>
          </p:cNvSpPr>
          <p:nvPr>
            <p:ph type="body" idx="1"/>
          </p:nvPr>
        </p:nvSpPr>
        <p:spPr>
          <a:xfrm rot="5400000">
            <a:off x="541338" y="190505"/>
            <a:ext cx="5851524" cy="6019799"/>
          </a:xfrm>
          <a:prstGeom prst="rect">
            <a:avLst/>
          </a:prstGeom>
          <a:noFill/>
          <a:ln>
            <a:noFill/>
          </a:ln>
        </p:spPr>
        <p:txBody>
          <a:bodyPr lIns="91425" tIns="91425" rIns="91425" bIns="91425" anchor="t" anchorCtr="0"/>
          <a:lstStyle>
            <a:lvl1pPr marL="342900" indent="-22225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7780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136525"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524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524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524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524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524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524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159" name="Shape 159"/>
          <p:cNvSpPr txBox="1">
            <a:spLocks noGrp="1"/>
          </p:cNvSpPr>
          <p:nvPr>
            <p:ph type="dt" idx="10"/>
          </p:nvPr>
        </p:nvSpPr>
        <p:spPr>
          <a:xfrm>
            <a:off x="457200" y="6356353"/>
            <a:ext cx="2133599" cy="365124"/>
          </a:xfrm>
          <a:prstGeom prst="rect">
            <a:avLst/>
          </a:prstGeom>
          <a:noFill/>
          <a:ln>
            <a:noFill/>
          </a:ln>
        </p:spPr>
        <p:txBody>
          <a:bodyPr lIns="91425" tIns="91425" rIns="91425" bIns="91425" anchor="ctr" anchorCtr="0"/>
          <a:lstStyle>
            <a:lvl1pPr marL="0" marR="0" indent="0" algn="l"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
        <p:nvSpPr>
          <p:cNvPr id="160" name="Shape 160"/>
          <p:cNvSpPr txBox="1">
            <a:spLocks noGrp="1"/>
          </p:cNvSpPr>
          <p:nvPr>
            <p:ph type="ftr" idx="11"/>
          </p:nvPr>
        </p:nvSpPr>
        <p:spPr>
          <a:xfrm>
            <a:off x="3124200" y="6356353"/>
            <a:ext cx="2895600" cy="365124"/>
          </a:xfrm>
          <a:prstGeom prst="rect">
            <a:avLst/>
          </a:prstGeom>
          <a:noFill/>
          <a:ln>
            <a:noFill/>
          </a:ln>
        </p:spPr>
        <p:txBody>
          <a:bodyPr lIns="91425" tIns="91425" rIns="91425" bIns="91425" anchor="ctr" anchorCtr="0"/>
          <a:lstStyle>
            <a:lvl1pPr marL="0" marR="0" indent="0" algn="ct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
        <p:nvSpPr>
          <p:cNvPr id="161" name="Shape 161"/>
          <p:cNvSpPr txBox="1">
            <a:spLocks noGrp="1"/>
          </p:cNvSpPr>
          <p:nvPr>
            <p:ph type="sldNum" idx="12"/>
          </p:nvPr>
        </p:nvSpPr>
        <p:spPr>
          <a:xfrm>
            <a:off x="6553201" y="6356353"/>
            <a:ext cx="2133599" cy="365124"/>
          </a:xfrm>
          <a:prstGeom prst="rect">
            <a:avLst/>
          </a:prstGeom>
          <a:noFill/>
          <a:ln>
            <a:noFill/>
          </a:ln>
        </p:spPr>
        <p:txBody>
          <a:bodyPr lIns="91425" tIns="91425" rIns="91425" bIns="91425" anchor="ctr" anchorCtr="0"/>
          <a:lstStyle>
            <a:lvl1pPr marL="0" marR="0" indent="0" algn="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414036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E5853B3-6496-41B8-BFD6-9324766C8224}" type="slidenum">
              <a:rPr lang="en-US"/>
              <a:pPr>
                <a:defRPr/>
              </a:pPr>
              <a:t>‹#›</a:t>
            </a:fld>
            <a:endParaRPr lang="en-US" dirty="0"/>
          </a:p>
        </p:txBody>
      </p:sp>
    </p:spTree>
    <p:extLst>
      <p:ext uri="{BB962C8B-B14F-4D97-AF65-F5344CB8AC3E}">
        <p14:creationId xmlns:p14="http://schemas.microsoft.com/office/powerpoint/2010/main" val="629742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1pPr>
            <a:lvl2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222250" algn="l" rtl="0">
              <a:spcBef>
                <a:spcPts val="640"/>
              </a:spcBef>
              <a:spcAft>
                <a:spcPts val="0"/>
              </a:spcAft>
              <a:buClr>
                <a:schemeClr val="dk1"/>
              </a:buClr>
              <a:buFont typeface="Arial"/>
              <a:buChar char="•"/>
              <a:defRPr sz="3200" b="0" i="0" u="none" strike="noStrike" cap="none" baseline="0">
                <a:solidFill>
                  <a:schemeClr val="dk1"/>
                </a:solidFill>
                <a:latin typeface="Calibri"/>
                <a:ea typeface="Calibri"/>
                <a:cs typeface="Calibri"/>
                <a:sym typeface="Calibri"/>
              </a:defRPr>
            </a:lvl1pPr>
            <a:lvl2pPr marL="742950" marR="0" indent="-177800" algn="l" rtl="0">
              <a:spcBef>
                <a:spcPts val="560"/>
              </a:spcBef>
              <a:spcAft>
                <a:spcPts val="0"/>
              </a:spcAft>
              <a:buClr>
                <a:schemeClr val="dk1"/>
              </a:buClr>
              <a:buFont typeface="Arial"/>
              <a:buChar char="•"/>
              <a:defRPr sz="2800" b="0" i="0" u="none" strike="noStrike" cap="none" baseline="0">
                <a:solidFill>
                  <a:schemeClr val="dk1"/>
                </a:solidFill>
                <a:latin typeface="Calibri"/>
                <a:ea typeface="Calibri"/>
                <a:cs typeface="Calibri"/>
                <a:sym typeface="Calibri"/>
              </a:defRPr>
            </a:lvl2pPr>
            <a:lvl3pPr marL="1143000" marR="0" indent="-136525" algn="l" rtl="0">
              <a:spcBef>
                <a:spcPts val="480"/>
              </a:spcBef>
              <a:spcAft>
                <a:spcPts val="0"/>
              </a:spcAft>
              <a:buClr>
                <a:schemeClr val="dk1"/>
              </a:buClr>
              <a:buFont typeface="Arial"/>
              <a:buChar char="•"/>
              <a:defRPr sz="2400" b="0" i="0" u="none" strike="noStrike" cap="none" baseline="0">
                <a:solidFill>
                  <a:schemeClr val="dk1"/>
                </a:solidFill>
                <a:latin typeface="Calibri"/>
                <a:ea typeface="Calibri"/>
                <a:cs typeface="Calibri"/>
                <a:sym typeface="Calibri"/>
              </a:defRPr>
            </a:lvl3pPr>
            <a:lvl4pPr marL="1600200" marR="0" indent="-152400" algn="l" rtl="0">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defRPr>
            </a:lvl4pPr>
            <a:lvl5pPr marL="2057400" marR="0" indent="-152400" algn="l" rtl="0">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defRPr>
            </a:lvl5pPr>
            <a:lvl6pPr marL="2514600" marR="0" indent="-1524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6pPr>
            <a:lvl7pPr marL="2971800" marR="0" indent="-1524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7pPr>
            <a:lvl8pPr marL="3429000" marR="0" indent="-1524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8pPr>
            <a:lvl9pPr marL="3886200" marR="0" indent="-1524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a:off x="457200" y="6356353"/>
            <a:ext cx="2133599" cy="365124"/>
          </a:xfrm>
          <a:prstGeom prst="rect">
            <a:avLst/>
          </a:prstGeom>
          <a:noFill/>
          <a:ln>
            <a:noFill/>
          </a:ln>
        </p:spPr>
        <p:txBody>
          <a:bodyPr lIns="91425" tIns="91425" rIns="91425" bIns="91425" anchor="ctr" anchorCtr="0"/>
          <a:lstStyle>
            <a:lvl1pPr marL="0" marR="0" indent="0" algn="l"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pPr defTabSz="914400"/>
            <a:endParaRPr kern="0" dirty="0"/>
          </a:p>
        </p:txBody>
      </p:sp>
      <p:sp>
        <p:nvSpPr>
          <p:cNvPr id="87" name="Shape 87"/>
          <p:cNvSpPr txBox="1">
            <a:spLocks noGrp="1"/>
          </p:cNvSpPr>
          <p:nvPr>
            <p:ph type="ftr" idx="11"/>
          </p:nvPr>
        </p:nvSpPr>
        <p:spPr>
          <a:xfrm>
            <a:off x="3124200" y="6356353"/>
            <a:ext cx="2895600" cy="365124"/>
          </a:xfrm>
          <a:prstGeom prst="rect">
            <a:avLst/>
          </a:prstGeom>
          <a:noFill/>
          <a:ln>
            <a:noFill/>
          </a:ln>
        </p:spPr>
        <p:txBody>
          <a:bodyPr lIns="91425" tIns="91425" rIns="91425" bIns="91425" anchor="ctr" anchorCtr="0"/>
          <a:lstStyle>
            <a:lvl1pPr marL="0" marR="0" indent="0" algn="ct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pPr defTabSz="914400"/>
            <a:endParaRPr kern="0" dirty="0"/>
          </a:p>
        </p:txBody>
      </p:sp>
      <p:sp>
        <p:nvSpPr>
          <p:cNvPr id="88" name="Shape 88"/>
          <p:cNvSpPr txBox="1">
            <a:spLocks noGrp="1"/>
          </p:cNvSpPr>
          <p:nvPr>
            <p:ph type="sldNum" idx="12"/>
          </p:nvPr>
        </p:nvSpPr>
        <p:spPr>
          <a:xfrm>
            <a:off x="6553201" y="6356353"/>
            <a:ext cx="2133599" cy="365124"/>
          </a:xfrm>
          <a:prstGeom prst="rect">
            <a:avLst/>
          </a:prstGeom>
          <a:noFill/>
          <a:ln>
            <a:noFill/>
          </a:ln>
        </p:spPr>
        <p:txBody>
          <a:bodyPr lIns="91425" tIns="91425" rIns="91425" bIns="91425" anchor="ctr" anchorCtr="0"/>
          <a:lstStyle>
            <a:lvl1pPr marL="0" marR="0" indent="0" algn="r" rtl="0">
              <a:defRPr sz="10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pPr defTabSz="914400"/>
            <a:endParaRPr kern="0" dirty="0"/>
          </a:p>
        </p:txBody>
      </p:sp>
      <p:pic>
        <p:nvPicPr>
          <p:cNvPr id="89" name="Shape 89"/>
          <p:cNvPicPr preferRelativeResize="0"/>
          <p:nvPr/>
        </p:nvPicPr>
        <p:blipFill>
          <a:blip r:embed="rId10"/>
          <a:stretch>
            <a:fillRect/>
          </a:stretch>
        </p:blipFill>
        <p:spPr>
          <a:xfrm>
            <a:off x="8154992" y="122771"/>
            <a:ext cx="836612" cy="715429"/>
          </a:xfrm>
          <a:prstGeom prst="rect">
            <a:avLst/>
          </a:prstGeom>
        </p:spPr>
      </p:pic>
      <p:pic>
        <p:nvPicPr>
          <p:cNvPr id="90" name="Shape 90"/>
          <p:cNvPicPr preferRelativeResize="0"/>
          <p:nvPr/>
        </p:nvPicPr>
        <p:blipFill>
          <a:blip r:embed="rId11"/>
          <a:stretch>
            <a:fillRect/>
          </a:stretch>
        </p:blipFill>
        <p:spPr>
          <a:xfrm>
            <a:off x="152401" y="122767"/>
            <a:ext cx="761999" cy="715433"/>
          </a:xfrm>
          <a:prstGeom prst="rect">
            <a:avLst/>
          </a:prstGeom>
        </p:spPr>
      </p:pic>
    </p:spTree>
    <p:extLst>
      <p:ext uri="{BB962C8B-B14F-4D97-AF65-F5344CB8AC3E}">
        <p14:creationId xmlns:p14="http://schemas.microsoft.com/office/powerpoint/2010/main" val="234716035"/>
      </p:ext>
    </p:extLst>
  </p:cSld>
  <p:clrMap bg1="lt1" tx1="dk1" bg2="dk2" tx2="lt2" accent1="accent1" accent2="accent2" accent3="accent3" accent4="accent4" accent5="accent5" accent6="accent6" hlink="hlink" folHlink="folHlink"/>
  <p:sldLayoutIdLst>
    <p:sldLayoutId id="2147483733" r:id="rId1"/>
    <p:sldLayoutId id="2147483735" r:id="rId2"/>
    <p:sldLayoutId id="2147483737" r:id="rId3"/>
    <p:sldLayoutId id="2147483738" r:id="rId4"/>
    <p:sldLayoutId id="2147483739" r:id="rId5"/>
    <p:sldLayoutId id="2147483740" r:id="rId6"/>
    <p:sldLayoutId id="2147483741" r:id="rId7"/>
    <p:sldLayoutId id="2147483742" r:id="rId8"/>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jpeg"/><Relationship Id="rId7" Type="http://schemas.openxmlformats.org/officeDocument/2006/relationships/image" Target="../media/image4.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wmf"/><Relationship Id="rId10" Type="http://schemas.openxmlformats.org/officeDocument/2006/relationships/image" Target="../media/image8.png"/><Relationship Id="rId4" Type="http://schemas.openxmlformats.org/officeDocument/2006/relationships/oleObject" Target="../embeddings/oleObject1.bin"/><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5.gif"/></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18.pd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14.pdf"/><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image" Target="../media/image14.gif"/><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gif"/><Relationship Id="rId7" Type="http://schemas.openxmlformats.org/officeDocument/2006/relationships/image" Target="../media/image30.gif"/><Relationship Id="rId2" Type="http://schemas.openxmlformats.org/officeDocument/2006/relationships/image" Target="../media/image25.gif"/><Relationship Id="rId1" Type="http://schemas.openxmlformats.org/officeDocument/2006/relationships/slideLayout" Target="../slideLayouts/slideLayout3.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3.xml"/><Relationship Id="rId5" Type="http://schemas.openxmlformats.org/officeDocument/2006/relationships/image" Target="../media/image35.gif"/><Relationship Id="rId4" Type="http://schemas.openxmlformats.org/officeDocument/2006/relationships/image" Target="../media/image34.gif"/></Relationships>
</file>

<file path=ppt/slides/_rels/slide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defRPr/>
            </a:pPr>
            <a:fld id="{3E5853B3-6496-41B8-BFD6-9324766C8224}" type="slidenum">
              <a:rPr lang="en-US" smtClean="0"/>
              <a:pPr>
                <a:defRPr/>
              </a:pPr>
              <a:t>1</a:t>
            </a:fld>
            <a:endParaRPr lang="en-US" dirty="0"/>
          </a:p>
        </p:txBody>
      </p:sp>
      <p:pic>
        <p:nvPicPr>
          <p:cNvPr id="5" name="Picture 4" descr="HFIP"/>
          <p:cNvPicPr>
            <a:picLocks noChangeAspect="1" noChangeArrowheads="1"/>
          </p:cNvPicPr>
          <p:nvPr/>
        </p:nvPicPr>
        <p:blipFill>
          <a:blip r:embed="rId3" cstate="print"/>
          <a:srcRect/>
          <a:stretch>
            <a:fillRect/>
          </a:stretch>
        </p:blipFill>
        <p:spPr bwMode="auto">
          <a:xfrm>
            <a:off x="88083" y="6129936"/>
            <a:ext cx="4255317" cy="640080"/>
          </a:xfrm>
          <a:prstGeom prst="rect">
            <a:avLst/>
          </a:prstGeom>
          <a:ln w="88900" cap="sq" cmpd="thickThin">
            <a:solidFill>
              <a:srgbClr val="000000"/>
            </a:solidFill>
            <a:prstDash val="solid"/>
            <a:miter lim="800000"/>
          </a:ln>
          <a:effectLst>
            <a:innerShdw blurRad="76200">
              <a:srgbClr val="000000"/>
            </a:innerShdw>
          </a:effectLst>
        </p:spPr>
      </p:pic>
      <p:sp>
        <p:nvSpPr>
          <p:cNvPr id="6" name="Slide Number Placeholder 12"/>
          <p:cNvSpPr txBox="1">
            <a:spLocks/>
          </p:cNvSpPr>
          <p:nvPr/>
        </p:nvSpPr>
        <p:spPr>
          <a:xfrm>
            <a:off x="6553200" y="6356350"/>
            <a:ext cx="2133600" cy="365125"/>
          </a:xfrm>
          <a:prstGeom prst="rect">
            <a:avLst/>
          </a:prstGeom>
          <a:noFill/>
          <a:ln>
            <a:noFill/>
          </a:ln>
        </p:spPr>
        <p:txBody>
          <a:bodyPr lIns="91425" tIns="91425" rIns="91425" bIns="91425" anchor="ctr" anchorCtr="0"/>
          <a:lstStyle>
            <a:defPPr>
              <a:defRPr lang="en-US"/>
            </a:defPPr>
            <a:lvl1pPr marL="0" marR="0" indent="0" algn="r" defTabSz="457200" rtl="0" eaLnBrk="1" latinLnBrk="0" hangingPunct="1">
              <a:defRPr sz="1000" b="0" i="0" u="none" strike="noStrike" kern="1200" cap="none" baseline="0">
                <a:solidFill>
                  <a:srgbClr val="888888"/>
                </a:solidFill>
                <a:latin typeface="Calibri"/>
                <a:ea typeface="Calibri"/>
                <a:cs typeface="Calibri"/>
                <a:sym typeface="Calibri"/>
              </a:defRPr>
            </a:lvl1pPr>
            <a:lvl2pPr marL="4572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2pPr>
            <a:lvl3pPr marL="9144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3pPr>
            <a:lvl4pPr marL="13716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4pPr>
            <a:lvl5pPr marL="18288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5pPr>
            <a:lvl6pPr marL="22860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6pPr>
            <a:lvl7pPr marL="27432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7pPr>
            <a:lvl8pPr marL="32004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8pPr>
            <a:lvl9pPr marL="36576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9pPr>
          </a:lstStyle>
          <a:p>
            <a:fld id="{8AA51038-482A-4A2F-8234-A72E8F7D54EC}" type="slidenum">
              <a:rPr lang="en-US" sz="1600" b="1" smtClean="0"/>
              <a:pPr/>
              <a:t>1</a:t>
            </a:fld>
            <a:endParaRPr lang="en-US" b="1" dirty="0"/>
          </a:p>
        </p:txBody>
      </p:sp>
      <p:graphicFrame>
        <p:nvGraphicFramePr>
          <p:cNvPr id="7" name="Object 8"/>
          <p:cNvGraphicFramePr>
            <a:graphicFrameLocks/>
          </p:cNvGraphicFramePr>
          <p:nvPr>
            <p:extLst>
              <p:ext uri="{D42A27DB-BD31-4B8C-83A1-F6EECF244321}">
                <p14:modId xmlns:p14="http://schemas.microsoft.com/office/powerpoint/2010/main" val="3251617022"/>
              </p:ext>
            </p:extLst>
          </p:nvPr>
        </p:nvGraphicFramePr>
        <p:xfrm>
          <a:off x="2286000" y="201053"/>
          <a:ext cx="1828800" cy="661059"/>
        </p:xfrm>
        <a:graphic>
          <a:graphicData uri="http://schemas.openxmlformats.org/presentationml/2006/ole">
            <mc:AlternateContent xmlns:mc="http://schemas.openxmlformats.org/markup-compatibility/2006">
              <mc:Choice xmlns:v="urn:schemas-microsoft-com:vml" Requires="v">
                <p:oleObj spid="_x0000_s2082" name="Drawing" r:id="rId4" imgW="2857500" imgH="1569720" progId="">
                  <p:embed/>
                </p:oleObj>
              </mc:Choice>
              <mc:Fallback>
                <p:oleObj name="Drawing" r:id="rId4" imgW="2857500" imgH="156972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01053"/>
                        <a:ext cx="1828800" cy="6610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9"/>
          <p:cNvGraphicFramePr>
            <a:graphicFrameLocks/>
          </p:cNvGraphicFramePr>
          <p:nvPr>
            <p:extLst>
              <p:ext uri="{D42A27DB-BD31-4B8C-83A1-F6EECF244321}">
                <p14:modId xmlns:p14="http://schemas.microsoft.com/office/powerpoint/2010/main" val="3874295815"/>
              </p:ext>
            </p:extLst>
          </p:nvPr>
        </p:nvGraphicFramePr>
        <p:xfrm>
          <a:off x="1295400" y="169209"/>
          <a:ext cx="707040" cy="669671"/>
        </p:xfrm>
        <a:graphic>
          <a:graphicData uri="http://schemas.openxmlformats.org/presentationml/2006/ole">
            <mc:AlternateContent xmlns:mc="http://schemas.openxmlformats.org/markup-compatibility/2006">
              <mc:Choice xmlns:v="urn:schemas-microsoft-com:vml" Requires="v">
                <p:oleObj spid="_x0000_s2083" name="Drawing" r:id="rId6" imgW="725474" imgH="687689" progId="">
                  <p:embed/>
                </p:oleObj>
              </mc:Choice>
              <mc:Fallback>
                <p:oleObj name="Drawing" r:id="rId6" imgW="725474" imgH="687689" progId="">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69209"/>
                        <a:ext cx="707040" cy="66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Line 10"/>
          <p:cNvSpPr>
            <a:spLocks noChangeShapeType="1"/>
          </p:cNvSpPr>
          <p:nvPr/>
        </p:nvSpPr>
        <p:spPr bwMode="auto">
          <a:xfrm>
            <a:off x="246240" y="3115696"/>
            <a:ext cx="8686080" cy="0"/>
          </a:xfrm>
          <a:prstGeom prst="line">
            <a:avLst/>
          </a:prstGeom>
          <a:noFill/>
          <a:ln w="41275" cmpd="dbl">
            <a:solidFill>
              <a:srgbClr val="0000FF"/>
            </a:solidFill>
            <a:round/>
            <a:headEnd/>
            <a:tailEnd/>
          </a:ln>
        </p:spPr>
        <p:txBody>
          <a:bodyPr lIns="91430" tIns="45715" rIns="91430" bIns="45715"/>
          <a:lstStyle/>
          <a:p>
            <a:endParaRPr lang="en-US" dirty="0"/>
          </a:p>
        </p:txBody>
      </p:sp>
      <p:pic>
        <p:nvPicPr>
          <p:cNvPr id="10" name="Picture 9"/>
          <p:cNvPicPr>
            <a:picLocks noChangeAspect="1" noChangeArrowheads="1"/>
          </p:cNvPicPr>
          <p:nvPr/>
        </p:nvPicPr>
        <p:blipFill>
          <a:blip r:embed="rId8" cstate="print"/>
          <a:srcRect/>
          <a:stretch>
            <a:fillRect/>
          </a:stretch>
        </p:blipFill>
        <p:spPr bwMode="auto">
          <a:xfrm>
            <a:off x="4343400" y="181459"/>
            <a:ext cx="3352800" cy="732941"/>
          </a:xfrm>
          <a:prstGeom prst="rect">
            <a:avLst/>
          </a:prstGeom>
          <a:noFill/>
          <a:ln w="9525" algn="ctr">
            <a:noFill/>
            <a:miter lim="800000"/>
            <a:headEnd/>
            <a:tailEnd/>
          </a:ln>
        </p:spPr>
      </p:pic>
      <p:sp>
        <p:nvSpPr>
          <p:cNvPr id="11" name="Rectangle 2"/>
          <p:cNvSpPr txBox="1">
            <a:spLocks noChangeArrowheads="1"/>
          </p:cNvSpPr>
          <p:nvPr/>
        </p:nvSpPr>
        <p:spPr>
          <a:xfrm>
            <a:off x="425450" y="1743456"/>
            <a:ext cx="8718550" cy="1136650"/>
          </a:xfrm>
          <a:prstGeom prst="rect">
            <a:avLst/>
          </a:prstGeom>
          <a:noFill/>
          <a:ln>
            <a:noFill/>
          </a:ln>
        </p:spPr>
        <p:txBody>
          <a:bodyPr lIns="92065" tIns="46034" rIns="92065" bIns="46034"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None/>
              <a:defRPr sz="4400" b="0" i="0" u="none" strike="noStrike" cap="none" baseline="0">
                <a:solidFill>
                  <a:schemeClr val="dk1"/>
                </a:solidFill>
                <a:latin typeface="Calibri"/>
                <a:ea typeface="Calibri"/>
                <a:cs typeface="Calibri"/>
                <a:sym typeface="Calibri"/>
              </a:defRPr>
            </a:lvl1pPr>
            <a:lvl2pPr marL="0" marR="0" indent="0" algn="ctr" rtl="0">
              <a:lnSpc>
                <a:spcPct val="100000"/>
              </a:lnSpc>
              <a:spcBef>
                <a:spcPts val="0"/>
              </a:spcBef>
              <a:spcAft>
                <a:spcPts val="0"/>
              </a:spcAft>
              <a:buNone/>
              <a:defRPr sz="44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pPr>
              <a:spcBef>
                <a:spcPts val="1800"/>
              </a:spcBef>
              <a:spcAft>
                <a:spcPts val="600"/>
              </a:spcAft>
              <a:tabLst>
                <a:tab pos="655210" algn="l"/>
                <a:tab pos="1311860" algn="l"/>
                <a:tab pos="1968510" algn="l"/>
                <a:tab pos="2625159" algn="l"/>
                <a:tab pos="3281809" algn="l"/>
                <a:tab pos="3938459" algn="l"/>
                <a:tab pos="4595108" algn="l"/>
                <a:tab pos="5251758" algn="l"/>
                <a:tab pos="5908408" algn="l"/>
                <a:tab pos="6565057" algn="l"/>
                <a:tab pos="7221707" algn="l"/>
                <a:tab pos="7878357" algn="l"/>
              </a:tabLst>
            </a:pPr>
            <a:r>
              <a:rPr lang="en-US" sz="2800" b="1" dirty="0">
                <a:solidFill>
                  <a:schemeClr val="tx1"/>
                </a:solidFill>
                <a:effectLst>
                  <a:outerShdw blurRad="38100" dist="38100" dir="2700000" algn="tl">
                    <a:srgbClr val="000000">
                      <a:alpha val="43137"/>
                    </a:srgbClr>
                  </a:outerShdw>
                </a:effectLst>
                <a:latin typeface="Arial" charset="0"/>
                <a:ea typeface="+mn-ea"/>
                <a:cs typeface="+mn-cs"/>
              </a:rPr>
              <a:t>NCEP Operational HWRF: Progress and Challenges in Satellite Data Assimilation for </a:t>
            </a:r>
            <a:r>
              <a:rPr lang="en-US" sz="2800" b="1" dirty="0" smtClean="0">
                <a:solidFill>
                  <a:schemeClr val="tx1"/>
                </a:solidFill>
                <a:effectLst>
                  <a:outerShdw blurRad="38100" dist="38100" dir="2700000" algn="tl">
                    <a:srgbClr val="000000">
                      <a:alpha val="43137"/>
                    </a:srgbClr>
                  </a:outerShdw>
                </a:effectLst>
                <a:latin typeface="Arial" charset="0"/>
                <a:ea typeface="+mn-ea"/>
                <a:cs typeface="+mn-cs"/>
              </a:rPr>
              <a:t>Hurricane Forecasting</a:t>
            </a:r>
            <a:endParaRPr lang="en-US" sz="2800" b="1" dirty="0">
              <a:solidFill>
                <a:schemeClr val="tx1"/>
              </a:solidFill>
              <a:effectLst>
                <a:outerShdw blurRad="38100" dist="38100" dir="2700000" algn="tl">
                  <a:srgbClr val="000000">
                    <a:alpha val="43137"/>
                  </a:srgbClr>
                </a:outerShdw>
              </a:effectLst>
              <a:latin typeface="Arial" charset="0"/>
              <a:ea typeface="+mn-ea"/>
              <a:cs typeface="+mn-cs"/>
            </a:endParaRPr>
          </a:p>
        </p:txBody>
      </p:sp>
      <p:sp>
        <p:nvSpPr>
          <p:cNvPr id="12" name="Text Box 12"/>
          <p:cNvSpPr txBox="1">
            <a:spLocks noChangeArrowheads="1"/>
          </p:cNvSpPr>
          <p:nvPr/>
        </p:nvSpPr>
        <p:spPr bwMode="auto">
          <a:xfrm>
            <a:off x="364002" y="3329732"/>
            <a:ext cx="8504439" cy="1952960"/>
          </a:xfrm>
          <a:prstGeom prst="rect">
            <a:avLst/>
          </a:prstGeom>
          <a:noFill/>
          <a:ln w="9525">
            <a:noFill/>
            <a:miter lim="800000"/>
            <a:headEnd/>
            <a:tailEnd/>
          </a:ln>
        </p:spPr>
        <p:txBody>
          <a:bodyPr wrap="square" lIns="91430" tIns="45715" rIns="91430" bIns="45715">
            <a:spAutoFit/>
          </a:bodyPr>
          <a:lstStyle/>
          <a:p>
            <a:pPr algn="ctr" defTabSz="414683" hangingPunct="0">
              <a:lnSpc>
                <a:spcPct val="93000"/>
              </a:lnSpc>
              <a:buClr>
                <a:srgbClr val="000000"/>
              </a:buClr>
              <a:buSzPct val="100000"/>
              <a:defRPr/>
            </a:pPr>
            <a:r>
              <a:rPr lang="en-US" b="1" dirty="0">
                <a:solidFill>
                  <a:srgbClr val="003300"/>
                </a:solidFill>
                <a:effectLst>
                  <a:outerShdw blurRad="38100" dist="38100" dir="2700000" algn="tl">
                    <a:srgbClr val="000000">
                      <a:alpha val="43137"/>
                    </a:srgbClr>
                  </a:outerShdw>
                </a:effectLst>
              </a:rPr>
              <a:t>Vijay </a:t>
            </a:r>
            <a:r>
              <a:rPr lang="en-US" b="1" dirty="0" smtClean="0">
                <a:solidFill>
                  <a:srgbClr val="003300"/>
                </a:solidFill>
                <a:effectLst>
                  <a:outerShdw blurRad="38100" dist="38100" dir="2700000" algn="tl">
                    <a:srgbClr val="000000">
                      <a:alpha val="43137"/>
                    </a:srgbClr>
                  </a:outerShdw>
                </a:effectLst>
              </a:rPr>
              <a:t>Tallapragada,  Banglin Zhang, </a:t>
            </a:r>
            <a:r>
              <a:rPr lang="en-US" b="1" dirty="0" err="1" smtClean="0">
                <a:solidFill>
                  <a:srgbClr val="003300"/>
                </a:solidFill>
                <a:effectLst>
                  <a:outerShdw blurRad="38100" dist="38100" dir="2700000" algn="tl">
                    <a:srgbClr val="000000">
                      <a:alpha val="43137"/>
                    </a:srgbClr>
                  </a:outerShdw>
                </a:effectLst>
              </a:rPr>
              <a:t>Mingjing</a:t>
            </a:r>
            <a:r>
              <a:rPr lang="en-US" b="1" dirty="0" smtClean="0">
                <a:solidFill>
                  <a:srgbClr val="003300"/>
                </a:solidFill>
                <a:effectLst>
                  <a:outerShdw blurRad="38100" dist="38100" dir="2700000" algn="tl">
                    <a:srgbClr val="000000">
                      <a:alpha val="43137"/>
                    </a:srgbClr>
                  </a:outerShdw>
                </a:effectLst>
              </a:rPr>
              <a:t> Tong, Emily Liu &amp; Jason </a:t>
            </a:r>
            <a:r>
              <a:rPr lang="en-US" b="1" dirty="0" err="1" smtClean="0">
                <a:solidFill>
                  <a:srgbClr val="003300"/>
                </a:solidFill>
                <a:effectLst>
                  <a:outerShdw blurRad="38100" dist="38100" dir="2700000" algn="tl">
                    <a:srgbClr val="000000">
                      <a:alpha val="43137"/>
                    </a:srgbClr>
                  </a:outerShdw>
                </a:effectLst>
              </a:rPr>
              <a:t>Sippel</a:t>
            </a:r>
            <a:endParaRPr lang="en-US" b="1" dirty="0" smtClean="0">
              <a:solidFill>
                <a:srgbClr val="003300"/>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endParaRPr lang="en-US" sz="1400" b="1" dirty="0">
              <a:solidFill>
                <a:srgbClr val="FF00FF"/>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r>
              <a:rPr lang="en-US" sz="1400" b="1" dirty="0" smtClean="0">
                <a:solidFill>
                  <a:srgbClr val="FF00FF"/>
                </a:solidFill>
                <a:effectLst>
                  <a:outerShdw blurRad="38100" dist="38100" dir="2700000" algn="tl">
                    <a:srgbClr val="000000">
                      <a:alpha val="43137"/>
                    </a:srgbClr>
                  </a:outerShdw>
                </a:effectLst>
              </a:rPr>
              <a:t>Environmental </a:t>
            </a:r>
            <a:r>
              <a:rPr lang="en-US" sz="1400" b="1" dirty="0">
                <a:solidFill>
                  <a:srgbClr val="FF00FF"/>
                </a:solidFill>
                <a:effectLst>
                  <a:outerShdw blurRad="38100" dist="38100" dir="2700000" algn="tl">
                    <a:srgbClr val="000000">
                      <a:alpha val="43137"/>
                    </a:srgbClr>
                  </a:outerShdw>
                </a:effectLst>
              </a:rPr>
              <a:t>Modeling Center, </a:t>
            </a:r>
            <a:endParaRPr lang="en-US" sz="1400" b="1" dirty="0" smtClean="0">
              <a:solidFill>
                <a:srgbClr val="FF00FF"/>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r>
              <a:rPr lang="en-US" sz="1400" b="1" dirty="0" smtClean="0">
                <a:solidFill>
                  <a:srgbClr val="FF00FF"/>
                </a:solidFill>
                <a:effectLst>
                  <a:outerShdw blurRad="38100" dist="38100" dir="2700000" algn="tl">
                    <a:srgbClr val="000000">
                      <a:alpha val="43137"/>
                    </a:srgbClr>
                  </a:outerShdw>
                </a:effectLst>
              </a:rPr>
              <a:t>NOAA/NWS/NCEP, NCWCP, College Park, </a:t>
            </a:r>
            <a:r>
              <a:rPr lang="en-US" sz="1400" b="1" dirty="0">
                <a:solidFill>
                  <a:srgbClr val="FF00FF"/>
                </a:solidFill>
                <a:effectLst>
                  <a:outerShdw blurRad="38100" dist="38100" dir="2700000" algn="tl">
                    <a:srgbClr val="000000">
                      <a:alpha val="43137"/>
                    </a:srgbClr>
                  </a:outerShdw>
                </a:effectLst>
              </a:rPr>
              <a:t>MD </a:t>
            </a:r>
            <a:r>
              <a:rPr lang="en-US" sz="1400" b="1" dirty="0" smtClean="0">
                <a:solidFill>
                  <a:srgbClr val="FF00FF"/>
                </a:solidFill>
                <a:effectLst>
                  <a:outerShdw blurRad="38100" dist="38100" dir="2700000" algn="tl">
                    <a:srgbClr val="000000">
                      <a:alpha val="43137"/>
                    </a:srgbClr>
                  </a:outerShdw>
                </a:effectLst>
              </a:rPr>
              <a:t>20740.</a:t>
            </a:r>
          </a:p>
          <a:p>
            <a:pPr algn="ctr" defTabSz="414683" hangingPunct="0">
              <a:lnSpc>
                <a:spcPct val="93000"/>
              </a:lnSpc>
              <a:buClr>
                <a:srgbClr val="000000"/>
              </a:buClr>
              <a:buSzPct val="100000"/>
              <a:defRPr/>
            </a:pPr>
            <a:endParaRPr lang="en-US" sz="1400" b="1" dirty="0">
              <a:solidFill>
                <a:srgbClr val="FF00FF"/>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r>
              <a:rPr lang="en-US" sz="1400" b="1" dirty="0" smtClean="0">
                <a:effectLst>
                  <a:outerShdw blurRad="38100" dist="38100" dir="2700000" algn="tl">
                    <a:srgbClr val="000000">
                      <a:alpha val="43137"/>
                    </a:srgbClr>
                  </a:outerShdw>
                </a:effectLst>
                <a:latin typeface="Arial" charset="0"/>
              </a:rPr>
              <a:t>In Collaboration with:</a:t>
            </a:r>
          </a:p>
          <a:p>
            <a:pPr algn="ctr" defTabSz="414683" hangingPunct="0">
              <a:lnSpc>
                <a:spcPct val="93000"/>
              </a:lnSpc>
              <a:buClr>
                <a:srgbClr val="000000"/>
              </a:buClr>
              <a:buSzPct val="100000"/>
              <a:defRPr/>
            </a:pPr>
            <a:r>
              <a:rPr lang="en-US" sz="1400" b="1" dirty="0" err="1" smtClean="0">
                <a:solidFill>
                  <a:srgbClr val="FF00FF"/>
                </a:solidFill>
                <a:effectLst>
                  <a:outerShdw blurRad="38100" dist="38100" dir="2700000" algn="tl">
                    <a:srgbClr val="000000">
                      <a:alpha val="43137"/>
                    </a:srgbClr>
                  </a:outerShdw>
                </a:effectLst>
                <a:latin typeface="Arial" charset="0"/>
              </a:rPr>
              <a:t>Fuzhong</a:t>
            </a:r>
            <a:r>
              <a:rPr lang="en-US" sz="1400" b="1" dirty="0" smtClean="0">
                <a:solidFill>
                  <a:srgbClr val="FF00FF"/>
                </a:solidFill>
                <a:effectLst>
                  <a:outerShdw blurRad="38100" dist="38100" dir="2700000" algn="tl">
                    <a:srgbClr val="000000">
                      <a:alpha val="43137"/>
                    </a:srgbClr>
                  </a:outerShdw>
                </a:effectLst>
                <a:latin typeface="Arial" charset="0"/>
              </a:rPr>
              <a:t> </a:t>
            </a:r>
            <a:r>
              <a:rPr lang="en-US" sz="1400" b="1" dirty="0" err="1" smtClean="0">
                <a:solidFill>
                  <a:srgbClr val="FF00FF"/>
                </a:solidFill>
                <a:effectLst>
                  <a:outerShdw blurRad="38100" dist="38100" dir="2700000" algn="tl">
                    <a:srgbClr val="000000">
                      <a:alpha val="43137"/>
                    </a:srgbClr>
                  </a:outerShdw>
                </a:effectLst>
                <a:latin typeface="Arial" charset="0"/>
              </a:rPr>
              <a:t>Weng</a:t>
            </a:r>
            <a:r>
              <a:rPr lang="en-US" sz="1400" b="1" dirty="0" smtClean="0">
                <a:solidFill>
                  <a:srgbClr val="FF00FF"/>
                </a:solidFill>
                <a:effectLst>
                  <a:outerShdw blurRad="38100" dist="38100" dir="2700000" algn="tl">
                    <a:srgbClr val="000000">
                      <a:alpha val="43137"/>
                    </a:srgbClr>
                  </a:outerShdw>
                </a:effectLst>
                <a:latin typeface="Arial" charset="0"/>
              </a:rPr>
              <a:t>; </a:t>
            </a:r>
            <a:r>
              <a:rPr lang="en-US" sz="1400" b="1" dirty="0" err="1" smtClean="0">
                <a:solidFill>
                  <a:srgbClr val="FF00FF"/>
                </a:solidFill>
                <a:effectLst>
                  <a:outerShdw blurRad="38100" dist="38100" dir="2700000" algn="tl">
                    <a:srgbClr val="000000">
                      <a:alpha val="43137"/>
                    </a:srgbClr>
                  </a:outerShdw>
                </a:effectLst>
                <a:latin typeface="Arial" charset="0"/>
              </a:rPr>
              <a:t>Xiaolei</a:t>
            </a:r>
            <a:r>
              <a:rPr lang="en-US" sz="1400" b="1" dirty="0" smtClean="0">
                <a:solidFill>
                  <a:srgbClr val="FF00FF"/>
                </a:solidFill>
                <a:effectLst>
                  <a:outerShdw blurRad="38100" dist="38100" dir="2700000" algn="tl">
                    <a:srgbClr val="000000">
                      <a:alpha val="43137"/>
                    </a:srgbClr>
                  </a:outerShdw>
                </a:effectLst>
                <a:latin typeface="Arial" charset="0"/>
              </a:rPr>
              <a:t> Zhou, Chris </a:t>
            </a:r>
            <a:r>
              <a:rPr lang="en-US" sz="1400" b="1" dirty="0" err="1" smtClean="0">
                <a:solidFill>
                  <a:srgbClr val="FF00FF"/>
                </a:solidFill>
                <a:effectLst>
                  <a:outerShdw blurRad="38100" dist="38100" dir="2700000" algn="tl">
                    <a:srgbClr val="000000">
                      <a:alpha val="43137"/>
                    </a:srgbClr>
                  </a:outerShdw>
                </a:effectLst>
                <a:latin typeface="Arial" charset="0"/>
              </a:rPr>
              <a:t>Velden</a:t>
            </a:r>
            <a:r>
              <a:rPr lang="en-US" sz="1400" b="1" dirty="0" smtClean="0">
                <a:solidFill>
                  <a:srgbClr val="FF00FF"/>
                </a:solidFill>
                <a:effectLst>
                  <a:outerShdw blurRad="38100" dist="38100" dir="2700000" algn="tl">
                    <a:srgbClr val="000000">
                      <a:alpha val="43137"/>
                    </a:srgbClr>
                  </a:outerShdw>
                </a:effectLst>
                <a:latin typeface="Arial" charset="0"/>
              </a:rPr>
              <a:t>, EMC DA Team, and HFIP DA Team</a:t>
            </a:r>
            <a:endParaRPr lang="en-US" sz="1400" b="1" dirty="0" smtClean="0">
              <a:solidFill>
                <a:srgbClr val="FF00FF"/>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endParaRPr lang="en-US" sz="1400" b="1" dirty="0" smtClean="0">
              <a:solidFill>
                <a:srgbClr val="003300"/>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endParaRPr lang="en-US" sz="1400" b="1" dirty="0">
              <a:solidFill>
                <a:srgbClr val="FF00FF"/>
              </a:solidFill>
              <a:effectLst>
                <a:outerShdw blurRad="38100" dist="38100" dir="2700000" algn="tl">
                  <a:srgbClr val="000000">
                    <a:alpha val="43137"/>
                  </a:srgbClr>
                </a:outerShdw>
              </a:effectLst>
            </a:endParaRPr>
          </a:p>
        </p:txBody>
      </p:sp>
      <p:sp>
        <p:nvSpPr>
          <p:cNvPr id="13" name="Rectangle 9"/>
          <p:cNvSpPr>
            <a:spLocks noChangeArrowheads="1"/>
          </p:cNvSpPr>
          <p:nvPr/>
        </p:nvSpPr>
        <p:spPr bwMode="auto">
          <a:xfrm>
            <a:off x="425450" y="5086940"/>
            <a:ext cx="8534880" cy="349958"/>
          </a:xfrm>
          <a:prstGeom prst="rect">
            <a:avLst/>
          </a:prstGeom>
          <a:noFill/>
          <a:ln w="9525">
            <a:noFill/>
            <a:miter lim="800000"/>
            <a:headEnd/>
            <a:tailEnd/>
          </a:ln>
        </p:spPr>
        <p:txBody>
          <a:bodyPr lIns="91430" tIns="45715" rIns="91430" bIns="45715">
            <a:spAutoFit/>
          </a:bodyPr>
          <a:lstStyle/>
          <a:p>
            <a:pPr algn="r" defTabSz="414683" hangingPunct="0">
              <a:lnSpc>
                <a:spcPct val="93000"/>
              </a:lnSpc>
              <a:buClr>
                <a:srgbClr val="000000"/>
              </a:buClr>
              <a:buSzPct val="100000"/>
              <a:defRPr/>
            </a:pPr>
            <a:r>
              <a:rPr lang="en-US" b="1" dirty="0">
                <a:effectLst>
                  <a:outerShdw blurRad="38100" dist="38100" dir="2700000" algn="tl">
                    <a:srgbClr val="000000">
                      <a:alpha val="43137"/>
                    </a:srgbClr>
                  </a:outerShdw>
                </a:effectLst>
                <a:latin typeface="Arial" charset="0"/>
              </a:rPr>
              <a:t> NOAA Satellite Science Week </a:t>
            </a:r>
            <a:r>
              <a:rPr lang="en-US" b="1" dirty="0" smtClean="0">
                <a:effectLst>
                  <a:outerShdw blurRad="38100" dist="38100" dir="2700000" algn="tl">
                    <a:srgbClr val="000000">
                      <a:alpha val="43137"/>
                    </a:srgbClr>
                  </a:outerShdw>
                </a:effectLst>
                <a:latin typeface="Arial" charset="0"/>
              </a:rPr>
              <a:t>2015, February 26, 2014</a:t>
            </a:r>
            <a:endParaRPr lang="en-US" b="1" dirty="0">
              <a:effectLst>
                <a:outerShdw blurRad="38100" dist="38100" dir="2700000" algn="tl">
                  <a:srgbClr val="000000">
                    <a:alpha val="43137"/>
                  </a:srgbClr>
                </a:outerShdw>
              </a:effectLst>
              <a:latin typeface="Arial" charset="0"/>
            </a:endParaRPr>
          </a:p>
        </p:txBody>
      </p:sp>
      <p:sp>
        <p:nvSpPr>
          <p:cNvPr id="14" name="Line 10"/>
          <p:cNvSpPr>
            <a:spLocks noChangeShapeType="1"/>
          </p:cNvSpPr>
          <p:nvPr/>
        </p:nvSpPr>
        <p:spPr bwMode="auto">
          <a:xfrm>
            <a:off x="182361" y="1608612"/>
            <a:ext cx="8686080" cy="0"/>
          </a:xfrm>
          <a:prstGeom prst="line">
            <a:avLst/>
          </a:prstGeom>
          <a:noFill/>
          <a:ln w="41275" cmpd="dbl">
            <a:solidFill>
              <a:srgbClr val="0000FF"/>
            </a:solidFill>
            <a:round/>
            <a:headEnd/>
            <a:tailEnd/>
          </a:ln>
        </p:spPr>
        <p:txBody>
          <a:bodyPr lIns="91430" tIns="45715" rIns="91430" bIns="45715"/>
          <a:lstStyle/>
          <a:p>
            <a:endParaRPr lang="en-US" dirty="0"/>
          </a:p>
        </p:txBody>
      </p:sp>
      <p:pic>
        <p:nvPicPr>
          <p:cNvPr id="2065" name="Picture 17" descr="JPSS Site Logo"/>
          <p:cNvPicPr>
            <a:picLocks noChangeAspect="1" noChangeArrowheads="1"/>
          </p:cNvPicPr>
          <p:nvPr/>
        </p:nvPicPr>
        <p:blipFill rotWithShape="1">
          <a:blip r:embed="rId9">
            <a:extLst>
              <a:ext uri="{28A0092B-C50C-407E-A947-70E740481C1C}">
                <a14:useLocalDpi xmlns:a14="http://schemas.microsoft.com/office/drawing/2010/main" val="0"/>
              </a:ext>
            </a:extLst>
          </a:blip>
          <a:srcRect r="27491"/>
          <a:stretch/>
        </p:blipFill>
        <p:spPr bwMode="auto">
          <a:xfrm>
            <a:off x="6379464" y="6124654"/>
            <a:ext cx="2633472" cy="63586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69" name="Picture 21" descr="http://www.goes-r.gov"/>
          <p:cNvPicPr>
            <a:picLocks noChangeAspect="1" noChangeArrowheads="1"/>
          </p:cNvPicPr>
          <p:nvPr/>
        </p:nvPicPr>
        <p:blipFill rotWithShape="1">
          <a:blip r:embed="rId10">
            <a:extLst>
              <a:ext uri="{28A0092B-C50C-407E-A947-70E740481C1C}">
                <a14:useLocalDpi xmlns:a14="http://schemas.microsoft.com/office/drawing/2010/main" val="0"/>
              </a:ext>
            </a:extLst>
          </a:blip>
          <a:srcRect r="35657"/>
          <a:stretch/>
        </p:blipFill>
        <p:spPr bwMode="auto">
          <a:xfrm>
            <a:off x="4513821" y="6124654"/>
            <a:ext cx="1685362" cy="64008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65347" y="5665969"/>
            <a:ext cx="2260106"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latin typeface="Arial" charset="0"/>
              </a:rPr>
              <a:t>With support from:</a:t>
            </a:r>
            <a:endParaRPr lang="en-US" dirty="0"/>
          </a:p>
        </p:txBody>
      </p:sp>
    </p:spTree>
    <p:extLst>
      <p:ext uri="{BB962C8B-B14F-4D97-AF65-F5344CB8AC3E}">
        <p14:creationId xmlns:p14="http://schemas.microsoft.com/office/powerpoint/2010/main" val="3037694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4"/>
          <p:cNvSpPr>
            <a:spLocks noChangeArrowheads="1"/>
          </p:cNvSpPr>
          <p:nvPr/>
        </p:nvSpPr>
        <p:spPr bwMode="auto">
          <a:xfrm>
            <a:off x="1042116" y="205366"/>
            <a:ext cx="6993709" cy="134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ct val="140000"/>
              </a:lnSpc>
            </a:pPr>
            <a:r>
              <a:rPr lang="en-US" altLang="en-US" sz="2900" b="1" dirty="0">
                <a:solidFill>
                  <a:srgbClr val="0033CC"/>
                </a:solidFill>
                <a:latin typeface="Calibri"/>
                <a:ea typeface="Calibri"/>
                <a:cs typeface="Calibri"/>
                <a:sym typeface="Calibri"/>
              </a:rPr>
              <a:t>Impact of ATMS data on </a:t>
            </a:r>
            <a:r>
              <a:rPr lang="en-US" altLang="en-US" sz="2900" b="1" dirty="0" smtClean="0">
                <a:solidFill>
                  <a:srgbClr val="0033CC"/>
                </a:solidFill>
                <a:latin typeface="Calibri"/>
                <a:ea typeface="Calibri"/>
                <a:cs typeface="Calibri"/>
                <a:sym typeface="Calibri"/>
              </a:rPr>
              <a:t>Hurricane Forecasts</a:t>
            </a:r>
          </a:p>
          <a:p>
            <a:pPr algn="ctr">
              <a:lnSpc>
                <a:spcPct val="140000"/>
              </a:lnSpc>
            </a:pPr>
            <a:r>
              <a:rPr lang="en-US" altLang="en-US" sz="2900" b="1" dirty="0" smtClean="0">
                <a:solidFill>
                  <a:srgbClr val="0033CC"/>
                </a:solidFill>
                <a:latin typeface="Calibri"/>
                <a:ea typeface="Calibri"/>
                <a:cs typeface="Calibri"/>
                <a:sym typeface="Calibri"/>
              </a:rPr>
              <a:t>Using HWRF Model</a:t>
            </a:r>
            <a:endParaRPr lang="en-US" altLang="en-US" sz="2900" b="1" dirty="0">
              <a:solidFill>
                <a:srgbClr val="0033CC"/>
              </a:solidFill>
              <a:latin typeface="Calibri"/>
              <a:ea typeface="Calibri"/>
              <a:cs typeface="Calibri"/>
              <a:sym typeface="Calibri"/>
            </a:endParaRPr>
          </a:p>
        </p:txBody>
      </p:sp>
      <p:sp>
        <p:nvSpPr>
          <p:cNvPr id="6146" name="TextBox 4"/>
          <p:cNvSpPr txBox="1">
            <a:spLocks noChangeArrowheads="1"/>
          </p:cNvSpPr>
          <p:nvPr/>
        </p:nvSpPr>
        <p:spPr bwMode="auto">
          <a:xfrm>
            <a:off x="457200" y="375285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just">
              <a:buFont typeface="Arial" pitchFamily="34" charset="0"/>
              <a:buChar char="•"/>
            </a:pPr>
            <a:r>
              <a:rPr lang="en-US" altLang="en-US" sz="2400" dirty="0">
                <a:latin typeface="Times New Roman" pitchFamily="18" charset="0"/>
              </a:rPr>
              <a:t> ATMS data assimilation in GSI/HWRF results in a consistent </a:t>
            </a:r>
          </a:p>
          <a:p>
            <a:pPr algn="just"/>
            <a:r>
              <a:rPr lang="en-US" altLang="en-US" sz="2400" dirty="0">
                <a:latin typeface="Times New Roman" pitchFamily="18" charset="0"/>
              </a:rPr>
              <a:t>  positive impact on the track and intensity forecasts of the four </a:t>
            </a:r>
          </a:p>
          <a:p>
            <a:pPr algn="just"/>
            <a:r>
              <a:rPr lang="en-US" altLang="en-US" sz="2400" dirty="0">
                <a:latin typeface="Times New Roman" pitchFamily="18" charset="0"/>
              </a:rPr>
              <a:t>  landfall hurricanes in 2012 </a:t>
            </a:r>
          </a:p>
        </p:txBody>
      </p:sp>
      <p:sp>
        <p:nvSpPr>
          <p:cNvPr id="6147" name="TextBox 3"/>
          <p:cNvSpPr txBox="1">
            <a:spLocks noChangeArrowheads="1"/>
          </p:cNvSpPr>
          <p:nvPr/>
        </p:nvSpPr>
        <p:spPr bwMode="auto">
          <a:xfrm>
            <a:off x="381000" y="1371600"/>
            <a:ext cx="853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buFont typeface="Arial" pitchFamily="34" charset="0"/>
              <a:buChar char="•"/>
            </a:pPr>
            <a:r>
              <a:rPr lang="en-US" altLang="en-US" sz="2400" dirty="0">
                <a:solidFill>
                  <a:srgbClr val="000000"/>
                </a:solidFill>
                <a:latin typeface="Times New Roman" pitchFamily="18" charset="0"/>
              </a:rPr>
              <a:t> A consistent FOV distribution between temperature and humidity channels on ATMS makes the cloud detection easy to implement </a:t>
            </a:r>
          </a:p>
        </p:txBody>
      </p:sp>
      <p:sp>
        <p:nvSpPr>
          <p:cNvPr id="6148" name="TextBox 3"/>
          <p:cNvSpPr txBox="1">
            <a:spLocks noChangeArrowheads="1"/>
          </p:cNvSpPr>
          <p:nvPr/>
        </p:nvSpPr>
        <p:spPr bwMode="auto">
          <a:xfrm>
            <a:off x="457200" y="50482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just">
              <a:buFont typeface="Arial" pitchFamily="34" charset="0"/>
              <a:buChar char="•"/>
            </a:pPr>
            <a:r>
              <a:rPr lang="en-US" altLang="en-US" sz="2400" dirty="0">
                <a:solidFill>
                  <a:srgbClr val="000000"/>
                </a:solidFill>
                <a:latin typeface="Times New Roman" pitchFamily="18" charset="0"/>
              </a:rPr>
              <a:t> Hurricane Sandy</a:t>
            </a:r>
            <a:r>
              <a:rPr lang="ja-JP" altLang="en-US" sz="2400" dirty="0">
                <a:solidFill>
                  <a:srgbClr val="000000"/>
                </a:solidFill>
                <a:latin typeface="Times New Roman" pitchFamily="18" charset="0"/>
              </a:rPr>
              <a:t>’</a:t>
            </a:r>
            <a:r>
              <a:rPr lang="en-US" altLang="ja-JP" sz="2400" dirty="0">
                <a:solidFill>
                  <a:srgbClr val="000000"/>
                </a:solidFill>
                <a:latin typeface="Times New Roman" pitchFamily="18" charset="0"/>
              </a:rPr>
              <a:t>s forecasts are significantly improved after </a:t>
            </a:r>
          </a:p>
          <a:p>
            <a:pPr algn="just"/>
            <a:r>
              <a:rPr lang="en-US" altLang="en-US" sz="2400" dirty="0">
                <a:solidFill>
                  <a:srgbClr val="000000"/>
                </a:solidFill>
                <a:latin typeface="Times New Roman" pitchFamily="18" charset="0"/>
              </a:rPr>
              <a:t>  ATMS data assimilation when verified with independent </a:t>
            </a:r>
          </a:p>
          <a:p>
            <a:pPr algn="just"/>
            <a:r>
              <a:rPr lang="en-US" altLang="en-US" sz="2400" dirty="0">
                <a:solidFill>
                  <a:srgbClr val="000000"/>
                </a:solidFill>
                <a:latin typeface="Times New Roman" pitchFamily="18" charset="0"/>
              </a:rPr>
              <a:t>  GOES and POES observations</a:t>
            </a:r>
          </a:p>
        </p:txBody>
      </p:sp>
      <p:sp>
        <p:nvSpPr>
          <p:cNvPr id="6149" name="TextBox 3"/>
          <p:cNvSpPr txBox="1">
            <a:spLocks noChangeArrowheads="1"/>
          </p:cNvSpPr>
          <p:nvPr/>
        </p:nvSpPr>
        <p:spPr bwMode="auto">
          <a:xfrm>
            <a:off x="457200" y="2362200"/>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buFont typeface="Arial" pitchFamily="34" charset="0"/>
              <a:buChar char="•"/>
            </a:pPr>
            <a:r>
              <a:rPr lang="en-US" altLang="en-US" sz="2400" dirty="0">
                <a:solidFill>
                  <a:srgbClr val="000000"/>
                </a:solidFill>
                <a:latin typeface="Times New Roman" pitchFamily="18" charset="0"/>
              </a:rPr>
              <a:t> A higher model top allows more upper-level microwave and </a:t>
            </a:r>
          </a:p>
          <a:p>
            <a:r>
              <a:rPr lang="en-US" altLang="en-US" sz="2400" dirty="0">
                <a:solidFill>
                  <a:srgbClr val="000000"/>
                </a:solidFill>
                <a:latin typeface="Times New Roman" pitchFamily="18" charset="0"/>
              </a:rPr>
              <a:t>  infrared channels to be assimilated into HWRF, resulting </a:t>
            </a:r>
          </a:p>
          <a:p>
            <a:r>
              <a:rPr lang="en-US" altLang="en-US" sz="2400" dirty="0">
                <a:solidFill>
                  <a:srgbClr val="000000"/>
                </a:solidFill>
                <a:latin typeface="Times New Roman" pitchFamily="18" charset="0"/>
              </a:rPr>
              <a:t>  improved atmospheric steering and track forecasts</a:t>
            </a:r>
          </a:p>
        </p:txBody>
      </p:sp>
      <p:sp>
        <p:nvSpPr>
          <p:cNvPr id="2" name="TextBox 1"/>
          <p:cNvSpPr txBox="1"/>
          <p:nvPr/>
        </p:nvSpPr>
        <p:spPr>
          <a:xfrm>
            <a:off x="3875315" y="6118554"/>
            <a:ext cx="4833257" cy="369332"/>
          </a:xfrm>
          <a:prstGeom prst="rect">
            <a:avLst/>
          </a:prstGeom>
          <a:noFill/>
        </p:spPr>
        <p:txBody>
          <a:bodyPr wrap="square" rtlCol="0">
            <a:spAutoFit/>
          </a:bodyPr>
          <a:lstStyle/>
          <a:p>
            <a:pPr algn="r"/>
            <a:r>
              <a:rPr lang="en-US" b="1" i="1" u="sng" dirty="0" smtClean="0"/>
              <a:t>Zou et al., JGR 2014</a:t>
            </a:r>
            <a:endParaRPr lang="en-US" b="1" i="1" u="sng" dirty="0"/>
          </a:p>
        </p:txBody>
      </p:sp>
      <p:sp>
        <p:nvSpPr>
          <p:cNvPr id="8" name="Slide Number Placeholder 2"/>
          <p:cNvSpPr txBox="1">
            <a:spLocks/>
          </p:cNvSpPr>
          <p:nvPr/>
        </p:nvSpPr>
        <p:spPr>
          <a:xfrm>
            <a:off x="8403771" y="6259286"/>
            <a:ext cx="622401" cy="457200"/>
          </a:xfrm>
          <a:prstGeom prst="ellipse">
            <a:avLst/>
          </a:prstGeom>
          <a:noFill/>
          <a:ln>
            <a:noFill/>
          </a:ln>
        </p:spPr>
        <p:txBody>
          <a:bodyPr lIns="91425" tIns="91425" rIns="91425" bIns="91425" anchor="ctr" anchorCtr="0"/>
          <a:lstStyle>
            <a:defPPr>
              <a:defRPr lang="en-US"/>
            </a:defPPr>
            <a:lvl1pPr marL="0" marR="0" indent="0" algn="r" defTabSz="457200" rtl="0" eaLnBrk="1" latinLnBrk="0" hangingPunct="1">
              <a:defRPr sz="1000" b="0" i="0" u="none" strike="noStrike" kern="1200" cap="none" baseline="0">
                <a:solidFill>
                  <a:srgbClr val="888888"/>
                </a:solidFill>
                <a:latin typeface="Calibri"/>
                <a:ea typeface="Calibri"/>
                <a:cs typeface="Calibri"/>
                <a:sym typeface="Calibri"/>
              </a:defRPr>
            </a:lvl1pPr>
            <a:lvl2pPr marL="4572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2pPr>
            <a:lvl3pPr marL="9144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3pPr>
            <a:lvl4pPr marL="13716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4pPr>
            <a:lvl5pPr marL="18288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5pPr>
            <a:lvl6pPr marL="22860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6pPr>
            <a:lvl7pPr marL="27432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7pPr>
            <a:lvl8pPr marL="32004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8pPr>
            <a:lvl9pPr marL="3657600" marR="0" indent="0" algn="l" defTabSz="457200" rtl="0" eaLnBrk="1" latinLnBrk="0" hangingPunct="1">
              <a:defRPr sz="1800" b="0" i="0" u="none" strike="noStrike" kern="1200" cap="none" baseline="0">
                <a:solidFill>
                  <a:schemeClr val="dk1"/>
                </a:solidFill>
                <a:latin typeface="Calibri"/>
                <a:ea typeface="Calibri"/>
                <a:cs typeface="Calibri"/>
                <a:sym typeface="Calibri"/>
              </a:defRPr>
            </a:lvl9pPr>
          </a:lstStyle>
          <a:p>
            <a:fld id="{29C3BC5B-148B-4219-9C71-EEA48E8D9E7E}" type="slidenum">
              <a:rPr lang="en-US" sz="1400" smtClean="0">
                <a:solidFill>
                  <a:srgbClr val="000000"/>
                </a:solidFill>
                <a:latin typeface="Arial"/>
                <a:ea typeface="Arial"/>
                <a:cs typeface="Arial"/>
                <a:sym typeface="Arial"/>
              </a:rPr>
              <a:pPr/>
              <a:t>10</a:t>
            </a:fld>
            <a:endParaRPr lang="en-US" sz="1400" dirty="0">
              <a:solidFill>
                <a:srgbClr val="000000"/>
              </a:solidFill>
              <a:latin typeface="Arial"/>
              <a:ea typeface="Arial"/>
              <a:cs typeface="Arial"/>
              <a:sym typeface="Arial"/>
            </a:endParaRPr>
          </a:p>
        </p:txBody>
      </p:sp>
      <p:sp>
        <p:nvSpPr>
          <p:cNvPr id="9" name="TextBox 8"/>
          <p:cNvSpPr txBox="1"/>
          <p:nvPr/>
        </p:nvSpPr>
        <p:spPr>
          <a:xfrm>
            <a:off x="0" y="6523233"/>
            <a:ext cx="7272247" cy="369332"/>
          </a:xfrm>
          <a:prstGeom prst="rect">
            <a:avLst/>
          </a:prstGeom>
          <a:noFill/>
        </p:spPr>
        <p:txBody>
          <a:bodyPr wrap="none" rtlCol="0">
            <a:spAutoFit/>
          </a:bodyPr>
          <a:lstStyle/>
          <a:p>
            <a:r>
              <a:rPr lang="en-US" b="1" i="1" dirty="0" smtClean="0"/>
              <a:t>Community research supported by HFIP, JPSS-PG and GOES-R3</a:t>
            </a:r>
            <a:endParaRPr lang="en-US" b="1" i="1" dirty="0"/>
          </a:p>
        </p:txBody>
      </p:sp>
    </p:spTree>
    <p:extLst>
      <p:ext uri="{BB962C8B-B14F-4D97-AF65-F5344CB8AC3E}">
        <p14:creationId xmlns:p14="http://schemas.microsoft.com/office/powerpoint/2010/main" val="4167496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ean-dis-dif-goes000zou-fak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6505" y="2569517"/>
            <a:ext cx="25241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125" descr="E:\hwrf\goes-hurricane\mine\mean-dis-dif-goeszouq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6034" y="2552378"/>
            <a:ext cx="25241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p:nvSpPr>
        <p:spPr bwMode="auto">
          <a:xfrm>
            <a:off x="3352418" y="1800790"/>
            <a:ext cx="22870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r>
              <a:rPr lang="en-US" altLang="en-US" sz="2000" dirty="0">
                <a:latin typeface="Calibri"/>
                <a:cs typeface="Calibri"/>
              </a:rPr>
              <a:t>S</a:t>
            </a:r>
            <a:r>
              <a:rPr lang="en-US" altLang="en-US" sz="2000" dirty="0" smtClean="0">
                <a:latin typeface="Calibri"/>
                <a:cs typeface="Calibri"/>
              </a:rPr>
              <a:t>ymmetric </a:t>
            </a:r>
            <a:r>
              <a:rPr lang="en-US" altLang="en-US" sz="2000" dirty="0">
                <a:latin typeface="Calibri"/>
                <a:cs typeface="Calibri"/>
              </a:rPr>
              <a:t>vortex initialization</a:t>
            </a:r>
          </a:p>
          <a:p>
            <a:endParaRPr lang="en-US" altLang="en-US" sz="2000" b="1" dirty="0">
              <a:solidFill>
                <a:srgbClr val="FF0000"/>
              </a:solidFill>
              <a:latin typeface="Times New Roman" pitchFamily="18" charset="0"/>
            </a:endParaRPr>
          </a:p>
        </p:txBody>
      </p:sp>
      <p:sp>
        <p:nvSpPr>
          <p:cNvPr id="9" name="TextBox 12"/>
          <p:cNvSpPr txBox="1">
            <a:spLocks noChangeArrowheads="1"/>
          </p:cNvSpPr>
          <p:nvPr/>
        </p:nvSpPr>
        <p:spPr bwMode="auto">
          <a:xfrm>
            <a:off x="6020183" y="1841391"/>
            <a:ext cx="23801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r>
              <a:rPr lang="en-US" altLang="en-US" sz="2000" dirty="0">
                <a:latin typeface="Calibri"/>
                <a:cs typeface="Calibri"/>
              </a:rPr>
              <a:t>A</a:t>
            </a:r>
            <a:r>
              <a:rPr lang="en-US" altLang="en-US" sz="2000" dirty="0" smtClean="0">
                <a:latin typeface="Calibri"/>
                <a:cs typeface="Calibri"/>
              </a:rPr>
              <a:t>symmetric </a:t>
            </a:r>
            <a:r>
              <a:rPr lang="en-US" altLang="en-US" sz="2000" dirty="0">
                <a:latin typeface="Calibri"/>
                <a:cs typeface="Calibri"/>
              </a:rPr>
              <a:t>vortex initialization</a:t>
            </a:r>
          </a:p>
        </p:txBody>
      </p:sp>
      <p:sp>
        <p:nvSpPr>
          <p:cNvPr id="4" name="Rectangle 3"/>
          <p:cNvSpPr/>
          <p:nvPr/>
        </p:nvSpPr>
        <p:spPr>
          <a:xfrm>
            <a:off x="4304166" y="5313790"/>
            <a:ext cx="4057521" cy="646331"/>
          </a:xfrm>
          <a:prstGeom prst="rect">
            <a:avLst/>
          </a:prstGeom>
        </p:spPr>
        <p:txBody>
          <a:bodyPr wrap="none">
            <a:spAutoFit/>
          </a:bodyPr>
          <a:lstStyle/>
          <a:p>
            <a:r>
              <a:rPr lang="en-US" dirty="0"/>
              <a:t>R</a:t>
            </a:r>
            <a:r>
              <a:rPr lang="en-US" dirty="0" smtClean="0"/>
              <a:t>ed </a:t>
            </a:r>
            <a:r>
              <a:rPr lang="en-US" dirty="0"/>
              <a:t>and </a:t>
            </a:r>
            <a:r>
              <a:rPr lang="en-US" dirty="0" smtClean="0"/>
              <a:t>orange: with GOES image</a:t>
            </a:r>
          </a:p>
          <a:p>
            <a:r>
              <a:rPr lang="en-US" dirty="0"/>
              <a:t>B</a:t>
            </a:r>
            <a:r>
              <a:rPr lang="en-US" dirty="0" smtClean="0"/>
              <a:t>lue and cyan:  without GOES image </a:t>
            </a:r>
            <a:endParaRPr lang="en-US" dirty="0"/>
          </a:p>
        </p:txBody>
      </p:sp>
      <p:sp>
        <p:nvSpPr>
          <p:cNvPr id="11" name="TextBox 5"/>
          <p:cNvSpPr txBox="1">
            <a:spLocks noChangeArrowheads="1"/>
          </p:cNvSpPr>
          <p:nvPr/>
        </p:nvSpPr>
        <p:spPr bwMode="auto">
          <a:xfrm>
            <a:off x="611450" y="404580"/>
            <a:ext cx="8153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r>
              <a:rPr lang="en-US" altLang="en-US" sz="2800" b="1" dirty="0">
                <a:latin typeface="Calibri"/>
                <a:ea typeface="Calibri"/>
                <a:cs typeface="Calibri"/>
              </a:rPr>
              <a:t>Mean </a:t>
            </a:r>
            <a:r>
              <a:rPr lang="en-US" altLang="en-US" sz="2800" b="1" dirty="0" smtClean="0">
                <a:latin typeface="Calibri"/>
                <a:ea typeface="Calibri"/>
                <a:cs typeface="Calibri"/>
              </a:rPr>
              <a:t>and RMS Forecast </a:t>
            </a:r>
            <a:r>
              <a:rPr lang="en-US" altLang="en-US" sz="2800" b="1" dirty="0">
                <a:latin typeface="Calibri"/>
                <a:ea typeface="Calibri"/>
                <a:cs typeface="Calibri"/>
              </a:rPr>
              <a:t>Errors for </a:t>
            </a:r>
            <a:r>
              <a:rPr lang="en-US" altLang="en-US" sz="2800" b="1" dirty="0" smtClean="0">
                <a:latin typeface="Calibri"/>
                <a:ea typeface="Calibri"/>
                <a:cs typeface="Calibri"/>
              </a:rPr>
              <a:t>2012 Debby</a:t>
            </a:r>
          </a:p>
          <a:p>
            <a:pPr algn="ctr"/>
            <a:r>
              <a:rPr lang="en-US" altLang="en-US" sz="2800" b="1" dirty="0">
                <a:latin typeface="Calibri"/>
                <a:ea typeface="Calibri"/>
                <a:cs typeface="Calibri"/>
              </a:rPr>
              <a:t>w</a:t>
            </a:r>
            <a:r>
              <a:rPr lang="en-US" altLang="en-US" sz="2800" b="1" dirty="0" smtClean="0">
                <a:latin typeface="Calibri"/>
                <a:ea typeface="Calibri"/>
                <a:cs typeface="Calibri"/>
              </a:rPr>
              <a:t>ith and without GOES Image Data Assimilation     </a:t>
            </a:r>
            <a:endParaRPr lang="en-US" altLang="en-US" sz="2800" b="1" dirty="0">
              <a:latin typeface="Calibri"/>
              <a:ea typeface="Calibri"/>
              <a:cs typeface="Calibri"/>
            </a:endParaRPr>
          </a:p>
        </p:txBody>
      </p:sp>
      <p:sp>
        <p:nvSpPr>
          <p:cNvPr id="12" name="TextBox 11"/>
          <p:cNvSpPr txBox="1"/>
          <p:nvPr/>
        </p:nvSpPr>
        <p:spPr>
          <a:xfrm>
            <a:off x="4191009" y="6281054"/>
            <a:ext cx="4833257" cy="369332"/>
          </a:xfrm>
          <a:prstGeom prst="rect">
            <a:avLst/>
          </a:prstGeom>
          <a:noFill/>
        </p:spPr>
        <p:txBody>
          <a:bodyPr wrap="square" rtlCol="0">
            <a:spAutoFit/>
          </a:bodyPr>
          <a:lstStyle/>
          <a:p>
            <a:pPr algn="r"/>
            <a:r>
              <a:rPr lang="en-US" b="1" i="1" u="sng" dirty="0" smtClean="0"/>
              <a:t>Zou et al. UMD</a:t>
            </a:r>
            <a:endParaRPr lang="en-US" b="1" i="1" u="sng" dirty="0"/>
          </a:p>
        </p:txBody>
      </p:sp>
      <p:sp>
        <p:nvSpPr>
          <p:cNvPr id="2" name="TextBox 1"/>
          <p:cNvSpPr txBox="1"/>
          <p:nvPr/>
        </p:nvSpPr>
        <p:spPr>
          <a:xfrm>
            <a:off x="578372" y="1810771"/>
            <a:ext cx="2675268" cy="3785652"/>
          </a:xfrm>
          <a:prstGeom prst="rect">
            <a:avLst/>
          </a:prstGeom>
          <a:noFill/>
        </p:spPr>
        <p:txBody>
          <a:bodyPr wrap="square" rtlCol="0">
            <a:spAutoFit/>
          </a:bodyPr>
          <a:lstStyle/>
          <a:p>
            <a:pPr marL="285750" indent="-285750">
              <a:buFont typeface="Arial"/>
              <a:buChar char="•"/>
            </a:pPr>
            <a:r>
              <a:rPr lang="en-US" sz="2000" dirty="0" smtClean="0"/>
              <a:t>Impacts of GOES data on hurricane forecasts are shown for two different vortex initialization schemes. </a:t>
            </a:r>
          </a:p>
          <a:p>
            <a:pPr marL="285750" indent="-285750">
              <a:buFont typeface="Arial"/>
              <a:buChar char="•"/>
            </a:pPr>
            <a:endParaRPr lang="en-US" sz="2000" dirty="0"/>
          </a:p>
          <a:p>
            <a:pPr marL="285750" indent="-285750">
              <a:buFont typeface="Arial"/>
              <a:buChar char="•"/>
            </a:pPr>
            <a:r>
              <a:rPr lang="en-US" sz="2000" dirty="0" smtClean="0"/>
              <a:t>Under asymmetric vortex initialization, GOES data has much more positive impact. </a:t>
            </a:r>
            <a:endParaRPr lang="en-US" sz="2000" dirty="0"/>
          </a:p>
        </p:txBody>
      </p:sp>
    </p:spTree>
    <p:extLst>
      <p:ext uri="{BB962C8B-B14F-4D97-AF65-F5344CB8AC3E}">
        <p14:creationId xmlns:p14="http://schemas.microsoft.com/office/powerpoint/2010/main" val="40723653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2013" y="1546704"/>
            <a:ext cx="4892563" cy="413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0" y="2690336"/>
            <a:ext cx="4572000" cy="1477328"/>
          </a:xfrm>
          <a:prstGeom prst="rect">
            <a:avLst/>
          </a:prstGeom>
        </p:spPr>
        <p:txBody>
          <a:bodyPr>
            <a:spAutoFit/>
          </a:bodyPr>
          <a:lstStyle/>
          <a:p>
            <a:endParaRPr lang="en-US" dirty="0"/>
          </a:p>
          <a:p>
            <a:r>
              <a:rPr lang="en-US" dirty="0"/>
              <a:t>                   </a:t>
            </a:r>
          </a:p>
          <a:p>
            <a:endParaRPr lang="en-US" dirty="0"/>
          </a:p>
          <a:p>
            <a:endParaRPr lang="en-US" dirty="0"/>
          </a:p>
          <a:p>
            <a:r>
              <a:rPr lang="en-US" dirty="0"/>
              <a:t> </a:t>
            </a:r>
          </a:p>
        </p:txBody>
      </p:sp>
      <p:sp>
        <p:nvSpPr>
          <p:cNvPr id="3" name="Rectangle 2"/>
          <p:cNvSpPr/>
          <p:nvPr/>
        </p:nvSpPr>
        <p:spPr>
          <a:xfrm>
            <a:off x="551096" y="349658"/>
            <a:ext cx="7924496" cy="954107"/>
          </a:xfrm>
          <a:prstGeom prst="rect">
            <a:avLst/>
          </a:prstGeom>
        </p:spPr>
        <p:txBody>
          <a:bodyPr wrap="square">
            <a:spAutoFit/>
          </a:bodyPr>
          <a:lstStyle/>
          <a:p>
            <a:pPr lvl="0" algn="ctr"/>
            <a:r>
              <a:rPr lang="en-US" altLang="en-US" sz="2800" b="1" dirty="0" smtClean="0">
                <a:solidFill>
                  <a:srgbClr val="000000"/>
                </a:solidFill>
                <a:latin typeface="Calibri"/>
                <a:ea typeface="Calibri"/>
                <a:cs typeface="Calibri"/>
              </a:rPr>
              <a:t>Raw </a:t>
            </a:r>
            <a:r>
              <a:rPr lang="en-US" altLang="en-US" sz="2800" b="1" dirty="0">
                <a:solidFill>
                  <a:srgbClr val="000000"/>
                </a:solidFill>
                <a:latin typeface="Calibri"/>
                <a:ea typeface="Calibri"/>
                <a:cs typeface="Calibri"/>
              </a:rPr>
              <a:t>and B-G </a:t>
            </a:r>
            <a:r>
              <a:rPr lang="en-US" altLang="en-US" sz="2800" b="1" dirty="0" smtClean="0">
                <a:solidFill>
                  <a:srgbClr val="000000"/>
                </a:solidFill>
                <a:latin typeface="Calibri"/>
                <a:ea typeface="Calibri"/>
                <a:cs typeface="Calibri"/>
              </a:rPr>
              <a:t>Remapped </a:t>
            </a:r>
            <a:r>
              <a:rPr lang="en-US" altLang="en-US" sz="2800" b="1" dirty="0">
                <a:solidFill>
                  <a:srgbClr val="000000"/>
                </a:solidFill>
                <a:latin typeface="Calibri"/>
                <a:ea typeface="Calibri"/>
                <a:cs typeface="Calibri"/>
              </a:rPr>
              <a:t>ATMS </a:t>
            </a:r>
            <a:r>
              <a:rPr lang="en-US" altLang="en-US" sz="2800" b="1" dirty="0" smtClean="0">
                <a:solidFill>
                  <a:srgbClr val="000000"/>
                </a:solidFill>
                <a:latin typeface="Calibri"/>
                <a:ea typeface="Calibri"/>
                <a:cs typeface="Calibri"/>
              </a:rPr>
              <a:t>Brightness Temperature Observations </a:t>
            </a:r>
            <a:r>
              <a:rPr lang="en-US" altLang="en-US" sz="2800" b="1" dirty="0">
                <a:solidFill>
                  <a:srgbClr val="000000"/>
                </a:solidFill>
                <a:latin typeface="Calibri"/>
                <a:ea typeface="Calibri"/>
                <a:cs typeface="Calibri"/>
              </a:rPr>
              <a:t>for </a:t>
            </a:r>
            <a:r>
              <a:rPr lang="en-US" altLang="en-US" sz="2800" b="1" dirty="0" smtClean="0">
                <a:solidFill>
                  <a:srgbClr val="000000"/>
                </a:solidFill>
                <a:latin typeface="Calibri"/>
                <a:ea typeface="Calibri"/>
                <a:cs typeface="Calibri"/>
              </a:rPr>
              <a:t>Hurricane Sandy </a:t>
            </a:r>
            <a:endParaRPr lang="en-US" altLang="en-US" sz="2800" b="1" dirty="0">
              <a:solidFill>
                <a:srgbClr val="000000"/>
              </a:solidFill>
              <a:latin typeface="Calibri"/>
              <a:ea typeface="Calibri"/>
              <a:cs typeface="Calibri"/>
            </a:endParaRPr>
          </a:p>
        </p:txBody>
      </p:sp>
      <p:sp>
        <p:nvSpPr>
          <p:cNvPr id="5" name="TextBox 30"/>
          <p:cNvSpPr txBox="1">
            <a:spLocks noChangeArrowheads="1"/>
          </p:cNvSpPr>
          <p:nvPr/>
        </p:nvSpPr>
        <p:spPr bwMode="auto">
          <a:xfrm>
            <a:off x="6701555" y="5744275"/>
            <a:ext cx="19249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r>
              <a:rPr lang="en-US" altLang="en-US" sz="1600" dirty="0" smtClean="0">
                <a:solidFill>
                  <a:srgbClr val="000000"/>
                </a:solidFill>
                <a:latin typeface="Calibri"/>
                <a:cs typeface="Calibri"/>
              </a:rPr>
              <a:t>B-G Remapped</a:t>
            </a:r>
            <a:endParaRPr lang="en-US" altLang="en-US" sz="1600" dirty="0">
              <a:solidFill>
                <a:srgbClr val="000000"/>
              </a:solidFill>
              <a:latin typeface="Calibri"/>
              <a:cs typeface="Calibri"/>
            </a:endParaRPr>
          </a:p>
        </p:txBody>
      </p:sp>
      <p:sp>
        <p:nvSpPr>
          <p:cNvPr id="6" name="TextBox 5"/>
          <p:cNvSpPr txBox="1"/>
          <p:nvPr/>
        </p:nvSpPr>
        <p:spPr>
          <a:xfrm>
            <a:off x="4191009" y="6281054"/>
            <a:ext cx="4833257" cy="369332"/>
          </a:xfrm>
          <a:prstGeom prst="rect">
            <a:avLst/>
          </a:prstGeom>
          <a:noFill/>
        </p:spPr>
        <p:txBody>
          <a:bodyPr wrap="square" rtlCol="0">
            <a:spAutoFit/>
          </a:bodyPr>
          <a:lstStyle/>
          <a:p>
            <a:pPr algn="r"/>
            <a:r>
              <a:rPr lang="en-US" b="1" i="1" u="sng" dirty="0" err="1" smtClean="0"/>
              <a:t>Weng</a:t>
            </a:r>
            <a:r>
              <a:rPr lang="en-US" b="1" i="1" u="sng" dirty="0" smtClean="0"/>
              <a:t> et al. NESDIS</a:t>
            </a:r>
            <a:endParaRPr lang="en-US" b="1" i="1" u="sng" dirty="0"/>
          </a:p>
        </p:txBody>
      </p:sp>
      <p:sp>
        <p:nvSpPr>
          <p:cNvPr id="8" name="TextBox 30"/>
          <p:cNvSpPr txBox="1">
            <a:spLocks noChangeArrowheads="1"/>
          </p:cNvSpPr>
          <p:nvPr/>
        </p:nvSpPr>
        <p:spPr bwMode="auto">
          <a:xfrm>
            <a:off x="4937091" y="5743805"/>
            <a:ext cx="1645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r>
              <a:rPr lang="en-US" altLang="en-US" sz="1600" dirty="0" smtClean="0">
                <a:solidFill>
                  <a:srgbClr val="000000"/>
                </a:solidFill>
                <a:latin typeface="Calibri"/>
                <a:cs typeface="Calibri"/>
              </a:rPr>
              <a:t>Raw ATMS</a:t>
            </a:r>
            <a:endParaRPr lang="en-US" altLang="en-US" sz="1600" dirty="0">
              <a:solidFill>
                <a:srgbClr val="000000"/>
              </a:solidFill>
              <a:latin typeface="Calibri"/>
              <a:cs typeface="Calibri"/>
            </a:endParaRPr>
          </a:p>
        </p:txBody>
      </p:sp>
      <p:sp>
        <p:nvSpPr>
          <p:cNvPr id="4" name="TextBox 3"/>
          <p:cNvSpPr txBox="1"/>
          <p:nvPr/>
        </p:nvSpPr>
        <p:spPr>
          <a:xfrm>
            <a:off x="698269" y="1648798"/>
            <a:ext cx="3699164" cy="4401205"/>
          </a:xfrm>
          <a:prstGeom prst="rect">
            <a:avLst/>
          </a:prstGeom>
          <a:noFill/>
        </p:spPr>
        <p:txBody>
          <a:bodyPr wrap="square" rtlCol="0">
            <a:spAutoFit/>
          </a:bodyPr>
          <a:lstStyle/>
          <a:p>
            <a:pPr marL="342900" indent="-342900">
              <a:buFont typeface="Arial"/>
              <a:buChar char="•"/>
            </a:pPr>
            <a:r>
              <a:rPr lang="en-US" sz="2000" b="1" dirty="0" smtClean="0"/>
              <a:t>Resolution enhancement: </a:t>
            </a:r>
            <a:r>
              <a:rPr lang="en-US" sz="2000" dirty="0" smtClean="0"/>
              <a:t>Preprocess </a:t>
            </a:r>
            <a:r>
              <a:rPr lang="en-US" sz="2000" dirty="0"/>
              <a:t>oversampling </a:t>
            </a:r>
            <a:r>
              <a:rPr lang="en-US" sz="2000" dirty="0" smtClean="0"/>
              <a:t>lower resolution ATMS data (5.2</a:t>
            </a:r>
            <a:r>
              <a:rPr lang="en-US" sz="2000" baseline="30000" dirty="0" smtClean="0"/>
              <a:t>o</a:t>
            </a:r>
            <a:r>
              <a:rPr lang="en-US" sz="2000" dirty="0" smtClean="0"/>
              <a:t> FOV) </a:t>
            </a:r>
            <a:r>
              <a:rPr lang="en-US" sz="2000" dirty="0"/>
              <a:t>into high resolution data </a:t>
            </a:r>
            <a:r>
              <a:rPr lang="en-US" sz="2000" dirty="0" smtClean="0"/>
              <a:t>sets (2.2</a:t>
            </a:r>
            <a:r>
              <a:rPr lang="en-US" sz="2000" baseline="30000" dirty="0" smtClean="0"/>
              <a:t>o</a:t>
            </a:r>
            <a:r>
              <a:rPr lang="en-US" sz="2000" dirty="0" smtClean="0"/>
              <a:t> FOV)</a:t>
            </a:r>
            <a:br>
              <a:rPr lang="en-US" sz="2000" dirty="0" smtClean="0"/>
            </a:br>
            <a:endParaRPr lang="en-US" sz="2000" dirty="0" smtClean="0"/>
          </a:p>
          <a:p>
            <a:pPr marL="342900" indent="-342900">
              <a:buFont typeface="Arial"/>
              <a:buChar char="•"/>
            </a:pPr>
            <a:r>
              <a:rPr lang="en-US" sz="2000" b="1" dirty="0" smtClean="0"/>
              <a:t>Bias and noise reduction: </a:t>
            </a:r>
            <a:r>
              <a:rPr lang="en-US" sz="2000" dirty="0" smtClean="0"/>
              <a:t>Preprocess higher resolution data (1.1</a:t>
            </a:r>
            <a:r>
              <a:rPr lang="en-US" sz="2000" baseline="30000" dirty="0" smtClean="0"/>
              <a:t>o</a:t>
            </a:r>
            <a:r>
              <a:rPr lang="en-US" sz="2000" dirty="0" smtClean="0"/>
              <a:t> </a:t>
            </a:r>
            <a:r>
              <a:rPr lang="en-US" sz="2000" dirty="0"/>
              <a:t>FOV) into </a:t>
            </a:r>
            <a:r>
              <a:rPr lang="en-US" sz="2000" dirty="0" smtClean="0"/>
              <a:t>lower resolution data</a:t>
            </a:r>
            <a:r>
              <a:rPr lang="en-US" sz="2000" dirty="0">
                <a:solidFill>
                  <a:prstClr val="black"/>
                </a:solidFill>
              </a:rPr>
              <a:t> (2.2</a:t>
            </a:r>
            <a:r>
              <a:rPr lang="en-US" sz="2000" baseline="30000" dirty="0">
                <a:solidFill>
                  <a:prstClr val="black"/>
                </a:solidFill>
              </a:rPr>
              <a:t>o</a:t>
            </a:r>
            <a:r>
              <a:rPr lang="en-US" sz="2000" dirty="0">
                <a:solidFill>
                  <a:prstClr val="black"/>
                </a:solidFill>
              </a:rPr>
              <a:t> FOV)</a:t>
            </a:r>
            <a:r>
              <a:rPr lang="en-US" sz="2000" dirty="0" smtClean="0"/>
              <a:t> </a:t>
            </a:r>
            <a:br>
              <a:rPr lang="en-US" sz="2000" dirty="0" smtClean="0"/>
            </a:br>
            <a:endParaRPr lang="en-US" sz="2000" dirty="0" smtClean="0"/>
          </a:p>
          <a:p>
            <a:pPr marL="342900" indent="-342900">
              <a:buFont typeface="Arial"/>
              <a:buChar char="•"/>
            </a:pPr>
            <a:r>
              <a:rPr lang="en-US" sz="2000" b="1" dirty="0" smtClean="0"/>
              <a:t>Dataset with uniform resolution </a:t>
            </a:r>
            <a:r>
              <a:rPr lang="en-US" sz="2000" dirty="0">
                <a:solidFill>
                  <a:prstClr val="black"/>
                </a:solidFill>
              </a:rPr>
              <a:t>(2.2</a:t>
            </a:r>
            <a:r>
              <a:rPr lang="en-US" sz="2000" baseline="30000" dirty="0">
                <a:solidFill>
                  <a:prstClr val="black"/>
                </a:solidFill>
              </a:rPr>
              <a:t>o</a:t>
            </a:r>
            <a:r>
              <a:rPr lang="en-US" sz="2000" dirty="0">
                <a:solidFill>
                  <a:prstClr val="black"/>
                </a:solidFill>
              </a:rPr>
              <a:t> FOV)</a:t>
            </a:r>
            <a:r>
              <a:rPr lang="en-US" sz="2000" dirty="0" smtClean="0"/>
              <a:t> for HWRF DA</a:t>
            </a:r>
            <a:endParaRPr lang="en-US" sz="2000" dirty="0"/>
          </a:p>
        </p:txBody>
      </p:sp>
    </p:spTree>
    <p:extLst>
      <p:ext uri="{BB962C8B-B14F-4D97-AF65-F5344CB8AC3E}">
        <p14:creationId xmlns:p14="http://schemas.microsoft.com/office/powerpoint/2010/main" val="3343944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xuxl\Desktop\mirs\26W\fig_temp3_2013101618.png"/>
          <p:cNvPicPr>
            <a:picLocks noChangeAspect="1" noChangeArrowheads="1"/>
          </p:cNvPicPr>
          <p:nvPr/>
        </p:nvPicPr>
        <p:blipFill rotWithShape="1">
          <a:blip r:embed="rId2" cstate="print"/>
          <a:srcRect l="6332" t="10135" r="20333" b="13230"/>
          <a:stretch/>
        </p:blipFill>
        <p:spPr bwMode="auto">
          <a:xfrm>
            <a:off x="-38100" y="1409481"/>
            <a:ext cx="5066568" cy="4090047"/>
          </a:xfrm>
          <a:prstGeom prst="rect">
            <a:avLst/>
          </a:prstGeom>
          <a:noFill/>
        </p:spPr>
      </p:pic>
      <p:pic>
        <p:nvPicPr>
          <p:cNvPr id="13" name="Picture 3" descr="C:\Users\xuxl\Desktop\mirs\26W\TMP_vertical_SN_000_d03_GrADS.gif"/>
          <p:cNvPicPr>
            <a:picLocks noChangeAspect="1" noChangeArrowheads="1"/>
          </p:cNvPicPr>
          <p:nvPr/>
        </p:nvPicPr>
        <p:blipFill rotWithShape="1">
          <a:blip r:embed="rId3" cstate="print"/>
          <a:srcRect l="11104" t="16442" r="23456" b="12685"/>
          <a:stretch/>
        </p:blipFill>
        <p:spPr bwMode="auto">
          <a:xfrm>
            <a:off x="4260342" y="1752600"/>
            <a:ext cx="4553954" cy="3810000"/>
          </a:xfrm>
          <a:prstGeom prst="rect">
            <a:avLst/>
          </a:prstGeom>
          <a:noFill/>
        </p:spPr>
      </p:pic>
      <p:sp>
        <p:nvSpPr>
          <p:cNvPr id="9" name="Title 1"/>
          <p:cNvSpPr>
            <a:spLocks noGrp="1"/>
          </p:cNvSpPr>
          <p:nvPr>
            <p:ph type="title"/>
          </p:nvPr>
        </p:nvSpPr>
        <p:spPr>
          <a:xfrm>
            <a:off x="558800" y="325438"/>
            <a:ext cx="7696200" cy="1143000"/>
          </a:xfrm>
        </p:spPr>
        <p:txBody>
          <a:bodyPr>
            <a:noAutofit/>
          </a:bodyPr>
          <a:lstStyle/>
          <a:p>
            <a:r>
              <a:rPr lang="en-US" sz="2400" b="1" dirty="0" smtClean="0"/>
              <a:t>Warm Core Comparison between ATMS Retrieved Temperature and HWRF Model Initial Condition</a:t>
            </a:r>
            <a:br>
              <a:rPr lang="en-US" sz="2400" b="1" dirty="0" smtClean="0"/>
            </a:br>
            <a:r>
              <a:rPr lang="en-US" sz="2400" b="1" dirty="0" smtClean="0"/>
              <a:t>at 1800 UTC 10/16/2013 for </a:t>
            </a:r>
            <a:r>
              <a:rPr lang="en-US" sz="2400" b="1" dirty="0"/>
              <a:t>Typhoon </a:t>
            </a:r>
            <a:r>
              <a:rPr lang="en-US" sz="2400" b="1" dirty="0" smtClean="0"/>
              <a:t>Francisco 2013</a:t>
            </a:r>
            <a:endParaRPr lang="en-US" sz="2400" b="1" dirty="0"/>
          </a:p>
        </p:txBody>
      </p:sp>
      <p:sp>
        <p:nvSpPr>
          <p:cNvPr id="4" name="TextBox 3"/>
          <p:cNvSpPr txBox="1"/>
          <p:nvPr/>
        </p:nvSpPr>
        <p:spPr>
          <a:xfrm>
            <a:off x="635000" y="5715000"/>
            <a:ext cx="8001000" cy="369332"/>
          </a:xfrm>
          <a:prstGeom prst="rect">
            <a:avLst/>
          </a:prstGeom>
          <a:noFill/>
        </p:spPr>
        <p:txBody>
          <a:bodyPr wrap="square" rtlCol="0">
            <a:spAutoFit/>
          </a:bodyPr>
          <a:lstStyle/>
          <a:p>
            <a:pPr algn="ctr"/>
            <a:r>
              <a:rPr lang="en-US" dirty="0" smtClean="0"/>
              <a:t>Model forecast is too weak because the initial condition is too weak</a:t>
            </a:r>
            <a:endParaRPr lang="en-US" dirty="0"/>
          </a:p>
        </p:txBody>
      </p:sp>
      <p:sp>
        <p:nvSpPr>
          <p:cNvPr id="8" name="TextBox 7"/>
          <p:cNvSpPr txBox="1"/>
          <p:nvPr/>
        </p:nvSpPr>
        <p:spPr>
          <a:xfrm>
            <a:off x="2133600" y="1510268"/>
            <a:ext cx="1224136" cy="369332"/>
          </a:xfrm>
          <a:prstGeom prst="rect">
            <a:avLst/>
          </a:prstGeom>
          <a:noFill/>
        </p:spPr>
        <p:txBody>
          <a:bodyPr wrap="square" rtlCol="0">
            <a:spAutoFit/>
          </a:bodyPr>
          <a:lstStyle/>
          <a:p>
            <a:r>
              <a:rPr lang="en-US" altLang="zh-CN" b="1" dirty="0" smtClean="0">
                <a:solidFill>
                  <a:srgbClr val="FF0000"/>
                </a:solidFill>
              </a:rPr>
              <a:t>ATMS</a:t>
            </a:r>
            <a:endParaRPr lang="zh-CN" altLang="en-US" b="1" dirty="0">
              <a:solidFill>
                <a:srgbClr val="FF0000"/>
              </a:solidFill>
            </a:endParaRPr>
          </a:p>
        </p:txBody>
      </p:sp>
      <p:sp>
        <p:nvSpPr>
          <p:cNvPr id="10" name="TextBox 9"/>
          <p:cNvSpPr txBox="1"/>
          <p:nvPr/>
        </p:nvSpPr>
        <p:spPr>
          <a:xfrm>
            <a:off x="6096000" y="1497772"/>
            <a:ext cx="1224136" cy="369332"/>
          </a:xfrm>
          <a:prstGeom prst="rect">
            <a:avLst/>
          </a:prstGeom>
          <a:noFill/>
        </p:spPr>
        <p:txBody>
          <a:bodyPr wrap="square" rtlCol="0">
            <a:spAutoFit/>
          </a:bodyPr>
          <a:lstStyle/>
          <a:p>
            <a:r>
              <a:rPr lang="en-US" altLang="zh-CN" b="1" dirty="0" smtClean="0">
                <a:solidFill>
                  <a:srgbClr val="FF0000"/>
                </a:solidFill>
              </a:rPr>
              <a:t>MODEL</a:t>
            </a:r>
            <a:endParaRPr lang="zh-CN" altLang="en-US" b="1" dirty="0">
              <a:solidFill>
                <a:srgbClr val="FF0000"/>
              </a:solidFill>
            </a:endParaRPr>
          </a:p>
        </p:txBody>
      </p:sp>
      <p:sp>
        <p:nvSpPr>
          <p:cNvPr id="2" name="TextBox 1"/>
          <p:cNvSpPr txBox="1"/>
          <p:nvPr/>
        </p:nvSpPr>
        <p:spPr>
          <a:xfrm>
            <a:off x="0" y="6436820"/>
            <a:ext cx="8943410" cy="369332"/>
          </a:xfrm>
          <a:prstGeom prst="rect">
            <a:avLst/>
          </a:prstGeom>
          <a:noFill/>
        </p:spPr>
        <p:txBody>
          <a:bodyPr wrap="none" rtlCol="0">
            <a:spAutoFit/>
          </a:bodyPr>
          <a:lstStyle/>
          <a:p>
            <a:r>
              <a:rPr lang="en-US" b="1" i="1" dirty="0" smtClean="0"/>
              <a:t>Monitoring hurricane warm core structure and vertical tilt using ATMS Retrievals</a:t>
            </a:r>
            <a:endParaRPr lang="en-US" b="1" i="1" dirty="0"/>
          </a:p>
        </p:txBody>
      </p:sp>
    </p:spTree>
    <p:extLst>
      <p:ext uri="{BB962C8B-B14F-4D97-AF65-F5344CB8AC3E}">
        <p14:creationId xmlns:p14="http://schemas.microsoft.com/office/powerpoint/2010/main" val="1641238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xuxl\Desktop\mirs\26W\fig_temp2_2013101618.png"/>
          <p:cNvPicPr>
            <a:picLocks noChangeAspect="1" noChangeArrowheads="1"/>
          </p:cNvPicPr>
          <p:nvPr/>
        </p:nvPicPr>
        <p:blipFill rotWithShape="1">
          <a:blip r:embed="rId3" cstate="print"/>
          <a:srcRect l="11562" t="17127" r="23456" b="11969"/>
          <a:stretch/>
        </p:blipFill>
        <p:spPr bwMode="auto">
          <a:xfrm>
            <a:off x="317500" y="1790700"/>
            <a:ext cx="4489476" cy="3784180"/>
          </a:xfrm>
          <a:prstGeom prst="rect">
            <a:avLst/>
          </a:prstGeom>
          <a:noFill/>
        </p:spPr>
      </p:pic>
      <p:sp>
        <p:nvSpPr>
          <p:cNvPr id="7" name="TextBox 6"/>
          <p:cNvSpPr txBox="1"/>
          <p:nvPr/>
        </p:nvSpPr>
        <p:spPr>
          <a:xfrm>
            <a:off x="2133600" y="1510268"/>
            <a:ext cx="1224136" cy="369332"/>
          </a:xfrm>
          <a:prstGeom prst="rect">
            <a:avLst/>
          </a:prstGeom>
          <a:noFill/>
        </p:spPr>
        <p:txBody>
          <a:bodyPr wrap="square" rtlCol="0">
            <a:spAutoFit/>
          </a:bodyPr>
          <a:lstStyle/>
          <a:p>
            <a:r>
              <a:rPr lang="en-US" altLang="zh-CN" b="1" dirty="0" smtClean="0">
                <a:solidFill>
                  <a:srgbClr val="FF0000"/>
                </a:solidFill>
              </a:rPr>
              <a:t>ATMS</a:t>
            </a:r>
            <a:endParaRPr lang="zh-CN" altLang="en-US" b="1" dirty="0">
              <a:solidFill>
                <a:srgbClr val="FF0000"/>
              </a:solidFill>
            </a:endParaRPr>
          </a:p>
        </p:txBody>
      </p:sp>
      <p:sp>
        <p:nvSpPr>
          <p:cNvPr id="8" name="TextBox 7"/>
          <p:cNvSpPr txBox="1"/>
          <p:nvPr/>
        </p:nvSpPr>
        <p:spPr>
          <a:xfrm>
            <a:off x="6096000" y="1497772"/>
            <a:ext cx="1224136" cy="369332"/>
          </a:xfrm>
          <a:prstGeom prst="rect">
            <a:avLst/>
          </a:prstGeom>
          <a:noFill/>
        </p:spPr>
        <p:txBody>
          <a:bodyPr wrap="square" rtlCol="0">
            <a:spAutoFit/>
          </a:bodyPr>
          <a:lstStyle/>
          <a:p>
            <a:r>
              <a:rPr lang="en-US" altLang="zh-CN" b="1" dirty="0" smtClean="0">
                <a:solidFill>
                  <a:srgbClr val="FF0000"/>
                </a:solidFill>
              </a:rPr>
              <a:t>MODEL</a:t>
            </a:r>
            <a:endParaRPr lang="zh-CN" altLang="en-US" b="1" dirty="0">
              <a:solidFill>
                <a:srgbClr val="FF0000"/>
              </a:solidFill>
            </a:endParaRPr>
          </a:p>
        </p:txBody>
      </p:sp>
      <p:sp>
        <p:nvSpPr>
          <p:cNvPr id="9" name="Title 1"/>
          <p:cNvSpPr txBox="1">
            <a:spLocks/>
          </p:cNvSpPr>
          <p:nvPr/>
        </p:nvSpPr>
        <p:spPr>
          <a:xfrm>
            <a:off x="558800" y="330200"/>
            <a:ext cx="7696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Warm Core Comparison between ATMS Retrieved Temperature and HWRF Model Initial Condition</a:t>
            </a:r>
            <a:br>
              <a:rPr lang="en-US" sz="2400" b="1" dirty="0" smtClean="0"/>
            </a:br>
            <a:r>
              <a:rPr lang="en-US" sz="2400" b="1" dirty="0" smtClean="0"/>
              <a:t>at 1800 UTC 10/20/2013 for Typhoon Francisco 2013</a:t>
            </a:r>
            <a:endParaRPr lang="en-US" sz="2400" b="1" dirty="0"/>
          </a:p>
        </p:txBody>
      </p:sp>
      <p:sp>
        <p:nvSpPr>
          <p:cNvPr id="10" name="TextBox 9"/>
          <p:cNvSpPr txBox="1"/>
          <p:nvPr/>
        </p:nvSpPr>
        <p:spPr>
          <a:xfrm>
            <a:off x="889000" y="5703669"/>
            <a:ext cx="7467600" cy="369332"/>
          </a:xfrm>
          <a:prstGeom prst="rect">
            <a:avLst/>
          </a:prstGeom>
          <a:noFill/>
        </p:spPr>
        <p:txBody>
          <a:bodyPr wrap="square" rtlCol="0">
            <a:spAutoFit/>
          </a:bodyPr>
          <a:lstStyle/>
          <a:p>
            <a:pPr algn="ctr"/>
            <a:r>
              <a:rPr lang="en-US" dirty="0" smtClean="0"/>
              <a:t>Model forecast is too strong because the initial condition is too strong</a:t>
            </a:r>
            <a:endParaRPr lang="en-US" dirty="0"/>
          </a:p>
        </p:txBody>
      </p:sp>
      <p:pic>
        <p:nvPicPr>
          <p:cNvPr id="6146" name="Picture 2" descr="C:\Users\xuxl\Desktop\mirs\26W\2013102018\TMP_vertical_WE_000_d03_GrADS.gif"/>
          <p:cNvPicPr>
            <a:picLocks noChangeAspect="1" noChangeArrowheads="1"/>
          </p:cNvPicPr>
          <p:nvPr/>
        </p:nvPicPr>
        <p:blipFill rotWithShape="1">
          <a:blip r:embed="rId4" cstate="print"/>
          <a:srcRect l="10358" t="17303" r="23793" b="11791"/>
          <a:stretch/>
        </p:blipFill>
        <p:spPr bwMode="auto">
          <a:xfrm>
            <a:off x="4229100" y="1803400"/>
            <a:ext cx="4572000" cy="3803010"/>
          </a:xfrm>
          <a:prstGeom prst="rect">
            <a:avLst/>
          </a:prstGeom>
          <a:noFill/>
        </p:spPr>
      </p:pic>
      <p:sp>
        <p:nvSpPr>
          <p:cNvPr id="11" name="TextBox 10"/>
          <p:cNvSpPr txBox="1"/>
          <p:nvPr/>
        </p:nvSpPr>
        <p:spPr>
          <a:xfrm>
            <a:off x="0" y="6436820"/>
            <a:ext cx="8943410" cy="369332"/>
          </a:xfrm>
          <a:prstGeom prst="rect">
            <a:avLst/>
          </a:prstGeom>
          <a:noFill/>
        </p:spPr>
        <p:txBody>
          <a:bodyPr wrap="none" rtlCol="0">
            <a:spAutoFit/>
          </a:bodyPr>
          <a:lstStyle/>
          <a:p>
            <a:r>
              <a:rPr lang="en-US" b="1" i="1" dirty="0" smtClean="0"/>
              <a:t>Monitoring hurricane warm core structure and vertical tilt using ATMS Retrievals</a:t>
            </a:r>
            <a:endParaRPr lang="en-US" b="1" i="1" dirty="0"/>
          </a:p>
        </p:txBody>
      </p:sp>
    </p:spTree>
    <p:extLst>
      <p:ext uri="{BB962C8B-B14F-4D97-AF65-F5344CB8AC3E}">
        <p14:creationId xmlns:p14="http://schemas.microsoft.com/office/powerpoint/2010/main" val="1666801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2400" b="1" dirty="0">
                <a:latin typeface="Optima"/>
              </a:rPr>
              <a:t>Direct Assimilation </a:t>
            </a:r>
            <a:r>
              <a:rPr lang="en-US" sz="2400" b="1" dirty="0" smtClean="0">
                <a:latin typeface="Optima"/>
              </a:rPr>
              <a:t>of </a:t>
            </a:r>
            <a:r>
              <a:rPr lang="en-US" sz="2400" b="1" dirty="0">
                <a:latin typeface="Optima"/>
              </a:rPr>
              <a:t>Satellite-Derived AMVs </a:t>
            </a:r>
            <a:r>
              <a:rPr lang="en-US" sz="2400" b="1" dirty="0" smtClean="0">
                <a:latin typeface="Optima"/>
              </a:rPr>
              <a:t/>
            </a:r>
            <a:br>
              <a:rPr lang="en-US" sz="2400" b="1" dirty="0" smtClean="0">
                <a:latin typeface="Optima"/>
              </a:rPr>
            </a:br>
            <a:r>
              <a:rPr lang="en-US" sz="2400" b="1" dirty="0" smtClean="0">
                <a:latin typeface="Optima"/>
              </a:rPr>
              <a:t>into </a:t>
            </a:r>
            <a:r>
              <a:rPr lang="en-US" sz="2400" b="1" dirty="0">
                <a:latin typeface="Optima"/>
              </a:rPr>
              <a:t>HWRF: First </a:t>
            </a:r>
            <a:r>
              <a:rPr lang="en-US" sz="2400" b="1" dirty="0" smtClean="0">
                <a:latin typeface="Optima"/>
              </a:rPr>
              <a:t>Results (Courtesy: Chris </a:t>
            </a:r>
            <a:r>
              <a:rPr lang="en-US" sz="2400" b="1" dirty="0" err="1" smtClean="0">
                <a:latin typeface="Optima"/>
              </a:rPr>
              <a:t>Velden</a:t>
            </a:r>
            <a:r>
              <a:rPr lang="en-US" sz="2400" b="1" dirty="0" smtClean="0">
                <a:latin typeface="Optima"/>
              </a:rPr>
              <a:t>)</a:t>
            </a:r>
            <a:endParaRPr lang="en-US" sz="2400" b="1" dirty="0"/>
          </a:p>
        </p:txBody>
      </p:sp>
      <p:sp>
        <p:nvSpPr>
          <p:cNvPr id="3" name="Content Placeholder 2"/>
          <p:cNvSpPr>
            <a:spLocks noGrp="1"/>
          </p:cNvSpPr>
          <p:nvPr>
            <p:ph idx="1"/>
          </p:nvPr>
        </p:nvSpPr>
        <p:spPr>
          <a:xfrm>
            <a:off x="0" y="996296"/>
            <a:ext cx="3912123" cy="3886790"/>
          </a:xfrm>
        </p:spPr>
        <p:txBody>
          <a:bodyPr>
            <a:normAutofit lnSpcReduction="10000"/>
          </a:bodyPr>
          <a:lstStyle/>
          <a:p>
            <a:r>
              <a:rPr lang="en-US" sz="1600" b="1" dirty="0"/>
              <a:t>AMV Datasets for </a:t>
            </a:r>
            <a:r>
              <a:rPr lang="en-US" sz="1600" b="1" dirty="0" smtClean="0"/>
              <a:t>Sandy:  </a:t>
            </a:r>
            <a:r>
              <a:rPr lang="en-US" sz="1600" dirty="0" smtClean="0"/>
              <a:t>For this study, all AMVs derived from special GOES-14 Super-Rapid-Scan Operations (SRSO)—continuous limited-area 1-min. imagery during Sandy</a:t>
            </a:r>
          </a:p>
          <a:p>
            <a:r>
              <a:rPr lang="en-US" sz="1600" dirty="0" smtClean="0"/>
              <a:t>Two AMV algorithms tested:</a:t>
            </a:r>
          </a:p>
          <a:p>
            <a:pPr marL="514350" indent="457200">
              <a:buAutoNum type="arabicParenR"/>
            </a:pPr>
            <a:r>
              <a:rPr lang="en-US" sz="1600" dirty="0" smtClean="0"/>
              <a:t>Heritage—currently operational at NESDIS (</a:t>
            </a:r>
            <a:r>
              <a:rPr lang="en-US" sz="1600" b="1" dirty="0" smtClean="0">
                <a:solidFill>
                  <a:srgbClr val="FF0000"/>
                </a:solidFill>
              </a:rPr>
              <a:t>AMV1</a:t>
            </a:r>
            <a:r>
              <a:rPr lang="en-US" sz="1600" dirty="0" smtClean="0"/>
              <a:t>)</a:t>
            </a:r>
          </a:p>
          <a:p>
            <a:pPr marL="514350" indent="457200">
              <a:buAutoNum type="arabicParenR"/>
            </a:pPr>
            <a:r>
              <a:rPr lang="en-US" sz="1600" dirty="0" smtClean="0"/>
              <a:t>Experimental—being developed for GOES-R (</a:t>
            </a:r>
            <a:r>
              <a:rPr lang="en-US" sz="1600" b="1" dirty="0" smtClean="0">
                <a:solidFill>
                  <a:srgbClr val="00B0F0"/>
                </a:solidFill>
              </a:rPr>
              <a:t>AMV2</a:t>
            </a:r>
            <a:r>
              <a:rPr lang="en-US" sz="1600" dirty="0" smtClean="0"/>
              <a:t>)</a:t>
            </a:r>
          </a:p>
          <a:p>
            <a:pPr>
              <a:buFont typeface="Arial" pitchFamily="34" charset="0"/>
              <a:buChar char="•"/>
            </a:pPr>
            <a:r>
              <a:rPr lang="en-US" sz="1600" dirty="0" smtClean="0"/>
              <a:t>Both algorithms process AMVS from triplets of VIS (3-min. imagery) and LWIR/SWIR (5-min. imagery); All AMVs are objectively </a:t>
            </a:r>
            <a:r>
              <a:rPr lang="en-US" sz="1600" dirty="0" err="1" smtClean="0"/>
              <a:t>QC’d</a:t>
            </a:r>
            <a:endParaRPr lang="en-US" sz="1600" dirty="0" smtClean="0"/>
          </a:p>
        </p:txBody>
      </p:sp>
      <p:pic>
        <p:nvPicPr>
          <p:cNvPr id="4" name="Picture 3"/>
          <p:cNvPicPr>
            <a:picLocks noChangeAspect="1"/>
          </p:cNvPicPr>
          <p:nvPr/>
        </p:nvPicPr>
        <p:blipFill>
          <a:blip r:embed="rId3"/>
          <a:stretch>
            <a:fillRect/>
          </a:stretch>
        </p:blipFill>
        <p:spPr>
          <a:xfrm>
            <a:off x="3817857" y="992171"/>
            <a:ext cx="5415905" cy="3616210"/>
          </a:xfrm>
          <a:prstGeom prst="rect">
            <a:avLst/>
          </a:prstGeom>
        </p:spPr>
      </p:pic>
      <p:pic>
        <p:nvPicPr>
          <p:cNvPr id="5" name="Picture 4"/>
          <p:cNvPicPr>
            <a:picLocks noChangeAspect="1"/>
          </p:cNvPicPr>
          <p:nvPr/>
        </p:nvPicPr>
        <p:blipFill>
          <a:blip r:embed="rId4"/>
          <a:stretch>
            <a:fillRect/>
          </a:stretch>
        </p:blipFill>
        <p:spPr>
          <a:xfrm>
            <a:off x="226048" y="4432411"/>
            <a:ext cx="3591809" cy="2425589"/>
          </a:xfrm>
          <a:prstGeom prst="rect">
            <a:avLst/>
          </a:prstGeom>
        </p:spPr>
      </p:pic>
      <p:pic>
        <p:nvPicPr>
          <p:cNvPr id="6" name="Picture 5" descr="amv_obslocs_2012102618.eps"/>
          <p:cNvPicPr preferRelativeResize="0">
            <a:picLocks/>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081416" y="4501648"/>
            <a:ext cx="1576848" cy="2356352"/>
          </a:xfrm>
          <a:prstGeom prst="rect">
            <a:avLst/>
          </a:prstGeom>
        </p:spPr>
      </p:pic>
      <p:pic>
        <p:nvPicPr>
          <p:cNvPr id="7" name="Picture 89" descr="wind_err.eps"/>
          <p:cNvPicPr preferRelativeResize="0">
            <a:picLocks/>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bwMode="auto">
          <a:xfrm>
            <a:off x="5883820" y="4583927"/>
            <a:ext cx="3051691" cy="21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139031" y="6000657"/>
            <a:ext cx="3485736" cy="461665"/>
          </a:xfrm>
          <a:prstGeom prst="rect">
            <a:avLst/>
          </a:prstGeom>
        </p:spPr>
        <p:txBody>
          <a:bodyPr wrap="square">
            <a:spAutoFit/>
          </a:bodyPr>
          <a:lstStyle/>
          <a:p>
            <a:pPr>
              <a:buFont typeface="Arial"/>
              <a:buChar char="•"/>
            </a:pPr>
            <a:r>
              <a:rPr lang="en-US" sz="1200" b="1" i="1" dirty="0" smtClean="0"/>
              <a:t>better </a:t>
            </a:r>
            <a:r>
              <a:rPr lang="en-US" sz="1200" b="1" i="1" dirty="0"/>
              <a:t>intensity at most forecast times (</a:t>
            </a:r>
            <a:r>
              <a:rPr lang="en-US" sz="1200" b="1" i="1" dirty="0">
                <a:solidFill>
                  <a:srgbClr val="FF0000"/>
                </a:solidFill>
              </a:rPr>
              <a:t>AMV1</a:t>
            </a:r>
            <a:r>
              <a:rPr lang="en-US" sz="1200" b="1" i="1" dirty="0"/>
              <a:t> most consistently)</a:t>
            </a:r>
          </a:p>
        </p:txBody>
      </p:sp>
      <p:sp>
        <p:nvSpPr>
          <p:cNvPr id="9" name="TextBox 6"/>
          <p:cNvSpPr txBox="1">
            <a:spLocks noChangeArrowheads="1"/>
          </p:cNvSpPr>
          <p:nvPr/>
        </p:nvSpPr>
        <p:spPr bwMode="auto">
          <a:xfrm>
            <a:off x="6108005" y="4576496"/>
            <a:ext cx="2827506" cy="31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r>
              <a:rPr lang="en-US" sz="1800" b="1" dirty="0">
                <a:solidFill>
                  <a:srgbClr val="7F7F7F"/>
                </a:solidFill>
                <a:latin typeface="Calibri" pitchFamily="34" charset="0"/>
                <a:cs typeface="Times New Roman" pitchFamily="18" charset="0"/>
              </a:rPr>
              <a:t>H214   </a:t>
            </a:r>
            <a:r>
              <a:rPr lang="en-US" sz="1800" b="1" dirty="0">
                <a:solidFill>
                  <a:srgbClr val="000000"/>
                </a:solidFill>
                <a:latin typeface="Calibri" pitchFamily="34" charset="0"/>
                <a:cs typeface="Times New Roman" pitchFamily="18" charset="0"/>
              </a:rPr>
              <a:t>CTL   </a:t>
            </a:r>
            <a:r>
              <a:rPr lang="en-US" sz="1800" b="1" dirty="0">
                <a:solidFill>
                  <a:srgbClr val="FF0000"/>
                </a:solidFill>
                <a:latin typeface="Calibri" pitchFamily="34" charset="0"/>
                <a:cs typeface="Times New Roman" pitchFamily="18" charset="0"/>
              </a:rPr>
              <a:t>AMV1</a:t>
            </a:r>
            <a:r>
              <a:rPr lang="en-US" sz="1800" b="1" dirty="0">
                <a:solidFill>
                  <a:srgbClr val="0000FF"/>
                </a:solidFill>
                <a:latin typeface="Calibri" pitchFamily="34" charset="0"/>
                <a:cs typeface="Times New Roman" pitchFamily="18" charset="0"/>
              </a:rPr>
              <a:t>   AMV2    </a:t>
            </a:r>
            <a:endParaRPr lang="en-US" sz="1200" dirty="0">
              <a:cs typeface="Times New Roman" pitchFamily="18" charset="0"/>
            </a:endParaRPr>
          </a:p>
        </p:txBody>
      </p:sp>
    </p:spTree>
    <p:extLst>
      <p:ext uri="{BB962C8B-B14F-4D97-AF65-F5344CB8AC3E}">
        <p14:creationId xmlns:p14="http://schemas.microsoft.com/office/powerpoint/2010/main" val="593862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538"/>
            <a:ext cx="8229600" cy="1143000"/>
          </a:xfrm>
        </p:spPr>
        <p:txBody>
          <a:bodyPr>
            <a:noAutofit/>
          </a:bodyPr>
          <a:lstStyle/>
          <a:p>
            <a:r>
              <a:rPr lang="en-US" sz="2800" b="1" dirty="0" smtClean="0">
                <a:latin typeface="Calibri"/>
                <a:cs typeface="Calibri"/>
              </a:rPr>
              <a:t>Use of </a:t>
            </a:r>
            <a:r>
              <a:rPr lang="en-US" sz="2800" b="1" dirty="0" smtClean="0">
                <a:solidFill>
                  <a:srgbClr val="0000FF"/>
                </a:solidFill>
                <a:latin typeface="Calibri"/>
                <a:cs typeface="Calibri"/>
              </a:rPr>
              <a:t>Cloud-affected </a:t>
            </a:r>
            <a:r>
              <a:rPr lang="en-US" sz="2800" b="1" dirty="0" smtClean="0">
                <a:latin typeface="Calibri"/>
                <a:cs typeface="Calibri"/>
              </a:rPr>
              <a:t>Microwave Radiances in GSI</a:t>
            </a:r>
            <a:endParaRPr lang="en-US" sz="2800" b="1" dirty="0">
              <a:latin typeface="Calibri"/>
              <a:cs typeface="Calibri"/>
            </a:endParaRPr>
          </a:p>
        </p:txBody>
      </p:sp>
      <p:sp>
        <p:nvSpPr>
          <p:cNvPr id="4" name="Content Placeholder 3"/>
          <p:cNvSpPr>
            <a:spLocks noGrp="1"/>
          </p:cNvSpPr>
          <p:nvPr>
            <p:ph idx="1"/>
          </p:nvPr>
        </p:nvSpPr>
        <p:spPr>
          <a:xfrm>
            <a:off x="317500" y="1279813"/>
            <a:ext cx="8559800" cy="4970462"/>
          </a:xfrm>
        </p:spPr>
        <p:txBody>
          <a:bodyPr>
            <a:noAutofit/>
          </a:bodyPr>
          <a:lstStyle/>
          <a:p>
            <a:pPr>
              <a:lnSpc>
                <a:spcPct val="110000"/>
              </a:lnSpc>
              <a:buFont typeface="Wingdings" charset="2"/>
              <a:buChar char="§"/>
            </a:pPr>
            <a:r>
              <a:rPr lang="en-US" sz="2000" dirty="0" smtClean="0">
                <a:latin typeface="Arial"/>
                <a:cs typeface="Arial"/>
              </a:rPr>
              <a:t>Cloudy radiances excluded</a:t>
            </a:r>
            <a:r>
              <a:rPr lang="en-US" sz="2000" dirty="0">
                <a:latin typeface="Arial"/>
                <a:cs typeface="Arial"/>
              </a:rPr>
              <a:t> </a:t>
            </a:r>
            <a:r>
              <a:rPr lang="en-US" sz="2000" dirty="0" smtClean="0">
                <a:latin typeface="Arial"/>
                <a:cs typeface="Arial"/>
              </a:rPr>
              <a:t>in current NCEP operational 3D Ensemble-Variational (3DEnsVar) data analysis system</a:t>
            </a:r>
            <a:br>
              <a:rPr lang="en-US" sz="2000" dirty="0" smtClean="0">
                <a:latin typeface="Arial"/>
                <a:cs typeface="Arial"/>
              </a:rPr>
            </a:br>
            <a:endParaRPr lang="en-US" sz="2000" dirty="0" smtClean="0">
              <a:latin typeface="Arial"/>
              <a:cs typeface="Arial"/>
            </a:endParaRPr>
          </a:p>
          <a:p>
            <a:pPr>
              <a:lnSpc>
                <a:spcPct val="110000"/>
              </a:lnSpc>
              <a:buFont typeface="Wingdings" charset="2"/>
              <a:buChar char="§"/>
            </a:pPr>
            <a:r>
              <a:rPr lang="en-US" sz="2000" dirty="0" smtClean="0">
                <a:latin typeface="Arial"/>
                <a:cs typeface="Arial"/>
              </a:rPr>
              <a:t>Recent advancements now allow assimilation of cloudy radiances:</a:t>
            </a:r>
          </a:p>
          <a:p>
            <a:pPr lvl="1">
              <a:lnSpc>
                <a:spcPct val="110000"/>
              </a:lnSpc>
              <a:buFont typeface="Wingdings" charset="2"/>
              <a:buChar char="§"/>
            </a:pPr>
            <a:r>
              <a:rPr lang="en-US" sz="2000" dirty="0" smtClean="0">
                <a:latin typeface="Arial"/>
                <a:cs typeface="Arial"/>
              </a:rPr>
              <a:t>GFS is able to forecast reasonable cloud fields (better fit to </a:t>
            </a:r>
            <a:r>
              <a:rPr lang="en-US" sz="2000" dirty="0" err="1" smtClean="0">
                <a:latin typeface="Arial"/>
                <a:cs typeface="Arial"/>
              </a:rPr>
              <a:t>obs</a:t>
            </a:r>
            <a:r>
              <a:rPr lang="en-US" sz="2000" dirty="0" smtClean="0">
                <a:latin typeface="Arial"/>
                <a:cs typeface="Arial"/>
              </a:rPr>
              <a:t>)</a:t>
            </a:r>
          </a:p>
          <a:p>
            <a:pPr lvl="1">
              <a:lnSpc>
                <a:spcPct val="110000"/>
              </a:lnSpc>
              <a:buFont typeface="Wingdings" charset="2"/>
              <a:buChar char="§"/>
            </a:pPr>
            <a:r>
              <a:rPr lang="en-US" sz="2000" dirty="0" smtClean="0">
                <a:latin typeface="Arial"/>
                <a:cs typeface="Arial"/>
              </a:rPr>
              <a:t>Flow-dependent background error covariance from ensembles with stochastic physics</a:t>
            </a:r>
          </a:p>
          <a:p>
            <a:pPr lvl="1">
              <a:lnSpc>
                <a:spcPct val="110000"/>
              </a:lnSpc>
              <a:buFont typeface="Wingdings" charset="2"/>
              <a:buChar char="§"/>
            </a:pPr>
            <a:r>
              <a:rPr lang="en-US" sz="2000" dirty="0" smtClean="0">
                <a:latin typeface="Arial"/>
                <a:cs typeface="Arial"/>
              </a:rPr>
              <a:t>CRTM (observation operator) can more realistically simulate cloud optical properties from the background</a:t>
            </a:r>
            <a:br>
              <a:rPr lang="en-US" sz="2000" dirty="0" smtClean="0">
                <a:latin typeface="Arial"/>
                <a:cs typeface="Arial"/>
              </a:rPr>
            </a:br>
            <a:endParaRPr lang="en-US" sz="2000" dirty="0" smtClean="0">
              <a:latin typeface="Arial"/>
              <a:cs typeface="Arial"/>
            </a:endParaRPr>
          </a:p>
          <a:p>
            <a:pPr>
              <a:lnSpc>
                <a:spcPct val="110000"/>
              </a:lnSpc>
              <a:buFont typeface="Wingdings" charset="2"/>
              <a:buChar char="§"/>
            </a:pPr>
            <a:r>
              <a:rPr lang="en-US" sz="2000" dirty="0" smtClean="0">
                <a:latin typeface="Arial"/>
                <a:cs typeface="Arial"/>
              </a:rPr>
              <a:t>Precipitation is highly scattering and non-linear.  Therefore, only</a:t>
            </a:r>
            <a:r>
              <a:rPr lang="en-US" sz="2000" dirty="0" smtClean="0">
                <a:solidFill>
                  <a:srgbClr val="FF0000"/>
                </a:solidFill>
                <a:latin typeface="Arial"/>
                <a:cs typeface="Arial"/>
              </a:rPr>
              <a:t> cloud-affected</a:t>
            </a:r>
            <a:r>
              <a:rPr lang="en-US" sz="2000" dirty="0" smtClean="0">
                <a:latin typeface="Arial"/>
                <a:cs typeface="Arial"/>
              </a:rPr>
              <a:t>, </a:t>
            </a:r>
            <a:r>
              <a:rPr lang="en-US" sz="2000" dirty="0" smtClean="0">
                <a:solidFill>
                  <a:srgbClr val="FF0000"/>
                </a:solidFill>
                <a:latin typeface="Arial"/>
                <a:cs typeface="Arial"/>
              </a:rPr>
              <a:t>non-precipitating</a:t>
            </a:r>
            <a:r>
              <a:rPr lang="en-US" sz="2000" dirty="0">
                <a:latin typeface="Arial"/>
                <a:cs typeface="Arial"/>
              </a:rPr>
              <a:t> </a:t>
            </a:r>
            <a:r>
              <a:rPr lang="en-US" sz="2000" dirty="0" smtClean="0">
                <a:latin typeface="Arial"/>
                <a:cs typeface="Arial"/>
              </a:rPr>
              <a:t>microwave radiances (</a:t>
            </a:r>
            <a:r>
              <a:rPr lang="en-US" sz="2000" dirty="0" smtClean="0">
                <a:solidFill>
                  <a:srgbClr val="008000"/>
                </a:solidFill>
                <a:latin typeface="Arial"/>
                <a:cs typeface="Arial"/>
              </a:rPr>
              <a:t>AMSU-A</a:t>
            </a:r>
            <a:r>
              <a:rPr lang="en-US" sz="2000" dirty="0" smtClean="0">
                <a:latin typeface="Arial"/>
                <a:cs typeface="Arial"/>
              </a:rPr>
              <a:t> and </a:t>
            </a:r>
            <a:r>
              <a:rPr lang="en-US" sz="2000" dirty="0" smtClean="0">
                <a:solidFill>
                  <a:srgbClr val="008000"/>
                </a:solidFill>
                <a:latin typeface="Arial"/>
                <a:cs typeface="Arial"/>
              </a:rPr>
              <a:t>ATMS channels 1-16</a:t>
            </a:r>
            <a:r>
              <a:rPr lang="en-US" sz="2000" dirty="0" smtClean="0">
                <a:latin typeface="Arial"/>
                <a:cs typeface="Arial"/>
              </a:rPr>
              <a:t>) are considered for assimilation at this stage</a:t>
            </a:r>
          </a:p>
          <a:p>
            <a:pPr marL="457200" lvl="1" indent="0">
              <a:buNone/>
            </a:pPr>
            <a:endParaRPr lang="en-US" sz="2000" dirty="0"/>
          </a:p>
        </p:txBody>
      </p:sp>
    </p:spTree>
    <p:extLst>
      <p:ext uri="{BB962C8B-B14F-4D97-AF65-F5344CB8AC3E}">
        <p14:creationId xmlns:p14="http://schemas.microsoft.com/office/powerpoint/2010/main" val="22164771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29903"/>
            <a:ext cx="8470900" cy="1143000"/>
          </a:xfrm>
        </p:spPr>
        <p:txBody>
          <a:bodyPr>
            <a:noAutofit/>
          </a:bodyPr>
          <a:lstStyle/>
          <a:p>
            <a:r>
              <a:rPr lang="en-US" sz="2800" b="1" dirty="0" smtClean="0">
                <a:latin typeface="Calibri"/>
                <a:cs typeface="Calibri"/>
              </a:rPr>
              <a:t>All-sky Assimilation </a:t>
            </a:r>
            <a:r>
              <a:rPr lang="en-US" sz="2800" b="1" dirty="0">
                <a:latin typeface="Calibri"/>
                <a:cs typeface="Calibri"/>
              </a:rPr>
              <a:t>U</a:t>
            </a:r>
            <a:r>
              <a:rPr lang="en-US" sz="2800" b="1" dirty="0" smtClean="0">
                <a:latin typeface="Calibri"/>
                <a:cs typeface="Calibri"/>
              </a:rPr>
              <a:t>sing </a:t>
            </a:r>
            <a:r>
              <a:rPr lang="en-US" sz="2800" b="1" dirty="0" smtClean="0">
                <a:solidFill>
                  <a:srgbClr val="FF0000"/>
                </a:solidFill>
                <a:latin typeface="Calibri"/>
                <a:cs typeface="Calibri"/>
              </a:rPr>
              <a:t>100% ensemble</a:t>
            </a:r>
            <a:endParaRPr lang="en-US" sz="2800" b="1" dirty="0">
              <a:solidFill>
                <a:srgbClr val="FF0000"/>
              </a:solidFill>
              <a:latin typeface="Calibri"/>
              <a:cs typeface="Calibri"/>
            </a:endParaRPr>
          </a:p>
        </p:txBody>
      </p:sp>
      <p:grpSp>
        <p:nvGrpSpPr>
          <p:cNvPr id="15" name="Group 14"/>
          <p:cNvGrpSpPr/>
          <p:nvPr/>
        </p:nvGrpSpPr>
        <p:grpSpPr>
          <a:xfrm>
            <a:off x="5803900" y="1018022"/>
            <a:ext cx="2844800" cy="2844800"/>
            <a:chOff x="5803900" y="1244372"/>
            <a:chExt cx="2844800" cy="2844800"/>
          </a:xfrm>
        </p:grpSpPr>
        <p:pic>
          <p:nvPicPr>
            <p:cNvPr id="6" name="Picture 5" descr="cordieoff_HGT_P500_G2SH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900" y="1244372"/>
              <a:ext cx="2844800" cy="2844800"/>
            </a:xfrm>
            <a:prstGeom prst="rect">
              <a:avLst/>
            </a:prstGeom>
          </p:spPr>
        </p:pic>
        <p:sp>
          <p:nvSpPr>
            <p:cNvPr id="13" name="TextBox 12"/>
            <p:cNvSpPr txBox="1"/>
            <p:nvPr/>
          </p:nvSpPr>
          <p:spPr>
            <a:xfrm>
              <a:off x="6112934" y="1786471"/>
              <a:ext cx="1710266" cy="553998"/>
            </a:xfrm>
            <a:prstGeom prst="rect">
              <a:avLst/>
            </a:prstGeom>
            <a:solidFill>
              <a:schemeClr val="bg1"/>
            </a:solidFill>
          </p:spPr>
          <p:txBody>
            <a:bodyPr wrap="square" rtlCol="0">
              <a:spAutoFit/>
            </a:bodyPr>
            <a:lstStyle/>
            <a:p>
              <a:r>
                <a:rPr lang="en-US" sz="1000" dirty="0" smtClean="0">
                  <a:latin typeface="Arial"/>
                  <a:cs typeface="Arial"/>
                </a:rPr>
                <a:t>Clear-sky</a:t>
              </a:r>
            </a:p>
            <a:p>
              <a:r>
                <a:rPr lang="en-US" sz="1000" dirty="0" smtClean="0">
                  <a:solidFill>
                    <a:srgbClr val="FF0000"/>
                  </a:solidFill>
                  <a:latin typeface="Arial"/>
                  <a:cs typeface="Arial"/>
                </a:rPr>
                <a:t>All-sky + 100% ensemble</a:t>
              </a:r>
            </a:p>
            <a:p>
              <a:r>
                <a:rPr lang="en-US" sz="1000" dirty="0" smtClean="0">
                  <a:latin typeface="Arial"/>
                  <a:cs typeface="Arial"/>
                </a:rPr>
                <a:t>87 samples</a:t>
              </a:r>
              <a:endParaRPr lang="en-US" sz="1000" dirty="0">
                <a:latin typeface="Arial"/>
                <a:cs typeface="Arial"/>
              </a:endParaRPr>
            </a:p>
          </p:txBody>
        </p:sp>
      </p:grpSp>
      <p:grpSp>
        <p:nvGrpSpPr>
          <p:cNvPr id="16" name="Group 15"/>
          <p:cNvGrpSpPr/>
          <p:nvPr/>
        </p:nvGrpSpPr>
        <p:grpSpPr>
          <a:xfrm>
            <a:off x="5813378" y="3785506"/>
            <a:ext cx="2844800" cy="2844800"/>
            <a:chOff x="5813378" y="4011856"/>
            <a:chExt cx="2844800" cy="2844800"/>
          </a:xfrm>
        </p:grpSpPr>
        <p:pic>
          <p:nvPicPr>
            <p:cNvPr id="7" name="Picture 6" descr="cordieoff_HGT_P500_G2NH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378" y="4011856"/>
              <a:ext cx="2844800" cy="2844800"/>
            </a:xfrm>
            <a:prstGeom prst="rect">
              <a:avLst/>
            </a:prstGeom>
          </p:spPr>
        </p:pic>
        <p:sp>
          <p:nvSpPr>
            <p:cNvPr id="14" name="TextBox 13"/>
            <p:cNvSpPr txBox="1"/>
            <p:nvPr/>
          </p:nvSpPr>
          <p:spPr>
            <a:xfrm>
              <a:off x="6112934" y="4555067"/>
              <a:ext cx="1710266" cy="553998"/>
            </a:xfrm>
            <a:prstGeom prst="rect">
              <a:avLst/>
            </a:prstGeom>
            <a:solidFill>
              <a:schemeClr val="bg1"/>
            </a:solidFill>
          </p:spPr>
          <p:txBody>
            <a:bodyPr wrap="square" rtlCol="0">
              <a:spAutoFit/>
            </a:bodyPr>
            <a:lstStyle/>
            <a:p>
              <a:r>
                <a:rPr lang="en-US" sz="1000" dirty="0" smtClean="0">
                  <a:latin typeface="Arial"/>
                  <a:cs typeface="Arial"/>
                </a:rPr>
                <a:t>Clear-sky</a:t>
              </a:r>
            </a:p>
            <a:p>
              <a:r>
                <a:rPr lang="en-US" sz="1000" dirty="0" smtClean="0">
                  <a:solidFill>
                    <a:srgbClr val="FF0000"/>
                  </a:solidFill>
                  <a:latin typeface="Arial"/>
                  <a:cs typeface="Arial"/>
                </a:rPr>
                <a:t>All-sky + 100% ensemble</a:t>
              </a:r>
            </a:p>
            <a:p>
              <a:r>
                <a:rPr lang="en-US" sz="1000" dirty="0" smtClean="0">
                  <a:latin typeface="Arial"/>
                  <a:cs typeface="Arial"/>
                </a:rPr>
                <a:t>87 samples</a:t>
              </a:r>
              <a:endParaRPr lang="en-US" sz="1000" dirty="0">
                <a:latin typeface="Arial"/>
                <a:cs typeface="Arial"/>
              </a:endParaRPr>
            </a:p>
          </p:txBody>
        </p:sp>
      </p:grpSp>
      <p:grpSp>
        <p:nvGrpSpPr>
          <p:cNvPr id="31" name="Group 30"/>
          <p:cNvGrpSpPr/>
          <p:nvPr/>
        </p:nvGrpSpPr>
        <p:grpSpPr>
          <a:xfrm>
            <a:off x="349101" y="3899409"/>
            <a:ext cx="5066416" cy="2607696"/>
            <a:chOff x="349101" y="4125759"/>
            <a:chExt cx="5066416" cy="2607696"/>
          </a:xfrm>
        </p:grpSpPr>
        <p:grpSp>
          <p:nvGrpSpPr>
            <p:cNvPr id="12" name="Group 11"/>
            <p:cNvGrpSpPr/>
            <p:nvPr/>
          </p:nvGrpSpPr>
          <p:grpSpPr>
            <a:xfrm>
              <a:off x="349101" y="4125759"/>
              <a:ext cx="5066416" cy="2607696"/>
              <a:chOff x="349101" y="4125759"/>
              <a:chExt cx="5066416" cy="2607696"/>
            </a:xfrm>
          </p:grpSpPr>
          <p:pic>
            <p:nvPicPr>
              <p:cNvPr id="5" name="Picture 4" descr="cor_day5_HGT_P500_G2NHX.png"/>
              <p:cNvPicPr>
                <a:picLocks noChangeAspect="1"/>
              </p:cNvPicPr>
              <p:nvPr/>
            </p:nvPicPr>
            <p:blipFill rotWithShape="1">
              <a:blip r:embed="rId4">
                <a:extLst>
                  <a:ext uri="{28A0092B-C50C-407E-A947-70E740481C1C}">
                    <a14:useLocalDpi xmlns:a14="http://schemas.microsoft.com/office/drawing/2010/main" val="0"/>
                  </a:ext>
                </a:extLst>
              </a:blip>
              <a:srcRect l="6664" t="5335" r="2670" b="47999"/>
              <a:stretch/>
            </p:blipFill>
            <p:spPr>
              <a:xfrm>
                <a:off x="349101" y="4125759"/>
                <a:ext cx="5066416" cy="2607696"/>
              </a:xfrm>
              <a:prstGeom prst="rect">
                <a:avLst/>
              </a:prstGeom>
            </p:spPr>
          </p:pic>
          <p:sp>
            <p:nvSpPr>
              <p:cNvPr id="10" name="TextBox 9"/>
              <p:cNvSpPr txBox="1"/>
              <p:nvPr/>
            </p:nvSpPr>
            <p:spPr>
              <a:xfrm>
                <a:off x="656164" y="5474864"/>
                <a:ext cx="2523069" cy="646331"/>
              </a:xfrm>
              <a:prstGeom prst="rect">
                <a:avLst/>
              </a:prstGeom>
              <a:solidFill>
                <a:schemeClr val="bg1"/>
              </a:solidFill>
            </p:spPr>
            <p:txBody>
              <a:bodyPr wrap="square" rtlCol="0">
                <a:spAutoFit/>
              </a:bodyPr>
              <a:lstStyle/>
              <a:p>
                <a:r>
                  <a:rPr lang="en-US" dirty="0" smtClean="0"/>
                  <a:t>Clear-sky</a:t>
                </a:r>
              </a:p>
              <a:p>
                <a:r>
                  <a:rPr lang="en-US" dirty="0" smtClean="0">
                    <a:solidFill>
                      <a:srgbClr val="FF0000"/>
                    </a:solidFill>
                  </a:rPr>
                  <a:t>All-sky + 100% ensemble</a:t>
                </a:r>
                <a:endParaRPr lang="en-US" dirty="0">
                  <a:solidFill>
                    <a:srgbClr val="FF0000"/>
                  </a:solidFill>
                </a:endParaRPr>
              </a:p>
            </p:txBody>
          </p:sp>
        </p:grpSp>
        <p:sp>
          <p:nvSpPr>
            <p:cNvPr id="8" name="TextBox 7"/>
            <p:cNvSpPr txBox="1"/>
            <p:nvPr/>
          </p:nvSpPr>
          <p:spPr>
            <a:xfrm>
              <a:off x="3098801" y="5147718"/>
              <a:ext cx="2108200" cy="1200329"/>
            </a:xfrm>
            <a:prstGeom prst="rect">
              <a:avLst/>
            </a:prstGeom>
            <a:solidFill>
              <a:schemeClr val="bg1"/>
            </a:solidFill>
          </p:spPr>
          <p:txBody>
            <a:bodyPr wrap="square" rtlCol="0">
              <a:spAutoFit/>
            </a:bodyPr>
            <a:lstStyle/>
            <a:p>
              <a:r>
                <a:rPr lang="en-US" dirty="0" smtClean="0">
                  <a:solidFill>
                    <a:srgbClr val="008000"/>
                  </a:solidFill>
                  <a:latin typeface="Arial"/>
                  <a:cs typeface="Arial"/>
                </a:rPr>
                <a:t>Cloud-affected radiance have positive impact in NH</a:t>
              </a:r>
              <a:endParaRPr lang="en-US" dirty="0">
                <a:solidFill>
                  <a:srgbClr val="008000"/>
                </a:solidFill>
                <a:latin typeface="Arial"/>
                <a:cs typeface="Arial"/>
              </a:endParaRPr>
            </a:p>
          </p:txBody>
        </p:sp>
      </p:grpSp>
      <p:grpSp>
        <p:nvGrpSpPr>
          <p:cNvPr id="30" name="Group 29"/>
          <p:cNvGrpSpPr/>
          <p:nvPr/>
        </p:nvGrpSpPr>
        <p:grpSpPr>
          <a:xfrm>
            <a:off x="349101" y="1096521"/>
            <a:ext cx="5066528" cy="2682352"/>
            <a:chOff x="349101" y="1322871"/>
            <a:chExt cx="5066528" cy="2682352"/>
          </a:xfrm>
        </p:grpSpPr>
        <p:grpSp>
          <p:nvGrpSpPr>
            <p:cNvPr id="11" name="Group 10"/>
            <p:cNvGrpSpPr/>
            <p:nvPr/>
          </p:nvGrpSpPr>
          <p:grpSpPr>
            <a:xfrm>
              <a:off x="349101" y="1322871"/>
              <a:ext cx="5066528" cy="2682352"/>
              <a:chOff x="349101" y="1322871"/>
              <a:chExt cx="5066528" cy="2682352"/>
            </a:xfrm>
          </p:grpSpPr>
          <p:pic>
            <p:nvPicPr>
              <p:cNvPr id="4" name="Picture 3" descr="cor_day5_HGT_P500_G2SHX.png"/>
              <p:cNvPicPr>
                <a:picLocks noChangeAspect="1"/>
              </p:cNvPicPr>
              <p:nvPr/>
            </p:nvPicPr>
            <p:blipFill rotWithShape="1">
              <a:blip r:embed="rId5">
                <a:extLst>
                  <a:ext uri="{28A0092B-C50C-407E-A947-70E740481C1C}">
                    <a14:useLocalDpi xmlns:a14="http://schemas.microsoft.com/office/drawing/2010/main" val="0"/>
                  </a:ext>
                </a:extLst>
              </a:blip>
              <a:srcRect l="6687" t="3962" r="2645" b="48036"/>
              <a:stretch/>
            </p:blipFill>
            <p:spPr>
              <a:xfrm>
                <a:off x="349101" y="1322871"/>
                <a:ext cx="5066528" cy="2682352"/>
              </a:xfrm>
              <a:prstGeom prst="rect">
                <a:avLst/>
              </a:prstGeom>
            </p:spPr>
          </p:pic>
          <p:sp>
            <p:nvSpPr>
              <p:cNvPr id="3" name="TextBox 2"/>
              <p:cNvSpPr txBox="1"/>
              <p:nvPr/>
            </p:nvSpPr>
            <p:spPr>
              <a:xfrm>
                <a:off x="643464" y="2772829"/>
                <a:ext cx="2658535" cy="646331"/>
              </a:xfrm>
              <a:prstGeom prst="rect">
                <a:avLst/>
              </a:prstGeom>
              <a:solidFill>
                <a:schemeClr val="bg1"/>
              </a:solidFill>
            </p:spPr>
            <p:txBody>
              <a:bodyPr wrap="square" rtlCol="0">
                <a:spAutoFit/>
              </a:bodyPr>
              <a:lstStyle/>
              <a:p>
                <a:r>
                  <a:rPr lang="en-US" dirty="0" smtClean="0"/>
                  <a:t>Clear-sky</a:t>
                </a:r>
              </a:p>
              <a:p>
                <a:r>
                  <a:rPr lang="en-US" dirty="0" smtClean="0">
                    <a:solidFill>
                      <a:srgbClr val="FF0000"/>
                    </a:solidFill>
                  </a:rPr>
                  <a:t>All-sky + 100% ensemble</a:t>
                </a:r>
                <a:endParaRPr lang="en-US" dirty="0">
                  <a:solidFill>
                    <a:srgbClr val="FF0000"/>
                  </a:solidFill>
                </a:endParaRPr>
              </a:p>
            </p:txBody>
          </p:sp>
        </p:grpSp>
        <p:sp>
          <p:nvSpPr>
            <p:cNvPr id="23" name="TextBox 22"/>
            <p:cNvSpPr txBox="1"/>
            <p:nvPr/>
          </p:nvSpPr>
          <p:spPr>
            <a:xfrm>
              <a:off x="3301999" y="2530969"/>
              <a:ext cx="1879601" cy="1077218"/>
            </a:xfrm>
            <a:prstGeom prst="rect">
              <a:avLst/>
            </a:prstGeom>
            <a:solidFill>
              <a:schemeClr val="bg1"/>
            </a:solidFill>
          </p:spPr>
          <p:txBody>
            <a:bodyPr wrap="square" rtlCol="0">
              <a:spAutoFit/>
            </a:bodyPr>
            <a:lstStyle/>
            <a:p>
              <a:r>
                <a:rPr lang="en-US" sz="1600" dirty="0" smtClean="0">
                  <a:solidFill>
                    <a:srgbClr val="008000"/>
                  </a:solidFill>
                  <a:latin typeface="Arial"/>
                  <a:cs typeface="Arial"/>
                </a:rPr>
                <a:t>Cloud-affected radiance have significant positive impact in S</a:t>
              </a:r>
              <a:r>
                <a:rPr lang="en-US" sz="1600" dirty="0">
                  <a:solidFill>
                    <a:srgbClr val="008000"/>
                  </a:solidFill>
                  <a:latin typeface="Arial"/>
                  <a:cs typeface="Arial"/>
                </a:rPr>
                <a:t>H</a:t>
              </a:r>
            </a:p>
          </p:txBody>
        </p:sp>
      </p:grpSp>
      <p:cxnSp>
        <p:nvCxnSpPr>
          <p:cNvPr id="25" name="Straight Arrow Connector 24"/>
          <p:cNvCxnSpPr/>
          <p:nvPr/>
        </p:nvCxnSpPr>
        <p:spPr>
          <a:xfrm>
            <a:off x="5080000" y="3075650"/>
            <a:ext cx="18923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940300" y="5920450"/>
            <a:ext cx="2032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089400" y="1780251"/>
            <a:ext cx="0" cy="524368"/>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3962400" y="4629841"/>
            <a:ext cx="0" cy="333868"/>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44212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p:cNvPicPr>
            <a:picLocks noChangeAspect="1" noChangeArrowheads="1"/>
          </p:cNvPicPr>
          <p:nvPr/>
        </p:nvPicPr>
        <p:blipFill>
          <a:blip r:embed="rId2"/>
          <a:srcRect/>
          <a:stretch>
            <a:fillRect/>
          </a:stretch>
        </p:blipFill>
        <p:spPr bwMode="auto">
          <a:xfrm>
            <a:off x="381000" y="914400"/>
            <a:ext cx="5029200" cy="3490913"/>
          </a:xfrm>
          <a:prstGeom prst="rect">
            <a:avLst/>
          </a:prstGeom>
          <a:noFill/>
          <a:ln w="9525">
            <a:noFill/>
            <a:miter lim="800000"/>
            <a:headEnd/>
            <a:tailEnd/>
          </a:ln>
        </p:spPr>
      </p:pic>
      <p:sp>
        <p:nvSpPr>
          <p:cNvPr id="16387" name="Title 1"/>
          <p:cNvSpPr>
            <a:spLocks/>
          </p:cNvSpPr>
          <p:nvPr/>
        </p:nvSpPr>
        <p:spPr bwMode="auto">
          <a:xfrm>
            <a:off x="457200" y="0"/>
            <a:ext cx="8229600" cy="838200"/>
          </a:xfrm>
          <a:prstGeom prst="rect">
            <a:avLst/>
          </a:prstGeom>
          <a:noFill/>
          <a:ln w="9525">
            <a:noFill/>
            <a:miter lim="800000"/>
            <a:headEnd/>
            <a:tailEnd/>
          </a:ln>
        </p:spPr>
        <p:txBody>
          <a:bodyPr anchor="ctr"/>
          <a:lstStyle/>
          <a:p>
            <a:pPr algn="ctr"/>
            <a:r>
              <a:rPr lang="en-US" sz="2800" b="1" dirty="0" smtClean="0">
                <a:latin typeface="Calibri" pitchFamily="34" charset="0"/>
              </a:rPr>
              <a:t>HWRF DA upgrades </a:t>
            </a:r>
            <a:r>
              <a:rPr lang="en-US" sz="2800" b="1" dirty="0">
                <a:latin typeface="Calibri" pitchFamily="34" charset="0"/>
              </a:rPr>
              <a:t>for 2015 implementation</a:t>
            </a:r>
          </a:p>
        </p:txBody>
      </p:sp>
      <p:sp>
        <p:nvSpPr>
          <p:cNvPr id="8" name="Content Placeholder 2"/>
          <p:cNvSpPr>
            <a:spLocks/>
          </p:cNvSpPr>
          <p:nvPr/>
        </p:nvSpPr>
        <p:spPr bwMode="auto">
          <a:xfrm>
            <a:off x="457200" y="4194000"/>
            <a:ext cx="4800600" cy="2133600"/>
          </a:xfrm>
          <a:prstGeom prst="rect">
            <a:avLst/>
          </a:prstGeom>
          <a:noFill/>
          <a:ln w="9525">
            <a:noFill/>
            <a:miter lim="800000"/>
            <a:headEnd/>
            <a:tailEnd/>
          </a:ln>
        </p:spPr>
        <p:txBody>
          <a:bodyPr/>
          <a:lstStyle/>
          <a:p>
            <a:pPr marL="176213" indent="-176213">
              <a:lnSpc>
                <a:spcPct val="80000"/>
              </a:lnSpc>
              <a:spcBef>
                <a:spcPts val="200"/>
              </a:spcBef>
              <a:buFont typeface="Arial" charset="0"/>
              <a:buNone/>
            </a:pPr>
            <a:endParaRPr lang="en-US" altLang="en-US" sz="1600" dirty="0">
              <a:latin typeface="Calibri" pitchFamily="34" charset="0"/>
            </a:endParaRPr>
          </a:p>
          <a:p>
            <a:pPr marL="112713" indent="-112713">
              <a:lnSpc>
                <a:spcPct val="80000"/>
              </a:lnSpc>
              <a:spcBef>
                <a:spcPts val="200"/>
              </a:spcBef>
              <a:buFontTx/>
              <a:buChar char="•"/>
            </a:pPr>
            <a:r>
              <a:rPr lang="en-US" altLang="en-US" sz="1600" dirty="0" smtClean="0">
                <a:latin typeface="Calibri" pitchFamily="34" charset="0"/>
              </a:rPr>
              <a:t>GSI </a:t>
            </a:r>
            <a:r>
              <a:rPr lang="en-US" altLang="en-US" sz="1600" dirty="0">
                <a:latin typeface="Calibri" pitchFamily="34" charset="0"/>
              </a:rPr>
              <a:t>hybrid </a:t>
            </a:r>
            <a:r>
              <a:rPr lang="en-US" altLang="en-US" sz="1600" dirty="0" smtClean="0">
                <a:latin typeface="Calibri" pitchFamily="34" charset="0"/>
              </a:rPr>
              <a:t>DA using 40-member </a:t>
            </a:r>
            <a:r>
              <a:rPr lang="en-US" altLang="en-US" sz="1600" dirty="0">
                <a:latin typeface="Calibri" pitchFamily="34" charset="0"/>
              </a:rPr>
              <a:t>HWRF ensemble </a:t>
            </a:r>
            <a:r>
              <a:rPr lang="en-US" altLang="en-US" sz="1600" dirty="0" smtClean="0">
                <a:latin typeface="Calibri" pitchFamily="34" charset="0"/>
              </a:rPr>
              <a:t>from GFS-EnKF </a:t>
            </a:r>
            <a:r>
              <a:rPr lang="en-US" altLang="en-US" sz="1600" dirty="0">
                <a:latin typeface="Calibri" pitchFamily="34" charset="0"/>
              </a:rPr>
              <a:t>analysis ensemble </a:t>
            </a:r>
            <a:r>
              <a:rPr lang="en-US" altLang="en-US" sz="1600" dirty="0" smtClean="0">
                <a:latin typeface="Calibri" pitchFamily="34" charset="0"/>
              </a:rPr>
              <a:t>for assimilating TDR data</a:t>
            </a:r>
            <a:br>
              <a:rPr lang="en-US" altLang="en-US" sz="1600" dirty="0" smtClean="0">
                <a:latin typeface="Calibri" pitchFamily="34" charset="0"/>
              </a:rPr>
            </a:br>
            <a:endParaRPr lang="en-US" altLang="en-US" sz="1600" dirty="0">
              <a:latin typeface="Calibri" pitchFamily="34" charset="0"/>
            </a:endParaRPr>
          </a:p>
          <a:p>
            <a:pPr marL="112713" indent="-112713">
              <a:lnSpc>
                <a:spcPct val="80000"/>
              </a:lnSpc>
              <a:spcBef>
                <a:spcPts val="200"/>
              </a:spcBef>
              <a:buFontTx/>
              <a:buChar char="•"/>
            </a:pPr>
            <a:r>
              <a:rPr lang="en-US" altLang="en-US" sz="1600" dirty="0" smtClean="0">
                <a:latin typeface="Calibri" pitchFamily="34" charset="0"/>
              </a:rPr>
              <a:t>Enlarge </a:t>
            </a:r>
            <a:r>
              <a:rPr lang="en-US" altLang="en-US" sz="1600" dirty="0">
                <a:latin typeface="Calibri" pitchFamily="34" charset="0"/>
              </a:rPr>
              <a:t>two (6km and 2km) analysis </a:t>
            </a:r>
            <a:r>
              <a:rPr lang="en-US" altLang="en-US" sz="1600" dirty="0" smtClean="0">
                <a:latin typeface="Calibri" pitchFamily="34" charset="0"/>
              </a:rPr>
              <a:t>domain</a:t>
            </a:r>
            <a:br>
              <a:rPr lang="en-US" altLang="en-US" sz="1600" dirty="0" smtClean="0">
                <a:latin typeface="Calibri" pitchFamily="34" charset="0"/>
              </a:rPr>
            </a:br>
            <a:r>
              <a:rPr lang="en-US" altLang="en-US" sz="1600" dirty="0" smtClean="0">
                <a:latin typeface="Calibri" pitchFamily="34" charset="0"/>
              </a:rPr>
              <a:t> </a:t>
            </a:r>
          </a:p>
          <a:p>
            <a:pPr marL="112713" indent="-112713">
              <a:lnSpc>
                <a:spcPct val="80000"/>
              </a:lnSpc>
              <a:spcBef>
                <a:spcPts val="200"/>
              </a:spcBef>
              <a:buFontTx/>
              <a:buChar char="•"/>
            </a:pPr>
            <a:r>
              <a:rPr lang="en-US" altLang="en-US" sz="1600" dirty="0" smtClean="0">
                <a:latin typeface="Calibri" pitchFamily="34" charset="0"/>
              </a:rPr>
              <a:t>Merge </a:t>
            </a:r>
            <a:r>
              <a:rPr lang="en-US" altLang="en-US" sz="1600" dirty="0">
                <a:latin typeface="Calibri" pitchFamily="34" charset="0"/>
              </a:rPr>
              <a:t>analyses of two analysis domains </a:t>
            </a:r>
            <a:r>
              <a:rPr lang="en-US" altLang="en-US" sz="1600" dirty="0" smtClean="0">
                <a:latin typeface="Calibri" pitchFamily="34" charset="0"/>
              </a:rPr>
              <a:t/>
            </a:r>
            <a:br>
              <a:rPr lang="en-US" altLang="en-US" sz="1600" dirty="0" smtClean="0">
                <a:latin typeface="Calibri" pitchFamily="34" charset="0"/>
              </a:rPr>
            </a:br>
            <a:endParaRPr lang="en-US" altLang="en-US" sz="1600" dirty="0" smtClean="0">
              <a:latin typeface="Calibri" pitchFamily="34" charset="0"/>
            </a:endParaRPr>
          </a:p>
          <a:p>
            <a:pPr marL="112713" indent="-112713">
              <a:lnSpc>
                <a:spcPct val="80000"/>
              </a:lnSpc>
              <a:spcBef>
                <a:spcPts val="200"/>
              </a:spcBef>
              <a:buFontTx/>
              <a:buChar char="•"/>
            </a:pPr>
            <a:r>
              <a:rPr lang="en-US" sz="1600" dirty="0" smtClean="0">
                <a:latin typeface="Calibri" pitchFamily="34" charset="0"/>
              </a:rPr>
              <a:t>Turn </a:t>
            </a:r>
            <a:r>
              <a:rPr lang="en-US" sz="1600" dirty="0">
                <a:latin typeface="Calibri" pitchFamily="34" charset="0"/>
              </a:rPr>
              <a:t>on satellite DA on 2km analysis </a:t>
            </a:r>
            <a:r>
              <a:rPr lang="en-US" sz="1600" dirty="0" smtClean="0">
                <a:latin typeface="Calibri" pitchFamily="34" charset="0"/>
              </a:rPr>
              <a:t>domain</a:t>
            </a:r>
            <a:br>
              <a:rPr lang="en-US" sz="1600" dirty="0" smtClean="0">
                <a:latin typeface="Calibri" pitchFamily="34" charset="0"/>
              </a:rPr>
            </a:br>
            <a:endParaRPr lang="en-US" sz="1600" dirty="0">
              <a:latin typeface="Calibri" pitchFamily="34" charset="0"/>
            </a:endParaRPr>
          </a:p>
          <a:p>
            <a:pPr marL="112713" indent="-112713">
              <a:lnSpc>
                <a:spcPct val="80000"/>
              </a:lnSpc>
              <a:spcBef>
                <a:spcPts val="200"/>
              </a:spcBef>
              <a:buFontTx/>
              <a:buChar char="•"/>
            </a:pPr>
            <a:r>
              <a:rPr lang="en-US" sz="1600" dirty="0" smtClean="0">
                <a:latin typeface="Calibri" pitchFamily="34" charset="0"/>
              </a:rPr>
              <a:t>Add </a:t>
            </a:r>
            <a:r>
              <a:rPr lang="en-US" sz="1600" dirty="0">
                <a:latin typeface="Calibri" pitchFamily="34" charset="0"/>
              </a:rPr>
              <a:t>assimilation of MSLP data </a:t>
            </a:r>
          </a:p>
        </p:txBody>
      </p:sp>
      <p:pic>
        <p:nvPicPr>
          <p:cNvPr id="16389" name="Picture 2" descr="ftp://metosrv6.umd.edu/pub/srb/HWRF/figures_H15ET/ALAL1114/fig_ALAL1114_tker.png"/>
          <p:cNvPicPr>
            <a:picLocks noChangeAspect="1" noChangeArrowheads="1"/>
          </p:cNvPicPr>
          <p:nvPr/>
        </p:nvPicPr>
        <p:blipFill>
          <a:blip r:embed="rId3"/>
          <a:srcRect/>
          <a:stretch>
            <a:fillRect/>
          </a:stretch>
        </p:blipFill>
        <p:spPr bwMode="auto">
          <a:xfrm>
            <a:off x="5715000" y="849313"/>
            <a:ext cx="2725738" cy="1970087"/>
          </a:xfrm>
          <a:prstGeom prst="rect">
            <a:avLst/>
          </a:prstGeom>
          <a:noFill/>
          <a:ln w="9525">
            <a:noFill/>
            <a:miter lim="800000"/>
            <a:headEnd/>
            <a:tailEnd/>
          </a:ln>
        </p:spPr>
      </p:pic>
      <p:pic>
        <p:nvPicPr>
          <p:cNvPr id="16390" name="Picture 4" descr="ftp://metosrv6.umd.edu/pub/srb/HWRF/figures_H15ET/ALAL1114/fig_ALAL1114_wind.png"/>
          <p:cNvPicPr>
            <a:picLocks noChangeAspect="1" noChangeArrowheads="1"/>
          </p:cNvPicPr>
          <p:nvPr/>
        </p:nvPicPr>
        <p:blipFill>
          <a:blip r:embed="rId4"/>
          <a:srcRect t="7518"/>
          <a:stretch>
            <a:fillRect/>
          </a:stretch>
        </p:blipFill>
        <p:spPr bwMode="auto">
          <a:xfrm>
            <a:off x="5715000" y="2819400"/>
            <a:ext cx="2803525" cy="1874838"/>
          </a:xfrm>
          <a:prstGeom prst="rect">
            <a:avLst/>
          </a:prstGeom>
          <a:noFill/>
          <a:ln w="9525">
            <a:noFill/>
            <a:miter lim="800000"/>
            <a:headEnd/>
            <a:tailEnd/>
          </a:ln>
        </p:spPr>
      </p:pic>
      <p:pic>
        <p:nvPicPr>
          <p:cNvPr id="16391" name="Picture 6" descr="ftp://metosrv6.umd.edu/pub/srb/HWRF/figures_H15ET/ALAL1114/fig_ALAL1114_bias.png"/>
          <p:cNvPicPr>
            <a:picLocks noChangeAspect="1" noChangeArrowheads="1"/>
          </p:cNvPicPr>
          <p:nvPr/>
        </p:nvPicPr>
        <p:blipFill>
          <a:blip r:embed="rId5"/>
          <a:srcRect t="7172"/>
          <a:stretch>
            <a:fillRect/>
          </a:stretch>
        </p:blipFill>
        <p:spPr bwMode="auto">
          <a:xfrm>
            <a:off x="5732463" y="4724400"/>
            <a:ext cx="2725737" cy="1828800"/>
          </a:xfrm>
          <a:prstGeom prst="rect">
            <a:avLst/>
          </a:prstGeom>
          <a:noFill/>
          <a:ln w="9525">
            <a:noFill/>
            <a:miter lim="800000"/>
            <a:headEnd/>
            <a:tailEnd/>
          </a:ln>
        </p:spPr>
      </p:pic>
    </p:spTree>
    <p:extLst>
      <p:ext uri="{BB962C8B-B14F-4D97-AF65-F5344CB8AC3E}">
        <p14:creationId xmlns:p14="http://schemas.microsoft.com/office/powerpoint/2010/main" val="26019654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533400" y="0"/>
            <a:ext cx="8229600" cy="1143000"/>
          </a:xfrm>
        </p:spPr>
        <p:txBody>
          <a:bodyPr/>
          <a:lstStyle/>
          <a:p>
            <a:pPr eaLnBrk="1" hangingPunct="1"/>
            <a:r>
              <a:rPr lang="en-US" sz="2400" b="1" dirty="0" smtClean="0"/>
              <a:t>Future self-consistent cycled HWRF hybrid EnKF/</a:t>
            </a:r>
            <a:r>
              <a:rPr lang="en-US" sz="2400" b="1" dirty="0" err="1" smtClean="0"/>
              <a:t>Var</a:t>
            </a:r>
            <a:r>
              <a:rPr lang="en-US" sz="2400" b="1" dirty="0" smtClean="0"/>
              <a:t> system</a:t>
            </a:r>
          </a:p>
        </p:txBody>
      </p:sp>
      <p:sp>
        <p:nvSpPr>
          <p:cNvPr id="15363" name="Content Placeholder 2"/>
          <p:cNvSpPr>
            <a:spLocks/>
          </p:cNvSpPr>
          <p:nvPr/>
        </p:nvSpPr>
        <p:spPr bwMode="auto">
          <a:xfrm>
            <a:off x="778826" y="5684402"/>
            <a:ext cx="5508186" cy="762000"/>
          </a:xfrm>
          <a:prstGeom prst="rect">
            <a:avLst/>
          </a:prstGeom>
          <a:noFill/>
          <a:ln w="9525">
            <a:noFill/>
            <a:miter lim="800000"/>
            <a:headEnd/>
            <a:tailEnd/>
          </a:ln>
        </p:spPr>
        <p:txBody>
          <a:bodyPr/>
          <a:lstStyle/>
          <a:p>
            <a:pPr>
              <a:lnSpc>
                <a:spcPct val="80000"/>
              </a:lnSpc>
              <a:spcBef>
                <a:spcPts val="200"/>
              </a:spcBef>
              <a:buFontTx/>
              <a:buChar char="•"/>
            </a:pPr>
            <a:r>
              <a:rPr lang="en-US" altLang="en-US" sz="1600" dirty="0">
                <a:latin typeface="Calibri" pitchFamily="34" charset="0"/>
              </a:rPr>
              <a:t> </a:t>
            </a:r>
            <a:r>
              <a:rPr lang="en-US" altLang="en-US" dirty="0">
                <a:latin typeface="Calibri" pitchFamily="34" charset="0"/>
              </a:rPr>
              <a:t>Dual resolution hybrid</a:t>
            </a:r>
          </a:p>
          <a:p>
            <a:pPr>
              <a:lnSpc>
                <a:spcPct val="80000"/>
              </a:lnSpc>
              <a:spcBef>
                <a:spcPts val="200"/>
              </a:spcBef>
              <a:buFontTx/>
              <a:buChar char="•"/>
            </a:pPr>
            <a:r>
              <a:rPr lang="en-US" altLang="en-US" dirty="0">
                <a:latin typeface="Calibri" pitchFamily="34" charset="0"/>
              </a:rPr>
              <a:t> Can be extended to 4DEnVar</a:t>
            </a:r>
          </a:p>
          <a:p>
            <a:pPr>
              <a:lnSpc>
                <a:spcPct val="80000"/>
              </a:lnSpc>
              <a:spcBef>
                <a:spcPts val="200"/>
              </a:spcBef>
              <a:buFontTx/>
              <a:buChar char="•"/>
            </a:pPr>
            <a:r>
              <a:rPr lang="en-US" altLang="en-US" dirty="0">
                <a:latin typeface="Calibri" pitchFamily="34" charset="0"/>
              </a:rPr>
              <a:t> Improve balance through IAU (Bloom et al. 1996)</a:t>
            </a:r>
          </a:p>
          <a:p>
            <a:pPr>
              <a:lnSpc>
                <a:spcPct val="80000"/>
              </a:lnSpc>
              <a:spcBef>
                <a:spcPts val="200"/>
              </a:spcBef>
              <a:buFontTx/>
              <a:buChar char="•"/>
            </a:pPr>
            <a:endParaRPr lang="en-US" sz="1400" dirty="0">
              <a:latin typeface="Calibri" pitchFamily="34" charset="0"/>
            </a:endParaRPr>
          </a:p>
        </p:txBody>
      </p:sp>
      <p:grpSp>
        <p:nvGrpSpPr>
          <p:cNvPr id="15567" name="Group 207"/>
          <p:cNvGrpSpPr>
            <a:grpSpLocks/>
          </p:cNvGrpSpPr>
          <p:nvPr/>
        </p:nvGrpSpPr>
        <p:grpSpPr bwMode="auto">
          <a:xfrm>
            <a:off x="381000" y="1219200"/>
            <a:ext cx="8382000" cy="5029200"/>
            <a:chOff x="240" y="768"/>
            <a:chExt cx="5280" cy="3168"/>
          </a:xfrm>
        </p:grpSpPr>
        <p:grpSp>
          <p:nvGrpSpPr>
            <p:cNvPr id="15563" name="Group 203"/>
            <p:cNvGrpSpPr>
              <a:grpSpLocks/>
            </p:cNvGrpSpPr>
            <p:nvPr/>
          </p:nvGrpSpPr>
          <p:grpSpPr bwMode="auto">
            <a:xfrm>
              <a:off x="4656" y="1296"/>
              <a:ext cx="144" cy="768"/>
              <a:chOff x="1728" y="1296"/>
              <a:chExt cx="144" cy="768"/>
            </a:xfrm>
          </p:grpSpPr>
          <p:sp>
            <p:nvSpPr>
              <p:cNvPr id="15564" name="Line 204"/>
              <p:cNvSpPr>
                <a:spLocks noChangeShapeType="1"/>
              </p:cNvSpPr>
              <p:nvPr/>
            </p:nvSpPr>
            <p:spPr bwMode="auto">
              <a:xfrm flipV="1">
                <a:off x="1872" y="1296"/>
                <a:ext cx="0" cy="624"/>
              </a:xfrm>
              <a:prstGeom prst="line">
                <a:avLst/>
              </a:prstGeom>
              <a:noFill/>
              <a:ln w="9525">
                <a:solidFill>
                  <a:schemeClr val="tx1"/>
                </a:solidFill>
                <a:round/>
                <a:headEnd/>
                <a:tailEnd type="triangle" w="med" len="med"/>
              </a:ln>
              <a:effectLst/>
            </p:spPr>
            <p:txBody>
              <a:bodyPr/>
              <a:lstStyle/>
              <a:p>
                <a:endParaRPr lang="en-US"/>
              </a:p>
            </p:txBody>
          </p:sp>
          <p:sp>
            <p:nvSpPr>
              <p:cNvPr id="15565" name="Line 205"/>
              <p:cNvSpPr>
                <a:spLocks noChangeShapeType="1"/>
              </p:cNvSpPr>
              <p:nvPr/>
            </p:nvSpPr>
            <p:spPr bwMode="auto">
              <a:xfrm>
                <a:off x="1728" y="1920"/>
                <a:ext cx="144" cy="0"/>
              </a:xfrm>
              <a:prstGeom prst="line">
                <a:avLst/>
              </a:prstGeom>
              <a:noFill/>
              <a:ln w="9525">
                <a:solidFill>
                  <a:schemeClr val="tx1"/>
                </a:solidFill>
                <a:round/>
                <a:headEnd/>
                <a:tailEnd/>
              </a:ln>
              <a:effectLst/>
            </p:spPr>
            <p:txBody>
              <a:bodyPr/>
              <a:lstStyle/>
              <a:p>
                <a:endParaRPr lang="en-US"/>
              </a:p>
            </p:txBody>
          </p:sp>
          <p:sp>
            <p:nvSpPr>
              <p:cNvPr id="15566" name="Line 206"/>
              <p:cNvSpPr>
                <a:spLocks noChangeShapeType="1"/>
              </p:cNvSpPr>
              <p:nvPr/>
            </p:nvSpPr>
            <p:spPr bwMode="auto">
              <a:xfrm>
                <a:off x="1728" y="1920"/>
                <a:ext cx="0" cy="144"/>
              </a:xfrm>
              <a:prstGeom prst="line">
                <a:avLst/>
              </a:prstGeom>
              <a:noFill/>
              <a:ln w="9525">
                <a:solidFill>
                  <a:schemeClr val="tx1"/>
                </a:solidFill>
                <a:round/>
                <a:headEnd/>
                <a:tailEnd/>
              </a:ln>
              <a:effectLst/>
            </p:spPr>
            <p:txBody>
              <a:bodyPr/>
              <a:lstStyle/>
              <a:p>
                <a:endParaRPr lang="en-US"/>
              </a:p>
            </p:txBody>
          </p:sp>
        </p:grpSp>
        <p:grpSp>
          <p:nvGrpSpPr>
            <p:cNvPr id="15364" name="Group 424"/>
            <p:cNvGrpSpPr>
              <a:grpSpLocks/>
            </p:cNvGrpSpPr>
            <p:nvPr/>
          </p:nvGrpSpPr>
          <p:grpSpPr bwMode="auto">
            <a:xfrm>
              <a:off x="240" y="2976"/>
              <a:ext cx="4944" cy="960"/>
              <a:chOff x="288" y="3168"/>
              <a:chExt cx="4944" cy="960"/>
            </a:xfrm>
          </p:grpSpPr>
          <p:grpSp>
            <p:nvGrpSpPr>
              <p:cNvPr id="15452" name="Group 285"/>
              <p:cNvGrpSpPr>
                <a:grpSpLocks/>
              </p:cNvGrpSpPr>
              <p:nvPr/>
            </p:nvGrpSpPr>
            <p:grpSpPr bwMode="auto">
              <a:xfrm>
                <a:off x="288" y="3168"/>
                <a:ext cx="4896" cy="96"/>
                <a:chOff x="384" y="3552"/>
                <a:chExt cx="4896" cy="96"/>
              </a:xfrm>
            </p:grpSpPr>
            <p:sp>
              <p:nvSpPr>
                <p:cNvPr id="15474" name="Line 11"/>
                <p:cNvSpPr>
                  <a:spLocks noChangeShapeType="1"/>
                </p:cNvSpPr>
                <p:nvPr/>
              </p:nvSpPr>
              <p:spPr bwMode="auto">
                <a:xfrm>
                  <a:off x="384" y="3600"/>
                  <a:ext cx="576" cy="0"/>
                </a:xfrm>
                <a:prstGeom prst="line">
                  <a:avLst/>
                </a:prstGeom>
                <a:noFill/>
                <a:ln w="9525">
                  <a:solidFill>
                    <a:schemeClr val="tx1"/>
                  </a:solidFill>
                  <a:round/>
                  <a:headEnd/>
                  <a:tailEnd/>
                </a:ln>
              </p:spPr>
              <p:txBody>
                <a:bodyPr/>
                <a:lstStyle/>
                <a:p>
                  <a:endParaRPr lang="en-US"/>
                </a:p>
              </p:txBody>
            </p:sp>
            <p:sp>
              <p:nvSpPr>
                <p:cNvPr id="15475" name="Line 12"/>
                <p:cNvSpPr>
                  <a:spLocks noChangeShapeType="1"/>
                </p:cNvSpPr>
                <p:nvPr/>
              </p:nvSpPr>
              <p:spPr bwMode="auto">
                <a:xfrm>
                  <a:off x="1104" y="3600"/>
                  <a:ext cx="576" cy="0"/>
                </a:xfrm>
                <a:prstGeom prst="line">
                  <a:avLst/>
                </a:prstGeom>
                <a:noFill/>
                <a:ln w="9525">
                  <a:solidFill>
                    <a:schemeClr val="tx1"/>
                  </a:solidFill>
                  <a:round/>
                  <a:headEnd/>
                  <a:tailEnd/>
                </a:ln>
              </p:spPr>
              <p:txBody>
                <a:bodyPr/>
                <a:lstStyle/>
                <a:p>
                  <a:endParaRPr lang="en-US"/>
                </a:p>
              </p:txBody>
            </p:sp>
            <p:sp>
              <p:nvSpPr>
                <p:cNvPr id="15476" name="Line 13"/>
                <p:cNvSpPr>
                  <a:spLocks noChangeShapeType="1"/>
                </p:cNvSpPr>
                <p:nvPr/>
              </p:nvSpPr>
              <p:spPr bwMode="auto">
                <a:xfrm>
                  <a:off x="1824" y="3600"/>
                  <a:ext cx="576" cy="0"/>
                </a:xfrm>
                <a:prstGeom prst="line">
                  <a:avLst/>
                </a:prstGeom>
                <a:noFill/>
                <a:ln w="9525">
                  <a:solidFill>
                    <a:schemeClr val="tx1"/>
                  </a:solidFill>
                  <a:round/>
                  <a:headEnd/>
                  <a:tailEnd/>
                </a:ln>
              </p:spPr>
              <p:txBody>
                <a:bodyPr/>
                <a:lstStyle/>
                <a:p>
                  <a:endParaRPr lang="en-US"/>
                </a:p>
              </p:txBody>
            </p:sp>
            <p:sp>
              <p:nvSpPr>
                <p:cNvPr id="15477" name="Line 14"/>
                <p:cNvSpPr>
                  <a:spLocks noChangeShapeType="1"/>
                </p:cNvSpPr>
                <p:nvPr/>
              </p:nvSpPr>
              <p:spPr bwMode="auto">
                <a:xfrm>
                  <a:off x="2544" y="3600"/>
                  <a:ext cx="576" cy="0"/>
                </a:xfrm>
                <a:prstGeom prst="line">
                  <a:avLst/>
                </a:prstGeom>
                <a:noFill/>
                <a:ln w="9525">
                  <a:solidFill>
                    <a:schemeClr val="tx1"/>
                  </a:solidFill>
                  <a:round/>
                  <a:headEnd/>
                  <a:tailEnd/>
                </a:ln>
              </p:spPr>
              <p:txBody>
                <a:bodyPr/>
                <a:lstStyle/>
                <a:p>
                  <a:endParaRPr lang="en-US"/>
                </a:p>
              </p:txBody>
            </p:sp>
            <p:sp>
              <p:nvSpPr>
                <p:cNvPr id="15478" name="Line 15"/>
                <p:cNvSpPr>
                  <a:spLocks noChangeShapeType="1"/>
                </p:cNvSpPr>
                <p:nvPr/>
              </p:nvSpPr>
              <p:spPr bwMode="auto">
                <a:xfrm>
                  <a:off x="3264" y="3600"/>
                  <a:ext cx="576" cy="0"/>
                </a:xfrm>
                <a:prstGeom prst="line">
                  <a:avLst/>
                </a:prstGeom>
                <a:noFill/>
                <a:ln w="9525">
                  <a:solidFill>
                    <a:schemeClr val="tx1"/>
                  </a:solidFill>
                  <a:round/>
                  <a:headEnd/>
                  <a:tailEnd/>
                </a:ln>
              </p:spPr>
              <p:txBody>
                <a:bodyPr/>
                <a:lstStyle/>
                <a:p>
                  <a:endParaRPr lang="en-US"/>
                </a:p>
              </p:txBody>
            </p:sp>
            <p:sp>
              <p:nvSpPr>
                <p:cNvPr id="15479" name="Line 16"/>
                <p:cNvSpPr>
                  <a:spLocks noChangeShapeType="1"/>
                </p:cNvSpPr>
                <p:nvPr/>
              </p:nvSpPr>
              <p:spPr bwMode="auto">
                <a:xfrm>
                  <a:off x="3984" y="3600"/>
                  <a:ext cx="576" cy="0"/>
                </a:xfrm>
                <a:prstGeom prst="line">
                  <a:avLst/>
                </a:prstGeom>
                <a:noFill/>
                <a:ln w="9525">
                  <a:solidFill>
                    <a:schemeClr val="tx1"/>
                  </a:solidFill>
                  <a:round/>
                  <a:headEnd/>
                  <a:tailEnd/>
                </a:ln>
              </p:spPr>
              <p:txBody>
                <a:bodyPr/>
                <a:lstStyle/>
                <a:p>
                  <a:endParaRPr lang="en-US"/>
                </a:p>
              </p:txBody>
            </p:sp>
            <p:sp>
              <p:nvSpPr>
                <p:cNvPr id="15480" name="Line 17"/>
                <p:cNvSpPr>
                  <a:spLocks noChangeShapeType="1"/>
                </p:cNvSpPr>
                <p:nvPr/>
              </p:nvSpPr>
              <p:spPr bwMode="auto">
                <a:xfrm>
                  <a:off x="4704" y="3600"/>
                  <a:ext cx="576" cy="0"/>
                </a:xfrm>
                <a:prstGeom prst="line">
                  <a:avLst/>
                </a:prstGeom>
                <a:noFill/>
                <a:ln w="9525">
                  <a:solidFill>
                    <a:schemeClr val="tx1"/>
                  </a:solidFill>
                  <a:round/>
                  <a:headEnd/>
                  <a:tailEnd/>
                </a:ln>
              </p:spPr>
              <p:txBody>
                <a:bodyPr/>
                <a:lstStyle/>
                <a:p>
                  <a:endParaRPr lang="en-US"/>
                </a:p>
              </p:txBody>
            </p:sp>
            <p:sp>
              <p:nvSpPr>
                <p:cNvPr id="15481" name="Rectangle 104"/>
                <p:cNvSpPr>
                  <a:spLocks noChangeArrowheads="1"/>
                </p:cNvSpPr>
                <p:nvPr/>
              </p:nvSpPr>
              <p:spPr bwMode="auto">
                <a:xfrm>
                  <a:off x="912" y="3552"/>
                  <a:ext cx="192" cy="96"/>
                </a:xfrm>
                <a:prstGeom prst="rect">
                  <a:avLst/>
                </a:prstGeom>
                <a:solidFill>
                  <a:schemeClr val="bg1"/>
                </a:solidFill>
                <a:ln w="9525">
                  <a:noFill/>
                  <a:miter lim="800000"/>
                  <a:headEnd/>
                  <a:tailEnd/>
                </a:ln>
              </p:spPr>
              <p:txBody>
                <a:bodyPr lIns="0" tIns="0" rIns="0" bIns="0">
                  <a:spAutoFit/>
                </a:bodyPr>
                <a:lstStyle/>
                <a:p>
                  <a:pPr algn="ctr"/>
                  <a:r>
                    <a:rPr lang="en-US" altLang="en-US" sz="1000" b="1">
                      <a:solidFill>
                        <a:srgbClr val="000000"/>
                      </a:solidFill>
                      <a:latin typeface="Cambria" pitchFamily="18" charset="0"/>
                    </a:rPr>
                    <a:t>03 Z</a:t>
                  </a:r>
                  <a:endParaRPr lang="en-US" altLang="en-US" b="1"/>
                </a:p>
              </p:txBody>
            </p:sp>
            <p:sp>
              <p:nvSpPr>
                <p:cNvPr id="15482" name="Rectangle 104"/>
                <p:cNvSpPr>
                  <a:spLocks noChangeArrowheads="1"/>
                </p:cNvSpPr>
                <p:nvPr/>
              </p:nvSpPr>
              <p:spPr bwMode="auto">
                <a:xfrm>
                  <a:off x="1680" y="3552"/>
                  <a:ext cx="192" cy="96"/>
                </a:xfrm>
                <a:prstGeom prst="rect">
                  <a:avLst/>
                </a:prstGeom>
                <a:solidFill>
                  <a:schemeClr val="bg1"/>
                </a:solidFill>
                <a:ln w="9525">
                  <a:noFill/>
                  <a:miter lim="800000"/>
                  <a:headEnd/>
                  <a:tailEnd/>
                </a:ln>
              </p:spPr>
              <p:txBody>
                <a:bodyPr lIns="0" tIns="0" rIns="0" bIns="0">
                  <a:spAutoFit/>
                </a:bodyPr>
                <a:lstStyle/>
                <a:p>
                  <a:pPr algn="ctr"/>
                  <a:r>
                    <a:rPr lang="en-US" altLang="en-US" sz="1000" b="1">
                      <a:solidFill>
                        <a:srgbClr val="000000"/>
                      </a:solidFill>
                      <a:latin typeface="Cambria" pitchFamily="18" charset="0"/>
                    </a:rPr>
                    <a:t>06 Z</a:t>
                  </a:r>
                  <a:endParaRPr lang="en-US" altLang="en-US" b="1"/>
                </a:p>
              </p:txBody>
            </p:sp>
            <p:sp>
              <p:nvSpPr>
                <p:cNvPr id="15483" name="Rectangle 104"/>
                <p:cNvSpPr>
                  <a:spLocks noChangeArrowheads="1"/>
                </p:cNvSpPr>
                <p:nvPr/>
              </p:nvSpPr>
              <p:spPr bwMode="auto">
                <a:xfrm>
                  <a:off x="2352" y="3552"/>
                  <a:ext cx="192" cy="96"/>
                </a:xfrm>
                <a:prstGeom prst="rect">
                  <a:avLst/>
                </a:prstGeom>
                <a:solidFill>
                  <a:schemeClr val="bg1"/>
                </a:solidFill>
                <a:ln w="9525">
                  <a:noFill/>
                  <a:miter lim="800000"/>
                  <a:headEnd/>
                  <a:tailEnd/>
                </a:ln>
              </p:spPr>
              <p:txBody>
                <a:bodyPr lIns="0" tIns="0" rIns="0" bIns="0">
                  <a:spAutoFit/>
                </a:bodyPr>
                <a:lstStyle/>
                <a:p>
                  <a:pPr algn="ctr"/>
                  <a:r>
                    <a:rPr lang="en-US" altLang="en-US" sz="1000" b="1">
                      <a:solidFill>
                        <a:srgbClr val="000000"/>
                      </a:solidFill>
                      <a:latin typeface="Cambria" pitchFamily="18" charset="0"/>
                    </a:rPr>
                    <a:t>09 Z</a:t>
                  </a:r>
                  <a:endParaRPr lang="en-US" altLang="en-US" b="1"/>
                </a:p>
              </p:txBody>
            </p:sp>
            <p:sp>
              <p:nvSpPr>
                <p:cNvPr id="15484" name="Rectangle 104"/>
                <p:cNvSpPr>
                  <a:spLocks noChangeArrowheads="1"/>
                </p:cNvSpPr>
                <p:nvPr/>
              </p:nvSpPr>
              <p:spPr bwMode="auto">
                <a:xfrm>
                  <a:off x="3072" y="3552"/>
                  <a:ext cx="192" cy="96"/>
                </a:xfrm>
                <a:prstGeom prst="rect">
                  <a:avLst/>
                </a:prstGeom>
                <a:solidFill>
                  <a:schemeClr val="bg1"/>
                </a:solidFill>
                <a:ln w="9525">
                  <a:noFill/>
                  <a:miter lim="800000"/>
                  <a:headEnd/>
                  <a:tailEnd/>
                </a:ln>
              </p:spPr>
              <p:txBody>
                <a:bodyPr lIns="0" tIns="0" rIns="0" bIns="0">
                  <a:spAutoFit/>
                </a:bodyPr>
                <a:lstStyle/>
                <a:p>
                  <a:pPr algn="ctr"/>
                  <a:r>
                    <a:rPr lang="en-US" altLang="en-US" sz="1000" b="1">
                      <a:solidFill>
                        <a:srgbClr val="000000"/>
                      </a:solidFill>
                      <a:latin typeface="Cambria" pitchFamily="18" charset="0"/>
                    </a:rPr>
                    <a:t>12 Z</a:t>
                  </a:r>
                  <a:endParaRPr lang="en-US" altLang="en-US" b="1"/>
                </a:p>
              </p:txBody>
            </p:sp>
            <p:sp>
              <p:nvSpPr>
                <p:cNvPr id="15485" name="Rectangle 104"/>
                <p:cNvSpPr>
                  <a:spLocks noChangeArrowheads="1"/>
                </p:cNvSpPr>
                <p:nvPr/>
              </p:nvSpPr>
              <p:spPr bwMode="auto">
                <a:xfrm>
                  <a:off x="3792" y="3552"/>
                  <a:ext cx="192" cy="96"/>
                </a:xfrm>
                <a:prstGeom prst="rect">
                  <a:avLst/>
                </a:prstGeom>
                <a:solidFill>
                  <a:schemeClr val="bg1"/>
                </a:solidFill>
                <a:ln w="9525">
                  <a:noFill/>
                  <a:miter lim="800000"/>
                  <a:headEnd/>
                  <a:tailEnd/>
                </a:ln>
              </p:spPr>
              <p:txBody>
                <a:bodyPr lIns="0" tIns="0" rIns="0" bIns="0">
                  <a:spAutoFit/>
                </a:bodyPr>
                <a:lstStyle/>
                <a:p>
                  <a:pPr algn="ctr"/>
                  <a:r>
                    <a:rPr lang="en-US" altLang="en-US" sz="1000" b="1">
                      <a:solidFill>
                        <a:srgbClr val="000000"/>
                      </a:solidFill>
                      <a:latin typeface="Cambria" pitchFamily="18" charset="0"/>
                    </a:rPr>
                    <a:t>15 Z</a:t>
                  </a:r>
                  <a:endParaRPr lang="en-US" altLang="en-US" b="1"/>
                </a:p>
              </p:txBody>
            </p:sp>
            <p:sp>
              <p:nvSpPr>
                <p:cNvPr id="15486" name="Rectangle 104"/>
                <p:cNvSpPr>
                  <a:spLocks noChangeArrowheads="1"/>
                </p:cNvSpPr>
                <p:nvPr/>
              </p:nvSpPr>
              <p:spPr bwMode="auto">
                <a:xfrm>
                  <a:off x="4512" y="3552"/>
                  <a:ext cx="192" cy="96"/>
                </a:xfrm>
                <a:prstGeom prst="rect">
                  <a:avLst/>
                </a:prstGeom>
                <a:solidFill>
                  <a:schemeClr val="bg1"/>
                </a:solidFill>
                <a:ln w="9525">
                  <a:noFill/>
                  <a:miter lim="800000"/>
                  <a:headEnd/>
                  <a:tailEnd/>
                </a:ln>
              </p:spPr>
              <p:txBody>
                <a:bodyPr lIns="0" tIns="0" rIns="0" bIns="0">
                  <a:spAutoFit/>
                </a:bodyPr>
                <a:lstStyle/>
                <a:p>
                  <a:pPr algn="ctr"/>
                  <a:r>
                    <a:rPr lang="en-US" altLang="en-US" sz="1000" b="1">
                      <a:solidFill>
                        <a:srgbClr val="000000"/>
                      </a:solidFill>
                      <a:latin typeface="Cambria" pitchFamily="18" charset="0"/>
                    </a:rPr>
                    <a:t>18 Z</a:t>
                  </a:r>
                  <a:endParaRPr lang="en-US" altLang="en-US" b="1"/>
                </a:p>
              </p:txBody>
            </p:sp>
          </p:grpSp>
          <p:grpSp>
            <p:nvGrpSpPr>
              <p:cNvPr id="15453" name="Group 395"/>
              <p:cNvGrpSpPr>
                <a:grpSpLocks/>
              </p:cNvGrpSpPr>
              <p:nvPr/>
            </p:nvGrpSpPr>
            <p:grpSpPr bwMode="auto">
              <a:xfrm>
                <a:off x="912" y="3264"/>
                <a:ext cx="1440" cy="288"/>
                <a:chOff x="912" y="3264"/>
                <a:chExt cx="1488" cy="288"/>
              </a:xfrm>
            </p:grpSpPr>
            <p:sp>
              <p:nvSpPr>
                <p:cNvPr id="15472" name="AutoShape 392"/>
                <p:cNvSpPr>
                  <a:spLocks noChangeArrowheads="1"/>
                </p:cNvSpPr>
                <p:nvPr/>
              </p:nvSpPr>
              <p:spPr bwMode="auto">
                <a:xfrm>
                  <a:off x="912" y="3264"/>
                  <a:ext cx="1488" cy="28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5473" name="Rectangle 104"/>
                <p:cNvSpPr>
                  <a:spLocks noChangeArrowheads="1"/>
                </p:cNvSpPr>
                <p:nvPr/>
              </p:nvSpPr>
              <p:spPr bwMode="auto">
                <a:xfrm>
                  <a:off x="1420" y="3360"/>
                  <a:ext cx="500" cy="115"/>
                </a:xfrm>
                <a:prstGeom prst="rect">
                  <a:avLst/>
                </a:prstGeom>
                <a:noFill/>
                <a:ln w="9525">
                  <a:noFill/>
                  <a:miter lim="800000"/>
                  <a:headEnd/>
                  <a:tailEnd/>
                </a:ln>
              </p:spPr>
              <p:txBody>
                <a:bodyPr lIns="0" tIns="0" rIns="0" bIns="0">
                  <a:spAutoFit/>
                </a:bodyPr>
                <a:lstStyle/>
                <a:p>
                  <a:pPr algn="ctr"/>
                  <a:r>
                    <a:rPr lang="en-US" altLang="en-US" sz="1200" b="1">
                      <a:solidFill>
                        <a:srgbClr val="000000"/>
                      </a:solidFill>
                      <a:latin typeface="Cambria" pitchFamily="18" charset="0"/>
                    </a:rPr>
                    <a:t>IAU</a:t>
                  </a:r>
                  <a:endParaRPr lang="en-US" altLang="en-US" sz="1200" b="1"/>
                </a:p>
              </p:txBody>
            </p:sp>
          </p:grpSp>
          <p:grpSp>
            <p:nvGrpSpPr>
              <p:cNvPr id="15454" name="Group 400"/>
              <p:cNvGrpSpPr>
                <a:grpSpLocks/>
              </p:cNvGrpSpPr>
              <p:nvPr/>
            </p:nvGrpSpPr>
            <p:grpSpPr bwMode="auto">
              <a:xfrm>
                <a:off x="2352" y="3552"/>
                <a:ext cx="1440" cy="288"/>
                <a:chOff x="912" y="3264"/>
                <a:chExt cx="1488" cy="288"/>
              </a:xfrm>
            </p:grpSpPr>
            <p:sp>
              <p:nvSpPr>
                <p:cNvPr id="15470" name="AutoShape 401"/>
                <p:cNvSpPr>
                  <a:spLocks noChangeArrowheads="1"/>
                </p:cNvSpPr>
                <p:nvPr/>
              </p:nvSpPr>
              <p:spPr bwMode="auto">
                <a:xfrm>
                  <a:off x="912" y="3264"/>
                  <a:ext cx="1488" cy="28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5471" name="Rectangle 104"/>
                <p:cNvSpPr>
                  <a:spLocks noChangeArrowheads="1"/>
                </p:cNvSpPr>
                <p:nvPr/>
              </p:nvSpPr>
              <p:spPr bwMode="auto">
                <a:xfrm>
                  <a:off x="1420" y="3360"/>
                  <a:ext cx="500" cy="115"/>
                </a:xfrm>
                <a:prstGeom prst="rect">
                  <a:avLst/>
                </a:prstGeom>
                <a:noFill/>
                <a:ln w="9525">
                  <a:noFill/>
                  <a:miter lim="800000"/>
                  <a:headEnd/>
                  <a:tailEnd/>
                </a:ln>
              </p:spPr>
              <p:txBody>
                <a:bodyPr lIns="0" tIns="0" rIns="0" bIns="0">
                  <a:spAutoFit/>
                </a:bodyPr>
                <a:lstStyle/>
                <a:p>
                  <a:pPr algn="ctr"/>
                  <a:r>
                    <a:rPr lang="en-US" altLang="en-US" sz="1200" b="1">
                      <a:solidFill>
                        <a:srgbClr val="000000"/>
                      </a:solidFill>
                      <a:latin typeface="Cambria" pitchFamily="18" charset="0"/>
                    </a:rPr>
                    <a:t>IAU</a:t>
                  </a:r>
                  <a:endParaRPr lang="en-US" altLang="en-US" sz="1200" b="1"/>
                </a:p>
              </p:txBody>
            </p:sp>
          </p:grpSp>
          <p:grpSp>
            <p:nvGrpSpPr>
              <p:cNvPr id="15455" name="Group 403"/>
              <p:cNvGrpSpPr>
                <a:grpSpLocks/>
              </p:cNvGrpSpPr>
              <p:nvPr/>
            </p:nvGrpSpPr>
            <p:grpSpPr bwMode="auto">
              <a:xfrm>
                <a:off x="3792" y="3840"/>
                <a:ext cx="1440" cy="288"/>
                <a:chOff x="912" y="3264"/>
                <a:chExt cx="1488" cy="288"/>
              </a:xfrm>
            </p:grpSpPr>
            <p:sp>
              <p:nvSpPr>
                <p:cNvPr id="15468" name="AutoShape 404"/>
                <p:cNvSpPr>
                  <a:spLocks noChangeArrowheads="1"/>
                </p:cNvSpPr>
                <p:nvPr/>
              </p:nvSpPr>
              <p:spPr bwMode="auto">
                <a:xfrm>
                  <a:off x="912" y="3264"/>
                  <a:ext cx="1488" cy="28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5469" name="Rectangle 104"/>
                <p:cNvSpPr>
                  <a:spLocks noChangeArrowheads="1"/>
                </p:cNvSpPr>
                <p:nvPr/>
              </p:nvSpPr>
              <p:spPr bwMode="auto">
                <a:xfrm>
                  <a:off x="1420" y="3360"/>
                  <a:ext cx="500" cy="115"/>
                </a:xfrm>
                <a:prstGeom prst="rect">
                  <a:avLst/>
                </a:prstGeom>
                <a:noFill/>
                <a:ln w="9525">
                  <a:noFill/>
                  <a:miter lim="800000"/>
                  <a:headEnd/>
                  <a:tailEnd/>
                </a:ln>
              </p:spPr>
              <p:txBody>
                <a:bodyPr lIns="0" tIns="0" rIns="0" bIns="0">
                  <a:spAutoFit/>
                </a:bodyPr>
                <a:lstStyle/>
                <a:p>
                  <a:pPr algn="ctr"/>
                  <a:r>
                    <a:rPr lang="en-US" altLang="en-US" sz="1200" b="1">
                      <a:solidFill>
                        <a:srgbClr val="000000"/>
                      </a:solidFill>
                      <a:latin typeface="Cambria" pitchFamily="18" charset="0"/>
                    </a:rPr>
                    <a:t>IAU</a:t>
                  </a:r>
                  <a:endParaRPr lang="en-US" altLang="en-US" sz="1200" b="1"/>
                </a:p>
              </p:txBody>
            </p:sp>
          </p:grpSp>
          <p:sp>
            <p:nvSpPr>
              <p:cNvPr id="15456" name="Line 406"/>
              <p:cNvSpPr>
                <a:spLocks noChangeShapeType="1"/>
              </p:cNvSpPr>
              <p:nvPr/>
            </p:nvSpPr>
            <p:spPr bwMode="auto">
              <a:xfrm>
                <a:off x="912" y="3552"/>
                <a:ext cx="1440" cy="0"/>
              </a:xfrm>
              <a:prstGeom prst="line">
                <a:avLst/>
              </a:prstGeom>
              <a:noFill/>
              <a:ln w="22225">
                <a:solidFill>
                  <a:schemeClr val="tx1"/>
                </a:solidFill>
                <a:round/>
                <a:headEnd/>
                <a:tailEnd type="triangle" w="med" len="med"/>
              </a:ln>
            </p:spPr>
            <p:txBody>
              <a:bodyPr/>
              <a:lstStyle/>
              <a:p>
                <a:endParaRPr lang="en-US"/>
              </a:p>
            </p:txBody>
          </p:sp>
          <p:grpSp>
            <p:nvGrpSpPr>
              <p:cNvPr id="15457" name="Group 414"/>
              <p:cNvGrpSpPr>
                <a:grpSpLocks/>
              </p:cNvGrpSpPr>
              <p:nvPr/>
            </p:nvGrpSpPr>
            <p:grpSpPr bwMode="auto">
              <a:xfrm>
                <a:off x="912" y="3264"/>
                <a:ext cx="1440" cy="288"/>
                <a:chOff x="912" y="3264"/>
                <a:chExt cx="1440" cy="288"/>
              </a:xfrm>
            </p:grpSpPr>
            <p:sp>
              <p:nvSpPr>
                <p:cNvPr id="15466" name="Line 407"/>
                <p:cNvSpPr>
                  <a:spLocks noChangeShapeType="1"/>
                </p:cNvSpPr>
                <p:nvPr/>
              </p:nvSpPr>
              <p:spPr bwMode="auto">
                <a:xfrm>
                  <a:off x="912" y="3552"/>
                  <a:ext cx="1440" cy="0"/>
                </a:xfrm>
                <a:prstGeom prst="line">
                  <a:avLst/>
                </a:prstGeom>
                <a:noFill/>
                <a:ln w="22225">
                  <a:solidFill>
                    <a:schemeClr val="tx1"/>
                  </a:solidFill>
                  <a:round/>
                  <a:headEnd/>
                  <a:tailEnd type="triangle" w="med" len="med"/>
                </a:ln>
              </p:spPr>
              <p:txBody>
                <a:bodyPr/>
                <a:lstStyle/>
                <a:p>
                  <a:endParaRPr lang="en-US"/>
                </a:p>
              </p:txBody>
            </p:sp>
            <p:sp>
              <p:nvSpPr>
                <p:cNvPr id="15467" name="Line 412"/>
                <p:cNvSpPr>
                  <a:spLocks noChangeShapeType="1"/>
                </p:cNvSpPr>
                <p:nvPr/>
              </p:nvSpPr>
              <p:spPr bwMode="auto">
                <a:xfrm>
                  <a:off x="912" y="3264"/>
                  <a:ext cx="0" cy="288"/>
                </a:xfrm>
                <a:prstGeom prst="line">
                  <a:avLst/>
                </a:prstGeom>
                <a:noFill/>
                <a:ln w="22225">
                  <a:solidFill>
                    <a:schemeClr val="tx1"/>
                  </a:solidFill>
                  <a:prstDash val="dash"/>
                  <a:round/>
                  <a:headEnd/>
                  <a:tailEnd type="triangle" w="med" len="med"/>
                </a:ln>
              </p:spPr>
              <p:txBody>
                <a:bodyPr/>
                <a:lstStyle/>
                <a:p>
                  <a:endParaRPr lang="en-US"/>
                </a:p>
              </p:txBody>
            </p:sp>
          </p:grpSp>
          <p:sp>
            <p:nvSpPr>
              <p:cNvPr id="15458" name="Line 416"/>
              <p:cNvSpPr>
                <a:spLocks noChangeShapeType="1"/>
              </p:cNvSpPr>
              <p:nvPr/>
            </p:nvSpPr>
            <p:spPr bwMode="auto">
              <a:xfrm>
                <a:off x="2304" y="3552"/>
                <a:ext cx="768" cy="0"/>
              </a:xfrm>
              <a:prstGeom prst="line">
                <a:avLst/>
              </a:prstGeom>
              <a:noFill/>
              <a:ln w="15875">
                <a:solidFill>
                  <a:schemeClr val="tx1"/>
                </a:solidFill>
                <a:prstDash val="sysDot"/>
                <a:round/>
                <a:headEnd/>
                <a:tailEnd type="triangle" w="med" len="med"/>
              </a:ln>
            </p:spPr>
            <p:txBody>
              <a:bodyPr/>
              <a:lstStyle/>
              <a:p>
                <a:endParaRPr lang="en-US"/>
              </a:p>
            </p:txBody>
          </p:sp>
          <p:grpSp>
            <p:nvGrpSpPr>
              <p:cNvPr id="15459" name="Group 417"/>
              <p:cNvGrpSpPr>
                <a:grpSpLocks/>
              </p:cNvGrpSpPr>
              <p:nvPr/>
            </p:nvGrpSpPr>
            <p:grpSpPr bwMode="auto">
              <a:xfrm>
                <a:off x="2352" y="3552"/>
                <a:ext cx="1440" cy="288"/>
                <a:chOff x="912" y="3264"/>
                <a:chExt cx="1440" cy="288"/>
              </a:xfrm>
            </p:grpSpPr>
            <p:sp>
              <p:nvSpPr>
                <p:cNvPr id="15464" name="Line 418"/>
                <p:cNvSpPr>
                  <a:spLocks noChangeShapeType="1"/>
                </p:cNvSpPr>
                <p:nvPr/>
              </p:nvSpPr>
              <p:spPr bwMode="auto">
                <a:xfrm>
                  <a:off x="912" y="3552"/>
                  <a:ext cx="1440" cy="0"/>
                </a:xfrm>
                <a:prstGeom prst="line">
                  <a:avLst/>
                </a:prstGeom>
                <a:noFill/>
                <a:ln w="22225">
                  <a:solidFill>
                    <a:schemeClr val="tx1"/>
                  </a:solidFill>
                  <a:round/>
                  <a:headEnd/>
                  <a:tailEnd type="triangle" w="med" len="med"/>
                </a:ln>
              </p:spPr>
              <p:txBody>
                <a:bodyPr/>
                <a:lstStyle/>
                <a:p>
                  <a:endParaRPr lang="en-US"/>
                </a:p>
              </p:txBody>
            </p:sp>
            <p:sp>
              <p:nvSpPr>
                <p:cNvPr id="15465" name="Line 419"/>
                <p:cNvSpPr>
                  <a:spLocks noChangeShapeType="1"/>
                </p:cNvSpPr>
                <p:nvPr/>
              </p:nvSpPr>
              <p:spPr bwMode="auto">
                <a:xfrm>
                  <a:off x="912" y="3264"/>
                  <a:ext cx="0" cy="288"/>
                </a:xfrm>
                <a:prstGeom prst="line">
                  <a:avLst/>
                </a:prstGeom>
                <a:noFill/>
                <a:ln w="22225">
                  <a:solidFill>
                    <a:schemeClr val="tx1"/>
                  </a:solidFill>
                  <a:prstDash val="dash"/>
                  <a:round/>
                  <a:headEnd/>
                  <a:tailEnd type="triangle" w="med" len="med"/>
                </a:ln>
              </p:spPr>
              <p:txBody>
                <a:bodyPr/>
                <a:lstStyle/>
                <a:p>
                  <a:endParaRPr lang="en-US"/>
                </a:p>
              </p:txBody>
            </p:sp>
          </p:grpSp>
          <p:grpSp>
            <p:nvGrpSpPr>
              <p:cNvPr id="15460" name="Group 420"/>
              <p:cNvGrpSpPr>
                <a:grpSpLocks/>
              </p:cNvGrpSpPr>
              <p:nvPr/>
            </p:nvGrpSpPr>
            <p:grpSpPr bwMode="auto">
              <a:xfrm>
                <a:off x="3792" y="3840"/>
                <a:ext cx="1440" cy="288"/>
                <a:chOff x="912" y="3264"/>
                <a:chExt cx="1440" cy="288"/>
              </a:xfrm>
            </p:grpSpPr>
            <p:sp>
              <p:nvSpPr>
                <p:cNvPr id="15462" name="Line 421"/>
                <p:cNvSpPr>
                  <a:spLocks noChangeShapeType="1"/>
                </p:cNvSpPr>
                <p:nvPr/>
              </p:nvSpPr>
              <p:spPr bwMode="auto">
                <a:xfrm>
                  <a:off x="912" y="3552"/>
                  <a:ext cx="1440" cy="0"/>
                </a:xfrm>
                <a:prstGeom prst="line">
                  <a:avLst/>
                </a:prstGeom>
                <a:noFill/>
                <a:ln w="22225">
                  <a:solidFill>
                    <a:schemeClr val="tx1"/>
                  </a:solidFill>
                  <a:round/>
                  <a:headEnd/>
                  <a:tailEnd type="triangle" w="med" len="med"/>
                </a:ln>
              </p:spPr>
              <p:txBody>
                <a:bodyPr/>
                <a:lstStyle/>
                <a:p>
                  <a:endParaRPr lang="en-US"/>
                </a:p>
              </p:txBody>
            </p:sp>
            <p:sp>
              <p:nvSpPr>
                <p:cNvPr id="15463" name="Line 422"/>
                <p:cNvSpPr>
                  <a:spLocks noChangeShapeType="1"/>
                </p:cNvSpPr>
                <p:nvPr/>
              </p:nvSpPr>
              <p:spPr bwMode="auto">
                <a:xfrm>
                  <a:off x="912" y="3264"/>
                  <a:ext cx="0" cy="288"/>
                </a:xfrm>
                <a:prstGeom prst="line">
                  <a:avLst/>
                </a:prstGeom>
                <a:noFill/>
                <a:ln w="22225">
                  <a:solidFill>
                    <a:schemeClr val="tx1"/>
                  </a:solidFill>
                  <a:prstDash val="dash"/>
                  <a:round/>
                  <a:headEnd/>
                  <a:tailEnd type="triangle" w="med" len="med"/>
                </a:ln>
              </p:spPr>
              <p:txBody>
                <a:bodyPr/>
                <a:lstStyle/>
                <a:p>
                  <a:endParaRPr lang="en-US"/>
                </a:p>
              </p:txBody>
            </p:sp>
          </p:grpSp>
          <p:sp>
            <p:nvSpPr>
              <p:cNvPr id="15461" name="Line 423"/>
              <p:cNvSpPr>
                <a:spLocks noChangeShapeType="1"/>
              </p:cNvSpPr>
              <p:nvPr/>
            </p:nvSpPr>
            <p:spPr bwMode="auto">
              <a:xfrm>
                <a:off x="3744" y="3840"/>
                <a:ext cx="768" cy="0"/>
              </a:xfrm>
              <a:prstGeom prst="line">
                <a:avLst/>
              </a:prstGeom>
              <a:noFill/>
              <a:ln w="15875">
                <a:solidFill>
                  <a:schemeClr val="tx1"/>
                </a:solidFill>
                <a:prstDash val="sysDot"/>
                <a:round/>
                <a:headEnd/>
                <a:tailEnd type="triangle" w="med" len="med"/>
              </a:ln>
            </p:spPr>
            <p:txBody>
              <a:bodyPr/>
              <a:lstStyle/>
              <a:p>
                <a:endParaRPr lang="en-US"/>
              </a:p>
            </p:txBody>
          </p:sp>
        </p:grpSp>
        <p:sp>
          <p:nvSpPr>
            <p:cNvPr id="15365" name="Rectangle 104"/>
            <p:cNvSpPr>
              <a:spLocks noChangeArrowheads="1"/>
            </p:cNvSpPr>
            <p:nvPr/>
          </p:nvSpPr>
          <p:spPr bwMode="auto">
            <a:xfrm>
              <a:off x="2448" y="2736"/>
              <a:ext cx="1056" cy="96"/>
            </a:xfrm>
            <a:prstGeom prst="rect">
              <a:avLst/>
            </a:prstGeom>
            <a:noFill/>
            <a:ln w="9525">
              <a:noFill/>
              <a:miter lim="800000"/>
              <a:headEnd/>
              <a:tailEnd/>
            </a:ln>
          </p:spPr>
          <p:txBody>
            <a:bodyPr lIns="0" tIns="0" rIns="0" bIns="0">
              <a:spAutoFit/>
            </a:bodyPr>
            <a:lstStyle/>
            <a:p>
              <a:pPr algn="ctr"/>
              <a:r>
                <a:rPr lang="en-US" altLang="en-US" sz="1000" b="1">
                  <a:solidFill>
                    <a:srgbClr val="000000"/>
                  </a:solidFill>
                  <a:latin typeface="Cambria" pitchFamily="18" charset="0"/>
                </a:rPr>
                <a:t>High  res forecast</a:t>
              </a:r>
              <a:endParaRPr lang="en-US" altLang="en-US" b="1"/>
            </a:p>
          </p:txBody>
        </p:sp>
        <p:sp>
          <p:nvSpPr>
            <p:cNvPr id="15367" name="Line 633"/>
            <p:cNvSpPr>
              <a:spLocks noChangeShapeType="1"/>
            </p:cNvSpPr>
            <p:nvPr/>
          </p:nvSpPr>
          <p:spPr bwMode="auto">
            <a:xfrm flipV="1">
              <a:off x="4464" y="2352"/>
              <a:ext cx="0" cy="144"/>
            </a:xfrm>
            <a:prstGeom prst="line">
              <a:avLst/>
            </a:prstGeom>
            <a:noFill/>
            <a:ln w="9525">
              <a:solidFill>
                <a:schemeClr val="tx1"/>
              </a:solidFill>
              <a:round/>
              <a:headEnd/>
              <a:tailEnd type="triangle" w="med" len="med"/>
            </a:ln>
          </p:spPr>
          <p:txBody>
            <a:bodyPr/>
            <a:lstStyle/>
            <a:p>
              <a:endParaRPr lang="en-US"/>
            </a:p>
          </p:txBody>
        </p:sp>
        <p:sp>
          <p:nvSpPr>
            <p:cNvPr id="15369" name="Rectangle 104"/>
            <p:cNvSpPr>
              <a:spLocks noChangeArrowheads="1"/>
            </p:cNvSpPr>
            <p:nvPr/>
          </p:nvSpPr>
          <p:spPr bwMode="auto">
            <a:xfrm>
              <a:off x="1056" y="2736"/>
              <a:ext cx="1056" cy="96"/>
            </a:xfrm>
            <a:prstGeom prst="rect">
              <a:avLst/>
            </a:prstGeom>
            <a:noFill/>
            <a:ln w="9525">
              <a:noFill/>
              <a:miter lim="800000"/>
              <a:headEnd/>
              <a:tailEnd/>
            </a:ln>
          </p:spPr>
          <p:txBody>
            <a:bodyPr lIns="0" tIns="0" rIns="0" bIns="0">
              <a:spAutoFit/>
            </a:bodyPr>
            <a:lstStyle/>
            <a:p>
              <a:pPr algn="ctr"/>
              <a:r>
                <a:rPr lang="en-US" altLang="en-US" sz="1000" b="1">
                  <a:solidFill>
                    <a:srgbClr val="000000"/>
                  </a:solidFill>
                  <a:latin typeface="Cambria" pitchFamily="18" charset="0"/>
                </a:rPr>
                <a:t>High  res forecast</a:t>
              </a:r>
              <a:endParaRPr lang="en-US" altLang="en-US" b="1"/>
            </a:p>
          </p:txBody>
        </p:sp>
        <p:grpSp>
          <p:nvGrpSpPr>
            <p:cNvPr id="15370" name="Group 658"/>
            <p:cNvGrpSpPr>
              <a:grpSpLocks/>
            </p:cNvGrpSpPr>
            <p:nvPr/>
          </p:nvGrpSpPr>
          <p:grpSpPr bwMode="auto">
            <a:xfrm>
              <a:off x="864" y="2688"/>
              <a:ext cx="1399" cy="336"/>
              <a:chOff x="2304" y="2880"/>
              <a:chExt cx="1399" cy="336"/>
            </a:xfrm>
          </p:grpSpPr>
          <p:sp>
            <p:nvSpPr>
              <p:cNvPr id="15408" name="Line 659"/>
              <p:cNvSpPr>
                <a:spLocks noChangeShapeType="1"/>
              </p:cNvSpPr>
              <p:nvPr/>
            </p:nvSpPr>
            <p:spPr bwMode="auto">
              <a:xfrm>
                <a:off x="2777" y="3072"/>
                <a:ext cx="0" cy="144"/>
              </a:xfrm>
              <a:prstGeom prst="line">
                <a:avLst/>
              </a:prstGeom>
              <a:noFill/>
              <a:ln w="9525">
                <a:solidFill>
                  <a:schemeClr val="hlink"/>
                </a:solidFill>
                <a:round/>
                <a:headEnd/>
                <a:tailEnd/>
              </a:ln>
            </p:spPr>
            <p:txBody>
              <a:bodyPr/>
              <a:lstStyle/>
              <a:p>
                <a:endParaRPr lang="en-US"/>
              </a:p>
            </p:txBody>
          </p:sp>
          <p:sp>
            <p:nvSpPr>
              <p:cNvPr id="15409" name="Line 660"/>
              <p:cNvSpPr>
                <a:spLocks noChangeShapeType="1"/>
              </p:cNvSpPr>
              <p:nvPr/>
            </p:nvSpPr>
            <p:spPr bwMode="auto">
              <a:xfrm>
                <a:off x="3010" y="2880"/>
                <a:ext cx="0" cy="336"/>
              </a:xfrm>
              <a:prstGeom prst="line">
                <a:avLst/>
              </a:prstGeom>
              <a:noFill/>
              <a:ln w="9525">
                <a:solidFill>
                  <a:schemeClr val="hlink"/>
                </a:solidFill>
                <a:round/>
                <a:headEnd type="stealth" w="med" len="med"/>
                <a:tailEnd/>
              </a:ln>
            </p:spPr>
            <p:txBody>
              <a:bodyPr/>
              <a:lstStyle/>
              <a:p>
                <a:endParaRPr lang="en-US"/>
              </a:p>
            </p:txBody>
          </p:sp>
          <p:sp>
            <p:nvSpPr>
              <p:cNvPr id="15410" name="Line 661"/>
              <p:cNvSpPr>
                <a:spLocks noChangeShapeType="1"/>
              </p:cNvSpPr>
              <p:nvPr/>
            </p:nvSpPr>
            <p:spPr bwMode="auto">
              <a:xfrm>
                <a:off x="3250" y="3072"/>
                <a:ext cx="0" cy="144"/>
              </a:xfrm>
              <a:prstGeom prst="line">
                <a:avLst/>
              </a:prstGeom>
              <a:noFill/>
              <a:ln w="9525">
                <a:solidFill>
                  <a:schemeClr val="hlink"/>
                </a:solidFill>
                <a:round/>
                <a:headEnd/>
                <a:tailEnd/>
              </a:ln>
            </p:spPr>
            <p:txBody>
              <a:bodyPr/>
              <a:lstStyle/>
              <a:p>
                <a:endParaRPr lang="en-US"/>
              </a:p>
            </p:txBody>
          </p:sp>
          <p:sp>
            <p:nvSpPr>
              <p:cNvPr id="15411" name="Line 662"/>
              <p:cNvSpPr>
                <a:spLocks noChangeShapeType="1"/>
              </p:cNvSpPr>
              <p:nvPr/>
            </p:nvSpPr>
            <p:spPr bwMode="auto">
              <a:xfrm>
                <a:off x="3490" y="3072"/>
                <a:ext cx="0" cy="144"/>
              </a:xfrm>
              <a:prstGeom prst="line">
                <a:avLst/>
              </a:prstGeom>
              <a:noFill/>
              <a:ln w="9525">
                <a:solidFill>
                  <a:schemeClr val="hlink"/>
                </a:solidFill>
                <a:round/>
                <a:headEnd/>
                <a:tailEnd/>
              </a:ln>
            </p:spPr>
            <p:txBody>
              <a:bodyPr/>
              <a:lstStyle/>
              <a:p>
                <a:endParaRPr lang="en-US"/>
              </a:p>
            </p:txBody>
          </p:sp>
          <p:sp>
            <p:nvSpPr>
              <p:cNvPr id="15412" name="Line 663"/>
              <p:cNvSpPr>
                <a:spLocks noChangeShapeType="1"/>
              </p:cNvSpPr>
              <p:nvPr/>
            </p:nvSpPr>
            <p:spPr bwMode="auto">
              <a:xfrm>
                <a:off x="2537" y="3072"/>
                <a:ext cx="0" cy="144"/>
              </a:xfrm>
              <a:prstGeom prst="line">
                <a:avLst/>
              </a:prstGeom>
              <a:noFill/>
              <a:ln w="9525">
                <a:solidFill>
                  <a:schemeClr val="hlink"/>
                </a:solidFill>
                <a:round/>
                <a:headEnd/>
                <a:tailEnd/>
              </a:ln>
            </p:spPr>
            <p:txBody>
              <a:bodyPr/>
              <a:lstStyle/>
              <a:p>
                <a:endParaRPr lang="en-US"/>
              </a:p>
            </p:txBody>
          </p:sp>
          <p:sp>
            <p:nvSpPr>
              <p:cNvPr id="15413" name="Line 664"/>
              <p:cNvSpPr>
                <a:spLocks noChangeShapeType="1"/>
              </p:cNvSpPr>
              <p:nvPr/>
            </p:nvSpPr>
            <p:spPr bwMode="auto">
              <a:xfrm>
                <a:off x="2304" y="3072"/>
                <a:ext cx="1399" cy="0"/>
              </a:xfrm>
              <a:prstGeom prst="line">
                <a:avLst/>
              </a:prstGeom>
              <a:noFill/>
              <a:ln w="9525">
                <a:solidFill>
                  <a:schemeClr val="hlink"/>
                </a:solidFill>
                <a:round/>
                <a:headEnd/>
                <a:tailEnd/>
              </a:ln>
            </p:spPr>
            <p:txBody>
              <a:bodyPr/>
              <a:lstStyle/>
              <a:p>
                <a:endParaRPr lang="en-US"/>
              </a:p>
            </p:txBody>
          </p:sp>
          <p:sp>
            <p:nvSpPr>
              <p:cNvPr id="15414" name="Line 665"/>
              <p:cNvSpPr>
                <a:spLocks noChangeShapeType="1"/>
              </p:cNvSpPr>
              <p:nvPr/>
            </p:nvSpPr>
            <p:spPr bwMode="auto">
              <a:xfrm>
                <a:off x="2304" y="3072"/>
                <a:ext cx="0" cy="144"/>
              </a:xfrm>
              <a:prstGeom prst="line">
                <a:avLst/>
              </a:prstGeom>
              <a:noFill/>
              <a:ln w="9525">
                <a:solidFill>
                  <a:srgbClr val="0000FF"/>
                </a:solidFill>
                <a:round/>
                <a:headEnd/>
                <a:tailEnd/>
              </a:ln>
            </p:spPr>
            <p:txBody>
              <a:bodyPr/>
              <a:lstStyle/>
              <a:p>
                <a:endParaRPr lang="en-US"/>
              </a:p>
            </p:txBody>
          </p:sp>
        </p:grpSp>
        <p:sp>
          <p:nvSpPr>
            <p:cNvPr id="15371" name="Rectangle 104"/>
            <p:cNvSpPr>
              <a:spLocks noChangeArrowheads="1"/>
            </p:cNvSpPr>
            <p:nvPr/>
          </p:nvSpPr>
          <p:spPr bwMode="auto">
            <a:xfrm>
              <a:off x="2352" y="3216"/>
              <a:ext cx="480" cy="96"/>
            </a:xfrm>
            <a:prstGeom prst="rect">
              <a:avLst/>
            </a:prstGeom>
            <a:noFill/>
            <a:ln w="9525">
              <a:noFill/>
              <a:miter lim="800000"/>
              <a:headEnd/>
              <a:tailEnd/>
            </a:ln>
          </p:spPr>
          <p:txBody>
            <a:bodyPr lIns="0" tIns="0" rIns="0" bIns="0">
              <a:spAutoFit/>
            </a:bodyPr>
            <a:lstStyle/>
            <a:p>
              <a:pPr algn="ctr"/>
              <a:r>
                <a:rPr lang="en-US" altLang="en-US" sz="1000" b="1">
                  <a:solidFill>
                    <a:srgbClr val="000000"/>
                  </a:solidFill>
                  <a:latin typeface="Cambria" pitchFamily="18" charset="0"/>
                </a:rPr>
                <a:t>forecast</a:t>
              </a:r>
              <a:endParaRPr lang="en-US" altLang="en-US" b="1"/>
            </a:p>
          </p:txBody>
        </p:sp>
        <p:sp>
          <p:nvSpPr>
            <p:cNvPr id="15372" name="Rectangle 104"/>
            <p:cNvSpPr>
              <a:spLocks noChangeArrowheads="1"/>
            </p:cNvSpPr>
            <p:nvPr/>
          </p:nvSpPr>
          <p:spPr bwMode="auto">
            <a:xfrm>
              <a:off x="3840" y="3504"/>
              <a:ext cx="480" cy="96"/>
            </a:xfrm>
            <a:prstGeom prst="rect">
              <a:avLst/>
            </a:prstGeom>
            <a:noFill/>
            <a:ln w="9525">
              <a:noFill/>
              <a:miter lim="800000"/>
              <a:headEnd/>
              <a:tailEnd/>
            </a:ln>
          </p:spPr>
          <p:txBody>
            <a:bodyPr lIns="0" tIns="0" rIns="0" bIns="0">
              <a:spAutoFit/>
            </a:bodyPr>
            <a:lstStyle/>
            <a:p>
              <a:pPr algn="ctr"/>
              <a:r>
                <a:rPr lang="en-US" altLang="en-US" sz="1000" b="1">
                  <a:solidFill>
                    <a:srgbClr val="000000"/>
                  </a:solidFill>
                  <a:latin typeface="Cambria" pitchFamily="18" charset="0"/>
                </a:rPr>
                <a:t>forecast</a:t>
              </a:r>
              <a:endParaRPr lang="en-US" altLang="en-US" b="1"/>
            </a:p>
          </p:txBody>
        </p:sp>
        <p:grpSp>
          <p:nvGrpSpPr>
            <p:cNvPr id="15374" name="Group 707"/>
            <p:cNvGrpSpPr>
              <a:grpSpLocks/>
            </p:cNvGrpSpPr>
            <p:nvPr/>
          </p:nvGrpSpPr>
          <p:grpSpPr bwMode="auto">
            <a:xfrm>
              <a:off x="1632" y="2208"/>
              <a:ext cx="336" cy="864"/>
              <a:chOff x="1680" y="2400"/>
              <a:chExt cx="336" cy="864"/>
            </a:xfrm>
          </p:grpSpPr>
          <p:sp>
            <p:nvSpPr>
              <p:cNvPr id="15382" name="Line 704"/>
              <p:cNvSpPr>
                <a:spLocks noChangeShapeType="1"/>
              </p:cNvSpPr>
              <p:nvPr/>
            </p:nvSpPr>
            <p:spPr bwMode="auto">
              <a:xfrm>
                <a:off x="1920" y="2400"/>
                <a:ext cx="96" cy="0"/>
              </a:xfrm>
              <a:prstGeom prst="line">
                <a:avLst/>
              </a:prstGeom>
              <a:noFill/>
              <a:ln w="15875">
                <a:solidFill>
                  <a:srgbClr val="808080"/>
                </a:solidFill>
                <a:prstDash val="dash"/>
                <a:round/>
                <a:headEnd/>
                <a:tailEnd/>
              </a:ln>
            </p:spPr>
            <p:txBody>
              <a:bodyPr/>
              <a:lstStyle/>
              <a:p>
                <a:endParaRPr lang="en-US"/>
              </a:p>
            </p:txBody>
          </p:sp>
          <p:sp>
            <p:nvSpPr>
              <p:cNvPr id="15383" name="Line 705"/>
              <p:cNvSpPr>
                <a:spLocks noChangeShapeType="1"/>
              </p:cNvSpPr>
              <p:nvPr/>
            </p:nvSpPr>
            <p:spPr bwMode="auto">
              <a:xfrm>
                <a:off x="2016" y="2400"/>
                <a:ext cx="0" cy="864"/>
              </a:xfrm>
              <a:prstGeom prst="line">
                <a:avLst/>
              </a:prstGeom>
              <a:noFill/>
              <a:ln w="15875">
                <a:solidFill>
                  <a:srgbClr val="808080"/>
                </a:solidFill>
                <a:prstDash val="dash"/>
                <a:round/>
                <a:headEnd/>
                <a:tailEnd/>
              </a:ln>
            </p:spPr>
            <p:txBody>
              <a:bodyPr/>
              <a:lstStyle/>
              <a:p>
                <a:endParaRPr lang="en-US"/>
              </a:p>
            </p:txBody>
          </p:sp>
          <p:sp>
            <p:nvSpPr>
              <p:cNvPr id="15384" name="Line 706"/>
              <p:cNvSpPr>
                <a:spLocks noChangeShapeType="1"/>
              </p:cNvSpPr>
              <p:nvPr/>
            </p:nvSpPr>
            <p:spPr bwMode="auto">
              <a:xfrm flipH="1">
                <a:off x="1680" y="3264"/>
                <a:ext cx="336" cy="0"/>
              </a:xfrm>
              <a:prstGeom prst="line">
                <a:avLst/>
              </a:prstGeom>
              <a:noFill/>
              <a:ln w="15875">
                <a:solidFill>
                  <a:srgbClr val="808080"/>
                </a:solidFill>
                <a:prstDash val="dash"/>
                <a:round/>
                <a:headEnd/>
                <a:tailEnd type="triangle" w="med" len="med"/>
              </a:ln>
            </p:spPr>
            <p:txBody>
              <a:bodyPr/>
              <a:lstStyle/>
              <a:p>
                <a:endParaRPr lang="en-US"/>
              </a:p>
            </p:txBody>
          </p:sp>
        </p:grpSp>
        <p:grpSp>
          <p:nvGrpSpPr>
            <p:cNvPr id="15375" name="Group 712"/>
            <p:cNvGrpSpPr>
              <a:grpSpLocks/>
            </p:cNvGrpSpPr>
            <p:nvPr/>
          </p:nvGrpSpPr>
          <p:grpSpPr bwMode="auto">
            <a:xfrm>
              <a:off x="3072" y="2208"/>
              <a:ext cx="336" cy="1152"/>
              <a:chOff x="3120" y="2400"/>
              <a:chExt cx="336" cy="1152"/>
            </a:xfrm>
          </p:grpSpPr>
          <p:sp>
            <p:nvSpPr>
              <p:cNvPr id="15379" name="Line 709"/>
              <p:cNvSpPr>
                <a:spLocks noChangeShapeType="1"/>
              </p:cNvSpPr>
              <p:nvPr/>
            </p:nvSpPr>
            <p:spPr bwMode="auto">
              <a:xfrm>
                <a:off x="3360" y="2400"/>
                <a:ext cx="96" cy="0"/>
              </a:xfrm>
              <a:prstGeom prst="line">
                <a:avLst/>
              </a:prstGeom>
              <a:noFill/>
              <a:ln w="15875">
                <a:solidFill>
                  <a:srgbClr val="808080"/>
                </a:solidFill>
                <a:prstDash val="dash"/>
                <a:round/>
                <a:headEnd/>
                <a:tailEnd/>
              </a:ln>
            </p:spPr>
            <p:txBody>
              <a:bodyPr/>
              <a:lstStyle/>
              <a:p>
                <a:endParaRPr lang="en-US"/>
              </a:p>
            </p:txBody>
          </p:sp>
          <p:sp>
            <p:nvSpPr>
              <p:cNvPr id="15380" name="Line 710"/>
              <p:cNvSpPr>
                <a:spLocks noChangeShapeType="1"/>
              </p:cNvSpPr>
              <p:nvPr/>
            </p:nvSpPr>
            <p:spPr bwMode="auto">
              <a:xfrm>
                <a:off x="3456" y="2400"/>
                <a:ext cx="0" cy="1152"/>
              </a:xfrm>
              <a:prstGeom prst="line">
                <a:avLst/>
              </a:prstGeom>
              <a:noFill/>
              <a:ln w="15875">
                <a:solidFill>
                  <a:srgbClr val="808080"/>
                </a:solidFill>
                <a:prstDash val="dash"/>
                <a:round/>
                <a:headEnd/>
                <a:tailEnd/>
              </a:ln>
            </p:spPr>
            <p:txBody>
              <a:bodyPr/>
              <a:lstStyle/>
              <a:p>
                <a:endParaRPr lang="en-US"/>
              </a:p>
            </p:txBody>
          </p:sp>
          <p:sp>
            <p:nvSpPr>
              <p:cNvPr id="15381" name="Line 711"/>
              <p:cNvSpPr>
                <a:spLocks noChangeShapeType="1"/>
              </p:cNvSpPr>
              <p:nvPr/>
            </p:nvSpPr>
            <p:spPr bwMode="auto">
              <a:xfrm flipH="1">
                <a:off x="3120" y="3552"/>
                <a:ext cx="336" cy="0"/>
              </a:xfrm>
              <a:prstGeom prst="line">
                <a:avLst/>
              </a:prstGeom>
              <a:noFill/>
              <a:ln w="15875">
                <a:solidFill>
                  <a:srgbClr val="808080"/>
                </a:solidFill>
                <a:prstDash val="dash"/>
                <a:round/>
                <a:headEnd/>
                <a:tailEnd type="triangle" w="med" len="med"/>
              </a:ln>
            </p:spPr>
            <p:txBody>
              <a:bodyPr/>
              <a:lstStyle/>
              <a:p>
                <a:endParaRPr lang="en-US"/>
              </a:p>
            </p:txBody>
          </p:sp>
        </p:grpSp>
        <p:sp>
          <p:nvSpPr>
            <p:cNvPr id="15376" name="Line 714"/>
            <p:cNvSpPr>
              <a:spLocks noChangeShapeType="1"/>
            </p:cNvSpPr>
            <p:nvPr/>
          </p:nvSpPr>
          <p:spPr bwMode="auto">
            <a:xfrm>
              <a:off x="4800" y="2208"/>
              <a:ext cx="96" cy="0"/>
            </a:xfrm>
            <a:prstGeom prst="line">
              <a:avLst/>
            </a:prstGeom>
            <a:noFill/>
            <a:ln w="15875">
              <a:solidFill>
                <a:srgbClr val="808080"/>
              </a:solidFill>
              <a:prstDash val="dash"/>
              <a:round/>
              <a:headEnd/>
              <a:tailEnd/>
            </a:ln>
          </p:spPr>
          <p:txBody>
            <a:bodyPr/>
            <a:lstStyle/>
            <a:p>
              <a:endParaRPr lang="en-US"/>
            </a:p>
          </p:txBody>
        </p:sp>
        <p:sp>
          <p:nvSpPr>
            <p:cNvPr id="15377" name="Line 715"/>
            <p:cNvSpPr>
              <a:spLocks noChangeShapeType="1"/>
            </p:cNvSpPr>
            <p:nvPr/>
          </p:nvSpPr>
          <p:spPr bwMode="auto">
            <a:xfrm>
              <a:off x="4896" y="2208"/>
              <a:ext cx="0" cy="1440"/>
            </a:xfrm>
            <a:prstGeom prst="line">
              <a:avLst/>
            </a:prstGeom>
            <a:noFill/>
            <a:ln w="15875">
              <a:solidFill>
                <a:srgbClr val="808080"/>
              </a:solidFill>
              <a:prstDash val="dash"/>
              <a:round/>
              <a:headEnd/>
              <a:tailEnd/>
            </a:ln>
          </p:spPr>
          <p:txBody>
            <a:bodyPr/>
            <a:lstStyle/>
            <a:p>
              <a:endParaRPr lang="en-US"/>
            </a:p>
          </p:txBody>
        </p:sp>
        <p:sp>
          <p:nvSpPr>
            <p:cNvPr id="15378" name="Line 716"/>
            <p:cNvSpPr>
              <a:spLocks noChangeShapeType="1"/>
            </p:cNvSpPr>
            <p:nvPr/>
          </p:nvSpPr>
          <p:spPr bwMode="auto">
            <a:xfrm flipH="1">
              <a:off x="4560" y="3648"/>
              <a:ext cx="336" cy="0"/>
            </a:xfrm>
            <a:prstGeom prst="line">
              <a:avLst/>
            </a:prstGeom>
            <a:noFill/>
            <a:ln w="15875">
              <a:solidFill>
                <a:srgbClr val="808080"/>
              </a:solidFill>
              <a:prstDash val="dash"/>
              <a:round/>
              <a:headEnd/>
              <a:tailEnd type="triangle" w="med" len="med"/>
            </a:ln>
          </p:spPr>
          <p:txBody>
            <a:bodyPr/>
            <a:lstStyle/>
            <a:p>
              <a:endParaRPr lang="en-US"/>
            </a:p>
          </p:txBody>
        </p:sp>
        <p:grpSp>
          <p:nvGrpSpPr>
            <p:cNvPr id="15488" name="Group 128"/>
            <p:cNvGrpSpPr>
              <a:grpSpLocks/>
            </p:cNvGrpSpPr>
            <p:nvPr/>
          </p:nvGrpSpPr>
          <p:grpSpPr bwMode="auto">
            <a:xfrm>
              <a:off x="720" y="768"/>
              <a:ext cx="3024" cy="2256"/>
              <a:chOff x="720" y="768"/>
              <a:chExt cx="3024" cy="2256"/>
            </a:xfrm>
          </p:grpSpPr>
          <p:sp>
            <p:nvSpPr>
              <p:cNvPr id="15489" name="Line 129"/>
              <p:cNvSpPr>
                <a:spLocks noChangeShapeType="1"/>
              </p:cNvSpPr>
              <p:nvPr/>
            </p:nvSpPr>
            <p:spPr bwMode="auto">
              <a:xfrm flipV="1">
                <a:off x="1872" y="1296"/>
                <a:ext cx="0" cy="624"/>
              </a:xfrm>
              <a:prstGeom prst="line">
                <a:avLst/>
              </a:prstGeom>
              <a:noFill/>
              <a:ln w="9525">
                <a:solidFill>
                  <a:schemeClr val="tx1"/>
                </a:solidFill>
                <a:round/>
                <a:headEnd/>
                <a:tailEnd type="triangle" w="med" len="med"/>
              </a:ln>
              <a:effectLst/>
            </p:spPr>
            <p:txBody>
              <a:bodyPr/>
              <a:lstStyle/>
              <a:p>
                <a:endParaRPr lang="en-US"/>
              </a:p>
            </p:txBody>
          </p:sp>
          <p:sp>
            <p:nvSpPr>
              <p:cNvPr id="15490" name="Line 112"/>
              <p:cNvSpPr>
                <a:spLocks noChangeShapeType="1"/>
              </p:cNvSpPr>
              <p:nvPr/>
            </p:nvSpPr>
            <p:spPr bwMode="auto">
              <a:xfrm flipV="1">
                <a:off x="1584" y="2352"/>
                <a:ext cx="0" cy="144"/>
              </a:xfrm>
              <a:prstGeom prst="line">
                <a:avLst/>
              </a:prstGeom>
              <a:noFill/>
              <a:ln w="9525">
                <a:solidFill>
                  <a:schemeClr val="tx1"/>
                </a:solidFill>
                <a:round/>
                <a:headEnd/>
                <a:tailEnd type="triangle" w="med" len="med"/>
              </a:ln>
            </p:spPr>
            <p:txBody>
              <a:bodyPr/>
              <a:lstStyle/>
              <a:p>
                <a:endParaRPr lang="en-US"/>
              </a:p>
            </p:txBody>
          </p:sp>
          <p:sp>
            <p:nvSpPr>
              <p:cNvPr id="15491" name="Line 115"/>
              <p:cNvSpPr>
                <a:spLocks noChangeShapeType="1"/>
              </p:cNvSpPr>
              <p:nvPr/>
            </p:nvSpPr>
            <p:spPr bwMode="auto">
              <a:xfrm>
                <a:off x="1008" y="1104"/>
                <a:ext cx="288" cy="0"/>
              </a:xfrm>
              <a:prstGeom prst="line">
                <a:avLst/>
              </a:prstGeom>
              <a:noFill/>
              <a:ln w="9525">
                <a:solidFill>
                  <a:schemeClr val="tx1"/>
                </a:solidFill>
                <a:round/>
                <a:headEnd/>
                <a:tailEnd type="triangle" w="med" len="med"/>
              </a:ln>
            </p:spPr>
            <p:txBody>
              <a:bodyPr/>
              <a:lstStyle/>
              <a:p>
                <a:endParaRPr lang="en-US"/>
              </a:p>
            </p:txBody>
          </p:sp>
          <p:sp>
            <p:nvSpPr>
              <p:cNvPr id="15492" name="Line 80"/>
              <p:cNvSpPr>
                <a:spLocks noChangeShapeType="1"/>
              </p:cNvSpPr>
              <p:nvPr/>
            </p:nvSpPr>
            <p:spPr bwMode="auto">
              <a:xfrm>
                <a:off x="1776" y="1104"/>
                <a:ext cx="384" cy="0"/>
              </a:xfrm>
              <a:prstGeom prst="line">
                <a:avLst/>
              </a:prstGeom>
              <a:noFill/>
              <a:ln w="9525">
                <a:solidFill>
                  <a:schemeClr val="tx1"/>
                </a:solidFill>
                <a:round/>
                <a:headEnd/>
                <a:tailEnd type="triangle" w="med" len="med"/>
              </a:ln>
            </p:spPr>
            <p:txBody>
              <a:bodyPr/>
              <a:lstStyle/>
              <a:p>
                <a:endParaRPr lang="en-US"/>
              </a:p>
            </p:txBody>
          </p:sp>
          <p:sp>
            <p:nvSpPr>
              <p:cNvPr id="15493" name="Rectangle 97"/>
              <p:cNvSpPr>
                <a:spLocks noChangeArrowheads="1"/>
              </p:cNvSpPr>
              <p:nvPr/>
            </p:nvSpPr>
            <p:spPr bwMode="auto">
              <a:xfrm>
                <a:off x="1296" y="768"/>
                <a:ext cx="480" cy="633"/>
              </a:xfrm>
              <a:prstGeom prst="rect">
                <a:avLst/>
              </a:prstGeom>
              <a:solidFill>
                <a:srgbClr val="FFFFFF"/>
              </a:solidFill>
              <a:ln w="25400">
                <a:solidFill>
                  <a:srgbClr val="FF0000"/>
                </a:solidFill>
                <a:miter lim="800000"/>
                <a:headEnd/>
                <a:tailEnd/>
              </a:ln>
            </p:spPr>
            <p:txBody>
              <a:bodyPr/>
              <a:lstStyle/>
              <a:p>
                <a:endParaRPr lang="en-US">
                  <a:latin typeface="Calibri" pitchFamily="34" charset="0"/>
                </a:endParaRPr>
              </a:p>
            </p:txBody>
          </p:sp>
          <p:sp>
            <p:nvSpPr>
              <p:cNvPr id="15494" name="Rectangle 104"/>
              <p:cNvSpPr>
                <a:spLocks noChangeArrowheads="1"/>
              </p:cNvSpPr>
              <p:nvPr/>
            </p:nvSpPr>
            <p:spPr bwMode="auto">
              <a:xfrm>
                <a:off x="1344" y="841"/>
                <a:ext cx="414" cy="480"/>
              </a:xfrm>
              <a:prstGeom prst="rect">
                <a:avLst/>
              </a:prstGeom>
              <a:noFill/>
              <a:ln w="9525">
                <a:noFill/>
                <a:miter lim="800000"/>
                <a:headEnd/>
                <a:tailEnd/>
              </a:ln>
            </p:spPr>
            <p:txBody>
              <a:bodyPr lIns="0" tIns="0" rIns="0" bIns="0">
                <a:spAutoFit/>
              </a:bodyPr>
              <a:lstStyle/>
              <a:p>
                <a:r>
                  <a:rPr lang="en-US" altLang="en-US" sz="1000">
                    <a:solidFill>
                      <a:srgbClr val="000000"/>
                    </a:solidFill>
                    <a:latin typeface="Cambria" pitchFamily="18" charset="0"/>
                  </a:rPr>
                  <a:t>EnKF anl 01</a:t>
                </a:r>
              </a:p>
              <a:p>
                <a:r>
                  <a:rPr lang="en-US" altLang="en-US" sz="1000">
                    <a:solidFill>
                      <a:srgbClr val="000000"/>
                    </a:solidFill>
                    <a:latin typeface="Cambria" pitchFamily="18" charset="0"/>
                  </a:rPr>
                  <a:t>EnKF anl 02</a:t>
                </a:r>
              </a:p>
              <a:p>
                <a:r>
                  <a:rPr lang="en-US" altLang="en-US" sz="1000">
                    <a:solidFill>
                      <a:srgbClr val="000000"/>
                    </a:solidFill>
                    <a:latin typeface="Cambria" pitchFamily="18" charset="0"/>
                  </a:rPr>
                  <a:t>EnKF anl 03</a:t>
                </a:r>
              </a:p>
              <a:p>
                <a:r>
                  <a:rPr lang="en-US" altLang="en-US" sz="1000">
                    <a:solidFill>
                      <a:srgbClr val="000000"/>
                    </a:solidFill>
                    <a:latin typeface="Cambria" pitchFamily="18" charset="0"/>
                  </a:rPr>
                  <a:t>……</a:t>
                </a:r>
              </a:p>
              <a:p>
                <a:r>
                  <a:rPr lang="en-US" altLang="en-US" sz="1000">
                    <a:solidFill>
                      <a:srgbClr val="000000"/>
                    </a:solidFill>
                    <a:latin typeface="Cambria" pitchFamily="18" charset="0"/>
                  </a:rPr>
                  <a:t>EnKF anl K</a:t>
                </a:r>
                <a:endParaRPr lang="en-US" altLang="en-US"/>
              </a:p>
            </p:txBody>
          </p:sp>
          <p:grpSp>
            <p:nvGrpSpPr>
              <p:cNvPr id="15495" name="Group 25"/>
              <p:cNvGrpSpPr>
                <a:grpSpLocks/>
              </p:cNvGrpSpPr>
              <p:nvPr/>
            </p:nvGrpSpPr>
            <p:grpSpPr bwMode="auto">
              <a:xfrm>
                <a:off x="1296" y="2064"/>
                <a:ext cx="562" cy="295"/>
                <a:chOff x="1488" y="3840"/>
                <a:chExt cx="562" cy="295"/>
              </a:xfrm>
            </p:grpSpPr>
            <p:sp>
              <p:nvSpPr>
                <p:cNvPr id="15496" name="Rectangle 97"/>
                <p:cNvSpPr>
                  <a:spLocks noChangeArrowheads="1"/>
                </p:cNvSpPr>
                <p:nvPr/>
              </p:nvSpPr>
              <p:spPr bwMode="auto">
                <a:xfrm>
                  <a:off x="1488" y="3840"/>
                  <a:ext cx="562" cy="295"/>
                </a:xfrm>
                <a:prstGeom prst="rect">
                  <a:avLst/>
                </a:prstGeom>
                <a:solidFill>
                  <a:srgbClr val="FFFFFF"/>
                </a:solidFill>
                <a:ln w="25400">
                  <a:solidFill>
                    <a:srgbClr val="000000"/>
                  </a:solidFill>
                  <a:miter lim="800000"/>
                  <a:headEnd/>
                  <a:tailEnd/>
                </a:ln>
              </p:spPr>
              <p:txBody>
                <a:bodyPr/>
                <a:lstStyle/>
                <a:p>
                  <a:endParaRPr lang="en-US">
                    <a:latin typeface="Calibri" pitchFamily="34" charset="0"/>
                  </a:endParaRPr>
                </a:p>
              </p:txBody>
            </p:sp>
            <p:sp>
              <p:nvSpPr>
                <p:cNvPr id="15497" name="Rectangle 104"/>
                <p:cNvSpPr>
                  <a:spLocks noChangeArrowheads="1"/>
                </p:cNvSpPr>
                <p:nvPr/>
              </p:nvSpPr>
              <p:spPr bwMode="auto">
                <a:xfrm>
                  <a:off x="1557" y="3884"/>
                  <a:ext cx="464" cy="192"/>
                </a:xfrm>
                <a:prstGeom prst="rect">
                  <a:avLst/>
                </a:prstGeom>
                <a:noFill/>
                <a:ln w="9525">
                  <a:noFill/>
                  <a:miter lim="800000"/>
                  <a:headEnd/>
                  <a:tailEnd/>
                </a:ln>
              </p:spPr>
              <p:txBody>
                <a:bodyPr lIns="0" tIns="0" rIns="0" bIns="0">
                  <a:spAutoFit/>
                </a:bodyPr>
                <a:lstStyle/>
                <a:p>
                  <a:pPr algn="ctr"/>
                  <a:r>
                    <a:rPr lang="en-US" altLang="en-US" sz="1000" b="1">
                      <a:solidFill>
                        <a:srgbClr val="000000"/>
                      </a:solidFill>
                      <a:latin typeface="Cambria" pitchFamily="18" charset="0"/>
                    </a:rPr>
                    <a:t>High  res GSI</a:t>
                  </a:r>
                </a:p>
                <a:p>
                  <a:pPr algn="ctr"/>
                  <a:r>
                    <a:rPr lang="en-US" altLang="en-US" sz="1000" b="1">
                      <a:solidFill>
                        <a:srgbClr val="000000"/>
                      </a:solidFill>
                      <a:latin typeface="Cambria" pitchFamily="18" charset="0"/>
                    </a:rPr>
                    <a:t>Hybrid anl</a:t>
                  </a:r>
                  <a:endParaRPr lang="en-US" altLang="en-US" b="1"/>
                </a:p>
              </p:txBody>
            </p:sp>
          </p:grpSp>
          <p:sp>
            <p:nvSpPr>
              <p:cNvPr id="15498" name="Rectangle 104"/>
              <p:cNvSpPr>
                <a:spLocks noChangeArrowheads="1"/>
              </p:cNvSpPr>
              <p:nvPr/>
            </p:nvSpPr>
            <p:spPr bwMode="auto">
              <a:xfrm>
                <a:off x="1392" y="2448"/>
                <a:ext cx="432" cy="200"/>
              </a:xfrm>
              <a:prstGeom prst="rect">
                <a:avLst/>
              </a:prstGeom>
              <a:solidFill>
                <a:schemeClr val="bg1"/>
              </a:solidFill>
              <a:ln w="12700">
                <a:solidFill>
                  <a:srgbClr val="808080"/>
                </a:solidFill>
                <a:prstDash val="sysDot"/>
                <a:miter lim="800000"/>
                <a:headEnd/>
                <a:tailEnd/>
              </a:ln>
            </p:spPr>
            <p:txBody>
              <a:bodyPr lIns="0" tIns="0" rIns="0" bIns="0">
                <a:spAutoFit/>
              </a:bodyPr>
              <a:lstStyle/>
              <a:p>
                <a:pPr algn="ctr"/>
                <a:r>
                  <a:rPr lang="en-US" altLang="en-US" sz="1000">
                    <a:solidFill>
                      <a:schemeClr val="tx2"/>
                    </a:solidFill>
                    <a:latin typeface="Cambria" pitchFamily="18" charset="0"/>
                  </a:rPr>
                  <a:t>vortex</a:t>
                </a:r>
              </a:p>
              <a:p>
                <a:pPr algn="ctr"/>
                <a:r>
                  <a:rPr lang="en-US" altLang="en-US" sz="1000">
                    <a:solidFill>
                      <a:schemeClr val="tx2"/>
                    </a:solidFill>
                    <a:latin typeface="Cambria" pitchFamily="18" charset="0"/>
                  </a:rPr>
                  <a:t>relocation</a:t>
                </a:r>
                <a:endParaRPr lang="en-US" altLang="en-US">
                  <a:solidFill>
                    <a:schemeClr val="tx2"/>
                  </a:solidFill>
                </a:endParaRPr>
              </a:p>
            </p:txBody>
          </p:sp>
          <p:sp>
            <p:nvSpPr>
              <p:cNvPr id="15499" name="Rectangle 104"/>
              <p:cNvSpPr>
                <a:spLocks noChangeArrowheads="1"/>
              </p:cNvSpPr>
              <p:nvPr/>
            </p:nvSpPr>
            <p:spPr bwMode="auto">
              <a:xfrm>
                <a:off x="1824" y="912"/>
                <a:ext cx="104" cy="384"/>
              </a:xfrm>
              <a:prstGeom prst="rect">
                <a:avLst/>
              </a:prstGeom>
              <a:solidFill>
                <a:schemeClr val="bg1"/>
              </a:solidFill>
              <a:ln w="12700">
                <a:solidFill>
                  <a:schemeClr val="tx1"/>
                </a:solidFill>
                <a:miter lim="800000"/>
                <a:headEnd/>
                <a:tailEnd/>
              </a:ln>
            </p:spPr>
            <p:txBody>
              <a:bodyPr vert="eaVert" lIns="0" tIns="0" rIns="0" bIns="0">
                <a:spAutoFit/>
              </a:bodyPr>
              <a:lstStyle/>
              <a:p>
                <a:pPr algn="ctr"/>
                <a:r>
                  <a:rPr lang="en-US" altLang="en-US" sz="1000" b="1">
                    <a:solidFill>
                      <a:srgbClr val="000000"/>
                    </a:solidFill>
                    <a:latin typeface="Cambria" pitchFamily="18" charset="0"/>
                  </a:rPr>
                  <a:t>Recenter</a:t>
                </a:r>
                <a:endParaRPr lang="en-US" altLang="en-US" b="1"/>
              </a:p>
            </p:txBody>
          </p:sp>
          <p:sp>
            <p:nvSpPr>
              <p:cNvPr id="15500" name="Rectangle 104"/>
              <p:cNvSpPr>
                <a:spLocks noChangeArrowheads="1"/>
              </p:cNvSpPr>
              <p:nvPr/>
            </p:nvSpPr>
            <p:spPr bwMode="auto">
              <a:xfrm>
                <a:off x="720" y="864"/>
                <a:ext cx="245" cy="480"/>
              </a:xfrm>
              <a:prstGeom prst="rect">
                <a:avLst/>
              </a:prstGeom>
              <a:noFill/>
              <a:ln w="9525">
                <a:noFill/>
                <a:miter lim="800000"/>
                <a:headEnd/>
                <a:tailEnd/>
              </a:ln>
            </p:spPr>
            <p:txBody>
              <a:bodyPr lIns="0" tIns="0" rIns="0" bIns="0">
                <a:spAutoFit/>
              </a:bodyPr>
              <a:lstStyle/>
              <a:p>
                <a:r>
                  <a:rPr lang="en-US" altLang="en-US" sz="1000">
                    <a:solidFill>
                      <a:srgbClr val="000000"/>
                    </a:solidFill>
                    <a:latin typeface="Cambria" pitchFamily="18" charset="0"/>
                  </a:rPr>
                  <a:t>Fcst 01</a:t>
                </a:r>
              </a:p>
              <a:p>
                <a:r>
                  <a:rPr lang="en-US" altLang="en-US" sz="1000">
                    <a:solidFill>
                      <a:srgbClr val="000000"/>
                    </a:solidFill>
                    <a:latin typeface="Cambria" pitchFamily="18" charset="0"/>
                  </a:rPr>
                  <a:t>Fcst 02</a:t>
                </a:r>
              </a:p>
              <a:p>
                <a:r>
                  <a:rPr lang="en-US" altLang="en-US" sz="1000">
                    <a:solidFill>
                      <a:srgbClr val="000000"/>
                    </a:solidFill>
                    <a:latin typeface="Cambria" pitchFamily="18" charset="0"/>
                  </a:rPr>
                  <a:t>Fcst 03</a:t>
                </a:r>
              </a:p>
              <a:p>
                <a:r>
                  <a:rPr lang="en-US" altLang="en-US" sz="1000">
                    <a:solidFill>
                      <a:srgbClr val="000000"/>
                    </a:solidFill>
                    <a:latin typeface="Cambria" pitchFamily="18" charset="0"/>
                  </a:rPr>
                  <a:t>……</a:t>
                </a:r>
              </a:p>
              <a:p>
                <a:r>
                  <a:rPr lang="en-US" altLang="en-US" sz="1000">
                    <a:solidFill>
                      <a:srgbClr val="000000"/>
                    </a:solidFill>
                    <a:latin typeface="Cambria" pitchFamily="18" charset="0"/>
                  </a:rPr>
                  <a:t>Fcst K</a:t>
                </a:r>
                <a:endParaRPr lang="en-US" altLang="en-US"/>
              </a:p>
            </p:txBody>
          </p:sp>
          <p:sp>
            <p:nvSpPr>
              <p:cNvPr id="15501" name="Rectangle 104"/>
              <p:cNvSpPr>
                <a:spLocks noChangeArrowheads="1"/>
              </p:cNvSpPr>
              <p:nvPr/>
            </p:nvSpPr>
            <p:spPr bwMode="auto">
              <a:xfrm>
                <a:off x="1104" y="816"/>
                <a:ext cx="104" cy="576"/>
              </a:xfrm>
              <a:prstGeom prst="rect">
                <a:avLst/>
              </a:prstGeom>
              <a:solidFill>
                <a:schemeClr val="bg1"/>
              </a:solidFill>
              <a:ln w="12700">
                <a:solidFill>
                  <a:srgbClr val="808080"/>
                </a:solidFill>
                <a:prstDash val="dash"/>
                <a:miter lim="800000"/>
                <a:headEnd/>
                <a:tailEnd/>
              </a:ln>
            </p:spPr>
            <p:txBody>
              <a:bodyPr vert="eaVert" lIns="0" tIns="0" rIns="0" bIns="0">
                <a:spAutoFit/>
              </a:bodyPr>
              <a:lstStyle/>
              <a:p>
                <a:pPr algn="ctr"/>
                <a:r>
                  <a:rPr lang="en-US" altLang="en-US" sz="1000">
                    <a:solidFill>
                      <a:srgbClr val="0066CC"/>
                    </a:solidFill>
                    <a:latin typeface="Cambria" pitchFamily="18" charset="0"/>
                  </a:rPr>
                  <a:t>Relocation</a:t>
                </a:r>
                <a:endParaRPr lang="en-US" altLang="en-US">
                  <a:solidFill>
                    <a:srgbClr val="0066CC"/>
                  </a:solidFill>
                </a:endParaRPr>
              </a:p>
            </p:txBody>
          </p:sp>
          <p:cxnSp>
            <p:nvCxnSpPr>
              <p:cNvPr id="15502" name="AutoShape 292"/>
              <p:cNvCxnSpPr>
                <a:cxnSpLocks noChangeShapeType="1"/>
              </p:cNvCxnSpPr>
              <p:nvPr/>
            </p:nvCxnSpPr>
            <p:spPr bwMode="auto">
              <a:xfrm>
                <a:off x="1872" y="2304"/>
                <a:ext cx="1872" cy="576"/>
              </a:xfrm>
              <a:prstGeom prst="bentConnector3">
                <a:avLst>
                  <a:gd name="adj1" fmla="val 21847"/>
                </a:avLst>
              </a:prstGeom>
              <a:noFill/>
              <a:ln w="9525">
                <a:solidFill>
                  <a:schemeClr val="tx1"/>
                </a:solidFill>
                <a:miter lim="800000"/>
                <a:headEnd/>
                <a:tailEnd type="triangle" w="med" len="med"/>
              </a:ln>
            </p:spPr>
          </p:cxnSp>
          <p:cxnSp>
            <p:nvCxnSpPr>
              <p:cNvPr id="15503" name="AutoShape 319"/>
              <p:cNvCxnSpPr>
                <a:cxnSpLocks noChangeShapeType="1"/>
                <a:endCxn id="15496" idx="1"/>
              </p:cNvCxnSpPr>
              <p:nvPr/>
            </p:nvCxnSpPr>
            <p:spPr bwMode="auto">
              <a:xfrm rot="16200000" flipH="1">
                <a:off x="659" y="1584"/>
                <a:ext cx="795" cy="462"/>
              </a:xfrm>
              <a:prstGeom prst="bentConnector2">
                <a:avLst/>
              </a:prstGeom>
              <a:noFill/>
              <a:ln w="9525">
                <a:solidFill>
                  <a:schemeClr val="tx1"/>
                </a:solidFill>
                <a:miter lim="800000"/>
                <a:headEnd/>
                <a:tailEnd type="triangle" w="med" len="med"/>
              </a:ln>
            </p:spPr>
          </p:cxnSp>
          <p:grpSp>
            <p:nvGrpSpPr>
              <p:cNvPr id="15504" name="Group 540"/>
              <p:cNvGrpSpPr>
                <a:grpSpLocks/>
              </p:cNvGrpSpPr>
              <p:nvPr/>
            </p:nvGrpSpPr>
            <p:grpSpPr bwMode="auto">
              <a:xfrm>
                <a:off x="2278" y="2688"/>
                <a:ext cx="1433" cy="336"/>
                <a:chOff x="2326" y="2880"/>
                <a:chExt cx="1433" cy="336"/>
              </a:xfrm>
            </p:grpSpPr>
            <p:sp>
              <p:nvSpPr>
                <p:cNvPr id="15505" name="Line 429"/>
                <p:cNvSpPr>
                  <a:spLocks noChangeShapeType="1"/>
                </p:cNvSpPr>
                <p:nvPr/>
              </p:nvSpPr>
              <p:spPr bwMode="auto">
                <a:xfrm>
                  <a:off x="2799" y="3072"/>
                  <a:ext cx="0" cy="144"/>
                </a:xfrm>
                <a:prstGeom prst="line">
                  <a:avLst/>
                </a:prstGeom>
                <a:noFill/>
                <a:ln w="9525">
                  <a:solidFill>
                    <a:schemeClr val="hlink"/>
                  </a:solidFill>
                  <a:round/>
                  <a:headEnd/>
                  <a:tailEnd/>
                </a:ln>
              </p:spPr>
              <p:txBody>
                <a:bodyPr/>
                <a:lstStyle/>
                <a:p>
                  <a:endParaRPr lang="en-US"/>
                </a:p>
              </p:txBody>
            </p:sp>
            <p:sp>
              <p:nvSpPr>
                <p:cNvPr id="15506" name="Line 430"/>
                <p:cNvSpPr>
                  <a:spLocks noChangeShapeType="1"/>
                </p:cNvSpPr>
                <p:nvPr/>
              </p:nvSpPr>
              <p:spPr bwMode="auto">
                <a:xfrm>
                  <a:off x="3032" y="2880"/>
                  <a:ext cx="0" cy="336"/>
                </a:xfrm>
                <a:prstGeom prst="line">
                  <a:avLst/>
                </a:prstGeom>
                <a:noFill/>
                <a:ln w="9525">
                  <a:solidFill>
                    <a:schemeClr val="hlink"/>
                  </a:solidFill>
                  <a:round/>
                  <a:headEnd type="stealth" w="med" len="med"/>
                  <a:tailEnd/>
                </a:ln>
              </p:spPr>
              <p:txBody>
                <a:bodyPr/>
                <a:lstStyle/>
                <a:p>
                  <a:endParaRPr lang="en-US"/>
                </a:p>
              </p:txBody>
            </p:sp>
            <p:sp>
              <p:nvSpPr>
                <p:cNvPr id="15507" name="Line 431"/>
                <p:cNvSpPr>
                  <a:spLocks noChangeShapeType="1"/>
                </p:cNvSpPr>
                <p:nvPr/>
              </p:nvSpPr>
              <p:spPr bwMode="auto">
                <a:xfrm>
                  <a:off x="3272" y="3072"/>
                  <a:ext cx="0" cy="144"/>
                </a:xfrm>
                <a:prstGeom prst="line">
                  <a:avLst/>
                </a:prstGeom>
                <a:noFill/>
                <a:ln w="9525">
                  <a:solidFill>
                    <a:schemeClr val="hlink"/>
                  </a:solidFill>
                  <a:round/>
                  <a:headEnd/>
                  <a:tailEnd/>
                </a:ln>
              </p:spPr>
              <p:txBody>
                <a:bodyPr/>
                <a:lstStyle/>
                <a:p>
                  <a:endParaRPr lang="en-US"/>
                </a:p>
              </p:txBody>
            </p:sp>
            <p:sp>
              <p:nvSpPr>
                <p:cNvPr id="15508" name="Line 432"/>
                <p:cNvSpPr>
                  <a:spLocks noChangeShapeType="1"/>
                </p:cNvSpPr>
                <p:nvPr/>
              </p:nvSpPr>
              <p:spPr bwMode="auto">
                <a:xfrm>
                  <a:off x="3512" y="3072"/>
                  <a:ext cx="0" cy="144"/>
                </a:xfrm>
                <a:prstGeom prst="line">
                  <a:avLst/>
                </a:prstGeom>
                <a:noFill/>
                <a:ln w="9525">
                  <a:solidFill>
                    <a:schemeClr val="hlink"/>
                  </a:solidFill>
                  <a:round/>
                  <a:headEnd/>
                  <a:tailEnd/>
                </a:ln>
              </p:spPr>
              <p:txBody>
                <a:bodyPr/>
                <a:lstStyle/>
                <a:p>
                  <a:endParaRPr lang="en-US"/>
                </a:p>
              </p:txBody>
            </p:sp>
            <p:sp>
              <p:nvSpPr>
                <p:cNvPr id="15509" name="Line 439"/>
                <p:cNvSpPr>
                  <a:spLocks noChangeShapeType="1"/>
                </p:cNvSpPr>
                <p:nvPr/>
              </p:nvSpPr>
              <p:spPr bwMode="auto">
                <a:xfrm>
                  <a:off x="2559" y="3072"/>
                  <a:ext cx="0" cy="144"/>
                </a:xfrm>
                <a:prstGeom prst="line">
                  <a:avLst/>
                </a:prstGeom>
                <a:noFill/>
                <a:ln w="9525">
                  <a:solidFill>
                    <a:schemeClr val="hlink"/>
                  </a:solidFill>
                  <a:round/>
                  <a:headEnd/>
                  <a:tailEnd/>
                </a:ln>
              </p:spPr>
              <p:txBody>
                <a:bodyPr/>
                <a:lstStyle/>
                <a:p>
                  <a:endParaRPr lang="en-US"/>
                </a:p>
              </p:txBody>
            </p:sp>
            <p:sp>
              <p:nvSpPr>
                <p:cNvPr id="15510" name="Line 441"/>
                <p:cNvSpPr>
                  <a:spLocks noChangeShapeType="1"/>
                </p:cNvSpPr>
                <p:nvPr/>
              </p:nvSpPr>
              <p:spPr bwMode="auto">
                <a:xfrm>
                  <a:off x="2360" y="3072"/>
                  <a:ext cx="1399" cy="0"/>
                </a:xfrm>
                <a:prstGeom prst="line">
                  <a:avLst/>
                </a:prstGeom>
                <a:noFill/>
                <a:ln w="9525">
                  <a:solidFill>
                    <a:schemeClr val="hlink"/>
                  </a:solidFill>
                  <a:round/>
                  <a:headEnd/>
                  <a:tailEnd/>
                </a:ln>
              </p:spPr>
              <p:txBody>
                <a:bodyPr/>
                <a:lstStyle/>
                <a:p>
                  <a:endParaRPr lang="en-US"/>
                </a:p>
              </p:txBody>
            </p:sp>
            <p:sp>
              <p:nvSpPr>
                <p:cNvPr id="15511" name="Line 539"/>
                <p:cNvSpPr>
                  <a:spLocks noChangeShapeType="1"/>
                </p:cNvSpPr>
                <p:nvPr/>
              </p:nvSpPr>
              <p:spPr bwMode="auto">
                <a:xfrm>
                  <a:off x="2326" y="3072"/>
                  <a:ext cx="0" cy="144"/>
                </a:xfrm>
                <a:prstGeom prst="line">
                  <a:avLst/>
                </a:prstGeom>
                <a:noFill/>
                <a:ln w="9525">
                  <a:solidFill>
                    <a:srgbClr val="0000FF"/>
                  </a:solidFill>
                  <a:round/>
                  <a:headEnd/>
                  <a:tailEnd/>
                </a:ln>
              </p:spPr>
              <p:txBody>
                <a:bodyPr/>
                <a:lstStyle/>
                <a:p>
                  <a:endParaRPr lang="en-US"/>
                </a:p>
              </p:txBody>
            </p:sp>
          </p:grpSp>
          <p:sp>
            <p:nvSpPr>
              <p:cNvPr id="15512" name="Rectangle 104"/>
              <p:cNvSpPr>
                <a:spLocks noChangeArrowheads="1"/>
              </p:cNvSpPr>
              <p:nvPr/>
            </p:nvSpPr>
            <p:spPr bwMode="auto">
              <a:xfrm>
                <a:off x="864" y="1618"/>
                <a:ext cx="1392" cy="206"/>
              </a:xfrm>
              <a:prstGeom prst="rect">
                <a:avLst/>
              </a:prstGeom>
              <a:solidFill>
                <a:schemeClr val="bg1"/>
              </a:solidFill>
              <a:ln w="22225">
                <a:solidFill>
                  <a:schemeClr val="hlink"/>
                </a:solidFill>
                <a:miter lim="800000"/>
                <a:headEnd/>
                <a:tailEnd/>
              </a:ln>
            </p:spPr>
            <p:txBody>
              <a:bodyPr lIns="0" tIns="0" rIns="0" bIns="0">
                <a:spAutoFit/>
              </a:bodyPr>
              <a:lstStyle/>
              <a:p>
                <a:r>
                  <a:rPr lang="en-US" altLang="en-US" sz="1000" b="1">
                    <a:solidFill>
                      <a:srgbClr val="000000"/>
                    </a:solidFill>
                    <a:latin typeface="Cambria" pitchFamily="18" charset="0"/>
                  </a:rPr>
                  <a:t>Obs: conv, sat (radiance, AMVs, GPS RO), aircraft recon (TDR, HDOB ……)</a:t>
                </a:r>
                <a:endParaRPr lang="en-US" altLang="en-US" b="1"/>
              </a:p>
            </p:txBody>
          </p:sp>
          <p:sp>
            <p:nvSpPr>
              <p:cNvPr id="15513" name="Line 153"/>
              <p:cNvSpPr>
                <a:spLocks noChangeShapeType="1"/>
              </p:cNvSpPr>
              <p:nvPr/>
            </p:nvSpPr>
            <p:spPr bwMode="auto">
              <a:xfrm flipV="1">
                <a:off x="1536" y="1392"/>
                <a:ext cx="0" cy="240"/>
              </a:xfrm>
              <a:prstGeom prst="line">
                <a:avLst/>
              </a:prstGeom>
              <a:noFill/>
              <a:ln w="9525">
                <a:solidFill>
                  <a:schemeClr val="tx1"/>
                </a:solidFill>
                <a:round/>
                <a:headEnd/>
                <a:tailEnd type="triangle" w="med" len="med"/>
              </a:ln>
              <a:effectLst/>
            </p:spPr>
            <p:txBody>
              <a:bodyPr/>
              <a:lstStyle/>
              <a:p>
                <a:endParaRPr lang="en-US"/>
              </a:p>
            </p:txBody>
          </p:sp>
          <p:sp>
            <p:nvSpPr>
              <p:cNvPr id="15514" name="Line 154"/>
              <p:cNvSpPr>
                <a:spLocks noChangeShapeType="1"/>
              </p:cNvSpPr>
              <p:nvPr/>
            </p:nvSpPr>
            <p:spPr bwMode="auto">
              <a:xfrm>
                <a:off x="1536" y="1824"/>
                <a:ext cx="0" cy="240"/>
              </a:xfrm>
              <a:prstGeom prst="line">
                <a:avLst/>
              </a:prstGeom>
              <a:noFill/>
              <a:ln w="9525">
                <a:solidFill>
                  <a:schemeClr val="tx1"/>
                </a:solidFill>
                <a:round/>
                <a:headEnd/>
                <a:tailEnd type="triangle" w="med" len="med"/>
              </a:ln>
              <a:effectLst/>
            </p:spPr>
            <p:txBody>
              <a:bodyPr/>
              <a:lstStyle/>
              <a:p>
                <a:endParaRPr lang="en-US"/>
              </a:p>
            </p:txBody>
          </p:sp>
          <p:sp>
            <p:nvSpPr>
              <p:cNvPr id="15515" name="Line 155"/>
              <p:cNvSpPr>
                <a:spLocks noChangeShapeType="1"/>
              </p:cNvSpPr>
              <p:nvPr/>
            </p:nvSpPr>
            <p:spPr bwMode="auto">
              <a:xfrm>
                <a:off x="1728" y="1920"/>
                <a:ext cx="144" cy="0"/>
              </a:xfrm>
              <a:prstGeom prst="line">
                <a:avLst/>
              </a:prstGeom>
              <a:noFill/>
              <a:ln w="9525">
                <a:solidFill>
                  <a:schemeClr val="tx1"/>
                </a:solidFill>
                <a:round/>
                <a:headEnd/>
                <a:tailEnd/>
              </a:ln>
              <a:effectLst/>
            </p:spPr>
            <p:txBody>
              <a:bodyPr/>
              <a:lstStyle/>
              <a:p>
                <a:endParaRPr lang="en-US"/>
              </a:p>
            </p:txBody>
          </p:sp>
          <p:sp>
            <p:nvSpPr>
              <p:cNvPr id="15516" name="Line 156"/>
              <p:cNvSpPr>
                <a:spLocks noChangeShapeType="1"/>
              </p:cNvSpPr>
              <p:nvPr/>
            </p:nvSpPr>
            <p:spPr bwMode="auto">
              <a:xfrm>
                <a:off x="1728" y="1920"/>
                <a:ext cx="0" cy="144"/>
              </a:xfrm>
              <a:prstGeom prst="line">
                <a:avLst/>
              </a:prstGeom>
              <a:noFill/>
              <a:ln w="9525">
                <a:solidFill>
                  <a:schemeClr val="tx1"/>
                </a:solidFill>
                <a:round/>
                <a:headEnd/>
                <a:tailEnd/>
              </a:ln>
              <a:effectLst/>
            </p:spPr>
            <p:txBody>
              <a:bodyPr/>
              <a:lstStyle/>
              <a:p>
                <a:endParaRPr lang="en-US"/>
              </a:p>
            </p:txBody>
          </p:sp>
        </p:grpSp>
        <p:grpSp>
          <p:nvGrpSpPr>
            <p:cNvPr id="15517" name="Group 157"/>
            <p:cNvGrpSpPr>
              <a:grpSpLocks/>
            </p:cNvGrpSpPr>
            <p:nvPr/>
          </p:nvGrpSpPr>
          <p:grpSpPr bwMode="auto">
            <a:xfrm>
              <a:off x="2193" y="768"/>
              <a:ext cx="3024" cy="2256"/>
              <a:chOff x="720" y="768"/>
              <a:chExt cx="3024" cy="2256"/>
            </a:xfrm>
          </p:grpSpPr>
          <p:sp>
            <p:nvSpPr>
              <p:cNvPr id="15518" name="Line 158"/>
              <p:cNvSpPr>
                <a:spLocks noChangeShapeType="1"/>
              </p:cNvSpPr>
              <p:nvPr/>
            </p:nvSpPr>
            <p:spPr bwMode="auto">
              <a:xfrm flipV="1">
                <a:off x="1872" y="1296"/>
                <a:ext cx="0" cy="624"/>
              </a:xfrm>
              <a:prstGeom prst="line">
                <a:avLst/>
              </a:prstGeom>
              <a:noFill/>
              <a:ln w="9525">
                <a:solidFill>
                  <a:schemeClr val="tx1"/>
                </a:solidFill>
                <a:round/>
                <a:headEnd/>
                <a:tailEnd type="triangle" w="med" len="med"/>
              </a:ln>
              <a:effectLst/>
            </p:spPr>
            <p:txBody>
              <a:bodyPr/>
              <a:lstStyle/>
              <a:p>
                <a:endParaRPr lang="en-US"/>
              </a:p>
            </p:txBody>
          </p:sp>
          <p:sp>
            <p:nvSpPr>
              <p:cNvPr id="15519" name="Line 112"/>
              <p:cNvSpPr>
                <a:spLocks noChangeShapeType="1"/>
              </p:cNvSpPr>
              <p:nvPr/>
            </p:nvSpPr>
            <p:spPr bwMode="auto">
              <a:xfrm flipV="1">
                <a:off x="1584" y="2352"/>
                <a:ext cx="0" cy="144"/>
              </a:xfrm>
              <a:prstGeom prst="line">
                <a:avLst/>
              </a:prstGeom>
              <a:noFill/>
              <a:ln w="9525">
                <a:solidFill>
                  <a:schemeClr val="tx1"/>
                </a:solidFill>
                <a:round/>
                <a:headEnd/>
                <a:tailEnd type="triangle" w="med" len="med"/>
              </a:ln>
            </p:spPr>
            <p:txBody>
              <a:bodyPr/>
              <a:lstStyle/>
              <a:p>
                <a:endParaRPr lang="en-US"/>
              </a:p>
            </p:txBody>
          </p:sp>
          <p:sp>
            <p:nvSpPr>
              <p:cNvPr id="15520" name="Line 115"/>
              <p:cNvSpPr>
                <a:spLocks noChangeShapeType="1"/>
              </p:cNvSpPr>
              <p:nvPr/>
            </p:nvSpPr>
            <p:spPr bwMode="auto">
              <a:xfrm>
                <a:off x="1008" y="1104"/>
                <a:ext cx="288" cy="0"/>
              </a:xfrm>
              <a:prstGeom prst="line">
                <a:avLst/>
              </a:prstGeom>
              <a:noFill/>
              <a:ln w="9525">
                <a:solidFill>
                  <a:schemeClr val="tx1"/>
                </a:solidFill>
                <a:round/>
                <a:headEnd/>
                <a:tailEnd type="triangle" w="med" len="med"/>
              </a:ln>
            </p:spPr>
            <p:txBody>
              <a:bodyPr/>
              <a:lstStyle/>
              <a:p>
                <a:endParaRPr lang="en-US"/>
              </a:p>
            </p:txBody>
          </p:sp>
          <p:sp>
            <p:nvSpPr>
              <p:cNvPr id="15521" name="Line 80"/>
              <p:cNvSpPr>
                <a:spLocks noChangeShapeType="1"/>
              </p:cNvSpPr>
              <p:nvPr/>
            </p:nvSpPr>
            <p:spPr bwMode="auto">
              <a:xfrm>
                <a:off x="1776" y="1104"/>
                <a:ext cx="384" cy="0"/>
              </a:xfrm>
              <a:prstGeom prst="line">
                <a:avLst/>
              </a:prstGeom>
              <a:noFill/>
              <a:ln w="9525">
                <a:solidFill>
                  <a:schemeClr val="tx1"/>
                </a:solidFill>
                <a:round/>
                <a:headEnd/>
                <a:tailEnd type="triangle" w="med" len="med"/>
              </a:ln>
            </p:spPr>
            <p:txBody>
              <a:bodyPr/>
              <a:lstStyle/>
              <a:p>
                <a:endParaRPr lang="en-US"/>
              </a:p>
            </p:txBody>
          </p:sp>
          <p:sp>
            <p:nvSpPr>
              <p:cNvPr id="15522" name="Rectangle 97"/>
              <p:cNvSpPr>
                <a:spLocks noChangeArrowheads="1"/>
              </p:cNvSpPr>
              <p:nvPr/>
            </p:nvSpPr>
            <p:spPr bwMode="auto">
              <a:xfrm>
                <a:off x="1296" y="768"/>
                <a:ext cx="480" cy="633"/>
              </a:xfrm>
              <a:prstGeom prst="rect">
                <a:avLst/>
              </a:prstGeom>
              <a:solidFill>
                <a:srgbClr val="FFFFFF"/>
              </a:solidFill>
              <a:ln w="25400">
                <a:solidFill>
                  <a:srgbClr val="FF0000"/>
                </a:solidFill>
                <a:miter lim="800000"/>
                <a:headEnd/>
                <a:tailEnd/>
              </a:ln>
            </p:spPr>
            <p:txBody>
              <a:bodyPr/>
              <a:lstStyle/>
              <a:p>
                <a:endParaRPr lang="en-US">
                  <a:latin typeface="Calibri" pitchFamily="34" charset="0"/>
                </a:endParaRPr>
              </a:p>
            </p:txBody>
          </p:sp>
          <p:sp>
            <p:nvSpPr>
              <p:cNvPr id="15523" name="Rectangle 104"/>
              <p:cNvSpPr>
                <a:spLocks noChangeArrowheads="1"/>
              </p:cNvSpPr>
              <p:nvPr/>
            </p:nvSpPr>
            <p:spPr bwMode="auto">
              <a:xfrm>
                <a:off x="1344" y="841"/>
                <a:ext cx="414" cy="480"/>
              </a:xfrm>
              <a:prstGeom prst="rect">
                <a:avLst/>
              </a:prstGeom>
              <a:noFill/>
              <a:ln w="9525">
                <a:noFill/>
                <a:miter lim="800000"/>
                <a:headEnd/>
                <a:tailEnd/>
              </a:ln>
            </p:spPr>
            <p:txBody>
              <a:bodyPr lIns="0" tIns="0" rIns="0" bIns="0">
                <a:spAutoFit/>
              </a:bodyPr>
              <a:lstStyle/>
              <a:p>
                <a:r>
                  <a:rPr lang="en-US" altLang="en-US" sz="1000">
                    <a:solidFill>
                      <a:srgbClr val="000000"/>
                    </a:solidFill>
                    <a:latin typeface="Cambria" pitchFamily="18" charset="0"/>
                  </a:rPr>
                  <a:t>EnKF anl 01</a:t>
                </a:r>
              </a:p>
              <a:p>
                <a:r>
                  <a:rPr lang="en-US" altLang="en-US" sz="1000">
                    <a:solidFill>
                      <a:srgbClr val="000000"/>
                    </a:solidFill>
                    <a:latin typeface="Cambria" pitchFamily="18" charset="0"/>
                  </a:rPr>
                  <a:t>EnKF anl 02</a:t>
                </a:r>
              </a:p>
              <a:p>
                <a:r>
                  <a:rPr lang="en-US" altLang="en-US" sz="1000">
                    <a:solidFill>
                      <a:srgbClr val="000000"/>
                    </a:solidFill>
                    <a:latin typeface="Cambria" pitchFamily="18" charset="0"/>
                  </a:rPr>
                  <a:t>EnKF anl 03</a:t>
                </a:r>
              </a:p>
              <a:p>
                <a:r>
                  <a:rPr lang="en-US" altLang="en-US" sz="1000">
                    <a:solidFill>
                      <a:srgbClr val="000000"/>
                    </a:solidFill>
                    <a:latin typeface="Cambria" pitchFamily="18" charset="0"/>
                  </a:rPr>
                  <a:t>……</a:t>
                </a:r>
              </a:p>
              <a:p>
                <a:r>
                  <a:rPr lang="en-US" altLang="en-US" sz="1000">
                    <a:solidFill>
                      <a:srgbClr val="000000"/>
                    </a:solidFill>
                    <a:latin typeface="Cambria" pitchFamily="18" charset="0"/>
                  </a:rPr>
                  <a:t>EnKF anl K</a:t>
                </a:r>
                <a:endParaRPr lang="en-US" altLang="en-US"/>
              </a:p>
            </p:txBody>
          </p:sp>
          <p:grpSp>
            <p:nvGrpSpPr>
              <p:cNvPr id="15524" name="Group 25"/>
              <p:cNvGrpSpPr>
                <a:grpSpLocks/>
              </p:cNvGrpSpPr>
              <p:nvPr/>
            </p:nvGrpSpPr>
            <p:grpSpPr bwMode="auto">
              <a:xfrm>
                <a:off x="1296" y="2064"/>
                <a:ext cx="562" cy="295"/>
                <a:chOff x="1488" y="3840"/>
                <a:chExt cx="562" cy="295"/>
              </a:xfrm>
            </p:grpSpPr>
            <p:sp>
              <p:nvSpPr>
                <p:cNvPr id="15525" name="Rectangle 97"/>
                <p:cNvSpPr>
                  <a:spLocks noChangeArrowheads="1"/>
                </p:cNvSpPr>
                <p:nvPr/>
              </p:nvSpPr>
              <p:spPr bwMode="auto">
                <a:xfrm>
                  <a:off x="1488" y="3840"/>
                  <a:ext cx="562" cy="295"/>
                </a:xfrm>
                <a:prstGeom prst="rect">
                  <a:avLst/>
                </a:prstGeom>
                <a:solidFill>
                  <a:srgbClr val="FFFFFF"/>
                </a:solidFill>
                <a:ln w="25400">
                  <a:solidFill>
                    <a:srgbClr val="000000"/>
                  </a:solidFill>
                  <a:miter lim="800000"/>
                  <a:headEnd/>
                  <a:tailEnd/>
                </a:ln>
              </p:spPr>
              <p:txBody>
                <a:bodyPr/>
                <a:lstStyle/>
                <a:p>
                  <a:endParaRPr lang="en-US">
                    <a:latin typeface="Calibri" pitchFamily="34" charset="0"/>
                  </a:endParaRPr>
                </a:p>
              </p:txBody>
            </p:sp>
            <p:sp>
              <p:nvSpPr>
                <p:cNvPr id="15526" name="Rectangle 104"/>
                <p:cNvSpPr>
                  <a:spLocks noChangeArrowheads="1"/>
                </p:cNvSpPr>
                <p:nvPr/>
              </p:nvSpPr>
              <p:spPr bwMode="auto">
                <a:xfrm>
                  <a:off x="1557" y="3884"/>
                  <a:ext cx="464" cy="192"/>
                </a:xfrm>
                <a:prstGeom prst="rect">
                  <a:avLst/>
                </a:prstGeom>
                <a:noFill/>
                <a:ln w="9525">
                  <a:noFill/>
                  <a:miter lim="800000"/>
                  <a:headEnd/>
                  <a:tailEnd/>
                </a:ln>
              </p:spPr>
              <p:txBody>
                <a:bodyPr lIns="0" tIns="0" rIns="0" bIns="0">
                  <a:spAutoFit/>
                </a:bodyPr>
                <a:lstStyle/>
                <a:p>
                  <a:pPr algn="ctr"/>
                  <a:r>
                    <a:rPr lang="en-US" altLang="en-US" sz="1000" b="1">
                      <a:solidFill>
                        <a:srgbClr val="000000"/>
                      </a:solidFill>
                      <a:latin typeface="Cambria" pitchFamily="18" charset="0"/>
                    </a:rPr>
                    <a:t>High  res GSI</a:t>
                  </a:r>
                </a:p>
                <a:p>
                  <a:pPr algn="ctr"/>
                  <a:r>
                    <a:rPr lang="en-US" altLang="en-US" sz="1000" b="1">
                      <a:solidFill>
                        <a:srgbClr val="000000"/>
                      </a:solidFill>
                      <a:latin typeface="Cambria" pitchFamily="18" charset="0"/>
                    </a:rPr>
                    <a:t>Hybrid anl</a:t>
                  </a:r>
                  <a:endParaRPr lang="en-US" altLang="en-US" b="1"/>
                </a:p>
              </p:txBody>
            </p:sp>
          </p:grpSp>
          <p:sp>
            <p:nvSpPr>
              <p:cNvPr id="15527" name="Rectangle 104"/>
              <p:cNvSpPr>
                <a:spLocks noChangeArrowheads="1"/>
              </p:cNvSpPr>
              <p:nvPr/>
            </p:nvSpPr>
            <p:spPr bwMode="auto">
              <a:xfrm>
                <a:off x="1392" y="2448"/>
                <a:ext cx="432" cy="200"/>
              </a:xfrm>
              <a:prstGeom prst="rect">
                <a:avLst/>
              </a:prstGeom>
              <a:solidFill>
                <a:schemeClr val="bg1"/>
              </a:solidFill>
              <a:ln w="12700">
                <a:solidFill>
                  <a:srgbClr val="808080"/>
                </a:solidFill>
                <a:prstDash val="sysDot"/>
                <a:miter lim="800000"/>
                <a:headEnd/>
                <a:tailEnd/>
              </a:ln>
            </p:spPr>
            <p:txBody>
              <a:bodyPr lIns="0" tIns="0" rIns="0" bIns="0">
                <a:spAutoFit/>
              </a:bodyPr>
              <a:lstStyle/>
              <a:p>
                <a:pPr algn="ctr"/>
                <a:r>
                  <a:rPr lang="en-US" altLang="en-US" sz="1000">
                    <a:solidFill>
                      <a:schemeClr val="tx2"/>
                    </a:solidFill>
                    <a:latin typeface="Cambria" pitchFamily="18" charset="0"/>
                  </a:rPr>
                  <a:t>vortex</a:t>
                </a:r>
              </a:p>
              <a:p>
                <a:pPr algn="ctr"/>
                <a:r>
                  <a:rPr lang="en-US" altLang="en-US" sz="1000">
                    <a:solidFill>
                      <a:schemeClr val="tx2"/>
                    </a:solidFill>
                    <a:latin typeface="Cambria" pitchFamily="18" charset="0"/>
                  </a:rPr>
                  <a:t>relocation</a:t>
                </a:r>
                <a:endParaRPr lang="en-US" altLang="en-US">
                  <a:solidFill>
                    <a:schemeClr val="tx2"/>
                  </a:solidFill>
                </a:endParaRPr>
              </a:p>
            </p:txBody>
          </p:sp>
          <p:sp>
            <p:nvSpPr>
              <p:cNvPr id="15528" name="Rectangle 104"/>
              <p:cNvSpPr>
                <a:spLocks noChangeArrowheads="1"/>
              </p:cNvSpPr>
              <p:nvPr/>
            </p:nvSpPr>
            <p:spPr bwMode="auto">
              <a:xfrm>
                <a:off x="1824" y="912"/>
                <a:ext cx="104" cy="384"/>
              </a:xfrm>
              <a:prstGeom prst="rect">
                <a:avLst/>
              </a:prstGeom>
              <a:solidFill>
                <a:schemeClr val="bg1"/>
              </a:solidFill>
              <a:ln w="12700">
                <a:solidFill>
                  <a:schemeClr val="tx1"/>
                </a:solidFill>
                <a:miter lim="800000"/>
                <a:headEnd/>
                <a:tailEnd/>
              </a:ln>
            </p:spPr>
            <p:txBody>
              <a:bodyPr vert="eaVert" lIns="0" tIns="0" rIns="0" bIns="0">
                <a:spAutoFit/>
              </a:bodyPr>
              <a:lstStyle/>
              <a:p>
                <a:pPr algn="ctr"/>
                <a:r>
                  <a:rPr lang="en-US" altLang="en-US" sz="1000" b="1">
                    <a:solidFill>
                      <a:srgbClr val="000000"/>
                    </a:solidFill>
                    <a:latin typeface="Cambria" pitchFamily="18" charset="0"/>
                  </a:rPr>
                  <a:t>Recenter</a:t>
                </a:r>
                <a:endParaRPr lang="en-US" altLang="en-US" b="1"/>
              </a:p>
            </p:txBody>
          </p:sp>
          <p:sp>
            <p:nvSpPr>
              <p:cNvPr id="15529" name="Rectangle 104"/>
              <p:cNvSpPr>
                <a:spLocks noChangeArrowheads="1"/>
              </p:cNvSpPr>
              <p:nvPr/>
            </p:nvSpPr>
            <p:spPr bwMode="auto">
              <a:xfrm>
                <a:off x="720" y="864"/>
                <a:ext cx="245" cy="480"/>
              </a:xfrm>
              <a:prstGeom prst="rect">
                <a:avLst/>
              </a:prstGeom>
              <a:noFill/>
              <a:ln w="9525">
                <a:noFill/>
                <a:miter lim="800000"/>
                <a:headEnd/>
                <a:tailEnd/>
              </a:ln>
            </p:spPr>
            <p:txBody>
              <a:bodyPr lIns="0" tIns="0" rIns="0" bIns="0">
                <a:spAutoFit/>
              </a:bodyPr>
              <a:lstStyle/>
              <a:p>
                <a:r>
                  <a:rPr lang="en-US" altLang="en-US" sz="1000">
                    <a:solidFill>
                      <a:srgbClr val="000000"/>
                    </a:solidFill>
                    <a:latin typeface="Cambria" pitchFamily="18" charset="0"/>
                  </a:rPr>
                  <a:t>Fcst 01</a:t>
                </a:r>
              </a:p>
              <a:p>
                <a:r>
                  <a:rPr lang="en-US" altLang="en-US" sz="1000">
                    <a:solidFill>
                      <a:srgbClr val="000000"/>
                    </a:solidFill>
                    <a:latin typeface="Cambria" pitchFamily="18" charset="0"/>
                  </a:rPr>
                  <a:t>Fcst 02</a:t>
                </a:r>
              </a:p>
              <a:p>
                <a:r>
                  <a:rPr lang="en-US" altLang="en-US" sz="1000">
                    <a:solidFill>
                      <a:srgbClr val="000000"/>
                    </a:solidFill>
                    <a:latin typeface="Cambria" pitchFamily="18" charset="0"/>
                  </a:rPr>
                  <a:t>Fcst 03</a:t>
                </a:r>
              </a:p>
              <a:p>
                <a:r>
                  <a:rPr lang="en-US" altLang="en-US" sz="1000">
                    <a:solidFill>
                      <a:srgbClr val="000000"/>
                    </a:solidFill>
                    <a:latin typeface="Cambria" pitchFamily="18" charset="0"/>
                  </a:rPr>
                  <a:t>……</a:t>
                </a:r>
              </a:p>
              <a:p>
                <a:r>
                  <a:rPr lang="en-US" altLang="en-US" sz="1000">
                    <a:solidFill>
                      <a:srgbClr val="000000"/>
                    </a:solidFill>
                    <a:latin typeface="Cambria" pitchFamily="18" charset="0"/>
                  </a:rPr>
                  <a:t>Fcst K</a:t>
                </a:r>
                <a:endParaRPr lang="en-US" altLang="en-US"/>
              </a:p>
            </p:txBody>
          </p:sp>
          <p:sp>
            <p:nvSpPr>
              <p:cNvPr id="15530" name="Rectangle 104"/>
              <p:cNvSpPr>
                <a:spLocks noChangeArrowheads="1"/>
              </p:cNvSpPr>
              <p:nvPr/>
            </p:nvSpPr>
            <p:spPr bwMode="auto">
              <a:xfrm>
                <a:off x="1104" y="816"/>
                <a:ext cx="104" cy="576"/>
              </a:xfrm>
              <a:prstGeom prst="rect">
                <a:avLst/>
              </a:prstGeom>
              <a:solidFill>
                <a:schemeClr val="bg1"/>
              </a:solidFill>
              <a:ln w="12700">
                <a:solidFill>
                  <a:srgbClr val="808080"/>
                </a:solidFill>
                <a:prstDash val="dash"/>
                <a:miter lim="800000"/>
                <a:headEnd/>
                <a:tailEnd/>
              </a:ln>
            </p:spPr>
            <p:txBody>
              <a:bodyPr vert="eaVert" lIns="0" tIns="0" rIns="0" bIns="0">
                <a:spAutoFit/>
              </a:bodyPr>
              <a:lstStyle/>
              <a:p>
                <a:pPr algn="ctr"/>
                <a:r>
                  <a:rPr lang="en-US" altLang="en-US" sz="1000">
                    <a:solidFill>
                      <a:srgbClr val="0066CC"/>
                    </a:solidFill>
                    <a:latin typeface="Cambria" pitchFamily="18" charset="0"/>
                  </a:rPr>
                  <a:t>Relocation</a:t>
                </a:r>
                <a:endParaRPr lang="en-US" altLang="en-US">
                  <a:solidFill>
                    <a:srgbClr val="0066CC"/>
                  </a:solidFill>
                </a:endParaRPr>
              </a:p>
            </p:txBody>
          </p:sp>
          <p:cxnSp>
            <p:nvCxnSpPr>
              <p:cNvPr id="15531" name="AutoShape 292"/>
              <p:cNvCxnSpPr>
                <a:cxnSpLocks noChangeShapeType="1"/>
              </p:cNvCxnSpPr>
              <p:nvPr/>
            </p:nvCxnSpPr>
            <p:spPr bwMode="auto">
              <a:xfrm>
                <a:off x="1872" y="2304"/>
                <a:ext cx="1872" cy="576"/>
              </a:xfrm>
              <a:prstGeom prst="bentConnector3">
                <a:avLst>
                  <a:gd name="adj1" fmla="val 21847"/>
                </a:avLst>
              </a:prstGeom>
              <a:noFill/>
              <a:ln w="9525">
                <a:solidFill>
                  <a:schemeClr val="tx1"/>
                </a:solidFill>
                <a:miter lim="800000"/>
                <a:headEnd/>
                <a:tailEnd type="triangle" w="med" len="med"/>
              </a:ln>
            </p:spPr>
          </p:cxnSp>
          <p:cxnSp>
            <p:nvCxnSpPr>
              <p:cNvPr id="15532" name="AutoShape 319"/>
              <p:cNvCxnSpPr>
                <a:cxnSpLocks noChangeShapeType="1"/>
                <a:endCxn id="15525" idx="1"/>
              </p:cNvCxnSpPr>
              <p:nvPr/>
            </p:nvCxnSpPr>
            <p:spPr bwMode="auto">
              <a:xfrm rot="16200000" flipH="1">
                <a:off x="659" y="1584"/>
                <a:ext cx="795" cy="462"/>
              </a:xfrm>
              <a:prstGeom prst="bentConnector2">
                <a:avLst/>
              </a:prstGeom>
              <a:noFill/>
              <a:ln w="9525">
                <a:solidFill>
                  <a:schemeClr val="tx1"/>
                </a:solidFill>
                <a:miter lim="800000"/>
                <a:headEnd/>
                <a:tailEnd type="triangle" w="med" len="med"/>
              </a:ln>
            </p:spPr>
          </p:cxnSp>
          <p:grpSp>
            <p:nvGrpSpPr>
              <p:cNvPr id="15533" name="Group 540"/>
              <p:cNvGrpSpPr>
                <a:grpSpLocks/>
              </p:cNvGrpSpPr>
              <p:nvPr/>
            </p:nvGrpSpPr>
            <p:grpSpPr bwMode="auto">
              <a:xfrm>
                <a:off x="2278" y="2688"/>
                <a:ext cx="1433" cy="336"/>
                <a:chOff x="2326" y="2880"/>
                <a:chExt cx="1433" cy="336"/>
              </a:xfrm>
            </p:grpSpPr>
            <p:sp>
              <p:nvSpPr>
                <p:cNvPr id="15534" name="Line 429"/>
                <p:cNvSpPr>
                  <a:spLocks noChangeShapeType="1"/>
                </p:cNvSpPr>
                <p:nvPr/>
              </p:nvSpPr>
              <p:spPr bwMode="auto">
                <a:xfrm>
                  <a:off x="2799" y="3072"/>
                  <a:ext cx="0" cy="144"/>
                </a:xfrm>
                <a:prstGeom prst="line">
                  <a:avLst/>
                </a:prstGeom>
                <a:noFill/>
                <a:ln w="9525">
                  <a:solidFill>
                    <a:schemeClr val="hlink"/>
                  </a:solidFill>
                  <a:round/>
                  <a:headEnd/>
                  <a:tailEnd/>
                </a:ln>
              </p:spPr>
              <p:txBody>
                <a:bodyPr/>
                <a:lstStyle/>
                <a:p>
                  <a:endParaRPr lang="en-US"/>
                </a:p>
              </p:txBody>
            </p:sp>
            <p:sp>
              <p:nvSpPr>
                <p:cNvPr id="15535" name="Line 430"/>
                <p:cNvSpPr>
                  <a:spLocks noChangeShapeType="1"/>
                </p:cNvSpPr>
                <p:nvPr/>
              </p:nvSpPr>
              <p:spPr bwMode="auto">
                <a:xfrm>
                  <a:off x="3032" y="2880"/>
                  <a:ext cx="0" cy="336"/>
                </a:xfrm>
                <a:prstGeom prst="line">
                  <a:avLst/>
                </a:prstGeom>
                <a:noFill/>
                <a:ln w="9525">
                  <a:solidFill>
                    <a:schemeClr val="hlink"/>
                  </a:solidFill>
                  <a:round/>
                  <a:headEnd type="stealth" w="med" len="med"/>
                  <a:tailEnd/>
                </a:ln>
              </p:spPr>
              <p:txBody>
                <a:bodyPr/>
                <a:lstStyle/>
                <a:p>
                  <a:endParaRPr lang="en-US"/>
                </a:p>
              </p:txBody>
            </p:sp>
            <p:sp>
              <p:nvSpPr>
                <p:cNvPr id="15536" name="Line 431"/>
                <p:cNvSpPr>
                  <a:spLocks noChangeShapeType="1"/>
                </p:cNvSpPr>
                <p:nvPr/>
              </p:nvSpPr>
              <p:spPr bwMode="auto">
                <a:xfrm>
                  <a:off x="3272" y="3072"/>
                  <a:ext cx="0" cy="144"/>
                </a:xfrm>
                <a:prstGeom prst="line">
                  <a:avLst/>
                </a:prstGeom>
                <a:noFill/>
                <a:ln w="9525">
                  <a:solidFill>
                    <a:schemeClr val="hlink"/>
                  </a:solidFill>
                  <a:round/>
                  <a:headEnd/>
                  <a:tailEnd/>
                </a:ln>
              </p:spPr>
              <p:txBody>
                <a:bodyPr/>
                <a:lstStyle/>
                <a:p>
                  <a:endParaRPr lang="en-US"/>
                </a:p>
              </p:txBody>
            </p:sp>
            <p:sp>
              <p:nvSpPr>
                <p:cNvPr id="15537" name="Line 432"/>
                <p:cNvSpPr>
                  <a:spLocks noChangeShapeType="1"/>
                </p:cNvSpPr>
                <p:nvPr/>
              </p:nvSpPr>
              <p:spPr bwMode="auto">
                <a:xfrm>
                  <a:off x="3512" y="3072"/>
                  <a:ext cx="0" cy="144"/>
                </a:xfrm>
                <a:prstGeom prst="line">
                  <a:avLst/>
                </a:prstGeom>
                <a:noFill/>
                <a:ln w="9525">
                  <a:solidFill>
                    <a:schemeClr val="hlink"/>
                  </a:solidFill>
                  <a:round/>
                  <a:headEnd/>
                  <a:tailEnd/>
                </a:ln>
              </p:spPr>
              <p:txBody>
                <a:bodyPr/>
                <a:lstStyle/>
                <a:p>
                  <a:endParaRPr lang="en-US"/>
                </a:p>
              </p:txBody>
            </p:sp>
            <p:sp>
              <p:nvSpPr>
                <p:cNvPr id="15538" name="Line 439"/>
                <p:cNvSpPr>
                  <a:spLocks noChangeShapeType="1"/>
                </p:cNvSpPr>
                <p:nvPr/>
              </p:nvSpPr>
              <p:spPr bwMode="auto">
                <a:xfrm>
                  <a:off x="2559" y="3072"/>
                  <a:ext cx="0" cy="144"/>
                </a:xfrm>
                <a:prstGeom prst="line">
                  <a:avLst/>
                </a:prstGeom>
                <a:noFill/>
                <a:ln w="9525">
                  <a:solidFill>
                    <a:schemeClr val="hlink"/>
                  </a:solidFill>
                  <a:round/>
                  <a:headEnd/>
                  <a:tailEnd/>
                </a:ln>
              </p:spPr>
              <p:txBody>
                <a:bodyPr/>
                <a:lstStyle/>
                <a:p>
                  <a:endParaRPr lang="en-US"/>
                </a:p>
              </p:txBody>
            </p:sp>
            <p:sp>
              <p:nvSpPr>
                <p:cNvPr id="15539" name="Line 441"/>
                <p:cNvSpPr>
                  <a:spLocks noChangeShapeType="1"/>
                </p:cNvSpPr>
                <p:nvPr/>
              </p:nvSpPr>
              <p:spPr bwMode="auto">
                <a:xfrm>
                  <a:off x="2360" y="3072"/>
                  <a:ext cx="1399" cy="0"/>
                </a:xfrm>
                <a:prstGeom prst="line">
                  <a:avLst/>
                </a:prstGeom>
                <a:noFill/>
                <a:ln w="9525">
                  <a:solidFill>
                    <a:schemeClr val="hlink"/>
                  </a:solidFill>
                  <a:round/>
                  <a:headEnd/>
                  <a:tailEnd/>
                </a:ln>
              </p:spPr>
              <p:txBody>
                <a:bodyPr/>
                <a:lstStyle/>
                <a:p>
                  <a:endParaRPr lang="en-US"/>
                </a:p>
              </p:txBody>
            </p:sp>
            <p:sp>
              <p:nvSpPr>
                <p:cNvPr id="15540" name="Line 539"/>
                <p:cNvSpPr>
                  <a:spLocks noChangeShapeType="1"/>
                </p:cNvSpPr>
                <p:nvPr/>
              </p:nvSpPr>
              <p:spPr bwMode="auto">
                <a:xfrm>
                  <a:off x="2326" y="3072"/>
                  <a:ext cx="0" cy="144"/>
                </a:xfrm>
                <a:prstGeom prst="line">
                  <a:avLst/>
                </a:prstGeom>
                <a:noFill/>
                <a:ln w="9525">
                  <a:solidFill>
                    <a:srgbClr val="0000FF"/>
                  </a:solidFill>
                  <a:round/>
                  <a:headEnd/>
                  <a:tailEnd/>
                </a:ln>
              </p:spPr>
              <p:txBody>
                <a:bodyPr/>
                <a:lstStyle/>
                <a:p>
                  <a:endParaRPr lang="en-US"/>
                </a:p>
              </p:txBody>
            </p:sp>
          </p:grpSp>
          <p:sp>
            <p:nvSpPr>
              <p:cNvPr id="15541" name="Rectangle 104"/>
              <p:cNvSpPr>
                <a:spLocks noChangeArrowheads="1"/>
              </p:cNvSpPr>
              <p:nvPr/>
            </p:nvSpPr>
            <p:spPr bwMode="auto">
              <a:xfrm>
                <a:off x="864" y="1618"/>
                <a:ext cx="1392" cy="206"/>
              </a:xfrm>
              <a:prstGeom prst="rect">
                <a:avLst/>
              </a:prstGeom>
              <a:solidFill>
                <a:schemeClr val="bg1"/>
              </a:solidFill>
              <a:ln w="22225">
                <a:solidFill>
                  <a:schemeClr val="hlink"/>
                </a:solidFill>
                <a:miter lim="800000"/>
                <a:headEnd/>
                <a:tailEnd/>
              </a:ln>
            </p:spPr>
            <p:txBody>
              <a:bodyPr lIns="0" tIns="0" rIns="0" bIns="0">
                <a:spAutoFit/>
              </a:bodyPr>
              <a:lstStyle/>
              <a:p>
                <a:r>
                  <a:rPr lang="en-US" altLang="en-US" sz="1000" b="1">
                    <a:solidFill>
                      <a:srgbClr val="000000"/>
                    </a:solidFill>
                    <a:latin typeface="Cambria" pitchFamily="18" charset="0"/>
                  </a:rPr>
                  <a:t>Obs: conv, sat (radiance, AMVs, GPS RO), aircraft recon (TDR, HDOB ……)</a:t>
                </a:r>
                <a:endParaRPr lang="en-US" altLang="en-US" b="1"/>
              </a:p>
            </p:txBody>
          </p:sp>
          <p:sp>
            <p:nvSpPr>
              <p:cNvPr id="15542" name="Line 182"/>
              <p:cNvSpPr>
                <a:spLocks noChangeShapeType="1"/>
              </p:cNvSpPr>
              <p:nvPr/>
            </p:nvSpPr>
            <p:spPr bwMode="auto">
              <a:xfrm flipV="1">
                <a:off x="1536" y="1392"/>
                <a:ext cx="0" cy="240"/>
              </a:xfrm>
              <a:prstGeom prst="line">
                <a:avLst/>
              </a:prstGeom>
              <a:noFill/>
              <a:ln w="9525">
                <a:solidFill>
                  <a:schemeClr val="tx1"/>
                </a:solidFill>
                <a:round/>
                <a:headEnd/>
                <a:tailEnd type="triangle" w="med" len="med"/>
              </a:ln>
              <a:effectLst/>
            </p:spPr>
            <p:txBody>
              <a:bodyPr/>
              <a:lstStyle/>
              <a:p>
                <a:endParaRPr lang="en-US"/>
              </a:p>
            </p:txBody>
          </p:sp>
          <p:sp>
            <p:nvSpPr>
              <p:cNvPr id="15543" name="Line 183"/>
              <p:cNvSpPr>
                <a:spLocks noChangeShapeType="1"/>
              </p:cNvSpPr>
              <p:nvPr/>
            </p:nvSpPr>
            <p:spPr bwMode="auto">
              <a:xfrm>
                <a:off x="1536" y="1824"/>
                <a:ext cx="0" cy="240"/>
              </a:xfrm>
              <a:prstGeom prst="line">
                <a:avLst/>
              </a:prstGeom>
              <a:noFill/>
              <a:ln w="9525">
                <a:solidFill>
                  <a:schemeClr val="tx1"/>
                </a:solidFill>
                <a:round/>
                <a:headEnd/>
                <a:tailEnd type="triangle" w="med" len="med"/>
              </a:ln>
              <a:effectLst/>
            </p:spPr>
            <p:txBody>
              <a:bodyPr/>
              <a:lstStyle/>
              <a:p>
                <a:endParaRPr lang="en-US"/>
              </a:p>
            </p:txBody>
          </p:sp>
          <p:sp>
            <p:nvSpPr>
              <p:cNvPr id="15544" name="Line 184"/>
              <p:cNvSpPr>
                <a:spLocks noChangeShapeType="1"/>
              </p:cNvSpPr>
              <p:nvPr/>
            </p:nvSpPr>
            <p:spPr bwMode="auto">
              <a:xfrm>
                <a:off x="1728" y="1920"/>
                <a:ext cx="144" cy="0"/>
              </a:xfrm>
              <a:prstGeom prst="line">
                <a:avLst/>
              </a:prstGeom>
              <a:noFill/>
              <a:ln w="9525">
                <a:solidFill>
                  <a:schemeClr val="tx1"/>
                </a:solidFill>
                <a:round/>
                <a:headEnd/>
                <a:tailEnd/>
              </a:ln>
              <a:effectLst/>
            </p:spPr>
            <p:txBody>
              <a:bodyPr/>
              <a:lstStyle/>
              <a:p>
                <a:endParaRPr lang="en-US"/>
              </a:p>
            </p:txBody>
          </p:sp>
          <p:sp>
            <p:nvSpPr>
              <p:cNvPr id="15545" name="Line 185"/>
              <p:cNvSpPr>
                <a:spLocks noChangeShapeType="1"/>
              </p:cNvSpPr>
              <p:nvPr/>
            </p:nvSpPr>
            <p:spPr bwMode="auto">
              <a:xfrm>
                <a:off x="1728" y="1920"/>
                <a:ext cx="0" cy="144"/>
              </a:xfrm>
              <a:prstGeom prst="line">
                <a:avLst/>
              </a:prstGeom>
              <a:noFill/>
              <a:ln w="9525">
                <a:solidFill>
                  <a:schemeClr val="tx1"/>
                </a:solidFill>
                <a:round/>
                <a:headEnd/>
                <a:tailEnd/>
              </a:ln>
              <a:effectLst/>
            </p:spPr>
            <p:txBody>
              <a:bodyPr/>
              <a:lstStyle/>
              <a:p>
                <a:endParaRPr lang="en-US"/>
              </a:p>
            </p:txBody>
          </p:sp>
        </p:grpSp>
        <p:grpSp>
          <p:nvGrpSpPr>
            <p:cNvPr id="15546" name="Group 186"/>
            <p:cNvGrpSpPr>
              <a:grpSpLocks/>
            </p:cNvGrpSpPr>
            <p:nvPr/>
          </p:nvGrpSpPr>
          <p:grpSpPr bwMode="auto">
            <a:xfrm>
              <a:off x="3648" y="768"/>
              <a:ext cx="1872" cy="2112"/>
              <a:chOff x="3648" y="768"/>
              <a:chExt cx="1872" cy="2112"/>
            </a:xfrm>
          </p:grpSpPr>
          <p:sp>
            <p:nvSpPr>
              <p:cNvPr id="15547" name="Line 634"/>
              <p:cNvSpPr>
                <a:spLocks noChangeShapeType="1"/>
              </p:cNvSpPr>
              <p:nvPr/>
            </p:nvSpPr>
            <p:spPr bwMode="auto">
              <a:xfrm>
                <a:off x="3936" y="1104"/>
                <a:ext cx="288" cy="0"/>
              </a:xfrm>
              <a:prstGeom prst="line">
                <a:avLst/>
              </a:prstGeom>
              <a:noFill/>
              <a:ln w="9525">
                <a:solidFill>
                  <a:schemeClr val="tx1"/>
                </a:solidFill>
                <a:round/>
                <a:headEnd/>
                <a:tailEnd type="triangle" w="med" len="med"/>
              </a:ln>
            </p:spPr>
            <p:txBody>
              <a:bodyPr/>
              <a:lstStyle/>
              <a:p>
                <a:endParaRPr lang="en-US"/>
              </a:p>
            </p:txBody>
          </p:sp>
          <p:sp>
            <p:nvSpPr>
              <p:cNvPr id="15548" name="Line 635"/>
              <p:cNvSpPr>
                <a:spLocks noChangeShapeType="1"/>
              </p:cNvSpPr>
              <p:nvPr/>
            </p:nvSpPr>
            <p:spPr bwMode="auto">
              <a:xfrm>
                <a:off x="4704" y="1104"/>
                <a:ext cx="336" cy="0"/>
              </a:xfrm>
              <a:prstGeom prst="line">
                <a:avLst/>
              </a:prstGeom>
              <a:noFill/>
              <a:ln w="9525">
                <a:solidFill>
                  <a:schemeClr val="tx1"/>
                </a:solidFill>
                <a:round/>
                <a:headEnd/>
                <a:tailEnd type="triangle" w="med" len="med"/>
              </a:ln>
            </p:spPr>
            <p:txBody>
              <a:bodyPr/>
              <a:lstStyle/>
              <a:p>
                <a:endParaRPr lang="en-US"/>
              </a:p>
            </p:txBody>
          </p:sp>
          <p:sp>
            <p:nvSpPr>
              <p:cNvPr id="15549" name="Rectangle 97"/>
              <p:cNvSpPr>
                <a:spLocks noChangeArrowheads="1"/>
              </p:cNvSpPr>
              <p:nvPr/>
            </p:nvSpPr>
            <p:spPr bwMode="auto">
              <a:xfrm>
                <a:off x="4224" y="768"/>
                <a:ext cx="480" cy="633"/>
              </a:xfrm>
              <a:prstGeom prst="rect">
                <a:avLst/>
              </a:prstGeom>
              <a:solidFill>
                <a:srgbClr val="FFFFFF"/>
              </a:solidFill>
              <a:ln w="25400">
                <a:solidFill>
                  <a:srgbClr val="FF0000"/>
                </a:solidFill>
                <a:miter lim="800000"/>
                <a:headEnd/>
                <a:tailEnd/>
              </a:ln>
            </p:spPr>
            <p:txBody>
              <a:bodyPr/>
              <a:lstStyle/>
              <a:p>
                <a:endParaRPr lang="en-US">
                  <a:latin typeface="Calibri" pitchFamily="34" charset="0"/>
                </a:endParaRPr>
              </a:p>
            </p:txBody>
          </p:sp>
          <p:sp>
            <p:nvSpPr>
              <p:cNvPr id="15550" name="Rectangle 104"/>
              <p:cNvSpPr>
                <a:spLocks noChangeArrowheads="1"/>
              </p:cNvSpPr>
              <p:nvPr/>
            </p:nvSpPr>
            <p:spPr bwMode="auto">
              <a:xfrm>
                <a:off x="4265" y="841"/>
                <a:ext cx="414" cy="480"/>
              </a:xfrm>
              <a:prstGeom prst="rect">
                <a:avLst/>
              </a:prstGeom>
              <a:noFill/>
              <a:ln w="9525">
                <a:noFill/>
                <a:miter lim="800000"/>
                <a:headEnd/>
                <a:tailEnd/>
              </a:ln>
            </p:spPr>
            <p:txBody>
              <a:bodyPr lIns="0" tIns="0" rIns="0" bIns="0">
                <a:spAutoFit/>
              </a:bodyPr>
              <a:lstStyle/>
              <a:p>
                <a:r>
                  <a:rPr lang="en-US" altLang="en-US" sz="1000">
                    <a:solidFill>
                      <a:srgbClr val="000000"/>
                    </a:solidFill>
                    <a:latin typeface="Cambria" pitchFamily="18" charset="0"/>
                  </a:rPr>
                  <a:t>EnKF anl 01</a:t>
                </a:r>
              </a:p>
              <a:p>
                <a:r>
                  <a:rPr lang="en-US" altLang="en-US" sz="1000">
                    <a:solidFill>
                      <a:srgbClr val="000000"/>
                    </a:solidFill>
                    <a:latin typeface="Cambria" pitchFamily="18" charset="0"/>
                  </a:rPr>
                  <a:t>EnKF anl 02</a:t>
                </a:r>
              </a:p>
              <a:p>
                <a:r>
                  <a:rPr lang="en-US" altLang="en-US" sz="1000">
                    <a:solidFill>
                      <a:srgbClr val="000000"/>
                    </a:solidFill>
                    <a:latin typeface="Cambria" pitchFamily="18" charset="0"/>
                  </a:rPr>
                  <a:t>EnKF anl 03</a:t>
                </a:r>
              </a:p>
              <a:p>
                <a:r>
                  <a:rPr lang="en-US" altLang="en-US" sz="1000">
                    <a:solidFill>
                      <a:srgbClr val="000000"/>
                    </a:solidFill>
                    <a:latin typeface="Cambria" pitchFamily="18" charset="0"/>
                  </a:rPr>
                  <a:t>……</a:t>
                </a:r>
              </a:p>
              <a:p>
                <a:r>
                  <a:rPr lang="en-US" altLang="en-US" sz="1000">
                    <a:solidFill>
                      <a:srgbClr val="000000"/>
                    </a:solidFill>
                    <a:latin typeface="Cambria" pitchFamily="18" charset="0"/>
                  </a:rPr>
                  <a:t>EnKF anl K</a:t>
                </a:r>
                <a:endParaRPr lang="en-US" altLang="en-US"/>
              </a:p>
            </p:txBody>
          </p:sp>
          <p:grpSp>
            <p:nvGrpSpPr>
              <p:cNvPr id="15551" name="Group 639"/>
              <p:cNvGrpSpPr>
                <a:grpSpLocks/>
              </p:cNvGrpSpPr>
              <p:nvPr/>
            </p:nvGrpSpPr>
            <p:grpSpPr bwMode="auto">
              <a:xfrm>
                <a:off x="4238" y="2064"/>
                <a:ext cx="562" cy="295"/>
                <a:chOff x="1488" y="3840"/>
                <a:chExt cx="562" cy="295"/>
              </a:xfrm>
            </p:grpSpPr>
            <p:sp>
              <p:nvSpPr>
                <p:cNvPr id="15552" name="Rectangle 97"/>
                <p:cNvSpPr>
                  <a:spLocks noChangeArrowheads="1"/>
                </p:cNvSpPr>
                <p:nvPr/>
              </p:nvSpPr>
              <p:spPr bwMode="auto">
                <a:xfrm>
                  <a:off x="1488" y="3840"/>
                  <a:ext cx="562" cy="295"/>
                </a:xfrm>
                <a:prstGeom prst="rect">
                  <a:avLst/>
                </a:prstGeom>
                <a:solidFill>
                  <a:srgbClr val="FFFFFF"/>
                </a:solidFill>
                <a:ln w="25400">
                  <a:solidFill>
                    <a:srgbClr val="000000"/>
                  </a:solidFill>
                  <a:miter lim="800000"/>
                  <a:headEnd/>
                  <a:tailEnd/>
                </a:ln>
              </p:spPr>
              <p:txBody>
                <a:bodyPr/>
                <a:lstStyle/>
                <a:p>
                  <a:endParaRPr lang="en-US">
                    <a:latin typeface="Calibri" pitchFamily="34" charset="0"/>
                  </a:endParaRPr>
                </a:p>
              </p:txBody>
            </p:sp>
            <p:sp>
              <p:nvSpPr>
                <p:cNvPr id="15553" name="Rectangle 104"/>
                <p:cNvSpPr>
                  <a:spLocks noChangeArrowheads="1"/>
                </p:cNvSpPr>
                <p:nvPr/>
              </p:nvSpPr>
              <p:spPr bwMode="auto">
                <a:xfrm>
                  <a:off x="1557" y="3884"/>
                  <a:ext cx="464" cy="192"/>
                </a:xfrm>
                <a:prstGeom prst="rect">
                  <a:avLst/>
                </a:prstGeom>
                <a:noFill/>
                <a:ln w="9525">
                  <a:noFill/>
                  <a:miter lim="800000"/>
                  <a:headEnd/>
                  <a:tailEnd/>
                </a:ln>
              </p:spPr>
              <p:txBody>
                <a:bodyPr wrap="none" lIns="0" tIns="0" rIns="0" bIns="0">
                  <a:spAutoFit/>
                </a:bodyPr>
                <a:lstStyle/>
                <a:p>
                  <a:pPr algn="ctr"/>
                  <a:r>
                    <a:rPr lang="en-US" altLang="en-US" sz="1000" b="1">
                      <a:solidFill>
                        <a:srgbClr val="000000"/>
                      </a:solidFill>
                      <a:latin typeface="Cambria" pitchFamily="18" charset="0"/>
                    </a:rPr>
                    <a:t>High  res GSI</a:t>
                  </a:r>
                </a:p>
                <a:p>
                  <a:pPr algn="ctr"/>
                  <a:r>
                    <a:rPr lang="en-US" altLang="en-US" sz="1000" b="1">
                      <a:solidFill>
                        <a:srgbClr val="000000"/>
                      </a:solidFill>
                      <a:latin typeface="Cambria" pitchFamily="18" charset="0"/>
                    </a:rPr>
                    <a:t>Hybrid anl</a:t>
                  </a:r>
                  <a:endParaRPr lang="en-US" altLang="en-US" b="1"/>
                </a:p>
              </p:txBody>
            </p:sp>
          </p:grpSp>
          <p:sp>
            <p:nvSpPr>
              <p:cNvPr id="15554" name="Rectangle 104"/>
              <p:cNvSpPr>
                <a:spLocks noChangeArrowheads="1"/>
              </p:cNvSpPr>
              <p:nvPr/>
            </p:nvSpPr>
            <p:spPr bwMode="auto">
              <a:xfrm>
                <a:off x="4320" y="2448"/>
                <a:ext cx="432" cy="200"/>
              </a:xfrm>
              <a:prstGeom prst="rect">
                <a:avLst/>
              </a:prstGeom>
              <a:solidFill>
                <a:schemeClr val="bg1"/>
              </a:solidFill>
              <a:ln w="12700">
                <a:solidFill>
                  <a:srgbClr val="808080"/>
                </a:solidFill>
                <a:prstDash val="sysDot"/>
                <a:miter lim="800000"/>
                <a:headEnd/>
                <a:tailEnd/>
              </a:ln>
            </p:spPr>
            <p:txBody>
              <a:bodyPr lIns="0" tIns="0" rIns="0" bIns="0">
                <a:spAutoFit/>
              </a:bodyPr>
              <a:lstStyle/>
              <a:p>
                <a:pPr algn="ctr"/>
                <a:r>
                  <a:rPr lang="en-US" altLang="en-US" sz="1000">
                    <a:solidFill>
                      <a:schemeClr val="tx2"/>
                    </a:solidFill>
                    <a:latin typeface="Cambria" pitchFamily="18" charset="0"/>
                  </a:rPr>
                  <a:t>vortex</a:t>
                </a:r>
              </a:p>
              <a:p>
                <a:pPr algn="ctr"/>
                <a:r>
                  <a:rPr lang="en-US" altLang="en-US" sz="1000">
                    <a:solidFill>
                      <a:schemeClr val="tx2"/>
                    </a:solidFill>
                    <a:latin typeface="Cambria" pitchFamily="18" charset="0"/>
                  </a:rPr>
                  <a:t>relocation</a:t>
                </a:r>
                <a:endParaRPr lang="en-US" altLang="en-US">
                  <a:solidFill>
                    <a:schemeClr val="tx2"/>
                  </a:solidFill>
                </a:endParaRPr>
              </a:p>
            </p:txBody>
          </p:sp>
          <p:sp>
            <p:nvSpPr>
              <p:cNvPr id="15555" name="Rectangle 104"/>
              <p:cNvSpPr>
                <a:spLocks noChangeArrowheads="1"/>
              </p:cNvSpPr>
              <p:nvPr/>
            </p:nvSpPr>
            <p:spPr bwMode="auto">
              <a:xfrm>
                <a:off x="4752" y="912"/>
                <a:ext cx="104" cy="384"/>
              </a:xfrm>
              <a:prstGeom prst="rect">
                <a:avLst/>
              </a:prstGeom>
              <a:solidFill>
                <a:schemeClr val="bg1"/>
              </a:solidFill>
              <a:ln w="12700">
                <a:solidFill>
                  <a:schemeClr val="tx1"/>
                </a:solidFill>
                <a:miter lim="800000"/>
                <a:headEnd/>
                <a:tailEnd/>
              </a:ln>
            </p:spPr>
            <p:txBody>
              <a:bodyPr vert="eaVert" lIns="0" tIns="0" rIns="0" bIns="0">
                <a:spAutoFit/>
              </a:bodyPr>
              <a:lstStyle/>
              <a:p>
                <a:pPr algn="ctr"/>
                <a:r>
                  <a:rPr lang="en-US" altLang="en-US" sz="1000" b="1">
                    <a:solidFill>
                      <a:srgbClr val="000000"/>
                    </a:solidFill>
                    <a:latin typeface="Cambria" pitchFamily="18" charset="0"/>
                  </a:rPr>
                  <a:t>Recenter</a:t>
                </a:r>
                <a:endParaRPr lang="en-US" altLang="en-US" b="1"/>
              </a:p>
            </p:txBody>
          </p:sp>
          <p:sp>
            <p:nvSpPr>
              <p:cNvPr id="15556" name="Rectangle 104"/>
              <p:cNvSpPr>
                <a:spLocks noChangeArrowheads="1"/>
              </p:cNvSpPr>
              <p:nvPr/>
            </p:nvSpPr>
            <p:spPr bwMode="auto">
              <a:xfrm>
                <a:off x="3648" y="864"/>
                <a:ext cx="245" cy="480"/>
              </a:xfrm>
              <a:prstGeom prst="rect">
                <a:avLst/>
              </a:prstGeom>
              <a:noFill/>
              <a:ln w="9525">
                <a:noFill/>
                <a:miter lim="800000"/>
                <a:headEnd/>
                <a:tailEnd/>
              </a:ln>
            </p:spPr>
            <p:txBody>
              <a:bodyPr lIns="0" tIns="0" rIns="0" bIns="0">
                <a:spAutoFit/>
              </a:bodyPr>
              <a:lstStyle/>
              <a:p>
                <a:r>
                  <a:rPr lang="en-US" altLang="en-US" sz="1000">
                    <a:solidFill>
                      <a:srgbClr val="000000"/>
                    </a:solidFill>
                    <a:latin typeface="Cambria" pitchFamily="18" charset="0"/>
                  </a:rPr>
                  <a:t>Fcst 01</a:t>
                </a:r>
              </a:p>
              <a:p>
                <a:r>
                  <a:rPr lang="en-US" altLang="en-US" sz="1000">
                    <a:solidFill>
                      <a:srgbClr val="000000"/>
                    </a:solidFill>
                    <a:latin typeface="Cambria" pitchFamily="18" charset="0"/>
                  </a:rPr>
                  <a:t>Fcst 02</a:t>
                </a:r>
              </a:p>
              <a:p>
                <a:r>
                  <a:rPr lang="en-US" altLang="en-US" sz="1000">
                    <a:solidFill>
                      <a:srgbClr val="000000"/>
                    </a:solidFill>
                    <a:latin typeface="Cambria" pitchFamily="18" charset="0"/>
                  </a:rPr>
                  <a:t>Fcst 03</a:t>
                </a:r>
              </a:p>
              <a:p>
                <a:r>
                  <a:rPr lang="en-US" altLang="en-US" sz="1000">
                    <a:solidFill>
                      <a:srgbClr val="000000"/>
                    </a:solidFill>
                    <a:latin typeface="Cambria" pitchFamily="18" charset="0"/>
                  </a:rPr>
                  <a:t>……</a:t>
                </a:r>
              </a:p>
              <a:p>
                <a:r>
                  <a:rPr lang="en-US" altLang="en-US" sz="1000">
                    <a:solidFill>
                      <a:srgbClr val="000000"/>
                    </a:solidFill>
                    <a:latin typeface="Cambria" pitchFamily="18" charset="0"/>
                  </a:rPr>
                  <a:t>Fcst K</a:t>
                </a:r>
                <a:endParaRPr lang="en-US" altLang="en-US"/>
              </a:p>
            </p:txBody>
          </p:sp>
          <p:sp>
            <p:nvSpPr>
              <p:cNvPr id="15557" name="Rectangle 104"/>
              <p:cNvSpPr>
                <a:spLocks noChangeArrowheads="1"/>
              </p:cNvSpPr>
              <p:nvPr/>
            </p:nvSpPr>
            <p:spPr bwMode="auto">
              <a:xfrm>
                <a:off x="4032" y="816"/>
                <a:ext cx="104" cy="576"/>
              </a:xfrm>
              <a:prstGeom prst="rect">
                <a:avLst/>
              </a:prstGeom>
              <a:solidFill>
                <a:schemeClr val="bg1"/>
              </a:solidFill>
              <a:ln w="12700">
                <a:solidFill>
                  <a:srgbClr val="808080"/>
                </a:solidFill>
                <a:prstDash val="dash"/>
                <a:miter lim="800000"/>
                <a:headEnd/>
                <a:tailEnd/>
              </a:ln>
            </p:spPr>
            <p:txBody>
              <a:bodyPr vert="eaVert" lIns="0" tIns="0" rIns="0" bIns="0">
                <a:spAutoFit/>
              </a:bodyPr>
              <a:lstStyle/>
              <a:p>
                <a:pPr algn="ctr"/>
                <a:r>
                  <a:rPr lang="en-US" altLang="en-US" sz="1000">
                    <a:solidFill>
                      <a:srgbClr val="0066CC"/>
                    </a:solidFill>
                    <a:latin typeface="Cambria" pitchFamily="18" charset="0"/>
                  </a:rPr>
                  <a:t>Relocation</a:t>
                </a:r>
                <a:endParaRPr lang="en-US" altLang="en-US">
                  <a:solidFill>
                    <a:srgbClr val="0066CC"/>
                  </a:solidFill>
                </a:endParaRPr>
              </a:p>
            </p:txBody>
          </p:sp>
          <p:cxnSp>
            <p:nvCxnSpPr>
              <p:cNvPr id="15558" name="AutoShape 647"/>
              <p:cNvCxnSpPr>
                <a:cxnSpLocks noChangeShapeType="1"/>
              </p:cNvCxnSpPr>
              <p:nvPr/>
            </p:nvCxnSpPr>
            <p:spPr bwMode="auto">
              <a:xfrm>
                <a:off x="4800" y="2304"/>
                <a:ext cx="720" cy="576"/>
              </a:xfrm>
              <a:prstGeom prst="bentConnector3">
                <a:avLst>
                  <a:gd name="adj1" fmla="val 50000"/>
                </a:avLst>
              </a:prstGeom>
              <a:noFill/>
              <a:ln w="9525">
                <a:solidFill>
                  <a:schemeClr val="tx1"/>
                </a:solidFill>
                <a:miter lim="800000"/>
                <a:headEnd/>
                <a:tailEnd/>
              </a:ln>
            </p:spPr>
          </p:cxnSp>
          <p:cxnSp>
            <p:nvCxnSpPr>
              <p:cNvPr id="15559" name="AutoShape 648"/>
              <p:cNvCxnSpPr>
                <a:cxnSpLocks noChangeShapeType="1"/>
                <a:endCxn id="15552" idx="1"/>
              </p:cNvCxnSpPr>
              <p:nvPr/>
            </p:nvCxnSpPr>
            <p:spPr bwMode="auto">
              <a:xfrm rot="16200000" flipH="1">
                <a:off x="3601" y="1584"/>
                <a:ext cx="795" cy="462"/>
              </a:xfrm>
              <a:prstGeom prst="bentConnector2">
                <a:avLst/>
              </a:prstGeom>
              <a:noFill/>
              <a:ln w="9525">
                <a:solidFill>
                  <a:schemeClr val="tx1"/>
                </a:solidFill>
                <a:miter lim="800000"/>
                <a:headEnd/>
                <a:tailEnd type="triangle" w="med" len="med"/>
              </a:ln>
            </p:spPr>
          </p:cxnSp>
        </p:grpSp>
        <p:sp>
          <p:nvSpPr>
            <p:cNvPr id="15560" name="Rectangle 104"/>
            <p:cNvSpPr>
              <a:spLocks noChangeArrowheads="1"/>
            </p:cNvSpPr>
            <p:nvPr/>
          </p:nvSpPr>
          <p:spPr bwMode="auto">
            <a:xfrm>
              <a:off x="3792" y="1618"/>
              <a:ext cx="1392" cy="206"/>
            </a:xfrm>
            <a:prstGeom prst="rect">
              <a:avLst/>
            </a:prstGeom>
            <a:solidFill>
              <a:schemeClr val="bg1"/>
            </a:solidFill>
            <a:ln w="22225">
              <a:solidFill>
                <a:schemeClr val="hlink"/>
              </a:solidFill>
              <a:miter lim="800000"/>
              <a:headEnd/>
              <a:tailEnd/>
            </a:ln>
          </p:spPr>
          <p:txBody>
            <a:bodyPr lIns="0" tIns="0" rIns="0" bIns="0">
              <a:spAutoFit/>
            </a:bodyPr>
            <a:lstStyle/>
            <a:p>
              <a:r>
                <a:rPr lang="en-US" altLang="en-US" sz="1000" b="1">
                  <a:solidFill>
                    <a:srgbClr val="000000"/>
                  </a:solidFill>
                  <a:latin typeface="Cambria" pitchFamily="18" charset="0"/>
                </a:rPr>
                <a:t>Obs: conv, sat (radiance, AMVs, GPS RO), aircraft recon (TDR, HDOB ……)</a:t>
              </a:r>
              <a:endParaRPr lang="en-US" altLang="en-US" b="1"/>
            </a:p>
          </p:txBody>
        </p:sp>
        <p:sp>
          <p:nvSpPr>
            <p:cNvPr id="15561" name="Line 201"/>
            <p:cNvSpPr>
              <a:spLocks noChangeShapeType="1"/>
            </p:cNvSpPr>
            <p:nvPr/>
          </p:nvSpPr>
          <p:spPr bwMode="auto">
            <a:xfrm flipV="1">
              <a:off x="4464" y="1392"/>
              <a:ext cx="0" cy="240"/>
            </a:xfrm>
            <a:prstGeom prst="line">
              <a:avLst/>
            </a:prstGeom>
            <a:noFill/>
            <a:ln w="9525">
              <a:solidFill>
                <a:schemeClr val="tx1"/>
              </a:solidFill>
              <a:round/>
              <a:headEnd/>
              <a:tailEnd type="triangle" w="med" len="med"/>
            </a:ln>
            <a:effectLst/>
          </p:spPr>
          <p:txBody>
            <a:bodyPr/>
            <a:lstStyle/>
            <a:p>
              <a:endParaRPr lang="en-US"/>
            </a:p>
          </p:txBody>
        </p:sp>
        <p:sp>
          <p:nvSpPr>
            <p:cNvPr id="15562" name="Line 202"/>
            <p:cNvSpPr>
              <a:spLocks noChangeShapeType="1"/>
            </p:cNvSpPr>
            <p:nvPr/>
          </p:nvSpPr>
          <p:spPr bwMode="auto">
            <a:xfrm>
              <a:off x="4464" y="1824"/>
              <a:ext cx="0" cy="240"/>
            </a:xfrm>
            <a:prstGeom prst="line">
              <a:avLst/>
            </a:prstGeom>
            <a:noFill/>
            <a:ln w="9525">
              <a:solidFill>
                <a:schemeClr val="tx1"/>
              </a:solidFill>
              <a:round/>
              <a:headEnd/>
              <a:tailEnd type="triangle" w="med" len="med"/>
            </a:ln>
            <a:effectLst/>
          </p:spPr>
          <p:txBody>
            <a:bodyPr/>
            <a:lstStyle/>
            <a:p>
              <a:endParaRPr lang="en-US"/>
            </a:p>
          </p:txBody>
        </p:sp>
      </p:grpSp>
      <p:sp>
        <p:nvSpPr>
          <p:cNvPr id="2" name="TextBox 1"/>
          <p:cNvSpPr txBox="1"/>
          <p:nvPr/>
        </p:nvSpPr>
        <p:spPr>
          <a:xfrm>
            <a:off x="254524" y="6489511"/>
            <a:ext cx="6682279" cy="369332"/>
          </a:xfrm>
          <a:prstGeom prst="rect">
            <a:avLst/>
          </a:prstGeom>
          <a:noFill/>
        </p:spPr>
        <p:txBody>
          <a:bodyPr wrap="none" rtlCol="0">
            <a:spAutoFit/>
          </a:bodyPr>
          <a:lstStyle/>
          <a:p>
            <a:r>
              <a:rPr lang="en-US" b="1" i="1" dirty="0" smtClean="0"/>
              <a:t>Major collaborative effort ready for distribution in May 2015</a:t>
            </a:r>
            <a:endParaRPr lang="en-US" b="1" i="1" dirty="0"/>
          </a:p>
        </p:txBody>
      </p:sp>
    </p:spTree>
    <p:extLst>
      <p:ext uri="{BB962C8B-B14F-4D97-AF65-F5344CB8AC3E}">
        <p14:creationId xmlns:p14="http://schemas.microsoft.com/office/powerpoint/2010/main" val="2111482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455760" y="152400"/>
            <a:ext cx="8231040" cy="512693"/>
          </a:xfrm>
        </p:spPr>
        <p:txBody>
          <a:bodyPr lIns="82945" tIns="35198" rIns="82945" bIns="41473">
            <a:noAutofit/>
          </a:bodyPr>
          <a:lstStyle/>
          <a:p>
            <a:pPr algn="ctr">
              <a:tabLst>
                <a:tab pos="655210" algn="l"/>
                <a:tab pos="1311860" algn="l"/>
                <a:tab pos="1968510" algn="l"/>
                <a:tab pos="2625159" algn="l"/>
                <a:tab pos="3281809" algn="l"/>
                <a:tab pos="3938459" algn="l"/>
                <a:tab pos="4595108" algn="l"/>
                <a:tab pos="5251758" algn="l"/>
                <a:tab pos="5908408" algn="l"/>
                <a:tab pos="6565057" algn="l"/>
                <a:tab pos="7221707" algn="l"/>
                <a:tab pos="7878357" algn="l"/>
              </a:tabLst>
            </a:pPr>
            <a:r>
              <a:rPr lang="en-US" sz="3200" b="1" dirty="0">
                <a:solidFill>
                  <a:srgbClr val="000099"/>
                </a:solidFill>
                <a:effectLst>
                  <a:outerShdw blurRad="38100" dist="38100" dir="2700000" algn="tl">
                    <a:srgbClr val="C0C0C0"/>
                  </a:outerShdw>
                </a:effectLst>
                <a:latin typeface="Calibri" pitchFamily="34" charset="0"/>
                <a:ea typeface="+mn-ea"/>
                <a:cs typeface="+mn-cs"/>
                <a:sym typeface="Arial"/>
              </a:rPr>
              <a:t>Outline</a:t>
            </a:r>
          </a:p>
        </p:txBody>
      </p:sp>
      <p:sp>
        <p:nvSpPr>
          <p:cNvPr id="6147" name="Content Placeholder 5"/>
          <p:cNvSpPr>
            <a:spLocks noGrp="1"/>
          </p:cNvSpPr>
          <p:nvPr>
            <p:ph sz="quarter" idx="1"/>
          </p:nvPr>
        </p:nvSpPr>
        <p:spPr>
          <a:xfrm>
            <a:off x="685800" y="1524000"/>
            <a:ext cx="7772400" cy="5105399"/>
          </a:xfrm>
          <a:noFill/>
        </p:spPr>
        <p:txBody>
          <a:bodyPr lIns="82945" tIns="41473" rIns="82945" bIns="41473">
            <a:normAutofit/>
          </a:bodyPr>
          <a:lstStyle/>
          <a:p>
            <a:pPr>
              <a:spcAft>
                <a:spcPts val="1089"/>
              </a:spcAft>
            </a:pPr>
            <a:r>
              <a:rPr lang="en-US" sz="2000" b="1" dirty="0">
                <a:solidFill>
                  <a:srgbClr val="006600"/>
                </a:solidFill>
              </a:rPr>
              <a:t>HWRF’s evolution as an important dynamical model guidance tool for hurricane forecasts</a:t>
            </a:r>
          </a:p>
          <a:p>
            <a:pPr>
              <a:spcAft>
                <a:spcPts val="1089"/>
              </a:spcAft>
            </a:pPr>
            <a:r>
              <a:rPr lang="en-US" sz="2000" b="1" dirty="0">
                <a:solidFill>
                  <a:srgbClr val="006600"/>
                </a:solidFill>
              </a:rPr>
              <a:t>Use of satellite </a:t>
            </a:r>
            <a:r>
              <a:rPr lang="en-US" sz="2000" b="1" dirty="0" err="1">
                <a:solidFill>
                  <a:srgbClr val="006600"/>
                </a:solidFill>
              </a:rPr>
              <a:t>obs</a:t>
            </a:r>
            <a:r>
              <a:rPr lang="en-US" sz="2000" b="1" dirty="0">
                <a:solidFill>
                  <a:srgbClr val="006600"/>
                </a:solidFill>
              </a:rPr>
              <a:t> in current operational HWRF</a:t>
            </a:r>
          </a:p>
          <a:p>
            <a:pPr>
              <a:spcAft>
                <a:spcPts val="1089"/>
              </a:spcAft>
            </a:pPr>
            <a:r>
              <a:rPr lang="en-US" sz="2000" b="1" dirty="0">
                <a:solidFill>
                  <a:srgbClr val="006600"/>
                </a:solidFill>
              </a:rPr>
              <a:t>Community research involving HWRF and </a:t>
            </a:r>
            <a:r>
              <a:rPr lang="en-US" sz="2000" b="1" dirty="0" smtClean="0">
                <a:solidFill>
                  <a:srgbClr val="006600"/>
                </a:solidFill>
              </a:rPr>
              <a:t>DA</a:t>
            </a:r>
          </a:p>
          <a:p>
            <a:pPr>
              <a:spcAft>
                <a:spcPts val="1089"/>
              </a:spcAft>
            </a:pPr>
            <a:r>
              <a:rPr lang="en-US" sz="2000" b="1" dirty="0">
                <a:solidFill>
                  <a:srgbClr val="006600"/>
                </a:solidFill>
              </a:rPr>
              <a:t>Efforts towards cloudy/all-sky radiance </a:t>
            </a:r>
            <a:r>
              <a:rPr lang="en-US" sz="2000" b="1" dirty="0" smtClean="0">
                <a:solidFill>
                  <a:srgbClr val="006600"/>
                </a:solidFill>
              </a:rPr>
              <a:t>assimilation</a:t>
            </a:r>
          </a:p>
          <a:p>
            <a:pPr>
              <a:spcAft>
                <a:spcPts val="1089"/>
              </a:spcAft>
            </a:pPr>
            <a:r>
              <a:rPr lang="en-US" sz="2000" b="1" dirty="0" err="1">
                <a:solidFill>
                  <a:srgbClr val="006600"/>
                </a:solidFill>
              </a:rPr>
              <a:t>Ens</a:t>
            </a:r>
            <a:r>
              <a:rPr lang="en-US" sz="2000" b="1" dirty="0">
                <a:solidFill>
                  <a:srgbClr val="006600"/>
                </a:solidFill>
              </a:rPr>
              <a:t>-DA for HWRF - plans for the </a:t>
            </a:r>
            <a:r>
              <a:rPr lang="en-US" sz="2000" b="1" dirty="0" smtClean="0">
                <a:solidFill>
                  <a:srgbClr val="006600"/>
                </a:solidFill>
              </a:rPr>
              <a:t>future</a:t>
            </a:r>
          </a:p>
          <a:p>
            <a:pPr>
              <a:spcAft>
                <a:spcPts val="1089"/>
              </a:spcAft>
            </a:pPr>
            <a:r>
              <a:rPr lang="en-US" sz="2000" b="1" dirty="0">
                <a:solidFill>
                  <a:srgbClr val="006600"/>
                </a:solidFill>
              </a:rPr>
              <a:t>Summary, Challenges and Plans</a:t>
            </a:r>
          </a:p>
        </p:txBody>
      </p:sp>
      <p:sp>
        <p:nvSpPr>
          <p:cNvPr id="6" name="Slide Number Placeholder 12"/>
          <p:cNvSpPr>
            <a:spLocks noGrp="1"/>
          </p:cNvSpPr>
          <p:nvPr>
            <p:ph type="sldNum" sz="quarter" idx="4294967295"/>
          </p:nvPr>
        </p:nvSpPr>
        <p:spPr>
          <a:xfrm>
            <a:off x="6553201" y="6356353"/>
            <a:ext cx="2133599" cy="365124"/>
          </a:xfrm>
          <a:prstGeom prst="rect">
            <a:avLst/>
          </a:prstGeom>
        </p:spPr>
        <p:txBody>
          <a:bodyPr/>
          <a:lstStyle/>
          <a:p>
            <a:fld id="{8AA51038-482A-4A2F-8234-A72E8F7D54EC}" type="slidenum">
              <a:rPr lang="en-US" sz="1600" b="1" smtClean="0"/>
              <a:pPr/>
              <a:t>2</a:t>
            </a:fld>
            <a:endParaRPr lang="en-US" b="1" dirty="0"/>
          </a:p>
        </p:txBody>
      </p:sp>
    </p:spTree>
    <p:extLst>
      <p:ext uri="{BB962C8B-B14F-4D97-AF65-F5344CB8AC3E}">
        <p14:creationId xmlns:p14="http://schemas.microsoft.com/office/powerpoint/2010/main" val="41522512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413"/>
            <a:ext cx="8229600" cy="715962"/>
          </a:xfrm>
        </p:spPr>
        <p:txBody>
          <a:bodyPr>
            <a:normAutofit/>
          </a:bodyPr>
          <a:lstStyle/>
          <a:p>
            <a:r>
              <a:rPr lang="en-US" sz="2800" b="1" dirty="0" smtClean="0">
                <a:latin typeface="Calibri"/>
                <a:cs typeface="Calibri"/>
              </a:rPr>
              <a:t>Summary, Challenges and Plans</a:t>
            </a:r>
            <a:endParaRPr lang="en-US" sz="2800" b="1" dirty="0">
              <a:latin typeface="Calibri"/>
              <a:cs typeface="Calibri"/>
            </a:endParaRPr>
          </a:p>
        </p:txBody>
      </p:sp>
      <p:sp>
        <p:nvSpPr>
          <p:cNvPr id="3" name="Content Placeholder 2"/>
          <p:cNvSpPr>
            <a:spLocks noGrp="1"/>
          </p:cNvSpPr>
          <p:nvPr>
            <p:ph idx="1"/>
          </p:nvPr>
        </p:nvSpPr>
        <p:spPr>
          <a:xfrm>
            <a:off x="241300" y="1178975"/>
            <a:ext cx="8763000" cy="5524500"/>
          </a:xfrm>
        </p:spPr>
        <p:txBody>
          <a:bodyPr>
            <a:normAutofit/>
          </a:bodyPr>
          <a:lstStyle/>
          <a:p>
            <a:pPr>
              <a:buFont typeface="Wingdings" charset="2"/>
              <a:buChar char="§"/>
            </a:pPr>
            <a:r>
              <a:rPr lang="en-US" sz="2000" dirty="0" smtClean="0">
                <a:latin typeface="Arial"/>
                <a:cs typeface="Arial"/>
              </a:rPr>
              <a:t>The </a:t>
            </a:r>
            <a:r>
              <a:rPr lang="en-US" sz="2000" dirty="0" smtClean="0">
                <a:solidFill>
                  <a:srgbClr val="008000"/>
                </a:solidFill>
                <a:latin typeface="Arial"/>
                <a:cs typeface="Arial"/>
              </a:rPr>
              <a:t>results </a:t>
            </a:r>
            <a:r>
              <a:rPr lang="en-US" sz="2000" dirty="0" smtClean="0">
                <a:latin typeface="Arial"/>
                <a:cs typeface="Arial"/>
              </a:rPr>
              <a:t>of assimilating non-precipitating AMSU-A radiances in NCEP 3DEnsVar data assimilation system are encouraging </a:t>
            </a:r>
          </a:p>
          <a:p>
            <a:pPr>
              <a:buFont typeface="Wingdings" charset="2"/>
              <a:buChar char="§"/>
            </a:pPr>
            <a:r>
              <a:rPr lang="en-US" sz="2000" dirty="0" smtClean="0">
                <a:latin typeface="Arial"/>
                <a:cs typeface="Arial"/>
              </a:rPr>
              <a:t>There are </a:t>
            </a:r>
            <a:r>
              <a:rPr lang="en-US" sz="2000" dirty="0" smtClean="0">
                <a:solidFill>
                  <a:srgbClr val="FF0000"/>
                </a:solidFill>
                <a:latin typeface="Arial"/>
                <a:cs typeface="Arial"/>
              </a:rPr>
              <a:t>challenges</a:t>
            </a:r>
            <a:r>
              <a:rPr lang="en-US" sz="2000" dirty="0" smtClean="0">
                <a:latin typeface="Arial"/>
                <a:cs typeface="Arial"/>
              </a:rPr>
              <a:t> to assimilate non-precipitating clouds for high frequency microwave sensors such as MHS and ATMS channels 17-22  </a:t>
            </a:r>
          </a:p>
          <a:p>
            <a:pPr>
              <a:buFont typeface="Wingdings" charset="2"/>
              <a:buChar char="§"/>
            </a:pPr>
            <a:r>
              <a:rPr lang="en-US" sz="2000" dirty="0" smtClean="0">
                <a:latin typeface="Arial"/>
                <a:cs typeface="Arial"/>
              </a:rPr>
              <a:t>More </a:t>
            </a:r>
            <a:r>
              <a:rPr lang="en-US" sz="2000" dirty="0" smtClean="0">
                <a:solidFill>
                  <a:srgbClr val="FF0000"/>
                </a:solidFill>
                <a:latin typeface="Arial"/>
                <a:cs typeface="Arial"/>
              </a:rPr>
              <a:t>challenges</a:t>
            </a:r>
            <a:r>
              <a:rPr lang="en-US" sz="2000" dirty="0" smtClean="0">
                <a:latin typeface="Arial"/>
                <a:cs typeface="Arial"/>
              </a:rPr>
              <a:t> for assimilating precipitation-affected microwave radiances due to:</a:t>
            </a:r>
          </a:p>
          <a:p>
            <a:pPr lvl="1">
              <a:buFont typeface="Wingdings" charset="2"/>
              <a:buChar char="§"/>
            </a:pPr>
            <a:r>
              <a:rPr lang="en-US" sz="2000" dirty="0">
                <a:latin typeface="Arial"/>
                <a:cs typeface="Arial"/>
              </a:rPr>
              <a:t>u</a:t>
            </a:r>
            <a:r>
              <a:rPr lang="en-US" sz="2000" dirty="0" smtClean="0">
                <a:latin typeface="Arial"/>
                <a:cs typeface="Arial"/>
              </a:rPr>
              <a:t>ncertainties in parameterizing optical properties for precipitating hydrometeors due to scattering effects</a:t>
            </a:r>
          </a:p>
          <a:p>
            <a:pPr lvl="1">
              <a:buFont typeface="Wingdings" charset="2"/>
              <a:buChar char="§"/>
            </a:pPr>
            <a:r>
              <a:rPr lang="en-US" sz="2000" dirty="0" smtClean="0">
                <a:latin typeface="Arial"/>
                <a:cs typeface="Arial"/>
              </a:rPr>
              <a:t>Large model error in precipitation forecast </a:t>
            </a:r>
          </a:p>
          <a:p>
            <a:pPr>
              <a:buClr>
                <a:schemeClr val="tx1"/>
              </a:buClr>
              <a:buFont typeface="Wingdings" charset="2"/>
              <a:buChar char="§"/>
            </a:pPr>
            <a:r>
              <a:rPr lang="en-US" sz="2000" dirty="0" smtClean="0">
                <a:solidFill>
                  <a:srgbClr val="0000FF"/>
                </a:solidFill>
                <a:latin typeface="Arial"/>
                <a:cs typeface="Arial"/>
              </a:rPr>
              <a:t>Plan</a:t>
            </a:r>
            <a:r>
              <a:rPr lang="en-US" sz="2000" dirty="0" smtClean="0">
                <a:latin typeface="Arial"/>
                <a:cs typeface="Arial"/>
              </a:rPr>
              <a:t> to test non-precipitating AMSU-A assimilation in 4DEnsVar system</a:t>
            </a:r>
          </a:p>
          <a:p>
            <a:pPr>
              <a:buClr>
                <a:schemeClr val="tx1"/>
              </a:buClr>
              <a:buFont typeface="Wingdings" charset="2"/>
              <a:buChar char="§"/>
            </a:pPr>
            <a:r>
              <a:rPr lang="en-US" sz="2000" dirty="0" smtClean="0">
                <a:solidFill>
                  <a:srgbClr val="0000FF"/>
                </a:solidFill>
                <a:latin typeface="Arial"/>
                <a:cs typeface="Arial"/>
              </a:rPr>
              <a:t>Plan</a:t>
            </a:r>
            <a:r>
              <a:rPr lang="en-US" sz="2000" dirty="0" smtClean="0">
                <a:latin typeface="Arial"/>
                <a:cs typeface="Arial"/>
              </a:rPr>
              <a:t> to validate multiple-scattering microwave radiative transfer model in CRTM for data assimilation application and expand all-sky assimilation to include ATMS, MHS, and SSMIS imager channels</a:t>
            </a:r>
          </a:p>
          <a:p>
            <a:pPr>
              <a:buClr>
                <a:schemeClr val="tx1"/>
              </a:buClr>
              <a:buFont typeface="Wingdings" charset="2"/>
              <a:buChar char="§"/>
            </a:pPr>
            <a:r>
              <a:rPr lang="en-US" sz="2000" dirty="0" smtClean="0">
                <a:solidFill>
                  <a:srgbClr val="0000FF"/>
                </a:solidFill>
                <a:latin typeface="Arial"/>
                <a:cs typeface="Arial"/>
              </a:rPr>
              <a:t>Plan</a:t>
            </a:r>
            <a:r>
              <a:rPr lang="en-US" sz="2000" dirty="0" smtClean="0">
                <a:latin typeface="Arial"/>
                <a:cs typeface="Arial"/>
              </a:rPr>
              <a:t> to implement high-res AMV assimilation in HWRF by 2016</a:t>
            </a:r>
          </a:p>
          <a:p>
            <a:pPr>
              <a:buClr>
                <a:schemeClr val="tx1"/>
              </a:buClr>
              <a:buFont typeface="Wingdings" charset="2"/>
              <a:buChar char="§"/>
            </a:pPr>
            <a:r>
              <a:rPr lang="en-US" sz="2000" dirty="0" smtClean="0">
                <a:latin typeface="Arial"/>
                <a:cs typeface="Arial"/>
              </a:rPr>
              <a:t>Implement self-consistent high-res </a:t>
            </a:r>
            <a:r>
              <a:rPr lang="en-US" sz="2000" dirty="0" err="1" smtClean="0">
                <a:latin typeface="Arial"/>
                <a:cs typeface="Arial"/>
              </a:rPr>
              <a:t>Ens</a:t>
            </a:r>
            <a:r>
              <a:rPr lang="en-US" sz="2000" dirty="0" smtClean="0">
                <a:latin typeface="Arial"/>
                <a:cs typeface="Arial"/>
              </a:rPr>
              <a:t>-DA for HWRF by 2016</a:t>
            </a:r>
          </a:p>
          <a:p>
            <a:pPr>
              <a:buFont typeface="Wingdings" charset="2"/>
              <a:buChar char="§"/>
            </a:pPr>
            <a:endParaRPr lang="en-US" dirty="0" smtClean="0">
              <a:latin typeface="Arial"/>
              <a:cs typeface="Arial"/>
            </a:endParaRPr>
          </a:p>
          <a:p>
            <a:pPr marL="0" indent="0">
              <a:buNone/>
            </a:pPr>
            <a:endParaRPr lang="en-US" dirty="0" smtClean="0">
              <a:latin typeface="Arial"/>
              <a:cs typeface="Arial"/>
            </a:endParaRPr>
          </a:p>
          <a:p>
            <a:pPr>
              <a:buFont typeface="Wingdings" charset="2"/>
              <a:buChar char="§"/>
            </a:pPr>
            <a:endParaRPr lang="en-US" dirty="0" smtClean="0">
              <a:latin typeface="Arial"/>
              <a:cs typeface="Arial"/>
            </a:endParaRPr>
          </a:p>
          <a:p>
            <a:pPr>
              <a:buFont typeface="Wingdings" charset="2"/>
              <a:buChar char="§"/>
            </a:pPr>
            <a:endParaRPr lang="en-US" dirty="0" smtClean="0">
              <a:latin typeface="Arial"/>
              <a:cs typeface="Arial"/>
            </a:endParaRPr>
          </a:p>
          <a:p>
            <a:pPr lvl="1">
              <a:buFont typeface="Wingdings" charset="2"/>
              <a:buChar char="§"/>
            </a:pPr>
            <a:endParaRPr lang="en-US" sz="2400" dirty="0">
              <a:latin typeface="Arial"/>
              <a:cs typeface="Arial"/>
            </a:endParaRPr>
          </a:p>
          <a:p>
            <a:pPr>
              <a:buFont typeface="Wingdings" charset="2"/>
              <a:buChar char="§"/>
            </a:pPr>
            <a:endParaRPr lang="en-US" sz="2400" dirty="0">
              <a:latin typeface="Arial"/>
              <a:cs typeface="Arial"/>
            </a:endParaRPr>
          </a:p>
        </p:txBody>
      </p:sp>
    </p:spTree>
    <p:extLst>
      <p:ext uri="{BB962C8B-B14F-4D97-AF65-F5344CB8AC3E}">
        <p14:creationId xmlns:p14="http://schemas.microsoft.com/office/powerpoint/2010/main" val="24164803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AA51038-482A-4A2F-8234-A72E8F7D54EC}" type="slidenum">
              <a:rPr lang="en-US" smtClean="0"/>
              <a:pPr/>
              <a:t>21</a:t>
            </a:fld>
            <a:endParaRPr lang="en-US" dirty="0"/>
          </a:p>
        </p:txBody>
      </p:sp>
      <p:sp>
        <p:nvSpPr>
          <p:cNvPr id="169985" name="Title 3"/>
          <p:cNvSpPr>
            <a:spLocks noGrp="1"/>
          </p:cNvSpPr>
          <p:nvPr>
            <p:ph type="ctrTitle" idx="4294967295"/>
          </p:nvPr>
        </p:nvSpPr>
        <p:spPr>
          <a:xfrm>
            <a:off x="1371600" y="1905000"/>
            <a:ext cx="7772400" cy="1470025"/>
          </a:xfrm>
        </p:spPr>
        <p:txBody>
          <a:bodyPr lIns="82945" tIns="41473" rIns="82945" bIns="41473"/>
          <a:lstStyle/>
          <a:p>
            <a:r>
              <a:rPr lang="en-US" b="1" dirty="0" smtClean="0">
                <a:solidFill>
                  <a:srgbClr val="006600"/>
                </a:solidFill>
                <a:effectLst>
                  <a:outerShdw blurRad="38100" dist="38100" dir="2700000" algn="tl">
                    <a:srgbClr val="000000">
                      <a:alpha val="43137"/>
                    </a:srgbClr>
                  </a:outerShdw>
                </a:effectLst>
              </a:rPr>
              <a:t>Thanks for your attention</a:t>
            </a:r>
          </a:p>
        </p:txBody>
      </p:sp>
      <p:sp>
        <p:nvSpPr>
          <p:cNvPr id="169986" name="Subtitle 4"/>
          <p:cNvSpPr>
            <a:spLocks noGrp="1"/>
          </p:cNvSpPr>
          <p:nvPr>
            <p:ph type="subTitle" idx="4294967295"/>
          </p:nvPr>
        </p:nvSpPr>
        <p:spPr>
          <a:xfrm>
            <a:off x="2743200" y="3276600"/>
            <a:ext cx="6400800" cy="1752600"/>
          </a:xfrm>
        </p:spPr>
        <p:txBody>
          <a:bodyPr lIns="82945" tIns="41473" rIns="82945" bIns="41473"/>
          <a:lstStyle/>
          <a:p>
            <a:pPr marL="0" indent="0" algn="ctr">
              <a:buNone/>
            </a:pPr>
            <a:endParaRPr lang="en-US" dirty="0" smtClean="0"/>
          </a:p>
          <a:p>
            <a:pPr marL="0" indent="0" algn="ctr">
              <a:buNone/>
            </a:pPr>
            <a:r>
              <a:rPr lang="en-US" dirty="0" smtClean="0"/>
              <a:t>Questions?</a:t>
            </a:r>
          </a:p>
          <a:p>
            <a:pPr marL="0" indent="0" algn="ctr">
              <a:buNone/>
            </a:pPr>
            <a:endParaRPr lang="en-US" dirty="0" smtClean="0"/>
          </a:p>
        </p:txBody>
      </p:sp>
      <p:sp>
        <p:nvSpPr>
          <p:cNvPr id="169987" name="Rectangle 4"/>
          <p:cNvSpPr>
            <a:spLocks noChangeArrowheads="1"/>
          </p:cNvSpPr>
          <p:nvPr/>
        </p:nvSpPr>
        <p:spPr bwMode="auto">
          <a:xfrm>
            <a:off x="1849952" y="381002"/>
            <a:ext cx="6126722" cy="1938982"/>
          </a:xfrm>
          <a:prstGeom prst="rect">
            <a:avLst/>
          </a:prstGeom>
          <a:noFill/>
          <a:ln w="9525">
            <a:noFill/>
            <a:miter lim="800000"/>
            <a:headEnd/>
            <a:tailEnd/>
          </a:ln>
        </p:spPr>
        <p:txBody>
          <a:bodyPr wrap="none" lIns="91430" tIns="45715" rIns="91430" bIns="45715">
            <a:spAutoFit/>
          </a:bodyPr>
          <a:lstStyle/>
          <a:p>
            <a:pPr algn="ctr"/>
            <a:r>
              <a:rPr lang="en-US" sz="2800" b="1" dirty="0">
                <a:solidFill>
                  <a:srgbClr val="000099"/>
                </a:solidFill>
                <a:latin typeface="+mj-lt"/>
              </a:rPr>
              <a:t>Real-time and pre-implementation T&amp;E </a:t>
            </a:r>
          </a:p>
          <a:p>
            <a:pPr algn="ctr"/>
            <a:r>
              <a:rPr lang="en-US" sz="2800" b="1" dirty="0">
                <a:solidFill>
                  <a:srgbClr val="000099"/>
                </a:solidFill>
                <a:latin typeface="+mj-lt"/>
              </a:rPr>
              <a:t>HWRF products:  </a:t>
            </a:r>
          </a:p>
          <a:p>
            <a:pPr algn="ctr"/>
            <a:endParaRPr lang="en-US" sz="2800" b="1" dirty="0">
              <a:solidFill>
                <a:srgbClr val="000099"/>
              </a:solidFill>
              <a:latin typeface="+mj-lt"/>
            </a:endParaRPr>
          </a:p>
          <a:p>
            <a:pPr algn="ctr"/>
            <a:r>
              <a:rPr lang="en-US" b="1" dirty="0">
                <a:solidFill>
                  <a:schemeClr val="tx2">
                    <a:lumMod val="50000"/>
                  </a:schemeClr>
                </a:solidFill>
                <a:latin typeface="+mj-lt"/>
              </a:rPr>
              <a:t>http://www.emc.ncep.noaa.gov/gc_wmb/vxt/index.html</a:t>
            </a:r>
          </a:p>
          <a:p>
            <a:pPr algn="ctr"/>
            <a:endParaRPr lang="en-US" b="1" dirty="0">
              <a:latin typeface="+mj-lt"/>
            </a:endParaRPr>
          </a:p>
        </p:txBody>
      </p:sp>
      <p:pic>
        <p:nvPicPr>
          <p:cNvPr id="169988" name="Picture 9"/>
          <p:cNvPicPr>
            <a:picLocks noChangeAspect="1" noChangeArrowheads="1"/>
          </p:cNvPicPr>
          <p:nvPr/>
        </p:nvPicPr>
        <p:blipFill>
          <a:blip r:embed="rId3" cstate="print"/>
          <a:srcRect/>
          <a:stretch>
            <a:fillRect/>
          </a:stretch>
        </p:blipFill>
        <p:spPr bwMode="auto">
          <a:xfrm>
            <a:off x="5372100" y="5661026"/>
            <a:ext cx="3771900" cy="1196975"/>
          </a:xfrm>
          <a:prstGeom prst="rect">
            <a:avLst/>
          </a:prstGeom>
          <a:noFill/>
          <a:ln w="9525" algn="ctr">
            <a:noFill/>
            <a:miter lim="800000"/>
            <a:headEnd/>
            <a:tailEnd/>
          </a:ln>
        </p:spPr>
      </p:pic>
      <p:sp>
        <p:nvSpPr>
          <p:cNvPr id="169989" name="Text Box 6"/>
          <p:cNvSpPr txBox="1">
            <a:spLocks noChangeArrowheads="1"/>
          </p:cNvSpPr>
          <p:nvPr/>
        </p:nvSpPr>
        <p:spPr bwMode="auto">
          <a:xfrm>
            <a:off x="0" y="4114800"/>
            <a:ext cx="5486400" cy="1615817"/>
          </a:xfrm>
          <a:prstGeom prst="rect">
            <a:avLst/>
          </a:prstGeom>
          <a:noFill/>
          <a:ln w="9525">
            <a:noFill/>
            <a:miter lim="800000"/>
            <a:headEnd/>
            <a:tailEnd/>
          </a:ln>
        </p:spPr>
        <p:txBody>
          <a:bodyPr wrap="square" lIns="91430" tIns="45715" rIns="91430" bIns="45715">
            <a:spAutoFit/>
          </a:bodyPr>
          <a:lstStyle/>
          <a:p>
            <a:pPr>
              <a:spcBef>
                <a:spcPct val="50000"/>
              </a:spcBef>
            </a:pPr>
            <a:r>
              <a:rPr lang="en-US" dirty="0">
                <a:solidFill>
                  <a:srgbClr val="000099"/>
                </a:solidFill>
              </a:rPr>
              <a:t>Acknowledgements:</a:t>
            </a:r>
          </a:p>
          <a:p>
            <a:pPr>
              <a:spcBef>
                <a:spcPct val="50000"/>
              </a:spcBef>
            </a:pPr>
            <a:r>
              <a:rPr lang="en-US" i="1" dirty="0"/>
              <a:t>HWRF team at EMC</a:t>
            </a:r>
          </a:p>
          <a:p>
            <a:pPr>
              <a:spcBef>
                <a:spcPct val="50000"/>
              </a:spcBef>
            </a:pPr>
            <a:r>
              <a:rPr lang="en-US" i="1" dirty="0"/>
              <a:t>EMC and HFIP Management</a:t>
            </a:r>
          </a:p>
          <a:p>
            <a:pPr>
              <a:spcBef>
                <a:spcPct val="50000"/>
              </a:spcBef>
            </a:pPr>
            <a:r>
              <a:rPr lang="en-US" i="1" dirty="0" smtClean="0"/>
              <a:t>Support from HFIP, JPSS-PG and GOES-R3</a:t>
            </a:r>
          </a:p>
        </p:txBody>
      </p:sp>
    </p:spTree>
    <p:extLst>
      <p:ext uri="{BB962C8B-B14F-4D97-AF65-F5344CB8AC3E}">
        <p14:creationId xmlns:p14="http://schemas.microsoft.com/office/powerpoint/2010/main" val="3896607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25840" y="228601"/>
            <a:ext cx="518160" cy="444501"/>
          </a:xfrm>
          <a:prstGeom prst="rect">
            <a:avLst/>
          </a:prstGeom>
        </p:spPr>
        <p:txBody>
          <a:bodyPr/>
          <a:lstStyle/>
          <a:p>
            <a:pPr>
              <a:defRPr/>
            </a:pPr>
            <a:fld id="{9746E004-F12B-4F5D-8BC2-F72E133A53DC}" type="slidenum">
              <a:rPr lang="en-US" sz="1200"/>
              <a:pPr>
                <a:defRPr/>
              </a:pPr>
              <a:t>3</a:t>
            </a:fld>
            <a:endParaRPr lang="en-US" sz="1200"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24781"/>
            <a:ext cx="4103448" cy="2627775"/>
          </a:xfrm>
          <a:prstGeom prst="rect">
            <a:avLst/>
          </a:prstGeom>
          <a:noFill/>
          <a:ln>
            <a:noFill/>
          </a:ln>
        </p:spPr>
      </p:pic>
      <p:pic>
        <p:nvPicPr>
          <p:cNvPr id="6" name="Picture 5"/>
          <p:cNvPicPr/>
          <p:nvPr/>
        </p:nvPicPr>
        <p:blipFill rotWithShape="1">
          <a:blip r:embed="rId4" cstate="print">
            <a:extLst>
              <a:ext uri="{28A0092B-C50C-407E-A947-70E740481C1C}">
                <a14:useLocalDpi xmlns:a14="http://schemas.microsoft.com/office/drawing/2010/main" val="0"/>
              </a:ext>
            </a:extLst>
          </a:blip>
          <a:srcRect b="5227"/>
          <a:stretch/>
        </p:blipFill>
        <p:spPr bwMode="auto">
          <a:xfrm>
            <a:off x="4764505" y="1324781"/>
            <a:ext cx="3854957" cy="2575736"/>
          </a:xfrm>
          <a:prstGeom prst="rect">
            <a:avLst/>
          </a:prstGeom>
          <a:noFill/>
        </p:spPr>
      </p:pic>
      <p:sp>
        <p:nvSpPr>
          <p:cNvPr id="7" name="TextBox 6"/>
          <p:cNvSpPr txBox="1"/>
          <p:nvPr/>
        </p:nvSpPr>
        <p:spPr>
          <a:xfrm>
            <a:off x="1251035" y="3362208"/>
            <a:ext cx="2701381" cy="215444"/>
          </a:xfrm>
          <a:prstGeom prst="rect">
            <a:avLst/>
          </a:prstGeom>
          <a:noFill/>
        </p:spPr>
        <p:txBody>
          <a:bodyPr wrap="none" rtlCol="0">
            <a:spAutoFit/>
          </a:bodyPr>
          <a:lstStyle/>
          <a:p>
            <a:r>
              <a:rPr lang="en-US" sz="800" b="1" dirty="0"/>
              <a:t>HWRF Track Forecast Improvements Atlantic Basin</a:t>
            </a:r>
          </a:p>
        </p:txBody>
      </p:sp>
      <p:sp>
        <p:nvSpPr>
          <p:cNvPr id="8" name="TextBox 7"/>
          <p:cNvSpPr txBox="1"/>
          <p:nvPr/>
        </p:nvSpPr>
        <p:spPr>
          <a:xfrm>
            <a:off x="385010" y="855422"/>
            <a:ext cx="8758990" cy="469359"/>
          </a:xfrm>
          <a:prstGeom prst="rect">
            <a:avLst/>
          </a:prstGeom>
          <a:noFill/>
        </p:spPr>
        <p:txBody>
          <a:bodyPr wrap="square" lIns="0" rIns="0" rtlCol="0">
            <a:spAutoFit/>
          </a:bodyPr>
          <a:lstStyle/>
          <a:p>
            <a:pPr algn="ctr"/>
            <a:r>
              <a:rPr lang="en-US" sz="1400" b="1" dirty="0">
                <a:solidFill>
                  <a:srgbClr val="FF0000"/>
                </a:solidFill>
              </a:rPr>
              <a:t>Significant Improvements in Track and Intensity Forecasts </a:t>
            </a:r>
          </a:p>
          <a:p>
            <a:pPr algn="ctr"/>
            <a:r>
              <a:rPr lang="en-US" sz="1050" b="1" dirty="0">
                <a:solidFill>
                  <a:srgbClr val="FF0000"/>
                </a:solidFill>
              </a:rPr>
              <a:t>Demonstrated Through Systematic Multi-Season Pre-Implementation Tests Each Year Since 2012</a:t>
            </a:r>
          </a:p>
        </p:txBody>
      </p:sp>
      <p:sp>
        <p:nvSpPr>
          <p:cNvPr id="12" name="TextBox 11"/>
          <p:cNvSpPr txBox="1"/>
          <p:nvPr/>
        </p:nvSpPr>
        <p:spPr>
          <a:xfrm>
            <a:off x="1159928" y="143930"/>
            <a:ext cx="6934200" cy="707886"/>
          </a:xfrm>
          <a:prstGeom prst="rect">
            <a:avLst/>
          </a:prstGeom>
          <a:noFill/>
        </p:spPr>
        <p:txBody>
          <a:bodyPr wrap="square" rtlCol="0">
            <a:spAutoFit/>
          </a:bodyPr>
          <a:lstStyle/>
          <a:p>
            <a:pPr algn="ctr"/>
            <a:r>
              <a:rPr lang="en-US" sz="2000" b="1" dirty="0">
                <a:solidFill>
                  <a:srgbClr val="000099"/>
                </a:solidFill>
                <a:effectLst>
                  <a:outerShdw blurRad="38100" dist="38100" dir="2700000" algn="tl">
                    <a:srgbClr val="C0C0C0"/>
                  </a:outerShdw>
                </a:effectLst>
                <a:latin typeface="Calibri" pitchFamily="34" charset="0"/>
                <a:ea typeface="+mn-ea"/>
                <a:cs typeface="+mn-cs"/>
              </a:rPr>
              <a:t>NCEP Operational HWRF showing systematic improvements in </a:t>
            </a:r>
            <a:r>
              <a:rPr lang="en-US" sz="2000" b="1" dirty="0" smtClean="0">
                <a:solidFill>
                  <a:srgbClr val="000099"/>
                </a:solidFill>
                <a:effectLst>
                  <a:outerShdw blurRad="38100" dist="38100" dir="2700000" algn="tl">
                    <a:srgbClr val="C0C0C0"/>
                  </a:outerShdw>
                </a:effectLst>
                <a:latin typeface="Calibri" pitchFamily="34" charset="0"/>
                <a:ea typeface="+mn-ea"/>
                <a:cs typeface="+mn-cs"/>
              </a:rPr>
              <a:t>Atlantic track and intensity </a:t>
            </a:r>
            <a:r>
              <a:rPr lang="en-US" sz="2000" b="1" dirty="0">
                <a:solidFill>
                  <a:srgbClr val="000099"/>
                </a:solidFill>
                <a:effectLst>
                  <a:outerShdw blurRad="38100" dist="38100" dir="2700000" algn="tl">
                    <a:srgbClr val="C0C0C0"/>
                  </a:outerShdw>
                </a:effectLst>
                <a:latin typeface="Calibri" pitchFamily="34" charset="0"/>
                <a:ea typeface="+mn-ea"/>
                <a:cs typeface="+mn-cs"/>
              </a:rPr>
              <a:t>forecasts</a:t>
            </a:r>
          </a:p>
        </p:txBody>
      </p:sp>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4124732"/>
            <a:ext cx="4411580" cy="2468880"/>
          </a:xfrm>
          <a:prstGeom prst="rect">
            <a:avLst/>
          </a:prstGeom>
        </p:spPr>
      </p:pic>
      <p:pic>
        <p:nvPicPr>
          <p:cNvPr id="14" name="Shape 207"/>
          <p:cNvPicPr preferRelativeResize="0"/>
          <p:nvPr/>
        </p:nvPicPr>
        <p:blipFill>
          <a:blip r:embed="rId6" cstate="print">
            <a:alphaModFix/>
          </a:blip>
          <a:stretch>
            <a:fillRect/>
          </a:stretch>
        </p:blipFill>
        <p:spPr>
          <a:xfrm>
            <a:off x="4510878" y="4158280"/>
            <a:ext cx="4362209" cy="2434544"/>
          </a:xfrm>
          <a:prstGeom prst="rect">
            <a:avLst/>
          </a:prstGeom>
          <a:noFill/>
          <a:ln>
            <a:noFill/>
          </a:ln>
        </p:spPr>
      </p:pic>
      <p:sp>
        <p:nvSpPr>
          <p:cNvPr id="15" name="Rectangle 14"/>
          <p:cNvSpPr/>
          <p:nvPr/>
        </p:nvSpPr>
        <p:spPr>
          <a:xfrm>
            <a:off x="653809" y="5033107"/>
            <a:ext cx="1794915" cy="307777"/>
          </a:xfrm>
          <a:prstGeom prst="rect">
            <a:avLst/>
          </a:prstGeom>
        </p:spPr>
        <p:txBody>
          <a:bodyPr wrap="none">
            <a:spAutoFit/>
          </a:bodyPr>
          <a:lstStyle/>
          <a:p>
            <a:pPr algn="ctr">
              <a:spcBef>
                <a:spcPts val="0"/>
              </a:spcBef>
            </a:pPr>
            <a:r>
              <a:rPr lang="en-US" sz="1400" b="1" dirty="0">
                <a:solidFill>
                  <a:schemeClr val="dk1"/>
                </a:solidFill>
              </a:rPr>
              <a:t>NATL: Track errors</a:t>
            </a:r>
          </a:p>
        </p:txBody>
      </p:sp>
      <p:sp>
        <p:nvSpPr>
          <p:cNvPr id="16" name="Rectangle 15"/>
          <p:cNvSpPr/>
          <p:nvPr/>
        </p:nvSpPr>
        <p:spPr>
          <a:xfrm>
            <a:off x="6240108" y="5723594"/>
            <a:ext cx="2061270" cy="307777"/>
          </a:xfrm>
          <a:prstGeom prst="rect">
            <a:avLst/>
          </a:prstGeom>
        </p:spPr>
        <p:txBody>
          <a:bodyPr wrap="none">
            <a:spAutoFit/>
          </a:bodyPr>
          <a:lstStyle/>
          <a:p>
            <a:pPr algn="ctr">
              <a:spcBef>
                <a:spcPts val="0"/>
              </a:spcBef>
            </a:pPr>
            <a:r>
              <a:rPr lang="en-US" sz="1400" b="1" dirty="0">
                <a:solidFill>
                  <a:schemeClr val="dk1"/>
                </a:solidFill>
              </a:rPr>
              <a:t>NATL: Intensity errors</a:t>
            </a:r>
          </a:p>
        </p:txBody>
      </p:sp>
      <p:sp>
        <p:nvSpPr>
          <p:cNvPr id="17" name="TextBox 16"/>
          <p:cNvSpPr txBox="1"/>
          <p:nvPr/>
        </p:nvSpPr>
        <p:spPr>
          <a:xfrm>
            <a:off x="3382853" y="3862604"/>
            <a:ext cx="3226653" cy="338554"/>
          </a:xfrm>
          <a:prstGeom prst="rect">
            <a:avLst/>
          </a:prstGeom>
          <a:noFill/>
        </p:spPr>
        <p:txBody>
          <a:bodyPr wrap="none" rtlCol="0">
            <a:spAutoFit/>
          </a:bodyPr>
          <a:lstStyle/>
          <a:p>
            <a:r>
              <a:rPr lang="en-US" sz="1600" b="1" dirty="0">
                <a:solidFill>
                  <a:srgbClr val="FF0000"/>
                </a:solidFill>
              </a:rPr>
              <a:t>Real-Time </a:t>
            </a:r>
            <a:r>
              <a:rPr lang="en-US" sz="1600" b="1" dirty="0" smtClean="0">
                <a:solidFill>
                  <a:srgbClr val="FF0000"/>
                </a:solidFill>
              </a:rPr>
              <a:t>Performance in 2014</a:t>
            </a:r>
            <a:endParaRPr lang="en-US" sz="1600" b="1" dirty="0">
              <a:solidFill>
                <a:srgbClr val="FF0000"/>
              </a:solidFill>
            </a:endParaRPr>
          </a:p>
        </p:txBody>
      </p:sp>
    </p:spTree>
    <p:extLst>
      <p:ext uri="{BB962C8B-B14F-4D97-AF65-F5344CB8AC3E}">
        <p14:creationId xmlns:p14="http://schemas.microsoft.com/office/powerpoint/2010/main" val="18402588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668" y="1640408"/>
            <a:ext cx="3309332" cy="3384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9"/>
          <p:cNvPicPr>
            <a:picLocks noChangeAspect="1" noChangeArrowheads="1"/>
          </p:cNvPicPr>
          <p:nvPr/>
        </p:nvPicPr>
        <p:blipFill>
          <a:blip r:embed="rId4" cstate="print"/>
          <a:srcRect/>
          <a:stretch>
            <a:fillRect/>
          </a:stretch>
        </p:blipFill>
        <p:spPr bwMode="auto">
          <a:xfrm>
            <a:off x="7956296" y="6230414"/>
            <a:ext cx="1187704" cy="398987"/>
          </a:xfrm>
          <a:prstGeom prst="rect">
            <a:avLst/>
          </a:prstGeom>
          <a:noFill/>
          <a:ln w="9525" algn="ctr">
            <a:noFill/>
            <a:miter lim="800000"/>
            <a:headEnd/>
            <a:tailEnd/>
          </a:ln>
        </p:spPr>
      </p:pic>
      <p:sp>
        <p:nvSpPr>
          <p:cNvPr id="3" name="Rectangle 2"/>
          <p:cNvSpPr/>
          <p:nvPr/>
        </p:nvSpPr>
        <p:spPr>
          <a:xfrm>
            <a:off x="300357" y="2839865"/>
            <a:ext cx="5602941" cy="2677656"/>
          </a:xfrm>
          <a:prstGeom prst="rect">
            <a:avLst/>
          </a:prstGeom>
        </p:spPr>
        <p:txBody>
          <a:bodyPr wrap="square">
            <a:spAutoFit/>
          </a:bodyPr>
          <a:lstStyle/>
          <a:p>
            <a:r>
              <a:rPr lang="en-US" sz="1200" b="1" dirty="0">
                <a:solidFill>
                  <a:srgbClr val="C00000"/>
                </a:solidFill>
              </a:rPr>
              <a:t>It gives me great pleasure to congratulate you for being selected by the Secretary of Commerce to receive a Group Gold Medal for Scientific/Engineering Achievement.</a:t>
            </a:r>
          </a:p>
          <a:p>
            <a:r>
              <a:rPr lang="en-US" sz="1200" b="1" dirty="0">
                <a:solidFill>
                  <a:srgbClr val="C00000"/>
                </a:solidFill>
              </a:rPr>
              <a:t/>
            </a:r>
            <a:br>
              <a:rPr lang="en-US" sz="1200" b="1" dirty="0">
                <a:solidFill>
                  <a:srgbClr val="C00000"/>
                </a:solidFill>
              </a:rPr>
            </a:br>
            <a:r>
              <a:rPr lang="en-US" sz="1200" b="1" dirty="0">
                <a:solidFill>
                  <a:srgbClr val="C00000"/>
                </a:solidFill>
              </a:rPr>
              <a:t>This medal is a testament to your hard work, dedication, and passion for public service. I am so proud of the many contributions you and the other award recipients have made across the breadth of the NOAA mission, especially using your expertise and creativity to develop and implement an advanced Hurricane Weather Research and Forecast System model, which significantly improves hurricane intensity prediction.</a:t>
            </a:r>
          </a:p>
          <a:p>
            <a:r>
              <a:rPr lang="en-US" sz="1200" b="1" dirty="0">
                <a:solidFill>
                  <a:srgbClr val="C00000"/>
                </a:solidFill>
              </a:rPr>
              <a:t/>
            </a:r>
            <a:br>
              <a:rPr lang="en-US" sz="1200" b="1" dirty="0">
                <a:solidFill>
                  <a:srgbClr val="C00000"/>
                </a:solidFill>
              </a:rPr>
            </a:br>
            <a:r>
              <a:rPr lang="en-US" sz="1200" b="1" dirty="0">
                <a:solidFill>
                  <a:srgbClr val="C00000"/>
                </a:solidFill>
              </a:rPr>
              <a:t>You are a fine example of the wonderful talent we have in this agency.  Congratulations, and thank you on behalf of NOAA and the Nation!</a:t>
            </a:r>
          </a:p>
        </p:txBody>
      </p:sp>
      <p:sp>
        <p:nvSpPr>
          <p:cNvPr id="7" name="Rectangle 1"/>
          <p:cNvSpPr>
            <a:spLocks noChangeArrowheads="1"/>
          </p:cNvSpPr>
          <p:nvPr/>
        </p:nvSpPr>
        <p:spPr bwMode="auto">
          <a:xfrm>
            <a:off x="300356" y="5517522"/>
            <a:ext cx="6608412" cy="1005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344" tIns="42672" rIns="85344" bIns="42672"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853410"/>
            <a:r>
              <a:rPr lang="en-US" altLang="en-US" sz="1493" b="1" dirty="0">
                <a:solidFill>
                  <a:srgbClr val="0000FF"/>
                </a:solidFill>
                <a:latin typeface="Century Gothic" pitchFamily="34" charset="0"/>
              </a:rPr>
              <a:t>Kathryn D. Sullivan, PhD</a:t>
            </a:r>
            <a:endParaRPr lang="en-US" altLang="en-US" sz="1027" b="1" dirty="0"/>
          </a:p>
          <a:p>
            <a:pPr defTabSz="853410" eaLnBrk="0" hangingPunct="0"/>
            <a:r>
              <a:rPr lang="en-US" altLang="en-US" sz="1493" b="1" dirty="0">
                <a:solidFill>
                  <a:srgbClr val="1F497D"/>
                </a:solidFill>
                <a:latin typeface="Century Gothic" pitchFamily="34" charset="0"/>
              </a:rPr>
              <a:t>Under Secretary of Commerce for Oceans and Atmosphere</a:t>
            </a:r>
            <a:endParaRPr lang="en-US" altLang="en-US" sz="1027" b="1" dirty="0"/>
          </a:p>
          <a:p>
            <a:pPr defTabSz="853410" eaLnBrk="0" hangingPunct="0"/>
            <a:r>
              <a:rPr lang="en-US" altLang="en-US" sz="1493" b="1" dirty="0">
                <a:solidFill>
                  <a:srgbClr val="1F497D"/>
                </a:solidFill>
                <a:latin typeface="Century Gothic" pitchFamily="34" charset="0"/>
              </a:rPr>
              <a:t>and Administrator, National Oceanic and Atmospheric Administration</a:t>
            </a:r>
            <a:endParaRPr lang="en-US" altLang="en-US" sz="1027" b="1" dirty="0"/>
          </a:p>
          <a:p>
            <a:pPr defTabSz="853410" eaLnBrk="0" hangingPunct="0"/>
            <a:r>
              <a:rPr lang="en-US" altLang="en-US" sz="1493" b="1" dirty="0">
                <a:solidFill>
                  <a:srgbClr val="1F497D"/>
                </a:solidFill>
                <a:latin typeface="Century Gothic" pitchFamily="34" charset="0"/>
              </a:rPr>
              <a:t>U.S. Department of Commerce</a:t>
            </a:r>
            <a:endParaRPr lang="en-US" altLang="en-US" sz="1027" b="1" dirty="0"/>
          </a:p>
        </p:txBody>
      </p:sp>
      <p:sp>
        <p:nvSpPr>
          <p:cNvPr id="8" name="Rectangle 7"/>
          <p:cNvSpPr/>
          <p:nvPr/>
        </p:nvSpPr>
        <p:spPr>
          <a:xfrm>
            <a:off x="1577788" y="501937"/>
            <a:ext cx="5844988" cy="830997"/>
          </a:xfrm>
          <a:prstGeom prst="rect">
            <a:avLst/>
          </a:prstGeom>
        </p:spPr>
        <p:txBody>
          <a:bodyPr wrap="square">
            <a:spAutoFit/>
          </a:bodyPr>
          <a:lstStyle/>
          <a:p>
            <a:pPr algn="ctr"/>
            <a:r>
              <a:rPr lang="en-US" sz="2400" b="1" dirty="0">
                <a:solidFill>
                  <a:srgbClr val="002060"/>
                </a:solidFill>
                <a:effectLst>
                  <a:outerShdw blurRad="38100" dist="38100" dir="2700000" algn="tl">
                    <a:srgbClr val="C0C0C0"/>
                  </a:outerShdw>
                </a:effectLst>
                <a:latin typeface="Calibri" pitchFamily="34" charset="0"/>
              </a:rPr>
              <a:t>Recognition from US Dept. of Commerce: The 2014 Gold Medal for HWRF Team</a:t>
            </a:r>
            <a:endParaRPr lang="en-US" dirty="0"/>
          </a:p>
        </p:txBody>
      </p:sp>
      <p:sp>
        <p:nvSpPr>
          <p:cNvPr id="9" name="Rectangle 8"/>
          <p:cNvSpPr/>
          <p:nvPr/>
        </p:nvSpPr>
        <p:spPr>
          <a:xfrm>
            <a:off x="300357" y="1362537"/>
            <a:ext cx="5629835" cy="1477328"/>
          </a:xfrm>
          <a:prstGeom prst="rect">
            <a:avLst/>
          </a:prstGeom>
        </p:spPr>
        <p:txBody>
          <a:bodyPr wrap="square">
            <a:spAutoFit/>
          </a:bodyPr>
          <a:lstStyle/>
          <a:p>
            <a:r>
              <a:rPr lang="en-US" b="1" dirty="0"/>
              <a:t>Vijay Tallapragada; </a:t>
            </a:r>
            <a:r>
              <a:rPr lang="en-US" b="1" dirty="0" err="1"/>
              <a:t>Qingfu</a:t>
            </a:r>
            <a:r>
              <a:rPr lang="en-US" b="1" dirty="0"/>
              <a:t> Liu; William </a:t>
            </a:r>
            <a:r>
              <a:rPr lang="en-US" b="1" dirty="0" err="1"/>
              <a:t>Lapenta</a:t>
            </a:r>
            <a:r>
              <a:rPr lang="en-US" b="1" dirty="0"/>
              <a:t>; Richard Pasch; James Franklin; Simon Tao-Long Hsiao; Frederick </a:t>
            </a:r>
            <a:r>
              <a:rPr lang="en-US" b="1" dirty="0" err="1"/>
              <a:t>Toepfer</a:t>
            </a:r>
            <a:r>
              <a:rPr lang="en-US" b="1" dirty="0"/>
              <a:t>; </a:t>
            </a:r>
            <a:r>
              <a:rPr lang="en-US" b="1" dirty="0" err="1"/>
              <a:t>Sundararaman</a:t>
            </a:r>
            <a:r>
              <a:rPr lang="en-US" b="1" dirty="0"/>
              <a:t> </a:t>
            </a:r>
            <a:r>
              <a:rPr lang="en-US" b="1" dirty="0" err="1"/>
              <a:t>Gopalakrishnan</a:t>
            </a:r>
            <a:r>
              <a:rPr lang="en-US" b="1" dirty="0"/>
              <a:t> (OAR); Thiago </a:t>
            </a:r>
            <a:r>
              <a:rPr lang="en-US" b="1" dirty="0" err="1"/>
              <a:t>Quirino</a:t>
            </a:r>
            <a:r>
              <a:rPr lang="en-US" b="1" dirty="0"/>
              <a:t> (OAR) &amp;</a:t>
            </a:r>
            <a:br>
              <a:rPr lang="en-US" b="1" dirty="0"/>
            </a:br>
            <a:r>
              <a:rPr lang="en-US" b="1" dirty="0"/>
              <a:t>Frank Marks, Jr. (OAR)</a:t>
            </a:r>
            <a:endParaRPr lang="en-US" dirty="0"/>
          </a:p>
        </p:txBody>
      </p:sp>
    </p:spTree>
    <p:extLst>
      <p:ext uri="{BB962C8B-B14F-4D97-AF65-F5344CB8AC3E}">
        <p14:creationId xmlns:p14="http://schemas.microsoft.com/office/powerpoint/2010/main" val="17714644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9662" y="2759"/>
            <a:ext cx="6911339" cy="800219"/>
          </a:xfrm>
          <a:prstGeom prst="rect">
            <a:avLst/>
          </a:prstGeom>
        </p:spPr>
        <p:txBody>
          <a:bodyPr wrap="square">
            <a:spAutoFit/>
          </a:bodyPr>
          <a:lstStyle/>
          <a:p>
            <a:pPr algn="ctr"/>
            <a:r>
              <a:rPr lang="en-US" b="1" dirty="0">
                <a:solidFill>
                  <a:srgbClr val="002060"/>
                </a:solidFill>
                <a:effectLst>
                  <a:outerShdw blurRad="38100" dist="38100" dir="2700000" algn="tl">
                    <a:srgbClr val="C0C0C0"/>
                  </a:outerShdw>
                </a:effectLst>
                <a:latin typeface="Calibri" pitchFamily="34" charset="0"/>
              </a:rPr>
              <a:t>HWRF as a unique tropical cyclone model with global coverage</a:t>
            </a:r>
          </a:p>
          <a:p>
            <a:pPr algn="ctr"/>
            <a:r>
              <a:rPr lang="en-US" sz="1400" b="1" i="1" dirty="0">
                <a:solidFill>
                  <a:srgbClr val="002060"/>
                </a:solidFill>
                <a:effectLst>
                  <a:outerShdw blurRad="38100" dist="38100" dir="2700000" algn="tl">
                    <a:srgbClr val="C0C0C0"/>
                  </a:outerShdw>
                </a:effectLst>
                <a:latin typeface="Calibri" pitchFamily="34" charset="0"/>
              </a:rPr>
              <a:t>Run in real-time for all global tropical cyclones in support of NHC, JTWC and other international operational agencies across the Asia Pacific and North Indian Ocean regions</a:t>
            </a:r>
          </a:p>
        </p:txBody>
      </p:sp>
      <p:pic>
        <p:nvPicPr>
          <p:cNvPr id="8" name="Picture 41" descr="http://www.usno.navy.mil/NOOC/nmfc-ph/RSS/jtwc/images/jtwc_logo_10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5076" y="1636712"/>
            <a:ext cx="9525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6" descr="https://encrypted-tbn1.gstatic.com/images?q=tbn:ANd9GcQTiC-OyCAhmySAXFUJzh2Z0VWIvKsQjto3dpsNK2CdQts5T3csC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2" y="1720372"/>
            <a:ext cx="1144587" cy="11445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8" descr="http://navy.mnd.gov.tw/UserFiles/Image/cnmoo/worldW/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0489" y="1778198"/>
            <a:ext cx="1190625" cy="888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0" descr="tc.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256" r="37372"/>
          <a:stretch/>
        </p:blipFill>
        <p:spPr bwMode="auto">
          <a:xfrm>
            <a:off x="6217627" y="3477420"/>
            <a:ext cx="1612860" cy="7540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2" descr="http://amssdelhi.gov.in/forecast/NCR/images/IMD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2483" y="3086100"/>
            <a:ext cx="1199864" cy="12515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4" descr="http://www.imh.ac.vn/logo2011_vi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0487" y="3322380"/>
            <a:ext cx="1338424" cy="9161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6" descr="http://old.sti.org.cn/images/stilogo.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2485" y="4576805"/>
            <a:ext cx="1031875" cy="9544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21325" y="4505370"/>
            <a:ext cx="1099789" cy="1025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http://www.esrl.noaa.gov/gmd/ccgg/globalview/images/cma_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25119" y="4553790"/>
            <a:ext cx="997879" cy="10005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39641" y="5624931"/>
            <a:ext cx="4404361" cy="584775"/>
          </a:xfrm>
          <a:prstGeom prst="rect">
            <a:avLst/>
          </a:prstGeom>
          <a:noFill/>
        </p:spPr>
        <p:txBody>
          <a:bodyPr wrap="square" rtlCol="0">
            <a:spAutoFit/>
          </a:bodyPr>
          <a:lstStyle/>
          <a:p>
            <a:pPr algn="ctr"/>
            <a:r>
              <a:rPr lang="en-US" sz="1600" b="1" i="1" dirty="0"/>
              <a:t>International partnerships for accelerated model development &amp; research</a:t>
            </a:r>
          </a:p>
        </p:txBody>
      </p:sp>
      <p:sp>
        <p:nvSpPr>
          <p:cNvPr id="4" name="Slide Number Placeholder 3"/>
          <p:cNvSpPr>
            <a:spLocks noGrp="1"/>
          </p:cNvSpPr>
          <p:nvPr>
            <p:ph type="sldNum" sz="quarter" idx="12"/>
          </p:nvPr>
        </p:nvSpPr>
        <p:spPr/>
        <p:txBody>
          <a:bodyPr/>
          <a:lstStyle/>
          <a:p>
            <a:pPr>
              <a:defRPr/>
            </a:pPr>
            <a:fld id="{9746E004-F12B-4F5D-8BC2-F72E133A53DC}" type="slidenum">
              <a:rPr lang="en-US" smtClean="0"/>
              <a:pPr>
                <a:defRPr/>
              </a:pPr>
              <a:t>5</a:t>
            </a:fld>
            <a:endParaRPr lang="en-US" dirty="0"/>
          </a:p>
        </p:txBody>
      </p:sp>
      <p:pic>
        <p:nvPicPr>
          <p:cNvPr id="16" name="Picture 2" descr="http://www.emc.ncep.noaa.gov/gc_wmb/vxt/chanh/tmp/fig_WPAL1314_tker.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1775" y="1322387"/>
            <a:ext cx="3831050" cy="27192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emc.ncep.noaa.gov/gc_wmb/vxt/chanh/tmp/fig_WPAL1314_win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961" y="4139031"/>
            <a:ext cx="4111186" cy="27189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41542" y="857493"/>
            <a:ext cx="4275529" cy="369332"/>
          </a:xfrm>
          <a:prstGeom prst="rect">
            <a:avLst/>
          </a:prstGeom>
          <a:noFill/>
        </p:spPr>
        <p:txBody>
          <a:bodyPr wrap="none" rtlCol="0">
            <a:spAutoFit/>
          </a:bodyPr>
          <a:lstStyle/>
          <a:p>
            <a:r>
              <a:rPr lang="en-US" b="1" dirty="0" smtClean="0">
                <a:solidFill>
                  <a:srgbClr val="FF0000"/>
                </a:solidFill>
              </a:rPr>
              <a:t>FY15 HWRF will run globally at NCEP</a:t>
            </a:r>
            <a:endParaRPr lang="en-US" b="1" dirty="0">
              <a:solidFill>
                <a:srgbClr val="FF0000"/>
              </a:solidFill>
            </a:endParaRPr>
          </a:p>
        </p:txBody>
      </p:sp>
    </p:spTree>
    <p:extLst>
      <p:ext uri="{BB962C8B-B14F-4D97-AF65-F5344CB8AC3E}">
        <p14:creationId xmlns:p14="http://schemas.microsoft.com/office/powerpoint/2010/main" val="1341701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9981558-129F-4680-8B8B-8498508A5939}" type="slidenum">
              <a:rPr lang="en-US" smtClean="0"/>
              <a:pPr/>
              <a:t>6</a:t>
            </a:fld>
            <a:endParaRPr lang="en-US"/>
          </a:p>
        </p:txBody>
      </p:sp>
      <p:pic>
        <p:nvPicPr>
          <p:cNvPr id="5" name="Picture 2" descr="http://www.emc.ncep.noaa.gov/gc_wmb/vxt/LinZhu/Animations/Hudhud03B_08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601985"/>
            <a:ext cx="2819400" cy="29369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vijay.t.tallapragada\Downloads\arthu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 y="497136"/>
            <a:ext cx="3256825" cy="29352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92" r="11554"/>
          <a:stretch/>
        </p:blipFill>
        <p:spPr bwMode="auto">
          <a:xfrm>
            <a:off x="457200" y="657202"/>
            <a:ext cx="990601" cy="1042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vijay.t.tallapragada\Desktop\Louis\usagi_radar.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7415" y="432819"/>
            <a:ext cx="3017723" cy="29352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EBSOFT1\Downloads\10e.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6717" y="775186"/>
            <a:ext cx="29718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4034" y="3581769"/>
            <a:ext cx="2819095" cy="264312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7359" y="3572263"/>
            <a:ext cx="3226578" cy="2375647"/>
          </a:xfrm>
          <a:prstGeom prst="rect">
            <a:avLst/>
          </a:prstGeom>
        </p:spPr>
      </p:pic>
      <p:sp>
        <p:nvSpPr>
          <p:cNvPr id="13" name="TextBox 12"/>
          <p:cNvSpPr txBox="1"/>
          <p:nvPr/>
        </p:nvSpPr>
        <p:spPr>
          <a:xfrm>
            <a:off x="1066800" y="127804"/>
            <a:ext cx="1085169" cy="369332"/>
          </a:xfrm>
          <a:prstGeom prst="rect">
            <a:avLst/>
          </a:prstGeom>
          <a:noFill/>
        </p:spPr>
        <p:txBody>
          <a:bodyPr wrap="none" rtlCol="0">
            <a:spAutoFit/>
          </a:bodyPr>
          <a:lstStyle/>
          <a:p>
            <a:r>
              <a:rPr lang="en-US" dirty="0" smtClean="0"/>
              <a:t>ATLANTIC</a:t>
            </a:r>
            <a:endParaRPr lang="en-US" dirty="0"/>
          </a:p>
        </p:txBody>
      </p:sp>
      <p:sp>
        <p:nvSpPr>
          <p:cNvPr id="14" name="TextBox 13"/>
          <p:cNvSpPr txBox="1"/>
          <p:nvPr/>
        </p:nvSpPr>
        <p:spPr>
          <a:xfrm>
            <a:off x="3918997" y="161690"/>
            <a:ext cx="1627240" cy="646331"/>
          </a:xfrm>
          <a:prstGeom prst="rect">
            <a:avLst/>
          </a:prstGeom>
          <a:noFill/>
        </p:spPr>
        <p:txBody>
          <a:bodyPr wrap="none" rtlCol="0">
            <a:spAutoFit/>
          </a:bodyPr>
          <a:lstStyle/>
          <a:p>
            <a:r>
              <a:rPr lang="en-US" dirty="0" smtClean="0"/>
              <a:t>EAST/CENTRAL </a:t>
            </a:r>
          </a:p>
          <a:p>
            <a:pPr algn="ctr"/>
            <a:r>
              <a:rPr lang="en-US" dirty="0" smtClean="0"/>
              <a:t>PACIFIC</a:t>
            </a:r>
            <a:endParaRPr lang="en-US" dirty="0"/>
          </a:p>
        </p:txBody>
      </p:sp>
      <p:sp>
        <p:nvSpPr>
          <p:cNvPr id="15" name="TextBox 14"/>
          <p:cNvSpPr txBox="1"/>
          <p:nvPr/>
        </p:nvSpPr>
        <p:spPr>
          <a:xfrm>
            <a:off x="6768009" y="43933"/>
            <a:ext cx="1856534" cy="369332"/>
          </a:xfrm>
          <a:prstGeom prst="rect">
            <a:avLst/>
          </a:prstGeom>
          <a:noFill/>
        </p:spPr>
        <p:txBody>
          <a:bodyPr wrap="none" rtlCol="0">
            <a:spAutoFit/>
          </a:bodyPr>
          <a:lstStyle/>
          <a:p>
            <a:r>
              <a:rPr lang="en-US" dirty="0" smtClean="0"/>
              <a:t>WESTERN PACIFIC</a:t>
            </a:r>
            <a:endParaRPr lang="en-US" dirty="0"/>
          </a:p>
        </p:txBody>
      </p:sp>
      <p:sp>
        <p:nvSpPr>
          <p:cNvPr id="16" name="TextBox 15"/>
          <p:cNvSpPr txBox="1"/>
          <p:nvPr/>
        </p:nvSpPr>
        <p:spPr>
          <a:xfrm>
            <a:off x="590046" y="6536809"/>
            <a:ext cx="1660391" cy="369332"/>
          </a:xfrm>
          <a:prstGeom prst="rect">
            <a:avLst/>
          </a:prstGeom>
          <a:noFill/>
        </p:spPr>
        <p:txBody>
          <a:bodyPr wrap="none" rtlCol="0">
            <a:spAutoFit/>
          </a:bodyPr>
          <a:lstStyle/>
          <a:p>
            <a:r>
              <a:rPr lang="en-US" dirty="0" smtClean="0"/>
              <a:t>NORTH INDIAN</a:t>
            </a:r>
            <a:endParaRPr lang="en-US" dirty="0"/>
          </a:p>
        </p:txBody>
      </p:sp>
      <p:sp>
        <p:nvSpPr>
          <p:cNvPr id="17" name="TextBox 16"/>
          <p:cNvSpPr txBox="1"/>
          <p:nvPr/>
        </p:nvSpPr>
        <p:spPr>
          <a:xfrm>
            <a:off x="3506320" y="6376503"/>
            <a:ext cx="2039917" cy="369332"/>
          </a:xfrm>
          <a:prstGeom prst="rect">
            <a:avLst/>
          </a:prstGeom>
          <a:noFill/>
        </p:spPr>
        <p:txBody>
          <a:bodyPr wrap="none" rtlCol="0">
            <a:spAutoFit/>
          </a:bodyPr>
          <a:lstStyle/>
          <a:p>
            <a:r>
              <a:rPr lang="en-US" dirty="0" smtClean="0"/>
              <a:t>SOUTHERN PACIFIC</a:t>
            </a:r>
            <a:endParaRPr lang="en-US" dirty="0"/>
          </a:p>
        </p:txBody>
      </p:sp>
      <p:sp>
        <p:nvSpPr>
          <p:cNvPr id="18" name="TextBox 17"/>
          <p:cNvSpPr txBox="1"/>
          <p:nvPr/>
        </p:nvSpPr>
        <p:spPr>
          <a:xfrm>
            <a:off x="6935948" y="5947910"/>
            <a:ext cx="1588897" cy="369332"/>
          </a:xfrm>
          <a:prstGeom prst="rect">
            <a:avLst/>
          </a:prstGeom>
          <a:noFill/>
        </p:spPr>
        <p:txBody>
          <a:bodyPr wrap="none" rtlCol="0">
            <a:spAutoFit/>
          </a:bodyPr>
          <a:lstStyle/>
          <a:p>
            <a:r>
              <a:rPr lang="en-US" dirty="0" smtClean="0"/>
              <a:t>SOUTH INDIAN</a:t>
            </a:r>
            <a:endParaRPr lang="en-US" dirty="0"/>
          </a:p>
        </p:txBody>
      </p:sp>
    </p:spTree>
    <p:extLst>
      <p:ext uri="{BB962C8B-B14F-4D97-AF65-F5344CB8AC3E}">
        <p14:creationId xmlns:p14="http://schemas.microsoft.com/office/powerpoint/2010/main" val="924586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6167"/>
            <a:ext cx="5615662" cy="2743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64" y="3978277"/>
            <a:ext cx="5482698" cy="2743200"/>
          </a:xfrm>
          <a:prstGeom prst="rect">
            <a:avLst/>
          </a:prstGeom>
        </p:spPr>
      </p:pic>
      <p:sp>
        <p:nvSpPr>
          <p:cNvPr id="5" name="TextBox 4"/>
          <p:cNvSpPr txBox="1"/>
          <p:nvPr/>
        </p:nvSpPr>
        <p:spPr>
          <a:xfrm>
            <a:off x="1154666" y="265391"/>
            <a:ext cx="6839107" cy="369322"/>
          </a:xfrm>
          <a:prstGeom prst="rect">
            <a:avLst/>
          </a:prstGeom>
          <a:noFill/>
        </p:spPr>
        <p:txBody>
          <a:bodyPr wrap="square" lIns="91431" tIns="45715" rIns="91431" bIns="45715" rtlCol="0">
            <a:spAutoFit/>
          </a:bodyPr>
          <a:lstStyle/>
          <a:p>
            <a:pPr algn="ctr"/>
            <a:r>
              <a:rPr lang="en-US" b="1" dirty="0" smtClean="0">
                <a:solidFill>
                  <a:srgbClr val="002060"/>
                </a:solidFill>
                <a:effectLst>
                  <a:outerShdw blurRad="38100" dist="38100" dir="2700000" algn="tl">
                    <a:srgbClr val="C0C0C0"/>
                  </a:outerShdw>
                </a:effectLst>
                <a:latin typeface="Calibri" pitchFamily="34" charset="0"/>
                <a:ea typeface="+mj-ea"/>
                <a:cs typeface="+mj-cs"/>
              </a:rPr>
              <a:t>Synthetic Satellite Imagery from operational HWRF</a:t>
            </a:r>
            <a:endParaRPr lang="en-US" b="1" dirty="0">
              <a:solidFill>
                <a:srgbClr val="002060"/>
              </a:solidFill>
              <a:effectLst>
                <a:outerShdw blurRad="38100" dist="38100" dir="2700000" algn="tl">
                  <a:srgbClr val="C0C0C0"/>
                </a:outerShdw>
              </a:effectLst>
              <a:latin typeface="Calibri" pitchFamily="34" charset="0"/>
              <a:ea typeface="+mj-ea"/>
              <a:cs typeface="+mj-cs"/>
            </a:endParaRPr>
          </a:p>
        </p:txBody>
      </p:sp>
      <p:pic>
        <p:nvPicPr>
          <p:cNvPr id="6" name="Picture 7" descr="C:\Users\EBSOFT1\Desktop\utor_anim.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01022" y="1006167"/>
            <a:ext cx="3980783" cy="2794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669" y="4132229"/>
            <a:ext cx="3452331" cy="2589248"/>
          </a:xfrm>
          <a:prstGeom prst="rect">
            <a:avLst/>
          </a:prstGeom>
        </p:spPr>
      </p:pic>
    </p:spTree>
    <p:extLst>
      <p:ext uri="{BB962C8B-B14F-4D97-AF65-F5344CB8AC3E}">
        <p14:creationId xmlns:p14="http://schemas.microsoft.com/office/powerpoint/2010/main" val="1853887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cstate="print">
            <a:extLst>
              <a:ext uri="{28A0092B-C50C-407E-A947-70E740481C1C}">
                <a14:useLocalDpi xmlns:a14="http://schemas.microsoft.com/office/drawing/2010/main" val="0"/>
              </a:ext>
            </a:extLst>
          </a:blip>
          <a:srcRect b="5227"/>
          <a:stretch/>
        </p:blipFill>
        <p:spPr bwMode="auto">
          <a:xfrm>
            <a:off x="123577" y="1609663"/>
            <a:ext cx="4633977" cy="3922776"/>
          </a:xfrm>
          <a:prstGeom prst="rect">
            <a:avLst/>
          </a:prstGeom>
          <a:noFill/>
        </p:spPr>
      </p:pic>
      <p:sp>
        <p:nvSpPr>
          <p:cNvPr id="3" name="Oval 2"/>
          <p:cNvSpPr/>
          <p:nvPr/>
        </p:nvSpPr>
        <p:spPr>
          <a:xfrm rot="20086939">
            <a:off x="279643" y="4203759"/>
            <a:ext cx="1717123" cy="648990"/>
          </a:xfrm>
          <a:prstGeom prst="ellipse">
            <a:avLst/>
          </a:prstGeom>
          <a:noFill/>
          <a:ln w="28575">
            <a:solidFill>
              <a:srgbClr val="9900CC"/>
            </a:solidFill>
          </a:ln>
        </p:spPr>
        <p:style>
          <a:lnRef idx="1">
            <a:schemeClr val="accent1"/>
          </a:lnRef>
          <a:fillRef idx="3">
            <a:schemeClr val="accent1"/>
          </a:fillRef>
          <a:effectRef idx="2">
            <a:schemeClr val="accent1"/>
          </a:effectRef>
          <a:fontRef idx="minor">
            <a:schemeClr val="lt1"/>
          </a:fontRef>
        </p:style>
        <p:txBody>
          <a:bodyPr lIns="91431" tIns="45715" rIns="91431" bIns="45715" rtlCol="0" anchor="ctr"/>
          <a:lstStyle/>
          <a:p>
            <a:pPr algn="ctr"/>
            <a:endParaRPr lang="en-US" dirty="0"/>
          </a:p>
        </p:txBody>
      </p:sp>
      <p:sp>
        <p:nvSpPr>
          <p:cNvPr id="4" name="TextBox 3"/>
          <p:cNvSpPr txBox="1"/>
          <p:nvPr/>
        </p:nvSpPr>
        <p:spPr>
          <a:xfrm>
            <a:off x="2" y="5712490"/>
            <a:ext cx="9029699" cy="523210"/>
          </a:xfrm>
          <a:prstGeom prst="rect">
            <a:avLst/>
          </a:prstGeom>
          <a:noFill/>
        </p:spPr>
        <p:txBody>
          <a:bodyPr wrap="square" lIns="91431" tIns="45715" rIns="91431" bIns="45715" rtlCol="0">
            <a:spAutoFit/>
          </a:bodyPr>
          <a:lstStyle/>
          <a:p>
            <a:pPr algn="ctr"/>
            <a:r>
              <a:rPr lang="en-US" sz="1400" b="1" i="1" dirty="0">
                <a:solidFill>
                  <a:srgbClr val="000099"/>
                </a:solidFill>
                <a:effectLst>
                  <a:outerShdw blurRad="38100" dist="38100" dir="2700000" algn="tl">
                    <a:srgbClr val="000000">
                      <a:alpha val="43137"/>
                    </a:srgbClr>
                  </a:outerShdw>
                </a:effectLst>
              </a:rPr>
              <a:t>Development of Advanced Ensemble Based Hurricane Data Assimilation System: </a:t>
            </a:r>
            <a:r>
              <a:rPr lang="en-US" sz="1400" b="1" i="1" dirty="0" smtClean="0">
                <a:solidFill>
                  <a:srgbClr val="000099"/>
                </a:solidFill>
                <a:effectLst>
                  <a:outerShdw blurRad="38100" dist="38100" dir="2700000" algn="tl">
                    <a:srgbClr val="000000">
                      <a:alpha val="43137"/>
                    </a:srgbClr>
                  </a:outerShdw>
                </a:effectLst>
              </a:rPr>
              <a:t>A Major R2O </a:t>
            </a:r>
            <a:r>
              <a:rPr lang="en-US" sz="1400" b="1" i="1" dirty="0">
                <a:solidFill>
                  <a:srgbClr val="000099"/>
                </a:solidFill>
                <a:effectLst>
                  <a:outerShdw blurRad="38100" dist="38100" dir="2700000" algn="tl">
                    <a:srgbClr val="000000">
                      <a:alpha val="43137"/>
                    </a:srgbClr>
                  </a:outerShdw>
                </a:effectLst>
              </a:rPr>
              <a:t>effort in collaboration with ESRL, OU, Utah, PSU, U. Wisconsin, UMD &amp; NESDIS</a:t>
            </a:r>
          </a:p>
        </p:txBody>
      </p:sp>
      <p:cxnSp>
        <p:nvCxnSpPr>
          <p:cNvPr id="6" name="Straight Arrow Connector 5"/>
          <p:cNvCxnSpPr/>
          <p:nvPr/>
        </p:nvCxnSpPr>
        <p:spPr>
          <a:xfrm flipH="1" flipV="1">
            <a:off x="1680490" y="4476752"/>
            <a:ext cx="834112" cy="1055688"/>
          </a:xfrm>
          <a:prstGeom prst="straightConnector1">
            <a:avLst/>
          </a:prstGeom>
          <a:ln>
            <a:solidFill>
              <a:srgbClr val="9900CC"/>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154666" y="265391"/>
            <a:ext cx="6839107" cy="369322"/>
          </a:xfrm>
          <a:prstGeom prst="rect">
            <a:avLst/>
          </a:prstGeom>
          <a:noFill/>
        </p:spPr>
        <p:txBody>
          <a:bodyPr wrap="square" lIns="91431" tIns="45715" rIns="91431" bIns="45715" rtlCol="0">
            <a:spAutoFit/>
          </a:bodyPr>
          <a:lstStyle/>
          <a:p>
            <a:pPr algn="ctr"/>
            <a:r>
              <a:rPr lang="en-US" b="1" dirty="0">
                <a:solidFill>
                  <a:srgbClr val="002060"/>
                </a:solidFill>
                <a:effectLst>
                  <a:outerShdw blurRad="38100" dist="38100" dir="2700000" algn="tl">
                    <a:srgbClr val="C0C0C0"/>
                  </a:outerShdw>
                </a:effectLst>
                <a:latin typeface="Calibri" pitchFamily="34" charset="0"/>
                <a:ea typeface="+mj-ea"/>
                <a:cs typeface="+mj-cs"/>
              </a:rPr>
              <a:t>High Priority: Address Rapid Short-term Intensity Error Growth </a:t>
            </a:r>
          </a:p>
        </p:txBody>
      </p:sp>
      <p:sp>
        <p:nvSpPr>
          <p:cNvPr id="2" name="Slide Number Placeholder 1"/>
          <p:cNvSpPr>
            <a:spLocks noGrp="1"/>
          </p:cNvSpPr>
          <p:nvPr>
            <p:ph type="sldNum" sz="quarter" idx="12"/>
          </p:nvPr>
        </p:nvSpPr>
        <p:spPr/>
        <p:txBody>
          <a:bodyPr/>
          <a:lstStyle/>
          <a:p>
            <a:pPr>
              <a:defRPr/>
            </a:pPr>
            <a:fld id="{9746E004-F12B-4F5D-8BC2-F72E133A53DC}" type="slidenum">
              <a:rPr lang="en-US" smtClean="0"/>
              <a:pPr>
                <a:defRPr/>
              </a:pPr>
              <a:t>8</a:t>
            </a:fld>
            <a:endParaRPr lang="en-US" dirty="0"/>
          </a:p>
        </p:txBody>
      </p:sp>
      <p:pic>
        <p:nvPicPr>
          <p:cNvPr id="5" name="Picture 4"/>
          <p:cNvPicPr>
            <a:picLocks noChangeAspect="1"/>
          </p:cNvPicPr>
          <p:nvPr/>
        </p:nvPicPr>
        <p:blipFill>
          <a:blip r:embed="rId3"/>
          <a:stretch>
            <a:fillRect/>
          </a:stretch>
        </p:blipFill>
        <p:spPr>
          <a:xfrm>
            <a:off x="4757553" y="1948986"/>
            <a:ext cx="4334040" cy="3244130"/>
          </a:xfrm>
          <a:prstGeom prst="rect">
            <a:avLst/>
          </a:prstGeom>
        </p:spPr>
      </p:pic>
    </p:spTree>
    <p:extLst>
      <p:ext uri="{BB962C8B-B14F-4D97-AF65-F5344CB8AC3E}">
        <p14:creationId xmlns:p14="http://schemas.microsoft.com/office/powerpoint/2010/main" val="185715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36580" y="901070"/>
            <a:ext cx="8295226" cy="2743200"/>
          </a:xfrm>
        </p:spPr>
        <p:txBody>
          <a:bodyPr>
            <a:normAutofit fontScale="92500" lnSpcReduction="10000"/>
          </a:bodyPr>
          <a:lstStyle/>
          <a:p>
            <a:pPr marL="0" indent="0">
              <a:lnSpc>
                <a:spcPct val="80000"/>
              </a:lnSpc>
              <a:spcBef>
                <a:spcPts val="200"/>
              </a:spcBef>
              <a:buFont typeface="Arial" charset="0"/>
              <a:buNone/>
            </a:pPr>
            <a:r>
              <a:rPr lang="en-US" altLang="en-US" sz="2000" b="1" dirty="0" smtClean="0"/>
              <a:t>2014 HWRF DA system:</a:t>
            </a:r>
            <a:r>
              <a:rPr lang="en-US" altLang="en-US" sz="2000" dirty="0" smtClean="0"/>
              <a:t> </a:t>
            </a:r>
          </a:p>
          <a:p>
            <a:pPr marL="112713" indent="-112713">
              <a:lnSpc>
                <a:spcPct val="80000"/>
              </a:lnSpc>
              <a:spcBef>
                <a:spcPts val="200"/>
              </a:spcBef>
              <a:buFont typeface="Arial" charset="0"/>
              <a:buNone/>
            </a:pPr>
            <a:r>
              <a:rPr lang="en-US" altLang="en-US" sz="1800" dirty="0" smtClean="0"/>
              <a:t>- GSI hybrid system using an 80-member global EnKF</a:t>
            </a:r>
          </a:p>
          <a:p>
            <a:pPr marL="0" indent="0">
              <a:lnSpc>
                <a:spcPct val="80000"/>
              </a:lnSpc>
              <a:spcBef>
                <a:spcPts val="200"/>
              </a:spcBef>
              <a:buFont typeface="Arial" charset="0"/>
              <a:buNone/>
            </a:pPr>
            <a:endParaRPr lang="en-US" altLang="en-US" sz="1800" dirty="0" smtClean="0"/>
          </a:p>
          <a:p>
            <a:pPr marL="0" indent="0">
              <a:lnSpc>
                <a:spcPct val="80000"/>
              </a:lnSpc>
              <a:spcBef>
                <a:spcPts val="200"/>
              </a:spcBef>
              <a:buFont typeface="Arial" charset="0"/>
              <a:buNone/>
            </a:pPr>
            <a:r>
              <a:rPr lang="en-US" sz="2000" b="1" dirty="0" smtClean="0"/>
              <a:t>Satellite observations assimilated:</a:t>
            </a:r>
          </a:p>
          <a:p>
            <a:pPr marL="112713" indent="-112713">
              <a:lnSpc>
                <a:spcPct val="80000"/>
              </a:lnSpc>
              <a:spcBef>
                <a:spcPts val="200"/>
              </a:spcBef>
              <a:buFont typeface="Arial" charset="0"/>
              <a:buNone/>
            </a:pPr>
            <a:r>
              <a:rPr lang="en-US" sz="1800" dirty="0" smtClean="0"/>
              <a:t>- Radiances from IR and MW instruments  </a:t>
            </a:r>
          </a:p>
          <a:p>
            <a:pPr marL="112713" indent="-112713">
              <a:lnSpc>
                <a:spcPct val="80000"/>
              </a:lnSpc>
              <a:spcBef>
                <a:spcPts val="200"/>
              </a:spcBef>
              <a:buFont typeface="Arial" charset="0"/>
              <a:buNone/>
            </a:pPr>
            <a:r>
              <a:rPr lang="en-US" sz="1800" dirty="0" smtClean="0"/>
              <a:t>- Satellite derived wind </a:t>
            </a:r>
          </a:p>
          <a:p>
            <a:pPr marL="112713" indent="-112713">
              <a:lnSpc>
                <a:spcPct val="80000"/>
              </a:lnSpc>
              <a:spcBef>
                <a:spcPts val="200"/>
              </a:spcBef>
              <a:buFont typeface="Arial" charset="0"/>
              <a:buNone/>
            </a:pPr>
            <a:r>
              <a:rPr lang="en-US" sz="1800" dirty="0" smtClean="0"/>
              <a:t>- GPS RO bending angle</a:t>
            </a:r>
          </a:p>
          <a:p>
            <a:pPr marL="0" indent="0">
              <a:lnSpc>
                <a:spcPct val="80000"/>
              </a:lnSpc>
              <a:spcBef>
                <a:spcPts val="200"/>
              </a:spcBef>
              <a:buFont typeface="Arial" charset="0"/>
              <a:buNone/>
            </a:pPr>
            <a:endParaRPr lang="en-US" sz="2000" dirty="0" smtClean="0"/>
          </a:p>
          <a:p>
            <a:pPr marL="0" indent="0">
              <a:lnSpc>
                <a:spcPct val="80000"/>
              </a:lnSpc>
              <a:spcBef>
                <a:spcPts val="200"/>
              </a:spcBef>
              <a:buFont typeface="Arial" charset="0"/>
              <a:buNone/>
            </a:pPr>
            <a:r>
              <a:rPr lang="en-US" sz="2000" b="1" dirty="0" smtClean="0"/>
              <a:t>Techniques implemented for satellite DA:</a:t>
            </a:r>
          </a:p>
          <a:p>
            <a:pPr marL="112713" indent="-112713">
              <a:lnSpc>
                <a:spcPct val="80000"/>
              </a:lnSpc>
              <a:spcBef>
                <a:spcPts val="200"/>
              </a:spcBef>
              <a:buFont typeface="Arial" charset="0"/>
              <a:buNone/>
            </a:pPr>
            <a:r>
              <a:rPr lang="en-US" sz="1800" dirty="0" smtClean="0"/>
              <a:t>- GFS-HWRF blended vertical coordinate &amp; raised model top </a:t>
            </a:r>
          </a:p>
          <a:p>
            <a:pPr marL="112713" lvl="2" indent="-112713">
              <a:lnSpc>
                <a:spcPct val="80000"/>
              </a:lnSpc>
              <a:spcBef>
                <a:spcPts val="200"/>
              </a:spcBef>
              <a:buFont typeface="Arial" charset="0"/>
              <a:buNone/>
            </a:pPr>
            <a:r>
              <a:rPr lang="en-US" sz="1800" dirty="0" smtClean="0"/>
              <a:t>- Bias correction estimations from global analysis</a:t>
            </a:r>
          </a:p>
          <a:p>
            <a:pPr marL="112713" lvl="2" indent="-112713">
              <a:lnSpc>
                <a:spcPct val="80000"/>
              </a:lnSpc>
              <a:spcBef>
                <a:spcPts val="200"/>
              </a:spcBef>
              <a:buFont typeface="Arial" charset="0"/>
              <a:buNone/>
            </a:pPr>
            <a:r>
              <a:rPr lang="en-US" sz="1800" dirty="0" smtClean="0"/>
              <a:t>- GFS ozone profiles</a:t>
            </a:r>
          </a:p>
          <a:p>
            <a:pPr marL="0" lvl="2" indent="0">
              <a:lnSpc>
                <a:spcPct val="80000"/>
              </a:lnSpc>
              <a:spcBef>
                <a:spcPts val="200"/>
              </a:spcBef>
              <a:buFont typeface="Arial" charset="0"/>
              <a:buNone/>
            </a:pPr>
            <a:endParaRPr lang="en-US" sz="2000" dirty="0" smtClean="0"/>
          </a:p>
        </p:txBody>
      </p:sp>
      <p:pic>
        <p:nvPicPr>
          <p:cNvPr id="13316" name="Picture 7"/>
          <p:cNvPicPr>
            <a:picLocks noChangeAspect="1" noChangeArrowheads="1"/>
          </p:cNvPicPr>
          <p:nvPr/>
        </p:nvPicPr>
        <p:blipFill>
          <a:blip r:embed="rId2"/>
          <a:srcRect/>
          <a:stretch>
            <a:fillRect/>
          </a:stretch>
        </p:blipFill>
        <p:spPr bwMode="auto">
          <a:xfrm>
            <a:off x="4284193" y="3850432"/>
            <a:ext cx="4362739" cy="3073921"/>
          </a:xfrm>
          <a:prstGeom prst="rect">
            <a:avLst/>
          </a:prstGeom>
          <a:noFill/>
          <a:ln w="9525">
            <a:noFill/>
            <a:miter lim="800000"/>
            <a:headEnd/>
            <a:tailEnd/>
          </a:ln>
        </p:spPr>
      </p:pic>
      <p:grpSp>
        <p:nvGrpSpPr>
          <p:cNvPr id="17" name="Group 30"/>
          <p:cNvGrpSpPr>
            <a:grpSpLocks/>
          </p:cNvGrpSpPr>
          <p:nvPr/>
        </p:nvGrpSpPr>
        <p:grpSpPr bwMode="auto">
          <a:xfrm>
            <a:off x="340834" y="3850432"/>
            <a:ext cx="3170237" cy="2940050"/>
            <a:chOff x="5364699" y="914400"/>
            <a:chExt cx="3169701" cy="2939945"/>
          </a:xfrm>
        </p:grpSpPr>
        <p:pic>
          <p:nvPicPr>
            <p:cNvPr id="18" name="Picture 2"/>
            <p:cNvPicPr>
              <a:picLocks noChangeAspect="1" noChangeArrowheads="1"/>
            </p:cNvPicPr>
            <p:nvPr/>
          </p:nvPicPr>
          <p:blipFill>
            <a:blip r:embed="rId3"/>
            <a:srcRect/>
            <a:stretch>
              <a:fillRect/>
            </a:stretch>
          </p:blipFill>
          <p:spPr bwMode="auto">
            <a:xfrm>
              <a:off x="5364699" y="914400"/>
              <a:ext cx="3169701" cy="2939945"/>
            </a:xfrm>
            <a:prstGeom prst="rect">
              <a:avLst/>
            </a:prstGeom>
            <a:noFill/>
            <a:ln w="9525">
              <a:noFill/>
              <a:miter lim="800000"/>
              <a:headEnd/>
              <a:tailEnd/>
            </a:ln>
          </p:spPr>
        </p:pic>
        <p:sp>
          <p:nvSpPr>
            <p:cNvPr id="19" name="TextBox 5"/>
            <p:cNvSpPr txBox="1">
              <a:spLocks noChangeArrowheads="1"/>
            </p:cNvSpPr>
            <p:nvPr/>
          </p:nvSpPr>
          <p:spPr bwMode="auto">
            <a:xfrm>
              <a:off x="7467600" y="1384756"/>
              <a:ext cx="838200" cy="215444"/>
            </a:xfrm>
            <a:prstGeom prst="rect">
              <a:avLst/>
            </a:prstGeom>
            <a:noFill/>
            <a:ln w="9525">
              <a:noFill/>
              <a:miter lim="800000"/>
              <a:headEnd/>
              <a:tailEnd/>
            </a:ln>
          </p:spPr>
          <p:txBody>
            <a:bodyPr>
              <a:spAutoFit/>
            </a:bodyPr>
            <a:lstStyle/>
            <a:p>
              <a:r>
                <a:rPr lang="en-US" sz="800" b="1">
                  <a:latin typeface="Calibri" pitchFamily="34" charset="0"/>
                </a:rPr>
                <a:t>Outer domain</a:t>
              </a:r>
            </a:p>
          </p:txBody>
        </p:sp>
        <p:sp>
          <p:nvSpPr>
            <p:cNvPr id="20" name="TextBox 9"/>
            <p:cNvSpPr txBox="1">
              <a:spLocks noChangeArrowheads="1"/>
            </p:cNvSpPr>
            <p:nvPr/>
          </p:nvSpPr>
          <p:spPr bwMode="auto">
            <a:xfrm>
              <a:off x="7391400" y="2590800"/>
              <a:ext cx="685800" cy="215444"/>
            </a:xfrm>
            <a:prstGeom prst="rect">
              <a:avLst/>
            </a:prstGeom>
            <a:noFill/>
            <a:ln w="9525">
              <a:noFill/>
              <a:miter lim="800000"/>
              <a:headEnd/>
              <a:tailEnd/>
            </a:ln>
          </p:spPr>
          <p:txBody>
            <a:bodyPr>
              <a:spAutoFit/>
            </a:bodyPr>
            <a:lstStyle/>
            <a:p>
              <a:r>
                <a:rPr lang="en-US" sz="800" b="1">
                  <a:latin typeface="Calibri" pitchFamily="34" charset="0"/>
                </a:rPr>
                <a:t>middle nest</a:t>
              </a:r>
            </a:p>
          </p:txBody>
        </p:sp>
        <p:sp>
          <p:nvSpPr>
            <p:cNvPr id="21" name="TextBox 10"/>
            <p:cNvSpPr txBox="1">
              <a:spLocks noChangeArrowheads="1"/>
            </p:cNvSpPr>
            <p:nvPr/>
          </p:nvSpPr>
          <p:spPr bwMode="auto">
            <a:xfrm>
              <a:off x="6172200" y="2603956"/>
              <a:ext cx="609600" cy="215444"/>
            </a:xfrm>
            <a:prstGeom prst="rect">
              <a:avLst/>
            </a:prstGeom>
            <a:noFill/>
            <a:ln w="9525">
              <a:noFill/>
              <a:miter lim="800000"/>
              <a:headEnd/>
              <a:tailEnd/>
            </a:ln>
          </p:spPr>
          <p:txBody>
            <a:bodyPr>
              <a:spAutoFit/>
            </a:bodyPr>
            <a:lstStyle/>
            <a:p>
              <a:r>
                <a:rPr lang="en-US" sz="800" b="1">
                  <a:latin typeface="Calibri" pitchFamily="34" charset="0"/>
                </a:rPr>
                <a:t>inner nest</a:t>
              </a:r>
            </a:p>
          </p:txBody>
        </p:sp>
        <p:sp>
          <p:nvSpPr>
            <p:cNvPr id="22" name="TextBox 11"/>
            <p:cNvSpPr txBox="1">
              <a:spLocks noChangeArrowheads="1"/>
            </p:cNvSpPr>
            <p:nvPr/>
          </p:nvSpPr>
          <p:spPr bwMode="auto">
            <a:xfrm>
              <a:off x="7581900" y="1981200"/>
              <a:ext cx="723900" cy="215444"/>
            </a:xfrm>
            <a:prstGeom prst="rect">
              <a:avLst/>
            </a:prstGeom>
            <a:noFill/>
            <a:ln w="9525">
              <a:noFill/>
              <a:miter lim="800000"/>
              <a:headEnd/>
              <a:tailEnd/>
            </a:ln>
          </p:spPr>
          <p:txBody>
            <a:bodyPr>
              <a:spAutoFit/>
            </a:bodyPr>
            <a:lstStyle/>
            <a:p>
              <a:r>
                <a:rPr lang="en-US" sz="800" b="1">
                  <a:latin typeface="Calibri" pitchFamily="34" charset="0"/>
                </a:rPr>
                <a:t>ghost d02</a:t>
              </a:r>
            </a:p>
          </p:txBody>
        </p:sp>
        <p:sp>
          <p:nvSpPr>
            <p:cNvPr id="23" name="TextBox 12"/>
            <p:cNvSpPr txBox="1">
              <a:spLocks noChangeArrowheads="1"/>
            </p:cNvSpPr>
            <p:nvPr/>
          </p:nvSpPr>
          <p:spPr bwMode="auto">
            <a:xfrm>
              <a:off x="7581900" y="2070556"/>
              <a:ext cx="723900" cy="215444"/>
            </a:xfrm>
            <a:prstGeom prst="rect">
              <a:avLst/>
            </a:prstGeom>
            <a:noFill/>
            <a:ln w="9525">
              <a:noFill/>
              <a:miter lim="800000"/>
              <a:headEnd/>
              <a:tailEnd/>
            </a:ln>
          </p:spPr>
          <p:txBody>
            <a:bodyPr>
              <a:spAutoFit/>
            </a:bodyPr>
            <a:lstStyle/>
            <a:p>
              <a:r>
                <a:rPr lang="en-US" sz="800" b="1">
                  <a:latin typeface="Calibri" pitchFamily="34" charset="0"/>
                </a:rPr>
                <a:t>ghost d03</a:t>
              </a:r>
            </a:p>
          </p:txBody>
        </p:sp>
        <p:cxnSp>
          <p:nvCxnSpPr>
            <p:cNvPr id="24" name="Straight Arrow Connector 23"/>
            <p:cNvCxnSpPr/>
            <p:nvPr/>
          </p:nvCxnSpPr>
          <p:spPr>
            <a:xfrm flipH="1">
              <a:off x="7291598" y="2101808"/>
              <a:ext cx="347603" cy="0"/>
            </a:xfrm>
            <a:prstGeom prst="straightConnector1">
              <a:avLst/>
            </a:prstGeom>
            <a:ln w="15875">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7163032" y="2197054"/>
              <a:ext cx="457123" cy="12700"/>
            </a:xfrm>
            <a:prstGeom prst="straightConnector1">
              <a:avLst/>
            </a:prstGeom>
            <a:ln w="15875">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7239219" y="2501843"/>
              <a:ext cx="419029" cy="165094"/>
            </a:xfrm>
            <a:prstGeom prst="straightConnector1">
              <a:avLst/>
            </a:prstGeom>
            <a:ln w="15875">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477348" y="2400247"/>
              <a:ext cx="609497" cy="279390"/>
            </a:xfrm>
            <a:prstGeom prst="straightConnector1">
              <a:avLst/>
            </a:prstGeom>
            <a:ln w="15875">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5773548" y="980008"/>
            <a:ext cx="3370452" cy="2339102"/>
          </a:xfrm>
          <a:prstGeom prst="rect">
            <a:avLst/>
          </a:prstGeom>
          <a:noFill/>
          <a:ln>
            <a:solidFill>
              <a:schemeClr val="tx1"/>
            </a:solidFill>
          </a:ln>
        </p:spPr>
        <p:txBody>
          <a:bodyPr wrap="square" rtlCol="0">
            <a:spAutoFit/>
          </a:bodyPr>
          <a:lstStyle/>
          <a:p>
            <a:r>
              <a:rPr lang="en-US" b="1" dirty="0" smtClean="0"/>
              <a:t>Products used:</a:t>
            </a:r>
          </a:p>
          <a:p>
            <a:r>
              <a:rPr lang="en-US" sz="1600" dirty="0" smtClean="0"/>
              <a:t>IR: HIRS</a:t>
            </a:r>
            <a:r>
              <a:rPr lang="en-US" sz="1600" dirty="0"/>
              <a:t>,AIRS, IASI, </a:t>
            </a:r>
            <a:r>
              <a:rPr lang="en-US" sz="1600" dirty="0" smtClean="0"/>
              <a:t>GOES </a:t>
            </a:r>
          </a:p>
          <a:p>
            <a:r>
              <a:rPr lang="en-US" sz="1600" dirty="0" smtClean="0"/>
              <a:t>Sounders</a:t>
            </a:r>
            <a:r>
              <a:rPr lang="en-US" sz="1600" dirty="0"/>
              <a:t>, </a:t>
            </a:r>
            <a:r>
              <a:rPr lang="en-US" sz="1600" dirty="0" err="1" smtClean="0"/>
              <a:t>CrIS</a:t>
            </a:r>
            <a:r>
              <a:rPr lang="en-US" sz="1600" dirty="0"/>
              <a:t>, </a:t>
            </a:r>
            <a:r>
              <a:rPr lang="en-US" sz="1600" dirty="0" smtClean="0"/>
              <a:t>SEVIRI</a:t>
            </a:r>
            <a:br>
              <a:rPr lang="en-US" sz="1600" dirty="0" smtClean="0"/>
            </a:br>
            <a:endParaRPr lang="en-US" sz="1600" dirty="0" smtClean="0"/>
          </a:p>
          <a:p>
            <a:r>
              <a:rPr lang="en-US" sz="1600" dirty="0" smtClean="0"/>
              <a:t>MW: AMSU-A, </a:t>
            </a:r>
            <a:r>
              <a:rPr lang="en-US" sz="1600" dirty="0"/>
              <a:t>MHS, </a:t>
            </a:r>
            <a:r>
              <a:rPr lang="en-US" sz="1600" dirty="0" smtClean="0"/>
              <a:t>ATMS</a:t>
            </a:r>
          </a:p>
          <a:p>
            <a:endParaRPr lang="en-US" sz="1600" dirty="0" smtClean="0"/>
          </a:p>
          <a:p>
            <a:r>
              <a:rPr lang="en-US" sz="1600" dirty="0" smtClean="0"/>
              <a:t>Satellite wind: </a:t>
            </a:r>
            <a:r>
              <a:rPr lang="en-US" sz="1600" dirty="0"/>
              <a:t>GOES IR/imager, EUMETSAT IR/visible, JMA IR/visible/</a:t>
            </a:r>
            <a:r>
              <a:rPr lang="en-US" sz="1600" dirty="0" smtClean="0"/>
              <a:t>imager</a:t>
            </a:r>
          </a:p>
        </p:txBody>
      </p:sp>
    </p:spTree>
    <p:extLst>
      <p:ext uri="{BB962C8B-B14F-4D97-AF65-F5344CB8AC3E}">
        <p14:creationId xmlns:p14="http://schemas.microsoft.com/office/powerpoint/2010/main" val="4025278979"/>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2016</TotalTime>
  <Words>1351</Words>
  <Application>Microsoft Office PowerPoint</Application>
  <PresentationFormat>On-screen Show (4:3)</PresentationFormat>
  <Paragraphs>261</Paragraphs>
  <Slides>21</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Custom Theme</vt:lpstr>
      <vt:lpstr>Drawing</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Warm Core Comparison between ATMS Retrieved Temperature and HWRF Model Initial Condition at 1800 UTC 10/16/2013 for Typhoon Francisco 2013</vt:lpstr>
      <vt:lpstr>PowerPoint Presentation</vt:lpstr>
      <vt:lpstr>Direct Assimilation of Satellite-Derived AMVs  into HWRF: First Results (Courtesy: Chris Velden)</vt:lpstr>
      <vt:lpstr>Use of Cloud-affected Microwave Radiances in GSI</vt:lpstr>
      <vt:lpstr>All-sky Assimilation Using 100% ensemble</vt:lpstr>
      <vt:lpstr>PowerPoint Presentation</vt:lpstr>
      <vt:lpstr>Future self-consistent cycled HWRF hybrid EnKF/Var system</vt:lpstr>
      <vt:lpstr>Summary, Challenges and Plans</vt:lpstr>
      <vt:lpstr>Thanks for your attention</vt:lpstr>
    </vt:vector>
  </TitlesOfParts>
  <Company>UMBC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Liu</dc:creator>
  <cp:lastModifiedBy>Comet User</cp:lastModifiedBy>
  <cp:revision>134</cp:revision>
  <cp:lastPrinted>2014-01-17T16:41:00Z</cp:lastPrinted>
  <dcterms:created xsi:type="dcterms:W3CDTF">2014-01-11T17:07:29Z</dcterms:created>
  <dcterms:modified xsi:type="dcterms:W3CDTF">2015-02-26T16:39:53Z</dcterms:modified>
</cp:coreProperties>
</file>