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798" r:id="rId2"/>
    <p:sldId id="815" r:id="rId3"/>
    <p:sldId id="817" r:id="rId4"/>
    <p:sldId id="799" r:id="rId5"/>
    <p:sldId id="804" r:id="rId6"/>
    <p:sldId id="805" r:id="rId7"/>
    <p:sldId id="807" r:id="rId8"/>
    <p:sldId id="818" r:id="rId9"/>
    <p:sldId id="816" r:id="rId10"/>
    <p:sldId id="808" r:id="rId11"/>
    <p:sldId id="812" r:id="rId12"/>
    <p:sldId id="801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ichelle (GSFC-417.0)[ADNET SYSTEMS INC]" initials="SM(SI" lastIdx="1" clrIdx="0">
    <p:extLst/>
  </p:cmAuthor>
  <p:cmAuthor id="2" name="William Campbell" initials="WC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3426E6"/>
    <a:srgbClr val="0033CC"/>
    <a:srgbClr val="FF3300"/>
    <a:srgbClr val="0000FF"/>
    <a:srgbClr val="FF0000"/>
    <a:srgbClr val="3366CC"/>
    <a:srgbClr val="800080"/>
    <a:srgbClr val="00206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9" autoAdjust="0"/>
    <p:restoredTop sz="91119" autoAdjust="0"/>
  </p:normalViewPr>
  <p:slideViewPr>
    <p:cSldViewPr>
      <p:cViewPr>
        <p:scale>
          <a:sx n="81" d="100"/>
          <a:sy n="81" d="100"/>
        </p:scale>
        <p:origin x="-97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9" d="100"/>
          <a:sy n="89" d="100"/>
        </p:scale>
        <p:origin x="-3036" y="-60"/>
      </p:cViewPr>
      <p:guideLst>
        <p:guide orient="horz" pos="2927"/>
        <p:guide pos="220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317" cy="464264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94" y="0"/>
            <a:ext cx="3038317" cy="464264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82A38DBF-484E-4640-980E-083FD884DC4F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547"/>
            <a:ext cx="3038317" cy="464264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94" y="8830547"/>
            <a:ext cx="3038317" cy="464264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FED82EAF-D120-45D5-804E-3FC1706AD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0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604" tIns="46803" rIns="93604" bIns="468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604" tIns="46803" rIns="93604" bIns="46803" rtlCol="0"/>
          <a:lstStyle>
            <a:lvl1pPr algn="r">
              <a:defRPr sz="1200"/>
            </a:lvl1pPr>
          </a:lstStyle>
          <a:p>
            <a:fld id="{2985B74E-7692-4928-8D02-FD4FDECB1444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4" tIns="46803" rIns="93604" bIns="468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604" tIns="46803" rIns="93604" bIns="468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604" tIns="46803" rIns="93604" bIns="468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604" tIns="46803" rIns="93604" bIns="46803" rtlCol="0" anchor="b"/>
          <a:lstStyle>
            <a:lvl1pPr algn="r">
              <a:defRPr sz="1200"/>
            </a:lvl1pPr>
          </a:lstStyle>
          <a:p>
            <a:fld id="{201F49F2-3423-4B53-A287-98C36BEBC0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571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2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 WFOs</a:t>
            </a:r>
          </a:p>
          <a:p>
            <a:r>
              <a:rPr lang="en-US" dirty="0" smtClean="0"/>
              <a:t>1 RFC</a:t>
            </a:r>
          </a:p>
          <a:p>
            <a:r>
              <a:rPr lang="en-US" dirty="0" smtClean="0"/>
              <a:t>All 5 National Centers</a:t>
            </a:r>
          </a:p>
          <a:p>
            <a:r>
              <a:rPr lang="en-US" dirty="0" smtClean="0"/>
              <a:t>1 NESDIS</a:t>
            </a:r>
            <a:r>
              <a:rPr lang="en-US" baseline="0" dirty="0" smtClean="0"/>
              <a:t> center</a:t>
            </a:r>
          </a:p>
          <a:p>
            <a:r>
              <a:rPr lang="en-US" baseline="0" dirty="0" smtClean="0"/>
              <a:t>2 Regional HQs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F49F2-3423-4B53-A287-98C36BEBC0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921910"/>
            <a:ext cx="7086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90" y="906764"/>
            <a:ext cx="8229600" cy="4449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5602-5454-FE4B-9136-925147ECF39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5EF8-31B4-4F78-B46E-860652303D3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 descr="GOES-R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84363" y="576057"/>
            <a:ext cx="581634" cy="370995"/>
          </a:xfrm>
          <a:prstGeom prst="rect">
            <a:avLst/>
          </a:prstGeom>
        </p:spPr>
      </p:pic>
      <p:pic>
        <p:nvPicPr>
          <p:cNvPr id="26" name="Picture 25" descr="NOAA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349" y="26745"/>
            <a:ext cx="806505" cy="808209"/>
          </a:xfrm>
          <a:prstGeom prst="rect">
            <a:avLst/>
          </a:prstGeom>
        </p:spPr>
      </p:pic>
      <p:pic>
        <p:nvPicPr>
          <p:cNvPr id="16" name="Picture 17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24" y="-5765"/>
            <a:ext cx="572671" cy="58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85" descr="D:\Users\Eric.Guillot\Documents\GOESR\JPSS_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45" y="616346"/>
            <a:ext cx="844260" cy="2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59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142" y="4648200"/>
            <a:ext cx="6400800" cy="10668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642" y="685800"/>
            <a:ext cx="6781800" cy="1828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A29F38-5EC6-D140-80EF-CFE0A6945C10}" type="datetime1">
              <a:rPr lang="en-US" smtClean="0"/>
              <a:pPr>
                <a:defRPr/>
              </a:pPr>
              <a:t>5/10/2016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610-794B-43F9-A0D9-AF1E5933AB5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6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4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AB6D1-6459-4441-BBE4-74E809A15251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5/10/2016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8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B7CDD12-FE8D-4106-B4D7-32F5C435D54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04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2665" y="817460"/>
            <a:ext cx="8229600" cy="4915840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pPr lvl="1"/>
            <a:endParaRPr lang="en-US" sz="2000" dirty="0"/>
          </a:p>
          <a:p>
            <a:pPr algn="ctr">
              <a:buNone/>
            </a:pPr>
            <a:r>
              <a:rPr lang="en-US" sz="3600" dirty="0" smtClean="0"/>
              <a:t>TOWR-S Coordination with NWS Operations and Training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algn="ctr">
              <a:buNone/>
            </a:pPr>
            <a:r>
              <a:rPr lang="en-US" dirty="0" smtClean="0"/>
              <a:t>Eric Guillot, Mike Johnson, &amp; the TOWR-S Team</a:t>
            </a:r>
          </a:p>
          <a:p>
            <a:pPr algn="ctr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>11 May 2016</a:t>
            </a:r>
            <a:endParaRPr lang="en-US" sz="2800" i="1" dirty="0" smtClean="0"/>
          </a:p>
          <a:p>
            <a:pPr lvl="1"/>
            <a:endParaRPr lang="en-US" sz="1800" dirty="0"/>
          </a:p>
          <a:p>
            <a:endParaRPr lang="en-US" sz="1800" dirty="0" smtClean="0"/>
          </a:p>
          <a:p>
            <a:endParaRPr lang="en-US" sz="13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4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err="1" smtClean="0"/>
              <a:t>TOWRpro</a:t>
            </a:r>
            <a:r>
              <a:rPr lang="en-US" b="1" dirty="0" smtClean="0"/>
              <a:t> AWIPS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 noChangeAspect="1"/>
          </p:cNvSpPr>
          <p:nvPr/>
        </p:nvSpPr>
        <p:spPr bwMode="auto">
          <a:xfrm>
            <a:off x="0" y="1057735"/>
            <a:ext cx="9144000" cy="54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Performed by site ITO or SOO</a:t>
            </a:r>
          </a:p>
          <a:p>
            <a:pPr lvl="2"/>
            <a:r>
              <a:rPr lang="en-US" dirty="0" smtClean="0"/>
              <a:t>Detailed directions provided on </a:t>
            </a:r>
            <a:r>
              <a:rPr lang="en-US" dirty="0" err="1" smtClean="0"/>
              <a:t>Vlab</a:t>
            </a:r>
            <a:endParaRPr lang="en-US" dirty="0" smtClean="0"/>
          </a:p>
          <a:p>
            <a:pPr lvl="2"/>
            <a:r>
              <a:rPr lang="en-US" dirty="0" smtClean="0"/>
              <a:t>Takes ~20-30 minutes for initial install</a:t>
            </a:r>
          </a:p>
          <a:p>
            <a:pPr lvl="2"/>
            <a:r>
              <a:rPr lang="en-US" dirty="0" smtClean="0"/>
              <a:t>Takes ~5 minutes for install of updated version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Matt </a:t>
            </a:r>
            <a:r>
              <a:rPr lang="en-US" dirty="0" err="1" smtClean="0"/>
              <a:t>Comerford</a:t>
            </a:r>
            <a:r>
              <a:rPr lang="en-US" dirty="0" smtClean="0"/>
              <a:t> (TOWR-S) wrote </a:t>
            </a:r>
            <a:r>
              <a:rPr lang="en-US" dirty="0" err="1" smtClean="0"/>
              <a:t>TOWRpro</a:t>
            </a:r>
            <a:r>
              <a:rPr lang="en-US" dirty="0" smtClean="0"/>
              <a:t> RPM &amp; installation instruction (supports every site install)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Installation guide located at: https</a:t>
            </a:r>
            <a:r>
              <a:rPr lang="en-US" dirty="0"/>
              <a:t>://</a:t>
            </a:r>
            <a:r>
              <a:rPr lang="en-US" dirty="0" smtClean="0"/>
              <a:t>vlab.ncep.noaa.gov/group/goes-r-end-user-mission-readiness-project/rpm-installation-guide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smtClean="0"/>
              <a:t>Participants Presenting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 noChangeAspect="1"/>
          </p:cNvSpPr>
          <p:nvPr/>
        </p:nvSpPr>
        <p:spPr bwMode="auto">
          <a:xfrm>
            <a:off x="0" y="1057735"/>
            <a:ext cx="9144000" cy="54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Following three talks this session are from various TOWR-S participants: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Mike </a:t>
            </a:r>
            <a:r>
              <a:rPr lang="en-US" dirty="0" err="1" smtClean="0"/>
              <a:t>Stavish</a:t>
            </a:r>
            <a:r>
              <a:rPr lang="en-US" dirty="0" smtClean="0"/>
              <a:t>: SOO @ WFO Medford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Chris Gibson / Lance </a:t>
            </a:r>
            <a:r>
              <a:rPr lang="en-US" dirty="0" err="1" smtClean="0"/>
              <a:t>Vandenboogart</a:t>
            </a:r>
            <a:r>
              <a:rPr lang="en-US" dirty="0" smtClean="0"/>
              <a:t>: SOO / Intern @ WFO Missoula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Paul </a:t>
            </a:r>
            <a:r>
              <a:rPr lang="en-US" dirty="0" err="1" smtClean="0"/>
              <a:t>Iniguez</a:t>
            </a:r>
            <a:r>
              <a:rPr lang="en-US" dirty="0" smtClean="0"/>
              <a:t>: SOO @ WFO Phoenix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NWS participation with simulated imagery dataflow has been outstanding</a:t>
            </a:r>
          </a:p>
          <a:p>
            <a:endParaRPr lang="en-US" dirty="0"/>
          </a:p>
          <a:p>
            <a:r>
              <a:rPr lang="en-US" dirty="0" err="1" smtClean="0"/>
              <a:t>TOWRpro</a:t>
            </a:r>
            <a:r>
              <a:rPr lang="en-US" dirty="0" smtClean="0"/>
              <a:t> RPM has become a primary way to advance AWIPS satellite configuration changes</a:t>
            </a:r>
          </a:p>
          <a:p>
            <a:endParaRPr lang="en-US" dirty="0"/>
          </a:p>
          <a:p>
            <a:r>
              <a:rPr lang="en-US" dirty="0" smtClean="0"/>
              <a:t>GOES-R SCMI will continue to be sent over SBN until real GOES-R data is available after launch</a:t>
            </a:r>
          </a:p>
          <a:p>
            <a:endParaRPr lang="en-US" dirty="0"/>
          </a:p>
          <a:p>
            <a:r>
              <a:rPr lang="en-US" dirty="0" smtClean="0"/>
              <a:t>Simulated GOES-R derived products and </a:t>
            </a:r>
            <a:r>
              <a:rPr lang="en-US" dirty="0" smtClean="0"/>
              <a:t>real polar </a:t>
            </a:r>
            <a:r>
              <a:rPr lang="en-US" dirty="0" smtClean="0"/>
              <a:t>product </a:t>
            </a:r>
            <a:r>
              <a:rPr lang="en-US" dirty="0" err="1" smtClean="0"/>
              <a:t>dataflows</a:t>
            </a:r>
            <a:r>
              <a:rPr lang="en-US" dirty="0" smtClean="0"/>
              <a:t> </a:t>
            </a:r>
            <a:r>
              <a:rPr lang="en-US" dirty="0" smtClean="0"/>
              <a:t>are beginning very soon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13395"/>
            <a:ext cx="8229599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is the GOES-R Simulated Imagery?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0" y="1047890"/>
            <a:ext cx="9144000" cy="545351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RaFTR</a:t>
            </a:r>
            <a:r>
              <a:rPr lang="en-US" dirty="0" smtClean="0"/>
              <a:t>:  Resample and Format: Timed Release system creates simulated GOES-R data</a:t>
            </a:r>
          </a:p>
          <a:p>
            <a:pPr lvl="1"/>
            <a:r>
              <a:rPr lang="en-US" dirty="0" smtClean="0"/>
              <a:t>All 16 GOES-R channels derived from CIMSS model output</a:t>
            </a:r>
          </a:p>
          <a:p>
            <a:pPr lvl="2"/>
            <a:r>
              <a:rPr lang="en-US" dirty="0" smtClean="0"/>
              <a:t>Hourly WRF-CHEM over CONUS</a:t>
            </a:r>
          </a:p>
          <a:p>
            <a:pPr lvl="2"/>
            <a:r>
              <a:rPr lang="en-US" dirty="0" smtClean="0"/>
              <a:t>GFS over rest of world</a:t>
            </a:r>
          </a:p>
          <a:p>
            <a:pPr lvl="1"/>
            <a:r>
              <a:rPr lang="en-US" dirty="0" err="1" smtClean="0"/>
              <a:t>RaFTR</a:t>
            </a:r>
            <a:r>
              <a:rPr lang="en-US" dirty="0" smtClean="0"/>
              <a:t> interpolates model output to correct GOES-R imagery cadence</a:t>
            </a:r>
          </a:p>
          <a:p>
            <a:pPr lvl="2"/>
            <a:r>
              <a:rPr lang="en-US" dirty="0" smtClean="0"/>
              <a:t>Flex Mode: 15 min FD, 5 min CONUS, two 1 min mesoscale </a:t>
            </a:r>
            <a:r>
              <a:rPr lang="en-US" dirty="0" smtClean="0"/>
              <a:t>areas</a:t>
            </a:r>
            <a:endParaRPr lang="en-US" dirty="0" smtClean="0"/>
          </a:p>
          <a:p>
            <a:pPr lvl="2"/>
            <a:r>
              <a:rPr lang="en-US" dirty="0" smtClean="0"/>
              <a:t>Scan Mode: 5 min FD &amp; CONUS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is processed through the GOES-R Ground Segment and sent over the GOES-R East and West SBN channels via the NCF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far as AWIPS-II is concerned, this is the real GOES-R imagery!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599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are the GOES-R Simulated Products?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0" y="1047889"/>
            <a:ext cx="9144000" cy="57223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Simulated GOES-R imagery flows into GOES-R GS</a:t>
            </a:r>
          </a:p>
          <a:p>
            <a:endParaRPr lang="en-US" dirty="0" smtClean="0"/>
          </a:p>
          <a:p>
            <a:r>
              <a:rPr lang="en-US" dirty="0" smtClean="0"/>
              <a:t>Baseline product algorithms process the data:</a:t>
            </a:r>
          </a:p>
          <a:p>
            <a:pPr lvl="1"/>
            <a:r>
              <a:rPr lang="en-US" dirty="0" smtClean="0"/>
              <a:t>Simulated imagery</a:t>
            </a:r>
          </a:p>
          <a:p>
            <a:pPr lvl="1"/>
            <a:r>
              <a:rPr lang="en-US" dirty="0" smtClean="0"/>
              <a:t>Real-time ancillary data (models, observations, etc.)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Baseline products are created in real-time and hosted on the PDA system</a:t>
            </a:r>
          </a:p>
          <a:p>
            <a:endParaRPr lang="en-US" dirty="0" smtClean="0"/>
          </a:p>
          <a:p>
            <a:r>
              <a:rPr lang="en-US" dirty="0" smtClean="0"/>
              <a:t>Baseline products are sent to sites over EXP channel of SBN via NCF and terrestrially via PDA</a:t>
            </a:r>
          </a:p>
          <a:p>
            <a:pPr lvl="1"/>
            <a:endParaRPr lang="en-US" dirty="0"/>
          </a:p>
          <a:p>
            <a:r>
              <a:rPr lang="en-US" dirty="0" smtClean="0"/>
              <a:t>As far as AWIPS-II is concerned, these are the real GOES-R baseline products!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Eric.Guillot\Desktop\US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088"/>
            <a:ext cx="9144000" cy="57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64850" y="2307824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-36621" y="2688824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93450" y="17526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879844" y="1613146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933700" y="3428259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945906" y="3313959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048000" y="3125309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590800" y="2650724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874667" y="50292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64597" y="42672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647177" y="46482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90600" y="61722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590800" y="4464192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565644" y="6172200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356346" y="1759664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556834" y="3230565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242046" y="65532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876800" y="3733800"/>
            <a:ext cx="114300" cy="1143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229100" y="5148881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638800" y="2688824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869582" y="3810464"/>
            <a:ext cx="114300" cy="1143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933950" y="3810324"/>
            <a:ext cx="114300" cy="1143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324600" y="2322083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7015578" y="3644116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5867400" y="4080436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781800" y="4194736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239000" y="46482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467600" y="4835944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4450347" y="4681150"/>
            <a:ext cx="114300" cy="1143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4370032" y="4591050"/>
            <a:ext cx="114300" cy="1143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1143568" y="12617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/>
              <a:t>User Readiness Partners</a:t>
            </a:r>
            <a:endParaRPr lang="en-US" dirty="0"/>
          </a:p>
        </p:txBody>
      </p:sp>
      <p:pic>
        <p:nvPicPr>
          <p:cNvPr id="39" name="Picture 38" descr="NOAA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49" y="26745"/>
            <a:ext cx="806505" cy="808209"/>
          </a:xfrm>
          <a:prstGeom prst="rect">
            <a:avLst/>
          </a:prstGeom>
        </p:spPr>
      </p:pic>
      <p:pic>
        <p:nvPicPr>
          <p:cNvPr id="40" name="Picture 1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24" y="-5765"/>
            <a:ext cx="572671" cy="58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85" descr="D:\Users\Eric.Guillot\Documents\GOESR\JPSS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45" y="616346"/>
            <a:ext cx="844260" cy="2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GOES-R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84363" y="576057"/>
            <a:ext cx="581634" cy="370995"/>
          </a:xfrm>
          <a:prstGeom prst="rect">
            <a:avLst/>
          </a:prstGeom>
        </p:spPr>
      </p:pic>
      <p:sp>
        <p:nvSpPr>
          <p:cNvPr id="43" name="5-Point Star 42"/>
          <p:cNvSpPr/>
          <p:nvPr/>
        </p:nvSpPr>
        <p:spPr>
          <a:xfrm>
            <a:off x="5041061" y="6172200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5051830" y="6451295"/>
            <a:ext cx="228600" cy="2286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6130" y="6165084"/>
            <a:ext cx="282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= WFO/RFC/National Center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1369" y="6451295"/>
            <a:ext cx="282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= Support Site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3075" y="2422124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RIW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55431" y="2917424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CYS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82308" y="3289759"/>
            <a:ext cx="567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CIRA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73075" y="3448417"/>
            <a:ext cx="587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UCAR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71892" y="1383251"/>
            <a:ext cx="55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MSO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73075" y="4267200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ABQ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1892" y="4811744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TWC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30714" y="4413037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PSR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4166" y="4056236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LOX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888" y="2674941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EKA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552" y="2118169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MFR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1730" y="1521750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PQR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14176" y="1523369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FGF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97722" y="2118169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APX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40422" y="2488024"/>
            <a:ext cx="701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CIMSS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19842" y="3036960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OAX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15168" y="4980801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FWR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45690" y="4690036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SPC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08351" y="4430466"/>
            <a:ext cx="49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HWT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40522" y="3854868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PAH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6997" y="5895201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ARH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16169" y="5932527"/>
            <a:ext cx="732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PRHQ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497972" y="3809003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OPG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71134" y="3518359"/>
            <a:ext cx="68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CRHQ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35597" y="3810324"/>
            <a:ext cx="56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AWC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30582" y="4430467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CAE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81875" y="4635642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CHS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63152" y="3969715"/>
            <a:ext cx="575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MRX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01278" y="3442511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RLX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>
            <a:off x="374857" y="3598584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57357" y="3344865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HNX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6" name="5-Point Star 75"/>
          <p:cNvSpPr/>
          <p:nvPr/>
        </p:nvSpPr>
        <p:spPr>
          <a:xfrm>
            <a:off x="4442534" y="4588641"/>
            <a:ext cx="114300" cy="1143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421278" y="4419322"/>
            <a:ext cx="50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OUN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8" name="5-Point Star 77"/>
          <p:cNvSpPr/>
          <p:nvPr/>
        </p:nvSpPr>
        <p:spPr>
          <a:xfrm>
            <a:off x="4370032" y="4681150"/>
            <a:ext cx="114300" cy="11430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908913" y="4702941"/>
            <a:ext cx="590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WDTD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33008" y="6328184"/>
            <a:ext cx="482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BRO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16685"/>
            <a:ext cx="2133600" cy="365125"/>
          </a:xfrm>
        </p:spPr>
        <p:txBody>
          <a:bodyPr/>
          <a:lstStyle/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50636" y="6148000"/>
            <a:ext cx="595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NHC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3" name="5-Point Star 82"/>
          <p:cNvSpPr/>
          <p:nvPr/>
        </p:nvSpPr>
        <p:spPr>
          <a:xfrm>
            <a:off x="7696200" y="6358561"/>
            <a:ext cx="228600" cy="2286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608671" y="3598584"/>
            <a:ext cx="632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VAAC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6" name="5-Point Star 85"/>
          <p:cNvSpPr/>
          <p:nvPr/>
        </p:nvSpPr>
        <p:spPr>
          <a:xfrm>
            <a:off x="7829549" y="3536166"/>
            <a:ext cx="114300" cy="1143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7312205" y="3385727"/>
            <a:ext cx="539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WPC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8" name="5-Point Star 87"/>
          <p:cNvSpPr/>
          <p:nvPr/>
        </p:nvSpPr>
        <p:spPr>
          <a:xfrm>
            <a:off x="7766747" y="3459165"/>
            <a:ext cx="114300" cy="1143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924800" y="3386186"/>
            <a:ext cx="55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OPC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0" name="5-Point Star 89"/>
          <p:cNvSpPr/>
          <p:nvPr/>
        </p:nvSpPr>
        <p:spPr>
          <a:xfrm>
            <a:off x="7886699" y="3467077"/>
            <a:ext cx="114300" cy="1143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smtClean="0"/>
              <a:t>Necessary Site Modifications to Receive Imagery &amp;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 noChangeAspect="1"/>
          </p:cNvSpPr>
          <p:nvPr/>
        </p:nvSpPr>
        <p:spPr bwMode="auto">
          <a:xfrm>
            <a:off x="0" y="1201510"/>
            <a:ext cx="9144000" cy="581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Modifications to the AWIPS </a:t>
            </a:r>
            <a:r>
              <a:rPr lang="en-US" dirty="0" err="1" smtClean="0"/>
              <a:t>pqact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ldmd</a:t>
            </a:r>
            <a:r>
              <a:rPr lang="en-US" dirty="0" smtClean="0"/>
              <a:t> files:</a:t>
            </a:r>
          </a:p>
          <a:p>
            <a:pPr lvl="1"/>
            <a:r>
              <a:rPr lang="en-US" dirty="0" smtClean="0"/>
              <a:t>Read the GOES-R East and GOES-R West SBN channels</a:t>
            </a:r>
          </a:p>
          <a:p>
            <a:pPr lvl="1"/>
            <a:r>
              <a:rPr lang="en-US" dirty="0" smtClean="0"/>
              <a:t>Read the SBN EXP channel</a:t>
            </a:r>
          </a:p>
          <a:p>
            <a:pPr lvl="1"/>
            <a:r>
              <a:rPr lang="en-US" dirty="0" smtClean="0"/>
              <a:t>Read the WMO headers for GOES-R </a:t>
            </a:r>
            <a:r>
              <a:rPr lang="en-US" dirty="0" err="1" smtClean="0"/>
              <a:t>Sectorized</a:t>
            </a:r>
            <a:r>
              <a:rPr lang="en-US" dirty="0" smtClean="0"/>
              <a:t> Cloud and Moisture Imagery, derived products, and polar products</a:t>
            </a:r>
          </a:p>
          <a:p>
            <a:endParaRPr lang="en-US" dirty="0" smtClean="0"/>
          </a:p>
          <a:p>
            <a:r>
              <a:rPr lang="en-US" dirty="0" smtClean="0"/>
              <a:t>Restart LDM as root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Note: </a:t>
            </a:r>
            <a:r>
              <a:rPr lang="en-US" dirty="0" err="1" smtClean="0"/>
              <a:t>pqact.conf</a:t>
            </a:r>
            <a:r>
              <a:rPr lang="en-US" dirty="0" smtClean="0"/>
              <a:t> file changes are overwritten in each AWIPS build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21" y="3582620"/>
            <a:ext cx="2736458" cy="205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smtClean="0"/>
              <a:t>Daily Satellite Scan Strategy Tag-Up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 noChangeAspect="1"/>
          </p:cNvSpPr>
          <p:nvPr/>
        </p:nvSpPr>
        <p:spPr bwMode="auto">
          <a:xfrm>
            <a:off x="0" y="1047890"/>
            <a:ext cx="9144000" cy="54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</p:txBody>
      </p:sp>
      <p:sp>
        <p:nvSpPr>
          <p:cNvPr id="7" name="Content Placeholder 2"/>
          <p:cNvSpPr txBox="1">
            <a:spLocks noChangeAspect="1"/>
          </p:cNvSpPr>
          <p:nvPr/>
        </p:nvSpPr>
        <p:spPr bwMode="auto">
          <a:xfrm>
            <a:off x="0" y="1057735"/>
            <a:ext cx="9144000" cy="545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Standing optional meeting  daily at 2pm EDT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Opportunity for user community to:</a:t>
            </a:r>
          </a:p>
          <a:p>
            <a:pPr lvl="2"/>
            <a:r>
              <a:rPr lang="en-US" dirty="0" smtClean="0"/>
              <a:t>Report any dataflow issues</a:t>
            </a:r>
            <a:r>
              <a:rPr lang="en-US" dirty="0"/>
              <a:t> </a:t>
            </a:r>
            <a:r>
              <a:rPr lang="en-US" dirty="0" smtClean="0"/>
              <a:t>at their site</a:t>
            </a:r>
          </a:p>
          <a:p>
            <a:pPr lvl="2"/>
            <a:r>
              <a:rPr lang="en-US" dirty="0" smtClean="0"/>
              <a:t>Decide to put the “satellite” in E or W position for next day</a:t>
            </a:r>
          </a:p>
          <a:p>
            <a:pPr lvl="2"/>
            <a:r>
              <a:rPr lang="en-US" dirty="0" smtClean="0"/>
              <a:t>Decide to put the “satellite” in Flex or Continuous Full Disk mode for next day</a:t>
            </a:r>
          </a:p>
          <a:p>
            <a:pPr lvl="2"/>
            <a:r>
              <a:rPr lang="en-US" dirty="0" smtClean="0"/>
              <a:t>Decide on position of Mesoscale sectors if in Flex mode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Plan for following day will go into effect at 12z that day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70" y="1201510"/>
            <a:ext cx="1588098" cy="14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smtClean="0"/>
              <a:t>AWIPS Freeze &amp; </a:t>
            </a:r>
            <a:r>
              <a:rPr lang="en-US" b="1" dirty="0" err="1" smtClean="0"/>
              <a:t>TOWRpro</a:t>
            </a:r>
            <a:r>
              <a:rPr lang="en-US" b="1" dirty="0" smtClean="0"/>
              <a:t> RPM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 noChangeAspect="1"/>
          </p:cNvSpPr>
          <p:nvPr/>
        </p:nvSpPr>
        <p:spPr bwMode="auto">
          <a:xfrm>
            <a:off x="0" y="1057734"/>
            <a:ext cx="9144000" cy="58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AWIPS freeze is imminent </a:t>
            </a:r>
          </a:p>
          <a:p>
            <a:pPr lvl="2"/>
            <a:r>
              <a:rPr lang="en-US" dirty="0" smtClean="0"/>
              <a:t>AWIPS v16.4.1 is currently final release (~Oct 2016)</a:t>
            </a:r>
          </a:p>
          <a:p>
            <a:pPr lvl="2"/>
            <a:r>
              <a:rPr lang="en-US" dirty="0" smtClean="0"/>
              <a:t>Satellite AWIPS development will continue beyond freeze date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Non-baseline “localization” changes to continue during freeze via </a:t>
            </a:r>
            <a:r>
              <a:rPr lang="en-US" dirty="0" err="1" smtClean="0"/>
              <a:t>TOWRpro</a:t>
            </a:r>
            <a:r>
              <a:rPr lang="en-US" dirty="0" smtClean="0"/>
              <a:t> RPM</a:t>
            </a:r>
          </a:p>
          <a:p>
            <a:pPr lvl="2"/>
            <a:r>
              <a:rPr lang="en-US" dirty="0" smtClean="0"/>
              <a:t>RPM = Red Hat Package Manager</a:t>
            </a:r>
          </a:p>
          <a:p>
            <a:pPr lvl="2"/>
            <a:r>
              <a:rPr lang="en-US" dirty="0" smtClean="0"/>
              <a:t>A collection of .xml AWIPS configuration files installed at the “site” level </a:t>
            </a:r>
          </a:p>
          <a:p>
            <a:pPr lvl="2"/>
            <a:r>
              <a:rPr lang="en-US" dirty="0" smtClean="0"/>
              <a:t>GOES-R RPM collection called “goes-r </a:t>
            </a:r>
            <a:r>
              <a:rPr lang="en-US" dirty="0" err="1" smtClean="0"/>
              <a:t>wfo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Polar RPM collection called “polar-</a:t>
            </a:r>
            <a:r>
              <a:rPr lang="en-US" dirty="0" err="1" smtClean="0"/>
              <a:t>wfo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smtClean="0"/>
              <a:t>GOES-R </a:t>
            </a:r>
            <a:r>
              <a:rPr lang="en-US" b="1" dirty="0" err="1" smtClean="0"/>
              <a:t>TOWRpro</a:t>
            </a:r>
            <a:r>
              <a:rPr lang="en-US" b="1" dirty="0" smtClean="0"/>
              <a:t> RPM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 noChangeAspect="1"/>
          </p:cNvSpPr>
          <p:nvPr/>
        </p:nvSpPr>
        <p:spPr bwMode="auto">
          <a:xfrm>
            <a:off x="0" y="1057734"/>
            <a:ext cx="9144000" cy="58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GOES-R </a:t>
            </a:r>
            <a:r>
              <a:rPr lang="en-US" dirty="0" err="1" smtClean="0"/>
              <a:t>TOWRpro</a:t>
            </a:r>
            <a:r>
              <a:rPr lang="en-US" dirty="0" smtClean="0"/>
              <a:t> RPM has been deployed at nearly all participating sites.  It contains:</a:t>
            </a:r>
          </a:p>
          <a:p>
            <a:pPr lvl="2"/>
            <a:r>
              <a:rPr lang="en-US" dirty="0" smtClean="0"/>
              <a:t>Improved GOES-R CAVE menu</a:t>
            </a:r>
          </a:p>
          <a:p>
            <a:pPr lvl="2"/>
            <a:r>
              <a:rPr lang="en-US" dirty="0" smtClean="0"/>
              <a:t>GOES-R 11-bit color tables</a:t>
            </a:r>
          </a:p>
          <a:p>
            <a:pPr lvl="2"/>
            <a:r>
              <a:rPr lang="en-US" dirty="0" smtClean="0"/>
              <a:t>Derived product WMO headers</a:t>
            </a:r>
          </a:p>
          <a:p>
            <a:pPr lvl="2"/>
            <a:r>
              <a:rPr lang="en-US" dirty="0" smtClean="0"/>
              <a:t>Purge rules to 6 hours</a:t>
            </a:r>
          </a:p>
          <a:p>
            <a:pPr lvl="2"/>
            <a:r>
              <a:rPr lang="en-US" dirty="0" smtClean="0"/>
              <a:t>Other </a:t>
            </a:r>
            <a:r>
              <a:rPr lang="en-US" dirty="0" err="1" smtClean="0"/>
              <a:t>config</a:t>
            </a:r>
            <a:r>
              <a:rPr lang="en-US" dirty="0" smtClean="0"/>
              <a:t> files required to receive products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Users can provide feedback to TOWR-S for recommended changes to menu, color tables, etc.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Derived products are becoming available over SBN this month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55" y="87765"/>
            <a:ext cx="7086600" cy="1143000"/>
          </a:xfrm>
        </p:spPr>
        <p:txBody>
          <a:bodyPr/>
          <a:lstStyle/>
          <a:p>
            <a:r>
              <a:rPr lang="en-US" b="1" dirty="0" smtClean="0"/>
              <a:t>Polar </a:t>
            </a:r>
            <a:r>
              <a:rPr lang="en-US" b="1" dirty="0" err="1" smtClean="0"/>
              <a:t>TOWRpro</a:t>
            </a:r>
            <a:r>
              <a:rPr lang="en-US" b="1" dirty="0" smtClean="0"/>
              <a:t> RPM   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8320"/>
            <a:ext cx="9144000" cy="545351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B7E276B-F0D1-4C4D-87A4-5977F89AC44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 noChangeAspect="1"/>
          </p:cNvSpPr>
          <p:nvPr/>
        </p:nvSpPr>
        <p:spPr bwMode="auto">
          <a:xfrm>
            <a:off x="0" y="1057734"/>
            <a:ext cx="9144000" cy="58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Polar </a:t>
            </a:r>
            <a:r>
              <a:rPr lang="en-US" dirty="0" err="1" smtClean="0"/>
              <a:t>TOWRpro</a:t>
            </a:r>
            <a:r>
              <a:rPr lang="en-US" dirty="0" smtClean="0"/>
              <a:t> RPM is under development and not yet deployed.  It will contain:</a:t>
            </a:r>
          </a:p>
          <a:p>
            <a:pPr lvl="2"/>
            <a:r>
              <a:rPr lang="en-US" dirty="0"/>
              <a:t>Polar imagery/products (listed by satellite source) in existing “Satellite” CAVE menu</a:t>
            </a:r>
          </a:p>
          <a:p>
            <a:pPr lvl="2"/>
            <a:r>
              <a:rPr lang="en-US" dirty="0"/>
              <a:t>WMO headers for all polar imagery/products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Polar products are becoming available over SBN this month</a:t>
            </a:r>
          </a:p>
          <a:p>
            <a:pPr lvl="2"/>
            <a:r>
              <a:rPr lang="en-US" dirty="0" smtClean="0"/>
              <a:t>Beginning to flow over EXP SBN channel</a:t>
            </a:r>
          </a:p>
          <a:p>
            <a:pPr lvl="3"/>
            <a:r>
              <a:rPr lang="en-US" dirty="0" smtClean="0"/>
              <a:t>First product will be AMSR-2 Sea Surface Wind Speed</a:t>
            </a:r>
          </a:p>
          <a:p>
            <a:pPr lvl="2"/>
            <a:r>
              <a:rPr lang="en-US" dirty="0" smtClean="0"/>
              <a:t>Eventually these products will be migrated to their operational paths</a:t>
            </a:r>
          </a:p>
          <a:p>
            <a:pPr lvl="2"/>
            <a:r>
              <a:rPr lang="en-US" dirty="0" smtClean="0"/>
              <a:t>Requires AWIPS v16.2.1 to display them (point-set plugin, </a:t>
            </a:r>
            <a:r>
              <a:rPr lang="en-US" dirty="0" err="1" smtClean="0"/>
              <a:t>netcdfGrid</a:t>
            </a:r>
            <a:r>
              <a:rPr lang="en-US" dirty="0" smtClean="0"/>
              <a:t> plugin)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4166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ECF5EF8-31B4-4F78-B46E-860652303D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28265</TotalTime>
  <Words>796</Words>
  <Application>Microsoft Office PowerPoint</Application>
  <PresentationFormat>On-screen Show (4:3)</PresentationFormat>
  <Paragraphs>230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2_Office Theme</vt:lpstr>
      <vt:lpstr>PowerPoint Presentation</vt:lpstr>
      <vt:lpstr>What is the GOES-R Simulated Imagery?</vt:lpstr>
      <vt:lpstr>What are the GOES-R Simulated Products?</vt:lpstr>
      <vt:lpstr>PowerPoint Presentation</vt:lpstr>
      <vt:lpstr>Necessary Site Modifications to Receive Imagery &amp; Products</vt:lpstr>
      <vt:lpstr>Daily Satellite Scan Strategy Tag-Up</vt:lpstr>
      <vt:lpstr>AWIPS Freeze &amp; TOWRpro RPM Development</vt:lpstr>
      <vt:lpstr>GOES-R TOWRpro RPM</vt:lpstr>
      <vt:lpstr>Polar TOWRpro RPM    Development</vt:lpstr>
      <vt:lpstr>TOWRpro AWIPS Installation</vt:lpstr>
      <vt:lpstr>Participants Presenting Today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Status and Responses to SRR RFAs</dc:title>
  <dc:creator>Pickering, Richard A. (GSFC-4000)</dc:creator>
  <cp:lastModifiedBy>Guillot, Eric</cp:lastModifiedBy>
  <cp:revision>1120</cp:revision>
  <cp:lastPrinted>2016-03-10T19:35:11Z</cp:lastPrinted>
  <dcterms:created xsi:type="dcterms:W3CDTF">2010-06-14T17:25:55Z</dcterms:created>
  <dcterms:modified xsi:type="dcterms:W3CDTF">2016-05-10T16:00:12Z</dcterms:modified>
</cp:coreProperties>
</file>