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18"/>
  </p:notesMasterIdLst>
  <p:sldIdLst>
    <p:sldId id="501" r:id="rId2"/>
    <p:sldId id="503" r:id="rId3"/>
    <p:sldId id="489" r:id="rId4"/>
    <p:sldId id="564" r:id="rId5"/>
    <p:sldId id="552" r:id="rId6"/>
    <p:sldId id="558" r:id="rId7"/>
    <p:sldId id="565" r:id="rId8"/>
    <p:sldId id="555" r:id="rId9"/>
    <p:sldId id="563" r:id="rId10"/>
    <p:sldId id="562" r:id="rId11"/>
    <p:sldId id="566" r:id="rId12"/>
    <p:sldId id="569" r:id="rId13"/>
    <p:sldId id="570" r:id="rId14"/>
    <p:sldId id="571" r:id="rId15"/>
    <p:sldId id="560" r:id="rId16"/>
    <p:sldId id="265" r:id="rId17"/>
  </p:sldIdLst>
  <p:sldSz cx="9144000" cy="6858000" type="screen4x3"/>
  <p:notesSz cx="6985000" cy="92837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7" autoAdjust="0"/>
    <p:restoredTop sz="94601" autoAdjust="0"/>
  </p:normalViewPr>
  <p:slideViewPr>
    <p:cSldViewPr>
      <p:cViewPr>
        <p:scale>
          <a:sx n="139" d="100"/>
          <a:sy n="139" d="100"/>
        </p:scale>
        <p:origin x="-76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027154" cy="463546"/>
          </a:xfrm>
          <a:prstGeom prst="rect">
            <a:avLst/>
          </a:prstGeom>
          <a:noFill/>
          <a:ln w="9525">
            <a:noFill/>
            <a:miter lim="800000"/>
            <a:headEnd/>
            <a:tailEnd/>
          </a:ln>
          <a:effectLst/>
        </p:spPr>
        <p:txBody>
          <a:bodyPr vert="horz" wrap="square" lIns="92955" tIns="46477" rIns="92955" bIns="46477" numCol="1" anchor="t" anchorCtr="0" compatLnSpc="1">
            <a:prstTxWarp prst="textNoShape">
              <a:avLst/>
            </a:prstTxWarp>
          </a:bodyPr>
          <a:lstStyle>
            <a:lvl1pPr defTabSz="928794" eaLnBrk="1" hangingPunct="1">
              <a:defRPr sz="1200"/>
            </a:lvl1pPr>
          </a:lstStyle>
          <a:p>
            <a:endParaRPr lang="en-US" dirty="0"/>
          </a:p>
        </p:txBody>
      </p:sp>
      <p:sp>
        <p:nvSpPr>
          <p:cNvPr id="48131" name="Rectangle 3"/>
          <p:cNvSpPr>
            <a:spLocks noGrp="1" noChangeArrowheads="1"/>
          </p:cNvSpPr>
          <p:nvPr>
            <p:ph type="dt" idx="1"/>
          </p:nvPr>
        </p:nvSpPr>
        <p:spPr bwMode="auto">
          <a:xfrm>
            <a:off x="3956248" y="0"/>
            <a:ext cx="3027154" cy="463546"/>
          </a:xfrm>
          <a:prstGeom prst="rect">
            <a:avLst/>
          </a:prstGeom>
          <a:noFill/>
          <a:ln w="9525">
            <a:noFill/>
            <a:miter lim="800000"/>
            <a:headEnd/>
            <a:tailEnd/>
          </a:ln>
          <a:effectLst/>
        </p:spPr>
        <p:txBody>
          <a:bodyPr vert="horz" wrap="square" lIns="92955" tIns="46477" rIns="92955" bIns="46477" numCol="1" anchor="t" anchorCtr="0" compatLnSpc="1">
            <a:prstTxWarp prst="textNoShape">
              <a:avLst/>
            </a:prstTxWarp>
          </a:bodyPr>
          <a:lstStyle>
            <a:lvl1pPr algn="r" defTabSz="928794" eaLnBrk="1" hangingPunct="1">
              <a:defRPr sz="1200"/>
            </a:lvl1pPr>
          </a:lstStyle>
          <a:p>
            <a:endParaRPr lang="en-US" dirty="0"/>
          </a:p>
        </p:txBody>
      </p:sp>
      <p:sp>
        <p:nvSpPr>
          <p:cNvPr id="48132"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ffectLst/>
        </p:spPr>
      </p:sp>
      <p:sp>
        <p:nvSpPr>
          <p:cNvPr id="48133" name="Rectangle 5"/>
          <p:cNvSpPr>
            <a:spLocks noGrp="1" noChangeArrowheads="1"/>
          </p:cNvSpPr>
          <p:nvPr>
            <p:ph type="body" sz="quarter" idx="3"/>
          </p:nvPr>
        </p:nvSpPr>
        <p:spPr bwMode="auto">
          <a:xfrm>
            <a:off x="698822" y="4410078"/>
            <a:ext cx="5587360" cy="4176706"/>
          </a:xfrm>
          <a:prstGeom prst="rect">
            <a:avLst/>
          </a:prstGeom>
          <a:noFill/>
          <a:ln w="9525">
            <a:noFill/>
            <a:miter lim="800000"/>
            <a:headEnd/>
            <a:tailEnd/>
          </a:ln>
          <a:effectLst/>
        </p:spPr>
        <p:txBody>
          <a:bodyPr vert="horz" wrap="square" lIns="92955" tIns="46477" rIns="92955" bIns="4647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4" name="Rectangle 6"/>
          <p:cNvSpPr>
            <a:spLocks noGrp="1" noChangeArrowheads="1"/>
          </p:cNvSpPr>
          <p:nvPr>
            <p:ph type="ftr" sz="quarter" idx="4"/>
          </p:nvPr>
        </p:nvSpPr>
        <p:spPr bwMode="auto">
          <a:xfrm>
            <a:off x="0" y="8818557"/>
            <a:ext cx="3027154" cy="463546"/>
          </a:xfrm>
          <a:prstGeom prst="rect">
            <a:avLst/>
          </a:prstGeom>
          <a:noFill/>
          <a:ln w="9525">
            <a:noFill/>
            <a:miter lim="800000"/>
            <a:headEnd/>
            <a:tailEnd/>
          </a:ln>
          <a:effectLst/>
        </p:spPr>
        <p:txBody>
          <a:bodyPr vert="horz" wrap="square" lIns="92955" tIns="46477" rIns="92955" bIns="46477" numCol="1" anchor="b" anchorCtr="0" compatLnSpc="1">
            <a:prstTxWarp prst="textNoShape">
              <a:avLst/>
            </a:prstTxWarp>
          </a:bodyPr>
          <a:lstStyle>
            <a:lvl1pPr defTabSz="928794" eaLnBrk="1" hangingPunct="1">
              <a:defRPr sz="1200"/>
            </a:lvl1pPr>
          </a:lstStyle>
          <a:p>
            <a:endParaRPr lang="en-US" dirty="0"/>
          </a:p>
        </p:txBody>
      </p:sp>
      <p:sp>
        <p:nvSpPr>
          <p:cNvPr id="48135" name="Rectangle 7"/>
          <p:cNvSpPr>
            <a:spLocks noGrp="1" noChangeArrowheads="1"/>
          </p:cNvSpPr>
          <p:nvPr>
            <p:ph type="sldNum" sz="quarter" idx="5"/>
          </p:nvPr>
        </p:nvSpPr>
        <p:spPr bwMode="auto">
          <a:xfrm>
            <a:off x="3956248" y="8818557"/>
            <a:ext cx="3027154" cy="463546"/>
          </a:xfrm>
          <a:prstGeom prst="rect">
            <a:avLst/>
          </a:prstGeom>
          <a:noFill/>
          <a:ln w="9525">
            <a:noFill/>
            <a:miter lim="800000"/>
            <a:headEnd/>
            <a:tailEnd/>
          </a:ln>
          <a:effectLst/>
        </p:spPr>
        <p:txBody>
          <a:bodyPr vert="horz" wrap="square" lIns="92955" tIns="46477" rIns="92955" bIns="46477" numCol="1" anchor="b" anchorCtr="0" compatLnSpc="1">
            <a:prstTxWarp prst="textNoShape">
              <a:avLst/>
            </a:prstTxWarp>
          </a:bodyPr>
          <a:lstStyle>
            <a:lvl1pPr algn="r" defTabSz="928794" eaLnBrk="1" hangingPunct="1">
              <a:defRPr sz="1200"/>
            </a:lvl1pPr>
          </a:lstStyle>
          <a:p>
            <a:fld id="{A4227EB9-1B5C-4B7B-BD87-7D719447A3C4}" type="slidenum">
              <a:rPr lang="en-US"/>
              <a:pPr/>
              <a:t>‹#›</a:t>
            </a:fld>
            <a:endParaRPr lang="en-US" dirty="0"/>
          </a:p>
        </p:txBody>
      </p:sp>
    </p:spTree>
    <p:extLst>
      <p:ext uri="{BB962C8B-B14F-4D97-AF65-F5344CB8AC3E}">
        <p14:creationId xmlns:p14="http://schemas.microsoft.com/office/powerpoint/2010/main" val="155623021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6A13495-D9DF-4440-9495-AAC0D41C4BF3}" type="slidenum">
              <a:rPr lang="en-US"/>
              <a:pPr/>
              <a:t>1</a:t>
            </a:fld>
            <a:endParaRPr lang="en-US" dirty="0"/>
          </a:p>
        </p:txBody>
      </p:sp>
      <p:sp>
        <p:nvSpPr>
          <p:cNvPr id="839682" name="Rectangle 7"/>
          <p:cNvSpPr txBox="1">
            <a:spLocks noGrp="1" noChangeArrowheads="1"/>
          </p:cNvSpPr>
          <p:nvPr/>
        </p:nvSpPr>
        <p:spPr bwMode="auto">
          <a:xfrm>
            <a:off x="3957848" y="8818557"/>
            <a:ext cx="3027153" cy="465143"/>
          </a:xfrm>
          <a:prstGeom prst="rect">
            <a:avLst/>
          </a:prstGeom>
          <a:noFill/>
          <a:ln w="9525">
            <a:noFill/>
            <a:miter lim="800000"/>
            <a:headEnd/>
            <a:tailEnd/>
          </a:ln>
        </p:spPr>
        <p:txBody>
          <a:bodyPr lIns="92924" tIns="46463" rIns="92924" bIns="46463" anchor="b"/>
          <a:lstStyle/>
          <a:p>
            <a:pPr algn="r" defTabSz="927195" eaLnBrk="1" hangingPunct="1"/>
            <a:fld id="{2D958334-A9D8-46FD-B3E2-389369070DB1}" type="slidenum">
              <a:rPr lang="en-US" sz="1200">
                <a:latin typeface="Times New Roman" pitchFamily="18" charset="0"/>
              </a:rPr>
              <a:pPr algn="r" defTabSz="927195" eaLnBrk="1" hangingPunct="1"/>
              <a:t>1</a:t>
            </a:fld>
            <a:endParaRPr lang="en-US" sz="1200" dirty="0">
              <a:latin typeface="Times New Roman" pitchFamily="18" charset="0"/>
            </a:endParaRPr>
          </a:p>
        </p:txBody>
      </p:sp>
      <p:sp>
        <p:nvSpPr>
          <p:cNvPr id="839683" name="Rectangle 2"/>
          <p:cNvSpPr>
            <a:spLocks noGrp="1" noRot="1" noChangeAspect="1" noChangeArrowheads="1" noTextEdit="1"/>
          </p:cNvSpPr>
          <p:nvPr>
            <p:ph type="sldImg"/>
          </p:nvPr>
        </p:nvSpPr>
        <p:spPr>
          <a:xfrm>
            <a:off x="1171575" y="695325"/>
            <a:ext cx="4641850" cy="3481388"/>
          </a:xfrm>
          <a:ln/>
        </p:spPr>
      </p:sp>
      <p:sp>
        <p:nvSpPr>
          <p:cNvPr id="839684" name="Rectangle 3"/>
          <p:cNvSpPr>
            <a:spLocks noGrp="1" noChangeArrowheads="1"/>
          </p:cNvSpPr>
          <p:nvPr>
            <p:ph type="body" idx="1"/>
          </p:nvPr>
        </p:nvSpPr>
        <p:spPr>
          <a:xfrm>
            <a:off x="378995" y="4261423"/>
            <a:ext cx="6302171" cy="4870427"/>
          </a:xfrm>
        </p:spPr>
        <p:txBody>
          <a:bodyPr lIns="92924" tIns="46463" rIns="92924" bIns="46463"/>
          <a:lstStyle/>
          <a:p>
            <a:endParaRPr lang="en-US" sz="1400" dirty="0"/>
          </a:p>
        </p:txBody>
      </p:sp>
    </p:spTree>
    <p:extLst>
      <p:ext uri="{BB962C8B-B14F-4D97-AF65-F5344CB8AC3E}">
        <p14:creationId xmlns:p14="http://schemas.microsoft.com/office/powerpoint/2010/main" val="2227455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FF2C78-27B8-48BA-98BC-A6D7F87780B1}" type="slidenum">
              <a:rPr lang="en-US"/>
              <a:pPr/>
              <a:t>16</a:t>
            </a:fld>
            <a:endParaRPr lang="en-US" dirty="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36511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43426" name="Group 2"/>
          <p:cNvGrpSpPr>
            <a:grpSpLocks/>
          </p:cNvGrpSpPr>
          <p:nvPr/>
        </p:nvGrpSpPr>
        <p:grpSpPr bwMode="auto">
          <a:xfrm>
            <a:off x="0" y="3902075"/>
            <a:ext cx="3400425" cy="2949575"/>
            <a:chOff x="0" y="2458"/>
            <a:chExt cx="2142" cy="1858"/>
          </a:xfrm>
        </p:grpSpPr>
        <p:sp>
          <p:nvSpPr>
            <p:cNvPr id="74342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dirty="0"/>
            </a:p>
          </p:txBody>
        </p:sp>
        <p:sp>
          <p:nvSpPr>
            <p:cNvPr id="74342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dirty="0"/>
            </a:p>
          </p:txBody>
        </p:sp>
        <p:sp>
          <p:nvSpPr>
            <p:cNvPr id="74342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dirty="0"/>
            </a:p>
          </p:txBody>
        </p:sp>
        <p:sp>
          <p:nvSpPr>
            <p:cNvPr id="74343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dirty="0"/>
            </a:p>
          </p:txBody>
        </p:sp>
        <p:sp>
          <p:nvSpPr>
            <p:cNvPr id="74343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dirty="0"/>
            </a:p>
          </p:txBody>
        </p:sp>
        <p:sp>
          <p:nvSpPr>
            <p:cNvPr id="74343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dirty="0"/>
            </a:p>
          </p:txBody>
        </p:sp>
        <p:sp>
          <p:nvSpPr>
            <p:cNvPr id="74343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dirty="0"/>
            </a:p>
          </p:txBody>
        </p:sp>
      </p:grpSp>
      <p:sp>
        <p:nvSpPr>
          <p:cNvPr id="743434" name="Rectangle 10"/>
          <p:cNvSpPr>
            <a:spLocks noGrp="1" noChangeArrowheads="1"/>
          </p:cNvSpPr>
          <p:nvPr>
            <p:ph type="ctrTitle" sz="quarter"/>
          </p:nvPr>
        </p:nvSpPr>
        <p:spPr>
          <a:xfrm>
            <a:off x="685800" y="1873250"/>
            <a:ext cx="7772400" cy="1555750"/>
          </a:xfrm>
        </p:spPr>
        <p:txBody>
          <a:bodyPr/>
          <a:lstStyle>
            <a:lvl1pPr>
              <a:defRPr/>
            </a:lvl1pPr>
          </a:lstStyle>
          <a:p>
            <a:r>
              <a:rPr lang="en-US"/>
              <a:t>Click to edit Master title style</a:t>
            </a:r>
          </a:p>
        </p:txBody>
      </p:sp>
      <p:sp>
        <p:nvSpPr>
          <p:cNvPr id="74343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743436" name="Rectangle 12"/>
          <p:cNvSpPr>
            <a:spLocks noGrp="1" noChangeArrowheads="1"/>
          </p:cNvSpPr>
          <p:nvPr>
            <p:ph type="dt" sz="quarter" idx="2"/>
          </p:nvPr>
        </p:nvSpPr>
        <p:spPr/>
        <p:txBody>
          <a:bodyPr/>
          <a:lstStyle>
            <a:lvl1pPr>
              <a:defRPr/>
            </a:lvl1pPr>
          </a:lstStyle>
          <a:p>
            <a:endParaRPr lang="en-US" dirty="0"/>
          </a:p>
        </p:txBody>
      </p:sp>
      <p:sp>
        <p:nvSpPr>
          <p:cNvPr id="743437" name="Rectangle 13"/>
          <p:cNvSpPr>
            <a:spLocks noGrp="1" noChangeArrowheads="1"/>
          </p:cNvSpPr>
          <p:nvPr>
            <p:ph type="ftr" sz="quarter" idx="3"/>
          </p:nvPr>
        </p:nvSpPr>
        <p:spPr/>
        <p:txBody>
          <a:bodyPr/>
          <a:lstStyle>
            <a:lvl1pPr>
              <a:defRPr/>
            </a:lvl1pPr>
          </a:lstStyle>
          <a:p>
            <a:endParaRPr lang="en-US" dirty="0"/>
          </a:p>
        </p:txBody>
      </p:sp>
      <p:sp>
        <p:nvSpPr>
          <p:cNvPr id="743438" name="Rectangle 14"/>
          <p:cNvSpPr>
            <a:spLocks noGrp="1" noChangeArrowheads="1"/>
          </p:cNvSpPr>
          <p:nvPr>
            <p:ph type="sldNum" sz="quarter" idx="4"/>
          </p:nvPr>
        </p:nvSpPr>
        <p:spPr/>
        <p:txBody>
          <a:bodyPr/>
          <a:lstStyle>
            <a:lvl1pPr>
              <a:defRPr/>
            </a:lvl1pPr>
          </a:lstStyle>
          <a:p>
            <a:fld id="{496979F4-E9D3-4FC5-A5C8-8137895E7782}" type="slidenum">
              <a:rPr lang="en-US"/>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D9EE39B-1DB7-429B-B912-5C392F741BD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CF23002-4AD4-4340-9AF0-2994477CFC16}"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endParaRPr lang="en-US" dirty="0"/>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1D5D598A-FFAF-4163-BF75-B9F3E3C1F078}"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11DD81BF-6F2D-4F73-B365-A362CFD91AAD}"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8B224371-9887-41EC-9043-3F5ECCAD99EA}"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43E0E13-E947-4996-A04F-D43264A570A3}"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EA6817F-1140-46B4-86D1-233A4F7466BB}"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4BC1F205-65FB-45A2-9C72-3A8DC6C6C05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1B7F348A-EC2B-40BF-892A-52B7A315767F}"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1F557EFA-B8E3-405F-9E93-6B3C87A2EBF2}"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BBDD269-1B0E-4EA4-AD77-95383AB71BEE}"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603271E-98F6-4952-8B79-B138013D129F}"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2402" name="Group 2"/>
          <p:cNvGrpSpPr>
            <a:grpSpLocks/>
          </p:cNvGrpSpPr>
          <p:nvPr/>
        </p:nvGrpSpPr>
        <p:grpSpPr bwMode="auto">
          <a:xfrm>
            <a:off x="0" y="3902075"/>
            <a:ext cx="3400425" cy="2949575"/>
            <a:chOff x="0" y="2458"/>
            <a:chExt cx="2142" cy="1858"/>
          </a:xfrm>
        </p:grpSpPr>
        <p:sp>
          <p:nvSpPr>
            <p:cNvPr id="74240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dirty="0"/>
            </a:p>
          </p:txBody>
        </p:sp>
        <p:sp>
          <p:nvSpPr>
            <p:cNvPr id="74240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dirty="0"/>
            </a:p>
          </p:txBody>
        </p:sp>
        <p:sp>
          <p:nvSpPr>
            <p:cNvPr id="74240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dirty="0"/>
            </a:p>
          </p:txBody>
        </p:sp>
        <p:sp>
          <p:nvSpPr>
            <p:cNvPr id="74240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dirty="0"/>
            </a:p>
          </p:txBody>
        </p:sp>
        <p:sp>
          <p:nvSpPr>
            <p:cNvPr id="74240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dirty="0"/>
            </a:p>
          </p:txBody>
        </p:sp>
        <p:sp>
          <p:nvSpPr>
            <p:cNvPr id="74240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dirty="0"/>
            </a:p>
          </p:txBody>
        </p:sp>
        <p:sp>
          <p:nvSpPr>
            <p:cNvPr id="74240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dirty="0"/>
            </a:p>
          </p:txBody>
        </p:sp>
      </p:grpSp>
      <p:sp>
        <p:nvSpPr>
          <p:cNvPr id="74241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4241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4241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dirty="0"/>
          </a:p>
        </p:txBody>
      </p:sp>
      <p:sp>
        <p:nvSpPr>
          <p:cNvPr id="74241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dirty="0"/>
          </a:p>
        </p:txBody>
      </p:sp>
      <p:sp>
        <p:nvSpPr>
          <p:cNvPr id="74241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84751AF7-3D70-4E60-9A9B-819729697E3C}" type="slidenum">
              <a:rPr lang="en-US"/>
              <a:pPr/>
              <a:t>‹#›</a:t>
            </a:fld>
            <a:endParaRPr lang="en-US" dirty="0"/>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hyperlink" Target="mailto:Jamie.Kibler@noaa.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michael.folmer@noaa.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4" descr="NOAA"/>
          <p:cNvPicPr>
            <a:picLocks noChangeAspect="1" noChangeArrowheads="1"/>
          </p:cNvPicPr>
          <p:nvPr/>
        </p:nvPicPr>
        <p:blipFill>
          <a:blip r:embed="rId3" cstate="print"/>
          <a:srcRect/>
          <a:stretch>
            <a:fillRect/>
          </a:stretch>
        </p:blipFill>
        <p:spPr bwMode="auto">
          <a:xfrm>
            <a:off x="304800" y="5105400"/>
            <a:ext cx="1371600" cy="1371600"/>
          </a:xfrm>
          <a:prstGeom prst="rect">
            <a:avLst/>
          </a:prstGeom>
          <a:noFill/>
          <a:ln w="9525">
            <a:noFill/>
            <a:miter lim="800000"/>
            <a:headEnd/>
            <a:tailEnd/>
          </a:ln>
        </p:spPr>
      </p:pic>
      <p:pic>
        <p:nvPicPr>
          <p:cNvPr id="838659" name="Picture 5" descr="Dept of Commerce Seal"/>
          <p:cNvPicPr>
            <a:picLocks noChangeAspect="1" noChangeArrowheads="1"/>
          </p:cNvPicPr>
          <p:nvPr/>
        </p:nvPicPr>
        <p:blipFill>
          <a:blip r:embed="rId4" cstate="print"/>
          <a:srcRect/>
          <a:stretch>
            <a:fillRect/>
          </a:stretch>
        </p:blipFill>
        <p:spPr bwMode="auto">
          <a:xfrm>
            <a:off x="2024062" y="5105400"/>
            <a:ext cx="1328738" cy="1371600"/>
          </a:xfrm>
          <a:prstGeom prst="rect">
            <a:avLst/>
          </a:prstGeom>
          <a:noFill/>
          <a:ln w="9525">
            <a:noFill/>
            <a:miter lim="800000"/>
            <a:headEnd/>
            <a:tailEnd/>
          </a:ln>
        </p:spPr>
      </p:pic>
      <p:sp>
        <p:nvSpPr>
          <p:cNvPr id="838660" name="Text Box 4"/>
          <p:cNvSpPr txBox="1">
            <a:spLocks noChangeArrowheads="1"/>
          </p:cNvSpPr>
          <p:nvPr/>
        </p:nvSpPr>
        <p:spPr bwMode="auto">
          <a:xfrm>
            <a:off x="4191000" y="4952762"/>
            <a:ext cx="4419600" cy="1815882"/>
          </a:xfrm>
          <a:prstGeom prst="rect">
            <a:avLst/>
          </a:prstGeom>
          <a:noFill/>
          <a:ln w="63500">
            <a:noFill/>
            <a:miter lim="800000"/>
            <a:headEnd/>
            <a:tailEnd/>
          </a:ln>
          <a:effectLst/>
        </p:spPr>
        <p:txBody>
          <a:bodyPr wrap="square">
            <a:spAutoFit/>
          </a:bodyPr>
          <a:lstStyle/>
          <a:p>
            <a:pPr eaLnBrk="1" hangingPunct="1">
              <a:spcBef>
                <a:spcPct val="50000"/>
              </a:spcBef>
            </a:pPr>
            <a:r>
              <a:rPr lang="en-US" sz="1400" b="1" dirty="0" smtClean="0">
                <a:solidFill>
                  <a:srgbClr val="FFFF00"/>
                </a:solidFill>
              </a:rPr>
              <a:t>Jamie Kibler</a:t>
            </a:r>
          </a:p>
          <a:p>
            <a:pPr eaLnBrk="1" hangingPunct="1">
              <a:spcBef>
                <a:spcPct val="50000"/>
              </a:spcBef>
            </a:pPr>
            <a:r>
              <a:rPr lang="en-US" sz="1400" b="1" dirty="0">
                <a:solidFill>
                  <a:srgbClr val="FFFF00"/>
                </a:solidFill>
              </a:rPr>
              <a:t>Satellite Focal Point of the Satellite Analysis </a:t>
            </a:r>
            <a:r>
              <a:rPr lang="en-US" sz="1400" b="1" dirty="0" smtClean="0">
                <a:solidFill>
                  <a:srgbClr val="FFFF00"/>
                </a:solidFill>
              </a:rPr>
              <a:t>Branch</a:t>
            </a:r>
          </a:p>
          <a:p>
            <a:pPr eaLnBrk="1" hangingPunct="1">
              <a:spcBef>
                <a:spcPct val="50000"/>
              </a:spcBef>
            </a:pPr>
            <a:r>
              <a:rPr lang="en-US" sz="1400" b="1" dirty="0" smtClean="0">
                <a:solidFill>
                  <a:srgbClr val="FFFF00"/>
                </a:solidFill>
              </a:rPr>
              <a:t>User </a:t>
            </a:r>
            <a:r>
              <a:rPr lang="en-US" sz="1400" b="1" dirty="0">
                <a:solidFill>
                  <a:srgbClr val="FFFF00"/>
                </a:solidFill>
              </a:rPr>
              <a:t>Service </a:t>
            </a:r>
            <a:r>
              <a:rPr lang="en-US" sz="1400" b="1" dirty="0" smtClean="0">
                <a:solidFill>
                  <a:srgbClr val="FFFF00"/>
                </a:solidFill>
              </a:rPr>
              <a:t>Lead </a:t>
            </a:r>
          </a:p>
          <a:p>
            <a:pPr eaLnBrk="1" hangingPunct="1">
              <a:spcBef>
                <a:spcPct val="50000"/>
              </a:spcBef>
            </a:pPr>
            <a:r>
              <a:rPr lang="en-US" sz="1400" b="1" dirty="0">
                <a:solidFill>
                  <a:srgbClr val="FFFF00"/>
                </a:solidFill>
              </a:rPr>
              <a:t>Volcanic Ash Operations </a:t>
            </a:r>
            <a:r>
              <a:rPr lang="en-US" sz="1400" b="1" dirty="0" smtClean="0">
                <a:solidFill>
                  <a:srgbClr val="FFFF00"/>
                </a:solidFill>
              </a:rPr>
              <a:t>Manager</a:t>
            </a:r>
            <a:endParaRPr lang="en-US" sz="1400" b="1" dirty="0">
              <a:solidFill>
                <a:srgbClr val="FFFF00"/>
              </a:solidFill>
            </a:endParaRPr>
          </a:p>
          <a:p>
            <a:pPr eaLnBrk="1" hangingPunct="1">
              <a:spcBef>
                <a:spcPct val="50000"/>
              </a:spcBef>
            </a:pPr>
            <a:r>
              <a:rPr lang="en-US" sz="1400" b="1" dirty="0" smtClean="0">
                <a:solidFill>
                  <a:srgbClr val="FFFF00"/>
                </a:solidFill>
              </a:rPr>
              <a:t>NESDIS/OSPO/SPSD/Satellite </a:t>
            </a:r>
            <a:r>
              <a:rPr lang="en-US" sz="1400" b="1" dirty="0">
                <a:solidFill>
                  <a:srgbClr val="FFFF00"/>
                </a:solidFill>
              </a:rPr>
              <a:t>Analysis </a:t>
            </a:r>
            <a:r>
              <a:rPr lang="en-US" sz="1400" b="1" dirty="0" smtClean="0">
                <a:solidFill>
                  <a:srgbClr val="FFFF00"/>
                </a:solidFill>
              </a:rPr>
              <a:t>Branch</a:t>
            </a:r>
            <a:endParaRPr lang="en-US" sz="1400" b="1" dirty="0">
              <a:solidFill>
                <a:srgbClr val="FFFF00"/>
              </a:solidFill>
            </a:endParaRPr>
          </a:p>
        </p:txBody>
      </p:sp>
      <p:sp>
        <p:nvSpPr>
          <p:cNvPr id="838661" name="Rectangle 5"/>
          <p:cNvSpPr>
            <a:spLocks noChangeArrowheads="1"/>
          </p:cNvSpPr>
          <p:nvPr/>
        </p:nvSpPr>
        <p:spPr bwMode="auto">
          <a:xfrm>
            <a:off x="152400" y="304800"/>
            <a:ext cx="8763000" cy="584775"/>
          </a:xfrm>
          <a:prstGeom prst="rect">
            <a:avLst/>
          </a:prstGeom>
          <a:noFill/>
          <a:ln w="9525">
            <a:noFill/>
            <a:miter lim="800000"/>
            <a:headEnd/>
            <a:tailEnd/>
          </a:ln>
          <a:effectLst/>
        </p:spPr>
        <p:txBody>
          <a:bodyPr>
            <a:spAutoFit/>
          </a:bodyPr>
          <a:lstStyle/>
          <a:p>
            <a:pPr algn="ctr"/>
            <a:r>
              <a:rPr lang="en-US" sz="3200" b="1" dirty="0">
                <a:solidFill>
                  <a:srgbClr val="FFFFFF"/>
                </a:solidFill>
                <a:effectLst>
                  <a:outerShdw blurRad="38100" dist="38100" dir="2700000" algn="tl">
                    <a:srgbClr val="010199"/>
                  </a:outerShdw>
                </a:effectLst>
              </a:rPr>
              <a:t> </a:t>
            </a:r>
          </a:p>
        </p:txBody>
      </p:sp>
      <p:sp>
        <p:nvSpPr>
          <p:cNvPr id="838664" name="Rectangle 8"/>
          <p:cNvSpPr>
            <a:spLocks noChangeArrowheads="1"/>
          </p:cNvSpPr>
          <p:nvPr/>
        </p:nvSpPr>
        <p:spPr bwMode="auto">
          <a:xfrm>
            <a:off x="152400" y="2621340"/>
            <a:ext cx="3733800" cy="1569660"/>
          </a:xfrm>
          <a:prstGeom prst="rect">
            <a:avLst/>
          </a:prstGeom>
          <a:noFill/>
          <a:ln w="9525">
            <a:noFill/>
            <a:miter lim="800000"/>
            <a:headEnd/>
            <a:tailEnd/>
          </a:ln>
          <a:effectLst/>
        </p:spPr>
        <p:txBody>
          <a:bodyPr wrap="square">
            <a:spAutoFit/>
          </a:bodyPr>
          <a:lstStyle/>
          <a:p>
            <a:pPr algn="ctr"/>
            <a:r>
              <a:rPr lang="en-US" sz="2400" b="1" dirty="0" smtClean="0">
                <a:effectLst>
                  <a:outerShdw blurRad="38100" dist="38100" dir="2700000" algn="tl">
                    <a:srgbClr val="010199"/>
                  </a:outerShdw>
                </a:effectLst>
              </a:rPr>
              <a:t>NOAA Satellite Proving Ground/User-Readiness Meeting</a:t>
            </a:r>
            <a:endParaRPr lang="en-US" sz="2400" b="1" dirty="0"/>
          </a:p>
          <a:p>
            <a:pPr algn="ctr"/>
            <a:r>
              <a:rPr lang="en-US" sz="2400" b="1" dirty="0" smtClean="0"/>
              <a:t>June 15-19, 2015</a:t>
            </a:r>
            <a:endParaRPr lang="en-US" sz="2400" b="1" dirty="0"/>
          </a:p>
        </p:txBody>
      </p:sp>
      <p:sp>
        <p:nvSpPr>
          <p:cNvPr id="10" name="TextBox 9"/>
          <p:cNvSpPr txBox="1"/>
          <p:nvPr/>
        </p:nvSpPr>
        <p:spPr>
          <a:xfrm>
            <a:off x="76200" y="76200"/>
            <a:ext cx="8915400" cy="1384995"/>
          </a:xfrm>
          <a:prstGeom prst="rect">
            <a:avLst/>
          </a:prstGeom>
          <a:noFill/>
        </p:spPr>
        <p:txBody>
          <a:bodyPr wrap="square" rtlCol="0">
            <a:spAutoFit/>
          </a:bodyPr>
          <a:lstStyle/>
          <a:p>
            <a:pPr algn="ctr"/>
            <a:r>
              <a:rPr lang="en-US" sz="2800" b="1" dirty="0" smtClean="0"/>
              <a:t>Satellite Analysis Branch Proving Ground Activities</a:t>
            </a:r>
          </a:p>
          <a:p>
            <a:pPr algn="ctr"/>
            <a:endParaRPr lang="en-US" sz="2800" b="1" dirty="0" smtClean="0"/>
          </a:p>
          <a:p>
            <a:pPr algn="ctr"/>
            <a:r>
              <a:rPr lang="en-US" sz="2800" b="1" dirty="0"/>
              <a:t> </a:t>
            </a:r>
            <a:r>
              <a:rPr lang="en-US" sz="2800" b="1" dirty="0" smtClean="0">
                <a:solidFill>
                  <a:srgbClr val="FFFF00"/>
                </a:solidFill>
              </a:rPr>
              <a:t>May 2015 Flooding Event over Central Plains</a:t>
            </a:r>
            <a:endParaRPr lang="en-US" sz="2800" dirty="0">
              <a:solidFill>
                <a:srgbClr val="FFFF00"/>
              </a:solidFill>
            </a:endParaRPr>
          </a:p>
        </p:txBody>
      </p:sp>
      <p:pic>
        <p:nvPicPr>
          <p:cNvPr id="1026" name="Picture 2" descr="http://www.ospo.noaa.gov/data/atmosphere/precip/spe/messages/2015/201505231034.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1981200"/>
            <a:ext cx="4400550" cy="2750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39825"/>
          </a:xfrm>
        </p:spPr>
        <p:txBody>
          <a:bodyPr/>
          <a:lstStyle/>
          <a:p>
            <a:r>
              <a:rPr lang="en-US" dirty="0" smtClean="0">
                <a:solidFill>
                  <a:schemeClr val="tx1"/>
                </a:solidFill>
                <a:effectLst/>
              </a:rPr>
              <a:t>Precipitation Program</a:t>
            </a:r>
            <a:endParaRPr lang="en-US" dirty="0"/>
          </a:p>
        </p:txBody>
      </p:sp>
      <p:sp>
        <p:nvSpPr>
          <p:cNvPr id="3" name="Content Placeholder 2"/>
          <p:cNvSpPr>
            <a:spLocks noGrp="1"/>
          </p:cNvSpPr>
          <p:nvPr>
            <p:ph idx="1"/>
          </p:nvPr>
        </p:nvSpPr>
        <p:spPr>
          <a:xfrm>
            <a:off x="-152400" y="533400"/>
            <a:ext cx="3886200" cy="5991226"/>
          </a:xfrm>
        </p:spPr>
        <p:txBody>
          <a:bodyPr/>
          <a:lstStyle/>
          <a:p>
            <a:r>
              <a:rPr lang="en-US" sz="950" dirty="0" smtClean="0"/>
              <a:t>SPENES</a:t>
            </a:r>
            <a:r>
              <a:rPr lang="en-US" sz="950" dirty="0"/>
              <a:t/>
            </a:r>
            <a:br>
              <a:rPr lang="en-US" sz="950" dirty="0"/>
            </a:br>
            <a:r>
              <a:rPr lang="en-US" sz="950" dirty="0"/>
              <a:t>LAZ000-TXZ000-</a:t>
            </a:r>
            <a:br>
              <a:rPr lang="en-US" sz="950" dirty="0"/>
            </a:br>
            <a:r>
              <a:rPr lang="en-US" sz="950" dirty="0"/>
              <a:t>.</a:t>
            </a:r>
            <a:br>
              <a:rPr lang="en-US" sz="950" dirty="0"/>
            </a:br>
            <a:r>
              <a:rPr lang="en-US" sz="950" dirty="0"/>
              <a:t>SATELLITE PRECIPITATION ESTIMATES..DATE/TIME 05/26/15 0936Z</a:t>
            </a:r>
            <a:br>
              <a:rPr lang="en-US" sz="950" dirty="0"/>
            </a:br>
            <a:r>
              <a:rPr lang="en-US" sz="950" dirty="0"/>
              <a:t>SATELLITE ANALYSIS BRANCH/NESDIS---NPPU---TEL.301-683-1404</a:t>
            </a:r>
            <a:br>
              <a:rPr lang="en-US" sz="950" dirty="0"/>
            </a:br>
            <a:r>
              <a:rPr lang="en-US" sz="950" dirty="0"/>
              <a:t>LATEST DATA USED: GOES-13 0915Z GOES-14 0932Z WARREN</a:t>
            </a:r>
            <a:br>
              <a:rPr lang="en-US" sz="950" dirty="0"/>
            </a:br>
            <a:r>
              <a:rPr lang="en-US" sz="950" dirty="0"/>
              <a:t>.</a:t>
            </a:r>
            <a:br>
              <a:rPr lang="en-US" sz="950" dirty="0"/>
            </a:br>
            <a:r>
              <a:rPr lang="en-US" sz="950" dirty="0"/>
              <a:t>LOCATION...SW LOUISIANA...SE TEXAS...</a:t>
            </a:r>
            <a:br>
              <a:rPr lang="en-US" sz="950" dirty="0"/>
            </a:br>
            <a:r>
              <a:rPr lang="en-US" sz="950" dirty="0"/>
              <a:t>.</a:t>
            </a:r>
            <a:br>
              <a:rPr lang="en-US" sz="950" dirty="0"/>
            </a:br>
            <a:r>
              <a:rPr lang="en-US" sz="950" dirty="0"/>
              <a:t>ATTN WFOS...LCH...HGX...</a:t>
            </a:r>
            <a:br>
              <a:rPr lang="en-US" sz="950" dirty="0"/>
            </a:br>
            <a:r>
              <a:rPr lang="en-US" sz="950" dirty="0"/>
              <a:t>ATTN RFCS...LMRFC...WGRFC...</a:t>
            </a:r>
            <a:br>
              <a:rPr lang="en-US" sz="950" dirty="0"/>
            </a:br>
            <a:r>
              <a:rPr lang="en-US" sz="950" dirty="0"/>
              <a:t>.</a:t>
            </a:r>
            <a:br>
              <a:rPr lang="en-US" sz="950" dirty="0"/>
            </a:br>
            <a:r>
              <a:rPr lang="en-US" sz="950" dirty="0" smtClean="0"/>
              <a:t>EVENT</a:t>
            </a:r>
            <a:r>
              <a:rPr lang="en-US" sz="950" dirty="0"/>
              <a:t>...UPDATE TO PREVIOUS SPENES WITH UPSTREAM REGENERATION OF CONVECTION STILL OCCURRING NEAR AND JUST S OF HOUSTON</a:t>
            </a:r>
            <a:br>
              <a:rPr lang="en-US" sz="950" dirty="0"/>
            </a:br>
            <a:r>
              <a:rPr lang="en-US" sz="950" dirty="0"/>
              <a:t>.</a:t>
            </a:r>
            <a:br>
              <a:rPr lang="en-US" sz="950" dirty="0"/>
            </a:br>
            <a:r>
              <a:rPr lang="en-US" sz="950" dirty="0"/>
              <a:t>SHORT TERM OUTLOOK VALID 0930-1230Z...MEDIUM-HIGH CONFIDENCE FACTOR</a:t>
            </a:r>
            <a:br>
              <a:rPr lang="en-US" sz="950" dirty="0"/>
            </a:br>
            <a:r>
              <a:rPr lang="en-US" sz="950" dirty="0"/>
              <a:t>IN SHORT TERM OUTLOOK...A NEARLY UNYIELDING 35-50 KT SSWRLY 850 MB LLJ CROSSING BRO-CRP-HOU CONTINUES TO PROMOTE UPSTREAM CONVECTIVE REGENERATION ALONG THE SWRN FLANK OF WEAKENING CONVECTIVE COMPLEX ACROSS SE TX. </a:t>
            </a:r>
            <a:r>
              <a:rPr lang="en-US" sz="950" b="1" dirty="0">
                <a:solidFill>
                  <a:srgbClr val="FF0000"/>
                </a:solidFill>
              </a:rPr>
              <a:t>THIS IS BEST CAPTURED BY GOES-14 SRSO 1-MIN STLT IMAGERY SHOWING COOLING/EXPANDING CLOUD TOPS OVER AUSTIN/WALLER/FORT BEND COUNTIES. </a:t>
            </a:r>
            <a:r>
              <a:rPr lang="en-US" sz="950" dirty="0"/>
              <a:t>AREAL COVERAGE IS CONFINED TO A RELATIVELY NARROW CORRIDOR ALONG A LINE FROM SGR TO JUST NW OF LCH AND EXTENDING ROUGHLY 20-30 MILES ON EITHER SIDE OF THIS AXIS. THIS AREA IS LIKELY TO CONTINUE SEEING ACTIVITY OVER THE NEXT COUPLE OF HRS. SRLY INFLOW MAY ALSO BE RETURNING E OF HOU AND INTO SWRN LA PER LATEST STLT/RADAR TRENDS SEEING SHOWERS/TSTMS TRACKING N FROM THE GULF. FORTUNATELY SINCE OVERALL CLOUD TOPS CONTINUE TO WARM WITH THE OVERALL COMPLEX...RATES MAY NOT BE AS INTENSE AS THEY WERE EARLIER...BUT THAT FACT THAT ADDITIONAL RAINFALL IS POSSIBLE OVER THE NEXT 1-3 HRS WILL ONLY ADD TO ONGOING FLOODING ISSUES.</a:t>
            </a:r>
            <a:endParaRPr lang="en-US" sz="950" dirty="0" smtClean="0"/>
          </a:p>
        </p:txBody>
      </p:sp>
      <p:sp>
        <p:nvSpPr>
          <p:cNvPr id="5" name="TextBox 4"/>
          <p:cNvSpPr txBox="1"/>
          <p:nvPr/>
        </p:nvSpPr>
        <p:spPr>
          <a:xfrm>
            <a:off x="4267200" y="5486400"/>
            <a:ext cx="4648200" cy="1184940"/>
          </a:xfrm>
          <a:prstGeom prst="rect">
            <a:avLst/>
          </a:prstGeom>
          <a:noFill/>
        </p:spPr>
        <p:txBody>
          <a:bodyPr wrap="square" rtlCol="0">
            <a:spAutoFit/>
          </a:bodyPr>
          <a:lstStyle/>
          <a:p>
            <a:pPr marL="228600" indent="-228600">
              <a:buAutoNum type="arabicPeriod"/>
            </a:pPr>
            <a:r>
              <a:rPr lang="en-US" sz="1200" b="1" dirty="0" smtClean="0"/>
              <a:t>Cooling and Expanding Cloud Tops</a:t>
            </a:r>
          </a:p>
          <a:p>
            <a:pPr marL="228600" indent="-228600">
              <a:buFontTx/>
              <a:buAutoNum type="arabicPeriod"/>
            </a:pPr>
            <a:r>
              <a:rPr lang="en-US" sz="1200" b="1" dirty="0">
                <a:solidFill>
                  <a:srgbClr val="FFFF00"/>
                </a:solidFill>
              </a:rPr>
              <a:t>Increase in Lightning detection </a:t>
            </a:r>
            <a:r>
              <a:rPr lang="en-US" sz="1200" b="1" dirty="0" smtClean="0">
                <a:solidFill>
                  <a:srgbClr val="FFFF00"/>
                </a:solidFill>
              </a:rPr>
              <a:t>in </a:t>
            </a:r>
            <a:r>
              <a:rPr lang="en-US" sz="1200" b="1" dirty="0">
                <a:solidFill>
                  <a:srgbClr val="FFFF00"/>
                </a:solidFill>
              </a:rPr>
              <a:t>southeast </a:t>
            </a:r>
            <a:r>
              <a:rPr lang="en-US" sz="1200" b="1" dirty="0" smtClean="0">
                <a:solidFill>
                  <a:srgbClr val="FFFF00"/>
                </a:solidFill>
              </a:rPr>
              <a:t>Texas</a:t>
            </a:r>
            <a:endParaRPr lang="en-US" sz="1200" b="1" dirty="0" smtClean="0"/>
          </a:p>
          <a:p>
            <a:pPr marL="228600" indent="-228600">
              <a:buAutoNum type="arabicPeriod"/>
            </a:pPr>
            <a:r>
              <a:rPr lang="en-US" sz="1200" b="1" dirty="0"/>
              <a:t>D</a:t>
            </a:r>
            <a:r>
              <a:rPr lang="en-US" sz="1200" b="1" dirty="0" smtClean="0"/>
              <a:t>ifferent viewing angle of G-14 over G-13 allowed for earlier detection of redevelopment, which was obscured by higher cloud debris and not detectable by G-13</a:t>
            </a:r>
            <a:r>
              <a:rPr lang="en-US" sz="1200" b="1" dirty="0" smtClean="0">
                <a:solidFill>
                  <a:srgbClr val="FFFF00"/>
                </a:solidFill>
              </a:rPr>
              <a:t>.</a:t>
            </a:r>
          </a:p>
          <a:p>
            <a:r>
              <a:rPr lang="en-US" sz="1100" b="1" dirty="0" smtClean="0"/>
              <a:t> </a:t>
            </a:r>
            <a:endParaRPr lang="en-US" sz="11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990600"/>
            <a:ext cx="5029200" cy="4495800"/>
          </a:xfrm>
          <a:prstGeom prst="rect">
            <a:avLst/>
          </a:prstGeom>
        </p:spPr>
      </p:pic>
      <p:sp>
        <p:nvSpPr>
          <p:cNvPr id="6" name="Right Arrow 5"/>
          <p:cNvSpPr/>
          <p:nvPr/>
        </p:nvSpPr>
        <p:spPr bwMode="auto">
          <a:xfrm rot="5400000">
            <a:off x="4959096" y="3663696"/>
            <a:ext cx="978408"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7" name="TextBox 6"/>
          <p:cNvSpPr txBox="1"/>
          <p:nvPr/>
        </p:nvSpPr>
        <p:spPr>
          <a:xfrm>
            <a:off x="4724400" y="2600980"/>
            <a:ext cx="2590800" cy="523220"/>
          </a:xfrm>
          <a:prstGeom prst="rect">
            <a:avLst/>
          </a:prstGeom>
          <a:noFill/>
        </p:spPr>
        <p:txBody>
          <a:bodyPr wrap="square" rtlCol="0">
            <a:spAutoFit/>
          </a:bodyPr>
          <a:lstStyle/>
          <a:p>
            <a:pPr algn="ctr"/>
            <a:r>
              <a:rPr lang="en-US" sz="1400" b="1" dirty="0" smtClean="0"/>
              <a:t>Cooling/Expanding Cloud Tops and Redevelopment</a:t>
            </a:r>
            <a:endParaRPr lang="en-US" sz="1400" b="1" dirty="0"/>
          </a:p>
        </p:txBody>
      </p:sp>
    </p:spTree>
    <p:extLst>
      <p:ext uri="{BB962C8B-B14F-4D97-AF65-F5344CB8AC3E}">
        <p14:creationId xmlns:p14="http://schemas.microsoft.com/office/powerpoint/2010/main" val="4125443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39825"/>
          </a:xfrm>
        </p:spPr>
        <p:txBody>
          <a:bodyPr/>
          <a:lstStyle/>
          <a:p>
            <a:r>
              <a:rPr lang="en-US" dirty="0" smtClean="0">
                <a:solidFill>
                  <a:schemeClr val="tx1"/>
                </a:solidFill>
                <a:effectLst/>
              </a:rPr>
              <a:t>Precipitation Program</a:t>
            </a:r>
            <a:endParaRPr lang="en-US" dirty="0"/>
          </a:p>
        </p:txBody>
      </p:sp>
      <p:sp>
        <p:nvSpPr>
          <p:cNvPr id="4" name="TextBox 3"/>
          <p:cNvSpPr txBox="1"/>
          <p:nvPr/>
        </p:nvSpPr>
        <p:spPr>
          <a:xfrm>
            <a:off x="609600" y="1535668"/>
            <a:ext cx="8001000" cy="584775"/>
          </a:xfrm>
          <a:prstGeom prst="rect">
            <a:avLst/>
          </a:prstGeom>
          <a:noFill/>
        </p:spPr>
        <p:txBody>
          <a:bodyPr wrap="square" rtlCol="0">
            <a:spAutoFit/>
          </a:bodyPr>
          <a:lstStyle/>
          <a:p>
            <a:r>
              <a:rPr lang="en-US" sz="3200" b="1" dirty="0" smtClean="0">
                <a:solidFill>
                  <a:srgbClr val="FFFF00"/>
                </a:solidFill>
              </a:rPr>
              <a:t>CIRA Layered Precipitable Water </a:t>
            </a:r>
            <a:endParaRPr lang="en-US" sz="3200" b="1" dirty="0">
              <a:solidFill>
                <a:srgbClr val="FFFF00"/>
              </a:solidFill>
            </a:endParaRPr>
          </a:p>
        </p:txBody>
      </p:sp>
      <p:sp>
        <p:nvSpPr>
          <p:cNvPr id="5" name="TextBox 4"/>
          <p:cNvSpPr txBox="1"/>
          <p:nvPr/>
        </p:nvSpPr>
        <p:spPr>
          <a:xfrm>
            <a:off x="457200" y="2656344"/>
            <a:ext cx="7010400" cy="2677656"/>
          </a:xfrm>
          <a:prstGeom prst="rect">
            <a:avLst/>
          </a:prstGeom>
          <a:noFill/>
        </p:spPr>
        <p:txBody>
          <a:bodyPr wrap="square" rtlCol="0">
            <a:spAutoFit/>
          </a:bodyPr>
          <a:lstStyle/>
          <a:p>
            <a:pPr>
              <a:buFont typeface="Arial" pitchFamily="34" charset="0"/>
              <a:buChar char="•"/>
            </a:pPr>
            <a:r>
              <a:rPr lang="en-US" dirty="0" smtClean="0"/>
              <a:t>  </a:t>
            </a:r>
            <a:r>
              <a:rPr lang="en-US" sz="2400" dirty="0" smtClean="0"/>
              <a:t>Aides in depicting mid to upper level moisture plumes in heavy precipitation events.</a:t>
            </a:r>
          </a:p>
          <a:p>
            <a:endParaRPr lang="en-US" sz="2400" dirty="0" smtClean="0"/>
          </a:p>
          <a:p>
            <a:pPr>
              <a:buFont typeface="Arial" pitchFamily="34" charset="0"/>
              <a:buChar char="•"/>
            </a:pPr>
            <a:r>
              <a:rPr lang="en-US" sz="2400" dirty="0" smtClean="0"/>
              <a:t>  Enables the ability to detect mid to upper level moisture plumes originating from tropical cyclones feeding into subtropical systems located several hundred miles away.</a:t>
            </a:r>
          </a:p>
        </p:txBody>
      </p:sp>
    </p:spTree>
    <p:extLst>
      <p:ext uri="{BB962C8B-B14F-4D97-AF65-F5344CB8AC3E}">
        <p14:creationId xmlns:p14="http://schemas.microsoft.com/office/powerpoint/2010/main" val="665691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763000" cy="1139825"/>
          </a:xfrm>
        </p:spPr>
        <p:txBody>
          <a:bodyPr/>
          <a:lstStyle/>
          <a:p>
            <a:r>
              <a:rPr lang="en-US" sz="4000" dirty="0" smtClean="0">
                <a:solidFill>
                  <a:schemeClr val="tx1"/>
                </a:solidFill>
                <a:effectLst/>
              </a:rPr>
              <a:t>Precipitation Program</a:t>
            </a:r>
            <a:endParaRPr lang="en-US" sz="4000" dirty="0"/>
          </a:p>
        </p:txBody>
      </p:sp>
      <p:sp>
        <p:nvSpPr>
          <p:cNvPr id="4" name="TextBox 3"/>
          <p:cNvSpPr txBox="1"/>
          <p:nvPr/>
        </p:nvSpPr>
        <p:spPr>
          <a:xfrm>
            <a:off x="76200" y="838200"/>
            <a:ext cx="3810000" cy="6093976"/>
          </a:xfrm>
          <a:prstGeom prst="rect">
            <a:avLst/>
          </a:prstGeom>
          <a:noFill/>
        </p:spPr>
        <p:txBody>
          <a:bodyPr wrap="square" rtlCol="0">
            <a:spAutoFit/>
          </a:bodyPr>
          <a:lstStyle/>
          <a:p>
            <a:r>
              <a:rPr lang="en-US" sz="1000" dirty="0"/>
              <a:t>ZCZC NFDSPENES ALL</a:t>
            </a:r>
            <a:br>
              <a:rPr lang="en-US" sz="1000" dirty="0"/>
            </a:br>
            <a:r>
              <a:rPr lang="en-US" sz="1000" dirty="0"/>
              <a:t>SPENES</a:t>
            </a:r>
            <a:br>
              <a:rPr lang="en-US" sz="1000" dirty="0"/>
            </a:br>
            <a:r>
              <a:rPr lang="en-US" sz="1000" dirty="0"/>
              <a:t>TXZ000-</a:t>
            </a:r>
            <a:br>
              <a:rPr lang="en-US" sz="1000" dirty="0"/>
            </a:br>
            <a:r>
              <a:rPr lang="en-US" sz="1000" dirty="0"/>
              <a:t>.</a:t>
            </a:r>
            <a:br>
              <a:rPr lang="en-US" sz="1000" dirty="0"/>
            </a:br>
            <a:r>
              <a:rPr lang="en-US" sz="1000" dirty="0"/>
              <a:t>SATELLITE PRECIPITATION ESTIMATES..DATE/TIME 05/20/15 1942Z</a:t>
            </a:r>
            <a:br>
              <a:rPr lang="en-US" sz="1000" dirty="0"/>
            </a:br>
            <a:r>
              <a:rPr lang="en-US" sz="1000" dirty="0"/>
              <a:t>SATELLITE ANALYSIS BRANCH/NESDIS---NPPU---TEL.301-683-1404</a:t>
            </a:r>
            <a:br>
              <a:rPr lang="en-US" sz="1000" dirty="0"/>
            </a:br>
            <a:r>
              <a:rPr lang="en-US" sz="1000" dirty="0"/>
              <a:t>LATEST DATA USED: GOES-13 1930Z GOES-14 1938Z WARREN</a:t>
            </a:r>
            <a:br>
              <a:rPr lang="en-US" sz="1000" dirty="0"/>
            </a:br>
            <a:r>
              <a:rPr lang="en-US" sz="1000" dirty="0"/>
              <a:t>.</a:t>
            </a:r>
            <a:br>
              <a:rPr lang="en-US" sz="1000" dirty="0"/>
            </a:br>
            <a:r>
              <a:rPr lang="en-US" sz="1000" dirty="0"/>
              <a:t>LOCATION...SW TEXAS...</a:t>
            </a:r>
            <a:br>
              <a:rPr lang="en-US" sz="1000" dirty="0"/>
            </a:br>
            <a:r>
              <a:rPr lang="en-US" sz="1000" dirty="0"/>
              <a:t>.</a:t>
            </a:r>
            <a:br>
              <a:rPr lang="en-US" sz="1000" dirty="0"/>
            </a:br>
            <a:r>
              <a:rPr lang="en-US" sz="1000" dirty="0"/>
              <a:t>ATTN WFOS...EWX...SJT...MAF...</a:t>
            </a:r>
            <a:br>
              <a:rPr lang="en-US" sz="1000" dirty="0"/>
            </a:br>
            <a:r>
              <a:rPr lang="en-US" sz="1000" dirty="0"/>
              <a:t>ATTN RFCS...WGRFC...</a:t>
            </a:r>
            <a:br>
              <a:rPr lang="en-US" sz="1000" dirty="0"/>
            </a:br>
            <a:r>
              <a:rPr lang="en-US" sz="1000" dirty="0" smtClean="0"/>
              <a:t>..</a:t>
            </a:r>
            <a:r>
              <a:rPr lang="en-US" sz="1000" dirty="0"/>
              <a:t/>
            </a:r>
            <a:br>
              <a:rPr lang="en-US" sz="1000" dirty="0"/>
            </a:br>
            <a:r>
              <a:rPr lang="en-US" sz="1000" dirty="0"/>
              <a:t>EVENT...SATELLITE FEATURES CONCERNING HEAVY RAINFALL POTENTIAL DEVELOPING THIS AFTERNOON</a:t>
            </a:r>
            <a:br>
              <a:rPr lang="en-US" sz="1000" dirty="0"/>
            </a:br>
            <a:r>
              <a:rPr lang="en-US" sz="1000" dirty="0"/>
              <a:t>.</a:t>
            </a:r>
            <a:br>
              <a:rPr lang="en-US" sz="1000" dirty="0"/>
            </a:br>
            <a:r>
              <a:rPr lang="en-US" sz="1000" dirty="0"/>
              <a:t>SATELLITE ANALYSIS AND TRENDS...WATER VAPOR LOOP SHOWS MID LVL RIDGE AXIS RETREATING EWD WITH ACCELERATING HEIGHT FALLS/UL JET STREAK ACROSS SRN CA/AZ. PIECES OF MID-LVL ENERGY WITHIN RETURNING SUBTROPICAL JET SHOULD PROMOTE CONVECTIVE INITIATION ACROSS SW TX OVER THE BIG BEND REGION. LATEST SFC ANALYSIS SHOWS COLD FRONT SINKING SWD ACROSS NRN SW TX AND CENTRAL TX BECOMING MORE W-E ORIENTED WITH S-N DIRECTED DRY LINE BTWN PEQ AND MRF. </a:t>
            </a:r>
            <a:r>
              <a:rPr lang="en-US" sz="1000" dirty="0">
                <a:solidFill>
                  <a:srgbClr val="FF0000"/>
                </a:solidFill>
              </a:rPr>
              <a:t>EXPERIMENTAL CIRA/NASA SPORT STLT DERIVED BLENDED LAYER PRODUCT SUGGESTS SOMEWHAT SHALLOW (SFC </a:t>
            </a:r>
            <a:r>
              <a:rPr lang="en-US" sz="1000" dirty="0" smtClean="0">
                <a:solidFill>
                  <a:srgbClr val="FF0000"/>
                </a:solidFill>
              </a:rPr>
              <a:t>to </a:t>
            </a:r>
            <a:r>
              <a:rPr lang="en-US" sz="1000" dirty="0">
                <a:solidFill>
                  <a:srgbClr val="FF0000"/>
                </a:solidFill>
              </a:rPr>
              <a:t>700 MB) GULF MOISTURE PLUME (1.2-1.6" PW VALUES) POOLED ACROSS WRN/CENTRAL TX</a:t>
            </a:r>
            <a:r>
              <a:rPr lang="en-US" sz="1000" dirty="0"/>
              <a:t>. THIS SORT OF MOISTURE PROFILE WOULD SEEM TO SUGGEST COLD POOL DEVELOPMENT AND FORWARD PROPAGATING ORGANIZED CONVECTION. HOWEVER BUNKERS TECHNIQUE OFF OF THE 12Z DRT SOUNDING IS SUGGESTING THAT SUPERCELL CONVECTION COULD BE QUITE SLOW MOVING INITIALLY.</a:t>
            </a:r>
          </a:p>
        </p:txBody>
      </p:sp>
      <p:pic>
        <p:nvPicPr>
          <p:cNvPr id="7170" name="Picture 2" descr="http://www.ospo.noaa.gov/data/atmosphere/precip/spe/messages/2015/20150520194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6959" y="3581400"/>
            <a:ext cx="2324640" cy="24997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26" y="3581400"/>
            <a:ext cx="2667000" cy="257489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6050" y="1143000"/>
            <a:ext cx="2495549" cy="234629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1143000"/>
            <a:ext cx="2609852" cy="2346297"/>
          </a:xfrm>
          <a:prstGeom prst="rect">
            <a:avLst/>
          </a:prstGeom>
        </p:spPr>
      </p:pic>
      <p:sp>
        <p:nvSpPr>
          <p:cNvPr id="3" name="TextBox 2"/>
          <p:cNvSpPr txBox="1"/>
          <p:nvPr/>
        </p:nvSpPr>
        <p:spPr>
          <a:xfrm>
            <a:off x="4191000" y="1143000"/>
            <a:ext cx="1828800" cy="369332"/>
          </a:xfrm>
          <a:prstGeom prst="rect">
            <a:avLst/>
          </a:prstGeom>
          <a:noFill/>
        </p:spPr>
        <p:txBody>
          <a:bodyPr wrap="square" rtlCol="0">
            <a:spAutoFit/>
          </a:bodyPr>
          <a:lstStyle/>
          <a:p>
            <a:r>
              <a:rPr lang="en-US" b="1" dirty="0" smtClean="0"/>
              <a:t>LPW 850-700</a:t>
            </a:r>
            <a:endParaRPr lang="en-US" b="1" dirty="0"/>
          </a:p>
        </p:txBody>
      </p:sp>
      <p:sp>
        <p:nvSpPr>
          <p:cNvPr id="5" name="Rectangle 4"/>
          <p:cNvSpPr/>
          <p:nvPr/>
        </p:nvSpPr>
        <p:spPr>
          <a:xfrm>
            <a:off x="6621467" y="1143000"/>
            <a:ext cx="1685077" cy="369332"/>
          </a:xfrm>
          <a:prstGeom prst="rect">
            <a:avLst/>
          </a:prstGeom>
        </p:spPr>
        <p:txBody>
          <a:bodyPr wrap="none">
            <a:spAutoFit/>
          </a:bodyPr>
          <a:lstStyle/>
          <a:p>
            <a:r>
              <a:rPr lang="en-US" b="1" dirty="0"/>
              <a:t>LPW </a:t>
            </a:r>
            <a:r>
              <a:rPr lang="en-US" b="1" dirty="0" smtClean="0"/>
              <a:t>700--500</a:t>
            </a:r>
            <a:endParaRPr lang="en-US" b="1" dirty="0"/>
          </a:p>
        </p:txBody>
      </p:sp>
      <p:sp>
        <p:nvSpPr>
          <p:cNvPr id="6" name="Rectangle 5"/>
          <p:cNvSpPr/>
          <p:nvPr/>
        </p:nvSpPr>
        <p:spPr>
          <a:xfrm>
            <a:off x="4106867" y="3581400"/>
            <a:ext cx="1608133" cy="369332"/>
          </a:xfrm>
          <a:prstGeom prst="rect">
            <a:avLst/>
          </a:prstGeom>
        </p:spPr>
        <p:txBody>
          <a:bodyPr wrap="none">
            <a:spAutoFit/>
          </a:bodyPr>
          <a:lstStyle/>
          <a:p>
            <a:r>
              <a:rPr lang="en-US" b="1" dirty="0"/>
              <a:t>LPW </a:t>
            </a:r>
            <a:r>
              <a:rPr lang="en-US" b="1" dirty="0" smtClean="0"/>
              <a:t>500-300</a:t>
            </a:r>
            <a:endParaRPr lang="en-US" b="1" dirty="0"/>
          </a:p>
        </p:txBody>
      </p:sp>
      <p:sp>
        <p:nvSpPr>
          <p:cNvPr id="10" name="TextBox 9"/>
          <p:cNvSpPr txBox="1"/>
          <p:nvPr/>
        </p:nvSpPr>
        <p:spPr>
          <a:xfrm>
            <a:off x="4267200" y="6156297"/>
            <a:ext cx="4572000" cy="738664"/>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t>Eastern Pacific Moisture at LPW 700-500</a:t>
            </a:r>
          </a:p>
          <a:p>
            <a:pPr marL="285750" indent="-285750">
              <a:buFont typeface="Arial" panose="020B0604020202020204" pitchFamily="34" charset="0"/>
              <a:buChar char="•"/>
            </a:pPr>
            <a:r>
              <a:rPr lang="en-US" sz="1400" b="1" dirty="0" smtClean="0"/>
              <a:t>Gulf Moisture at SFC-700 from Gulf of Mexico</a:t>
            </a:r>
          </a:p>
          <a:p>
            <a:pPr marL="285750" indent="-285750" algn="ctr">
              <a:buFont typeface="Arial" panose="020B0604020202020204" pitchFamily="34" charset="0"/>
              <a:buChar char="•"/>
            </a:pPr>
            <a:r>
              <a:rPr lang="en-US" sz="1400" b="1" dirty="0" smtClean="0">
                <a:solidFill>
                  <a:srgbClr val="FFFF00"/>
                </a:solidFill>
              </a:rPr>
              <a:t>Flooding over SW Texas</a:t>
            </a:r>
            <a:endParaRPr lang="en-US" sz="1400" b="1" dirty="0">
              <a:solidFill>
                <a:srgbClr val="FFFF00"/>
              </a:solidFill>
            </a:endParaRPr>
          </a:p>
        </p:txBody>
      </p:sp>
      <p:sp>
        <p:nvSpPr>
          <p:cNvPr id="11" name="Right Arrow 10"/>
          <p:cNvSpPr/>
          <p:nvPr/>
        </p:nvSpPr>
        <p:spPr bwMode="auto">
          <a:xfrm>
            <a:off x="6705600" y="2743200"/>
            <a:ext cx="529805" cy="2423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2" name="Up Arrow 11"/>
          <p:cNvSpPr/>
          <p:nvPr/>
        </p:nvSpPr>
        <p:spPr bwMode="auto">
          <a:xfrm rot="19318823">
            <a:off x="8202351" y="5092654"/>
            <a:ext cx="267843" cy="621085"/>
          </a:xfrm>
          <a:prstGeom prst="upArrow">
            <a:avLst>
              <a:gd name="adj1" fmla="val 50000"/>
              <a:gd name="adj2" fmla="val 49042"/>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230215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39825"/>
          </a:xfrm>
        </p:spPr>
        <p:txBody>
          <a:bodyPr/>
          <a:lstStyle/>
          <a:p>
            <a:r>
              <a:rPr lang="en-US" dirty="0" smtClean="0">
                <a:solidFill>
                  <a:schemeClr val="tx1"/>
                </a:solidFill>
                <a:effectLst/>
              </a:rPr>
              <a:t>Precipitation Program</a:t>
            </a:r>
            <a:endParaRPr lang="en-US" dirty="0"/>
          </a:p>
        </p:txBody>
      </p:sp>
      <p:sp>
        <p:nvSpPr>
          <p:cNvPr id="3" name="Content Placeholder 2"/>
          <p:cNvSpPr>
            <a:spLocks noGrp="1"/>
          </p:cNvSpPr>
          <p:nvPr>
            <p:ph idx="1"/>
          </p:nvPr>
        </p:nvSpPr>
        <p:spPr>
          <a:xfrm>
            <a:off x="-152400" y="685800"/>
            <a:ext cx="4343400" cy="5991226"/>
          </a:xfrm>
        </p:spPr>
        <p:txBody>
          <a:bodyPr/>
          <a:lstStyle/>
          <a:p>
            <a:r>
              <a:rPr lang="en-US" sz="1000" dirty="0" smtClean="0"/>
              <a:t>ZCZC NFDSPENES ALL</a:t>
            </a:r>
            <a:br>
              <a:rPr lang="en-US" sz="1000" dirty="0" smtClean="0"/>
            </a:br>
            <a:r>
              <a:rPr lang="en-US" sz="1000" dirty="0"/>
              <a:t>SPENES</a:t>
            </a:r>
            <a:br>
              <a:rPr lang="en-US" sz="1000" dirty="0"/>
            </a:br>
            <a:r>
              <a:rPr lang="en-US" sz="1000" dirty="0"/>
              <a:t>MOZ000-KSZ000-</a:t>
            </a:r>
            <a:br>
              <a:rPr lang="en-US" sz="1000" dirty="0"/>
            </a:br>
            <a:r>
              <a:rPr lang="en-US" sz="1000" dirty="0"/>
              <a:t>.</a:t>
            </a:r>
            <a:br>
              <a:rPr lang="en-US" sz="1000" dirty="0"/>
            </a:br>
            <a:r>
              <a:rPr lang="en-US" sz="1000" dirty="0"/>
              <a:t>SATELLITE PRECIPITATION ESTIMATES..DATE/TIME 05/24/15 1503Z</a:t>
            </a:r>
            <a:br>
              <a:rPr lang="en-US" sz="1000" dirty="0"/>
            </a:br>
            <a:r>
              <a:rPr lang="en-US" sz="1000" dirty="0"/>
              <a:t>SATELLITE ANALYSIS BRANCH/NESDIS---NPPU---TEL.301-683-1404</a:t>
            </a:r>
            <a:br>
              <a:rPr lang="en-US" sz="1000" dirty="0"/>
            </a:br>
            <a:r>
              <a:rPr lang="en-US" sz="1000" dirty="0"/>
              <a:t>LATEST DATA USED: GOES-13 1445Z KUSSELSON</a:t>
            </a:r>
            <a:br>
              <a:rPr lang="en-US" sz="1000" dirty="0"/>
            </a:br>
            <a:r>
              <a:rPr lang="en-US" sz="1000" dirty="0"/>
              <a:t>.</a:t>
            </a:r>
            <a:br>
              <a:rPr lang="en-US" sz="1000" dirty="0"/>
            </a:br>
            <a:r>
              <a:rPr lang="en-US" sz="1000" dirty="0"/>
              <a:t>LOCATION...WESTERN MISSOURI...EASTERN KANSAS...</a:t>
            </a:r>
            <a:br>
              <a:rPr lang="en-US" sz="1000" dirty="0"/>
            </a:br>
            <a:r>
              <a:rPr lang="en-US" sz="1000" dirty="0"/>
              <a:t>.</a:t>
            </a:r>
            <a:br>
              <a:rPr lang="en-US" sz="1000" dirty="0"/>
            </a:br>
            <a:r>
              <a:rPr lang="en-US" sz="1000" dirty="0"/>
              <a:t>ATTN WFOS...SGF...EAX...TOP...ICT...</a:t>
            </a:r>
            <a:br>
              <a:rPr lang="en-US" sz="1000" dirty="0"/>
            </a:br>
            <a:r>
              <a:rPr lang="en-US" sz="1000" dirty="0"/>
              <a:t>ATTN RFCS...MBRFC...ABRFC</a:t>
            </a:r>
            <a:r>
              <a:rPr lang="en-US" sz="1000" dirty="0" smtClean="0"/>
              <a:t>...</a:t>
            </a:r>
            <a:r>
              <a:rPr lang="en-US" sz="1000" dirty="0"/>
              <a:t/>
            </a:r>
            <a:br>
              <a:rPr lang="en-US" sz="1000" dirty="0"/>
            </a:br>
            <a:r>
              <a:rPr lang="en-US" sz="1000" dirty="0"/>
              <a:t>.</a:t>
            </a:r>
            <a:br>
              <a:rPr lang="en-US" sz="1000" dirty="0"/>
            </a:br>
            <a:r>
              <a:rPr lang="en-US" sz="1000" dirty="0"/>
              <a:t>EVENT...HIGH MOISTURE AND PARADE OF SHORT WAVES WILL CONTINUE TO MOISTEN AND INCREASE RAINFALL ON TOP OF ALREADY MOIST SOIL FROM ABOVE NORMAL RAINS OF THE PAST TWO WEEKS...</a:t>
            </a:r>
            <a:br>
              <a:rPr lang="en-US" sz="1000" dirty="0"/>
            </a:br>
            <a:r>
              <a:rPr lang="en-US" sz="1000" dirty="0"/>
              <a:t>.</a:t>
            </a:r>
            <a:br>
              <a:rPr lang="en-US" sz="1000" dirty="0"/>
            </a:br>
            <a:r>
              <a:rPr lang="en-US" sz="1000" dirty="0"/>
              <a:t>SATELLITE ANALYSIS AND TRENDS...</a:t>
            </a:r>
            <a:r>
              <a:rPr lang="en-US" sz="1000" dirty="0">
                <a:solidFill>
                  <a:srgbClr val="FF0000"/>
                </a:solidFill>
              </a:rPr>
              <a:t>EXPERIMENTAL CIRA/SPORT LAYERED PRECIPITABLE WATER LOOP THROUGH 12Z AT: http://cat.cira.colostate.edu/sport/layered/blended/lpw.htm </a:t>
            </a:r>
            <a:r>
              <a:rPr lang="en-US" sz="1000" dirty="0"/>
              <a:t>SHOWED WELL DEFINED DEEPENING MOIST LAYERS THAT HAD RECENTLY EXPANDED NORTH/NE ACROSS EASTERN KS AND WESTERN MISSOURI FROM ITS CURRENT C/E TEXAS ORIGINS. </a:t>
            </a:r>
            <a:r>
              <a:rPr lang="en-US" sz="1000" dirty="0">
                <a:solidFill>
                  <a:srgbClr val="FF0000"/>
                </a:solidFill>
              </a:rPr>
              <a:t>THIS MOISTURE HAS ITS ORIGINAL ORIGINS FROM THE EASTERN PACIFIC AND S TX/WESTERN GULF OF MEXICO</a:t>
            </a:r>
            <a:r>
              <a:rPr lang="en-US" sz="1000" dirty="0"/>
              <a:t> AND WAS HELPING TO CONTINUE FLOODING PROBLEMS IN EASTERN TX/E OK AS PER LATEST METWATCH MESSAGE FOR THAT AREA. AS A MATTER OF FACT...WILL PROBABLY HAVE THIS ADDITIONAL SHORT WAVE ENERGY SOUTH REINFORCING CURRENT INCREASING/EXPANDING MOISTURE AND RAIN FOR LATER TODAY AND TONIGHT. </a:t>
            </a:r>
            <a:endParaRPr lang="en-US" sz="1000" dirty="0" smtClean="0"/>
          </a:p>
        </p:txBody>
      </p:sp>
      <p:pic>
        <p:nvPicPr>
          <p:cNvPr id="3074" name="Picture 2" descr="http://www.ospo.noaa.gov/data/atmosphere/precip/spe/messages/2015/20150524150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990600"/>
            <a:ext cx="4800600" cy="3962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4876800"/>
            <a:ext cx="3810000" cy="1938992"/>
          </a:xfrm>
          <a:prstGeom prst="rect">
            <a:avLst/>
          </a:prstGeom>
          <a:noFill/>
        </p:spPr>
        <p:txBody>
          <a:bodyPr wrap="square" rtlCol="0">
            <a:spAutoFit/>
          </a:bodyPr>
          <a:lstStyle/>
          <a:p>
            <a:r>
              <a:rPr lang="en-US" sz="1200" b="1" dirty="0" smtClean="0"/>
              <a:t>In this example the satellite analyst was able to see with the CIRA SPORT LPW Loop the potential flooding move north into eastern Kansas and western Missouri.</a:t>
            </a:r>
          </a:p>
          <a:p>
            <a:endParaRPr lang="en-US" sz="1200" b="1" dirty="0" smtClean="0"/>
          </a:p>
          <a:p>
            <a:pPr marL="228600" indent="-228600">
              <a:buAutoNum type="arabicPeriod"/>
            </a:pPr>
            <a:r>
              <a:rPr lang="en-US" sz="1200" b="1" dirty="0" smtClean="0">
                <a:solidFill>
                  <a:srgbClr val="FFFF00"/>
                </a:solidFill>
              </a:rPr>
              <a:t>East Pacific moisture at LPW 700-500 </a:t>
            </a:r>
          </a:p>
          <a:p>
            <a:pPr marL="228600" indent="-228600">
              <a:buAutoNum type="arabicPeriod"/>
            </a:pPr>
            <a:r>
              <a:rPr lang="en-US" sz="1200" b="1" dirty="0" smtClean="0"/>
              <a:t>Gulf of Mexico Moisture at 850-700</a:t>
            </a:r>
          </a:p>
          <a:p>
            <a:pPr marL="228600" indent="-228600">
              <a:buAutoNum type="arabicPeriod"/>
            </a:pPr>
            <a:endParaRPr lang="en-US" sz="1200" b="1" dirty="0"/>
          </a:p>
          <a:p>
            <a:r>
              <a:rPr lang="en-US" sz="1200" b="1" dirty="0" smtClean="0">
                <a:solidFill>
                  <a:srgbClr val="FFFF00"/>
                </a:solidFill>
              </a:rPr>
              <a:t>You were not able to see as clear with the Water Vapor Channel or the Total Blended PW.</a:t>
            </a:r>
            <a:endParaRPr lang="en-US" sz="1200" b="1" dirty="0">
              <a:solidFill>
                <a:srgbClr val="FFFF00"/>
              </a:solidFill>
            </a:endParaRPr>
          </a:p>
        </p:txBody>
      </p:sp>
    </p:spTree>
    <p:extLst>
      <p:ext uri="{BB962C8B-B14F-4D97-AF65-F5344CB8AC3E}">
        <p14:creationId xmlns:p14="http://schemas.microsoft.com/office/powerpoint/2010/main" val="15153082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39825"/>
          </a:xfrm>
        </p:spPr>
        <p:txBody>
          <a:bodyPr/>
          <a:lstStyle/>
          <a:p>
            <a:r>
              <a:rPr lang="en-US" dirty="0" smtClean="0">
                <a:solidFill>
                  <a:schemeClr val="tx1"/>
                </a:solidFill>
                <a:effectLst/>
              </a:rPr>
              <a:t>Precipitation Program</a:t>
            </a:r>
            <a:endParaRPr lang="en-US" dirty="0"/>
          </a:p>
        </p:txBody>
      </p:sp>
      <p:sp>
        <p:nvSpPr>
          <p:cNvPr id="4" name="TextBox 3"/>
          <p:cNvSpPr txBox="1"/>
          <p:nvPr/>
        </p:nvSpPr>
        <p:spPr>
          <a:xfrm>
            <a:off x="1143000" y="1535668"/>
            <a:ext cx="6248400" cy="523220"/>
          </a:xfrm>
          <a:prstGeom prst="rect">
            <a:avLst/>
          </a:prstGeom>
          <a:noFill/>
        </p:spPr>
        <p:txBody>
          <a:bodyPr wrap="square" rtlCol="0">
            <a:spAutoFit/>
          </a:bodyPr>
          <a:lstStyle/>
          <a:p>
            <a:pPr algn="ctr"/>
            <a:r>
              <a:rPr lang="en-US" sz="2800" b="1" dirty="0" smtClean="0">
                <a:solidFill>
                  <a:srgbClr val="FFFF00"/>
                </a:solidFill>
              </a:rPr>
              <a:t>RGB Airmass Product </a:t>
            </a:r>
            <a:endParaRPr lang="en-US" sz="2800" b="1" dirty="0">
              <a:solidFill>
                <a:srgbClr val="FFFF00"/>
              </a:solidFill>
            </a:endParaRPr>
          </a:p>
        </p:txBody>
      </p:sp>
      <p:sp>
        <p:nvSpPr>
          <p:cNvPr id="5" name="TextBox 4"/>
          <p:cNvSpPr txBox="1"/>
          <p:nvPr/>
        </p:nvSpPr>
        <p:spPr>
          <a:xfrm>
            <a:off x="457200" y="2353270"/>
            <a:ext cx="7010400" cy="4431983"/>
          </a:xfrm>
          <a:prstGeom prst="rect">
            <a:avLst/>
          </a:prstGeom>
          <a:noFill/>
        </p:spPr>
        <p:txBody>
          <a:bodyPr wrap="square" rtlCol="0">
            <a:spAutoFit/>
          </a:bodyPr>
          <a:lstStyle/>
          <a:p>
            <a:pPr>
              <a:buFont typeface="Arial" pitchFamily="34" charset="0"/>
              <a:buChar char="•"/>
            </a:pPr>
            <a:r>
              <a:rPr lang="en-US" dirty="0" smtClean="0"/>
              <a:t> </a:t>
            </a:r>
            <a:r>
              <a:rPr lang="en-US" sz="2400" dirty="0"/>
              <a:t> </a:t>
            </a:r>
            <a:r>
              <a:rPr lang="en-US" sz="2400" dirty="0" smtClean="0"/>
              <a:t>Shows shortwave/vort maxes that may be difficult to see in GOES Water Vapor imagery.</a:t>
            </a:r>
          </a:p>
          <a:p>
            <a:pPr>
              <a:buFont typeface="Arial" pitchFamily="34" charset="0"/>
              <a:buChar char="•"/>
            </a:pPr>
            <a:endParaRPr lang="en-US" sz="2400" dirty="0"/>
          </a:p>
          <a:p>
            <a:pPr>
              <a:buFont typeface="Arial" pitchFamily="34" charset="0"/>
              <a:buChar char="•"/>
            </a:pPr>
            <a:r>
              <a:rPr lang="en-US" sz="2400" dirty="0" smtClean="0"/>
              <a:t> Stratospheric Intrusion precipitation events.</a:t>
            </a:r>
          </a:p>
          <a:p>
            <a:pPr>
              <a:buFont typeface="Arial" pitchFamily="34" charset="0"/>
              <a:buChar char="•"/>
            </a:pPr>
            <a:endParaRPr lang="en-US" sz="2400" dirty="0"/>
          </a:p>
          <a:p>
            <a:pPr>
              <a:buFont typeface="Arial" pitchFamily="34" charset="0"/>
              <a:buChar char="•"/>
            </a:pPr>
            <a:r>
              <a:rPr lang="en-US" sz="2400" dirty="0"/>
              <a:t> </a:t>
            </a:r>
            <a:r>
              <a:rPr lang="en-US" sz="2400" dirty="0" smtClean="0"/>
              <a:t>Both Airmass and O3 anomaly products used together to show anomalous deepening upper level lows and dry air intrusions.  </a:t>
            </a:r>
          </a:p>
          <a:p>
            <a:endParaRPr lang="en-US" dirty="0"/>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endParaRPr lang="en-US" dirty="0"/>
          </a:p>
          <a:p>
            <a:pPr>
              <a:buFont typeface="Arial" pitchFamily="34" charset="0"/>
              <a:buChar char="•"/>
            </a:pPr>
            <a:endParaRPr lang="en-US" dirty="0"/>
          </a:p>
        </p:txBody>
      </p:sp>
    </p:spTree>
    <p:extLst>
      <p:ext uri="{BB962C8B-B14F-4D97-AF65-F5344CB8AC3E}">
        <p14:creationId xmlns:p14="http://schemas.microsoft.com/office/powerpoint/2010/main" val="2083180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457200"/>
            <a:ext cx="4114800" cy="6247864"/>
          </a:xfrm>
          <a:prstGeom prst="rect">
            <a:avLst/>
          </a:prstGeom>
          <a:noFill/>
        </p:spPr>
        <p:txBody>
          <a:bodyPr wrap="square" rtlCol="0">
            <a:spAutoFit/>
          </a:bodyPr>
          <a:lstStyle/>
          <a:p>
            <a:r>
              <a:rPr lang="en-US" sz="1000" dirty="0"/>
              <a:t>ZCZC NFDSPENES ALL</a:t>
            </a:r>
            <a:br>
              <a:rPr lang="en-US" sz="1000" dirty="0"/>
            </a:br>
            <a:r>
              <a:rPr lang="en-US" sz="1000" dirty="0"/>
              <a:t>SPENES</a:t>
            </a:r>
            <a:br>
              <a:rPr lang="en-US" sz="1000" dirty="0"/>
            </a:br>
            <a:r>
              <a:rPr lang="en-US" sz="1000" dirty="0"/>
              <a:t>TXZ000-OKZ000-COZ000-NMZ000-</a:t>
            </a:r>
            <a:br>
              <a:rPr lang="en-US" sz="1000" dirty="0"/>
            </a:br>
            <a:r>
              <a:rPr lang="en-US" sz="1000" dirty="0"/>
              <a:t>.</a:t>
            </a:r>
            <a:br>
              <a:rPr lang="en-US" sz="1000" dirty="0"/>
            </a:br>
            <a:r>
              <a:rPr lang="en-US" sz="1000" dirty="0"/>
              <a:t>SATELLITE PRECIPITATION ESTIMATES..DATE/TIME 05/19/15 0546Z</a:t>
            </a:r>
            <a:br>
              <a:rPr lang="en-US" sz="1000" dirty="0"/>
            </a:br>
            <a:r>
              <a:rPr lang="en-US" sz="1000" dirty="0"/>
              <a:t>SATELLITE ANALYSIS BRANCH/NESDIS---NPPU---TEL.301-683-1404</a:t>
            </a:r>
            <a:br>
              <a:rPr lang="en-US" sz="1000" dirty="0"/>
            </a:br>
            <a:r>
              <a:rPr lang="en-US" sz="1000" dirty="0"/>
              <a:t>LATEST DATA USED: GOES-13: 0530 GOES-15: 0530Z DS</a:t>
            </a:r>
            <a:br>
              <a:rPr lang="en-US" sz="1000" dirty="0"/>
            </a:br>
            <a:r>
              <a:rPr lang="en-US" sz="1000" dirty="0"/>
              <a:t>.</a:t>
            </a:r>
            <a:br>
              <a:rPr lang="en-US" sz="1000" dirty="0"/>
            </a:br>
            <a:r>
              <a:rPr lang="en-US" sz="1000" dirty="0"/>
              <a:t>LOCATION...NW TEXAS...W OKLAHOMA...SE COLORADO...E NEW MEXICO...</a:t>
            </a:r>
            <a:br>
              <a:rPr lang="en-US" sz="1000" dirty="0"/>
            </a:br>
            <a:r>
              <a:rPr lang="en-US" sz="1000" dirty="0"/>
              <a:t>.</a:t>
            </a:r>
            <a:br>
              <a:rPr lang="en-US" sz="1000" dirty="0"/>
            </a:br>
            <a:r>
              <a:rPr lang="en-US" sz="1000" dirty="0"/>
              <a:t>ATTN WFOS...GLD...LUB...AMA...MAF...PUB...BOU...ABQ...EPZ...</a:t>
            </a:r>
            <a:br>
              <a:rPr lang="en-US" sz="1000" dirty="0"/>
            </a:br>
            <a:r>
              <a:rPr lang="en-US" sz="1000" dirty="0"/>
              <a:t>ATTN RFCS...MBRFC...ABRFC...WGRFC</a:t>
            </a:r>
            <a:r>
              <a:rPr lang="en-US" sz="1000" dirty="0" smtClean="0"/>
              <a:t>....</a:t>
            </a:r>
            <a:r>
              <a:rPr lang="en-US" sz="1000" dirty="0"/>
              <a:t/>
            </a:r>
            <a:br>
              <a:rPr lang="en-US" sz="1000" dirty="0"/>
            </a:br>
            <a:r>
              <a:rPr lang="en-US" sz="1000" dirty="0" smtClean="0"/>
              <a:t>.</a:t>
            </a:r>
            <a:r>
              <a:rPr lang="en-US" sz="1000" dirty="0"/>
              <a:t/>
            </a:r>
            <a:br>
              <a:rPr lang="en-US" sz="1000" dirty="0"/>
            </a:br>
            <a:r>
              <a:rPr lang="en-US" sz="1000" dirty="0"/>
              <a:t>EVENT...MOD-LOCALLY HVY RAINFALL </a:t>
            </a:r>
            <a:br>
              <a:rPr lang="en-US" sz="1000" dirty="0"/>
            </a:br>
            <a:r>
              <a:rPr lang="en-US" sz="1000" dirty="0"/>
              <a:t>.</a:t>
            </a:r>
            <a:br>
              <a:rPr lang="en-US" sz="1000" dirty="0"/>
            </a:br>
            <a:r>
              <a:rPr lang="en-US" sz="1000" dirty="0"/>
              <a:t>SATELLITE ANALYSIS AND TRENDS...WV IMAGERY SHOWS MAIN S/WV TROF AXIS BEGINNING TO ROTATE NEWD THROUGH AZ LEADING TO AN INCRS IN LARGE SCALE LIFT ACROSS THE FOUR CORNERS REGION INTO NRN NM/S CO. BLOSSOMING OF MID-UPPER LVL TAKING PLACE AHEAD OF THE MAIN S/WV IS INDICATIVE OF BROAD/STRONG DIFFLUENCE ALOFT OVER THE REGION AND THIS IS CONFIRMED BY SATL WINDS. </a:t>
            </a:r>
            <a:r>
              <a:rPr lang="en-US" sz="1000" dirty="0">
                <a:solidFill>
                  <a:srgbClr val="FF0000"/>
                </a:solidFill>
              </a:rPr>
              <a:t>WV AND EXPERIMENTAL MODIS RGB AIRMASS IMAGERY ALSO BOTH DEPICT A MORE SUBTLE S/WV LIFTING NEWD ACROSS SE NM/W TX THAT APPEARS RESPONSIBLE FOR MUCH OF THE CNVCTN WHICH HAS DVLPD NEWD ACROSS CENTRAL TO NE NM OVER THE PAST FEW HRS</a:t>
            </a:r>
            <a:r>
              <a:rPr lang="en-US" sz="1000" dirty="0"/>
              <a:t>. GPS PW VALUES HAVE SHOWN A NOTABLE INCRS OVER THE PAST 8-10 HRS ACROSS THE TX PANHANDLE/FAR E NM/SE CO AS VALUES HAVE GONE FROM NR 0.5" TO 0.8-0.9" OVER THESE AREAS AS SERLY LOW LVL FLOW HAS BROUGHT MOISTURE NWWD FROM SRN/SW TX. FAIRLY STRONG LOW LVL CNVRGC IS OBSERVED OVER THE NW TX PANHANDLE/NE AND E CENTRAL NM NWWD INTO N CENTRAL NM BASED ON RECENT VWP DATA AND 00Z STREAMLINE ANALYSIS HELPING TO FOCUS CONVECTIVE DVLPMT.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575" y="0"/>
            <a:ext cx="4165600" cy="2590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574" y="2286000"/>
            <a:ext cx="4165601" cy="2286000"/>
          </a:xfrm>
          <a:prstGeom prst="rect">
            <a:avLst/>
          </a:prstGeom>
        </p:spPr>
      </p:pic>
      <p:sp>
        <p:nvSpPr>
          <p:cNvPr id="7" name="Left Arrow 6"/>
          <p:cNvSpPr/>
          <p:nvPr/>
        </p:nvSpPr>
        <p:spPr bwMode="auto">
          <a:xfrm rot="1544884">
            <a:off x="5410200" y="3176752"/>
            <a:ext cx="978408" cy="152400"/>
          </a:xfrm>
          <a:prstGeom prst="lef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8" name="TextBox 7"/>
          <p:cNvSpPr txBox="1"/>
          <p:nvPr/>
        </p:nvSpPr>
        <p:spPr>
          <a:xfrm>
            <a:off x="5562600" y="1671935"/>
            <a:ext cx="2209800" cy="461665"/>
          </a:xfrm>
          <a:prstGeom prst="rect">
            <a:avLst/>
          </a:prstGeom>
          <a:noFill/>
        </p:spPr>
        <p:txBody>
          <a:bodyPr wrap="square" rtlCol="0">
            <a:spAutoFit/>
          </a:bodyPr>
          <a:lstStyle/>
          <a:p>
            <a:pPr algn="ctr"/>
            <a:r>
              <a:rPr lang="en-US" sz="1200" b="1" dirty="0"/>
              <a:t>Shortwave/kicking mechanism</a:t>
            </a:r>
          </a:p>
        </p:txBody>
      </p:sp>
      <p:sp>
        <p:nvSpPr>
          <p:cNvPr id="10" name="Left Arrow 9"/>
          <p:cNvSpPr/>
          <p:nvPr/>
        </p:nvSpPr>
        <p:spPr bwMode="auto">
          <a:xfrm rot="944169">
            <a:off x="5343860" y="1470379"/>
            <a:ext cx="978408" cy="152400"/>
          </a:xfrm>
          <a:prstGeom prst="lef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9573" y="4191000"/>
            <a:ext cx="4165601" cy="1997897"/>
          </a:xfrm>
          <a:prstGeom prst="rect">
            <a:avLst/>
          </a:prstGeom>
        </p:spPr>
      </p:pic>
      <p:sp>
        <p:nvSpPr>
          <p:cNvPr id="13" name="Left Arrow 12"/>
          <p:cNvSpPr/>
          <p:nvPr/>
        </p:nvSpPr>
        <p:spPr bwMode="auto">
          <a:xfrm rot="1745929">
            <a:off x="4532680" y="5029509"/>
            <a:ext cx="978408" cy="152400"/>
          </a:xfrm>
          <a:prstGeom prst="lef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4" name="Rectangle 13"/>
          <p:cNvSpPr/>
          <p:nvPr/>
        </p:nvSpPr>
        <p:spPr>
          <a:xfrm>
            <a:off x="5570642" y="5178623"/>
            <a:ext cx="1820758" cy="523220"/>
          </a:xfrm>
          <a:prstGeom prst="rect">
            <a:avLst/>
          </a:prstGeom>
        </p:spPr>
        <p:txBody>
          <a:bodyPr wrap="square">
            <a:spAutoFit/>
          </a:bodyPr>
          <a:lstStyle/>
          <a:p>
            <a:pPr algn="ctr"/>
            <a:r>
              <a:rPr lang="en-US" sz="1400" b="1" dirty="0" smtClean="0"/>
              <a:t>Shortwave/kicking mechanism</a:t>
            </a:r>
            <a:endParaRPr lang="en-US" sz="1400" b="1" dirty="0"/>
          </a:p>
        </p:txBody>
      </p:sp>
      <p:sp>
        <p:nvSpPr>
          <p:cNvPr id="15" name="Title 14"/>
          <p:cNvSpPr>
            <a:spLocks noGrp="1"/>
          </p:cNvSpPr>
          <p:nvPr>
            <p:ph type="title"/>
          </p:nvPr>
        </p:nvSpPr>
        <p:spPr>
          <a:xfrm>
            <a:off x="-76200" y="0"/>
            <a:ext cx="4038600" cy="503238"/>
          </a:xfrm>
        </p:spPr>
        <p:txBody>
          <a:bodyPr/>
          <a:lstStyle/>
          <a:p>
            <a:r>
              <a:rPr lang="en-US" sz="2800" b="1" dirty="0" smtClean="0">
                <a:solidFill>
                  <a:schemeClr val="tx1"/>
                </a:solidFill>
                <a:effectLst/>
              </a:rPr>
              <a:t>Precipitation Program</a:t>
            </a:r>
            <a:endParaRPr lang="en-US" sz="2800" b="1" dirty="0">
              <a:solidFill>
                <a:schemeClr val="tx1"/>
              </a:solidFill>
              <a:effectLst/>
            </a:endParaRPr>
          </a:p>
        </p:txBody>
      </p:sp>
      <p:sp>
        <p:nvSpPr>
          <p:cNvPr id="16" name="TextBox 15"/>
          <p:cNvSpPr txBox="1"/>
          <p:nvPr/>
        </p:nvSpPr>
        <p:spPr>
          <a:xfrm>
            <a:off x="4495800" y="6096000"/>
            <a:ext cx="3889375" cy="646331"/>
          </a:xfrm>
          <a:prstGeom prst="rect">
            <a:avLst/>
          </a:prstGeom>
          <a:noFill/>
        </p:spPr>
        <p:txBody>
          <a:bodyPr wrap="square" rtlCol="0">
            <a:spAutoFit/>
          </a:bodyPr>
          <a:lstStyle/>
          <a:p>
            <a:r>
              <a:rPr lang="en-US" sz="1200" dirty="0" smtClean="0"/>
              <a:t>Both the Water Vapor and MODIS RGB Airmass depict the subtle short wave, but in some cases the Water Vapor channel will miss it.</a:t>
            </a:r>
            <a:endParaRPr lang="en-US" sz="1200" dirty="0"/>
          </a:p>
        </p:txBody>
      </p:sp>
    </p:spTree>
    <p:extLst>
      <p:ext uri="{BB962C8B-B14F-4D97-AF65-F5344CB8AC3E}">
        <p14:creationId xmlns:p14="http://schemas.microsoft.com/office/powerpoint/2010/main" val="3201428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457200" y="152400"/>
            <a:ext cx="8229600" cy="1779588"/>
          </a:xfrm>
        </p:spPr>
        <p:txBody>
          <a:bodyPr/>
          <a:lstStyle/>
          <a:p>
            <a:r>
              <a:rPr lang="en-US" sz="3600" b="1" dirty="0" smtClean="0">
                <a:solidFill>
                  <a:srgbClr val="FFFF00"/>
                </a:solidFill>
              </a:rPr>
              <a:t/>
            </a:r>
            <a:br>
              <a:rPr lang="en-US" sz="3600" b="1" dirty="0" smtClean="0">
                <a:solidFill>
                  <a:srgbClr val="FFFF00"/>
                </a:solidFill>
              </a:rPr>
            </a:br>
            <a:r>
              <a:rPr lang="en-US" sz="4000" b="1" dirty="0" smtClean="0">
                <a:solidFill>
                  <a:srgbClr val="FFFFFF"/>
                </a:solidFill>
                <a:effectLst>
                  <a:outerShdw blurRad="38100" dist="38100" dir="2700000" algn="tl">
                    <a:srgbClr val="010199"/>
                  </a:outerShdw>
                </a:effectLst>
              </a:rPr>
              <a:t> </a:t>
            </a:r>
            <a:r>
              <a:rPr lang="en-US" sz="2800" b="1" dirty="0" smtClean="0">
                <a:solidFill>
                  <a:srgbClr val="FFFFFF"/>
                </a:solidFill>
                <a:effectLst>
                  <a:outerShdw blurRad="38100" dist="38100" dir="2700000" algn="tl">
                    <a:srgbClr val="010199"/>
                  </a:outerShdw>
                </a:effectLst>
              </a:rPr>
              <a:t>NOAA Satellite Proving Ground/User-Readiness Meeting 2015 </a:t>
            </a:r>
            <a:r>
              <a:rPr lang="en-US" sz="4000" b="1" dirty="0" smtClean="0">
                <a:solidFill>
                  <a:srgbClr val="FFFF00"/>
                </a:solidFill>
                <a:effectLst/>
              </a:rPr>
              <a:t/>
            </a:r>
            <a:br>
              <a:rPr lang="en-US" sz="4000" b="1" dirty="0" smtClean="0">
                <a:solidFill>
                  <a:srgbClr val="FFFF00"/>
                </a:solidFill>
                <a:effectLst/>
              </a:rPr>
            </a:br>
            <a:endParaRPr lang="en-US" sz="4000" b="1" dirty="0">
              <a:solidFill>
                <a:schemeClr val="tx1"/>
              </a:solidFill>
              <a:effectLst/>
            </a:endParaRPr>
          </a:p>
        </p:txBody>
      </p:sp>
      <p:sp>
        <p:nvSpPr>
          <p:cNvPr id="315395" name="Rectangle 3"/>
          <p:cNvSpPr>
            <a:spLocks noGrp="1" noChangeArrowheads="1"/>
          </p:cNvSpPr>
          <p:nvPr>
            <p:ph type="body" idx="1"/>
          </p:nvPr>
        </p:nvSpPr>
        <p:spPr>
          <a:xfrm>
            <a:off x="76200" y="1600200"/>
            <a:ext cx="8915400" cy="4953000"/>
          </a:xfrm>
        </p:spPr>
        <p:txBody>
          <a:bodyPr/>
          <a:lstStyle/>
          <a:p>
            <a:endParaRPr lang="en-US" dirty="0"/>
          </a:p>
          <a:p>
            <a:pPr algn="ctr">
              <a:buFont typeface="Wingdings" pitchFamily="2" charset="2"/>
              <a:buNone/>
            </a:pPr>
            <a:r>
              <a:rPr lang="en-US" sz="2800" b="1" dirty="0" smtClean="0">
                <a:solidFill>
                  <a:srgbClr val="FFFF00"/>
                </a:solidFill>
                <a:effectLst/>
              </a:rPr>
              <a:t>Contributions made to this presentation by </a:t>
            </a:r>
          </a:p>
          <a:p>
            <a:pPr algn="ctr">
              <a:buFont typeface="Wingdings" pitchFamily="2" charset="2"/>
              <a:buNone/>
            </a:pPr>
            <a:r>
              <a:rPr lang="en-US" sz="2800" b="1" dirty="0" smtClean="0">
                <a:solidFill>
                  <a:srgbClr val="FFFF00"/>
                </a:solidFill>
                <a:effectLst/>
              </a:rPr>
              <a:t>Michael Folmer, Sheldon Kusselson, Chris Warren, David Heeps and Dustin Sheffler.</a:t>
            </a:r>
          </a:p>
          <a:p>
            <a:pPr algn="ctr">
              <a:buFont typeface="Wingdings" pitchFamily="2" charset="2"/>
              <a:buNone/>
            </a:pPr>
            <a:endParaRPr lang="en-US" sz="4000" b="1" dirty="0"/>
          </a:p>
          <a:p>
            <a:pPr algn="ctr">
              <a:buFont typeface="Wingdings" pitchFamily="2" charset="2"/>
              <a:buNone/>
            </a:pPr>
            <a:r>
              <a:rPr lang="en-US" b="1" dirty="0"/>
              <a:t>For additional information please </a:t>
            </a:r>
            <a:r>
              <a:rPr lang="en-US" b="1" dirty="0" smtClean="0"/>
              <a:t>contact</a:t>
            </a:r>
            <a:endParaRPr lang="en-US" b="1" dirty="0"/>
          </a:p>
          <a:p>
            <a:pPr algn="ctr">
              <a:buFont typeface="Wingdings" pitchFamily="2" charset="2"/>
              <a:buNone/>
            </a:pPr>
            <a:r>
              <a:rPr lang="en-US" u="sng" dirty="0" smtClean="0">
                <a:effectLst>
                  <a:outerShdw blurRad="38100" dist="38100" dir="2700000" algn="tl">
                    <a:srgbClr val="000000">
                      <a:alpha val="43137"/>
                    </a:srgbClr>
                  </a:outerShdw>
                </a:effectLst>
                <a:hlinkClick r:id="rId3"/>
              </a:rPr>
              <a:t>Jamie.Kibler@noaa.gov</a:t>
            </a:r>
            <a:r>
              <a:rPr lang="en-US" u="sng" dirty="0" smtClean="0">
                <a:effectLst>
                  <a:outerShdw blurRad="38100" dist="38100" dir="2700000" algn="tl">
                    <a:srgbClr val="000000">
                      <a:alpha val="43137"/>
                    </a:srgbClr>
                  </a:outerShdw>
                </a:effectLst>
              </a:rPr>
              <a:t> </a:t>
            </a:r>
            <a:r>
              <a:rPr lang="en-US" dirty="0" smtClean="0">
                <a:hlinkClick r:id="rId4"/>
              </a:rPr>
              <a:t> Michael.Folmer@noaa.gov</a:t>
            </a:r>
            <a:r>
              <a:rPr lang="en-US" dirty="0" smtClean="0"/>
              <a:t> - for more information on SAB PG activities.</a:t>
            </a:r>
            <a:endParaRPr lang="en-US" u="sng" dirty="0" smtClean="0">
              <a:solidFill>
                <a:schemeClr val="hlink"/>
              </a:solidFill>
              <a:effectLst/>
            </a:endParaRPr>
          </a:p>
          <a:p>
            <a:pPr algn="ctr">
              <a:buFont typeface="Wingdings" pitchFamily="2" charset="2"/>
              <a:buNone/>
            </a:pPr>
            <a:endParaRPr lang="en-US" u="sng" dirty="0">
              <a:solidFill>
                <a:schemeClr val="hlink"/>
              </a:solidFill>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a:xfrm>
            <a:off x="0" y="381000"/>
            <a:ext cx="8991600" cy="1139825"/>
          </a:xfrm>
        </p:spPr>
        <p:txBody>
          <a:bodyPr/>
          <a:lstStyle/>
          <a:p>
            <a:r>
              <a:rPr lang="en-US" sz="2800" b="1" dirty="0" smtClean="0">
                <a:solidFill>
                  <a:srgbClr val="FFFF00"/>
                </a:solidFill>
                <a:effectLst/>
              </a:rPr>
              <a:t>Satellite Analysis Branch Proving Ground Activities </a:t>
            </a:r>
            <a:endParaRPr lang="en-US" sz="2800" b="1" dirty="0">
              <a:solidFill>
                <a:srgbClr val="FFFF00"/>
              </a:solidFill>
              <a:effectLst/>
            </a:endParaRPr>
          </a:p>
        </p:txBody>
      </p:sp>
      <p:sp>
        <p:nvSpPr>
          <p:cNvPr id="842755" name="Rectangle 3"/>
          <p:cNvSpPr>
            <a:spLocks noGrp="1" noChangeArrowheads="1"/>
          </p:cNvSpPr>
          <p:nvPr>
            <p:ph type="body" idx="1"/>
          </p:nvPr>
        </p:nvSpPr>
        <p:spPr>
          <a:xfrm>
            <a:off x="457200" y="1981200"/>
            <a:ext cx="8229600" cy="3810000"/>
          </a:xfrm>
        </p:spPr>
        <p:txBody>
          <a:bodyPr/>
          <a:lstStyle/>
          <a:p>
            <a:r>
              <a:rPr lang="en-US" sz="2200" b="1" dirty="0" smtClean="0">
                <a:solidFill>
                  <a:srgbClr val="FFFFFF"/>
                </a:solidFill>
                <a:effectLst/>
              </a:rPr>
              <a:t>Introduce and </a:t>
            </a:r>
            <a:r>
              <a:rPr lang="en-US" sz="2200" b="1" dirty="0">
                <a:solidFill>
                  <a:srgbClr val="FFFFFF"/>
                </a:solidFill>
                <a:effectLst/>
              </a:rPr>
              <a:t>t</a:t>
            </a:r>
            <a:r>
              <a:rPr lang="en-US" sz="2200" b="1" dirty="0" smtClean="0">
                <a:solidFill>
                  <a:srgbClr val="FFFFFF"/>
                </a:solidFill>
                <a:effectLst/>
              </a:rPr>
              <a:t>rain SAB analyst on experimental satellite imagery and products in relation to SAB programs.  </a:t>
            </a:r>
          </a:p>
          <a:p>
            <a:endParaRPr lang="en-US" sz="2200" b="1" dirty="0" smtClean="0">
              <a:solidFill>
                <a:srgbClr val="FFFFFF"/>
              </a:solidFill>
              <a:effectLst/>
            </a:endParaRPr>
          </a:p>
          <a:p>
            <a:r>
              <a:rPr lang="en-US" sz="2200" b="1" dirty="0" smtClean="0">
                <a:solidFill>
                  <a:srgbClr val="FFFFFF"/>
                </a:solidFill>
                <a:effectLst/>
              </a:rPr>
              <a:t>Use experimental imagery and products in operations</a:t>
            </a:r>
            <a:endParaRPr lang="en-US" sz="2200" b="1" dirty="0">
              <a:solidFill>
                <a:srgbClr val="FFFFFF"/>
              </a:solidFill>
              <a:effectLst/>
            </a:endParaRPr>
          </a:p>
          <a:p>
            <a:endParaRPr lang="en-US" sz="2200" b="1" dirty="0">
              <a:solidFill>
                <a:srgbClr val="FFFFFF"/>
              </a:solidFill>
            </a:endParaRPr>
          </a:p>
          <a:p>
            <a:r>
              <a:rPr lang="en-US" sz="2200" b="1" dirty="0" smtClean="0">
                <a:solidFill>
                  <a:srgbClr val="FFFFFF"/>
                </a:solidFill>
              </a:rPr>
              <a:t>Evaluate and provide feedback to Satellite Liaison.</a:t>
            </a:r>
          </a:p>
          <a:p>
            <a:endParaRPr lang="en-US" sz="2200" b="1" dirty="0">
              <a:solidFill>
                <a:srgbClr val="FFFFFF"/>
              </a:solidFill>
            </a:endParaRPr>
          </a:p>
          <a:p>
            <a:r>
              <a:rPr lang="en-US" sz="2200" b="1" dirty="0" smtClean="0">
                <a:solidFill>
                  <a:srgbClr val="FFFFFF"/>
                </a:solidFill>
              </a:rPr>
              <a:t>Provide insight of how to use imagery and products in satellite operations to various groups.</a:t>
            </a:r>
          </a:p>
          <a:p>
            <a:pPr marL="0" indent="0">
              <a:buNone/>
            </a:pPr>
            <a:endParaRPr lang="en-US" sz="2200" b="1" dirty="0" smtClean="0">
              <a:solidFill>
                <a:srgbClr val="FFFFFF"/>
              </a:solidFill>
            </a:endParaRPr>
          </a:p>
          <a:p>
            <a:endParaRPr lang="en-US" sz="2200" b="1" dirty="0" smtClean="0">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p:txBody>
          <a:bodyPr/>
          <a:lstStyle/>
          <a:p>
            <a:r>
              <a:rPr lang="en-US" sz="4000" dirty="0" smtClean="0">
                <a:solidFill>
                  <a:schemeClr val="tx1"/>
                </a:solidFill>
                <a:effectLst/>
              </a:rPr>
              <a:t>Precipitation Program</a:t>
            </a:r>
            <a:endParaRPr lang="en-US" sz="4000" dirty="0">
              <a:solidFill>
                <a:schemeClr val="tx1"/>
              </a:solidFill>
              <a:effectLst/>
            </a:endParaRPr>
          </a:p>
        </p:txBody>
      </p:sp>
      <p:sp>
        <p:nvSpPr>
          <p:cNvPr id="825347" name="Rectangle 3"/>
          <p:cNvSpPr>
            <a:spLocks noGrp="1" noChangeArrowheads="1"/>
          </p:cNvSpPr>
          <p:nvPr>
            <p:ph type="body" idx="1"/>
          </p:nvPr>
        </p:nvSpPr>
        <p:spPr>
          <a:xfrm>
            <a:off x="457200" y="914400"/>
            <a:ext cx="8229600" cy="5105400"/>
          </a:xfrm>
        </p:spPr>
        <p:txBody>
          <a:bodyPr/>
          <a:lstStyle/>
          <a:p>
            <a:endParaRPr lang="en-US" dirty="0" smtClean="0"/>
          </a:p>
          <a:p>
            <a:r>
              <a:rPr lang="en-US" dirty="0" smtClean="0"/>
              <a:t>NWS Field Support (including PR and HI)</a:t>
            </a:r>
          </a:p>
          <a:p>
            <a:pPr lvl="2"/>
            <a:r>
              <a:rPr lang="en-US" dirty="0" smtClean="0"/>
              <a:t>Satellite Messages and annotated graphics</a:t>
            </a:r>
          </a:p>
          <a:p>
            <a:pPr lvl="2"/>
            <a:r>
              <a:rPr lang="en-US" dirty="0" smtClean="0"/>
              <a:t>12 Planet Chat (NESDIS) </a:t>
            </a:r>
          </a:p>
          <a:p>
            <a:pPr lvl="2"/>
            <a:r>
              <a:rPr lang="en-US" dirty="0" smtClean="0"/>
              <a:t>NWS CHAT (nesdissatelliteprecip)</a:t>
            </a:r>
          </a:p>
          <a:p>
            <a:pPr lvl="2">
              <a:buNone/>
            </a:pPr>
            <a:endParaRPr lang="en-US" dirty="0" smtClean="0"/>
          </a:p>
          <a:p>
            <a:r>
              <a:rPr lang="en-US" dirty="0" smtClean="0">
                <a:solidFill>
                  <a:srgbClr val="FFFF00"/>
                </a:solidFill>
              </a:rPr>
              <a:t>Weather </a:t>
            </a:r>
            <a:r>
              <a:rPr lang="en-US" dirty="0">
                <a:solidFill>
                  <a:srgbClr val="FFFF00"/>
                </a:solidFill>
              </a:rPr>
              <a:t>Prediction Center </a:t>
            </a:r>
            <a:r>
              <a:rPr lang="en-US" dirty="0" smtClean="0">
                <a:solidFill>
                  <a:srgbClr val="FFFF00"/>
                </a:solidFill>
              </a:rPr>
              <a:t>(WPC</a:t>
            </a:r>
            <a:r>
              <a:rPr lang="en-US" dirty="0">
                <a:solidFill>
                  <a:srgbClr val="FFFF00"/>
                </a:solidFill>
              </a:rPr>
              <a:t>) briefings</a:t>
            </a:r>
          </a:p>
          <a:p>
            <a:pPr lvl="2"/>
            <a:r>
              <a:rPr lang="en-US" dirty="0" smtClean="0">
                <a:solidFill>
                  <a:srgbClr val="FFFF00"/>
                </a:solidFill>
              </a:rPr>
              <a:t>Coordination with MetWatch Desk on heavy rain events.</a:t>
            </a:r>
            <a:endParaRPr lang="en-US" dirty="0">
              <a:solidFill>
                <a:srgbClr val="FFFF00"/>
              </a:solidFill>
            </a:endParaRPr>
          </a:p>
          <a:p>
            <a:pPr lvl="2"/>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39825"/>
          </a:xfrm>
        </p:spPr>
        <p:txBody>
          <a:bodyPr/>
          <a:lstStyle/>
          <a:p>
            <a:r>
              <a:rPr lang="en-US" dirty="0" smtClean="0">
                <a:solidFill>
                  <a:schemeClr val="tx1"/>
                </a:solidFill>
                <a:effectLst/>
              </a:rPr>
              <a:t>Precipitation Program</a:t>
            </a:r>
            <a:endParaRPr lang="en-US" dirty="0"/>
          </a:p>
        </p:txBody>
      </p:sp>
      <p:sp>
        <p:nvSpPr>
          <p:cNvPr id="4" name="TextBox 3"/>
          <p:cNvSpPr txBox="1"/>
          <p:nvPr/>
        </p:nvSpPr>
        <p:spPr>
          <a:xfrm>
            <a:off x="609600" y="1535668"/>
            <a:ext cx="8001000" cy="584775"/>
          </a:xfrm>
          <a:prstGeom prst="rect">
            <a:avLst/>
          </a:prstGeom>
          <a:noFill/>
        </p:spPr>
        <p:txBody>
          <a:bodyPr wrap="square" rtlCol="0">
            <a:spAutoFit/>
          </a:bodyPr>
          <a:lstStyle/>
          <a:p>
            <a:r>
              <a:rPr lang="en-US" sz="3200" b="1" dirty="0" smtClean="0">
                <a:solidFill>
                  <a:srgbClr val="FFFF00"/>
                </a:solidFill>
              </a:rPr>
              <a:t>GOES-R Convective Initiation Algorithm </a:t>
            </a:r>
            <a:endParaRPr lang="en-US" sz="3200" b="1" dirty="0">
              <a:solidFill>
                <a:srgbClr val="FFFF00"/>
              </a:solidFill>
            </a:endParaRPr>
          </a:p>
        </p:txBody>
      </p:sp>
      <p:sp>
        <p:nvSpPr>
          <p:cNvPr id="5" name="TextBox 4"/>
          <p:cNvSpPr txBox="1"/>
          <p:nvPr/>
        </p:nvSpPr>
        <p:spPr>
          <a:xfrm>
            <a:off x="457200" y="2353270"/>
            <a:ext cx="7010400" cy="3046988"/>
          </a:xfrm>
          <a:prstGeom prst="rect">
            <a:avLst/>
          </a:prstGeom>
          <a:noFill/>
        </p:spPr>
        <p:txBody>
          <a:bodyPr wrap="square" rtlCol="0">
            <a:spAutoFit/>
          </a:bodyPr>
          <a:lstStyle/>
          <a:p>
            <a:pPr>
              <a:buFont typeface="Arial" pitchFamily="34" charset="0"/>
              <a:buChar char="•"/>
            </a:pPr>
            <a:r>
              <a:rPr lang="en-US" dirty="0" smtClean="0"/>
              <a:t>  </a:t>
            </a:r>
            <a:r>
              <a:rPr lang="en-US" sz="2400" dirty="0"/>
              <a:t> </a:t>
            </a:r>
            <a:r>
              <a:rPr lang="en-US" sz="2400" dirty="0" smtClean="0"/>
              <a:t>Used in operations as tool to see convection developing upstream before the larger event has started.</a:t>
            </a:r>
          </a:p>
          <a:p>
            <a:pPr>
              <a:buFont typeface="Arial" pitchFamily="34" charset="0"/>
              <a:buChar char="•"/>
            </a:pPr>
            <a:endParaRPr lang="en-US" sz="2400" dirty="0" smtClean="0"/>
          </a:p>
          <a:p>
            <a:pPr>
              <a:buFont typeface="Arial" pitchFamily="34" charset="0"/>
              <a:buChar char="•"/>
            </a:pPr>
            <a:r>
              <a:rPr lang="en-US" sz="2400" dirty="0" smtClean="0"/>
              <a:t>  </a:t>
            </a:r>
            <a:r>
              <a:rPr lang="en-US" sz="2400" dirty="0"/>
              <a:t>P</a:t>
            </a:r>
            <a:r>
              <a:rPr lang="en-US" sz="2400" dirty="0" smtClean="0"/>
              <a:t>rovides the satellite analyst an idea what is likely to initiate in the particular region they are monitoring.</a:t>
            </a:r>
          </a:p>
          <a:p>
            <a:endParaRPr lang="en-US" sz="2400" dirty="0"/>
          </a:p>
        </p:txBody>
      </p:sp>
    </p:spTree>
    <p:extLst>
      <p:ext uri="{BB962C8B-B14F-4D97-AF65-F5344CB8AC3E}">
        <p14:creationId xmlns:p14="http://schemas.microsoft.com/office/powerpoint/2010/main" val="3253138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763000" cy="1139825"/>
          </a:xfrm>
        </p:spPr>
        <p:txBody>
          <a:bodyPr/>
          <a:lstStyle/>
          <a:p>
            <a:r>
              <a:rPr lang="en-US" sz="4000" dirty="0" smtClean="0">
                <a:solidFill>
                  <a:schemeClr val="tx1"/>
                </a:solidFill>
                <a:effectLst/>
              </a:rPr>
              <a:t>Precipitation Program</a:t>
            </a:r>
            <a:endParaRPr lang="en-US" sz="4000" dirty="0"/>
          </a:p>
        </p:txBody>
      </p:sp>
      <p:sp>
        <p:nvSpPr>
          <p:cNvPr id="4" name="TextBox 3"/>
          <p:cNvSpPr txBox="1"/>
          <p:nvPr/>
        </p:nvSpPr>
        <p:spPr>
          <a:xfrm>
            <a:off x="76200" y="914400"/>
            <a:ext cx="4038600" cy="5940088"/>
          </a:xfrm>
          <a:prstGeom prst="rect">
            <a:avLst/>
          </a:prstGeom>
          <a:noFill/>
        </p:spPr>
        <p:txBody>
          <a:bodyPr wrap="square" rtlCol="0">
            <a:spAutoFit/>
          </a:bodyPr>
          <a:lstStyle/>
          <a:p>
            <a:r>
              <a:rPr lang="en-US" sz="1000" dirty="0"/>
              <a:t>SATELLITE PRECIPITATION ESTIMATES..DATE/TIME 05/21/15 0608Z</a:t>
            </a:r>
            <a:br>
              <a:rPr lang="en-US" sz="1000" dirty="0"/>
            </a:br>
            <a:r>
              <a:rPr lang="en-US" sz="1000" dirty="0"/>
              <a:t>SATELLITE ANALYSIS BRANCH/NESDIS---NPPU---TEL.301-683-1404</a:t>
            </a:r>
            <a:br>
              <a:rPr lang="en-US" sz="1000" dirty="0"/>
            </a:br>
            <a:r>
              <a:rPr lang="en-US" sz="1000" dirty="0"/>
              <a:t>LATEST DATA USED: GOES-13 0545Z HEEPS</a:t>
            </a:r>
            <a:br>
              <a:rPr lang="en-US" sz="1000" dirty="0"/>
            </a:br>
            <a:r>
              <a:rPr lang="en-US" sz="1000" dirty="0"/>
              <a:t>.</a:t>
            </a:r>
            <a:br>
              <a:rPr lang="en-US" sz="1000" dirty="0"/>
            </a:br>
            <a:r>
              <a:rPr lang="en-US" sz="1000" dirty="0"/>
              <a:t>LOCATION...CENT/S CENT TEXAS...</a:t>
            </a:r>
            <a:br>
              <a:rPr lang="en-US" sz="1000" dirty="0"/>
            </a:br>
            <a:r>
              <a:rPr lang="en-US" sz="1000" dirty="0"/>
              <a:t>.</a:t>
            </a:r>
            <a:br>
              <a:rPr lang="en-US" sz="1000" dirty="0"/>
            </a:br>
            <a:r>
              <a:rPr lang="en-US" sz="1000" dirty="0"/>
              <a:t>ATTN WFOS...HGX...FWD...EWX...</a:t>
            </a:r>
            <a:br>
              <a:rPr lang="en-US" sz="1000" dirty="0"/>
            </a:br>
            <a:r>
              <a:rPr lang="en-US" sz="1000" dirty="0"/>
              <a:t>ATTN RFCS...WGRFC...</a:t>
            </a:r>
            <a:br>
              <a:rPr lang="en-US" sz="1000" dirty="0"/>
            </a:br>
            <a:r>
              <a:rPr lang="en-US" sz="1000" dirty="0"/>
              <a:t>.</a:t>
            </a:r>
            <a:br>
              <a:rPr lang="en-US" sz="1000" dirty="0"/>
            </a:br>
            <a:r>
              <a:rPr lang="en-US" sz="1000" dirty="0" smtClean="0"/>
              <a:t>EVENT</a:t>
            </a:r>
            <a:r>
              <a:rPr lang="en-US" sz="1000" dirty="0"/>
              <a:t>...UPDATE TO PREVIOUS SPE FOR ONGOING HVY RAINS</a:t>
            </a:r>
            <a:br>
              <a:rPr lang="en-US" sz="1000" dirty="0"/>
            </a:br>
            <a:r>
              <a:rPr lang="en-US" sz="1000" dirty="0"/>
              <a:t>.</a:t>
            </a:r>
            <a:br>
              <a:rPr lang="en-US" sz="1000" dirty="0"/>
            </a:br>
            <a:r>
              <a:rPr lang="en-US" sz="1000" dirty="0" smtClean="0"/>
              <a:t>.</a:t>
            </a:r>
            <a:r>
              <a:rPr lang="en-US" sz="1000" dirty="0"/>
              <a:t/>
            </a:r>
            <a:br>
              <a:rPr lang="en-US" sz="1000" dirty="0"/>
            </a:br>
            <a:r>
              <a:rPr lang="en-US" sz="1000" dirty="0"/>
              <a:t>SHORT TERM OUTLOOK VALID 0620Z-0920Z...MEDIUM CONFIDENCE FACTOR</a:t>
            </a:r>
            <a:br>
              <a:rPr lang="en-US" sz="1000" dirty="0"/>
            </a:br>
            <a:r>
              <a:rPr lang="en-US" sz="1000" dirty="0"/>
              <a:t>IN SHORT TERM OUTLOOK...CONVECTION SHOULD SLOWLY CONTINUE TO MOVE TO THE SE INTO MOIST/UNSTABLE ENVIRONMENT DUE TO CONTINUED CONVERGENCE FROM FRNTL BNDRY AND FORCING FOR ASCENT ASSCD WITH S/WV IMPULSE IN SUBTROPICAL STREAM. THE POSSIBILITY FOR BACKBUILDING CONVECTION REMAINS OVER THE AREA REFLECTED BY THICKNESS DIFFLUENCE SEEN IN SPC MESOANALYSIS. WEAK LOW LVL INFLOW APPEARS TO BE A LIMITING FACTOR FOR WIDESPREAD HVY RAIN THREAT...BUT AREAS UNDER SLOWLY PROPAGATING OR REPEAT CONVECTION COULD SEE RAINFALL RATES APPROACH 2.0"/HR AND EVEN EXCEED THAT WITH ANOMALOUSLY HIGH MOISTURE IN PLACE. WILL ALSO NEED TO MONITOR THE WRN EDGE OF THE MCS INVOF DRT WHERE CONVECTION IS JUST BEGINNING TO FIRE AND DEVELOP. </a:t>
            </a:r>
            <a:r>
              <a:rPr lang="en-US" sz="1000" dirty="0">
                <a:solidFill>
                  <a:srgbClr val="FF0000"/>
                </a:solidFill>
              </a:rPr>
              <a:t>EXPERIMENTAL GOES CONVECTIVE INITIATION PRODUCT INDICATES POSSIBILITY FOR SOME BACKBUILDING WITH MORE CONVECTION POSSIBLE TO DEVELOP ACROSS THE TX/MEXICO BORDER AND PROPAGATE ESE</a:t>
            </a:r>
            <a:r>
              <a:rPr lang="en-US" sz="1000" dirty="0"/>
              <a:t>...AND THIS CERTAINLY SEEMS PLAUSIBLE WITH THICKNESS DIFFLUENCE ALOFT AND WEAK STEERING FLOW.</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838200"/>
            <a:ext cx="4800600" cy="3276600"/>
          </a:xfrm>
          <a:prstGeom prst="rect">
            <a:avLst/>
          </a:prstGeom>
        </p:spPr>
      </p:pic>
      <p:sp>
        <p:nvSpPr>
          <p:cNvPr id="5" name="Oval 4"/>
          <p:cNvSpPr/>
          <p:nvPr/>
        </p:nvSpPr>
        <p:spPr bwMode="auto">
          <a:xfrm>
            <a:off x="4876800" y="2362200"/>
            <a:ext cx="304800" cy="457200"/>
          </a:xfrm>
          <a:prstGeom prst="ellipse">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6" name="Down Arrow 5"/>
          <p:cNvSpPr/>
          <p:nvPr/>
        </p:nvSpPr>
        <p:spPr bwMode="auto">
          <a:xfrm rot="20072199">
            <a:off x="4749669" y="1923746"/>
            <a:ext cx="190500" cy="457200"/>
          </a:xfrm>
          <a:prstGeom prst="downArrow">
            <a:avLst>
              <a:gd name="adj1" fmla="val 50000"/>
              <a:gd name="adj2" fmla="val 52083"/>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4057650"/>
            <a:ext cx="4800600" cy="2800350"/>
          </a:xfrm>
          <a:prstGeom prst="rect">
            <a:avLst/>
          </a:prstGeom>
        </p:spPr>
      </p:pic>
      <p:sp>
        <p:nvSpPr>
          <p:cNvPr id="8" name="Oval 7"/>
          <p:cNvSpPr/>
          <p:nvPr/>
        </p:nvSpPr>
        <p:spPr bwMode="auto">
          <a:xfrm>
            <a:off x="5791200" y="5562600"/>
            <a:ext cx="304800" cy="457200"/>
          </a:xfrm>
          <a:prstGeom prst="ellipse">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9" name="Down Arrow 8"/>
          <p:cNvSpPr/>
          <p:nvPr/>
        </p:nvSpPr>
        <p:spPr bwMode="auto">
          <a:xfrm rot="20072199">
            <a:off x="5575431" y="5162854"/>
            <a:ext cx="190500" cy="457200"/>
          </a:xfrm>
          <a:prstGeom prst="downArrow">
            <a:avLst>
              <a:gd name="adj1" fmla="val 50000"/>
              <a:gd name="adj2" fmla="val 52083"/>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0" name="TextBox 9"/>
          <p:cNvSpPr txBox="1"/>
          <p:nvPr/>
        </p:nvSpPr>
        <p:spPr>
          <a:xfrm>
            <a:off x="4965438" y="4724400"/>
            <a:ext cx="3035562" cy="246221"/>
          </a:xfrm>
          <a:prstGeom prst="rect">
            <a:avLst/>
          </a:prstGeom>
          <a:noFill/>
        </p:spPr>
        <p:txBody>
          <a:bodyPr wrap="square" rtlCol="0">
            <a:spAutoFit/>
          </a:bodyPr>
          <a:lstStyle/>
          <a:p>
            <a:r>
              <a:rPr lang="en-US" sz="1000" b="1" dirty="0" smtClean="0">
                <a:solidFill>
                  <a:schemeClr val="bg1"/>
                </a:solidFill>
              </a:rPr>
              <a:t>Flash Flood Warnings </a:t>
            </a:r>
            <a:r>
              <a:rPr lang="en-US" sz="1000" b="1" dirty="0">
                <a:solidFill>
                  <a:schemeClr val="bg1"/>
                </a:solidFill>
              </a:rPr>
              <a:t>i</a:t>
            </a:r>
            <a:r>
              <a:rPr lang="en-US" sz="1000" b="1" dirty="0" smtClean="0">
                <a:solidFill>
                  <a:schemeClr val="bg1"/>
                </a:solidFill>
              </a:rPr>
              <a:t>ssued by EWX</a:t>
            </a:r>
            <a:endParaRPr lang="en-US" sz="1000" b="1" dirty="0">
              <a:solidFill>
                <a:schemeClr val="bg1"/>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905000"/>
            <a:ext cx="3733800" cy="472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39825"/>
          </a:xfrm>
        </p:spPr>
        <p:txBody>
          <a:bodyPr/>
          <a:lstStyle/>
          <a:p>
            <a:r>
              <a:rPr lang="en-US" dirty="0" smtClean="0">
                <a:solidFill>
                  <a:schemeClr val="tx1"/>
                </a:solidFill>
                <a:effectLst/>
              </a:rPr>
              <a:t>Precipitation Program</a:t>
            </a:r>
            <a:endParaRPr lang="en-US" dirty="0"/>
          </a:p>
        </p:txBody>
      </p:sp>
      <p:sp>
        <p:nvSpPr>
          <p:cNvPr id="3" name="Content Placeholder 2"/>
          <p:cNvSpPr>
            <a:spLocks noGrp="1"/>
          </p:cNvSpPr>
          <p:nvPr>
            <p:ph idx="1"/>
          </p:nvPr>
        </p:nvSpPr>
        <p:spPr>
          <a:xfrm>
            <a:off x="-152400" y="685800"/>
            <a:ext cx="4343400" cy="5991226"/>
          </a:xfrm>
        </p:spPr>
        <p:txBody>
          <a:bodyPr/>
          <a:lstStyle/>
          <a:p>
            <a:r>
              <a:rPr lang="en-US" sz="1000" dirty="0" smtClean="0"/>
              <a:t>ZCZC NFDSPENES ALL</a:t>
            </a:r>
            <a:br>
              <a:rPr lang="en-US" sz="1000" dirty="0" smtClean="0"/>
            </a:br>
            <a:r>
              <a:rPr lang="en-US" sz="1000" dirty="0"/>
              <a:t>SPENES</a:t>
            </a:r>
            <a:br>
              <a:rPr lang="en-US" sz="1000" dirty="0"/>
            </a:br>
            <a:r>
              <a:rPr lang="en-US" sz="1000" dirty="0"/>
              <a:t>TXZ000-</a:t>
            </a:r>
            <a:br>
              <a:rPr lang="en-US" sz="1000" dirty="0"/>
            </a:br>
            <a:r>
              <a:rPr lang="en-US" sz="1000" dirty="0"/>
              <a:t>.</a:t>
            </a:r>
            <a:br>
              <a:rPr lang="en-US" sz="1000" dirty="0"/>
            </a:br>
            <a:r>
              <a:rPr lang="en-US" sz="1000" dirty="0"/>
              <a:t>SATELLITE PRECIPITATION ESTIMATES..DATE/TIME 05/25/15 0732Z</a:t>
            </a:r>
            <a:br>
              <a:rPr lang="en-US" sz="1000" dirty="0"/>
            </a:br>
            <a:r>
              <a:rPr lang="en-US" sz="1000" dirty="0"/>
              <a:t>SATELLITE ANALYSIS BRANCH/NESDIS---NPPU---TEL.301-683-1404</a:t>
            </a:r>
            <a:br>
              <a:rPr lang="en-US" sz="1000" dirty="0"/>
            </a:br>
            <a:r>
              <a:rPr lang="en-US" sz="1000" dirty="0"/>
              <a:t>LATEST DATA USED: GOES-13 0715Z GOES-14 0729Z WARREN</a:t>
            </a:r>
            <a:br>
              <a:rPr lang="en-US" sz="1000" dirty="0"/>
            </a:br>
            <a:r>
              <a:rPr lang="en-US" sz="1000" dirty="0"/>
              <a:t>.</a:t>
            </a:r>
            <a:br>
              <a:rPr lang="en-US" sz="1000" dirty="0"/>
            </a:br>
            <a:r>
              <a:rPr lang="en-US" sz="1000" dirty="0"/>
              <a:t>LOCATION...W AND CENTRAL TEXAS...</a:t>
            </a:r>
            <a:br>
              <a:rPr lang="en-US" sz="1000" dirty="0"/>
            </a:br>
            <a:r>
              <a:rPr lang="en-US" sz="1000" dirty="0"/>
              <a:t>.</a:t>
            </a:r>
            <a:br>
              <a:rPr lang="en-US" sz="1000" dirty="0"/>
            </a:br>
            <a:r>
              <a:rPr lang="en-US" sz="1000" dirty="0"/>
              <a:t>ATTN WFOS...FWD...EWX...SJT...MAF...</a:t>
            </a:r>
            <a:br>
              <a:rPr lang="en-US" sz="1000" dirty="0"/>
            </a:br>
            <a:r>
              <a:rPr lang="en-US" sz="1000" dirty="0"/>
              <a:t>ATTN RFCS...WGRFC...</a:t>
            </a:r>
            <a:br>
              <a:rPr lang="en-US" sz="1000" dirty="0"/>
            </a:br>
            <a:r>
              <a:rPr lang="en-US" sz="1000" dirty="0"/>
              <a:t>.</a:t>
            </a:r>
            <a:br>
              <a:rPr lang="en-US" sz="1000" dirty="0"/>
            </a:br>
            <a:r>
              <a:rPr lang="en-US" sz="1000" dirty="0" smtClean="0"/>
              <a:t>EVENT</a:t>
            </a:r>
            <a:r>
              <a:rPr lang="en-US" sz="1000" dirty="0"/>
              <a:t>...SATELLITE FEATURES WITH UL VORT EJECTING OUT OF SW US DEVELOPING CONVECTION OVER THE NEXT SEVERAL HRS ACROSS WRN TX</a:t>
            </a:r>
            <a:br>
              <a:rPr lang="en-US" sz="1000" dirty="0"/>
            </a:br>
            <a:r>
              <a:rPr lang="en-US" sz="1000" dirty="0"/>
              <a:t>.</a:t>
            </a:r>
            <a:br>
              <a:rPr lang="en-US" sz="1000" dirty="0"/>
            </a:br>
            <a:r>
              <a:rPr lang="en-US" sz="1000" dirty="0"/>
              <a:t>SATELLITE ANALYSIS AND TRENDS...FIRST PIECE OF ENERGY HAS ALREADY EJECTED OUT OVER WRN TX FROM STRONG JET SITUATED OVER NRN OLD MEXICO...BUT STRONG CAP HAS ONLY DECREASED SLIGHTLY. BULK OF UL ENERGY ASSOCIATED WITH NEXT POTENT AND COMPACT VORT IS PREPARING TO LIFT INTO W TX AS IT NEAR BIF. RECENT STLT IMAGERY SHOWS BAROCLINIC LEAF CLOUD SIGNATURE DEVELOPING OUT AHEAD...AN INDICATION THAT FRONTOGENEICAL FORCING IS INCREASING ACROSS THE AREA. </a:t>
            </a:r>
            <a:r>
              <a:rPr lang="en-US" sz="1000" dirty="0" smtClean="0"/>
              <a:t> </a:t>
            </a:r>
            <a:r>
              <a:rPr lang="en-US" sz="1000" dirty="0" smtClean="0">
                <a:solidFill>
                  <a:srgbClr val="FF0000"/>
                </a:solidFill>
              </a:rPr>
              <a:t>EXPERIMENTAL GOES </a:t>
            </a:r>
            <a:r>
              <a:rPr lang="en-US" sz="1000" dirty="0">
                <a:solidFill>
                  <a:srgbClr val="FF0000"/>
                </a:solidFill>
              </a:rPr>
              <a:t>CONVECTIVE INITIATION PRODUCT IS GRADUALLY SHOWING SIGNS OF A CU FIELD DEVELOPING ALONG THE SERN EDGE OF BAROCLINIC LEAF SIGNATURE ROUGHLY BTWN FST AND MAF</a:t>
            </a:r>
            <a:r>
              <a:rPr lang="en-US" sz="1000" dirty="0"/>
              <a:t>. GOES SOUNDER REVEALS RAPIDLY RETURNING CAPE VALUES AND LLVL MOISTURE SURGING NW ALONG RIO GRANDE AIDED BY 30+KT S/SERLY 850 MB WINDS.</a:t>
            </a:r>
            <a:br>
              <a:rPr lang="en-US" sz="1000" dirty="0"/>
            </a:br>
            <a:r>
              <a:rPr lang="en-US" sz="1000" dirty="0"/>
              <a:t/>
            </a:r>
            <a:br>
              <a:rPr lang="en-US" sz="1000" dirty="0"/>
            </a:br>
            <a:endParaRPr lang="en-US" sz="1000" dirty="0" smtClean="0"/>
          </a:p>
        </p:txBody>
      </p:sp>
      <p:pic>
        <p:nvPicPr>
          <p:cNvPr id="4098" name="Picture 2" descr="http://www.ospo.noaa.gov/data/atmosphere/precip/spe/messages/2015/20150525073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990600"/>
            <a:ext cx="4800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rot="16200000">
            <a:off x="6140196" y="4146805"/>
            <a:ext cx="978408" cy="15240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5" name="TextBox 4"/>
          <p:cNvSpPr txBox="1"/>
          <p:nvPr/>
        </p:nvSpPr>
        <p:spPr>
          <a:xfrm>
            <a:off x="4724400" y="4788409"/>
            <a:ext cx="2895600" cy="1569660"/>
          </a:xfrm>
          <a:prstGeom prst="rect">
            <a:avLst/>
          </a:prstGeom>
          <a:noFill/>
        </p:spPr>
        <p:txBody>
          <a:bodyPr wrap="square" rtlCol="0">
            <a:spAutoFit/>
          </a:bodyPr>
          <a:lstStyle/>
          <a:p>
            <a:r>
              <a:rPr lang="en-US" sz="1600" dirty="0" smtClean="0"/>
              <a:t>CU </a:t>
            </a:r>
            <a:r>
              <a:rPr lang="en-US" sz="1600" dirty="0"/>
              <a:t>f</a:t>
            </a:r>
            <a:r>
              <a:rPr lang="en-US" sz="1600" dirty="0" smtClean="0"/>
              <a:t>ield building with increase in CI seen.  Convection then builds along thermal boundary</a:t>
            </a:r>
            <a:r>
              <a:rPr lang="en-US" sz="1600" dirty="0"/>
              <a:t> with flooding in west and central Texas </a:t>
            </a:r>
          </a:p>
        </p:txBody>
      </p:sp>
    </p:spTree>
    <p:extLst>
      <p:ext uri="{BB962C8B-B14F-4D97-AF65-F5344CB8AC3E}">
        <p14:creationId xmlns:p14="http://schemas.microsoft.com/office/powerpoint/2010/main" val="590932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39825"/>
          </a:xfrm>
        </p:spPr>
        <p:txBody>
          <a:bodyPr/>
          <a:lstStyle/>
          <a:p>
            <a:r>
              <a:rPr lang="en-US" dirty="0" smtClean="0">
                <a:solidFill>
                  <a:schemeClr val="tx1"/>
                </a:solidFill>
                <a:effectLst/>
              </a:rPr>
              <a:t>Precipitation Program</a:t>
            </a:r>
            <a:endParaRPr lang="en-US" dirty="0"/>
          </a:p>
        </p:txBody>
      </p:sp>
      <p:sp>
        <p:nvSpPr>
          <p:cNvPr id="4" name="TextBox 3"/>
          <p:cNvSpPr txBox="1"/>
          <p:nvPr/>
        </p:nvSpPr>
        <p:spPr>
          <a:xfrm>
            <a:off x="609600" y="1523037"/>
            <a:ext cx="6248400" cy="523220"/>
          </a:xfrm>
          <a:prstGeom prst="rect">
            <a:avLst/>
          </a:prstGeom>
          <a:noFill/>
        </p:spPr>
        <p:txBody>
          <a:bodyPr wrap="square" rtlCol="0">
            <a:spAutoFit/>
          </a:bodyPr>
          <a:lstStyle/>
          <a:p>
            <a:r>
              <a:rPr lang="en-US" sz="2800" b="1" dirty="0" smtClean="0">
                <a:solidFill>
                  <a:srgbClr val="FFFF00"/>
                </a:solidFill>
              </a:rPr>
              <a:t>GLD-360 Lightning Density Product </a:t>
            </a:r>
            <a:endParaRPr lang="en-US" sz="2800" b="1" dirty="0">
              <a:solidFill>
                <a:srgbClr val="FFFF00"/>
              </a:solidFill>
            </a:endParaRPr>
          </a:p>
        </p:txBody>
      </p:sp>
      <p:sp>
        <p:nvSpPr>
          <p:cNvPr id="5" name="TextBox 4"/>
          <p:cNvSpPr txBox="1"/>
          <p:nvPr/>
        </p:nvSpPr>
        <p:spPr>
          <a:xfrm>
            <a:off x="457200" y="2353270"/>
            <a:ext cx="7010400" cy="4062651"/>
          </a:xfrm>
          <a:prstGeom prst="rect">
            <a:avLst/>
          </a:prstGeom>
          <a:noFill/>
        </p:spPr>
        <p:txBody>
          <a:bodyPr wrap="square" rtlCol="0">
            <a:spAutoFit/>
          </a:bodyPr>
          <a:lstStyle/>
          <a:p>
            <a:pPr>
              <a:buFont typeface="Arial" pitchFamily="34" charset="0"/>
              <a:buChar char="•"/>
            </a:pPr>
            <a:r>
              <a:rPr lang="en-US" dirty="0" smtClean="0"/>
              <a:t> </a:t>
            </a:r>
            <a:r>
              <a:rPr lang="en-US" sz="2400" dirty="0" smtClean="0"/>
              <a:t>Can provide insight to the satellite analyst that the event is transitioning to a more stratiform precipitation event.</a:t>
            </a:r>
          </a:p>
          <a:p>
            <a:endParaRPr lang="en-US" sz="2400" dirty="0"/>
          </a:p>
          <a:p>
            <a:pPr>
              <a:buFont typeface="Arial" pitchFamily="34" charset="0"/>
              <a:buChar char="•"/>
            </a:pPr>
            <a:r>
              <a:rPr lang="en-US" sz="2400" dirty="0" smtClean="0"/>
              <a:t> An increase in lightning intensity may suggest an increase in activity, better organization of an event and an increase of rainfall rates.</a:t>
            </a:r>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dirty="0" smtClean="0"/>
          </a:p>
          <a:p>
            <a:pPr>
              <a:buFont typeface="Arial" pitchFamily="34" charset="0"/>
              <a:buChar char="•"/>
            </a:pPr>
            <a:endParaRPr lang="en-US" dirty="0"/>
          </a:p>
          <a:p>
            <a:pPr>
              <a:buFont typeface="Arial" pitchFamily="34" charset="0"/>
              <a:buChar char="•"/>
            </a:pPr>
            <a:endParaRPr lang="en-US" dirty="0"/>
          </a:p>
        </p:txBody>
      </p:sp>
    </p:spTree>
    <p:extLst>
      <p:ext uri="{BB962C8B-B14F-4D97-AF65-F5344CB8AC3E}">
        <p14:creationId xmlns:p14="http://schemas.microsoft.com/office/powerpoint/2010/main" val="3253138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39825"/>
          </a:xfrm>
        </p:spPr>
        <p:txBody>
          <a:bodyPr/>
          <a:lstStyle/>
          <a:p>
            <a:r>
              <a:rPr lang="en-US" sz="4200" dirty="0" smtClean="0">
                <a:solidFill>
                  <a:schemeClr val="tx1"/>
                </a:solidFill>
                <a:effectLst/>
              </a:rPr>
              <a:t>Precipitation Program</a:t>
            </a:r>
            <a:endParaRPr lang="en-US" sz="4200" dirty="0"/>
          </a:p>
        </p:txBody>
      </p:sp>
      <p:sp>
        <p:nvSpPr>
          <p:cNvPr id="3" name="Content Placeholder 2"/>
          <p:cNvSpPr>
            <a:spLocks noGrp="1"/>
          </p:cNvSpPr>
          <p:nvPr>
            <p:ph idx="1"/>
          </p:nvPr>
        </p:nvSpPr>
        <p:spPr>
          <a:xfrm>
            <a:off x="-304800" y="533400"/>
            <a:ext cx="3581400" cy="5715000"/>
          </a:xfrm>
        </p:spPr>
        <p:txBody>
          <a:bodyPr/>
          <a:lstStyle/>
          <a:p>
            <a:r>
              <a:rPr lang="en-US" sz="950" dirty="0" smtClean="0"/>
              <a:t>ZCZC NFDSPENES ALL</a:t>
            </a:r>
            <a:br>
              <a:rPr lang="en-US" sz="950" dirty="0" smtClean="0"/>
            </a:br>
            <a:r>
              <a:rPr lang="en-US" sz="950" dirty="0"/>
              <a:t>SPENES</a:t>
            </a:r>
            <a:br>
              <a:rPr lang="en-US" sz="950" dirty="0"/>
            </a:br>
            <a:r>
              <a:rPr lang="en-US" sz="950" dirty="0"/>
              <a:t>MOZ000-ARZ000-OKZ000-KSZ000-</a:t>
            </a:r>
            <a:br>
              <a:rPr lang="en-US" sz="950" dirty="0"/>
            </a:br>
            <a:r>
              <a:rPr lang="en-US" sz="950" dirty="0"/>
              <a:t>.</a:t>
            </a:r>
            <a:br>
              <a:rPr lang="en-US" sz="950" dirty="0"/>
            </a:br>
            <a:r>
              <a:rPr lang="en-US" sz="950" dirty="0"/>
              <a:t>SATELLITE PRECIPITATION ESTIMATES..DATE/TIME 05/24/15 0511Z</a:t>
            </a:r>
            <a:br>
              <a:rPr lang="en-US" sz="950" dirty="0"/>
            </a:br>
            <a:r>
              <a:rPr lang="en-US" sz="950" dirty="0"/>
              <a:t>SATELLITE ANALYSIS BRANCH/NESDIS---NPPU---TEL.301-683-1404</a:t>
            </a:r>
            <a:br>
              <a:rPr lang="en-US" sz="950" dirty="0"/>
            </a:br>
            <a:r>
              <a:rPr lang="en-US" sz="950" dirty="0"/>
              <a:t>LATEST DATA USED: GOES-13 0500Z WARREN</a:t>
            </a:r>
            <a:br>
              <a:rPr lang="en-US" sz="950" dirty="0"/>
            </a:br>
            <a:r>
              <a:rPr lang="en-US" sz="950" dirty="0"/>
              <a:t>.</a:t>
            </a:r>
            <a:br>
              <a:rPr lang="en-US" sz="950" dirty="0"/>
            </a:br>
            <a:r>
              <a:rPr lang="en-US" sz="950" dirty="0"/>
              <a:t>LOCATION...MISSOURI...ARKANSAS...OKLAHOMA...KANSAS...</a:t>
            </a:r>
            <a:br>
              <a:rPr lang="en-US" sz="950" dirty="0"/>
            </a:br>
            <a:r>
              <a:rPr lang="en-US" sz="950" dirty="0"/>
              <a:t>.</a:t>
            </a:r>
            <a:br>
              <a:rPr lang="en-US" sz="950" dirty="0"/>
            </a:br>
            <a:r>
              <a:rPr lang="en-US" sz="950" dirty="0"/>
              <a:t>ATTN WFOS...LZK...SGF...SHV...EAX...TSA...TOP...ICT...OUN...</a:t>
            </a:r>
            <a:br>
              <a:rPr lang="en-US" sz="950" dirty="0"/>
            </a:br>
            <a:r>
              <a:rPr lang="en-US" sz="950" dirty="0"/>
              <a:t>ATTN RFCS...LMRFC...MBRFC...ABRFC</a:t>
            </a:r>
            <a:r>
              <a:rPr lang="en-US" sz="950" dirty="0" smtClean="0"/>
              <a:t>...</a:t>
            </a:r>
            <a:r>
              <a:rPr lang="en-US" sz="950" dirty="0"/>
              <a:t/>
            </a:r>
            <a:br>
              <a:rPr lang="en-US" sz="950" dirty="0"/>
            </a:br>
            <a:r>
              <a:rPr lang="en-US" sz="950" dirty="0"/>
              <a:t>.</a:t>
            </a:r>
            <a:br>
              <a:rPr lang="en-US" sz="950" dirty="0"/>
            </a:br>
            <a:r>
              <a:rPr lang="en-US" sz="950" dirty="0"/>
              <a:t>EVENT...UPDATE TO PREVIOUS SPENES CONCERNING HEAVY RAINS ACROSS ERN OK/SE KS/SW MO/EXT WRN AR OVER THE NEXT SEVERAL HRS</a:t>
            </a:r>
            <a:br>
              <a:rPr lang="en-US" sz="950" dirty="0"/>
            </a:br>
            <a:r>
              <a:rPr lang="en-US" sz="950" dirty="0"/>
              <a:t>.</a:t>
            </a:r>
            <a:br>
              <a:rPr lang="en-US" sz="950" dirty="0"/>
            </a:br>
            <a:r>
              <a:rPr lang="en-US" sz="950" dirty="0"/>
              <a:t>SHORT TERM OUTLOOK VALID 0515-0830Z...HIGH CONFIDENCE FACTOR</a:t>
            </a:r>
            <a:br>
              <a:rPr lang="en-US" sz="950" dirty="0"/>
            </a:br>
            <a:r>
              <a:rPr lang="en-US" sz="950" dirty="0"/>
              <a:t>IN SHORT TERM OUTLOOK...AS PREVIOUSLY ADVERTISED IN EARLIER SPENES...ACTIVITY MOVING INTO SERN KS/SWRN MO IS LOSING ITS OVERALL CONVECTIVE NATURE AND BECOMING MORE STRATIFORM. WITH THAT SAID HEAVY RAINFALL IS STILL LIKELY DURING THIS TRANSITION PHASE. </a:t>
            </a:r>
            <a:r>
              <a:rPr lang="en-US" sz="950" dirty="0">
                <a:solidFill>
                  <a:srgbClr val="FF0000"/>
                </a:solidFill>
              </a:rPr>
              <a:t>EXPERIMENTAL STLT LIGHTNING DENSITY PRODUCT FURTHER CONFIRMS THIS TRANSITION TO A MORE STRATIFORM EVENT ACROSS THIS AREA AS DETECTIONS HAVE DECREASED DRASTICALLY IN THE PAST HR</a:t>
            </a:r>
            <a:r>
              <a:rPr lang="en-US" sz="950" dirty="0"/>
              <a:t>. REGIONAL SOUNDINGS AT 00Z INDICATE DEEP MOIST/SATURATED LAYER SFC TO 500 MB WITH WARM EL TEMPS FAVORING LIKELIHOOD OF EFFICIENT RAINS. SSW TO NNE STORM MOTION WILL AID IN </a:t>
            </a:r>
            <a:r>
              <a:rPr lang="en-US" sz="950" dirty="0" smtClean="0"/>
              <a:t>RAINING</a:t>
            </a:r>
            <a:r>
              <a:rPr lang="en-US" sz="950" dirty="0"/>
              <a:t>...PROLONGING RAINS OVER THE NEXT SEVERAL HRS</a:t>
            </a:r>
            <a:r>
              <a:rPr lang="en-US" sz="950" dirty="0" smtClean="0"/>
              <a:t>..</a:t>
            </a:r>
            <a:endParaRPr lang="en-US" sz="95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914400"/>
            <a:ext cx="5003610" cy="3352800"/>
          </a:xfrm>
          <a:prstGeom prst="rect">
            <a:avLst/>
          </a:prstGeom>
        </p:spPr>
      </p:pic>
      <p:pic>
        <p:nvPicPr>
          <p:cNvPr id="2052" name="Picture 4" descr="http://www.ospo.noaa.gov/data/atmosphere/precip/spe/messages/2015/20150524051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4191000"/>
            <a:ext cx="5003610" cy="25908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bwMode="auto">
          <a:xfrm>
            <a:off x="7239000" y="1295400"/>
            <a:ext cx="914400" cy="1219200"/>
          </a:xfrm>
          <a:prstGeom prst="ellipse">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7" name="Right Arrow 6"/>
          <p:cNvSpPr/>
          <p:nvPr/>
        </p:nvSpPr>
        <p:spPr bwMode="auto">
          <a:xfrm>
            <a:off x="6096000" y="1676400"/>
            <a:ext cx="978408" cy="22860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8" name="TextBox 7"/>
          <p:cNvSpPr txBox="1"/>
          <p:nvPr/>
        </p:nvSpPr>
        <p:spPr>
          <a:xfrm>
            <a:off x="5486400" y="1295400"/>
            <a:ext cx="1905000" cy="461665"/>
          </a:xfrm>
          <a:prstGeom prst="rect">
            <a:avLst/>
          </a:prstGeom>
          <a:noFill/>
        </p:spPr>
        <p:txBody>
          <a:bodyPr wrap="square" rtlCol="0">
            <a:spAutoFit/>
          </a:bodyPr>
          <a:lstStyle/>
          <a:p>
            <a:pPr algn="ctr"/>
            <a:r>
              <a:rPr lang="en-US" sz="1200" b="1" dirty="0" smtClean="0">
                <a:solidFill>
                  <a:schemeClr val="bg1"/>
                </a:solidFill>
              </a:rPr>
              <a:t>Lightning</a:t>
            </a:r>
          </a:p>
          <a:p>
            <a:pPr algn="ctr"/>
            <a:r>
              <a:rPr lang="en-US" sz="1200" b="1" dirty="0" smtClean="0">
                <a:solidFill>
                  <a:schemeClr val="bg1"/>
                </a:solidFill>
              </a:rPr>
              <a:t>Detections decrease</a:t>
            </a:r>
            <a:endParaRPr lang="en-US" sz="1200" b="1" dirty="0">
              <a:solidFill>
                <a:schemeClr val="bg1"/>
              </a:solidFill>
            </a:endParaRPr>
          </a:p>
        </p:txBody>
      </p:sp>
      <p:sp>
        <p:nvSpPr>
          <p:cNvPr id="5" name="TextBox 4"/>
          <p:cNvSpPr txBox="1"/>
          <p:nvPr/>
        </p:nvSpPr>
        <p:spPr>
          <a:xfrm>
            <a:off x="4191000" y="4648200"/>
            <a:ext cx="2133600" cy="276999"/>
          </a:xfrm>
          <a:prstGeom prst="rect">
            <a:avLst/>
          </a:prstGeom>
          <a:noFill/>
        </p:spPr>
        <p:txBody>
          <a:bodyPr wrap="square" rtlCol="0">
            <a:spAutoFit/>
          </a:bodyPr>
          <a:lstStyle/>
          <a:p>
            <a:r>
              <a:rPr lang="en-US" sz="1200" b="1" dirty="0" smtClean="0">
                <a:solidFill>
                  <a:srgbClr val="0000FF"/>
                </a:solidFill>
              </a:rPr>
              <a:t>More Stratiform Event</a:t>
            </a:r>
            <a:endParaRPr lang="en-US" sz="1200" b="1" dirty="0">
              <a:solidFill>
                <a:srgbClr val="0000FF"/>
              </a:solidFill>
            </a:endParaRPr>
          </a:p>
        </p:txBody>
      </p:sp>
      <p:sp>
        <p:nvSpPr>
          <p:cNvPr id="9" name="Right Arrow 8"/>
          <p:cNvSpPr/>
          <p:nvPr/>
        </p:nvSpPr>
        <p:spPr bwMode="auto">
          <a:xfrm>
            <a:off x="4813395" y="4876800"/>
            <a:ext cx="1282605" cy="242316"/>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39825"/>
          </a:xfrm>
        </p:spPr>
        <p:txBody>
          <a:bodyPr/>
          <a:lstStyle/>
          <a:p>
            <a:r>
              <a:rPr lang="en-US" dirty="0" smtClean="0">
                <a:solidFill>
                  <a:schemeClr val="tx1"/>
                </a:solidFill>
                <a:effectLst/>
              </a:rPr>
              <a:t>Precipitation Program</a:t>
            </a:r>
            <a:endParaRPr lang="en-US" dirty="0"/>
          </a:p>
        </p:txBody>
      </p:sp>
      <p:sp>
        <p:nvSpPr>
          <p:cNvPr id="3" name="Content Placeholder 2"/>
          <p:cNvSpPr>
            <a:spLocks noGrp="1"/>
          </p:cNvSpPr>
          <p:nvPr>
            <p:ph idx="1"/>
          </p:nvPr>
        </p:nvSpPr>
        <p:spPr>
          <a:xfrm>
            <a:off x="381000" y="685800"/>
            <a:ext cx="8610600" cy="5991226"/>
          </a:xfrm>
        </p:spPr>
        <p:txBody>
          <a:bodyPr/>
          <a:lstStyle/>
          <a:p>
            <a:pPr marL="0" indent="0" algn="ctr">
              <a:buNone/>
            </a:pPr>
            <a:endParaRPr lang="en-US" sz="2800" dirty="0" smtClean="0">
              <a:solidFill>
                <a:srgbClr val="FFFF00"/>
              </a:solidFill>
            </a:endParaRPr>
          </a:p>
          <a:p>
            <a:pPr marL="0" indent="0" algn="ctr">
              <a:buNone/>
            </a:pPr>
            <a:r>
              <a:rPr lang="en-US" dirty="0" smtClean="0">
                <a:solidFill>
                  <a:srgbClr val="FFFF00"/>
                </a:solidFill>
              </a:rPr>
              <a:t>Benefits of the GOES-14 Super Rapid Scan</a:t>
            </a:r>
          </a:p>
          <a:p>
            <a:pPr marL="0" indent="0" algn="ctr">
              <a:buNone/>
            </a:pPr>
            <a:r>
              <a:rPr lang="en-US" dirty="0" smtClean="0">
                <a:solidFill>
                  <a:srgbClr val="FFFF00"/>
                </a:solidFill>
              </a:rPr>
              <a:t>1 minute imagery</a:t>
            </a:r>
          </a:p>
          <a:p>
            <a:pPr marL="0" indent="0">
              <a:buNone/>
            </a:pPr>
            <a:endParaRPr lang="en-US" dirty="0">
              <a:solidFill>
                <a:srgbClr val="FFFF00"/>
              </a:solidFill>
            </a:endParaRPr>
          </a:p>
          <a:p>
            <a:r>
              <a:rPr lang="en-US" sz="2400" dirty="0" smtClean="0"/>
              <a:t>The ability to see areas of cooling/expanding</a:t>
            </a:r>
          </a:p>
          <a:p>
            <a:pPr marL="0" indent="0">
              <a:buNone/>
            </a:pPr>
            <a:r>
              <a:rPr lang="en-US" sz="2400" dirty="0"/>
              <a:t> </a:t>
            </a:r>
            <a:r>
              <a:rPr lang="en-US" sz="2400" dirty="0" smtClean="0"/>
              <a:t>   cloud tops.</a:t>
            </a:r>
          </a:p>
          <a:p>
            <a:r>
              <a:rPr lang="en-US" sz="2400" dirty="0" smtClean="0"/>
              <a:t>Back building of supercell</a:t>
            </a:r>
          </a:p>
          <a:p>
            <a:r>
              <a:rPr lang="en-US" sz="2400" dirty="0" smtClean="0"/>
              <a:t>Upstream redeveloping convection</a:t>
            </a:r>
          </a:p>
          <a:p>
            <a:r>
              <a:rPr lang="en-US" sz="2400" dirty="0" smtClean="0"/>
              <a:t>Slow moving/stationary MCS</a:t>
            </a:r>
          </a:p>
          <a:p>
            <a:r>
              <a:rPr lang="en-US" sz="2400" dirty="0" smtClean="0"/>
              <a:t>Early stages of convective initiation </a:t>
            </a:r>
          </a:p>
        </p:txBody>
      </p:sp>
    </p:spTree>
    <p:extLst>
      <p:ext uri="{BB962C8B-B14F-4D97-AF65-F5344CB8AC3E}">
        <p14:creationId xmlns:p14="http://schemas.microsoft.com/office/powerpoint/2010/main" val="32781256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11727</TotalTime>
  <Words>640</Words>
  <Application>Microsoft Office PowerPoint</Application>
  <PresentationFormat>On-screen Show (4:3)</PresentationFormat>
  <Paragraphs>116</Paragraphs>
  <Slides>16</Slides>
  <Notes>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Orbit</vt:lpstr>
      <vt:lpstr>PowerPoint Presentation</vt:lpstr>
      <vt:lpstr>Satellite Analysis Branch Proving Ground Activities </vt:lpstr>
      <vt:lpstr>Precipitation Program</vt:lpstr>
      <vt:lpstr>Precipitation Program</vt:lpstr>
      <vt:lpstr>Precipitation Program</vt:lpstr>
      <vt:lpstr>Precipitation Program</vt:lpstr>
      <vt:lpstr>Precipitation Program</vt:lpstr>
      <vt:lpstr>Precipitation Program</vt:lpstr>
      <vt:lpstr>Precipitation Program</vt:lpstr>
      <vt:lpstr>Precipitation Program</vt:lpstr>
      <vt:lpstr>Precipitation Program</vt:lpstr>
      <vt:lpstr>Precipitation Program</vt:lpstr>
      <vt:lpstr>Precipitation Program</vt:lpstr>
      <vt:lpstr>Precipitation Program</vt:lpstr>
      <vt:lpstr>Precipitation Program</vt:lpstr>
      <vt:lpstr>  NOAA Satellite Proving Ground/User-Readiness Meeting 2015  </vt:lpstr>
    </vt:vector>
  </TitlesOfParts>
  <Company>SSD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NESDIS/AWC VOLCANIC ASH TRAININING SESSION</dc:title>
  <dc:creator>jkibler</dc:creator>
  <cp:lastModifiedBy>fyffe</cp:lastModifiedBy>
  <cp:revision>436</cp:revision>
  <cp:lastPrinted>2015-06-11T03:24:43Z</cp:lastPrinted>
  <dcterms:created xsi:type="dcterms:W3CDTF">2007-02-07T16:29:49Z</dcterms:created>
  <dcterms:modified xsi:type="dcterms:W3CDTF">2015-06-17T16:06:21Z</dcterms:modified>
</cp:coreProperties>
</file>