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4.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5.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6.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7.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8.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9" r:id="rId1"/>
    <p:sldMasterId id="2147483862" r:id="rId2"/>
    <p:sldMasterId id="2147483896" r:id="rId3"/>
    <p:sldMasterId id="2147484181" r:id="rId4"/>
    <p:sldMasterId id="2147484193" r:id="rId5"/>
    <p:sldMasterId id="2147484209" r:id="rId6"/>
    <p:sldMasterId id="2147484217" r:id="rId7"/>
    <p:sldMasterId id="2147484266" r:id="rId8"/>
    <p:sldMasterId id="2147484278" r:id="rId9"/>
  </p:sldMasterIdLst>
  <p:notesMasterIdLst>
    <p:notesMasterId r:id="rId50"/>
  </p:notesMasterIdLst>
  <p:handoutMasterIdLst>
    <p:handoutMasterId r:id="rId51"/>
  </p:handoutMasterIdLst>
  <p:sldIdLst>
    <p:sldId id="385" r:id="rId10"/>
    <p:sldId id="492" r:id="rId11"/>
    <p:sldId id="443" r:id="rId12"/>
    <p:sldId id="477" r:id="rId13"/>
    <p:sldId id="453" r:id="rId14"/>
    <p:sldId id="478" r:id="rId15"/>
    <p:sldId id="479" r:id="rId16"/>
    <p:sldId id="484" r:id="rId17"/>
    <p:sldId id="454" r:id="rId18"/>
    <p:sldId id="491" r:id="rId19"/>
    <p:sldId id="490" r:id="rId20"/>
    <p:sldId id="489" r:id="rId21"/>
    <p:sldId id="480" r:id="rId22"/>
    <p:sldId id="481" r:id="rId23"/>
    <p:sldId id="482" r:id="rId24"/>
    <p:sldId id="483" r:id="rId25"/>
    <p:sldId id="485" r:id="rId26"/>
    <p:sldId id="486" r:id="rId27"/>
    <p:sldId id="488" r:id="rId28"/>
    <p:sldId id="487" r:id="rId29"/>
    <p:sldId id="455" r:id="rId30"/>
    <p:sldId id="458" r:id="rId31"/>
    <p:sldId id="476" r:id="rId32"/>
    <p:sldId id="460" r:id="rId33"/>
    <p:sldId id="461" r:id="rId34"/>
    <p:sldId id="462" r:id="rId35"/>
    <p:sldId id="463" r:id="rId36"/>
    <p:sldId id="464" r:id="rId37"/>
    <p:sldId id="465" r:id="rId38"/>
    <p:sldId id="466" r:id="rId39"/>
    <p:sldId id="467" r:id="rId40"/>
    <p:sldId id="468" r:id="rId41"/>
    <p:sldId id="469" r:id="rId42"/>
    <p:sldId id="470" r:id="rId43"/>
    <p:sldId id="471" r:id="rId44"/>
    <p:sldId id="472" r:id="rId45"/>
    <p:sldId id="493" r:id="rId46"/>
    <p:sldId id="474" r:id="rId47"/>
    <p:sldId id="473" r:id="rId48"/>
    <p:sldId id="445" r:id="rId49"/>
  </p:sldIdLst>
  <p:sldSz cx="9144000" cy="6858000" type="screen4x3"/>
  <p:notesSz cx="6997700" cy="92837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gozi Ozokwelu" initials="NO" lastIdx="2" clrIdx="0"/>
  <p:cmAuthor id="1" name="Elizabeth Tirpak" initials="E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E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871E6B6-E0CA-4CAF-B510-67987AF4DDF1}">
  <a:tblStyle styleId="{4871E6B6-E0CA-4CAF-B510-67987AF4DDF1}" styleName="Table_0"/>
  <a:tblStyle styleId="{22645AAE-C867-4067-8761-8AA6B0E9049C}" styleName="Table_1"/>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7" autoAdjust="0"/>
    <p:restoredTop sz="99095" autoAdjust="0"/>
  </p:normalViewPr>
  <p:slideViewPr>
    <p:cSldViewPr snapToGrid="0" snapToObjects="1">
      <p:cViewPr>
        <p:scale>
          <a:sx n="75" d="100"/>
          <a:sy n="75" d="100"/>
        </p:scale>
        <p:origin x="-1088" y="-392"/>
      </p:cViewPr>
      <p:guideLst>
        <p:guide orient="horz" pos="2160"/>
        <p:guide pos="2880"/>
      </p:guideLst>
    </p:cSldViewPr>
  </p:slideViewPr>
  <p:outlineViewPr>
    <p:cViewPr>
      <p:scale>
        <a:sx n="33" d="100"/>
        <a:sy n="33" d="100"/>
      </p:scale>
      <p:origin x="24" y="18150"/>
    </p:cViewPr>
  </p:outlineViewPr>
  <p:notesTextViewPr>
    <p:cViewPr>
      <p:scale>
        <a:sx n="100" d="100"/>
        <a:sy n="100" d="100"/>
      </p:scale>
      <p:origin x="0" y="0"/>
    </p:cViewPr>
  </p:notesTextViewPr>
  <p:sorterViewPr>
    <p:cViewPr>
      <p:scale>
        <a:sx n="66" d="100"/>
        <a:sy n="66" d="100"/>
      </p:scale>
      <p:origin x="0" y="3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commentAuthors" Target="commentAuthors.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8ADD5B-20F2-4FF4-9E4E-005D5B18F331}" type="doc">
      <dgm:prSet loTypeId="urn:microsoft.com/office/officeart/2005/8/layout/hProcess9" loCatId="process" qsTypeId="urn:microsoft.com/office/officeart/2005/8/quickstyle/simple4" qsCatId="simple" csTypeId="urn:microsoft.com/office/officeart/2005/8/colors/colorful4" csCatId="colorful" phldr="1"/>
      <dgm:spPr/>
    </dgm:pt>
    <dgm:pt modelId="{B432659E-78F7-4CFF-8A3C-FB62031DAE9F}">
      <dgm:prSet phldrT="[Text]" custT="1"/>
      <dgm:spPr>
        <a:solidFill>
          <a:srgbClr val="00B050"/>
        </a:solidFill>
        <a:scene3d>
          <a:camera prst="orthographicFront"/>
          <a:lightRig rig="threePt" dir="t"/>
        </a:scene3d>
        <a:sp3d>
          <a:bevelT/>
        </a:sp3d>
      </dgm:spPr>
      <dgm:t>
        <a:bodyPr/>
        <a:lstStyle/>
        <a:p>
          <a:r>
            <a:rPr lang="en-US" sz="1400" b="1" dirty="0" smtClean="0">
              <a:effectLst>
                <a:outerShdw blurRad="38100" dist="38100" dir="2700000" algn="tl">
                  <a:srgbClr val="000000">
                    <a:alpha val="43137"/>
                  </a:srgbClr>
                </a:outerShdw>
              </a:effectLst>
            </a:rPr>
            <a:t>Pre-Req</a:t>
          </a:r>
          <a:endParaRPr lang="en-US" sz="1400" b="1" dirty="0">
            <a:effectLst>
              <a:outerShdw blurRad="38100" dist="38100" dir="2700000" algn="tl">
                <a:srgbClr val="000000">
                  <a:alpha val="43137"/>
                </a:srgbClr>
              </a:outerShdw>
            </a:effectLst>
          </a:endParaRPr>
        </a:p>
      </dgm:t>
    </dgm:pt>
    <dgm:pt modelId="{93A7CCF1-192B-4756-B4AC-DD2C0EDBF9DF}" type="parTrans" cxnId="{86B7861D-E5E1-442B-AD8E-B7220C2444C5}">
      <dgm:prSet/>
      <dgm:spPr/>
      <dgm:t>
        <a:bodyPr/>
        <a:lstStyle/>
        <a:p>
          <a:endParaRPr lang="en-US" b="1"/>
        </a:p>
      </dgm:t>
    </dgm:pt>
    <dgm:pt modelId="{B691217C-17C4-4EE1-AC06-4C21BC6C055B}" type="sibTrans" cxnId="{86B7861D-E5E1-442B-AD8E-B7220C2444C5}">
      <dgm:prSet/>
      <dgm:spPr/>
      <dgm:t>
        <a:bodyPr/>
        <a:lstStyle/>
        <a:p>
          <a:endParaRPr lang="en-US" b="1"/>
        </a:p>
      </dgm:t>
    </dgm:pt>
    <dgm:pt modelId="{194C9D3A-6F86-4FD0-9C1E-8066CF97EA76}">
      <dgm:prSet phldrT="[Text]" custT="1"/>
      <dgm:spPr>
        <a:solidFill>
          <a:srgbClr val="0070C0"/>
        </a:solidFill>
        <a:scene3d>
          <a:camera prst="orthographicFront"/>
          <a:lightRig rig="threePt" dir="t"/>
        </a:scene3d>
        <a:sp3d>
          <a:bevelT/>
        </a:sp3d>
      </dgm:spPr>
      <dgm:t>
        <a:bodyPr/>
        <a:lstStyle/>
        <a:p>
          <a:r>
            <a:rPr lang="en-US" sz="1400" b="1" dirty="0" smtClean="0">
              <a:effectLst>
                <a:outerShdw blurRad="38100" dist="38100" dir="2700000" algn="tl">
                  <a:srgbClr val="000000">
                    <a:alpha val="43137"/>
                  </a:srgbClr>
                </a:outerShdw>
              </a:effectLst>
            </a:rPr>
            <a:t>Foundational</a:t>
          </a:r>
          <a:endParaRPr lang="en-US" sz="1400" b="1" dirty="0">
            <a:effectLst>
              <a:outerShdw blurRad="38100" dist="38100" dir="2700000" algn="tl">
                <a:srgbClr val="000000">
                  <a:alpha val="43137"/>
                </a:srgbClr>
              </a:outerShdw>
            </a:effectLst>
          </a:endParaRPr>
        </a:p>
      </dgm:t>
    </dgm:pt>
    <dgm:pt modelId="{D5A31044-99C4-422E-87E4-85D80B4330D3}" type="parTrans" cxnId="{DEC92726-8A01-45B3-A14E-6A919A7F17B3}">
      <dgm:prSet/>
      <dgm:spPr/>
      <dgm:t>
        <a:bodyPr/>
        <a:lstStyle/>
        <a:p>
          <a:endParaRPr lang="en-US" b="1"/>
        </a:p>
      </dgm:t>
    </dgm:pt>
    <dgm:pt modelId="{A4EEE703-1C6F-4F90-893C-FC02A738D3E7}" type="sibTrans" cxnId="{DEC92726-8A01-45B3-A14E-6A919A7F17B3}">
      <dgm:prSet/>
      <dgm:spPr/>
      <dgm:t>
        <a:bodyPr/>
        <a:lstStyle/>
        <a:p>
          <a:endParaRPr lang="en-US" b="1"/>
        </a:p>
      </dgm:t>
    </dgm:pt>
    <dgm:pt modelId="{B9275FD5-4763-41A4-9531-92D68AB487BF}">
      <dgm:prSet phldrT="[Text]" custT="1"/>
      <dgm:spPr>
        <a:solidFill>
          <a:srgbClr val="410082"/>
        </a:solidFill>
        <a:scene3d>
          <a:camera prst="orthographicFront"/>
          <a:lightRig rig="threePt" dir="t"/>
        </a:scene3d>
        <a:sp3d>
          <a:bevelT/>
        </a:sp3d>
      </dgm:spPr>
      <dgm:t>
        <a:bodyPr anchor="t"/>
        <a:lstStyle/>
        <a:p>
          <a:pPr algn="r"/>
          <a:r>
            <a:rPr lang="en-US" sz="1200" b="1" dirty="0" smtClean="0"/>
            <a:t>     </a:t>
          </a:r>
          <a:endParaRPr lang="en-US" sz="1240" b="1" baseline="0" dirty="0"/>
        </a:p>
      </dgm:t>
    </dgm:pt>
    <dgm:pt modelId="{4804D026-787C-49B3-A134-5A99447D51C5}" type="parTrans" cxnId="{D40C199B-D7F2-4B60-B364-1F540A8D4AC9}">
      <dgm:prSet/>
      <dgm:spPr/>
      <dgm:t>
        <a:bodyPr/>
        <a:lstStyle/>
        <a:p>
          <a:endParaRPr lang="en-US" b="1"/>
        </a:p>
      </dgm:t>
    </dgm:pt>
    <dgm:pt modelId="{2CBA0C14-C5D9-4ED2-8C19-59F31D37546C}" type="sibTrans" cxnId="{D40C199B-D7F2-4B60-B364-1F540A8D4AC9}">
      <dgm:prSet/>
      <dgm:spPr/>
      <dgm:t>
        <a:bodyPr/>
        <a:lstStyle/>
        <a:p>
          <a:endParaRPr lang="en-US" b="1"/>
        </a:p>
      </dgm:t>
    </dgm:pt>
    <dgm:pt modelId="{4300FA27-D363-43DD-8CA0-C5540575E29E}">
      <dgm:prSet phldrT="[Text]" custT="1"/>
      <dgm:spPr>
        <a:solidFill>
          <a:srgbClr val="7030A0"/>
        </a:solidFill>
        <a:scene3d>
          <a:camera prst="orthographicFront"/>
          <a:lightRig rig="threePt" dir="t"/>
        </a:scene3d>
        <a:sp3d>
          <a:bevelT/>
        </a:sp3d>
      </dgm:spPr>
      <dgm:t>
        <a:bodyPr anchor="t"/>
        <a:lstStyle/>
        <a:p>
          <a:pPr algn="l"/>
          <a:endParaRPr lang="en-US" sz="1600" b="0" dirty="0"/>
        </a:p>
      </dgm:t>
    </dgm:pt>
    <dgm:pt modelId="{1A3B99AC-7DA9-4130-B3F5-56642EF6CD04}" type="sibTrans" cxnId="{B3AD2097-D514-492E-9FC8-C96F6C1CDC6F}">
      <dgm:prSet/>
      <dgm:spPr/>
      <dgm:t>
        <a:bodyPr/>
        <a:lstStyle/>
        <a:p>
          <a:endParaRPr lang="en-US" b="1"/>
        </a:p>
      </dgm:t>
    </dgm:pt>
    <dgm:pt modelId="{EEB88159-F724-4927-8275-6340C3A0600D}" type="parTrans" cxnId="{B3AD2097-D514-492E-9FC8-C96F6C1CDC6F}">
      <dgm:prSet/>
      <dgm:spPr/>
      <dgm:t>
        <a:bodyPr/>
        <a:lstStyle/>
        <a:p>
          <a:endParaRPr lang="en-US" b="1"/>
        </a:p>
      </dgm:t>
    </dgm:pt>
    <dgm:pt modelId="{C93C879B-506B-4C8C-8FAC-90C21D54F328}">
      <dgm:prSet phldrT="[Text]" custT="1"/>
      <dgm:spPr>
        <a:solidFill>
          <a:schemeClr val="accent4">
            <a:lumMod val="75000"/>
          </a:schemeClr>
        </a:solidFill>
        <a:scene3d>
          <a:camera prst="orthographicFront"/>
          <a:lightRig rig="threePt" dir="t"/>
        </a:scene3d>
        <a:sp3d>
          <a:bevelT/>
        </a:sp3d>
      </dgm:spPr>
      <dgm:t>
        <a:bodyPr anchor="t"/>
        <a:lstStyle/>
        <a:p>
          <a:pPr>
            <a:lnSpc>
              <a:spcPct val="100000"/>
            </a:lnSpc>
            <a:spcAft>
              <a:spcPts val="0"/>
            </a:spcAft>
          </a:pPr>
          <a:endParaRPr lang="en-US" sz="900" b="0" baseline="0" dirty="0" smtClean="0"/>
        </a:p>
      </dgm:t>
    </dgm:pt>
    <dgm:pt modelId="{88D8E94E-A9B6-4939-BCFE-72BB4EBB32F1}" type="sibTrans" cxnId="{30D3D495-C986-43D1-B323-8A279548FA75}">
      <dgm:prSet/>
      <dgm:spPr/>
      <dgm:t>
        <a:bodyPr/>
        <a:lstStyle/>
        <a:p>
          <a:endParaRPr lang="en-US" b="1"/>
        </a:p>
      </dgm:t>
    </dgm:pt>
    <dgm:pt modelId="{D8590054-8D54-4336-8B5F-98E9B08BCBE7}" type="parTrans" cxnId="{30D3D495-C986-43D1-B323-8A279548FA75}">
      <dgm:prSet/>
      <dgm:spPr/>
      <dgm:t>
        <a:bodyPr/>
        <a:lstStyle/>
        <a:p>
          <a:endParaRPr lang="en-US" b="1"/>
        </a:p>
      </dgm:t>
    </dgm:pt>
    <dgm:pt modelId="{230C30F1-0C56-4CAD-A366-083FB33F3390}">
      <dgm:prSet phldrT="[Text]" custT="1"/>
      <dgm:spPr>
        <a:solidFill>
          <a:schemeClr val="accent4">
            <a:lumMod val="50000"/>
          </a:schemeClr>
        </a:solidFill>
        <a:scene3d>
          <a:camera prst="orthographicFront"/>
          <a:lightRig rig="threePt" dir="t"/>
        </a:scene3d>
        <a:sp3d>
          <a:bevelT/>
        </a:sp3d>
      </dgm:spPr>
      <dgm:t>
        <a:bodyPr tIns="182880" anchor="t"/>
        <a:lstStyle/>
        <a:p>
          <a:pPr algn="r">
            <a:lnSpc>
              <a:spcPct val="100000"/>
            </a:lnSpc>
            <a:spcAft>
              <a:spcPts val="0"/>
            </a:spcAft>
          </a:pPr>
          <a:r>
            <a:rPr lang="en-US" sz="1400" b="1" dirty="0" smtClean="0">
              <a:solidFill>
                <a:schemeClr val="bg1"/>
              </a:solidFill>
            </a:rPr>
            <a:t>Cont.</a:t>
          </a:r>
        </a:p>
        <a:p>
          <a:pPr algn="r">
            <a:lnSpc>
              <a:spcPct val="100000"/>
            </a:lnSpc>
            <a:spcAft>
              <a:spcPts val="0"/>
            </a:spcAft>
          </a:pPr>
          <a:r>
            <a:rPr lang="en-US" sz="1400" b="1" dirty="0" smtClean="0">
              <a:solidFill>
                <a:schemeClr val="bg1"/>
              </a:solidFill>
            </a:rPr>
            <a:t>Learn</a:t>
          </a:r>
          <a:endParaRPr lang="en-US" sz="1400" b="1" dirty="0">
            <a:solidFill>
              <a:schemeClr val="bg1"/>
            </a:solidFill>
          </a:endParaRPr>
        </a:p>
      </dgm:t>
    </dgm:pt>
    <dgm:pt modelId="{C5E0589E-14AA-428D-B047-A4249D3F8D72}" type="sibTrans" cxnId="{7644FFC9-4A43-44BF-A0E9-2DD241EB79E1}">
      <dgm:prSet/>
      <dgm:spPr/>
      <dgm:t>
        <a:bodyPr/>
        <a:lstStyle/>
        <a:p>
          <a:endParaRPr lang="en-US" b="1"/>
        </a:p>
      </dgm:t>
    </dgm:pt>
    <dgm:pt modelId="{6D2E09C9-1C4C-46E0-859D-9F47C21AD12F}" type="parTrans" cxnId="{7644FFC9-4A43-44BF-A0E9-2DD241EB79E1}">
      <dgm:prSet/>
      <dgm:spPr/>
      <dgm:t>
        <a:bodyPr/>
        <a:lstStyle/>
        <a:p>
          <a:endParaRPr lang="en-US" b="1"/>
        </a:p>
      </dgm:t>
    </dgm:pt>
    <dgm:pt modelId="{D5735428-B665-4DC1-9546-0CB0EF32C4FE}" type="pres">
      <dgm:prSet presAssocID="{9B8ADD5B-20F2-4FF4-9E4E-005D5B18F331}" presName="CompostProcess" presStyleCnt="0">
        <dgm:presLayoutVars>
          <dgm:dir/>
          <dgm:resizeHandles val="exact"/>
        </dgm:presLayoutVars>
      </dgm:prSet>
      <dgm:spPr/>
    </dgm:pt>
    <dgm:pt modelId="{2EDC51B8-EBE2-4C4E-B928-CEB14B34FC35}" type="pres">
      <dgm:prSet presAssocID="{9B8ADD5B-20F2-4FF4-9E4E-005D5B18F331}" presName="arrow" presStyleLbl="bgShp" presStyleIdx="0" presStyleCnt="1" custScaleX="99302"/>
      <dgm:spPr/>
      <dgm:t>
        <a:bodyPr/>
        <a:lstStyle/>
        <a:p>
          <a:endParaRPr lang="en-US"/>
        </a:p>
      </dgm:t>
    </dgm:pt>
    <dgm:pt modelId="{31C5E0C3-B03F-4BEB-A417-47B6FFE3E27B}" type="pres">
      <dgm:prSet presAssocID="{9B8ADD5B-20F2-4FF4-9E4E-005D5B18F331}" presName="linearProcess" presStyleCnt="0"/>
      <dgm:spPr/>
    </dgm:pt>
    <dgm:pt modelId="{964CBA8C-53AB-4E99-BF80-374D68387DEB}" type="pres">
      <dgm:prSet presAssocID="{B432659E-78F7-4CFF-8A3C-FB62031DAE9F}" presName="textNode" presStyleLbl="node1" presStyleIdx="0" presStyleCnt="6" custScaleX="2000000" custLinFactX="382872" custLinFactNeighborX="400000" custLinFactNeighborY="1482">
        <dgm:presLayoutVars>
          <dgm:bulletEnabled val="1"/>
        </dgm:presLayoutVars>
      </dgm:prSet>
      <dgm:spPr>
        <a:prstGeom prst="chevron">
          <a:avLst/>
        </a:prstGeom>
      </dgm:spPr>
      <dgm:t>
        <a:bodyPr/>
        <a:lstStyle/>
        <a:p>
          <a:endParaRPr lang="en-US"/>
        </a:p>
      </dgm:t>
    </dgm:pt>
    <dgm:pt modelId="{CF272F0E-F7E8-4B8E-8929-9DD7D96883E5}" type="pres">
      <dgm:prSet presAssocID="{B691217C-17C4-4EE1-AC06-4C21BC6C055B}" presName="sibTrans" presStyleCnt="0"/>
      <dgm:spPr/>
    </dgm:pt>
    <dgm:pt modelId="{7474BB79-3BE1-4273-9175-237F19655E84}" type="pres">
      <dgm:prSet presAssocID="{194C9D3A-6F86-4FD0-9C1E-8066CF97EA76}" presName="textNode" presStyleLbl="node1" presStyleIdx="1" presStyleCnt="6" custScaleX="2000000" custLinFactX="364030" custLinFactNeighborX="400000" custLinFactNeighborY="1863">
        <dgm:presLayoutVars>
          <dgm:bulletEnabled val="1"/>
        </dgm:presLayoutVars>
      </dgm:prSet>
      <dgm:spPr>
        <a:prstGeom prst="chevron">
          <a:avLst/>
        </a:prstGeom>
      </dgm:spPr>
      <dgm:t>
        <a:bodyPr/>
        <a:lstStyle/>
        <a:p>
          <a:endParaRPr lang="en-US"/>
        </a:p>
      </dgm:t>
    </dgm:pt>
    <dgm:pt modelId="{BFB2B92D-D0C7-4F71-9B81-C1BEB1FE64BA}" type="pres">
      <dgm:prSet presAssocID="{A4EEE703-1C6F-4F90-893C-FC02A738D3E7}" presName="sibTrans" presStyleCnt="0"/>
      <dgm:spPr/>
    </dgm:pt>
    <dgm:pt modelId="{82CC5219-67F5-4D47-B61F-6C6085347F4F}" type="pres">
      <dgm:prSet presAssocID="{4300FA27-D363-43DD-8CA0-C5540575E29E}" presName="textNode" presStyleLbl="node1" presStyleIdx="2" presStyleCnt="6" custScaleX="2000000" custLinFactX="300000" custLinFactNeighborX="370118" custLinFactNeighborY="4272">
        <dgm:presLayoutVars>
          <dgm:bulletEnabled val="1"/>
        </dgm:presLayoutVars>
      </dgm:prSet>
      <dgm:spPr>
        <a:prstGeom prst="chevron">
          <a:avLst/>
        </a:prstGeom>
      </dgm:spPr>
      <dgm:t>
        <a:bodyPr/>
        <a:lstStyle/>
        <a:p>
          <a:endParaRPr lang="en-US"/>
        </a:p>
      </dgm:t>
    </dgm:pt>
    <dgm:pt modelId="{B5286C95-14D4-490D-8B2D-3DCEB4115DB5}" type="pres">
      <dgm:prSet presAssocID="{1A3B99AC-7DA9-4130-B3F5-56642EF6CD04}" presName="sibTrans" presStyleCnt="0"/>
      <dgm:spPr/>
    </dgm:pt>
    <dgm:pt modelId="{A5E0DB09-29B3-4887-BDA4-FEFA8E2E6E26}" type="pres">
      <dgm:prSet presAssocID="{B9275FD5-4763-41A4-9531-92D68AB487BF}" presName="textNode" presStyleLbl="node1" presStyleIdx="3" presStyleCnt="6" custScaleX="2000000" custLinFactX="328518" custLinFactNeighborX="400000" custLinFactNeighborY="2782">
        <dgm:presLayoutVars>
          <dgm:bulletEnabled val="1"/>
        </dgm:presLayoutVars>
      </dgm:prSet>
      <dgm:spPr>
        <a:prstGeom prst="chevron">
          <a:avLst/>
        </a:prstGeom>
      </dgm:spPr>
      <dgm:t>
        <a:bodyPr/>
        <a:lstStyle/>
        <a:p>
          <a:endParaRPr lang="en-US"/>
        </a:p>
      </dgm:t>
    </dgm:pt>
    <dgm:pt modelId="{4C2BBCCB-0ADB-4133-BDE5-64189695A829}" type="pres">
      <dgm:prSet presAssocID="{2CBA0C14-C5D9-4ED2-8C19-59F31D37546C}" presName="sibTrans" presStyleCnt="0"/>
      <dgm:spPr/>
    </dgm:pt>
    <dgm:pt modelId="{D5FA94F1-3C1C-48C0-A180-BA99E259F87E}" type="pres">
      <dgm:prSet presAssocID="{C93C879B-506B-4C8C-8FAC-90C21D54F328}" presName="textNode" presStyleLbl="node1" presStyleIdx="4" presStyleCnt="6" custScaleX="2000000" custLinFactX="276175" custLinFactNeighborX="300000" custLinFactNeighborY="2782">
        <dgm:presLayoutVars>
          <dgm:bulletEnabled val="1"/>
        </dgm:presLayoutVars>
      </dgm:prSet>
      <dgm:spPr>
        <a:prstGeom prst="chevron">
          <a:avLst/>
        </a:prstGeom>
      </dgm:spPr>
      <dgm:t>
        <a:bodyPr/>
        <a:lstStyle/>
        <a:p>
          <a:endParaRPr lang="en-US"/>
        </a:p>
      </dgm:t>
    </dgm:pt>
    <dgm:pt modelId="{C67AFE23-5391-4CAF-8221-E2CE769D3143}" type="pres">
      <dgm:prSet presAssocID="{88D8E94E-A9B6-4939-BCFE-72BB4EBB32F1}" presName="sibTrans" presStyleCnt="0"/>
      <dgm:spPr/>
    </dgm:pt>
    <dgm:pt modelId="{34598D6C-4A4A-41C7-8508-61E0C579B412}" type="pres">
      <dgm:prSet presAssocID="{230C30F1-0C56-4CAD-A366-083FB33F3390}" presName="textNode" presStyleLbl="node1" presStyleIdx="5" presStyleCnt="6" custScaleX="2000000" custLinFactX="-205375" custLinFactNeighborX="-300000" custLinFactNeighborY="2922">
        <dgm:presLayoutVars>
          <dgm:bulletEnabled val="1"/>
        </dgm:presLayoutVars>
      </dgm:prSet>
      <dgm:spPr>
        <a:prstGeom prst="chevron">
          <a:avLst/>
        </a:prstGeom>
      </dgm:spPr>
      <dgm:t>
        <a:bodyPr/>
        <a:lstStyle/>
        <a:p>
          <a:endParaRPr lang="en-US"/>
        </a:p>
      </dgm:t>
    </dgm:pt>
  </dgm:ptLst>
  <dgm:cxnLst>
    <dgm:cxn modelId="{D40C199B-D7F2-4B60-B364-1F540A8D4AC9}" srcId="{9B8ADD5B-20F2-4FF4-9E4E-005D5B18F331}" destId="{B9275FD5-4763-41A4-9531-92D68AB487BF}" srcOrd="3" destOrd="0" parTransId="{4804D026-787C-49B3-A134-5A99447D51C5}" sibTransId="{2CBA0C14-C5D9-4ED2-8C19-59F31D37546C}"/>
    <dgm:cxn modelId="{7AC021AE-2589-1545-9554-BF8CBD44F4D6}" type="presOf" srcId="{194C9D3A-6F86-4FD0-9C1E-8066CF97EA76}" destId="{7474BB79-3BE1-4273-9175-237F19655E84}" srcOrd="0" destOrd="0" presId="urn:microsoft.com/office/officeart/2005/8/layout/hProcess9"/>
    <dgm:cxn modelId="{30D3D495-C986-43D1-B323-8A279548FA75}" srcId="{9B8ADD5B-20F2-4FF4-9E4E-005D5B18F331}" destId="{C93C879B-506B-4C8C-8FAC-90C21D54F328}" srcOrd="4" destOrd="0" parTransId="{D8590054-8D54-4336-8B5F-98E9B08BCBE7}" sibTransId="{88D8E94E-A9B6-4939-BCFE-72BB4EBB32F1}"/>
    <dgm:cxn modelId="{BD3BAAB5-D0C1-F84A-A096-BE16AA1A2FA8}" type="presOf" srcId="{4300FA27-D363-43DD-8CA0-C5540575E29E}" destId="{82CC5219-67F5-4D47-B61F-6C6085347F4F}" srcOrd="0" destOrd="0" presId="urn:microsoft.com/office/officeart/2005/8/layout/hProcess9"/>
    <dgm:cxn modelId="{33144EAD-5DF2-AC41-9DB5-EA78F9C86C0C}" type="presOf" srcId="{230C30F1-0C56-4CAD-A366-083FB33F3390}" destId="{34598D6C-4A4A-41C7-8508-61E0C579B412}" srcOrd="0" destOrd="0" presId="urn:microsoft.com/office/officeart/2005/8/layout/hProcess9"/>
    <dgm:cxn modelId="{9A6CCDD9-EF19-5945-904A-83A8634A4F19}" type="presOf" srcId="{9B8ADD5B-20F2-4FF4-9E4E-005D5B18F331}" destId="{D5735428-B665-4DC1-9546-0CB0EF32C4FE}" srcOrd="0" destOrd="0" presId="urn:microsoft.com/office/officeart/2005/8/layout/hProcess9"/>
    <dgm:cxn modelId="{86B7861D-E5E1-442B-AD8E-B7220C2444C5}" srcId="{9B8ADD5B-20F2-4FF4-9E4E-005D5B18F331}" destId="{B432659E-78F7-4CFF-8A3C-FB62031DAE9F}" srcOrd="0" destOrd="0" parTransId="{93A7CCF1-192B-4756-B4AC-DD2C0EDBF9DF}" sibTransId="{B691217C-17C4-4EE1-AC06-4C21BC6C055B}"/>
    <dgm:cxn modelId="{7644FFC9-4A43-44BF-A0E9-2DD241EB79E1}" srcId="{9B8ADD5B-20F2-4FF4-9E4E-005D5B18F331}" destId="{230C30F1-0C56-4CAD-A366-083FB33F3390}" srcOrd="5" destOrd="0" parTransId="{6D2E09C9-1C4C-46E0-859D-9F47C21AD12F}" sibTransId="{C5E0589E-14AA-428D-B047-A4249D3F8D72}"/>
    <dgm:cxn modelId="{DC225DE1-26A6-E44B-96C5-482AB2D76FB9}" type="presOf" srcId="{C93C879B-506B-4C8C-8FAC-90C21D54F328}" destId="{D5FA94F1-3C1C-48C0-A180-BA99E259F87E}" srcOrd="0" destOrd="0" presId="urn:microsoft.com/office/officeart/2005/8/layout/hProcess9"/>
    <dgm:cxn modelId="{D5D306F9-ED5C-5E46-BDC0-80DE4E5AE0D6}" type="presOf" srcId="{B432659E-78F7-4CFF-8A3C-FB62031DAE9F}" destId="{964CBA8C-53AB-4E99-BF80-374D68387DEB}" srcOrd="0" destOrd="0" presId="urn:microsoft.com/office/officeart/2005/8/layout/hProcess9"/>
    <dgm:cxn modelId="{B3AD2097-D514-492E-9FC8-C96F6C1CDC6F}" srcId="{9B8ADD5B-20F2-4FF4-9E4E-005D5B18F331}" destId="{4300FA27-D363-43DD-8CA0-C5540575E29E}" srcOrd="2" destOrd="0" parTransId="{EEB88159-F724-4927-8275-6340C3A0600D}" sibTransId="{1A3B99AC-7DA9-4130-B3F5-56642EF6CD04}"/>
    <dgm:cxn modelId="{DEC92726-8A01-45B3-A14E-6A919A7F17B3}" srcId="{9B8ADD5B-20F2-4FF4-9E4E-005D5B18F331}" destId="{194C9D3A-6F86-4FD0-9C1E-8066CF97EA76}" srcOrd="1" destOrd="0" parTransId="{D5A31044-99C4-422E-87E4-85D80B4330D3}" sibTransId="{A4EEE703-1C6F-4F90-893C-FC02A738D3E7}"/>
    <dgm:cxn modelId="{78B97912-2BBA-9745-A63C-A3DF59B551DC}" type="presOf" srcId="{B9275FD5-4763-41A4-9531-92D68AB487BF}" destId="{A5E0DB09-29B3-4887-BDA4-FEFA8E2E6E26}" srcOrd="0" destOrd="0" presId="urn:microsoft.com/office/officeart/2005/8/layout/hProcess9"/>
    <dgm:cxn modelId="{14C0E84F-163B-454B-BBFF-14636B681581}" type="presParOf" srcId="{D5735428-B665-4DC1-9546-0CB0EF32C4FE}" destId="{2EDC51B8-EBE2-4C4E-B928-CEB14B34FC35}" srcOrd="0" destOrd="0" presId="urn:microsoft.com/office/officeart/2005/8/layout/hProcess9"/>
    <dgm:cxn modelId="{C5F3BE6E-C975-A94D-A2F1-50F5B1E0829F}" type="presParOf" srcId="{D5735428-B665-4DC1-9546-0CB0EF32C4FE}" destId="{31C5E0C3-B03F-4BEB-A417-47B6FFE3E27B}" srcOrd="1" destOrd="0" presId="urn:microsoft.com/office/officeart/2005/8/layout/hProcess9"/>
    <dgm:cxn modelId="{4618D7DC-190D-F242-A89B-B03FDAF2F2BE}" type="presParOf" srcId="{31C5E0C3-B03F-4BEB-A417-47B6FFE3E27B}" destId="{964CBA8C-53AB-4E99-BF80-374D68387DEB}" srcOrd="0" destOrd="0" presId="urn:microsoft.com/office/officeart/2005/8/layout/hProcess9"/>
    <dgm:cxn modelId="{B955F198-74A0-9C4C-BCB2-DD7F2B3BD2DA}" type="presParOf" srcId="{31C5E0C3-B03F-4BEB-A417-47B6FFE3E27B}" destId="{CF272F0E-F7E8-4B8E-8929-9DD7D96883E5}" srcOrd="1" destOrd="0" presId="urn:microsoft.com/office/officeart/2005/8/layout/hProcess9"/>
    <dgm:cxn modelId="{C0EAC0CC-5AA9-5147-8208-DA25D417652D}" type="presParOf" srcId="{31C5E0C3-B03F-4BEB-A417-47B6FFE3E27B}" destId="{7474BB79-3BE1-4273-9175-237F19655E84}" srcOrd="2" destOrd="0" presId="urn:microsoft.com/office/officeart/2005/8/layout/hProcess9"/>
    <dgm:cxn modelId="{05A54FF4-2170-D848-9929-D4D402E34C8F}" type="presParOf" srcId="{31C5E0C3-B03F-4BEB-A417-47B6FFE3E27B}" destId="{BFB2B92D-D0C7-4F71-9B81-C1BEB1FE64BA}" srcOrd="3" destOrd="0" presId="urn:microsoft.com/office/officeart/2005/8/layout/hProcess9"/>
    <dgm:cxn modelId="{13AA9161-D7D9-4646-9931-5CEEC8B002FE}" type="presParOf" srcId="{31C5E0C3-B03F-4BEB-A417-47B6FFE3E27B}" destId="{82CC5219-67F5-4D47-B61F-6C6085347F4F}" srcOrd="4" destOrd="0" presId="urn:microsoft.com/office/officeart/2005/8/layout/hProcess9"/>
    <dgm:cxn modelId="{6DDD3624-B86C-0C48-B6D2-EB723C59C23F}" type="presParOf" srcId="{31C5E0C3-B03F-4BEB-A417-47B6FFE3E27B}" destId="{B5286C95-14D4-490D-8B2D-3DCEB4115DB5}" srcOrd="5" destOrd="0" presId="urn:microsoft.com/office/officeart/2005/8/layout/hProcess9"/>
    <dgm:cxn modelId="{4DCE3385-A680-3D49-9F6E-B86FBECA4805}" type="presParOf" srcId="{31C5E0C3-B03F-4BEB-A417-47B6FFE3E27B}" destId="{A5E0DB09-29B3-4887-BDA4-FEFA8E2E6E26}" srcOrd="6" destOrd="0" presId="urn:microsoft.com/office/officeart/2005/8/layout/hProcess9"/>
    <dgm:cxn modelId="{588472BE-C22A-B947-B98B-9903E518740C}" type="presParOf" srcId="{31C5E0C3-B03F-4BEB-A417-47B6FFE3E27B}" destId="{4C2BBCCB-0ADB-4133-BDE5-64189695A829}" srcOrd="7" destOrd="0" presId="urn:microsoft.com/office/officeart/2005/8/layout/hProcess9"/>
    <dgm:cxn modelId="{2517B321-7876-284D-85EA-53F6E6823241}" type="presParOf" srcId="{31C5E0C3-B03F-4BEB-A417-47B6FFE3E27B}" destId="{D5FA94F1-3C1C-48C0-A180-BA99E259F87E}" srcOrd="8" destOrd="0" presId="urn:microsoft.com/office/officeart/2005/8/layout/hProcess9"/>
    <dgm:cxn modelId="{EF359DBF-4546-074F-B494-519B8B5708E1}" type="presParOf" srcId="{31C5E0C3-B03F-4BEB-A417-47B6FFE3E27B}" destId="{C67AFE23-5391-4CAF-8221-E2CE769D3143}" srcOrd="9" destOrd="0" presId="urn:microsoft.com/office/officeart/2005/8/layout/hProcess9"/>
    <dgm:cxn modelId="{2A9E1114-FA55-AB4F-A157-ED54C1B610C8}" type="presParOf" srcId="{31C5E0C3-B03F-4BEB-A417-47B6FFE3E27B}" destId="{34598D6C-4A4A-41C7-8508-61E0C579B412}" srcOrd="10" destOrd="0" presId="urn:microsoft.com/office/officeart/2005/8/layout/hProcess9"/>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8ADD5B-20F2-4FF4-9E4E-005D5B18F331}" type="doc">
      <dgm:prSet loTypeId="urn:microsoft.com/office/officeart/2005/8/layout/hProcess9" loCatId="process" qsTypeId="urn:microsoft.com/office/officeart/2005/8/quickstyle/simple4" qsCatId="simple" csTypeId="urn:microsoft.com/office/officeart/2005/8/colors/colorful4" csCatId="colorful" phldr="1"/>
      <dgm:spPr/>
    </dgm:pt>
    <dgm:pt modelId="{B432659E-78F7-4CFF-8A3C-FB62031DAE9F}">
      <dgm:prSet phldrT="[Text]" custT="1"/>
      <dgm:spPr>
        <a:solidFill>
          <a:srgbClr val="00B050"/>
        </a:solidFill>
        <a:scene3d>
          <a:camera prst="orthographicFront"/>
          <a:lightRig rig="threePt" dir="t"/>
        </a:scene3d>
        <a:sp3d>
          <a:bevelT/>
        </a:sp3d>
      </dgm:spPr>
      <dgm:t>
        <a:bodyPr/>
        <a:lstStyle/>
        <a:p>
          <a:r>
            <a:rPr lang="en-US" sz="1400" b="1" dirty="0" smtClean="0">
              <a:effectLst>
                <a:outerShdw blurRad="38100" dist="38100" dir="2700000" algn="tl">
                  <a:srgbClr val="000000">
                    <a:alpha val="43137"/>
                  </a:srgbClr>
                </a:outerShdw>
              </a:effectLst>
            </a:rPr>
            <a:t>Pre-Req</a:t>
          </a:r>
          <a:endParaRPr lang="en-US" sz="1400" b="1" dirty="0">
            <a:effectLst>
              <a:outerShdw blurRad="38100" dist="38100" dir="2700000" algn="tl">
                <a:srgbClr val="000000">
                  <a:alpha val="43137"/>
                </a:srgbClr>
              </a:outerShdw>
            </a:effectLst>
          </a:endParaRPr>
        </a:p>
      </dgm:t>
    </dgm:pt>
    <dgm:pt modelId="{93A7CCF1-192B-4756-B4AC-DD2C0EDBF9DF}" type="parTrans" cxnId="{86B7861D-E5E1-442B-AD8E-B7220C2444C5}">
      <dgm:prSet/>
      <dgm:spPr/>
      <dgm:t>
        <a:bodyPr/>
        <a:lstStyle/>
        <a:p>
          <a:endParaRPr lang="en-US" b="1"/>
        </a:p>
      </dgm:t>
    </dgm:pt>
    <dgm:pt modelId="{B691217C-17C4-4EE1-AC06-4C21BC6C055B}" type="sibTrans" cxnId="{86B7861D-E5E1-442B-AD8E-B7220C2444C5}">
      <dgm:prSet/>
      <dgm:spPr/>
      <dgm:t>
        <a:bodyPr/>
        <a:lstStyle/>
        <a:p>
          <a:endParaRPr lang="en-US" b="1"/>
        </a:p>
      </dgm:t>
    </dgm:pt>
    <dgm:pt modelId="{194C9D3A-6F86-4FD0-9C1E-8066CF97EA76}">
      <dgm:prSet phldrT="[Text]" custT="1"/>
      <dgm:spPr>
        <a:solidFill>
          <a:srgbClr val="0070C0"/>
        </a:solidFill>
        <a:scene3d>
          <a:camera prst="orthographicFront"/>
          <a:lightRig rig="threePt" dir="t"/>
        </a:scene3d>
        <a:sp3d>
          <a:bevelT/>
        </a:sp3d>
      </dgm:spPr>
      <dgm:t>
        <a:bodyPr/>
        <a:lstStyle/>
        <a:p>
          <a:r>
            <a:rPr lang="en-US" sz="1400" b="1" dirty="0" smtClean="0">
              <a:effectLst>
                <a:outerShdw blurRad="38100" dist="38100" dir="2700000" algn="tl">
                  <a:srgbClr val="000000">
                    <a:alpha val="43137"/>
                  </a:srgbClr>
                </a:outerShdw>
              </a:effectLst>
            </a:rPr>
            <a:t>Foundational</a:t>
          </a:r>
          <a:endParaRPr lang="en-US" sz="1400" b="1" dirty="0">
            <a:effectLst>
              <a:outerShdw blurRad="38100" dist="38100" dir="2700000" algn="tl">
                <a:srgbClr val="000000">
                  <a:alpha val="43137"/>
                </a:srgbClr>
              </a:outerShdw>
            </a:effectLst>
          </a:endParaRPr>
        </a:p>
      </dgm:t>
    </dgm:pt>
    <dgm:pt modelId="{D5A31044-99C4-422E-87E4-85D80B4330D3}" type="parTrans" cxnId="{DEC92726-8A01-45B3-A14E-6A919A7F17B3}">
      <dgm:prSet/>
      <dgm:spPr/>
      <dgm:t>
        <a:bodyPr/>
        <a:lstStyle/>
        <a:p>
          <a:endParaRPr lang="en-US" b="1"/>
        </a:p>
      </dgm:t>
    </dgm:pt>
    <dgm:pt modelId="{A4EEE703-1C6F-4F90-893C-FC02A738D3E7}" type="sibTrans" cxnId="{DEC92726-8A01-45B3-A14E-6A919A7F17B3}">
      <dgm:prSet/>
      <dgm:spPr/>
      <dgm:t>
        <a:bodyPr/>
        <a:lstStyle/>
        <a:p>
          <a:endParaRPr lang="en-US" b="1"/>
        </a:p>
      </dgm:t>
    </dgm:pt>
    <dgm:pt modelId="{B9275FD5-4763-41A4-9531-92D68AB487BF}">
      <dgm:prSet phldrT="[Text]" custT="1"/>
      <dgm:spPr>
        <a:solidFill>
          <a:srgbClr val="410082"/>
        </a:solidFill>
        <a:scene3d>
          <a:camera prst="orthographicFront"/>
          <a:lightRig rig="threePt" dir="t"/>
        </a:scene3d>
        <a:sp3d>
          <a:bevelT/>
        </a:sp3d>
      </dgm:spPr>
      <dgm:t>
        <a:bodyPr anchor="t"/>
        <a:lstStyle/>
        <a:p>
          <a:pPr algn="r"/>
          <a:r>
            <a:rPr lang="en-US" sz="1200" b="1" dirty="0" smtClean="0"/>
            <a:t>     </a:t>
          </a:r>
          <a:endParaRPr lang="en-US" sz="1240" b="1" baseline="0" dirty="0"/>
        </a:p>
      </dgm:t>
    </dgm:pt>
    <dgm:pt modelId="{4804D026-787C-49B3-A134-5A99447D51C5}" type="parTrans" cxnId="{D40C199B-D7F2-4B60-B364-1F540A8D4AC9}">
      <dgm:prSet/>
      <dgm:spPr/>
      <dgm:t>
        <a:bodyPr/>
        <a:lstStyle/>
        <a:p>
          <a:endParaRPr lang="en-US" b="1"/>
        </a:p>
      </dgm:t>
    </dgm:pt>
    <dgm:pt modelId="{2CBA0C14-C5D9-4ED2-8C19-59F31D37546C}" type="sibTrans" cxnId="{D40C199B-D7F2-4B60-B364-1F540A8D4AC9}">
      <dgm:prSet/>
      <dgm:spPr/>
      <dgm:t>
        <a:bodyPr/>
        <a:lstStyle/>
        <a:p>
          <a:endParaRPr lang="en-US" b="1"/>
        </a:p>
      </dgm:t>
    </dgm:pt>
    <dgm:pt modelId="{4300FA27-D363-43DD-8CA0-C5540575E29E}">
      <dgm:prSet phldrT="[Text]" custT="1"/>
      <dgm:spPr>
        <a:solidFill>
          <a:srgbClr val="7030A0"/>
        </a:solidFill>
        <a:scene3d>
          <a:camera prst="orthographicFront"/>
          <a:lightRig rig="threePt" dir="t"/>
        </a:scene3d>
        <a:sp3d>
          <a:bevelT/>
        </a:sp3d>
      </dgm:spPr>
      <dgm:t>
        <a:bodyPr anchor="t"/>
        <a:lstStyle/>
        <a:p>
          <a:pPr algn="l"/>
          <a:endParaRPr lang="en-US" sz="1600" b="0" dirty="0"/>
        </a:p>
      </dgm:t>
    </dgm:pt>
    <dgm:pt modelId="{1A3B99AC-7DA9-4130-B3F5-56642EF6CD04}" type="sibTrans" cxnId="{B3AD2097-D514-492E-9FC8-C96F6C1CDC6F}">
      <dgm:prSet/>
      <dgm:spPr/>
      <dgm:t>
        <a:bodyPr/>
        <a:lstStyle/>
        <a:p>
          <a:endParaRPr lang="en-US" b="1"/>
        </a:p>
      </dgm:t>
    </dgm:pt>
    <dgm:pt modelId="{EEB88159-F724-4927-8275-6340C3A0600D}" type="parTrans" cxnId="{B3AD2097-D514-492E-9FC8-C96F6C1CDC6F}">
      <dgm:prSet/>
      <dgm:spPr/>
      <dgm:t>
        <a:bodyPr/>
        <a:lstStyle/>
        <a:p>
          <a:endParaRPr lang="en-US" b="1"/>
        </a:p>
      </dgm:t>
    </dgm:pt>
    <dgm:pt modelId="{C93C879B-506B-4C8C-8FAC-90C21D54F328}">
      <dgm:prSet phldrT="[Text]" custT="1"/>
      <dgm:spPr>
        <a:solidFill>
          <a:schemeClr val="accent4">
            <a:lumMod val="75000"/>
          </a:schemeClr>
        </a:solidFill>
        <a:scene3d>
          <a:camera prst="orthographicFront"/>
          <a:lightRig rig="threePt" dir="t"/>
        </a:scene3d>
        <a:sp3d>
          <a:bevelT/>
        </a:sp3d>
      </dgm:spPr>
      <dgm:t>
        <a:bodyPr anchor="t"/>
        <a:lstStyle/>
        <a:p>
          <a:pPr>
            <a:lnSpc>
              <a:spcPct val="100000"/>
            </a:lnSpc>
            <a:spcAft>
              <a:spcPts val="0"/>
            </a:spcAft>
          </a:pPr>
          <a:endParaRPr lang="en-US" sz="900" b="0" baseline="0" dirty="0" smtClean="0"/>
        </a:p>
      </dgm:t>
    </dgm:pt>
    <dgm:pt modelId="{88D8E94E-A9B6-4939-BCFE-72BB4EBB32F1}" type="sibTrans" cxnId="{30D3D495-C986-43D1-B323-8A279548FA75}">
      <dgm:prSet/>
      <dgm:spPr/>
      <dgm:t>
        <a:bodyPr/>
        <a:lstStyle/>
        <a:p>
          <a:endParaRPr lang="en-US" b="1"/>
        </a:p>
      </dgm:t>
    </dgm:pt>
    <dgm:pt modelId="{D8590054-8D54-4336-8B5F-98E9B08BCBE7}" type="parTrans" cxnId="{30D3D495-C986-43D1-B323-8A279548FA75}">
      <dgm:prSet/>
      <dgm:spPr/>
      <dgm:t>
        <a:bodyPr/>
        <a:lstStyle/>
        <a:p>
          <a:endParaRPr lang="en-US" b="1"/>
        </a:p>
      </dgm:t>
    </dgm:pt>
    <dgm:pt modelId="{230C30F1-0C56-4CAD-A366-083FB33F3390}">
      <dgm:prSet phldrT="[Text]" custT="1"/>
      <dgm:spPr>
        <a:solidFill>
          <a:schemeClr val="accent4">
            <a:lumMod val="50000"/>
          </a:schemeClr>
        </a:solidFill>
        <a:scene3d>
          <a:camera prst="orthographicFront"/>
          <a:lightRig rig="threePt" dir="t"/>
        </a:scene3d>
        <a:sp3d>
          <a:bevelT/>
        </a:sp3d>
      </dgm:spPr>
      <dgm:t>
        <a:bodyPr tIns="182880" anchor="t"/>
        <a:lstStyle/>
        <a:p>
          <a:pPr algn="r">
            <a:lnSpc>
              <a:spcPct val="100000"/>
            </a:lnSpc>
            <a:spcAft>
              <a:spcPts val="0"/>
            </a:spcAft>
          </a:pPr>
          <a:r>
            <a:rPr lang="en-US" sz="1400" b="1" dirty="0" smtClean="0">
              <a:solidFill>
                <a:schemeClr val="bg1"/>
              </a:solidFill>
            </a:rPr>
            <a:t>Cont.</a:t>
          </a:r>
        </a:p>
        <a:p>
          <a:pPr algn="r">
            <a:lnSpc>
              <a:spcPct val="100000"/>
            </a:lnSpc>
            <a:spcAft>
              <a:spcPts val="0"/>
            </a:spcAft>
          </a:pPr>
          <a:r>
            <a:rPr lang="en-US" sz="1400" b="1" dirty="0" smtClean="0">
              <a:solidFill>
                <a:schemeClr val="bg1"/>
              </a:solidFill>
            </a:rPr>
            <a:t>Learn</a:t>
          </a:r>
          <a:endParaRPr lang="en-US" sz="1400" b="1" dirty="0">
            <a:solidFill>
              <a:schemeClr val="bg1"/>
            </a:solidFill>
          </a:endParaRPr>
        </a:p>
      </dgm:t>
    </dgm:pt>
    <dgm:pt modelId="{C5E0589E-14AA-428D-B047-A4249D3F8D72}" type="sibTrans" cxnId="{7644FFC9-4A43-44BF-A0E9-2DD241EB79E1}">
      <dgm:prSet/>
      <dgm:spPr/>
      <dgm:t>
        <a:bodyPr/>
        <a:lstStyle/>
        <a:p>
          <a:endParaRPr lang="en-US" b="1"/>
        </a:p>
      </dgm:t>
    </dgm:pt>
    <dgm:pt modelId="{6D2E09C9-1C4C-46E0-859D-9F47C21AD12F}" type="parTrans" cxnId="{7644FFC9-4A43-44BF-A0E9-2DD241EB79E1}">
      <dgm:prSet/>
      <dgm:spPr/>
      <dgm:t>
        <a:bodyPr/>
        <a:lstStyle/>
        <a:p>
          <a:endParaRPr lang="en-US" b="1"/>
        </a:p>
      </dgm:t>
    </dgm:pt>
    <dgm:pt modelId="{D5735428-B665-4DC1-9546-0CB0EF32C4FE}" type="pres">
      <dgm:prSet presAssocID="{9B8ADD5B-20F2-4FF4-9E4E-005D5B18F331}" presName="CompostProcess" presStyleCnt="0">
        <dgm:presLayoutVars>
          <dgm:dir/>
          <dgm:resizeHandles val="exact"/>
        </dgm:presLayoutVars>
      </dgm:prSet>
      <dgm:spPr/>
    </dgm:pt>
    <dgm:pt modelId="{2EDC51B8-EBE2-4C4E-B928-CEB14B34FC35}" type="pres">
      <dgm:prSet presAssocID="{9B8ADD5B-20F2-4FF4-9E4E-005D5B18F331}" presName="arrow" presStyleLbl="bgShp" presStyleIdx="0" presStyleCnt="1" custScaleX="99302"/>
      <dgm:spPr/>
      <dgm:t>
        <a:bodyPr/>
        <a:lstStyle/>
        <a:p>
          <a:endParaRPr lang="en-US"/>
        </a:p>
      </dgm:t>
    </dgm:pt>
    <dgm:pt modelId="{31C5E0C3-B03F-4BEB-A417-47B6FFE3E27B}" type="pres">
      <dgm:prSet presAssocID="{9B8ADD5B-20F2-4FF4-9E4E-005D5B18F331}" presName="linearProcess" presStyleCnt="0"/>
      <dgm:spPr/>
    </dgm:pt>
    <dgm:pt modelId="{964CBA8C-53AB-4E99-BF80-374D68387DEB}" type="pres">
      <dgm:prSet presAssocID="{B432659E-78F7-4CFF-8A3C-FB62031DAE9F}" presName="textNode" presStyleLbl="node1" presStyleIdx="0" presStyleCnt="6" custScaleX="2000000" custLinFactX="382872" custLinFactNeighborX="400000" custLinFactNeighborY="1482">
        <dgm:presLayoutVars>
          <dgm:bulletEnabled val="1"/>
        </dgm:presLayoutVars>
      </dgm:prSet>
      <dgm:spPr>
        <a:prstGeom prst="chevron">
          <a:avLst/>
        </a:prstGeom>
      </dgm:spPr>
      <dgm:t>
        <a:bodyPr/>
        <a:lstStyle/>
        <a:p>
          <a:endParaRPr lang="en-US"/>
        </a:p>
      </dgm:t>
    </dgm:pt>
    <dgm:pt modelId="{CF272F0E-F7E8-4B8E-8929-9DD7D96883E5}" type="pres">
      <dgm:prSet presAssocID="{B691217C-17C4-4EE1-AC06-4C21BC6C055B}" presName="sibTrans" presStyleCnt="0"/>
      <dgm:spPr/>
    </dgm:pt>
    <dgm:pt modelId="{7474BB79-3BE1-4273-9175-237F19655E84}" type="pres">
      <dgm:prSet presAssocID="{194C9D3A-6F86-4FD0-9C1E-8066CF97EA76}" presName="textNode" presStyleLbl="node1" presStyleIdx="1" presStyleCnt="6" custScaleX="2000000" custLinFactX="364030" custLinFactNeighborX="400000" custLinFactNeighborY="1863">
        <dgm:presLayoutVars>
          <dgm:bulletEnabled val="1"/>
        </dgm:presLayoutVars>
      </dgm:prSet>
      <dgm:spPr>
        <a:prstGeom prst="chevron">
          <a:avLst/>
        </a:prstGeom>
      </dgm:spPr>
      <dgm:t>
        <a:bodyPr/>
        <a:lstStyle/>
        <a:p>
          <a:endParaRPr lang="en-US"/>
        </a:p>
      </dgm:t>
    </dgm:pt>
    <dgm:pt modelId="{BFB2B92D-D0C7-4F71-9B81-C1BEB1FE64BA}" type="pres">
      <dgm:prSet presAssocID="{A4EEE703-1C6F-4F90-893C-FC02A738D3E7}" presName="sibTrans" presStyleCnt="0"/>
      <dgm:spPr/>
    </dgm:pt>
    <dgm:pt modelId="{82CC5219-67F5-4D47-B61F-6C6085347F4F}" type="pres">
      <dgm:prSet presAssocID="{4300FA27-D363-43DD-8CA0-C5540575E29E}" presName="textNode" presStyleLbl="node1" presStyleIdx="2" presStyleCnt="6" custScaleX="2000000" custLinFactX="300000" custLinFactNeighborX="370118" custLinFactNeighborY="4272">
        <dgm:presLayoutVars>
          <dgm:bulletEnabled val="1"/>
        </dgm:presLayoutVars>
      </dgm:prSet>
      <dgm:spPr>
        <a:prstGeom prst="chevron">
          <a:avLst/>
        </a:prstGeom>
      </dgm:spPr>
      <dgm:t>
        <a:bodyPr/>
        <a:lstStyle/>
        <a:p>
          <a:endParaRPr lang="en-US"/>
        </a:p>
      </dgm:t>
    </dgm:pt>
    <dgm:pt modelId="{B5286C95-14D4-490D-8B2D-3DCEB4115DB5}" type="pres">
      <dgm:prSet presAssocID="{1A3B99AC-7DA9-4130-B3F5-56642EF6CD04}" presName="sibTrans" presStyleCnt="0"/>
      <dgm:spPr/>
    </dgm:pt>
    <dgm:pt modelId="{A5E0DB09-29B3-4887-BDA4-FEFA8E2E6E26}" type="pres">
      <dgm:prSet presAssocID="{B9275FD5-4763-41A4-9531-92D68AB487BF}" presName="textNode" presStyleLbl="node1" presStyleIdx="3" presStyleCnt="6" custScaleX="2000000" custLinFactX="328518" custLinFactNeighborX="400000" custLinFactNeighborY="2782">
        <dgm:presLayoutVars>
          <dgm:bulletEnabled val="1"/>
        </dgm:presLayoutVars>
      </dgm:prSet>
      <dgm:spPr>
        <a:prstGeom prst="chevron">
          <a:avLst/>
        </a:prstGeom>
      </dgm:spPr>
      <dgm:t>
        <a:bodyPr/>
        <a:lstStyle/>
        <a:p>
          <a:endParaRPr lang="en-US"/>
        </a:p>
      </dgm:t>
    </dgm:pt>
    <dgm:pt modelId="{4C2BBCCB-0ADB-4133-BDE5-64189695A829}" type="pres">
      <dgm:prSet presAssocID="{2CBA0C14-C5D9-4ED2-8C19-59F31D37546C}" presName="sibTrans" presStyleCnt="0"/>
      <dgm:spPr/>
    </dgm:pt>
    <dgm:pt modelId="{D5FA94F1-3C1C-48C0-A180-BA99E259F87E}" type="pres">
      <dgm:prSet presAssocID="{C93C879B-506B-4C8C-8FAC-90C21D54F328}" presName="textNode" presStyleLbl="node1" presStyleIdx="4" presStyleCnt="6" custScaleX="2000000" custLinFactX="276175" custLinFactNeighborX="300000" custLinFactNeighborY="2782">
        <dgm:presLayoutVars>
          <dgm:bulletEnabled val="1"/>
        </dgm:presLayoutVars>
      </dgm:prSet>
      <dgm:spPr>
        <a:prstGeom prst="chevron">
          <a:avLst/>
        </a:prstGeom>
      </dgm:spPr>
      <dgm:t>
        <a:bodyPr/>
        <a:lstStyle/>
        <a:p>
          <a:endParaRPr lang="en-US"/>
        </a:p>
      </dgm:t>
    </dgm:pt>
    <dgm:pt modelId="{C67AFE23-5391-4CAF-8221-E2CE769D3143}" type="pres">
      <dgm:prSet presAssocID="{88D8E94E-A9B6-4939-BCFE-72BB4EBB32F1}" presName="sibTrans" presStyleCnt="0"/>
      <dgm:spPr/>
    </dgm:pt>
    <dgm:pt modelId="{34598D6C-4A4A-41C7-8508-61E0C579B412}" type="pres">
      <dgm:prSet presAssocID="{230C30F1-0C56-4CAD-A366-083FB33F3390}" presName="textNode" presStyleLbl="node1" presStyleIdx="5" presStyleCnt="6" custScaleX="2000000" custLinFactX="-205375" custLinFactNeighborX="-300000" custLinFactNeighborY="2922">
        <dgm:presLayoutVars>
          <dgm:bulletEnabled val="1"/>
        </dgm:presLayoutVars>
      </dgm:prSet>
      <dgm:spPr>
        <a:prstGeom prst="chevron">
          <a:avLst/>
        </a:prstGeom>
      </dgm:spPr>
      <dgm:t>
        <a:bodyPr/>
        <a:lstStyle/>
        <a:p>
          <a:endParaRPr lang="en-US"/>
        </a:p>
      </dgm:t>
    </dgm:pt>
  </dgm:ptLst>
  <dgm:cxnLst>
    <dgm:cxn modelId="{D40C199B-D7F2-4B60-B364-1F540A8D4AC9}" srcId="{9B8ADD5B-20F2-4FF4-9E4E-005D5B18F331}" destId="{B9275FD5-4763-41A4-9531-92D68AB487BF}" srcOrd="3" destOrd="0" parTransId="{4804D026-787C-49B3-A134-5A99447D51C5}" sibTransId="{2CBA0C14-C5D9-4ED2-8C19-59F31D37546C}"/>
    <dgm:cxn modelId="{70F94454-2EF0-3C47-B6F2-B2DCAF84DB81}" type="presOf" srcId="{B9275FD5-4763-41A4-9531-92D68AB487BF}" destId="{A5E0DB09-29B3-4887-BDA4-FEFA8E2E6E26}" srcOrd="0" destOrd="0" presId="urn:microsoft.com/office/officeart/2005/8/layout/hProcess9"/>
    <dgm:cxn modelId="{30D3D495-C986-43D1-B323-8A279548FA75}" srcId="{9B8ADD5B-20F2-4FF4-9E4E-005D5B18F331}" destId="{C93C879B-506B-4C8C-8FAC-90C21D54F328}" srcOrd="4" destOrd="0" parTransId="{D8590054-8D54-4336-8B5F-98E9B08BCBE7}" sibTransId="{88D8E94E-A9B6-4939-BCFE-72BB4EBB32F1}"/>
    <dgm:cxn modelId="{8A56D21E-5518-544A-99D4-2C3B2C21EBF5}" type="presOf" srcId="{9B8ADD5B-20F2-4FF4-9E4E-005D5B18F331}" destId="{D5735428-B665-4DC1-9546-0CB0EF32C4FE}" srcOrd="0" destOrd="0" presId="urn:microsoft.com/office/officeart/2005/8/layout/hProcess9"/>
    <dgm:cxn modelId="{86B7861D-E5E1-442B-AD8E-B7220C2444C5}" srcId="{9B8ADD5B-20F2-4FF4-9E4E-005D5B18F331}" destId="{B432659E-78F7-4CFF-8A3C-FB62031DAE9F}" srcOrd="0" destOrd="0" parTransId="{93A7CCF1-192B-4756-B4AC-DD2C0EDBF9DF}" sibTransId="{B691217C-17C4-4EE1-AC06-4C21BC6C055B}"/>
    <dgm:cxn modelId="{44DED8D7-B88A-464D-8BAC-47521483B4A9}" type="presOf" srcId="{230C30F1-0C56-4CAD-A366-083FB33F3390}" destId="{34598D6C-4A4A-41C7-8508-61E0C579B412}" srcOrd="0" destOrd="0" presId="urn:microsoft.com/office/officeart/2005/8/layout/hProcess9"/>
    <dgm:cxn modelId="{7644FFC9-4A43-44BF-A0E9-2DD241EB79E1}" srcId="{9B8ADD5B-20F2-4FF4-9E4E-005D5B18F331}" destId="{230C30F1-0C56-4CAD-A366-083FB33F3390}" srcOrd="5" destOrd="0" parTransId="{6D2E09C9-1C4C-46E0-859D-9F47C21AD12F}" sibTransId="{C5E0589E-14AA-428D-B047-A4249D3F8D72}"/>
    <dgm:cxn modelId="{96DC4F36-D61A-FE47-BAE3-FCECBE8B357B}" type="presOf" srcId="{194C9D3A-6F86-4FD0-9C1E-8066CF97EA76}" destId="{7474BB79-3BE1-4273-9175-237F19655E84}" srcOrd="0" destOrd="0" presId="urn:microsoft.com/office/officeart/2005/8/layout/hProcess9"/>
    <dgm:cxn modelId="{B3AD2097-D514-492E-9FC8-C96F6C1CDC6F}" srcId="{9B8ADD5B-20F2-4FF4-9E4E-005D5B18F331}" destId="{4300FA27-D363-43DD-8CA0-C5540575E29E}" srcOrd="2" destOrd="0" parTransId="{EEB88159-F724-4927-8275-6340C3A0600D}" sibTransId="{1A3B99AC-7DA9-4130-B3F5-56642EF6CD04}"/>
    <dgm:cxn modelId="{DEC92726-8A01-45B3-A14E-6A919A7F17B3}" srcId="{9B8ADD5B-20F2-4FF4-9E4E-005D5B18F331}" destId="{194C9D3A-6F86-4FD0-9C1E-8066CF97EA76}" srcOrd="1" destOrd="0" parTransId="{D5A31044-99C4-422E-87E4-85D80B4330D3}" sibTransId="{A4EEE703-1C6F-4F90-893C-FC02A738D3E7}"/>
    <dgm:cxn modelId="{283B6B9C-D447-2842-B633-06D9208B563D}" type="presOf" srcId="{B432659E-78F7-4CFF-8A3C-FB62031DAE9F}" destId="{964CBA8C-53AB-4E99-BF80-374D68387DEB}" srcOrd="0" destOrd="0" presId="urn:microsoft.com/office/officeart/2005/8/layout/hProcess9"/>
    <dgm:cxn modelId="{D247C188-F9E7-B94C-8597-FC8EF8823A23}" type="presOf" srcId="{4300FA27-D363-43DD-8CA0-C5540575E29E}" destId="{82CC5219-67F5-4D47-B61F-6C6085347F4F}" srcOrd="0" destOrd="0" presId="urn:microsoft.com/office/officeart/2005/8/layout/hProcess9"/>
    <dgm:cxn modelId="{6068400E-9FAC-AB42-AC49-4F2A71D4A25C}" type="presOf" srcId="{C93C879B-506B-4C8C-8FAC-90C21D54F328}" destId="{D5FA94F1-3C1C-48C0-A180-BA99E259F87E}" srcOrd="0" destOrd="0" presId="urn:microsoft.com/office/officeart/2005/8/layout/hProcess9"/>
    <dgm:cxn modelId="{44593DFD-1FB6-AE47-B6F1-AD8350AF6B38}" type="presParOf" srcId="{D5735428-B665-4DC1-9546-0CB0EF32C4FE}" destId="{2EDC51B8-EBE2-4C4E-B928-CEB14B34FC35}" srcOrd="0" destOrd="0" presId="urn:microsoft.com/office/officeart/2005/8/layout/hProcess9"/>
    <dgm:cxn modelId="{52F503F5-3FFB-0E40-9DF4-A35A794197B2}" type="presParOf" srcId="{D5735428-B665-4DC1-9546-0CB0EF32C4FE}" destId="{31C5E0C3-B03F-4BEB-A417-47B6FFE3E27B}" srcOrd="1" destOrd="0" presId="urn:microsoft.com/office/officeart/2005/8/layout/hProcess9"/>
    <dgm:cxn modelId="{07EF9C75-C57A-CF45-93D7-2AE828AF25CB}" type="presParOf" srcId="{31C5E0C3-B03F-4BEB-A417-47B6FFE3E27B}" destId="{964CBA8C-53AB-4E99-BF80-374D68387DEB}" srcOrd="0" destOrd="0" presId="urn:microsoft.com/office/officeart/2005/8/layout/hProcess9"/>
    <dgm:cxn modelId="{93D0271A-C6DB-A141-A569-0A84EBB5FC24}" type="presParOf" srcId="{31C5E0C3-B03F-4BEB-A417-47B6FFE3E27B}" destId="{CF272F0E-F7E8-4B8E-8929-9DD7D96883E5}" srcOrd="1" destOrd="0" presId="urn:microsoft.com/office/officeart/2005/8/layout/hProcess9"/>
    <dgm:cxn modelId="{8F8D2711-EF5C-D04E-8B2A-A6E8224CD06D}" type="presParOf" srcId="{31C5E0C3-B03F-4BEB-A417-47B6FFE3E27B}" destId="{7474BB79-3BE1-4273-9175-237F19655E84}" srcOrd="2" destOrd="0" presId="urn:microsoft.com/office/officeart/2005/8/layout/hProcess9"/>
    <dgm:cxn modelId="{2CEA7334-1222-0744-9BD1-387C68F6529A}" type="presParOf" srcId="{31C5E0C3-B03F-4BEB-A417-47B6FFE3E27B}" destId="{BFB2B92D-D0C7-4F71-9B81-C1BEB1FE64BA}" srcOrd="3" destOrd="0" presId="urn:microsoft.com/office/officeart/2005/8/layout/hProcess9"/>
    <dgm:cxn modelId="{B29942EE-CC6E-1C43-8FB9-B0E32797872F}" type="presParOf" srcId="{31C5E0C3-B03F-4BEB-A417-47B6FFE3E27B}" destId="{82CC5219-67F5-4D47-B61F-6C6085347F4F}" srcOrd="4" destOrd="0" presId="urn:microsoft.com/office/officeart/2005/8/layout/hProcess9"/>
    <dgm:cxn modelId="{200EC39A-61F0-B34B-B4B1-6B0E15E9C867}" type="presParOf" srcId="{31C5E0C3-B03F-4BEB-A417-47B6FFE3E27B}" destId="{B5286C95-14D4-490D-8B2D-3DCEB4115DB5}" srcOrd="5" destOrd="0" presId="urn:microsoft.com/office/officeart/2005/8/layout/hProcess9"/>
    <dgm:cxn modelId="{8FB702E7-7DD2-6F43-9B35-3830C17D3CA7}" type="presParOf" srcId="{31C5E0C3-B03F-4BEB-A417-47B6FFE3E27B}" destId="{A5E0DB09-29B3-4887-BDA4-FEFA8E2E6E26}" srcOrd="6" destOrd="0" presId="urn:microsoft.com/office/officeart/2005/8/layout/hProcess9"/>
    <dgm:cxn modelId="{3078C413-8C2F-2542-816F-1D27778466B9}" type="presParOf" srcId="{31C5E0C3-B03F-4BEB-A417-47B6FFE3E27B}" destId="{4C2BBCCB-0ADB-4133-BDE5-64189695A829}" srcOrd="7" destOrd="0" presId="urn:microsoft.com/office/officeart/2005/8/layout/hProcess9"/>
    <dgm:cxn modelId="{14C9DE0C-CDB7-4746-9A97-7889E1E9CE69}" type="presParOf" srcId="{31C5E0C3-B03F-4BEB-A417-47B6FFE3E27B}" destId="{D5FA94F1-3C1C-48C0-A180-BA99E259F87E}" srcOrd="8" destOrd="0" presId="urn:microsoft.com/office/officeart/2005/8/layout/hProcess9"/>
    <dgm:cxn modelId="{12D33803-C4B3-3543-B678-16AB7FB51B73}" type="presParOf" srcId="{31C5E0C3-B03F-4BEB-A417-47B6FFE3E27B}" destId="{C67AFE23-5391-4CAF-8221-E2CE769D3143}" srcOrd="9" destOrd="0" presId="urn:microsoft.com/office/officeart/2005/8/layout/hProcess9"/>
    <dgm:cxn modelId="{0C4F7A80-9553-3149-A98E-EC9ED2A56BBE}" type="presParOf" srcId="{31C5E0C3-B03F-4BEB-A417-47B6FFE3E27B}" destId="{34598D6C-4A4A-41C7-8508-61E0C579B412}" srcOrd="10" destOrd="0" presId="urn:microsoft.com/office/officeart/2005/8/layout/hProcess9"/>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C51B8-EBE2-4C4E-B928-CEB14B34FC35}">
      <dsp:nvSpPr>
        <dsp:cNvPr id="0" name=""/>
        <dsp:cNvSpPr/>
      </dsp:nvSpPr>
      <dsp:spPr>
        <a:xfrm>
          <a:off x="700857" y="0"/>
          <a:ext cx="7536538" cy="1955800"/>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64CBA8C-53AB-4E99-BF80-374D68387DEB}">
      <dsp:nvSpPr>
        <dsp:cNvPr id="0" name=""/>
        <dsp:cNvSpPr/>
      </dsp:nvSpPr>
      <dsp:spPr>
        <a:xfrm>
          <a:off x="338865" y="598333"/>
          <a:ext cx="1486709" cy="782320"/>
        </a:xfrm>
        <a:prstGeom prst="chevron">
          <a:avLst/>
        </a:prstGeom>
        <a:solidFill>
          <a:srgbClr val="00B05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Pre-Req</a:t>
          </a:r>
          <a:endParaRPr lang="en-US" sz="1400" b="1" kern="1200" dirty="0">
            <a:effectLst>
              <a:outerShdw blurRad="38100" dist="38100" dir="2700000" algn="tl">
                <a:srgbClr val="000000">
                  <a:alpha val="43137"/>
                </a:srgbClr>
              </a:outerShdw>
            </a:effectLst>
          </a:endParaRPr>
        </a:p>
      </dsp:txBody>
      <dsp:txXfrm>
        <a:off x="730025" y="598333"/>
        <a:ext cx="704389" cy="782320"/>
      </dsp:txXfrm>
    </dsp:sp>
    <dsp:sp modelId="{7474BB79-3BE1-4273-9175-237F19655E84}">
      <dsp:nvSpPr>
        <dsp:cNvPr id="0" name=""/>
        <dsp:cNvSpPr/>
      </dsp:nvSpPr>
      <dsp:spPr>
        <a:xfrm>
          <a:off x="1823957" y="601314"/>
          <a:ext cx="1486709" cy="782320"/>
        </a:xfrm>
        <a:prstGeom prst="chevron">
          <a:avLst/>
        </a:prstGeom>
        <a:solidFill>
          <a:srgbClr val="0070C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Foundational</a:t>
          </a:r>
          <a:endParaRPr lang="en-US" sz="1400" b="1" kern="1200" dirty="0">
            <a:effectLst>
              <a:outerShdw blurRad="38100" dist="38100" dir="2700000" algn="tl">
                <a:srgbClr val="000000">
                  <a:alpha val="43137"/>
                </a:srgbClr>
              </a:outerShdw>
            </a:effectLst>
          </a:endParaRPr>
        </a:p>
      </dsp:txBody>
      <dsp:txXfrm>
        <a:off x="2215117" y="601314"/>
        <a:ext cx="704389" cy="782320"/>
      </dsp:txXfrm>
    </dsp:sp>
    <dsp:sp modelId="{82CC5219-67F5-4D47-B61F-6C6085347F4F}">
      <dsp:nvSpPr>
        <dsp:cNvPr id="0" name=""/>
        <dsp:cNvSpPr/>
      </dsp:nvSpPr>
      <dsp:spPr>
        <a:xfrm>
          <a:off x="3271757" y="620160"/>
          <a:ext cx="1486709" cy="782320"/>
        </a:xfrm>
        <a:prstGeom prst="chevron">
          <a:avLst/>
        </a:prstGeom>
        <a:solidFill>
          <a:srgbClr val="7030A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endParaRPr lang="en-US" sz="1600" b="0" kern="1200" dirty="0"/>
        </a:p>
      </dsp:txBody>
      <dsp:txXfrm>
        <a:off x="3662917" y="620160"/>
        <a:ext cx="704389" cy="782320"/>
      </dsp:txXfrm>
    </dsp:sp>
    <dsp:sp modelId="{A5E0DB09-29B3-4887-BDA4-FEFA8E2E6E26}">
      <dsp:nvSpPr>
        <dsp:cNvPr id="0" name=""/>
        <dsp:cNvSpPr/>
      </dsp:nvSpPr>
      <dsp:spPr>
        <a:xfrm>
          <a:off x="4795756" y="608504"/>
          <a:ext cx="1486709" cy="782320"/>
        </a:xfrm>
        <a:prstGeom prst="chevron">
          <a:avLst/>
        </a:prstGeom>
        <a:solidFill>
          <a:srgbClr val="410082"/>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lvl="0" algn="r" defTabSz="533400">
            <a:lnSpc>
              <a:spcPct val="90000"/>
            </a:lnSpc>
            <a:spcBef>
              <a:spcPct val="0"/>
            </a:spcBef>
            <a:spcAft>
              <a:spcPct val="35000"/>
            </a:spcAft>
          </a:pPr>
          <a:r>
            <a:rPr lang="en-US" sz="1200" b="1" kern="1200" dirty="0" smtClean="0"/>
            <a:t>     </a:t>
          </a:r>
          <a:endParaRPr lang="en-US" sz="1240" b="1" kern="1200" baseline="0" dirty="0"/>
        </a:p>
      </dsp:txBody>
      <dsp:txXfrm>
        <a:off x="5186916" y="608504"/>
        <a:ext cx="704389" cy="782320"/>
      </dsp:txXfrm>
    </dsp:sp>
    <dsp:sp modelId="{D5FA94F1-3C1C-48C0-A180-BA99E259F87E}">
      <dsp:nvSpPr>
        <dsp:cNvPr id="0" name=""/>
        <dsp:cNvSpPr/>
      </dsp:nvSpPr>
      <dsp:spPr>
        <a:xfrm>
          <a:off x="6243556" y="608504"/>
          <a:ext cx="1486709" cy="782320"/>
        </a:xfrm>
        <a:prstGeom prst="chevron">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lvl="0" algn="ctr" defTabSz="400050">
            <a:lnSpc>
              <a:spcPct val="100000"/>
            </a:lnSpc>
            <a:spcBef>
              <a:spcPct val="0"/>
            </a:spcBef>
            <a:spcAft>
              <a:spcPts val="0"/>
            </a:spcAft>
          </a:pPr>
          <a:endParaRPr lang="en-US" sz="900" b="0" kern="1200" baseline="0" dirty="0" smtClean="0"/>
        </a:p>
      </dsp:txBody>
      <dsp:txXfrm>
        <a:off x="6634716" y="608504"/>
        <a:ext cx="704389" cy="782320"/>
      </dsp:txXfrm>
    </dsp:sp>
    <dsp:sp modelId="{34598D6C-4A4A-41C7-8508-61E0C579B412}">
      <dsp:nvSpPr>
        <dsp:cNvPr id="0" name=""/>
        <dsp:cNvSpPr/>
      </dsp:nvSpPr>
      <dsp:spPr>
        <a:xfrm>
          <a:off x="7310357" y="609599"/>
          <a:ext cx="1486709" cy="782320"/>
        </a:xfrm>
        <a:prstGeom prst="chevron">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53340" tIns="182880" rIns="53340" bIns="53340" numCol="1" spcCol="1270" anchor="t" anchorCtr="0">
          <a:noAutofit/>
        </a:bodyPr>
        <a:lstStyle/>
        <a:p>
          <a:pPr lvl="0" algn="r" defTabSz="622300">
            <a:lnSpc>
              <a:spcPct val="100000"/>
            </a:lnSpc>
            <a:spcBef>
              <a:spcPct val="0"/>
            </a:spcBef>
            <a:spcAft>
              <a:spcPts val="0"/>
            </a:spcAft>
          </a:pPr>
          <a:r>
            <a:rPr lang="en-US" sz="1400" b="1" kern="1200" dirty="0" smtClean="0">
              <a:solidFill>
                <a:schemeClr val="bg1"/>
              </a:solidFill>
            </a:rPr>
            <a:t>Cont.</a:t>
          </a:r>
        </a:p>
        <a:p>
          <a:pPr lvl="0" algn="r" defTabSz="622300">
            <a:lnSpc>
              <a:spcPct val="100000"/>
            </a:lnSpc>
            <a:spcBef>
              <a:spcPct val="0"/>
            </a:spcBef>
            <a:spcAft>
              <a:spcPts val="0"/>
            </a:spcAft>
          </a:pPr>
          <a:r>
            <a:rPr lang="en-US" sz="1400" b="1" kern="1200" dirty="0" smtClean="0">
              <a:solidFill>
                <a:schemeClr val="bg1"/>
              </a:solidFill>
            </a:rPr>
            <a:t>Learn</a:t>
          </a:r>
          <a:endParaRPr lang="en-US" sz="1400" b="1" kern="1200" dirty="0">
            <a:solidFill>
              <a:schemeClr val="bg1"/>
            </a:solidFill>
          </a:endParaRPr>
        </a:p>
      </dsp:txBody>
      <dsp:txXfrm>
        <a:off x="7701517" y="609599"/>
        <a:ext cx="704389" cy="782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C51B8-EBE2-4C4E-B928-CEB14B34FC35}">
      <dsp:nvSpPr>
        <dsp:cNvPr id="0" name=""/>
        <dsp:cNvSpPr/>
      </dsp:nvSpPr>
      <dsp:spPr>
        <a:xfrm>
          <a:off x="700857" y="0"/>
          <a:ext cx="7536538" cy="1955800"/>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64CBA8C-53AB-4E99-BF80-374D68387DEB}">
      <dsp:nvSpPr>
        <dsp:cNvPr id="0" name=""/>
        <dsp:cNvSpPr/>
      </dsp:nvSpPr>
      <dsp:spPr>
        <a:xfrm>
          <a:off x="338865" y="598333"/>
          <a:ext cx="1486709" cy="782320"/>
        </a:xfrm>
        <a:prstGeom prst="chevron">
          <a:avLst/>
        </a:prstGeom>
        <a:solidFill>
          <a:srgbClr val="00B05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Pre-Req</a:t>
          </a:r>
          <a:endParaRPr lang="en-US" sz="1400" b="1" kern="1200" dirty="0">
            <a:effectLst>
              <a:outerShdw blurRad="38100" dist="38100" dir="2700000" algn="tl">
                <a:srgbClr val="000000">
                  <a:alpha val="43137"/>
                </a:srgbClr>
              </a:outerShdw>
            </a:effectLst>
          </a:endParaRPr>
        </a:p>
      </dsp:txBody>
      <dsp:txXfrm>
        <a:off x="730025" y="598333"/>
        <a:ext cx="704389" cy="782320"/>
      </dsp:txXfrm>
    </dsp:sp>
    <dsp:sp modelId="{7474BB79-3BE1-4273-9175-237F19655E84}">
      <dsp:nvSpPr>
        <dsp:cNvPr id="0" name=""/>
        <dsp:cNvSpPr/>
      </dsp:nvSpPr>
      <dsp:spPr>
        <a:xfrm>
          <a:off x="1823957" y="601314"/>
          <a:ext cx="1486709" cy="782320"/>
        </a:xfrm>
        <a:prstGeom prst="chevron">
          <a:avLst/>
        </a:prstGeom>
        <a:solidFill>
          <a:srgbClr val="0070C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Foundational</a:t>
          </a:r>
          <a:endParaRPr lang="en-US" sz="1400" b="1" kern="1200" dirty="0">
            <a:effectLst>
              <a:outerShdw blurRad="38100" dist="38100" dir="2700000" algn="tl">
                <a:srgbClr val="000000">
                  <a:alpha val="43137"/>
                </a:srgbClr>
              </a:outerShdw>
            </a:effectLst>
          </a:endParaRPr>
        </a:p>
      </dsp:txBody>
      <dsp:txXfrm>
        <a:off x="2215117" y="601314"/>
        <a:ext cx="704389" cy="782320"/>
      </dsp:txXfrm>
    </dsp:sp>
    <dsp:sp modelId="{82CC5219-67F5-4D47-B61F-6C6085347F4F}">
      <dsp:nvSpPr>
        <dsp:cNvPr id="0" name=""/>
        <dsp:cNvSpPr/>
      </dsp:nvSpPr>
      <dsp:spPr>
        <a:xfrm>
          <a:off x="3271757" y="620160"/>
          <a:ext cx="1486709" cy="782320"/>
        </a:xfrm>
        <a:prstGeom prst="chevron">
          <a:avLst/>
        </a:prstGeom>
        <a:solidFill>
          <a:srgbClr val="7030A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endParaRPr lang="en-US" sz="1600" b="0" kern="1200" dirty="0"/>
        </a:p>
      </dsp:txBody>
      <dsp:txXfrm>
        <a:off x="3662917" y="620160"/>
        <a:ext cx="704389" cy="782320"/>
      </dsp:txXfrm>
    </dsp:sp>
    <dsp:sp modelId="{A5E0DB09-29B3-4887-BDA4-FEFA8E2E6E26}">
      <dsp:nvSpPr>
        <dsp:cNvPr id="0" name=""/>
        <dsp:cNvSpPr/>
      </dsp:nvSpPr>
      <dsp:spPr>
        <a:xfrm>
          <a:off x="4795756" y="608504"/>
          <a:ext cx="1486709" cy="782320"/>
        </a:xfrm>
        <a:prstGeom prst="chevron">
          <a:avLst/>
        </a:prstGeom>
        <a:solidFill>
          <a:srgbClr val="410082"/>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lvl="0" algn="r" defTabSz="533400">
            <a:lnSpc>
              <a:spcPct val="90000"/>
            </a:lnSpc>
            <a:spcBef>
              <a:spcPct val="0"/>
            </a:spcBef>
            <a:spcAft>
              <a:spcPct val="35000"/>
            </a:spcAft>
          </a:pPr>
          <a:r>
            <a:rPr lang="en-US" sz="1200" b="1" kern="1200" dirty="0" smtClean="0"/>
            <a:t>     </a:t>
          </a:r>
          <a:endParaRPr lang="en-US" sz="1240" b="1" kern="1200" baseline="0" dirty="0"/>
        </a:p>
      </dsp:txBody>
      <dsp:txXfrm>
        <a:off x="5186916" y="608504"/>
        <a:ext cx="704389" cy="782320"/>
      </dsp:txXfrm>
    </dsp:sp>
    <dsp:sp modelId="{D5FA94F1-3C1C-48C0-A180-BA99E259F87E}">
      <dsp:nvSpPr>
        <dsp:cNvPr id="0" name=""/>
        <dsp:cNvSpPr/>
      </dsp:nvSpPr>
      <dsp:spPr>
        <a:xfrm>
          <a:off x="6243556" y="608504"/>
          <a:ext cx="1486709" cy="782320"/>
        </a:xfrm>
        <a:prstGeom prst="chevron">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lvl="0" algn="ctr" defTabSz="400050">
            <a:lnSpc>
              <a:spcPct val="100000"/>
            </a:lnSpc>
            <a:spcBef>
              <a:spcPct val="0"/>
            </a:spcBef>
            <a:spcAft>
              <a:spcPts val="0"/>
            </a:spcAft>
          </a:pPr>
          <a:endParaRPr lang="en-US" sz="900" b="0" kern="1200" baseline="0" dirty="0" smtClean="0"/>
        </a:p>
      </dsp:txBody>
      <dsp:txXfrm>
        <a:off x="6634716" y="608504"/>
        <a:ext cx="704389" cy="782320"/>
      </dsp:txXfrm>
    </dsp:sp>
    <dsp:sp modelId="{34598D6C-4A4A-41C7-8508-61E0C579B412}">
      <dsp:nvSpPr>
        <dsp:cNvPr id="0" name=""/>
        <dsp:cNvSpPr/>
      </dsp:nvSpPr>
      <dsp:spPr>
        <a:xfrm>
          <a:off x="7310357" y="609599"/>
          <a:ext cx="1486709" cy="782320"/>
        </a:xfrm>
        <a:prstGeom prst="chevron">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53340" tIns="182880" rIns="53340" bIns="53340" numCol="1" spcCol="1270" anchor="t" anchorCtr="0">
          <a:noAutofit/>
        </a:bodyPr>
        <a:lstStyle/>
        <a:p>
          <a:pPr lvl="0" algn="r" defTabSz="622300">
            <a:lnSpc>
              <a:spcPct val="100000"/>
            </a:lnSpc>
            <a:spcBef>
              <a:spcPct val="0"/>
            </a:spcBef>
            <a:spcAft>
              <a:spcPts val="0"/>
            </a:spcAft>
          </a:pPr>
          <a:r>
            <a:rPr lang="en-US" sz="1400" b="1" kern="1200" dirty="0" smtClean="0">
              <a:solidFill>
                <a:schemeClr val="bg1"/>
              </a:solidFill>
            </a:rPr>
            <a:t>Cont.</a:t>
          </a:r>
        </a:p>
        <a:p>
          <a:pPr lvl="0" algn="r" defTabSz="622300">
            <a:lnSpc>
              <a:spcPct val="100000"/>
            </a:lnSpc>
            <a:spcBef>
              <a:spcPct val="0"/>
            </a:spcBef>
            <a:spcAft>
              <a:spcPts val="0"/>
            </a:spcAft>
          </a:pPr>
          <a:r>
            <a:rPr lang="en-US" sz="1400" b="1" kern="1200" dirty="0" smtClean="0">
              <a:solidFill>
                <a:schemeClr val="bg1"/>
              </a:solidFill>
            </a:rPr>
            <a:t>Learn</a:t>
          </a:r>
          <a:endParaRPr lang="en-US" sz="1400" b="1" kern="1200" dirty="0">
            <a:solidFill>
              <a:schemeClr val="bg1"/>
            </a:solidFill>
          </a:endParaRPr>
        </a:p>
      </dsp:txBody>
      <dsp:txXfrm>
        <a:off x="7701517" y="609599"/>
        <a:ext cx="704389" cy="7823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0.png"/><Relationship Id="rId2" Type="http://schemas.openxmlformats.org/officeDocument/2006/relationships/image" Target="../media/image9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31" tIns="46516" rIns="93031" bIns="46516" rtlCol="0"/>
          <a:lstStyle>
            <a:lvl1pPr algn="l">
              <a:defRPr sz="1200"/>
            </a:lvl1pPr>
          </a:lstStyle>
          <a:p>
            <a:endParaRPr lang="en-US" dirty="0"/>
          </a:p>
        </p:txBody>
      </p:sp>
      <p:sp>
        <p:nvSpPr>
          <p:cNvPr id="3" name="Date Placeholder 2"/>
          <p:cNvSpPr>
            <a:spLocks noGrp="1"/>
          </p:cNvSpPr>
          <p:nvPr>
            <p:ph type="dt" sz="quarter" idx="1"/>
          </p:nvPr>
        </p:nvSpPr>
        <p:spPr>
          <a:xfrm>
            <a:off x="3963744" y="0"/>
            <a:ext cx="3032337" cy="464185"/>
          </a:xfrm>
          <a:prstGeom prst="rect">
            <a:avLst/>
          </a:prstGeom>
        </p:spPr>
        <p:txBody>
          <a:bodyPr vert="horz" lIns="93031" tIns="46516" rIns="93031" bIns="46516" rtlCol="0"/>
          <a:lstStyle>
            <a:lvl1pPr algn="r">
              <a:defRPr sz="1200"/>
            </a:lvl1pPr>
          </a:lstStyle>
          <a:p>
            <a:fld id="{A2C1E03B-4CD6-594F-9843-E73911A396D6}" type="datetimeFigureOut">
              <a:rPr lang="en-US" smtClean="0"/>
              <a:pPr/>
              <a:t>6/15/15</a:t>
            </a:fld>
            <a:endParaRPr lang="en-US" dirty="0"/>
          </a:p>
        </p:txBody>
      </p:sp>
      <p:sp>
        <p:nvSpPr>
          <p:cNvPr id="4" name="Footer Placeholder 3"/>
          <p:cNvSpPr>
            <a:spLocks noGrp="1"/>
          </p:cNvSpPr>
          <p:nvPr>
            <p:ph type="ftr" sz="quarter" idx="2"/>
          </p:nvPr>
        </p:nvSpPr>
        <p:spPr>
          <a:xfrm>
            <a:off x="0" y="8817904"/>
            <a:ext cx="3032337" cy="464185"/>
          </a:xfrm>
          <a:prstGeom prst="rect">
            <a:avLst/>
          </a:prstGeom>
        </p:spPr>
        <p:txBody>
          <a:bodyPr vert="horz" lIns="93031" tIns="46516" rIns="93031" bIns="465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63744" y="8817904"/>
            <a:ext cx="3032337" cy="464185"/>
          </a:xfrm>
          <a:prstGeom prst="rect">
            <a:avLst/>
          </a:prstGeom>
        </p:spPr>
        <p:txBody>
          <a:bodyPr vert="horz" lIns="93031" tIns="46516" rIns="93031" bIns="46516" rtlCol="0" anchor="b"/>
          <a:lstStyle>
            <a:lvl1pPr algn="r">
              <a:defRPr sz="1200"/>
            </a:lvl1pPr>
          </a:lstStyle>
          <a:p>
            <a:fld id="{127AAB4A-DAD8-5E42-98C1-F83059A1690B}" type="slidenum">
              <a:rPr lang="en-US" smtClean="0"/>
              <a:pPr/>
              <a:t>‹#›</a:t>
            </a:fld>
            <a:endParaRPr lang="en-US" dirty="0"/>
          </a:p>
        </p:txBody>
      </p:sp>
    </p:spTree>
    <p:extLst>
      <p:ext uri="{BB962C8B-B14F-4D97-AF65-F5344CB8AC3E}">
        <p14:creationId xmlns:p14="http://schemas.microsoft.com/office/powerpoint/2010/main" val="37725744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32336" cy="464185"/>
          </a:xfrm>
          <a:prstGeom prst="rect">
            <a:avLst/>
          </a:prstGeom>
          <a:noFill/>
          <a:ln>
            <a:noFill/>
          </a:ln>
        </p:spPr>
        <p:txBody>
          <a:bodyPr lIns="93016" tIns="93016" rIns="93016" bIns="93016" anchor="t"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a:spLocks noGrp="1"/>
          </p:cNvSpPr>
          <p:nvPr>
            <p:ph type="dt" idx="10"/>
          </p:nvPr>
        </p:nvSpPr>
        <p:spPr>
          <a:xfrm>
            <a:off x="3963743" y="0"/>
            <a:ext cx="3032336" cy="464185"/>
          </a:xfrm>
          <a:prstGeom prst="rect">
            <a:avLst/>
          </a:prstGeom>
          <a:noFill/>
          <a:ln>
            <a:noFill/>
          </a:ln>
        </p:spPr>
        <p:txBody>
          <a:bodyPr lIns="93016" tIns="93016" rIns="93016" bIns="93016" anchor="t"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 name="Shape 4"/>
          <p:cNvSpPr>
            <a:spLocks noGrp="1" noRot="1" noChangeAspect="1"/>
          </p:cNvSpPr>
          <p:nvPr>
            <p:ph type="sldImg" idx="3"/>
          </p:nvPr>
        </p:nvSpPr>
        <p:spPr>
          <a:xfrm>
            <a:off x="117792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99771" y="4409758"/>
            <a:ext cx="5598159" cy="4177665"/>
          </a:xfrm>
          <a:prstGeom prst="rect">
            <a:avLst/>
          </a:prstGeom>
          <a:noFill/>
          <a:ln>
            <a:noFill/>
          </a:ln>
        </p:spPr>
        <p:txBody>
          <a:bodyPr lIns="93016" tIns="93016" rIns="93016" bIns="93016"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0" y="8817904"/>
            <a:ext cx="3032336" cy="464185"/>
          </a:xfrm>
          <a:prstGeom prst="rect">
            <a:avLst/>
          </a:prstGeom>
          <a:noFill/>
          <a:ln>
            <a:noFill/>
          </a:ln>
        </p:spPr>
        <p:txBody>
          <a:bodyPr lIns="93016" tIns="93016" rIns="93016" bIns="93016" anchor="b"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7" name="Shape 7"/>
          <p:cNvSpPr txBox="1">
            <a:spLocks noGrp="1"/>
          </p:cNvSpPr>
          <p:nvPr>
            <p:ph type="sldNum" idx="12"/>
          </p:nvPr>
        </p:nvSpPr>
        <p:spPr>
          <a:xfrm>
            <a:off x="3963743" y="8817904"/>
            <a:ext cx="3032336" cy="464185"/>
          </a:xfrm>
          <a:prstGeom prst="rect">
            <a:avLst/>
          </a:prstGeom>
          <a:noFill/>
          <a:ln>
            <a:noFill/>
          </a:ln>
        </p:spPr>
        <p:txBody>
          <a:bodyPr lIns="93016" tIns="93016" rIns="93016" bIns="93016" anchor="b"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val="953833791"/>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A20D59-A5EA-455B-AD7D-9CBE7FDE86F2}" type="slidenum">
              <a:rPr lang="en-US" smtClean="0">
                <a:solidFill>
                  <a:prstClr val="black"/>
                </a:solidFill>
                <a:latin typeface="Calibri"/>
              </a:rPr>
              <a:pPr>
                <a:defRPr/>
              </a:pPr>
              <a:t>1</a:t>
            </a:fld>
            <a:endParaRPr lang="en-US" dirty="0">
              <a:solidFill>
                <a:prstClr val="black"/>
              </a:solidFill>
              <a:latin typeface="Calibri"/>
            </a:endParaRPr>
          </a:p>
        </p:txBody>
      </p:sp>
    </p:spTree>
    <p:extLst>
      <p:ext uri="{BB962C8B-B14F-4D97-AF65-F5344CB8AC3E}">
        <p14:creationId xmlns:p14="http://schemas.microsoft.com/office/powerpoint/2010/main" val="237576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txBox="1">
            <a:spLocks noGrp="1" noChangeArrowheads="1"/>
          </p:cNvSpPr>
          <p:nvPr/>
        </p:nvSpPr>
        <p:spPr bwMode="auto">
          <a:xfrm>
            <a:off x="3963147" y="8817612"/>
            <a:ext cx="3032971" cy="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3" tIns="46512" rIns="93023" bIns="46512"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912887" eaLnBrk="1" fontAlgn="base" hangingPunct="1">
              <a:spcBef>
                <a:spcPct val="0"/>
              </a:spcBef>
              <a:spcAft>
                <a:spcPct val="0"/>
              </a:spcAft>
            </a:pPr>
            <a:fld id="{39D98DA6-32C7-4FF5-835C-5A2B75462A1B}" type="slidenum">
              <a:rPr lang="en-US" altLang="en-US" sz="1200" kern="1200">
                <a:solidFill>
                  <a:prstClr val="black"/>
                </a:solidFill>
                <a:ea typeface="+mn-ea"/>
                <a:cs typeface="+mn-cs"/>
              </a:rPr>
              <a:pPr algn="r" defTabSz="912887" eaLnBrk="1" fontAlgn="base" hangingPunct="1">
                <a:spcBef>
                  <a:spcPct val="0"/>
                </a:spcBef>
                <a:spcAft>
                  <a:spcPct val="0"/>
                </a:spcAft>
              </a:pPr>
              <a:t>7</a:t>
            </a:fld>
            <a:endParaRPr lang="en-US" altLang="en-US" sz="1200" kern="1200">
              <a:solidFill>
                <a:prstClr val="black"/>
              </a:solidFill>
              <a:ea typeface="+mn-ea"/>
              <a:cs typeface="+mn-cs"/>
            </a:endParaRPr>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xfrm>
            <a:off x="933345" y="4410392"/>
            <a:ext cx="5131013" cy="417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91" tIns="46493" rIns="92991" bIns="46493"/>
          <a:lstStyle/>
          <a:p>
            <a:pPr marL="231391" indent="-23139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79513" y="696913"/>
            <a:ext cx="4640262" cy="3481387"/>
          </a:xfrm>
          <a:noFill/>
          <a:ln>
            <a:solidFill>
              <a:srgbClr val="000000"/>
            </a:solidFill>
            <a:miter lim="800000"/>
            <a:headEnd/>
            <a:tailEnd/>
          </a:ln>
        </p:spPr>
      </p:sp>
      <p:sp>
        <p:nvSpPr>
          <p:cNvPr id="24578" name="Rectangle 3"/>
          <p:cNvSpPr>
            <a:spLocks noGrp="1"/>
          </p:cNvSpPr>
          <p:nvPr>
            <p:ph type="body" idx="1"/>
          </p:nvPr>
        </p:nvSpPr>
        <p:spPr>
          <a:xfrm>
            <a:off x="700089" y="4409761"/>
            <a:ext cx="5597525" cy="4176076"/>
          </a:xfrm>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76338" y="695325"/>
            <a:ext cx="4645025" cy="3482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99772" y="4409762"/>
            <a:ext cx="5598040" cy="4177785"/>
          </a:xfrm>
          <a:prstGeom prst="rect">
            <a:avLst/>
          </a:prstGeom>
          <a:noFill/>
          <a:ln>
            <a:noFill/>
          </a:ln>
        </p:spPr>
        <p:txBody>
          <a:bodyPr lIns="91267" tIns="91267" rIns="91267" bIns="91267" anchor="t" anchorCtr="0">
            <a:noAutofit/>
          </a:bodyPr>
          <a:lstStyle/>
          <a:p>
            <a:pPr>
              <a:buClr>
                <a:schemeClr val="dk1"/>
              </a:buClr>
            </a:pPr>
            <a:endParaRPr dirty="0">
              <a:solidFill>
                <a:schemeClr val="dk1"/>
              </a:solidFill>
              <a:latin typeface="Arial"/>
              <a:ea typeface="Arial"/>
              <a:cs typeface="Arial"/>
              <a:sym typeface="Arial"/>
            </a:endParaRPr>
          </a:p>
        </p:txBody>
      </p:sp>
      <p:sp>
        <p:nvSpPr>
          <p:cNvPr id="152" name="Shape 152"/>
          <p:cNvSpPr txBox="1">
            <a:spLocks noGrp="1"/>
          </p:cNvSpPr>
          <p:nvPr>
            <p:ph type="sldNum" idx="12"/>
          </p:nvPr>
        </p:nvSpPr>
        <p:spPr>
          <a:xfrm>
            <a:off x="3963749" y="8817907"/>
            <a:ext cx="3032296" cy="464064"/>
          </a:xfrm>
          <a:prstGeom prst="rect">
            <a:avLst/>
          </a:prstGeom>
          <a:noFill/>
          <a:ln>
            <a:noFill/>
          </a:ln>
        </p:spPr>
        <p:txBody>
          <a:bodyPr lIns="92764" tIns="46369" rIns="92764" bIns="46369" anchor="b" anchorCtr="0">
            <a:noAutofit/>
          </a:bodyPr>
          <a:lstStyle/>
          <a:p>
            <a:pPr>
              <a:buClr>
                <a:srgbClr val="000000"/>
              </a:buClr>
              <a:buSzPct val="25000"/>
              <a:buFont typeface="Arial"/>
              <a:buNone/>
            </a:pPr>
            <a:fld id="{00000000-1234-1234-1234-123412341234}" type="slidenum">
              <a:rPr lang="en-US">
                <a:solidFill>
                  <a:prstClr val="black"/>
                </a:solidFill>
                <a:latin typeface="Calibri"/>
                <a:ea typeface="Calibri"/>
                <a:cs typeface="Calibri"/>
                <a:sym typeface="Calibri"/>
              </a:rPr>
              <a:pPr>
                <a:buClr>
                  <a:srgbClr val="000000"/>
                </a:buClr>
                <a:buSzPct val="25000"/>
                <a:buFont typeface="Arial"/>
                <a:buNone/>
              </a:pPr>
              <a:t>17</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0840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76338" y="695325"/>
            <a:ext cx="4645025" cy="3482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99772" y="4409762"/>
            <a:ext cx="5598040" cy="4177785"/>
          </a:xfrm>
          <a:prstGeom prst="rect">
            <a:avLst/>
          </a:prstGeom>
          <a:noFill/>
          <a:ln>
            <a:noFill/>
          </a:ln>
        </p:spPr>
        <p:txBody>
          <a:bodyPr lIns="91267" tIns="91267" rIns="91267" bIns="91267" anchor="t" anchorCtr="0">
            <a:noAutofit/>
          </a:bodyPr>
          <a:lstStyle/>
          <a:p>
            <a:pPr>
              <a:buClr>
                <a:schemeClr val="dk1"/>
              </a:buClr>
            </a:pPr>
            <a:endParaRPr dirty="0">
              <a:solidFill>
                <a:schemeClr val="dk1"/>
              </a:solidFill>
              <a:latin typeface="Arial"/>
              <a:ea typeface="Arial"/>
              <a:cs typeface="Arial"/>
              <a:sym typeface="Arial"/>
            </a:endParaRPr>
          </a:p>
        </p:txBody>
      </p:sp>
      <p:sp>
        <p:nvSpPr>
          <p:cNvPr id="152" name="Shape 152"/>
          <p:cNvSpPr txBox="1">
            <a:spLocks noGrp="1"/>
          </p:cNvSpPr>
          <p:nvPr>
            <p:ph type="sldNum" idx="12"/>
          </p:nvPr>
        </p:nvSpPr>
        <p:spPr>
          <a:xfrm>
            <a:off x="3963749" y="8817907"/>
            <a:ext cx="3032296" cy="464064"/>
          </a:xfrm>
          <a:prstGeom prst="rect">
            <a:avLst/>
          </a:prstGeom>
          <a:noFill/>
          <a:ln>
            <a:noFill/>
          </a:ln>
        </p:spPr>
        <p:txBody>
          <a:bodyPr lIns="92764" tIns="46369" rIns="92764" bIns="46369" anchor="b" anchorCtr="0">
            <a:noAutofit/>
          </a:bodyPr>
          <a:lstStyle/>
          <a:p>
            <a:pPr>
              <a:buClr>
                <a:srgbClr val="000000"/>
              </a:buClr>
              <a:buSzPct val="25000"/>
              <a:buFont typeface="Arial"/>
              <a:buNone/>
            </a:pPr>
            <a:fld id="{00000000-1234-1234-1234-123412341234}" type="slidenum">
              <a:rPr lang="en-US">
                <a:solidFill>
                  <a:prstClr val="black"/>
                </a:solidFill>
                <a:latin typeface="Calibri"/>
                <a:ea typeface="Calibri"/>
                <a:cs typeface="Calibri"/>
                <a:sym typeface="Calibri"/>
              </a:rPr>
              <a:pPr>
                <a:buClr>
                  <a:srgbClr val="000000"/>
                </a:buClr>
                <a:buSzPct val="25000"/>
                <a:buFont typeface="Arial"/>
                <a:buNone/>
              </a:pPr>
              <a:t>18</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0840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62E911-E7EA-1A4F-A191-6C777AEC4CCD}"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33908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700088" y="4409759"/>
            <a:ext cx="5597525" cy="4177664"/>
          </a:xfrm>
          <a:prstGeom prst="rect">
            <a:avLst/>
          </a:prstGeom>
        </p:spPr>
        <p:txBody>
          <a:bodyPr lIns="91279" tIns="91279" rIns="91279" bIns="91279" anchor="t" anchorCtr="0">
            <a:noAutofit/>
          </a:bodyPr>
          <a:lstStyle/>
          <a:p>
            <a:endParaRPr/>
          </a:p>
        </p:txBody>
      </p:sp>
      <p:sp>
        <p:nvSpPr>
          <p:cNvPr id="491" name="Shape 491"/>
          <p:cNvSpPr>
            <a:spLocks noGrp="1" noRot="1" noChangeAspect="1"/>
          </p:cNvSpPr>
          <p:nvPr>
            <p:ph type="sldImg" idx="2"/>
          </p:nvPr>
        </p:nvSpPr>
        <p:spPr>
          <a:xfrm>
            <a:off x="1177925" y="695325"/>
            <a:ext cx="4641850" cy="34813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13.png"/></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dirty="0"/>
          </a:p>
        </p:txBody>
      </p:sp>
      <p:sp>
        <p:nvSpPr>
          <p:cNvPr id="35" name="Shape 3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22225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indent="-17780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indent="-136525"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indent="-1524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indent="-1524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indent="-1524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524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524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524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492875"/>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dirty="0"/>
          </a:p>
        </p:txBody>
      </p:sp>
      <p:pic>
        <p:nvPicPr>
          <p:cNvPr id="9" name="Picture 8" descr="jpss_mission1_3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505" y="188056"/>
            <a:ext cx="1390828" cy="8817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2559911"/>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74"/>
            <a:ext cx="2133600" cy="365125"/>
          </a:xfrm>
          <a:prstGeom prst="rect">
            <a:avLst/>
          </a:prstGeom>
        </p:spPr>
        <p:txBody>
          <a:bodyPr/>
          <a:lstStyle/>
          <a:p>
            <a:pPr fontAlgn="base">
              <a:spcBef>
                <a:spcPct val="0"/>
              </a:spcBef>
              <a:spcAft>
                <a:spcPct val="0"/>
              </a:spcAft>
            </a:pPr>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74"/>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0336987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017676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5768498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903827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6719241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17585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4884421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3367040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7127325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56E4A22F-28DF-004D-A424-E555E69FC1C5}" type="datetime1">
              <a:rPr lang="en-US" b="1" smtClean="0">
                <a:solidFill>
                  <a:srgbClr val="000000"/>
                </a:solidFill>
                <a:latin typeface="Arial" pitchFamily="34" charset="0"/>
                <a:ea typeface="ＭＳ Ｐゴシック" pitchFamily="34" charset="-128"/>
              </a:rPr>
              <a:pPr fontAlgn="base">
                <a:spcBef>
                  <a:spcPct val="0"/>
                </a:spcBef>
                <a:spcAft>
                  <a:spcPct val="0"/>
                </a:spcAft>
              </a:pPr>
              <a:t>6/15/15</a:t>
            </a:fld>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34981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454781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33968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876125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60236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7282469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97584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9021081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1067191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6329771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02537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998061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331619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5312700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0229003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1085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6823181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4213175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444843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63589246"/>
      </p:ext>
    </p:extLst>
  </p:cSld>
  <p:clrMapOvr>
    <a:masterClrMapping/>
  </p:clrMapOvr>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4042464930"/>
      </p:ext>
    </p:extLst>
  </p:cSld>
  <p:clrMapOvr>
    <a:masterClrMapping/>
  </p:clrMapOvr>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mj-lt"/>
              </a:defRPr>
            </a:lvl1pPr>
          </a:lstStyle>
          <a:p>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13" name="Date Placeholder 12"/>
          <p:cNvSpPr>
            <a:spLocks noGrp="1"/>
          </p:cNvSpPr>
          <p:nvPr>
            <p:ph type="dt" sz="half" idx="14"/>
          </p:nvPr>
        </p:nvSpPr>
        <p:spPr>
          <a:xfrm>
            <a:off x="201168" y="6532970"/>
            <a:ext cx="2133600" cy="302842"/>
          </a:xfrm>
          <a:prstGeom prst="rect">
            <a:avLst/>
          </a:prstGeom>
        </p:spPr>
        <p:txBody>
          <a:bodyPr/>
          <a:lstStyle/>
          <a:p>
            <a:pPr fontAlgn="base">
              <a:spcBef>
                <a:spcPct val="0"/>
              </a:spcBef>
              <a:spcAft>
                <a:spcPct val="0"/>
              </a:spcAft>
              <a:defRPr/>
            </a:pPr>
            <a:r>
              <a:rPr lang="en-US" b="1" smtClean="0">
                <a:solidFill>
                  <a:prstClr val="black"/>
                </a:solidFill>
                <a:latin typeface="Arial" pitchFamily="34" charset="0"/>
                <a:ea typeface="ＭＳ Ｐゴシック" pitchFamily="34" charset="-128"/>
              </a:rPr>
              <a:t>September 11, 2012</a:t>
            </a:r>
            <a:endParaRPr lang="en-US" b="1" dirty="0">
              <a:solidFill>
                <a:prstClr val="black"/>
              </a:solidFill>
              <a:latin typeface="Arial" pitchFamily="34" charset="0"/>
              <a:ea typeface="ＭＳ Ｐゴシック" pitchFamily="34" charset="-128"/>
            </a:endParaRPr>
          </a:p>
        </p:txBody>
      </p:sp>
      <p:sp>
        <p:nvSpPr>
          <p:cNvPr id="15" name="Footer Placeholder 14"/>
          <p:cNvSpPr>
            <a:spLocks noGrp="1"/>
          </p:cNvSpPr>
          <p:nvPr>
            <p:ph type="ftr" sz="quarter" idx="16"/>
          </p:nvPr>
        </p:nvSpPr>
        <p:spPr>
          <a:xfrm>
            <a:off x="3124200" y="6245225"/>
            <a:ext cx="2895600" cy="476250"/>
          </a:xfrm>
          <a:prstGeom prst="rect">
            <a:avLst/>
          </a:prstGeom>
        </p:spPr>
        <p:txBody>
          <a:bodyPr/>
          <a:lstStyle>
            <a:lvl1pPr>
              <a:defRPr i="1">
                <a:solidFill>
                  <a:schemeClr val="tx1"/>
                </a:solidFill>
                <a:latin typeface="Times New Roman" pitchFamily="18" charset="0"/>
                <a:cs typeface="Times New Roman" pitchFamily="18" charset="0"/>
              </a:defRPr>
            </a:lvl1pPr>
          </a:lstStyle>
          <a:p>
            <a:pPr fontAlgn="base">
              <a:spcBef>
                <a:spcPct val="0"/>
              </a:spcBef>
              <a:spcAft>
                <a:spcPct val="0"/>
              </a:spcAft>
              <a:defRPr/>
            </a:pPr>
            <a:r>
              <a:rPr lang="en-US" b="1" smtClean="0">
                <a:solidFill>
                  <a:prstClr val="black"/>
                </a:solidFill>
                <a:ea typeface="ＭＳ Ｐゴシック" pitchFamily="34" charset="-128"/>
              </a:rPr>
              <a:t>JPSS Program MSR - NASA Internal Use Only</a:t>
            </a:r>
            <a:endParaRPr lang="en-US" b="1" dirty="0">
              <a:solidFill>
                <a:prstClr val="black"/>
              </a:solidFill>
              <a:ea typeface="ＭＳ Ｐゴシック" pitchFamily="34" charset="-128"/>
            </a:endParaRPr>
          </a:p>
        </p:txBody>
      </p:sp>
    </p:spTree>
    <p:extLst>
      <p:ext uri="{BB962C8B-B14F-4D97-AF65-F5344CB8AC3E}">
        <p14:creationId xmlns:p14="http://schemas.microsoft.com/office/powerpoint/2010/main" val="2295294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3139259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768808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9477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9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0611912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9100786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723972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94110"/>
      </p:ext>
    </p:extLst>
  </p:cSld>
  <p:clrMapOvr>
    <a:masterClrMapping/>
  </p:clrMapOvr>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2337747"/>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311092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0969574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0110180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58190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40940631"/>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3532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4317992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940712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5496546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65875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4401909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693243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4282070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56E4A22F-28DF-004D-A424-E555E69FC1C5}" type="datetime1">
              <a:rPr lang="en-US" b="1" smtClean="0">
                <a:solidFill>
                  <a:srgbClr val="000000"/>
                </a:solidFill>
                <a:latin typeface="Arial" pitchFamily="34" charset="0"/>
                <a:ea typeface="ＭＳ Ｐゴシック" pitchFamily="34" charset="-128"/>
              </a:rPr>
              <a:pPr fontAlgn="base">
                <a:spcBef>
                  <a:spcPct val="0"/>
                </a:spcBef>
                <a:spcAft>
                  <a:spcPct val="0"/>
                </a:spcAft>
              </a:pPr>
              <a:t>6/15/15</a:t>
            </a:fld>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40317475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5992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295603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2781365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6523669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2386804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62149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4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9634573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1706205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7166843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85942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7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4033949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173796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653230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3325369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63648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70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4342797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8117389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776423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397096333"/>
      </p:ext>
    </p:extLst>
  </p:cSld>
  <p:clrMapOvr>
    <a:masterClrMapping/>
  </p:clrMapOvr>
  <p:timing>
    <p:tnLst>
      <p:par>
        <p:cTn xmlns:p14="http://schemas.microsoft.com/office/powerpoint/2010/mai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2683033259"/>
      </p:ext>
    </p:extLst>
  </p:cSld>
  <p:clrMapOvr>
    <a:masterClrMapping/>
  </p:clrMapOvr>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mj-lt"/>
              </a:defRPr>
            </a:lvl1pPr>
          </a:lstStyle>
          <a:p>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13" name="Date Placeholder 12"/>
          <p:cNvSpPr>
            <a:spLocks noGrp="1"/>
          </p:cNvSpPr>
          <p:nvPr>
            <p:ph type="dt" sz="half" idx="14"/>
          </p:nvPr>
        </p:nvSpPr>
        <p:spPr>
          <a:xfrm>
            <a:off x="201168" y="6532970"/>
            <a:ext cx="2133600" cy="302842"/>
          </a:xfrm>
          <a:prstGeom prst="rect">
            <a:avLst/>
          </a:prstGeom>
        </p:spPr>
        <p:txBody>
          <a:bodyPr/>
          <a:lstStyle/>
          <a:p>
            <a:pPr fontAlgn="base">
              <a:spcBef>
                <a:spcPct val="0"/>
              </a:spcBef>
              <a:spcAft>
                <a:spcPct val="0"/>
              </a:spcAft>
              <a:defRPr/>
            </a:pPr>
            <a:r>
              <a:rPr lang="en-US" b="1" smtClean="0">
                <a:solidFill>
                  <a:prstClr val="black"/>
                </a:solidFill>
                <a:latin typeface="Arial" pitchFamily="34" charset="0"/>
                <a:ea typeface="ＭＳ Ｐゴシック" pitchFamily="34" charset="-128"/>
              </a:rPr>
              <a:t>September 11, 2012</a:t>
            </a:r>
            <a:endParaRPr lang="en-US" b="1" dirty="0">
              <a:solidFill>
                <a:prstClr val="black"/>
              </a:solidFill>
              <a:latin typeface="Arial" pitchFamily="34" charset="0"/>
              <a:ea typeface="ＭＳ Ｐゴシック" pitchFamily="34" charset="-128"/>
            </a:endParaRPr>
          </a:p>
        </p:txBody>
      </p:sp>
      <p:sp>
        <p:nvSpPr>
          <p:cNvPr id="15" name="Footer Placeholder 14"/>
          <p:cNvSpPr>
            <a:spLocks noGrp="1"/>
          </p:cNvSpPr>
          <p:nvPr>
            <p:ph type="ftr" sz="quarter" idx="16"/>
          </p:nvPr>
        </p:nvSpPr>
        <p:spPr>
          <a:xfrm>
            <a:off x="3124200" y="6245225"/>
            <a:ext cx="2895600" cy="476250"/>
          </a:xfrm>
          <a:prstGeom prst="rect">
            <a:avLst/>
          </a:prstGeom>
        </p:spPr>
        <p:txBody>
          <a:bodyPr/>
          <a:lstStyle>
            <a:lvl1pPr>
              <a:defRPr i="1">
                <a:solidFill>
                  <a:schemeClr val="tx1"/>
                </a:solidFill>
                <a:latin typeface="Times New Roman" pitchFamily="18" charset="0"/>
                <a:cs typeface="Times New Roman" pitchFamily="18" charset="0"/>
              </a:defRPr>
            </a:lvl1pPr>
          </a:lstStyle>
          <a:p>
            <a:pPr fontAlgn="base">
              <a:spcBef>
                <a:spcPct val="0"/>
              </a:spcBef>
              <a:spcAft>
                <a:spcPct val="0"/>
              </a:spcAft>
              <a:defRPr/>
            </a:pPr>
            <a:r>
              <a:rPr lang="en-US" b="1" smtClean="0">
                <a:solidFill>
                  <a:prstClr val="black"/>
                </a:solidFill>
                <a:ea typeface="ＭＳ Ｐゴシック" pitchFamily="34" charset="-128"/>
              </a:rPr>
              <a:t>JPSS Program MSR - NASA Internal Use Only</a:t>
            </a:r>
            <a:endParaRPr lang="en-US" b="1" dirty="0">
              <a:solidFill>
                <a:prstClr val="black"/>
              </a:solidFill>
              <a:ea typeface="ＭＳ Ｐゴシック" pitchFamily="34" charset="-128"/>
            </a:endParaRPr>
          </a:p>
        </p:txBody>
      </p:sp>
    </p:spTree>
    <p:extLst>
      <p:ext uri="{BB962C8B-B14F-4D97-AF65-F5344CB8AC3E}">
        <p14:creationId xmlns:p14="http://schemas.microsoft.com/office/powerpoint/2010/main" val="41339636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6949308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7414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95162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73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3721561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0123135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4892703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122130"/>
      </p:ext>
    </p:extLst>
  </p:cSld>
  <p:clrMapOvr>
    <a:masterClrMapping/>
  </p:clrMapOvr>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638934"/>
      </p:ext>
    </p:extLst>
  </p:cSld>
  <p:clrMapOvr>
    <a:masterClrMapping/>
  </p:clrMapOvr>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29913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6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8291513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1184620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295920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9520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30897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9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930143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1769166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6925754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33438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82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7426254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7462789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0655462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56E4A22F-28DF-004D-A424-E555E69FC1C5}" type="datetime1">
              <a:rPr lang="en-US" b="1" smtClean="0">
                <a:solidFill>
                  <a:srgbClr val="000000"/>
                </a:solidFill>
                <a:latin typeface="Arial" pitchFamily="34" charset="0"/>
                <a:ea typeface="ＭＳ Ｐゴシック" pitchFamily="34" charset="-128"/>
              </a:rPr>
              <a:pPr fontAlgn="base">
                <a:spcBef>
                  <a:spcPct val="0"/>
                </a:spcBef>
                <a:spcAft>
                  <a:spcPct val="0"/>
                </a:spcAft>
              </a:pPr>
              <a:t>6/15/15</a:t>
            </a:fld>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6212976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39727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85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600096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99852491"/>
      </p:ext>
    </p:extLst>
  </p:cSld>
  <p:clrMapOvr>
    <a:masterClrMapping/>
  </p:clrMapOvr>
  <p:timing>
    <p:tnLst>
      <p:par>
        <p:cTn xmlns:p14="http://schemas.microsoft.com/office/powerpoint/2010/mai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2514564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7583270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1282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88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5939604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7525855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1378435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52902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91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1695259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7360265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22227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x" type="picTx">
  <p:cSld name="picTx">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9" name="Shape 79"/>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marL="0" marR="0" indent="0" algn="r" rtl="0">
              <a:buClr>
                <a:schemeClr val="lt1"/>
              </a:buClr>
              <a:buFont typeface="Calibri"/>
              <a:buNone/>
              <a:defRPr sz="3200" b="0" i="0" u="none" strike="noStrike" cap="none" baseline="0">
                <a:solidFill>
                  <a:schemeClr val="lt1"/>
                </a:solidFill>
                <a:latin typeface="Calibri"/>
                <a:ea typeface="Calibri"/>
                <a:cs typeface="Calibri"/>
                <a:sym typeface="Calibri"/>
              </a:defRPr>
            </a:lvl1pPr>
            <a:lvl2pPr marL="457200" marR="0" indent="0" algn="l" rtl="0">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4400" marR="0" indent="0" algn="l" rtl="0">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716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88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860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432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2004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576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buFont typeface="Calibri"/>
              <a:buNone/>
              <a:defRPr sz="1400"/>
            </a:lvl1pPr>
            <a:lvl2pPr marL="457200" indent="0" rtl="0">
              <a:buFont typeface="Calibri"/>
              <a:buNone/>
              <a:defRPr sz="1200"/>
            </a:lvl2pPr>
            <a:lvl3pPr marL="914400" indent="0" rtl="0">
              <a:buFont typeface="Calibri"/>
              <a:buNone/>
              <a:defRPr sz="1000"/>
            </a:lvl3pPr>
            <a:lvl4pPr marL="1371600" indent="0" rtl="0">
              <a:buFont typeface="Calibri"/>
              <a:buNone/>
              <a:defRPr sz="900"/>
            </a:lvl4pPr>
            <a:lvl5pPr marL="1828800" indent="0" rtl="0">
              <a:buFont typeface="Calibri"/>
              <a:buNone/>
              <a:defRPr sz="900"/>
            </a:lvl5pPr>
            <a:lvl6pPr marL="2286000" indent="0" rtl="0">
              <a:buFont typeface="Calibri"/>
              <a:buNone/>
              <a:defRPr sz="900"/>
            </a:lvl6pPr>
            <a:lvl7pPr marL="2743200" indent="0" rtl="0">
              <a:buFont typeface="Calibri"/>
              <a:buNone/>
              <a:defRPr sz="900"/>
            </a:lvl7pPr>
            <a:lvl8pPr marL="3200400" indent="0" rtl="0">
              <a:buFont typeface="Calibri"/>
              <a:buNone/>
              <a:defRPr sz="900"/>
            </a:lvl8pPr>
            <a:lvl9pPr marL="3657600" indent="0" rtl="0">
              <a:buFont typeface="Calibri"/>
              <a:buNone/>
              <a:defRPr sz="900"/>
            </a:lvl9pPr>
          </a:lstStyle>
          <a:p>
            <a:endParaRPr/>
          </a:p>
        </p:txBody>
      </p:sp>
      <p:sp>
        <p:nvSpPr>
          <p:cNvPr id="83" name="Shape 83"/>
          <p:cNvSpPr txBox="1">
            <a:spLocks noGrp="1"/>
          </p:cNvSpPr>
          <p:nvPr>
            <p:ph type="sldNum" idx="12"/>
          </p:nvPr>
        </p:nvSpPr>
        <p:spPr>
          <a:xfrm>
            <a:off x="6553200" y="6492875"/>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pic>
        <p:nvPicPr>
          <p:cNvPr id="9" name="Picture 8" descr="jpss_mission1_3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505" y="188056"/>
            <a:ext cx="1390828" cy="88179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Click to edit Master title style</a:t>
            </a:r>
            <a:endParaRPr lang="en-US" dirty="0"/>
          </a:p>
        </p:txBody>
      </p:sp>
      <p:sp>
        <p:nvSpPr>
          <p:cNvPr id="8" name="TextBox 7"/>
          <p:cNvSpPr txBox="1"/>
          <p:nvPr userDrawn="1"/>
        </p:nvSpPr>
        <p:spPr>
          <a:xfrm>
            <a:off x="0" y="1225689"/>
            <a:ext cx="9144000" cy="5632311"/>
          </a:xfrm>
          <a:prstGeom prst="rect">
            <a:avLst/>
          </a:prstGeom>
          <a:solidFill>
            <a:schemeClr val="bg1"/>
          </a:solidFill>
        </p:spPr>
        <p:txBody>
          <a:bodyPr wrap="square" rtlCol="0">
            <a:spAutoFit/>
          </a:bodyPr>
          <a:lstStyle/>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p:txBody>
      </p:sp>
    </p:spTree>
    <p:extLst>
      <p:ext uri="{BB962C8B-B14F-4D97-AF65-F5344CB8AC3E}">
        <p14:creationId xmlns:p14="http://schemas.microsoft.com/office/powerpoint/2010/main" val="2051539203"/>
      </p:ext>
    </p:extLst>
  </p:cSld>
  <p:clrMapOvr>
    <a:masterClrMapping/>
  </p:clrMapOvr>
  <p:timing>
    <p:tnLst>
      <p:par>
        <p:cTn xmlns:p14="http://schemas.microsoft.com/office/powerpoint/2010/mai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92735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94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4343359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6707484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8059427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1469471603"/>
      </p:ext>
    </p:extLst>
  </p:cSld>
  <p:clrMapOvr>
    <a:masterClrMapping/>
  </p:clrMapOvr>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3669100307"/>
      </p:ext>
    </p:extLst>
  </p:cSld>
  <p:clrMapOvr>
    <a:masterClrMapping/>
  </p:clrMapOvr>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mj-lt"/>
              </a:defRPr>
            </a:lvl1pPr>
          </a:lstStyle>
          <a:p>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13" name="Date Placeholder 12"/>
          <p:cNvSpPr>
            <a:spLocks noGrp="1"/>
          </p:cNvSpPr>
          <p:nvPr>
            <p:ph type="dt" sz="half" idx="14"/>
          </p:nvPr>
        </p:nvSpPr>
        <p:spPr>
          <a:xfrm>
            <a:off x="201168" y="6532970"/>
            <a:ext cx="2133600" cy="302842"/>
          </a:xfrm>
          <a:prstGeom prst="rect">
            <a:avLst/>
          </a:prstGeom>
        </p:spPr>
        <p:txBody>
          <a:bodyPr/>
          <a:lstStyle/>
          <a:p>
            <a:pPr fontAlgn="base">
              <a:spcBef>
                <a:spcPct val="0"/>
              </a:spcBef>
              <a:spcAft>
                <a:spcPct val="0"/>
              </a:spcAft>
              <a:defRPr/>
            </a:pPr>
            <a:r>
              <a:rPr lang="en-US" b="1" smtClean="0">
                <a:solidFill>
                  <a:prstClr val="black"/>
                </a:solidFill>
                <a:latin typeface="Arial" pitchFamily="34" charset="0"/>
                <a:ea typeface="ＭＳ Ｐゴシック" pitchFamily="34" charset="-128"/>
              </a:rPr>
              <a:t>September 11, 2012</a:t>
            </a:r>
            <a:endParaRPr lang="en-US" b="1" dirty="0">
              <a:solidFill>
                <a:prstClr val="black"/>
              </a:solidFill>
              <a:latin typeface="Arial" pitchFamily="34" charset="0"/>
              <a:ea typeface="ＭＳ Ｐゴシック" pitchFamily="34" charset="-128"/>
            </a:endParaRPr>
          </a:p>
        </p:txBody>
      </p:sp>
      <p:sp>
        <p:nvSpPr>
          <p:cNvPr id="15" name="Footer Placeholder 14"/>
          <p:cNvSpPr>
            <a:spLocks noGrp="1"/>
          </p:cNvSpPr>
          <p:nvPr>
            <p:ph type="ftr" sz="quarter" idx="16"/>
          </p:nvPr>
        </p:nvSpPr>
        <p:spPr>
          <a:xfrm>
            <a:off x="3124200" y="6245225"/>
            <a:ext cx="2895600" cy="476250"/>
          </a:xfrm>
          <a:prstGeom prst="rect">
            <a:avLst/>
          </a:prstGeom>
        </p:spPr>
        <p:txBody>
          <a:bodyPr/>
          <a:lstStyle>
            <a:lvl1pPr>
              <a:defRPr i="1">
                <a:solidFill>
                  <a:schemeClr val="tx1"/>
                </a:solidFill>
                <a:latin typeface="Times New Roman" pitchFamily="18" charset="0"/>
                <a:cs typeface="Times New Roman" pitchFamily="18" charset="0"/>
              </a:defRPr>
            </a:lvl1pPr>
          </a:lstStyle>
          <a:p>
            <a:pPr fontAlgn="base">
              <a:spcBef>
                <a:spcPct val="0"/>
              </a:spcBef>
              <a:spcAft>
                <a:spcPct val="0"/>
              </a:spcAft>
              <a:defRPr/>
            </a:pPr>
            <a:r>
              <a:rPr lang="en-US" b="1" smtClean="0">
                <a:solidFill>
                  <a:prstClr val="black"/>
                </a:solidFill>
                <a:ea typeface="ＭＳ Ｐゴシック" pitchFamily="34" charset="-128"/>
              </a:rPr>
              <a:t>JPSS Program MSR - NASA Internal Use Only</a:t>
            </a:r>
            <a:endParaRPr lang="en-US" b="1" dirty="0">
              <a:solidFill>
                <a:prstClr val="black"/>
              </a:solidFill>
              <a:ea typeface="ＭＳ Ｐゴシック" pitchFamily="34" charset="-128"/>
            </a:endParaRPr>
          </a:p>
        </p:txBody>
      </p:sp>
    </p:spTree>
    <p:extLst>
      <p:ext uri="{BB962C8B-B14F-4D97-AF65-F5344CB8AC3E}">
        <p14:creationId xmlns:p14="http://schemas.microsoft.com/office/powerpoint/2010/main" val="6450934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3975756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11019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97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021451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A3AF7D-4451-41B3-B04C-1C2709D3AE55}" type="datetime1">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JPSS PMC Jan 2014 - For Official Use Only</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8E15454-4742-4ECF-B50F-FDB804986E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0303786"/>
      </p:ext>
    </p:extLst>
  </p:cSld>
  <p:clrMapOvr>
    <a:masterClrMapping/>
  </p:clrMapOvr>
  <p:timing>
    <p:tnLst>
      <p:par>
        <p:cTn xmlns:p14="http://schemas.microsoft.com/office/powerpoint/2010/mai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3941821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3962395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5338863"/>
      </p:ext>
    </p:extLst>
  </p:cSld>
  <p:clrMapOvr>
    <a:masterClrMapping/>
  </p:clrMapOvr>
  <p:timing>
    <p:tnLst>
      <p:par>
        <p:cTn xmlns:p14="http://schemas.microsoft.com/office/powerpoint/2010/mai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7721596"/>
      </p:ext>
    </p:extLst>
  </p:cSld>
  <p:clrMapOvr>
    <a:masterClrMapping/>
  </p:clrMapOvr>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90811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00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1232279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0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2056460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5122954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860173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03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620046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Click to edit Master title style</a:t>
            </a:r>
            <a:endParaRPr lang="en-US" dirty="0"/>
          </a:p>
        </p:txBody>
      </p:sp>
      <p:sp>
        <p:nvSpPr>
          <p:cNvPr id="7" name="TextBox 6"/>
          <p:cNvSpPr txBox="1"/>
          <p:nvPr userDrawn="1"/>
        </p:nvSpPr>
        <p:spPr>
          <a:xfrm>
            <a:off x="0" y="1219200"/>
            <a:ext cx="9144000" cy="5632311"/>
          </a:xfrm>
          <a:prstGeom prst="rect">
            <a:avLst/>
          </a:prstGeom>
          <a:noFill/>
        </p:spPr>
        <p:txBody>
          <a:bodyPr wrap="square" rtlCol="0">
            <a:spAutoFit/>
          </a:bodyPr>
          <a:lstStyle/>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smtClean="0">
              <a:solidFill>
                <a:prstClr val="black"/>
              </a:solidFill>
              <a:latin typeface="Calibri"/>
            </a:endParaRPr>
          </a:p>
          <a:p>
            <a:endParaRPr lang="en-US" sz="1800" kern="1200" dirty="0">
              <a:solidFill>
                <a:prstClr val="black"/>
              </a:solidFill>
              <a:latin typeface="Calibri"/>
            </a:endParaRPr>
          </a:p>
        </p:txBody>
      </p:sp>
    </p:spTree>
    <p:extLst>
      <p:ext uri="{BB962C8B-B14F-4D97-AF65-F5344CB8AC3E}">
        <p14:creationId xmlns:p14="http://schemas.microsoft.com/office/powerpoint/2010/main" val="3945436831"/>
      </p:ext>
    </p:extLst>
  </p:cSld>
  <p:clrMapOvr>
    <a:overrideClrMapping bg1="lt1" tx1="dk1" bg2="lt2" tx2="dk2" accent1="accent1" accent2="accent2" accent3="accent3" accent4="accent4" accent5="accent5" accent6="accent6" hlink="hlink" folHlink="folHlink"/>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7893833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4386708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77116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06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5484724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1587861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0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7132480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56E4A22F-28DF-004D-A424-E555E69FC1C5}" type="datetime1">
              <a:rPr lang="en-US" b="1" smtClean="0">
                <a:solidFill>
                  <a:srgbClr val="000000"/>
                </a:solidFill>
                <a:latin typeface="Arial" pitchFamily="34" charset="0"/>
                <a:ea typeface="ＭＳ Ｐゴシック" pitchFamily="34" charset="-128"/>
              </a:rPr>
              <a:pPr fontAlgn="base">
                <a:spcBef>
                  <a:spcPct val="0"/>
                </a:spcBef>
                <a:spcAft>
                  <a:spcPct val="0"/>
                </a:spcAft>
              </a:pPr>
              <a:t>6/15/15</a:t>
            </a:fld>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8267898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64298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09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4871309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1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236400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C0074A-056F-463E-9505-3FD7B249569E}" type="datetime1">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JPSS PMC Jan 2014 - For Official Use Only</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8E15454-4742-4ECF-B50F-FDB804986E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47223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1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5206504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89520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12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0877177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1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5913611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1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2338602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98967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15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1085238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1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3171086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1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8811105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997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30A656-3C03-4FEC-8E7C-75AAECEB9042}" type="datetime1">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JPSS PMC Jan 2014 - For Official Use Only</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8E15454-4742-4ECF-B50F-FDB804986E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57459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18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1610021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1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7307825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2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9134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695884209"/>
      </p:ext>
    </p:extLst>
  </p:cSld>
  <p:clrMapOvr>
    <a:masterClrMapping/>
  </p:clrMapOvr>
  <p:timing>
    <p:tnLst>
      <p:par>
        <p:cTn xmlns:p14="http://schemas.microsoft.com/office/powerpoint/2010/mai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118906650"/>
      </p:ext>
    </p:extLst>
  </p:cSld>
  <p:clrMapOvr>
    <a:masterClrMapping/>
  </p:clrMapOvr>
  <p:timing>
    <p:tnLst>
      <p:par>
        <p:cTn xmlns:p14="http://schemas.microsoft.com/office/powerpoint/2010/mai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mj-lt"/>
              </a:defRPr>
            </a:lvl1pPr>
          </a:lstStyle>
          <a:p>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13" name="Date Placeholder 12"/>
          <p:cNvSpPr>
            <a:spLocks noGrp="1"/>
          </p:cNvSpPr>
          <p:nvPr>
            <p:ph type="dt" sz="half" idx="14"/>
          </p:nvPr>
        </p:nvSpPr>
        <p:spPr>
          <a:xfrm>
            <a:off x="201168" y="6532970"/>
            <a:ext cx="2133600" cy="302842"/>
          </a:xfrm>
          <a:prstGeom prst="rect">
            <a:avLst/>
          </a:prstGeom>
        </p:spPr>
        <p:txBody>
          <a:bodyPr/>
          <a:lstStyle/>
          <a:p>
            <a:pPr fontAlgn="base">
              <a:spcBef>
                <a:spcPct val="0"/>
              </a:spcBef>
              <a:spcAft>
                <a:spcPct val="0"/>
              </a:spcAft>
              <a:defRPr/>
            </a:pPr>
            <a:r>
              <a:rPr lang="en-US" b="1" smtClean="0">
                <a:solidFill>
                  <a:prstClr val="black"/>
                </a:solidFill>
                <a:latin typeface="Arial" pitchFamily="34" charset="0"/>
                <a:ea typeface="ＭＳ Ｐゴシック" pitchFamily="34" charset="-128"/>
              </a:rPr>
              <a:t>September 11, 2012</a:t>
            </a:r>
            <a:endParaRPr lang="en-US" b="1" dirty="0">
              <a:solidFill>
                <a:prstClr val="black"/>
              </a:solidFill>
              <a:latin typeface="Arial" pitchFamily="34" charset="0"/>
              <a:ea typeface="ＭＳ Ｐゴシック" pitchFamily="34" charset="-128"/>
            </a:endParaRPr>
          </a:p>
        </p:txBody>
      </p:sp>
      <p:sp>
        <p:nvSpPr>
          <p:cNvPr id="15" name="Footer Placeholder 14"/>
          <p:cNvSpPr>
            <a:spLocks noGrp="1"/>
          </p:cNvSpPr>
          <p:nvPr>
            <p:ph type="ftr" sz="quarter" idx="16"/>
          </p:nvPr>
        </p:nvSpPr>
        <p:spPr>
          <a:xfrm>
            <a:off x="3124200" y="6245225"/>
            <a:ext cx="2895600" cy="476250"/>
          </a:xfrm>
          <a:prstGeom prst="rect">
            <a:avLst/>
          </a:prstGeom>
        </p:spPr>
        <p:txBody>
          <a:bodyPr/>
          <a:lstStyle>
            <a:lvl1pPr>
              <a:defRPr i="1">
                <a:solidFill>
                  <a:schemeClr val="tx1"/>
                </a:solidFill>
                <a:latin typeface="Times New Roman" pitchFamily="18" charset="0"/>
                <a:cs typeface="Times New Roman" pitchFamily="18" charset="0"/>
              </a:defRPr>
            </a:lvl1pPr>
          </a:lstStyle>
          <a:p>
            <a:pPr fontAlgn="base">
              <a:spcBef>
                <a:spcPct val="0"/>
              </a:spcBef>
              <a:spcAft>
                <a:spcPct val="0"/>
              </a:spcAft>
              <a:defRPr/>
            </a:pPr>
            <a:r>
              <a:rPr lang="en-US" b="1" smtClean="0">
                <a:solidFill>
                  <a:prstClr val="black"/>
                </a:solidFill>
                <a:ea typeface="ＭＳ Ｐゴシック" pitchFamily="34" charset="-128"/>
              </a:rPr>
              <a:t>JPSS Program MSR - NASA Internal Use Only</a:t>
            </a:r>
            <a:endParaRPr lang="en-US" b="1" dirty="0">
              <a:solidFill>
                <a:prstClr val="black"/>
              </a:solidFill>
              <a:ea typeface="ＭＳ Ｐゴシック" pitchFamily="34" charset="-128"/>
            </a:endParaRPr>
          </a:p>
        </p:txBody>
      </p:sp>
    </p:spTree>
    <p:extLst>
      <p:ext uri="{BB962C8B-B14F-4D97-AF65-F5344CB8AC3E}">
        <p14:creationId xmlns:p14="http://schemas.microsoft.com/office/powerpoint/2010/main" val="19373437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30397692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88857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21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9465719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2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089357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2464D-7607-4963-A047-7C17E0531460}" type="datetime1">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JPSS PMC Jan 2014 - For Official Use Only</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8E15454-4742-4ECF-B50F-FDB804986E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17166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2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2615600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3_3Content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381000" y="1143000"/>
            <a:ext cx="8382000" cy="1676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381000" y="2895600"/>
            <a:ext cx="8382000" cy="1752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5549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Helvetica"/>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12"/>
          <p:cNvSpPr>
            <a:spLocks noGrp="1"/>
          </p:cNvSpPr>
          <p:nvPr>
            <p:ph type="dt" sz="half" idx="10"/>
          </p:nvPr>
        </p:nvSpPr>
        <p:spPr>
          <a:xfrm>
            <a:off x="201613" y="6532563"/>
            <a:ext cx="2133600" cy="303212"/>
          </a:xfrm>
        </p:spPr>
        <p:txBody>
          <a:bodyPr/>
          <a:lstStyle>
            <a:lvl1pPr>
              <a:defRPr/>
            </a:lvl1pPr>
          </a:lstStyle>
          <a:p>
            <a:pPr>
              <a:defRPr/>
            </a:pPr>
            <a:r>
              <a:rPr lang="en-US">
                <a:solidFill>
                  <a:srgbClr val="000000"/>
                </a:solidFill>
                <a:latin typeface="Calibri"/>
              </a:rPr>
              <a:t>January 10, 2012</a:t>
            </a:r>
          </a:p>
        </p:txBody>
      </p:sp>
      <p:sp>
        <p:nvSpPr>
          <p:cNvPr id="5" name="Slide Number Placeholder 13"/>
          <p:cNvSpPr>
            <a:spLocks noGrp="1"/>
          </p:cNvSpPr>
          <p:nvPr>
            <p:ph type="sldNum" sz="quarter" idx="11"/>
          </p:nvPr>
        </p:nvSpPr>
        <p:spPr>
          <a:xfrm>
            <a:off x="6553200" y="6286500"/>
            <a:ext cx="2133600" cy="476250"/>
          </a:xfrm>
          <a:prstGeom prst="rect">
            <a:avLst/>
          </a:prstGeom>
        </p:spPr>
        <p:txBody>
          <a:bodyPr/>
          <a:lstStyle>
            <a:lvl1pPr>
              <a:defRPr/>
            </a:lvl1p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2E125B06-ECB7-CD4C-B20B-4BE745C70465}"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6" name="Footer Placeholder 14"/>
          <p:cNvSpPr>
            <a:spLocks noGrp="1"/>
          </p:cNvSpPr>
          <p:nvPr>
            <p:ph type="ftr" sz="quarter" idx="12"/>
          </p:nvPr>
        </p:nvSpPr>
        <p:spPr/>
        <p:txBody>
          <a:bodyPr/>
          <a:lstStyle>
            <a:lvl1pPr>
              <a:defRPr i="1">
                <a:solidFill>
                  <a:schemeClr val="tx1"/>
                </a:solidFill>
                <a:latin typeface="Times New Roman" pitchFamily="18" charset="0"/>
                <a:cs typeface="Times New Roman" pitchFamily="18" charset="0"/>
              </a:defRPr>
            </a:lvl1pPr>
          </a:lstStyle>
          <a:p>
            <a:pPr>
              <a:defRPr/>
            </a:pPr>
            <a:r>
              <a:rPr lang="en-US">
                <a:solidFill>
                  <a:srgbClr val="000000"/>
                </a:solidFill>
              </a:rPr>
              <a:t>JPSS Free Flyer MSR - NASA Internal Use Only</a:t>
            </a:r>
          </a:p>
        </p:txBody>
      </p:sp>
    </p:spTree>
    <p:extLst>
      <p:ext uri="{BB962C8B-B14F-4D97-AF65-F5344CB8AC3E}">
        <p14:creationId xmlns:p14="http://schemas.microsoft.com/office/powerpoint/2010/main" val="36459192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210312" y="1005840"/>
            <a:ext cx="8741664" cy="5504688"/>
          </a:xfrm>
          <a:prstGeom prst="rect">
            <a:avLst/>
          </a:prstGeom>
        </p:spPr>
        <p:txBody>
          <a:bodyPr lIns="0" tIns="0" rIns="0" bIns="0"/>
          <a:lstStyle>
            <a:lvl1pPr>
              <a:defRPr/>
            </a:lvl1pPr>
          </a:lstStyle>
          <a:p>
            <a:pPr lvl="0"/>
            <a:r>
              <a:rPr lang="en-US" dirty="0" smtClean="0"/>
              <a:t>Click to edit 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2"/>
          <p:cNvSpPr>
            <a:spLocks noGrp="1"/>
          </p:cNvSpPr>
          <p:nvPr>
            <p:ph type="title" hasCustomPrompt="1"/>
          </p:nvPr>
        </p:nvSpPr>
        <p:spPr>
          <a:xfrm>
            <a:off x="1014984" y="210312"/>
            <a:ext cx="7132320" cy="493776"/>
          </a:xfrm>
          <a:prstGeom prst="rect">
            <a:avLst/>
          </a:prstGeom>
        </p:spPr>
        <p:txBody>
          <a:bodyPr/>
          <a:lstStyle>
            <a:lvl1pPr>
              <a:defRPr/>
            </a:lvl1pPr>
          </a:lstStyle>
          <a:p>
            <a:r>
              <a:rPr lang="en-US" dirty="0" smtClean="0"/>
              <a:t>Click to edit Master Title</a:t>
            </a:r>
            <a:endParaRPr lang="en-US" dirty="0"/>
          </a:p>
        </p:txBody>
      </p:sp>
      <p:sp>
        <p:nvSpPr>
          <p:cNvPr id="15" name="Date Placeholder 14"/>
          <p:cNvSpPr>
            <a:spLocks noGrp="1"/>
          </p:cNvSpPr>
          <p:nvPr>
            <p:ph type="dt" sz="half" idx="14"/>
          </p:nvPr>
        </p:nvSpPr>
        <p:spPr/>
        <p:txBody>
          <a:bodyPr/>
          <a:lstStyle/>
          <a:p>
            <a:pPr>
              <a:defRPr/>
            </a:pPr>
            <a:r>
              <a:rPr lang="en-US" smtClean="0">
                <a:solidFill>
                  <a:srgbClr val="000000"/>
                </a:solidFill>
                <a:latin typeface="Calibri"/>
              </a:rPr>
              <a:t>February 7, 2012</a:t>
            </a:r>
            <a:endParaRPr lang="en-US" dirty="0">
              <a:solidFill>
                <a:srgbClr val="000000"/>
              </a:solidFill>
              <a:latin typeface="Calibri"/>
            </a:endParaRPr>
          </a:p>
        </p:txBody>
      </p:sp>
      <p:sp>
        <p:nvSpPr>
          <p:cNvPr id="16" name="Slide Number Placeholder 15"/>
          <p:cNvSpPr>
            <a:spLocks noGrp="1"/>
          </p:cNvSpPr>
          <p:nvPr>
            <p:ph type="sldNum" sz="quarter" idx="15"/>
          </p:nvPr>
        </p:nvSpPr>
        <p:spPr>
          <a:xfrm>
            <a:off x="6839712" y="6532970"/>
            <a:ext cx="2133600" cy="302842"/>
          </a:xfrm>
          <a:prstGeom prst="rect">
            <a:avLst/>
          </a:prstGeom>
        </p:spPr>
        <p:txBody>
          <a:body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87BF8206-23C3-443A-ABE9-E8824AD3A70D}"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17" name="Footer Placeholder 16"/>
          <p:cNvSpPr>
            <a:spLocks noGrp="1"/>
          </p:cNvSpPr>
          <p:nvPr>
            <p:ph type="ftr" sz="quarter" idx="16"/>
          </p:nvPr>
        </p:nvSpPr>
        <p:spPr/>
        <p:txBody>
          <a:bodyPr/>
          <a:lstStyle/>
          <a:p>
            <a:pPr>
              <a:defRPr/>
            </a:pPr>
            <a:r>
              <a:rPr lang="en-US" dirty="0" smtClean="0">
                <a:solidFill>
                  <a:srgbClr val="000000"/>
                </a:solidFill>
                <a:latin typeface="Calibri"/>
              </a:rPr>
              <a:t>JPSS Free Flyer MSR - NASA Internal Use Only</a:t>
            </a:r>
            <a:endParaRPr lang="en-US" dirty="0">
              <a:solidFill>
                <a:srgbClr val="000000"/>
              </a:solidFill>
              <a:latin typeface="Calibri"/>
            </a:endParaRPr>
          </a:p>
        </p:txBody>
      </p:sp>
    </p:spTree>
    <p:extLst>
      <p:ext uri="{BB962C8B-B14F-4D97-AF65-F5344CB8AC3E}">
        <p14:creationId xmlns:p14="http://schemas.microsoft.com/office/powerpoint/2010/main" val="30344579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526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3932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8202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Helvetica"/>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12"/>
          <p:cNvSpPr>
            <a:spLocks noGrp="1"/>
          </p:cNvSpPr>
          <p:nvPr>
            <p:ph type="dt" sz="half" idx="10"/>
          </p:nvPr>
        </p:nvSpPr>
        <p:spPr>
          <a:xfrm>
            <a:off x="201613" y="6532563"/>
            <a:ext cx="2133600" cy="303212"/>
          </a:xfrm>
        </p:spPr>
        <p:txBody>
          <a:bodyPr/>
          <a:lstStyle>
            <a:lvl1pPr>
              <a:defRPr/>
            </a:lvl1pPr>
          </a:lstStyle>
          <a:p>
            <a:pPr>
              <a:defRPr/>
            </a:pPr>
            <a:r>
              <a:rPr lang="en-US">
                <a:solidFill>
                  <a:srgbClr val="000000"/>
                </a:solidFill>
                <a:latin typeface="Calibri"/>
              </a:rPr>
              <a:t>January 10, 2012</a:t>
            </a:r>
          </a:p>
        </p:txBody>
      </p:sp>
      <p:sp>
        <p:nvSpPr>
          <p:cNvPr id="5" name="Slide Number Placeholder 13"/>
          <p:cNvSpPr>
            <a:spLocks noGrp="1"/>
          </p:cNvSpPr>
          <p:nvPr>
            <p:ph type="sldNum" sz="quarter" idx="11"/>
          </p:nvPr>
        </p:nvSpPr>
        <p:spPr>
          <a:xfrm>
            <a:off x="6553200" y="6356350"/>
            <a:ext cx="2133600" cy="365125"/>
          </a:xfrm>
          <a:prstGeom prst="rect">
            <a:avLst/>
          </a:prstGeom>
        </p:spPr>
        <p:txBody>
          <a:bodyPr/>
          <a:lstStyle>
            <a:lvl1pPr>
              <a:defRPr/>
            </a:lvl1p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1BF964F3-AED4-024D-9714-2B63691B2A66}"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6" name="Footer Placeholder 14"/>
          <p:cNvSpPr>
            <a:spLocks noGrp="1"/>
          </p:cNvSpPr>
          <p:nvPr>
            <p:ph type="ftr" sz="quarter" idx="12"/>
          </p:nvPr>
        </p:nvSpPr>
        <p:spPr/>
        <p:txBody>
          <a:bodyPr/>
          <a:lstStyle>
            <a:lvl1pPr>
              <a:defRPr i="1">
                <a:solidFill>
                  <a:schemeClr val="tx1"/>
                </a:solidFill>
                <a:latin typeface="Times New Roman" pitchFamily="18" charset="0"/>
                <a:cs typeface="Times New Roman" pitchFamily="18" charset="0"/>
              </a:defRPr>
            </a:lvl1pPr>
          </a:lstStyle>
          <a:p>
            <a:pPr>
              <a:defRPr/>
            </a:pPr>
            <a:r>
              <a:rPr lang="en-US">
                <a:solidFill>
                  <a:srgbClr val="000000"/>
                </a:solidFill>
              </a:rPr>
              <a:t>JPSS Free Flyer MSR - NASA Internal Use Only</a:t>
            </a:r>
          </a:p>
        </p:txBody>
      </p:sp>
    </p:spTree>
    <p:extLst>
      <p:ext uri="{BB962C8B-B14F-4D97-AF65-F5344CB8AC3E}">
        <p14:creationId xmlns:p14="http://schemas.microsoft.com/office/powerpoint/2010/main" val="120706687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15" name="Title 4"/>
          <p:cNvSpPr>
            <a:spLocks noGrp="1"/>
          </p:cNvSpPr>
          <p:nvPr>
            <p:ph type="title"/>
          </p:nvPr>
        </p:nvSpPr>
        <p:spPr>
          <a:xfrm>
            <a:off x="1014984" y="64008"/>
            <a:ext cx="7132320" cy="493776"/>
          </a:xfrm>
        </p:spPr>
        <p:txBody>
          <a:bodyPr/>
          <a:lstStyle>
            <a:lvl1pPr>
              <a:defRPr/>
            </a:lvl1pPr>
          </a:lstStyle>
          <a:p>
            <a:r>
              <a:rPr lang="en-US" smtClean="0"/>
              <a:t>Click to edit Master title style</a:t>
            </a:r>
            <a:endParaRPr lang="en-US" dirty="0"/>
          </a:p>
        </p:txBody>
      </p:sp>
      <p:sp>
        <p:nvSpPr>
          <p:cNvPr id="16" name="Subtitle 2"/>
          <p:cNvSpPr>
            <a:spLocks noGrp="1"/>
          </p:cNvSpPr>
          <p:nvPr>
            <p:ph type="subTitle" idx="13"/>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21" name="Text Placeholder 20"/>
          <p:cNvSpPr>
            <a:spLocks noGrp="1"/>
          </p:cNvSpPr>
          <p:nvPr>
            <p:ph type="body" sz="quarter" idx="18"/>
          </p:nvPr>
        </p:nvSpPr>
        <p:spPr>
          <a:xfrm>
            <a:off x="210312" y="950976"/>
            <a:ext cx="4361688" cy="182880"/>
          </a:xfrm>
          <a:prstGeom prst="rect">
            <a:avLst/>
          </a:prstGeom>
        </p:spPr>
        <p:txBody>
          <a:bodyPr lIns="0" tIns="0" rIns="0" bIns="0" anchorCtr="1">
            <a:normAutofit/>
          </a:bodyPr>
          <a:lstStyle>
            <a:lvl1pPr algn="ctr">
              <a:buFontTx/>
              <a:buNone/>
              <a:defRPr sz="1200" i="1">
                <a:solidFill>
                  <a:srgbClr val="EE0000"/>
                </a:solidFill>
                <a:latin typeface="Helvetica"/>
              </a:defRPr>
            </a:lvl1pPr>
            <a:lvl2pPr>
              <a:buFontTx/>
              <a:buNone/>
              <a:defRPr sz="1200">
                <a:solidFill>
                  <a:srgbClr val="EE0000"/>
                </a:solidFill>
                <a:latin typeface="+mn-lt"/>
              </a:defRPr>
            </a:lvl2pPr>
            <a:lvl3pPr>
              <a:buFontTx/>
              <a:buNone/>
              <a:defRPr sz="1200">
                <a:solidFill>
                  <a:srgbClr val="EE0000"/>
                </a:solidFill>
                <a:latin typeface="+mn-lt"/>
              </a:defRPr>
            </a:lvl3pPr>
            <a:lvl4pPr>
              <a:buFontTx/>
              <a:buNone/>
              <a:defRPr sz="1200">
                <a:solidFill>
                  <a:srgbClr val="EE0000"/>
                </a:solidFill>
                <a:latin typeface="+mn-lt"/>
              </a:defRPr>
            </a:lvl4pPr>
            <a:lvl5pPr>
              <a:defRPr sz="1200">
                <a:solidFill>
                  <a:srgbClr val="EE0000"/>
                </a:solidFill>
                <a:latin typeface="+mn-lt"/>
              </a:defRPr>
            </a:lvl5pPr>
          </a:lstStyle>
          <a:p>
            <a:pPr lvl="0"/>
            <a:r>
              <a:rPr lang="en-US" dirty="0" smtClean="0"/>
              <a:t>Click to edit Master text styles</a:t>
            </a:r>
          </a:p>
        </p:txBody>
      </p:sp>
      <p:sp>
        <p:nvSpPr>
          <p:cNvPr id="22" name="Text Placeholder 20"/>
          <p:cNvSpPr>
            <a:spLocks noGrp="1"/>
          </p:cNvSpPr>
          <p:nvPr>
            <p:ph type="body" sz="quarter" idx="19"/>
          </p:nvPr>
        </p:nvSpPr>
        <p:spPr>
          <a:xfrm>
            <a:off x="4581144" y="3739896"/>
            <a:ext cx="4361688" cy="182880"/>
          </a:xfrm>
          <a:prstGeom prst="rect">
            <a:avLst/>
          </a:prstGeom>
        </p:spPr>
        <p:txBody>
          <a:bodyPr lIns="0" tIns="0" rIns="0" bIns="0" anchorCtr="1">
            <a:normAutofit/>
          </a:bodyPr>
          <a:lstStyle>
            <a:lvl1pPr algn="ctr">
              <a:buFontTx/>
              <a:buNone/>
              <a:defRPr sz="1200" i="1">
                <a:solidFill>
                  <a:srgbClr val="EE0000"/>
                </a:solidFill>
                <a:latin typeface="Helvetica"/>
              </a:defRPr>
            </a:lvl1pPr>
            <a:lvl2pPr>
              <a:buFontTx/>
              <a:buNone/>
              <a:defRPr sz="1200">
                <a:solidFill>
                  <a:srgbClr val="EE0000"/>
                </a:solidFill>
                <a:latin typeface="+mn-lt"/>
              </a:defRPr>
            </a:lvl2pPr>
            <a:lvl3pPr>
              <a:buFontTx/>
              <a:buNone/>
              <a:defRPr sz="1200">
                <a:solidFill>
                  <a:srgbClr val="EE0000"/>
                </a:solidFill>
                <a:latin typeface="+mn-lt"/>
              </a:defRPr>
            </a:lvl3pPr>
            <a:lvl4pPr>
              <a:buFontTx/>
              <a:buNone/>
              <a:defRPr sz="1200">
                <a:solidFill>
                  <a:srgbClr val="EE0000"/>
                </a:solidFill>
                <a:latin typeface="+mn-lt"/>
              </a:defRPr>
            </a:lvl4pPr>
            <a:lvl5pPr>
              <a:defRPr sz="1200">
                <a:solidFill>
                  <a:srgbClr val="EE0000"/>
                </a:solidFill>
                <a:latin typeface="+mn-lt"/>
              </a:defRPr>
            </a:lvl5pPr>
          </a:lstStyle>
          <a:p>
            <a:pPr lvl="0"/>
            <a:r>
              <a:rPr lang="en-US" dirty="0" smtClean="0"/>
              <a:t>Click to edit Master text styles</a:t>
            </a:r>
          </a:p>
        </p:txBody>
      </p:sp>
      <p:sp>
        <p:nvSpPr>
          <p:cNvPr id="27" name="Text Placeholder 20"/>
          <p:cNvSpPr>
            <a:spLocks noGrp="1"/>
          </p:cNvSpPr>
          <p:nvPr>
            <p:ph type="body" sz="quarter" idx="20"/>
          </p:nvPr>
        </p:nvSpPr>
        <p:spPr>
          <a:xfrm>
            <a:off x="210312" y="3739896"/>
            <a:ext cx="4361688" cy="182880"/>
          </a:xfrm>
          <a:prstGeom prst="rect">
            <a:avLst/>
          </a:prstGeom>
        </p:spPr>
        <p:txBody>
          <a:bodyPr lIns="0" tIns="0" rIns="0" bIns="0" anchorCtr="1">
            <a:normAutofit/>
          </a:bodyPr>
          <a:lstStyle>
            <a:lvl1pPr algn="ctr">
              <a:buFontTx/>
              <a:buNone/>
              <a:defRPr sz="1200" i="1">
                <a:solidFill>
                  <a:srgbClr val="EE0000"/>
                </a:solidFill>
                <a:latin typeface="Helvetica"/>
              </a:defRPr>
            </a:lvl1pPr>
            <a:lvl2pPr>
              <a:buFontTx/>
              <a:buNone/>
              <a:defRPr sz="1200">
                <a:solidFill>
                  <a:srgbClr val="EE0000"/>
                </a:solidFill>
                <a:latin typeface="+mn-lt"/>
              </a:defRPr>
            </a:lvl2pPr>
            <a:lvl3pPr>
              <a:buFontTx/>
              <a:buNone/>
              <a:defRPr sz="1200">
                <a:solidFill>
                  <a:srgbClr val="EE0000"/>
                </a:solidFill>
                <a:latin typeface="+mn-lt"/>
              </a:defRPr>
            </a:lvl3pPr>
            <a:lvl4pPr>
              <a:buFontTx/>
              <a:buNone/>
              <a:defRPr sz="1200">
                <a:solidFill>
                  <a:srgbClr val="EE0000"/>
                </a:solidFill>
                <a:latin typeface="+mn-lt"/>
              </a:defRPr>
            </a:lvl4pPr>
            <a:lvl5pPr>
              <a:defRPr sz="1200">
                <a:solidFill>
                  <a:srgbClr val="EE0000"/>
                </a:solidFill>
                <a:latin typeface="+mn-lt"/>
              </a:defRPr>
            </a:lvl5pPr>
          </a:lstStyle>
          <a:p>
            <a:pPr lvl="0"/>
            <a:r>
              <a:rPr lang="en-US" dirty="0" smtClean="0"/>
              <a:t>Click to edit Master text styles</a:t>
            </a:r>
          </a:p>
        </p:txBody>
      </p:sp>
      <p:sp>
        <p:nvSpPr>
          <p:cNvPr id="28" name="Text Placeholder 20"/>
          <p:cNvSpPr>
            <a:spLocks noGrp="1"/>
          </p:cNvSpPr>
          <p:nvPr>
            <p:ph type="body" sz="quarter" idx="21"/>
          </p:nvPr>
        </p:nvSpPr>
        <p:spPr>
          <a:xfrm>
            <a:off x="4581144" y="950976"/>
            <a:ext cx="4361688" cy="182880"/>
          </a:xfrm>
          <a:prstGeom prst="rect">
            <a:avLst/>
          </a:prstGeom>
        </p:spPr>
        <p:txBody>
          <a:bodyPr lIns="0" tIns="0" rIns="0" bIns="0" anchorCtr="1">
            <a:normAutofit/>
          </a:bodyPr>
          <a:lstStyle>
            <a:lvl1pPr algn="ctr">
              <a:buFontTx/>
              <a:buNone/>
              <a:defRPr sz="1200" i="1">
                <a:solidFill>
                  <a:srgbClr val="EE0000"/>
                </a:solidFill>
                <a:latin typeface="Helvetica"/>
              </a:defRPr>
            </a:lvl1pPr>
            <a:lvl2pPr>
              <a:buFontTx/>
              <a:buNone/>
              <a:defRPr sz="1200">
                <a:solidFill>
                  <a:srgbClr val="EE0000"/>
                </a:solidFill>
                <a:latin typeface="+mn-lt"/>
              </a:defRPr>
            </a:lvl2pPr>
            <a:lvl3pPr>
              <a:buFontTx/>
              <a:buNone/>
              <a:defRPr sz="1200">
                <a:solidFill>
                  <a:srgbClr val="EE0000"/>
                </a:solidFill>
                <a:latin typeface="+mn-lt"/>
              </a:defRPr>
            </a:lvl3pPr>
            <a:lvl4pPr>
              <a:buFontTx/>
              <a:buNone/>
              <a:defRPr sz="1200">
                <a:solidFill>
                  <a:srgbClr val="EE0000"/>
                </a:solidFill>
                <a:latin typeface="+mn-lt"/>
              </a:defRPr>
            </a:lvl4pPr>
            <a:lvl5pPr>
              <a:defRPr sz="1200">
                <a:solidFill>
                  <a:srgbClr val="EE0000"/>
                </a:solidFill>
                <a:latin typeface="+mn-lt"/>
              </a:defRPr>
            </a:lvl5pPr>
          </a:lstStyle>
          <a:p>
            <a:pPr lvl="0"/>
            <a:r>
              <a:rPr lang="en-US" dirty="0" smtClean="0"/>
              <a:t>Click to edit Master text styles</a:t>
            </a:r>
          </a:p>
        </p:txBody>
      </p:sp>
      <p:sp>
        <p:nvSpPr>
          <p:cNvPr id="13" name="Footer Placeholder 2"/>
          <p:cNvSpPr>
            <a:spLocks noGrp="1"/>
          </p:cNvSpPr>
          <p:nvPr>
            <p:ph type="ftr" sz="quarter" idx="22"/>
          </p:nvPr>
        </p:nvSpPr>
        <p:spPr/>
        <p:txBody>
          <a:bodyPr/>
          <a:lstStyle>
            <a:lvl1pPr>
              <a:defRPr/>
            </a:lvl1pPr>
          </a:lstStyle>
          <a:p>
            <a:pPr>
              <a:defRPr/>
            </a:pPr>
            <a:r>
              <a:rPr lang="en-US">
                <a:solidFill>
                  <a:srgbClr val="000000"/>
                </a:solidFill>
                <a:latin typeface="Calibri"/>
              </a:rPr>
              <a:t>JPSS Free Flyer MSR - NASA Internal Use Only</a:t>
            </a:r>
          </a:p>
        </p:txBody>
      </p:sp>
      <p:sp>
        <p:nvSpPr>
          <p:cNvPr id="14" name="Slide Number Placeholder 3"/>
          <p:cNvSpPr>
            <a:spLocks noGrp="1"/>
          </p:cNvSpPr>
          <p:nvPr>
            <p:ph type="sldNum" sz="quarter" idx="23"/>
          </p:nvPr>
        </p:nvSpPr>
        <p:spPr>
          <a:xfrm>
            <a:off x="6553200" y="6356350"/>
            <a:ext cx="2133600" cy="365125"/>
          </a:xfrm>
          <a:prstGeom prst="rect">
            <a:avLst/>
          </a:prstGeom>
        </p:spPr>
        <p:txBody>
          <a:bodyPr/>
          <a:lstStyle>
            <a:lvl1pPr>
              <a:defRPr/>
            </a:lvl1p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E1593406-00C8-004B-BFB4-11BC9F2EAC9A}"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17" name="Date Placeholder 4"/>
          <p:cNvSpPr>
            <a:spLocks noGrp="1"/>
          </p:cNvSpPr>
          <p:nvPr>
            <p:ph type="dt" sz="half" idx="24"/>
          </p:nvPr>
        </p:nvSpPr>
        <p:spPr/>
        <p:txBody>
          <a:bodyPr/>
          <a:lstStyle>
            <a:lvl1pPr>
              <a:defRPr/>
            </a:lvl1pPr>
          </a:lstStyle>
          <a:p>
            <a:pPr>
              <a:defRPr/>
            </a:pPr>
            <a:r>
              <a:rPr lang="en-US">
                <a:solidFill>
                  <a:srgbClr val="000000"/>
                </a:solidFill>
                <a:latin typeface="Calibri"/>
              </a:rPr>
              <a:t>January 10, 2012</a:t>
            </a:r>
            <a:endParaRPr lang="en-US" dirty="0">
              <a:solidFill>
                <a:srgbClr val="000000"/>
              </a:solidFill>
              <a:latin typeface="Calibri"/>
            </a:endParaRPr>
          </a:p>
        </p:txBody>
      </p:sp>
    </p:spTree>
    <p:extLst>
      <p:ext uri="{BB962C8B-B14F-4D97-AF65-F5344CB8AC3E}">
        <p14:creationId xmlns:p14="http://schemas.microsoft.com/office/powerpoint/2010/main" val="42642327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4_3Content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381000" y="1143000"/>
            <a:ext cx="8382000" cy="1676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381000" y="2895600"/>
            <a:ext cx="8382000" cy="1752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2369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3341C2-DCB9-497A-924E-65E944BDB8FE}" type="datetime1">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JPSS PMC Jan 2014 - For Official Use Only</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8E15454-4742-4ECF-B50F-FDB804986E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62670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Helvetica"/>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12"/>
          <p:cNvSpPr>
            <a:spLocks noGrp="1"/>
          </p:cNvSpPr>
          <p:nvPr>
            <p:ph type="dt" sz="half" idx="10"/>
          </p:nvPr>
        </p:nvSpPr>
        <p:spPr>
          <a:xfrm>
            <a:off x="201613" y="6532563"/>
            <a:ext cx="2133600" cy="303212"/>
          </a:xfrm>
        </p:spPr>
        <p:txBody>
          <a:bodyPr/>
          <a:lstStyle>
            <a:lvl1pPr>
              <a:defRPr/>
            </a:lvl1pPr>
          </a:lstStyle>
          <a:p>
            <a:pPr>
              <a:defRPr/>
            </a:pPr>
            <a:r>
              <a:rPr lang="en-US">
                <a:solidFill>
                  <a:srgbClr val="000000"/>
                </a:solidFill>
                <a:latin typeface="Calibri"/>
              </a:rPr>
              <a:t>January 10, 2012</a:t>
            </a:r>
          </a:p>
        </p:txBody>
      </p:sp>
      <p:sp>
        <p:nvSpPr>
          <p:cNvPr id="5" name="Slide Number Placeholder 13"/>
          <p:cNvSpPr>
            <a:spLocks noGrp="1"/>
          </p:cNvSpPr>
          <p:nvPr>
            <p:ph type="sldNum" sz="quarter" idx="11"/>
          </p:nvPr>
        </p:nvSpPr>
        <p:spPr>
          <a:xfrm>
            <a:off x="6553200" y="6286500"/>
            <a:ext cx="2133600" cy="476250"/>
          </a:xfrm>
          <a:prstGeom prst="rect">
            <a:avLst/>
          </a:prstGeom>
        </p:spPr>
        <p:txBody>
          <a:bodyPr/>
          <a:lstStyle>
            <a:lvl1pPr>
              <a:defRPr/>
            </a:lvl1p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2E125B06-ECB7-CD4C-B20B-4BE745C70465}"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6" name="Footer Placeholder 14"/>
          <p:cNvSpPr>
            <a:spLocks noGrp="1"/>
          </p:cNvSpPr>
          <p:nvPr>
            <p:ph type="ftr" sz="quarter" idx="12"/>
          </p:nvPr>
        </p:nvSpPr>
        <p:spPr/>
        <p:txBody>
          <a:bodyPr/>
          <a:lstStyle>
            <a:lvl1pPr>
              <a:defRPr i="1">
                <a:solidFill>
                  <a:schemeClr val="tx1"/>
                </a:solidFill>
                <a:latin typeface="Times New Roman" pitchFamily="18" charset="0"/>
                <a:cs typeface="Times New Roman" pitchFamily="18" charset="0"/>
              </a:defRPr>
            </a:lvl1pPr>
          </a:lstStyle>
          <a:p>
            <a:pPr>
              <a:defRPr/>
            </a:pPr>
            <a:r>
              <a:rPr lang="en-US">
                <a:solidFill>
                  <a:srgbClr val="000000"/>
                </a:solidFill>
              </a:rPr>
              <a:t>JPSS Free Flyer MSR - NASA Internal Use Only</a:t>
            </a:r>
          </a:p>
        </p:txBody>
      </p:sp>
    </p:spTree>
    <p:extLst>
      <p:ext uri="{BB962C8B-B14F-4D97-AF65-F5344CB8AC3E}">
        <p14:creationId xmlns:p14="http://schemas.microsoft.com/office/powerpoint/2010/main" val="6436205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210312" y="1005840"/>
            <a:ext cx="8741664" cy="5504688"/>
          </a:xfrm>
          <a:prstGeom prst="rect">
            <a:avLst/>
          </a:prstGeom>
        </p:spPr>
        <p:txBody>
          <a:bodyPr lIns="0" tIns="0" rIns="0" bIns="0"/>
          <a:lstStyle>
            <a:lvl1pPr>
              <a:defRPr/>
            </a:lvl1pPr>
          </a:lstStyle>
          <a:p>
            <a:pPr lvl="0"/>
            <a:r>
              <a:rPr lang="en-US" dirty="0" smtClean="0"/>
              <a:t>Click to edit 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2"/>
          <p:cNvSpPr>
            <a:spLocks noGrp="1"/>
          </p:cNvSpPr>
          <p:nvPr>
            <p:ph type="title" hasCustomPrompt="1"/>
          </p:nvPr>
        </p:nvSpPr>
        <p:spPr>
          <a:xfrm>
            <a:off x="1014984" y="210312"/>
            <a:ext cx="7132320" cy="493776"/>
          </a:xfrm>
          <a:prstGeom prst="rect">
            <a:avLst/>
          </a:prstGeom>
        </p:spPr>
        <p:txBody>
          <a:bodyPr/>
          <a:lstStyle>
            <a:lvl1pPr>
              <a:defRPr/>
            </a:lvl1pPr>
          </a:lstStyle>
          <a:p>
            <a:r>
              <a:rPr lang="en-US" dirty="0" smtClean="0"/>
              <a:t>Click to edit Master Title</a:t>
            </a:r>
            <a:endParaRPr lang="en-US" dirty="0"/>
          </a:p>
        </p:txBody>
      </p:sp>
      <p:sp>
        <p:nvSpPr>
          <p:cNvPr id="15" name="Date Placeholder 14"/>
          <p:cNvSpPr>
            <a:spLocks noGrp="1"/>
          </p:cNvSpPr>
          <p:nvPr>
            <p:ph type="dt" sz="half" idx="14"/>
          </p:nvPr>
        </p:nvSpPr>
        <p:spPr/>
        <p:txBody>
          <a:bodyPr/>
          <a:lstStyle/>
          <a:p>
            <a:pPr>
              <a:defRPr/>
            </a:pPr>
            <a:r>
              <a:rPr lang="en-US" smtClean="0">
                <a:solidFill>
                  <a:srgbClr val="000000"/>
                </a:solidFill>
                <a:latin typeface="Calibri"/>
              </a:rPr>
              <a:t>February 7, 2012</a:t>
            </a:r>
            <a:endParaRPr lang="en-US" dirty="0">
              <a:solidFill>
                <a:srgbClr val="000000"/>
              </a:solidFill>
              <a:latin typeface="Calibri"/>
            </a:endParaRPr>
          </a:p>
        </p:txBody>
      </p:sp>
      <p:sp>
        <p:nvSpPr>
          <p:cNvPr id="16" name="Slide Number Placeholder 15"/>
          <p:cNvSpPr>
            <a:spLocks noGrp="1"/>
          </p:cNvSpPr>
          <p:nvPr>
            <p:ph type="sldNum" sz="quarter" idx="15"/>
          </p:nvPr>
        </p:nvSpPr>
        <p:spPr>
          <a:xfrm>
            <a:off x="6839712" y="6532970"/>
            <a:ext cx="2133600" cy="302842"/>
          </a:xfrm>
          <a:prstGeom prst="rect">
            <a:avLst/>
          </a:prstGeom>
        </p:spPr>
        <p:txBody>
          <a:body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87BF8206-23C3-443A-ABE9-E8824AD3A70D}"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17" name="Footer Placeholder 16"/>
          <p:cNvSpPr>
            <a:spLocks noGrp="1"/>
          </p:cNvSpPr>
          <p:nvPr>
            <p:ph type="ftr" sz="quarter" idx="16"/>
          </p:nvPr>
        </p:nvSpPr>
        <p:spPr/>
        <p:txBody>
          <a:bodyPr/>
          <a:lstStyle/>
          <a:p>
            <a:pPr>
              <a:defRPr/>
            </a:pPr>
            <a:r>
              <a:rPr lang="en-US" dirty="0" smtClean="0">
                <a:solidFill>
                  <a:srgbClr val="000000"/>
                </a:solidFill>
                <a:latin typeface="Calibri"/>
              </a:rPr>
              <a:t>JPSS Free Flyer MSR - NASA Internal Use Only</a:t>
            </a:r>
            <a:endParaRPr lang="en-US" dirty="0">
              <a:solidFill>
                <a:srgbClr val="000000"/>
              </a:solidFill>
              <a:latin typeface="Calibri"/>
            </a:endParaRPr>
          </a:p>
        </p:txBody>
      </p:sp>
    </p:spTree>
    <p:extLst>
      <p:ext uri="{BB962C8B-B14F-4D97-AF65-F5344CB8AC3E}">
        <p14:creationId xmlns:p14="http://schemas.microsoft.com/office/powerpoint/2010/main" val="25362402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2490126"/>
      </p:ext>
    </p:extLst>
  </p:cSld>
  <p:clrMapOvr>
    <a:masterClrMapping/>
  </p:clrMapOvr>
  <p:timing>
    <p:tnLst>
      <p:par>
        <p:cTn xmlns:p14="http://schemas.microsoft.com/office/powerpoint/2010/mai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6200895"/>
      </p:ext>
    </p:extLst>
  </p:cSld>
  <p:clrMapOvr>
    <a:masterClrMapping/>
  </p:clrMapOvr>
  <p:timing>
    <p:tnLst>
      <p:par>
        <p:cTn xmlns:p14="http://schemas.microsoft.com/office/powerpoint/2010/mai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7527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124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3067484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2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325399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2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7023589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4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8045855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7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068405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32C3AC-9E9E-4FAE-AB27-7A0E2B26BE54}" type="datetime1">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JPSS PMC Jan 2014 - For Official Use Only</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8E15454-4742-4ECF-B50F-FDB804986E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98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2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0426556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2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1452287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90681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30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7682167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3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9945302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3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765697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56E4A22F-28DF-004D-A424-E555E69FC1C5}" type="datetime1">
              <a:rPr lang="en-US" b="1" smtClean="0">
                <a:solidFill>
                  <a:srgbClr val="000000"/>
                </a:solidFill>
                <a:latin typeface="Arial" pitchFamily="34" charset="0"/>
                <a:ea typeface="ＭＳ Ｐゴシック" pitchFamily="34" charset="-128"/>
              </a:rPr>
              <a:pPr fontAlgn="base">
                <a:spcBef>
                  <a:spcPct val="0"/>
                </a:spcBef>
                <a:spcAft>
                  <a:spcPct val="0"/>
                </a:spcAft>
              </a:pPr>
              <a:t>6/15/15</a:t>
            </a:fld>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36317356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66491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33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6202469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3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014438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0AB6A-C74A-43D8-BE6B-49DC731591B6}" type="datetime1">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JPSS PMC Jan 2014 - For Official Use Only</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8E15454-4742-4ECF-B50F-FDB804986E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20506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3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9932709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86428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36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50479780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3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2864850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3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90324712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8326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39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7080766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4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08826946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4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0228267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919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155D46-A1E4-4975-8576-529352F6EC12}" type="datetime1">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JPSS PMC Jan 2014 - For Official Use Only</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8E15454-4742-4ECF-B50F-FDB804986E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270775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142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5705674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4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8004943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4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9617042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4087296529"/>
      </p:ext>
    </p:extLst>
  </p:cSld>
  <p:clrMapOvr>
    <a:masterClrMapping/>
  </p:clrMapOvr>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smtClean="0">
              <a:solidFill>
                <a:prstClr val="black"/>
              </a:solidFill>
              <a:latin typeface="Arial" pitchFamily="34" charset="0"/>
              <a:ea typeface="ＭＳ Ｐゴシック" pitchFamily="34" charset="-128"/>
            </a:endParaRPr>
          </a:p>
          <a:p>
            <a:pPr fontAlgn="base">
              <a:spcBef>
                <a:spcPct val="0"/>
              </a:spcBef>
              <a:spcAft>
                <a:spcPct val="0"/>
              </a:spcAft>
            </a:pPr>
            <a:r>
              <a:rPr lang="en-US" b="1" dirty="0" smtClean="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788532627"/>
      </p:ext>
    </p:extLst>
  </p:cSld>
  <p:clrMapOvr>
    <a:masterClrMapping/>
  </p:clrMapOvr>
  <p:timing>
    <p:tnLst>
      <p:par>
        <p:cTn xmlns:p14="http://schemas.microsoft.com/office/powerpoint/2010/mai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mj-lt"/>
              </a:defRPr>
            </a:lvl1pPr>
          </a:lstStyle>
          <a:p>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13" name="Date Placeholder 12"/>
          <p:cNvSpPr>
            <a:spLocks noGrp="1"/>
          </p:cNvSpPr>
          <p:nvPr>
            <p:ph type="dt" sz="half" idx="14"/>
          </p:nvPr>
        </p:nvSpPr>
        <p:spPr>
          <a:xfrm>
            <a:off x="201168" y="6532970"/>
            <a:ext cx="2133600" cy="302842"/>
          </a:xfrm>
          <a:prstGeom prst="rect">
            <a:avLst/>
          </a:prstGeom>
        </p:spPr>
        <p:txBody>
          <a:bodyPr/>
          <a:lstStyle/>
          <a:p>
            <a:pPr fontAlgn="base">
              <a:spcBef>
                <a:spcPct val="0"/>
              </a:spcBef>
              <a:spcAft>
                <a:spcPct val="0"/>
              </a:spcAft>
              <a:defRPr/>
            </a:pPr>
            <a:r>
              <a:rPr lang="en-US" b="1" smtClean="0">
                <a:solidFill>
                  <a:prstClr val="black"/>
                </a:solidFill>
                <a:latin typeface="Arial" pitchFamily="34" charset="0"/>
                <a:ea typeface="ＭＳ Ｐゴシック" pitchFamily="34" charset="-128"/>
              </a:rPr>
              <a:t>September 11, 2012</a:t>
            </a:r>
            <a:endParaRPr lang="en-US" b="1" dirty="0">
              <a:solidFill>
                <a:prstClr val="black"/>
              </a:solidFill>
              <a:latin typeface="Arial" pitchFamily="34" charset="0"/>
              <a:ea typeface="ＭＳ Ｐゴシック" pitchFamily="34" charset="-128"/>
            </a:endParaRPr>
          </a:p>
        </p:txBody>
      </p:sp>
      <p:sp>
        <p:nvSpPr>
          <p:cNvPr id="15" name="Footer Placeholder 14"/>
          <p:cNvSpPr>
            <a:spLocks noGrp="1"/>
          </p:cNvSpPr>
          <p:nvPr>
            <p:ph type="ftr" sz="quarter" idx="16"/>
          </p:nvPr>
        </p:nvSpPr>
        <p:spPr>
          <a:xfrm>
            <a:off x="3124200" y="6245225"/>
            <a:ext cx="2895600" cy="476250"/>
          </a:xfrm>
          <a:prstGeom prst="rect">
            <a:avLst/>
          </a:prstGeom>
        </p:spPr>
        <p:txBody>
          <a:bodyPr/>
          <a:lstStyle>
            <a:lvl1pPr>
              <a:defRPr i="1">
                <a:solidFill>
                  <a:schemeClr val="tx1"/>
                </a:solidFill>
                <a:latin typeface="Times New Roman" pitchFamily="18" charset="0"/>
                <a:cs typeface="Times New Roman" pitchFamily="18" charset="0"/>
              </a:defRPr>
            </a:lvl1pPr>
          </a:lstStyle>
          <a:p>
            <a:pPr fontAlgn="base">
              <a:spcBef>
                <a:spcPct val="0"/>
              </a:spcBef>
              <a:spcAft>
                <a:spcPct val="0"/>
              </a:spcAft>
              <a:defRPr/>
            </a:pPr>
            <a:r>
              <a:rPr lang="en-US" b="1" smtClean="0">
                <a:solidFill>
                  <a:prstClr val="black"/>
                </a:solidFill>
                <a:ea typeface="ＭＳ Ｐゴシック" pitchFamily="34" charset="-128"/>
              </a:rPr>
              <a:t>JPSS Program MSR - NASA Internal Use Only</a:t>
            </a:r>
            <a:endParaRPr lang="en-US" b="1" dirty="0">
              <a:solidFill>
                <a:prstClr val="black"/>
              </a:solidFill>
              <a:ea typeface="ＭＳ Ｐゴシック" pitchFamily="34" charset="-128"/>
            </a:endParaRPr>
          </a:p>
        </p:txBody>
      </p:sp>
    </p:spTree>
    <p:extLst>
      <p:ext uri="{BB962C8B-B14F-4D97-AF65-F5344CB8AC3E}">
        <p14:creationId xmlns:p14="http://schemas.microsoft.com/office/powerpoint/2010/main" val="7805057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428133236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0051186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45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26357816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4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220897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Tx" type="vertTx">
  <p:cSld name="vertTx">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86" name="Shape 8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22225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indent="-17780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indent="-136525"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indent="-1524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indent="-1524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indent="-1524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524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524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524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dirty="0"/>
          </a:p>
        </p:txBody>
      </p:sp>
      <p:sp>
        <p:nvSpPr>
          <p:cNvPr id="89" name="Shape 89"/>
          <p:cNvSpPr txBox="1">
            <a:spLocks noGrp="1"/>
          </p:cNvSpPr>
          <p:nvPr>
            <p:ph type="sldNum" idx="12"/>
          </p:nvPr>
        </p:nvSpPr>
        <p:spPr>
          <a:xfrm>
            <a:off x="6553200" y="6492875"/>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pic>
        <p:nvPicPr>
          <p:cNvPr id="8" name="Picture 7" descr="jpss_mission1_3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505" y="188056"/>
            <a:ext cx="1390828" cy="881794"/>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Content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381000" y="1143000"/>
            <a:ext cx="8382000" cy="1676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381000" y="2895600"/>
            <a:ext cx="8382000" cy="1752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910274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4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6638613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200"/>
            </a:lvl3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nchor="b"/>
          <a:lstStyle>
            <a:lvl1pPr>
              <a:defRPr sz="1100"/>
            </a:lvl1pPr>
          </a:lstStyle>
          <a:p>
            <a:pPr eaLnBrk="0" fontAlgn="base" hangingPunct="0">
              <a:spcBef>
                <a:spcPct val="0"/>
              </a:spcBef>
              <a:spcAft>
                <a:spcPct val="0"/>
              </a:spcAft>
            </a:pPr>
            <a:r>
              <a:rPr lang="en-US" kern="1200" dirty="0" smtClean="0">
                <a:solidFill>
                  <a:prstClr val="black">
                    <a:tint val="75000"/>
                  </a:prstClr>
                </a:solidFill>
                <a:latin typeface="Times New Roman" pitchFamily="-108" charset="0"/>
                <a:ea typeface="ＭＳ Ｐゴシック" pitchFamily="-108" charset="-128"/>
              </a:rPr>
              <a:t>February 18-21, 2014</a:t>
            </a:r>
            <a:endParaRPr lang="en-US" kern="1200" dirty="0">
              <a:solidFill>
                <a:prstClr val="black">
                  <a:tint val="75000"/>
                </a:prstClr>
              </a:solidFill>
              <a:latin typeface="Times New Roman" pitchFamily="-108" charset="0"/>
              <a:ea typeface="ＭＳ Ｐゴシック" pitchFamily="-108" charset="-128"/>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nchor="b"/>
          <a:lstStyle>
            <a:lvl1pPr>
              <a:defRPr sz="1100"/>
            </a:lvl1pPr>
          </a:lstStyle>
          <a:p>
            <a:pPr eaLnBrk="0" fontAlgn="base" hangingPunct="0">
              <a:spcBef>
                <a:spcPct val="0"/>
              </a:spcBef>
              <a:spcAft>
                <a:spcPct val="0"/>
              </a:spcAft>
            </a:pPr>
            <a:r>
              <a:rPr lang="en-US" kern="1200" dirty="0" smtClean="0">
                <a:solidFill>
                  <a:prstClr val="black">
                    <a:tint val="75000"/>
                  </a:prstClr>
                </a:solidFill>
                <a:latin typeface="Times New Roman" pitchFamily="-108" charset="0"/>
                <a:ea typeface="ＭＳ Ｐゴシック" pitchFamily="-108" charset="-128"/>
              </a:rPr>
              <a:t>JPSS Ground System CDR</a:t>
            </a:r>
            <a:endParaRPr lang="en-US" kern="1200" dirty="0">
              <a:solidFill>
                <a:prstClr val="black">
                  <a:tint val="75000"/>
                </a:prstClr>
              </a:solidFill>
              <a:latin typeface="Times New Roman" pitchFamily="-108" charset="0"/>
              <a:ea typeface="ＭＳ Ｐゴシック" pitchFamily="-108" charset="-128"/>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nchor="b"/>
          <a:lstStyle>
            <a:lvl1pPr>
              <a:defRPr sz="1100"/>
            </a:lvl1pPr>
          </a:lstStyle>
          <a:p>
            <a:pPr eaLnBrk="0" fontAlgn="base" hangingPunct="0">
              <a:spcBef>
                <a:spcPct val="0"/>
              </a:spcBef>
              <a:spcAft>
                <a:spcPct val="0"/>
              </a:spcAft>
            </a:pPr>
            <a:r>
              <a:rPr lang="en-US" kern="1200" dirty="0" smtClean="0">
                <a:solidFill>
                  <a:prstClr val="black">
                    <a:tint val="75000"/>
                  </a:prstClr>
                </a:solidFill>
                <a:latin typeface="Times New Roman" pitchFamily="-108" charset="0"/>
                <a:ea typeface="ＭＳ Ｐゴシック" pitchFamily="-108" charset="-128"/>
              </a:rPr>
              <a:t>Section 3.1 |  Page </a:t>
            </a:r>
            <a:fld id="{387C982D-2350-455C-B016-E72D8176222C}" type="slidenum">
              <a:rPr lang="en-US" kern="1200" smtClean="0">
                <a:solidFill>
                  <a:prstClr val="black">
                    <a:tint val="75000"/>
                  </a:prstClr>
                </a:solidFill>
                <a:latin typeface="Times New Roman" pitchFamily="-108" charset="0"/>
                <a:ea typeface="ＭＳ Ｐゴシック" pitchFamily="-108" charset="-128"/>
              </a:rPr>
              <a:pPr eaLnBrk="0" fontAlgn="base" hangingPunct="0">
                <a:spcBef>
                  <a:spcPct val="0"/>
                </a:spcBef>
                <a:spcAft>
                  <a:spcPct val="0"/>
                </a:spcAft>
              </a:pPr>
              <a:t>‹#›</a:t>
            </a:fld>
            <a:endParaRPr lang="en-US" kern="1200" dirty="0">
              <a:solidFill>
                <a:prstClr val="black">
                  <a:tint val="75000"/>
                </a:prstClr>
              </a:solidFill>
              <a:latin typeface="Times New Roman" pitchFamily="-108" charset="0"/>
              <a:ea typeface="ＭＳ Ｐゴシック" pitchFamily="-108" charset="-128"/>
            </a:endParaRPr>
          </a:p>
        </p:txBody>
      </p:sp>
      <p:sp>
        <p:nvSpPr>
          <p:cNvPr id="7" name="Title Placeholder 1"/>
          <p:cNvSpPr>
            <a:spLocks noGrp="1"/>
          </p:cNvSpPr>
          <p:nvPr>
            <p:ph type="title"/>
          </p:nvPr>
        </p:nvSpPr>
        <p:spPr>
          <a:xfrm>
            <a:off x="914400" y="125242"/>
            <a:ext cx="7315200" cy="865359"/>
          </a:xfrm>
          <a:prstGeom prst="rect">
            <a:avLst/>
          </a:prstGeom>
        </p:spPr>
        <p:txBody>
          <a:bodyPr vert="horz" lIns="91440" tIns="45720" rIns="91440" bIns="45720" rtlCol="0" anchor="ctr">
            <a:normAutofit/>
          </a:bodyPr>
          <a:lstStyle>
            <a:lvl1pPr>
              <a:defRPr sz="3200" b="1">
                <a:solidFill>
                  <a:schemeClr val="tx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554439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200"/>
            </a:lvl3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nchor="b"/>
          <a:lstStyle>
            <a:lvl1pPr>
              <a:defRPr sz="1100"/>
            </a:lvl1pPr>
          </a:lstStyle>
          <a:p>
            <a:pPr eaLnBrk="0" fontAlgn="base" hangingPunct="0">
              <a:spcBef>
                <a:spcPct val="0"/>
              </a:spcBef>
              <a:spcAft>
                <a:spcPct val="0"/>
              </a:spcAft>
            </a:pPr>
            <a:r>
              <a:rPr lang="en-US" kern="1200" dirty="0" smtClean="0">
                <a:solidFill>
                  <a:prstClr val="black">
                    <a:tint val="75000"/>
                  </a:prstClr>
                </a:solidFill>
                <a:latin typeface="Times New Roman" pitchFamily="-108" charset="0"/>
                <a:ea typeface="ＭＳ Ｐゴシック" pitchFamily="-108" charset="-128"/>
              </a:rPr>
              <a:t>February 18-21, 2014</a:t>
            </a:r>
            <a:endParaRPr lang="en-US" kern="1200" dirty="0">
              <a:solidFill>
                <a:prstClr val="black">
                  <a:tint val="75000"/>
                </a:prstClr>
              </a:solidFill>
              <a:latin typeface="Times New Roman" pitchFamily="-108" charset="0"/>
              <a:ea typeface="ＭＳ Ｐゴシック" pitchFamily="-108" charset="-128"/>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nchor="b"/>
          <a:lstStyle>
            <a:lvl1pPr>
              <a:defRPr sz="1100"/>
            </a:lvl1pPr>
          </a:lstStyle>
          <a:p>
            <a:pPr eaLnBrk="0" fontAlgn="base" hangingPunct="0">
              <a:spcBef>
                <a:spcPct val="0"/>
              </a:spcBef>
              <a:spcAft>
                <a:spcPct val="0"/>
              </a:spcAft>
            </a:pPr>
            <a:r>
              <a:rPr lang="en-US" kern="1200" dirty="0" smtClean="0">
                <a:solidFill>
                  <a:prstClr val="black">
                    <a:tint val="75000"/>
                  </a:prstClr>
                </a:solidFill>
                <a:latin typeface="Times New Roman" pitchFamily="-108" charset="0"/>
                <a:ea typeface="ＭＳ Ｐゴシック" pitchFamily="-108" charset="-128"/>
              </a:rPr>
              <a:t>JPSS Ground System CDR</a:t>
            </a:r>
            <a:endParaRPr lang="en-US" kern="1200" dirty="0">
              <a:solidFill>
                <a:prstClr val="black">
                  <a:tint val="75000"/>
                </a:prstClr>
              </a:solidFill>
              <a:latin typeface="Times New Roman" pitchFamily="-108" charset="0"/>
              <a:ea typeface="ＭＳ Ｐゴシック" pitchFamily="-108" charset="-128"/>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nchor="b"/>
          <a:lstStyle>
            <a:lvl1pPr>
              <a:defRPr sz="1100"/>
            </a:lvl1pPr>
          </a:lstStyle>
          <a:p>
            <a:pPr eaLnBrk="0" fontAlgn="base" hangingPunct="0">
              <a:spcBef>
                <a:spcPct val="0"/>
              </a:spcBef>
              <a:spcAft>
                <a:spcPct val="0"/>
              </a:spcAft>
            </a:pPr>
            <a:r>
              <a:rPr lang="en-US" kern="1200" dirty="0" smtClean="0">
                <a:solidFill>
                  <a:prstClr val="black">
                    <a:tint val="75000"/>
                  </a:prstClr>
                </a:solidFill>
                <a:latin typeface="Times New Roman" pitchFamily="-108" charset="0"/>
                <a:ea typeface="ＭＳ Ｐゴシック" pitchFamily="-108" charset="-128"/>
              </a:rPr>
              <a:t>Section 3.1 |  Page </a:t>
            </a:r>
            <a:fld id="{387C982D-2350-455C-B016-E72D8176222C}" type="slidenum">
              <a:rPr lang="en-US" kern="1200" smtClean="0">
                <a:solidFill>
                  <a:prstClr val="black">
                    <a:tint val="75000"/>
                  </a:prstClr>
                </a:solidFill>
                <a:latin typeface="Times New Roman" pitchFamily="-108" charset="0"/>
                <a:ea typeface="ＭＳ Ｐゴシック" pitchFamily="-108" charset="-128"/>
              </a:rPr>
              <a:pPr eaLnBrk="0" fontAlgn="base" hangingPunct="0">
                <a:spcBef>
                  <a:spcPct val="0"/>
                </a:spcBef>
                <a:spcAft>
                  <a:spcPct val="0"/>
                </a:spcAft>
              </a:pPr>
              <a:t>‹#›</a:t>
            </a:fld>
            <a:endParaRPr lang="en-US" kern="1200" dirty="0">
              <a:solidFill>
                <a:prstClr val="black">
                  <a:tint val="75000"/>
                </a:prstClr>
              </a:solidFill>
              <a:latin typeface="Times New Roman" pitchFamily="-108" charset="0"/>
              <a:ea typeface="ＭＳ Ｐゴシック" pitchFamily="-108" charset="-128"/>
            </a:endParaRPr>
          </a:p>
        </p:txBody>
      </p:sp>
      <p:sp>
        <p:nvSpPr>
          <p:cNvPr id="7" name="Title Placeholder 1"/>
          <p:cNvSpPr>
            <a:spLocks noGrp="1"/>
          </p:cNvSpPr>
          <p:nvPr>
            <p:ph type="title"/>
          </p:nvPr>
        </p:nvSpPr>
        <p:spPr>
          <a:xfrm>
            <a:off x="914400" y="125242"/>
            <a:ext cx="7315200" cy="865359"/>
          </a:xfrm>
          <a:prstGeom prst="rect">
            <a:avLst/>
          </a:prstGeom>
        </p:spPr>
        <p:txBody>
          <a:bodyPr vert="horz" lIns="91440" tIns="45720" rIns="91440" bIns="45720" rtlCol="0" anchor="ctr">
            <a:normAutofit/>
          </a:bodyPr>
          <a:lstStyle>
            <a:lvl1pPr>
              <a:defRPr sz="3200" b="1">
                <a:solidFill>
                  <a:schemeClr val="tx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7492774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200"/>
            </a:lvl3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nchor="b"/>
          <a:lstStyle>
            <a:lvl1pPr>
              <a:defRPr sz="1100"/>
            </a:lvl1pPr>
          </a:lstStyle>
          <a:p>
            <a:pPr eaLnBrk="0" fontAlgn="base" hangingPunct="0">
              <a:spcBef>
                <a:spcPct val="0"/>
              </a:spcBef>
              <a:spcAft>
                <a:spcPct val="0"/>
              </a:spcAft>
            </a:pPr>
            <a:r>
              <a:rPr lang="en-US" kern="1200" dirty="0" smtClean="0">
                <a:solidFill>
                  <a:prstClr val="black">
                    <a:tint val="75000"/>
                  </a:prstClr>
                </a:solidFill>
                <a:latin typeface="Times New Roman" pitchFamily="-108" charset="0"/>
                <a:ea typeface="ＭＳ Ｐゴシック" pitchFamily="-108" charset="-128"/>
              </a:rPr>
              <a:t>February 18-21, 2014</a:t>
            </a:r>
            <a:endParaRPr lang="en-US" kern="1200" dirty="0">
              <a:solidFill>
                <a:prstClr val="black">
                  <a:tint val="75000"/>
                </a:prstClr>
              </a:solidFill>
              <a:latin typeface="Times New Roman" pitchFamily="-108" charset="0"/>
              <a:ea typeface="ＭＳ Ｐゴシック" pitchFamily="-108" charset="-128"/>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nchor="b"/>
          <a:lstStyle>
            <a:lvl1pPr>
              <a:defRPr sz="1100"/>
            </a:lvl1pPr>
          </a:lstStyle>
          <a:p>
            <a:pPr eaLnBrk="0" fontAlgn="base" hangingPunct="0">
              <a:spcBef>
                <a:spcPct val="0"/>
              </a:spcBef>
              <a:spcAft>
                <a:spcPct val="0"/>
              </a:spcAft>
            </a:pPr>
            <a:r>
              <a:rPr lang="en-US" kern="1200" dirty="0" smtClean="0">
                <a:solidFill>
                  <a:prstClr val="black">
                    <a:tint val="75000"/>
                  </a:prstClr>
                </a:solidFill>
                <a:latin typeface="Times New Roman" pitchFamily="-108" charset="0"/>
                <a:ea typeface="ＭＳ Ｐゴシック" pitchFamily="-108" charset="-128"/>
              </a:rPr>
              <a:t>JPSS Ground System CDR</a:t>
            </a:r>
            <a:endParaRPr lang="en-US" kern="1200" dirty="0">
              <a:solidFill>
                <a:prstClr val="black">
                  <a:tint val="75000"/>
                </a:prstClr>
              </a:solidFill>
              <a:latin typeface="Times New Roman" pitchFamily="-108" charset="0"/>
              <a:ea typeface="ＭＳ Ｐゴシック" pitchFamily="-108" charset="-128"/>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nchor="b"/>
          <a:lstStyle>
            <a:lvl1pPr>
              <a:defRPr sz="1100"/>
            </a:lvl1pPr>
          </a:lstStyle>
          <a:p>
            <a:pPr eaLnBrk="0" fontAlgn="base" hangingPunct="0">
              <a:spcBef>
                <a:spcPct val="0"/>
              </a:spcBef>
              <a:spcAft>
                <a:spcPct val="0"/>
              </a:spcAft>
            </a:pPr>
            <a:r>
              <a:rPr lang="en-US" kern="1200" dirty="0" smtClean="0">
                <a:solidFill>
                  <a:prstClr val="black">
                    <a:tint val="75000"/>
                  </a:prstClr>
                </a:solidFill>
                <a:latin typeface="Times New Roman" pitchFamily="-108" charset="0"/>
                <a:ea typeface="ＭＳ Ｐゴシック" pitchFamily="-108" charset="-128"/>
              </a:rPr>
              <a:t>Section 3.1 |  Page </a:t>
            </a:r>
            <a:fld id="{387C982D-2350-455C-B016-E72D8176222C}" type="slidenum">
              <a:rPr lang="en-US" kern="1200" smtClean="0">
                <a:solidFill>
                  <a:prstClr val="black">
                    <a:tint val="75000"/>
                  </a:prstClr>
                </a:solidFill>
                <a:latin typeface="Times New Roman" pitchFamily="-108" charset="0"/>
                <a:ea typeface="ＭＳ Ｐゴシック" pitchFamily="-108" charset="-128"/>
              </a:rPr>
              <a:pPr eaLnBrk="0" fontAlgn="base" hangingPunct="0">
                <a:spcBef>
                  <a:spcPct val="0"/>
                </a:spcBef>
                <a:spcAft>
                  <a:spcPct val="0"/>
                </a:spcAft>
              </a:pPr>
              <a:t>‹#›</a:t>
            </a:fld>
            <a:endParaRPr lang="en-US" kern="1200" dirty="0">
              <a:solidFill>
                <a:prstClr val="black">
                  <a:tint val="75000"/>
                </a:prstClr>
              </a:solidFill>
              <a:latin typeface="Times New Roman" pitchFamily="-108" charset="0"/>
              <a:ea typeface="ＭＳ Ｐゴシック" pitchFamily="-108" charset="-128"/>
            </a:endParaRPr>
          </a:p>
        </p:txBody>
      </p:sp>
      <p:sp>
        <p:nvSpPr>
          <p:cNvPr id="7" name="Title Placeholder 1"/>
          <p:cNvSpPr>
            <a:spLocks noGrp="1"/>
          </p:cNvSpPr>
          <p:nvPr>
            <p:ph type="title"/>
          </p:nvPr>
        </p:nvSpPr>
        <p:spPr>
          <a:xfrm>
            <a:off x="914400" y="125242"/>
            <a:ext cx="7315200" cy="865359"/>
          </a:xfrm>
          <a:prstGeom prst="rect">
            <a:avLst/>
          </a:prstGeom>
        </p:spPr>
        <p:txBody>
          <a:bodyPr vert="horz" lIns="91440" tIns="45720" rIns="91440" bIns="45720" rtlCol="0" anchor="ctr">
            <a:normAutofit/>
          </a:bodyPr>
          <a:lstStyle>
            <a:lvl1pPr>
              <a:defRPr sz="3200" b="1">
                <a:solidFill>
                  <a:schemeClr val="tx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695471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09097332"/>
      </p:ext>
    </p:extLst>
  </p:cSld>
  <p:clrMapOvr>
    <a:masterClrMapping/>
  </p:clrMapOvr>
  <p:hf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r>
              <a:rPr lang="en-US" kern="1200" dirty="0" smtClean="0">
                <a:solidFill>
                  <a:prstClr val="white">
                    <a:tint val="75000"/>
                  </a:prstClr>
                </a:solidFill>
                <a:latin typeface="Times New Roman" pitchFamily="-108" charset="0"/>
                <a:ea typeface="ＭＳ Ｐゴシック" pitchFamily="-108" charset="-128"/>
              </a:rPr>
              <a:t>Joint Polar Satellite System</a:t>
            </a:r>
            <a:endParaRPr lang="en-US" kern="1200" dirty="0">
              <a:solidFill>
                <a:prstClr val="white">
                  <a:tint val="75000"/>
                </a:prstClr>
              </a:solidFill>
              <a:latin typeface="Times New Roman" pitchFamily="-108" charset="0"/>
              <a:ea typeface="ＭＳ Ｐゴシック" pitchFamily="-108" charset="-128"/>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
        <p:nvSpPr>
          <p:cNvPr id="7" name="Line 28"/>
          <p:cNvSpPr>
            <a:spLocks noChangeShapeType="1"/>
          </p:cNvSpPr>
          <p:nvPr userDrawn="1"/>
        </p:nvSpPr>
        <p:spPr bwMode="auto">
          <a:xfrm>
            <a:off x="8428038" y="6608763"/>
            <a:ext cx="0" cy="200025"/>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2400" kern="1200" dirty="0">
              <a:latin typeface="Times New Roman" pitchFamily="-108" charset="0"/>
              <a:ea typeface="ＭＳ Ｐゴシック" pitchFamily="-108" charset="-128"/>
            </a:endParaRPr>
          </a:p>
        </p:txBody>
      </p:sp>
    </p:spTree>
    <p:extLst>
      <p:ext uri="{BB962C8B-B14F-4D97-AF65-F5344CB8AC3E}">
        <p14:creationId xmlns:p14="http://schemas.microsoft.com/office/powerpoint/2010/main" val="389905861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64477014"/>
      </p:ext>
    </p:extLst>
  </p:cSld>
  <p:clrMapOvr>
    <a:masterClrMapping/>
  </p:clrMapOvr>
  <p:hf hdr="0" ftr="0" dt="0"/>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48158274"/>
      </p:ext>
    </p:extLst>
  </p:cSld>
  <p:clrMapOvr>
    <a:masterClrMapping/>
  </p:clrMapOvr>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75872379"/>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702465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3227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78202980"/>
      </p:ext>
    </p:extLst>
  </p:cSld>
  <p:clrMapOvr>
    <a:masterClrMapping/>
  </p:clrMapOvr>
  <p:hf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0903317"/>
      </p:ext>
    </p:extLst>
  </p:cSld>
  <p:clrMapOvr>
    <a:masterClrMapping/>
  </p:clrMapOvr>
  <p:hf hdr="0" ftr="0" dt="0"/>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91335008"/>
      </p:ext>
    </p:extLst>
  </p:cSld>
  <p:clrMapOvr>
    <a:masterClrMapping/>
  </p:clrMapOvr>
  <p:hf hdr="0" ftr="0" dt="0"/>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88672588"/>
      </p:ext>
    </p:extLst>
  </p:cSld>
  <p:clrMapOvr>
    <a:masterClrMapping/>
  </p:clrMapOvr>
  <p:hf hdr="0" ftr="0" dt="0"/>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15804010"/>
      </p:ext>
    </p:extLst>
  </p:cSld>
  <p:clrMapOvr>
    <a:masterClrMapping/>
  </p:clrMapOvr>
  <p:hf hdr="0" ftr="0" dt="0"/>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914400"/>
          </a:xfrm>
        </p:spPr>
        <p:txBody>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title"/>
          </p:nvPr>
        </p:nvSpPr>
        <p:spPr>
          <a:xfrm>
            <a:off x="457200" y="1371600"/>
            <a:ext cx="8229600" cy="2209800"/>
          </a:xfrm>
        </p:spPr>
        <p:txBody>
          <a:bodyPr/>
          <a:lstStyle>
            <a:lvl1pPr>
              <a:defRPr sz="4000"/>
            </a:lvl1pPr>
          </a:lstStyle>
          <a:p>
            <a:r>
              <a:rPr lang="en-US" smtClean="0"/>
              <a:t>Click to edit Master title style</a:t>
            </a:r>
            <a:endParaRPr lang="en-US"/>
          </a:p>
        </p:txBody>
      </p:sp>
      <p:sp>
        <p:nvSpPr>
          <p:cNvPr id="4"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22227564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2209800"/>
          </a:xfrm>
        </p:spPr>
        <p:txBody>
          <a:bodyPr/>
          <a:lstStyle>
            <a:lvl1pPr>
              <a:defRPr sz="3200"/>
            </a:lvl1pPr>
          </a:lstStyle>
          <a:p>
            <a:r>
              <a:rPr lang="en-US" smtClean="0"/>
              <a:t>Click to edit Master title style</a:t>
            </a:r>
            <a:endParaRPr lang="en-US"/>
          </a:p>
        </p:txBody>
      </p:sp>
      <p:sp>
        <p:nvSpPr>
          <p:cNvPr id="4"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
        <p:nvSpPr>
          <p:cNvPr id="5" name="Date Placeholder 1"/>
          <p:cNvSpPr>
            <a:spLocks noGrp="1"/>
          </p:cNvSpPr>
          <p:nvPr>
            <p:ph type="dt" sz="half" idx="2"/>
          </p:nvPr>
        </p:nvSpPr>
        <p:spPr>
          <a:xfrm>
            <a:off x="457200" y="6408794"/>
            <a:ext cx="1828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dirty="0">
              <a:solidFill>
                <a:prstClr val="black">
                  <a:tint val="75000"/>
                </a:prstClr>
              </a:solidFill>
              <a:latin typeface="Calibri"/>
            </a:endParaRPr>
          </a:p>
        </p:txBody>
      </p:sp>
      <p:sp>
        <p:nvSpPr>
          <p:cNvPr id="6" name="Footer Placeholder 3"/>
          <p:cNvSpPr>
            <a:spLocks noGrp="1"/>
          </p:cNvSpPr>
          <p:nvPr>
            <p:ph type="ftr" sz="quarter" idx="3"/>
          </p:nvPr>
        </p:nvSpPr>
        <p:spPr>
          <a:xfrm>
            <a:off x="2286000" y="6408794"/>
            <a:ext cx="45720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kern="1200" dirty="0">
              <a:solidFill>
                <a:prstClr val="black">
                  <a:tint val="75000"/>
                </a:prstClr>
              </a:solidFill>
              <a:latin typeface="Calibri"/>
            </a:endParaRPr>
          </a:p>
        </p:txBody>
      </p:sp>
    </p:spTree>
    <p:extLst>
      <p:ext uri="{BB962C8B-B14F-4D97-AF65-F5344CB8AC3E}">
        <p14:creationId xmlns:p14="http://schemas.microsoft.com/office/powerpoint/2010/main" val="62934343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a:p>
        </p:txBody>
      </p:sp>
      <p:sp>
        <p:nvSpPr>
          <p:cNvPr id="7"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
        <p:nvSpPr>
          <p:cNvPr id="8" name="Date Placeholder 1"/>
          <p:cNvSpPr>
            <a:spLocks noGrp="1"/>
          </p:cNvSpPr>
          <p:nvPr>
            <p:ph type="dt" sz="half" idx="2"/>
          </p:nvPr>
        </p:nvSpPr>
        <p:spPr>
          <a:xfrm>
            <a:off x="457200" y="6408794"/>
            <a:ext cx="1828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dirty="0">
              <a:solidFill>
                <a:prstClr val="black">
                  <a:tint val="75000"/>
                </a:prstClr>
              </a:solidFill>
              <a:latin typeface="Calibri"/>
            </a:endParaRPr>
          </a:p>
        </p:txBody>
      </p:sp>
      <p:sp>
        <p:nvSpPr>
          <p:cNvPr id="9" name="Footer Placeholder 3"/>
          <p:cNvSpPr>
            <a:spLocks noGrp="1"/>
          </p:cNvSpPr>
          <p:nvPr>
            <p:ph type="ftr" sz="quarter" idx="3"/>
          </p:nvPr>
        </p:nvSpPr>
        <p:spPr>
          <a:xfrm>
            <a:off x="2286000" y="6408794"/>
            <a:ext cx="45720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kern="1200" dirty="0">
              <a:solidFill>
                <a:prstClr val="black">
                  <a:tint val="75000"/>
                </a:prstClr>
              </a:solidFill>
              <a:latin typeface="Calibri"/>
            </a:endParaRPr>
          </a:p>
        </p:txBody>
      </p:sp>
    </p:spTree>
    <p:extLst>
      <p:ext uri="{BB962C8B-B14F-4D97-AF65-F5344CB8AC3E}">
        <p14:creationId xmlns:p14="http://schemas.microsoft.com/office/powerpoint/2010/main" val="1074504027"/>
      </p:ext>
    </p:extLst>
  </p:cSld>
  <p:clrMapOvr>
    <a:masterClrMapping/>
  </p:clrMapOvr>
  <p:timing>
    <p:tnLst>
      <p:par>
        <p:cTn xmlns:p14="http://schemas.microsoft.com/office/powerpoint/2010/mai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457201" y="1262063"/>
            <a:ext cx="8232775" cy="4705600"/>
          </a:xfrm>
        </p:spPr>
        <p:txBody>
          <a:bodyPr/>
          <a:lstStyle>
            <a:lvl1pPr>
              <a:buFont typeface="Wingdings"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22594180"/>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135" y="1195622"/>
            <a:ext cx="8348353" cy="466502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Date Placeholder 7"/>
          <p:cNvSpPr>
            <a:spLocks noGrp="1"/>
          </p:cNvSpPr>
          <p:nvPr>
            <p:ph type="dt" sz="half" idx="10"/>
          </p:nvPr>
        </p:nvSpPr>
        <p:spPr>
          <a:xfrm>
            <a:off x="457200" y="6408794"/>
            <a:ext cx="1828800" cy="365125"/>
          </a:xfrm>
          <a:prstGeom prst="rect">
            <a:avLst/>
          </a:prstGeom>
        </p:spPr>
        <p:txBody>
          <a:bodyPr/>
          <a:lstStyle>
            <a:lvl1pPr>
              <a:defRPr/>
            </a:lvl1pPr>
          </a:lstStyle>
          <a:p>
            <a:endParaRPr lang="en-US" dirty="0">
              <a:solidFill>
                <a:srgbClr val="000000"/>
              </a:solidFill>
            </a:endParaRPr>
          </a:p>
        </p:txBody>
      </p:sp>
      <p:sp>
        <p:nvSpPr>
          <p:cNvPr id="9" name="Footer Placeholder 8"/>
          <p:cNvSpPr>
            <a:spLocks noGrp="1"/>
          </p:cNvSpPr>
          <p:nvPr>
            <p:ph type="ftr" sz="quarter" idx="11"/>
          </p:nvPr>
        </p:nvSpPr>
        <p:spPr>
          <a:xfrm>
            <a:off x="2895600" y="6400800"/>
            <a:ext cx="3352800" cy="304800"/>
          </a:xfrm>
          <a:prstGeom prst="rect">
            <a:avLst/>
          </a:prstGeom>
        </p:spPr>
        <p:txBody>
          <a:bodyPr/>
          <a:lstStyle/>
          <a:p>
            <a:endParaRPr lang="en-US" sz="1800" kern="1200" dirty="0">
              <a:latin typeface="Calibri"/>
            </a:endParaRPr>
          </a:p>
        </p:txBody>
      </p:sp>
      <p:sp>
        <p:nvSpPr>
          <p:cNvPr id="11"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2431264605"/>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35795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408794"/>
            <a:ext cx="1828800" cy="365125"/>
          </a:xfrm>
          <a:prstGeom prst="rect">
            <a:avLst/>
          </a:prstGeom>
          <a:ln/>
        </p:spPr>
        <p:txBody>
          <a:bodyPr/>
          <a:lstStyle>
            <a:lvl1pPr>
              <a:defRPr/>
            </a:lvl1pPr>
          </a:lstStyle>
          <a:p>
            <a:pPr>
              <a:defRPr/>
            </a:pPr>
            <a:endParaRPr lang="en-US" dirty="0">
              <a:solidFill>
                <a:prstClr val="black">
                  <a:tint val="75000"/>
                </a:prstClr>
              </a:solidFill>
            </a:endParaRPr>
          </a:p>
        </p:txBody>
      </p:sp>
      <p:sp>
        <p:nvSpPr>
          <p:cNvPr id="3" name="Rectangle 5"/>
          <p:cNvSpPr>
            <a:spLocks noGrp="1" noChangeArrowheads="1"/>
          </p:cNvSpPr>
          <p:nvPr>
            <p:ph type="ftr" sz="quarter" idx="11"/>
          </p:nvPr>
        </p:nvSpPr>
        <p:spPr>
          <a:xfrm>
            <a:off x="2286000" y="6408794"/>
            <a:ext cx="4572000" cy="365125"/>
          </a:xfrm>
          <a:prstGeom prst="rect">
            <a:avLst/>
          </a:prstGeom>
          <a:ln/>
        </p:spPr>
        <p:txBody>
          <a:bodyPr/>
          <a:lstStyle>
            <a:lvl1pPr>
              <a:defRPr/>
            </a:lvl1pPr>
          </a:lstStyle>
          <a:p>
            <a:pPr>
              <a:defRPr/>
            </a:pPr>
            <a:endParaRPr lang="en-US" sz="1800" kern="1200" dirty="0">
              <a:solidFill>
                <a:prstClr val="black">
                  <a:tint val="75000"/>
                </a:prstClr>
              </a:solidFill>
              <a:latin typeface="Calibri"/>
            </a:endParaRPr>
          </a:p>
        </p:txBody>
      </p:sp>
      <p:sp>
        <p:nvSpPr>
          <p:cNvPr id="5"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35646641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a:p>
        </p:txBody>
      </p:sp>
      <p:sp>
        <p:nvSpPr>
          <p:cNvPr id="3" name="Slide Number Placeholder 5"/>
          <p:cNvSpPr>
            <a:spLocks noGrp="1"/>
          </p:cNvSpPr>
          <p:nvPr>
            <p:ph type="sldNum" sz="quarter" idx="4"/>
          </p:nvPr>
        </p:nvSpPr>
        <p:spPr>
          <a:xfrm>
            <a:off x="7309250" y="651903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25630277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3124200" y="6492875"/>
            <a:ext cx="2895600" cy="365125"/>
          </a:xfrm>
          <a:prstGeom prst="rect">
            <a:avLst/>
          </a:prstGeom>
        </p:spPr>
        <p:txBody>
          <a:bodyPr/>
          <a:lstStyle>
            <a:lvl1pPr>
              <a:defRPr sz="1600"/>
            </a:lvl1pPr>
          </a:lstStyle>
          <a:p>
            <a:pPr fontAlgn="base">
              <a:spcBef>
                <a:spcPct val="0"/>
              </a:spcBef>
              <a:spcAft>
                <a:spcPct val="0"/>
              </a:spcAft>
              <a:defRPr/>
            </a:pPr>
            <a:endParaRPr lang="en-US" kern="1200" dirty="0">
              <a:solidFill>
                <a:prstClr val="black"/>
              </a:solidFill>
              <a:latin typeface="Arial" charset="0"/>
            </a:endParaRPr>
          </a:p>
        </p:txBody>
      </p:sp>
      <p:sp>
        <p:nvSpPr>
          <p:cNvPr id="7"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26193501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0" y="5715000"/>
            <a:ext cx="1143000" cy="365125"/>
          </a:xfrm>
          <a:prstGeom prst="rect">
            <a:avLst/>
          </a:prstGeom>
        </p:spPr>
        <p:txBody>
          <a:bodyPr/>
          <a:lstStyle>
            <a:lvl1pPr>
              <a:defRPr sz="1600" b="1"/>
            </a:lvl1pPr>
          </a:lstStyle>
          <a:p>
            <a:pPr fontAlgn="base">
              <a:spcBef>
                <a:spcPct val="0"/>
              </a:spcBef>
              <a:spcAft>
                <a:spcPct val="0"/>
              </a:spcAft>
              <a:defRPr/>
            </a:pPr>
            <a:endParaRPr lang="en-US" kern="1200" dirty="0">
              <a:solidFill>
                <a:prstClr val="black"/>
              </a:solidFill>
              <a:latin typeface="Arial" charset="0"/>
            </a:endParaRPr>
          </a:p>
        </p:txBody>
      </p:sp>
      <p:sp>
        <p:nvSpPr>
          <p:cNvPr id="7"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41306474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00807" y="5091112"/>
            <a:ext cx="1143000" cy="365125"/>
          </a:xfrm>
          <a:prstGeom prst="rect">
            <a:avLst/>
          </a:prstGeom>
        </p:spPr>
        <p:txBody>
          <a:bodyPr/>
          <a:lstStyle>
            <a:lvl1pPr>
              <a:defRPr/>
            </a:lvl1pPr>
          </a:lstStyle>
          <a:p>
            <a:pPr fontAlgn="base">
              <a:spcBef>
                <a:spcPct val="0"/>
              </a:spcBef>
              <a:spcAft>
                <a:spcPct val="0"/>
              </a:spcAft>
              <a:defRPr/>
            </a:pPr>
            <a:endParaRPr lang="en-US" sz="2400" kern="1200" dirty="0">
              <a:solidFill>
                <a:prstClr val="black"/>
              </a:solidFill>
              <a:latin typeface="Arial" charset="0"/>
            </a:endParaRPr>
          </a:p>
        </p:txBody>
      </p:sp>
      <p:sp>
        <p:nvSpPr>
          <p:cNvPr id="6"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65194738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100807" y="5091112"/>
            <a:ext cx="1143000" cy="365125"/>
          </a:xfrm>
          <a:prstGeom prst="rect">
            <a:avLst/>
          </a:prstGeom>
        </p:spPr>
        <p:txBody>
          <a:bodyPr/>
          <a:lstStyle/>
          <a:p>
            <a:pPr fontAlgn="base">
              <a:spcBef>
                <a:spcPct val="0"/>
              </a:spcBef>
              <a:spcAft>
                <a:spcPct val="0"/>
              </a:spcAft>
              <a:defRPr/>
            </a:pPr>
            <a:endParaRPr lang="en-US" sz="2400" kern="1200" dirty="0">
              <a:solidFill>
                <a:prstClr val="black"/>
              </a:solidFill>
              <a:latin typeface="Arial" charset="0"/>
            </a:endParaRPr>
          </a:p>
        </p:txBody>
      </p:sp>
      <p:sp>
        <p:nvSpPr>
          <p:cNvPr id="4"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133990952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10"/>
          <p:cNvSpPr>
            <a:spLocks noGrp="1"/>
          </p:cNvSpPr>
          <p:nvPr>
            <p:ph type="dt" sz="half" idx="10"/>
          </p:nvPr>
        </p:nvSpPr>
        <p:spPr/>
        <p:txBody>
          <a:bodyPr/>
          <a:lstStyle>
            <a:lvl1pPr>
              <a:defRPr>
                <a:solidFill>
                  <a:schemeClr val="tx1"/>
                </a:solidFill>
              </a:defRPr>
            </a:lvl1pPr>
          </a:lstStyle>
          <a:p>
            <a:pPr>
              <a:defRPr/>
            </a:pPr>
            <a:endParaRPr lang="en-US">
              <a:solidFill>
                <a:prstClr val="black"/>
              </a:solidFill>
            </a:endParaRPr>
          </a:p>
        </p:txBody>
      </p:sp>
      <p:sp>
        <p:nvSpPr>
          <p:cNvPr id="5" name="Footer Placeholder 11"/>
          <p:cNvSpPr>
            <a:spLocks noGrp="1"/>
          </p:cNvSpPr>
          <p:nvPr>
            <p:ph type="ftr" sz="quarter" idx="11"/>
          </p:nvPr>
        </p:nvSpPr>
        <p:spPr>
          <a:xfrm>
            <a:off x="3467100" y="6429375"/>
            <a:ext cx="2130425" cy="228600"/>
          </a:xfrm>
          <a:prstGeom prst="rect">
            <a:avLst/>
          </a:prstGeom>
        </p:spPr>
        <p:txBody>
          <a:bodyPr/>
          <a:lstStyle>
            <a:lvl1pPr>
              <a:defRPr>
                <a:solidFill>
                  <a:schemeClr val="tx1"/>
                </a:solidFill>
              </a:defRPr>
            </a:lvl1pPr>
          </a:lstStyle>
          <a:p>
            <a:pPr fontAlgn="base">
              <a:spcBef>
                <a:spcPct val="0"/>
              </a:spcBef>
              <a:spcAft>
                <a:spcPct val="0"/>
              </a:spcAft>
              <a:defRPr/>
            </a:pPr>
            <a:endParaRPr lang="en-US" sz="1800" kern="1200">
              <a:solidFill>
                <a:prstClr val="black"/>
              </a:solidFill>
              <a:latin typeface="Arial" charset="0"/>
            </a:endParaRPr>
          </a:p>
        </p:txBody>
      </p:sp>
      <p:sp>
        <p:nvSpPr>
          <p:cNvPr id="8"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2762215919"/>
      </p:ext>
    </p:extLst>
  </p:cSld>
  <p:clrMapOvr>
    <a:masterClrMapping/>
  </p:clrMapOvr>
  <p:transition xmlns:p14="http://schemas.microsoft.com/office/powerpoint/2010/main">
    <p:wipe dir="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914400" y="0"/>
            <a:ext cx="7772400" cy="7620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sz="1800" kern="1200">
              <a:solidFill>
                <a:prstClr val="black"/>
              </a:solidFill>
              <a:latin typeface="Arial" charset="0"/>
            </a:endParaRPr>
          </a:p>
        </p:txBody>
      </p:sp>
      <p:sp>
        <p:nvSpPr>
          <p:cNvPr id="7"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3490320590"/>
      </p:ext>
    </p:extLst>
  </p:cSld>
  <p:clrMapOvr>
    <a:masterClrMapping/>
  </p:clrMapOvr>
  <p:transition xmlns:p14="http://schemas.microsoft.com/office/powerpoint/2010/main">
    <p:wipe dir="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sz="1800" kern="1200">
              <a:solidFill>
                <a:prstClr val="black"/>
              </a:solidFill>
              <a:latin typeface="Arial" charset="0"/>
            </a:endParaRPr>
          </a:p>
        </p:txBody>
      </p:sp>
      <p:sp>
        <p:nvSpPr>
          <p:cNvPr id="6" name="Slide Number Placeholder 5"/>
          <p:cNvSpPr>
            <a:spLocks noGrp="1"/>
          </p:cNvSpPr>
          <p:nvPr>
            <p:ph type="sldNum" sz="quarter" idx="4"/>
          </p:nvPr>
        </p:nvSpPr>
        <p:spPr>
          <a:xfrm>
            <a:off x="7309250" y="650379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a:defRPr/>
            </a:pPr>
            <a:fld id="{539C95A3-2A62-449D-A0A3-F9DA0BB872B0}" type="slidenum">
              <a:rPr lang="en-US" smtClean="0">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2549359247"/>
      </p:ext>
    </p:extLst>
  </p:cSld>
  <p:clrMapOvr>
    <a:masterClrMapping/>
  </p:clrMapOvr>
  <p:transition xmlns:p14="http://schemas.microsoft.com/office/powerpoint/2010/main">
    <p:wipe dir="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userDrawn="1">
  <p:cSld name="1_Title Only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12" name="Text Placeholder 8"/>
          <p:cNvSpPr>
            <a:spLocks noGrp="1"/>
          </p:cNvSpPr>
          <p:nvPr>
            <p:ph type="body" sz="quarter" idx="13"/>
          </p:nvPr>
        </p:nvSpPr>
        <p:spPr>
          <a:xfrm>
            <a:off x="3937956" y="762000"/>
            <a:ext cx="2895600" cy="381000"/>
          </a:xfrm>
        </p:spPr>
        <p:txBody>
          <a:bodyPr>
            <a:noAutofit/>
          </a:bodyPr>
          <a:lstStyle>
            <a:lvl1pPr>
              <a:buNone/>
              <a:defRPr sz="1600" baseline="0">
                <a:solidFill>
                  <a:srgbClr val="FF0000"/>
                </a:solidFill>
              </a:defRPr>
            </a:lvl1pPr>
          </a:lstStyle>
          <a:p>
            <a:pPr lvl="0"/>
            <a:r>
              <a:rPr lang="en-US" dirty="0" smtClean="0"/>
              <a:t>Click to edit Master text styles</a:t>
            </a:r>
          </a:p>
        </p:txBody>
      </p:sp>
      <p:sp>
        <p:nvSpPr>
          <p:cNvPr id="5" name="Date Placeholder 3"/>
          <p:cNvSpPr>
            <a:spLocks noGrp="1"/>
          </p:cNvSpPr>
          <p:nvPr>
            <p:ph type="dt" sz="half" idx="14"/>
          </p:nvPr>
        </p:nvSpPr>
        <p:spPr>
          <a:xfrm>
            <a:off x="457200" y="6416675"/>
            <a:ext cx="2133600" cy="365125"/>
          </a:xfrm>
          <a:prstGeom prst="rect">
            <a:avLst/>
          </a:prstGeom>
        </p:spPr>
        <p:txBody>
          <a:bodyPr/>
          <a:lstStyle>
            <a:lvl1pPr>
              <a:defRPr dirty="0" smtClean="0"/>
            </a:lvl1pPr>
          </a:lstStyle>
          <a:p>
            <a:pPr>
              <a:defRPr/>
            </a:pPr>
            <a:endParaRPr lang="en-US">
              <a:solidFill>
                <a:prstClr val="black">
                  <a:tint val="75000"/>
                </a:prstClr>
              </a:solidFill>
            </a:endParaRPr>
          </a:p>
        </p:txBody>
      </p:sp>
      <p:sp>
        <p:nvSpPr>
          <p:cNvPr id="6" name="Footer Placeholder 4"/>
          <p:cNvSpPr>
            <a:spLocks noGrp="1"/>
          </p:cNvSpPr>
          <p:nvPr>
            <p:ph type="ftr" sz="quarter" idx="15"/>
          </p:nvPr>
        </p:nvSpPr>
        <p:spPr>
          <a:xfrm>
            <a:off x="114300" y="6521450"/>
            <a:ext cx="2895600" cy="304800"/>
          </a:xfrm>
          <a:prstGeom prst="rect">
            <a:avLst/>
          </a:prstGeom>
        </p:spPr>
        <p:txBody>
          <a:bodyPr/>
          <a:lstStyle>
            <a:lvl1pPr>
              <a:defRPr/>
            </a:lvl1pPr>
          </a:lstStyle>
          <a:p>
            <a:pPr fontAlgn="base">
              <a:spcBef>
                <a:spcPct val="0"/>
              </a:spcBef>
              <a:spcAft>
                <a:spcPct val="0"/>
              </a:spcAft>
              <a:defRPr/>
            </a:pPr>
            <a:endParaRPr lang="en-US" sz="1800" kern="1200" dirty="0">
              <a:solidFill>
                <a:prstClr val="black"/>
              </a:solidFill>
              <a:latin typeface="Arial" charset="0"/>
            </a:endParaRPr>
          </a:p>
        </p:txBody>
      </p:sp>
      <p:sp>
        <p:nvSpPr>
          <p:cNvPr id="7" name="Slide Number Placeholder 5"/>
          <p:cNvSpPr>
            <a:spLocks noGrp="1"/>
          </p:cNvSpPr>
          <p:nvPr>
            <p:ph type="sldNum" sz="quarter" idx="16"/>
          </p:nvPr>
        </p:nvSpPr>
        <p:spPr/>
        <p:txBody>
          <a:bodyPr/>
          <a:lstStyle>
            <a:lvl1pPr>
              <a:defRPr/>
            </a:lvl1pPr>
          </a:lstStyle>
          <a:p>
            <a:pPr>
              <a:defRPr/>
            </a:pPr>
            <a:fld id="{19A3046E-21E3-4EF4-BE9A-0697FCA3E18E}" type="slidenum">
              <a:rPr lang="en-US">
                <a:solidFill>
                  <a:prstClr val="white"/>
                </a:solidFill>
                <a:latin typeface="Calibri"/>
              </a:rPr>
              <a:pPr>
                <a:defRPr/>
              </a:pPr>
              <a:t>‹#›</a:t>
            </a:fld>
            <a:endParaRPr lang="en-US" dirty="0">
              <a:solidFill>
                <a:prstClr val="white"/>
              </a:solidFill>
              <a:latin typeface="Calibri"/>
            </a:endParaRPr>
          </a:p>
        </p:txBody>
      </p:sp>
    </p:spTree>
    <p:extLst>
      <p:ext uri="{BB962C8B-B14F-4D97-AF65-F5344CB8AC3E}">
        <p14:creationId xmlns:p14="http://schemas.microsoft.com/office/powerpoint/2010/main" val="3267799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1163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01264" y="123305"/>
            <a:ext cx="8229600" cy="1143000"/>
          </a:xfrm>
          <a:prstGeom prst="rect">
            <a:avLst/>
          </a:prstGeom>
          <a:noFill/>
          <a:ln>
            <a:noFill/>
          </a:ln>
        </p:spPr>
        <p:txBody>
          <a:bodyPr lIns="91425" tIns="91425" rIns="91425" bIns="91425" anchor="ctr" anchorCtr="0"/>
          <a:lstStyle>
            <a:lvl1pPr algn="ctr" rtl="0">
              <a:spcBef>
                <a:spcPts val="0"/>
              </a:spcBef>
              <a:buClr>
                <a:srgbClr val="1508B8"/>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50800" algn="l" rtl="0">
              <a:spcBef>
                <a:spcPts val="640"/>
              </a:spcBef>
              <a:buClr>
                <a:srgbClr val="0F243E"/>
              </a:buClr>
              <a:buFont typeface="Arial"/>
              <a:buChar char="•"/>
              <a:defRPr/>
            </a:lvl1pPr>
            <a:lvl2pPr marL="742950" indent="-19050" algn="l" rtl="0">
              <a:spcBef>
                <a:spcPts val="560"/>
              </a:spcBef>
              <a:buClr>
                <a:srgbClr val="366092"/>
              </a:buClr>
              <a:buFont typeface="Arial"/>
              <a:buChar char="–"/>
              <a:defRPr/>
            </a:lvl2pPr>
            <a:lvl3pPr marL="1143000" indent="12700" algn="l" rtl="0">
              <a:spcBef>
                <a:spcPts val="480"/>
              </a:spcBef>
              <a:buClr>
                <a:srgbClr val="0F243E"/>
              </a:buClr>
              <a:buFont typeface="Arial"/>
              <a:buChar char="•"/>
              <a:defRPr/>
            </a:lvl3pPr>
            <a:lvl4pPr marL="1600200" indent="-12700" algn="l" rtl="0">
              <a:spcBef>
                <a:spcPts val="400"/>
              </a:spcBef>
              <a:buClr>
                <a:srgbClr val="366092"/>
              </a:buClr>
              <a:buFont typeface="Arial"/>
              <a:buChar char="–"/>
              <a:defRPr/>
            </a:lvl4pPr>
            <a:lvl5pPr marL="2057400" indent="-12700" algn="l" rtl="0">
              <a:spcBef>
                <a:spcPts val="400"/>
              </a:spcBef>
              <a:buClr>
                <a:srgbClr val="538CD5"/>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28" name="Shape 2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30" name="Shape 3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defRPr>
            </a:lvl1pPr>
          </a:lstStyle>
          <a:p>
            <a:pPr>
              <a:buClr>
                <a:srgbClr val="888888"/>
              </a:buClr>
              <a:buSzPct val="25000"/>
              <a:buFont typeface="Calibri"/>
              <a:buNone/>
            </a:pPr>
            <a:fld id="{00000000-1234-1234-1234-123412341234}" type="slidenum">
              <a:rPr lang="en-US"/>
              <a:pPr>
                <a:buClr>
                  <a:srgbClr val="888888"/>
                </a:buClr>
                <a:buSzPct val="25000"/>
                <a:buFont typeface="Calibri"/>
                <a:buNone/>
              </a:pPr>
              <a:t>‹#›</a:t>
            </a:fld>
            <a:endParaRPr lang="en-US" dirty="0"/>
          </a:p>
        </p:txBody>
      </p:sp>
    </p:spTree>
    <p:extLst>
      <p:ext uri="{BB962C8B-B14F-4D97-AF65-F5344CB8AC3E}">
        <p14:creationId xmlns:p14="http://schemas.microsoft.com/office/powerpoint/2010/main" val="377044490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34" name="Shape 3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36" name="Shape 3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defRPr>
            </a:lvl1pPr>
          </a:lstStyle>
          <a:p>
            <a:pPr>
              <a:buClr>
                <a:srgbClr val="888888"/>
              </a:buClr>
              <a:buSzPct val="25000"/>
              <a:buFont typeface="Calibri"/>
              <a:buNone/>
            </a:pPr>
            <a:fld id="{00000000-1234-1234-1234-123412341234}" type="slidenum">
              <a:rPr lang="en-US"/>
              <a:pPr>
                <a:buClr>
                  <a:srgbClr val="888888"/>
                </a:buClr>
                <a:buSzPct val="25000"/>
                <a:buFont typeface="Calibri"/>
                <a:buNone/>
              </a:pPr>
              <a:t>‹#›</a:t>
            </a:fld>
            <a:endParaRPr lang="en-US" dirty="0"/>
          </a:p>
        </p:txBody>
      </p:sp>
    </p:spTree>
    <p:extLst>
      <p:ext uri="{BB962C8B-B14F-4D97-AF65-F5344CB8AC3E}">
        <p14:creationId xmlns:p14="http://schemas.microsoft.com/office/powerpoint/2010/main" val="216834321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01264" y="123305"/>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7" name="Shape 47"/>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9" name="Shape 49"/>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52" name="Shape 5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defRPr>
            </a:lvl1pPr>
          </a:lstStyle>
          <a:p>
            <a:pPr>
              <a:buClr>
                <a:srgbClr val="888888"/>
              </a:buClr>
              <a:buSzPct val="25000"/>
              <a:buFont typeface="Calibri"/>
              <a:buNone/>
            </a:pPr>
            <a:fld id="{00000000-1234-1234-1234-123412341234}" type="slidenum">
              <a:rPr lang="en-US"/>
              <a:pPr>
                <a:buClr>
                  <a:srgbClr val="888888"/>
                </a:buClr>
                <a:buSzPct val="25000"/>
                <a:buFont typeface="Calibri"/>
                <a:buNone/>
              </a:pPr>
              <a:t>‹#›</a:t>
            </a:fld>
            <a:endParaRPr lang="en-US" dirty="0"/>
          </a:p>
        </p:txBody>
      </p:sp>
    </p:spTree>
    <p:extLst>
      <p:ext uri="{BB962C8B-B14F-4D97-AF65-F5344CB8AC3E}">
        <p14:creationId xmlns:p14="http://schemas.microsoft.com/office/powerpoint/2010/main" val="7934567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6" name="Shape 6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67" name="Shape 6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68" name="Shape 6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defRPr>
            </a:lvl1pPr>
          </a:lstStyle>
          <a:p>
            <a:pPr>
              <a:buClr>
                <a:srgbClr val="888888"/>
              </a:buClr>
              <a:buSzPct val="25000"/>
              <a:buFont typeface="Calibri"/>
              <a:buNone/>
            </a:pPr>
            <a:fld id="{00000000-1234-1234-1234-123412341234}" type="slidenum">
              <a:rPr lang="en-US"/>
              <a:pPr>
                <a:buClr>
                  <a:srgbClr val="888888"/>
                </a:buClr>
                <a:buSzPct val="25000"/>
                <a:buFont typeface="Calibri"/>
                <a:buNone/>
              </a:pPr>
              <a:t>‹#›</a:t>
            </a:fld>
            <a:endParaRPr lang="en-US" dirty="0"/>
          </a:p>
        </p:txBody>
      </p:sp>
    </p:spTree>
    <p:extLst>
      <p:ext uri="{BB962C8B-B14F-4D97-AF65-F5344CB8AC3E}">
        <p14:creationId xmlns:p14="http://schemas.microsoft.com/office/powerpoint/2010/main" val="34802397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2"/>
          </p:nvPr>
        </p:nvSpPr>
        <p:spPr>
          <a:xfrm>
            <a:off x="1792288" y="612775"/>
            <a:ext cx="5486399" cy="4114800"/>
          </a:xfrm>
          <a:prstGeom prst="rect">
            <a:avLst/>
          </a:prstGeom>
          <a:noFill/>
          <a:ln>
            <a:noFill/>
          </a:ln>
        </p:spPr>
      </p:sp>
      <p:sp>
        <p:nvSpPr>
          <p:cNvPr id="72" name="Shape 7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3" name="Shape 7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74" name="Shape 7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75" name="Shape 7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defRPr>
            </a:lvl1pPr>
          </a:lstStyle>
          <a:p>
            <a:pPr>
              <a:buClr>
                <a:srgbClr val="888888"/>
              </a:buClr>
              <a:buSzPct val="25000"/>
              <a:buFont typeface="Calibri"/>
              <a:buNone/>
            </a:pPr>
            <a:fld id="{00000000-1234-1234-1234-123412341234}" type="slidenum">
              <a:rPr lang="en-US"/>
              <a:pPr>
                <a:buClr>
                  <a:srgbClr val="888888"/>
                </a:buClr>
                <a:buSzPct val="25000"/>
                <a:buFont typeface="Calibri"/>
                <a:buNone/>
              </a:pPr>
              <a:t>‹#›</a:t>
            </a:fld>
            <a:endParaRPr lang="en-US" dirty="0"/>
          </a:p>
        </p:txBody>
      </p:sp>
    </p:spTree>
    <p:extLst>
      <p:ext uri="{BB962C8B-B14F-4D97-AF65-F5344CB8AC3E}">
        <p14:creationId xmlns:p14="http://schemas.microsoft.com/office/powerpoint/2010/main" val="260279944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01264" y="123305"/>
            <a:ext cx="8229600" cy="1143000"/>
          </a:xfrm>
          <a:prstGeom prst="rect">
            <a:avLst/>
          </a:prstGeom>
          <a:noFill/>
          <a:ln>
            <a:noFill/>
          </a:ln>
        </p:spPr>
        <p:txBody>
          <a:bodyPr lIns="91425" tIns="91425" rIns="91425" bIns="91425" anchor="ctr" anchorCtr="0"/>
          <a:lstStyle>
            <a:lvl1pPr algn="ctr" rtl="0">
              <a:spcBef>
                <a:spcPts val="0"/>
              </a:spcBef>
              <a:buClr>
                <a:srgbClr val="1508B8"/>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indent="-50800" algn="l" rtl="0">
              <a:spcBef>
                <a:spcPts val="640"/>
              </a:spcBef>
              <a:buClr>
                <a:srgbClr val="0F243E"/>
              </a:buClr>
              <a:buFont typeface="Arial"/>
              <a:buChar char="•"/>
              <a:defRPr/>
            </a:lvl1pPr>
            <a:lvl2pPr marL="742950" indent="-19050" algn="l" rtl="0">
              <a:spcBef>
                <a:spcPts val="560"/>
              </a:spcBef>
              <a:buClr>
                <a:srgbClr val="366092"/>
              </a:buClr>
              <a:buFont typeface="Arial"/>
              <a:buChar char="–"/>
              <a:defRPr/>
            </a:lvl2pPr>
            <a:lvl3pPr marL="1143000" indent="12700" algn="l" rtl="0">
              <a:spcBef>
                <a:spcPts val="480"/>
              </a:spcBef>
              <a:buClr>
                <a:srgbClr val="0F243E"/>
              </a:buClr>
              <a:buFont typeface="Arial"/>
              <a:buChar char="•"/>
              <a:defRPr/>
            </a:lvl3pPr>
            <a:lvl4pPr marL="1600200" indent="-12700" algn="l" rtl="0">
              <a:spcBef>
                <a:spcPts val="400"/>
              </a:spcBef>
              <a:buClr>
                <a:srgbClr val="366092"/>
              </a:buClr>
              <a:buFont typeface="Arial"/>
              <a:buChar char="–"/>
              <a:defRPr/>
            </a:lvl4pPr>
            <a:lvl5pPr marL="2057400" indent="-12700" algn="l" rtl="0">
              <a:spcBef>
                <a:spcPts val="400"/>
              </a:spcBef>
              <a:buClr>
                <a:srgbClr val="538CD5"/>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79" name="Shape 7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80" name="Shape 8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81" name="Shape 8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defRPr>
            </a:lvl1pPr>
          </a:lstStyle>
          <a:p>
            <a:pPr>
              <a:buClr>
                <a:srgbClr val="888888"/>
              </a:buClr>
              <a:buSzPct val="25000"/>
              <a:buFont typeface="Calibri"/>
              <a:buNone/>
            </a:pPr>
            <a:fld id="{00000000-1234-1234-1234-123412341234}" type="slidenum">
              <a:rPr lang="en-US"/>
              <a:pPr>
                <a:buClr>
                  <a:srgbClr val="888888"/>
                </a:buClr>
                <a:buSzPct val="25000"/>
                <a:buFont typeface="Calibri"/>
                <a:buNone/>
              </a:pPr>
              <a:t>‹#›</a:t>
            </a:fld>
            <a:endParaRPr lang="en-US" dirty="0"/>
          </a:p>
        </p:txBody>
      </p:sp>
    </p:spTree>
    <p:extLst>
      <p:ext uri="{BB962C8B-B14F-4D97-AF65-F5344CB8AC3E}">
        <p14:creationId xmlns:p14="http://schemas.microsoft.com/office/powerpoint/2010/main" val="4905416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buClr>
                <a:srgbClr val="1508B8"/>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50800" algn="l" rtl="0">
              <a:spcBef>
                <a:spcPts val="640"/>
              </a:spcBef>
              <a:buClr>
                <a:srgbClr val="0F243E"/>
              </a:buClr>
              <a:buFont typeface="Arial"/>
              <a:buChar char="•"/>
              <a:defRPr/>
            </a:lvl1pPr>
            <a:lvl2pPr marL="742950" indent="-19050" algn="l" rtl="0">
              <a:spcBef>
                <a:spcPts val="560"/>
              </a:spcBef>
              <a:buClr>
                <a:srgbClr val="366092"/>
              </a:buClr>
              <a:buFont typeface="Arial"/>
              <a:buChar char="–"/>
              <a:defRPr/>
            </a:lvl2pPr>
            <a:lvl3pPr marL="1143000" indent="12700" algn="l" rtl="0">
              <a:spcBef>
                <a:spcPts val="480"/>
              </a:spcBef>
              <a:buClr>
                <a:srgbClr val="0F243E"/>
              </a:buClr>
              <a:buFont typeface="Arial"/>
              <a:buChar char="•"/>
              <a:defRPr/>
            </a:lvl3pPr>
            <a:lvl4pPr marL="1600200" indent="-12700" algn="l" rtl="0">
              <a:spcBef>
                <a:spcPts val="400"/>
              </a:spcBef>
              <a:buClr>
                <a:srgbClr val="366092"/>
              </a:buClr>
              <a:buFont typeface="Arial"/>
              <a:buChar char="–"/>
              <a:defRPr/>
            </a:lvl4pPr>
            <a:lvl5pPr marL="2057400" indent="-12700" algn="l" rtl="0">
              <a:spcBef>
                <a:spcPts val="400"/>
              </a:spcBef>
              <a:buClr>
                <a:srgbClr val="538CD5"/>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85" name="Shape 8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86" name="Shape 8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solidFill>
                <a:srgbClr val="000000"/>
              </a:solidFill>
              <a:latin typeface="Arial"/>
            </a:endParaRPr>
          </a:p>
        </p:txBody>
      </p:sp>
      <p:sp>
        <p:nvSpPr>
          <p:cNvPr id="87" name="Shape 8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defRPr>
            </a:lvl1pPr>
          </a:lstStyle>
          <a:p>
            <a:pPr>
              <a:buClr>
                <a:srgbClr val="888888"/>
              </a:buClr>
              <a:buSzPct val="25000"/>
              <a:buFont typeface="Calibri"/>
              <a:buNone/>
            </a:pPr>
            <a:fld id="{00000000-1234-1234-1234-123412341234}" type="slidenum">
              <a:rPr lang="en-US"/>
              <a:pPr>
                <a:buClr>
                  <a:srgbClr val="888888"/>
                </a:buClr>
                <a:buSzPct val="25000"/>
                <a:buFont typeface="Calibri"/>
                <a:buNone/>
              </a:pPr>
              <a:t>‹#›</a:t>
            </a:fld>
            <a:endParaRPr lang="en-US" dirty="0"/>
          </a:p>
        </p:txBody>
      </p:sp>
    </p:spTree>
    <p:extLst>
      <p:ext uri="{BB962C8B-B14F-4D97-AF65-F5344CB8AC3E}">
        <p14:creationId xmlns:p14="http://schemas.microsoft.com/office/powerpoint/2010/main" val="30712133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702"/>
            <a:ext cx="9144000" cy="63218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txBox="1">
            <a:spLocks/>
          </p:cNvSpPr>
          <p:nvPr/>
        </p:nvSpPr>
        <p:spPr>
          <a:xfrm>
            <a:off x="7926694" y="688813"/>
            <a:ext cx="1214437" cy="199405"/>
          </a:xfrm>
          <a:prstGeom prst="rect">
            <a:avLst/>
          </a:prstGeom>
        </p:spPr>
        <p:txBody>
          <a:bodyPr vert="horz" lIns="91440" tIns="45720" rIns="91440" bIns="45720" rtlCol="0" anchor="ctr"/>
          <a:lstStyle>
            <a:defPPr>
              <a:defRPr lang="en-US"/>
            </a:defPPr>
            <a:lvl1pPr algn="r" rtl="0" fontAlgn="base">
              <a:spcBef>
                <a:spcPct val="0"/>
              </a:spcBef>
              <a:spcAft>
                <a:spcPct val="0"/>
              </a:spcAft>
              <a:defRPr sz="900" kern="1200">
                <a:solidFill>
                  <a:schemeClr val="bg1"/>
                </a:solidFill>
                <a:latin typeface="Arial Black" pitchFamily="34" charset="0"/>
                <a:ea typeface="+mn-ea"/>
                <a:cs typeface="+mn-cs"/>
              </a:defRPr>
            </a:lvl1pPr>
            <a:lvl2pPr marL="457200" algn="l" rtl="0" fontAlgn="base">
              <a:spcBef>
                <a:spcPct val="0"/>
              </a:spcBef>
              <a:spcAft>
                <a:spcPct val="0"/>
              </a:spcAft>
              <a:defRPr kern="1200">
                <a:solidFill>
                  <a:schemeClr val="tx1"/>
                </a:solidFill>
                <a:latin typeface="Arial Black" pitchFamily="34" charset="0"/>
                <a:ea typeface="+mn-ea"/>
                <a:cs typeface="+mn-cs"/>
              </a:defRPr>
            </a:lvl2pPr>
            <a:lvl3pPr marL="914400" algn="l" rtl="0" fontAlgn="base">
              <a:spcBef>
                <a:spcPct val="0"/>
              </a:spcBef>
              <a:spcAft>
                <a:spcPct val="0"/>
              </a:spcAft>
              <a:defRPr kern="1200">
                <a:solidFill>
                  <a:schemeClr val="tx1"/>
                </a:solidFill>
                <a:latin typeface="Arial Black" pitchFamily="34" charset="0"/>
                <a:ea typeface="+mn-ea"/>
                <a:cs typeface="+mn-cs"/>
              </a:defRPr>
            </a:lvl3pPr>
            <a:lvl4pPr marL="1371600" algn="l" rtl="0" fontAlgn="base">
              <a:spcBef>
                <a:spcPct val="0"/>
              </a:spcBef>
              <a:spcAft>
                <a:spcPct val="0"/>
              </a:spcAft>
              <a:defRPr kern="1200">
                <a:solidFill>
                  <a:schemeClr val="tx1"/>
                </a:solidFill>
                <a:latin typeface="Arial Black" pitchFamily="34" charset="0"/>
                <a:ea typeface="+mn-ea"/>
                <a:cs typeface="+mn-cs"/>
              </a:defRPr>
            </a:lvl4pPr>
            <a:lvl5pPr marL="1828800" algn="l" rtl="0" fontAlgn="base">
              <a:spcBef>
                <a:spcPct val="0"/>
              </a:spcBef>
              <a:spcAft>
                <a:spcPct val="0"/>
              </a:spcAft>
              <a:defRPr kern="1200">
                <a:solidFill>
                  <a:schemeClr val="tx1"/>
                </a:solidFill>
                <a:latin typeface="Arial Black" pitchFamily="34" charset="0"/>
                <a:ea typeface="+mn-ea"/>
                <a:cs typeface="+mn-cs"/>
              </a:defRPr>
            </a:lvl5pPr>
            <a:lvl6pPr marL="2286000" algn="l" defTabSz="914400" rtl="0" eaLnBrk="1" latinLnBrk="0" hangingPunct="1">
              <a:defRPr kern="1200">
                <a:solidFill>
                  <a:schemeClr val="tx1"/>
                </a:solidFill>
                <a:latin typeface="Arial Black" pitchFamily="34" charset="0"/>
                <a:ea typeface="+mn-ea"/>
                <a:cs typeface="+mn-cs"/>
              </a:defRPr>
            </a:lvl6pPr>
            <a:lvl7pPr marL="2743200" algn="l" defTabSz="914400" rtl="0" eaLnBrk="1" latinLnBrk="0" hangingPunct="1">
              <a:defRPr kern="1200">
                <a:solidFill>
                  <a:schemeClr val="tx1"/>
                </a:solidFill>
                <a:latin typeface="Arial Black" pitchFamily="34" charset="0"/>
                <a:ea typeface="+mn-ea"/>
                <a:cs typeface="+mn-cs"/>
              </a:defRPr>
            </a:lvl7pPr>
            <a:lvl8pPr marL="3200400" algn="l" defTabSz="914400" rtl="0" eaLnBrk="1" latinLnBrk="0" hangingPunct="1">
              <a:defRPr kern="1200">
                <a:solidFill>
                  <a:schemeClr val="tx1"/>
                </a:solidFill>
                <a:latin typeface="Arial Black" pitchFamily="34" charset="0"/>
                <a:ea typeface="+mn-ea"/>
                <a:cs typeface="+mn-cs"/>
              </a:defRPr>
            </a:lvl8pPr>
            <a:lvl9pPr marL="3657600" algn="l" defTabSz="914400" rtl="0" eaLnBrk="1" latinLnBrk="0" hangingPunct="1">
              <a:defRPr kern="1200">
                <a:solidFill>
                  <a:schemeClr val="tx1"/>
                </a:solidFill>
                <a:latin typeface="Arial Black" pitchFamily="34" charset="0"/>
                <a:ea typeface="+mn-ea"/>
                <a:cs typeface="+mn-cs"/>
              </a:defRPr>
            </a:lvl9pPr>
          </a:lstStyle>
          <a:p>
            <a:pPr fontAlgn="auto">
              <a:spcBef>
                <a:spcPts val="0"/>
              </a:spcBef>
              <a:spcAft>
                <a:spcPts val="0"/>
              </a:spcAft>
            </a:pPr>
            <a:fld id="{78E15454-4742-4ECF-B50F-FDB804986EEE}" type="slidenum">
              <a:rPr lang="en-US" b="1" smtClean="0">
                <a:solidFill>
                  <a:prstClr val="white"/>
                </a:solidFill>
                <a:latin typeface="Calibri"/>
              </a:rPr>
              <a:pPr fontAlgn="auto">
                <a:spcBef>
                  <a:spcPts val="0"/>
                </a:spcBef>
                <a:spcAft>
                  <a:spcPts val="0"/>
                </a:spcAft>
              </a:pPr>
              <a:t>‹#›</a:t>
            </a:fld>
            <a:endParaRPr lang="en-US" b="1" dirty="0">
              <a:solidFill>
                <a:prstClr val="white"/>
              </a:solidFill>
              <a:latin typeface="Calibri"/>
            </a:endParaRPr>
          </a:p>
        </p:txBody>
      </p:sp>
    </p:spTree>
    <p:extLst>
      <p:ext uri="{BB962C8B-B14F-4D97-AF65-F5344CB8AC3E}">
        <p14:creationId xmlns:p14="http://schemas.microsoft.com/office/powerpoint/2010/main" val="1446787451"/>
      </p:ext>
    </p:extLst>
  </p:cSld>
  <p:clrMapOvr>
    <a:masterClrMapping/>
  </p:clrMapOvr>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lvl1pPr>
              <a:defRPr>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Slide Number Placeholder 5"/>
          <p:cNvSpPr txBox="1">
            <a:spLocks/>
          </p:cNvSpPr>
          <p:nvPr/>
        </p:nvSpPr>
        <p:spPr>
          <a:xfrm>
            <a:off x="7929562" y="683055"/>
            <a:ext cx="1214437" cy="199405"/>
          </a:xfrm>
          <a:prstGeom prst="rect">
            <a:avLst/>
          </a:prstGeom>
        </p:spPr>
        <p:txBody>
          <a:bodyPr vert="horz" lIns="91440" tIns="45720" rIns="91440" bIns="45720" rtlCol="0" anchor="ctr"/>
          <a:lstStyle>
            <a:defPPr>
              <a:defRPr lang="en-US"/>
            </a:defPPr>
            <a:lvl1pPr algn="r" rtl="0" fontAlgn="base">
              <a:spcBef>
                <a:spcPct val="0"/>
              </a:spcBef>
              <a:spcAft>
                <a:spcPct val="0"/>
              </a:spcAft>
              <a:defRPr sz="900" kern="1200">
                <a:solidFill>
                  <a:schemeClr val="bg1"/>
                </a:solidFill>
                <a:latin typeface="Arial Black" pitchFamily="34" charset="0"/>
                <a:ea typeface="+mn-ea"/>
                <a:cs typeface="+mn-cs"/>
              </a:defRPr>
            </a:lvl1pPr>
            <a:lvl2pPr marL="457200" algn="l" rtl="0" fontAlgn="base">
              <a:spcBef>
                <a:spcPct val="0"/>
              </a:spcBef>
              <a:spcAft>
                <a:spcPct val="0"/>
              </a:spcAft>
              <a:defRPr kern="1200">
                <a:solidFill>
                  <a:schemeClr val="tx1"/>
                </a:solidFill>
                <a:latin typeface="Arial Black" pitchFamily="34" charset="0"/>
                <a:ea typeface="+mn-ea"/>
                <a:cs typeface="+mn-cs"/>
              </a:defRPr>
            </a:lvl2pPr>
            <a:lvl3pPr marL="914400" algn="l" rtl="0" fontAlgn="base">
              <a:spcBef>
                <a:spcPct val="0"/>
              </a:spcBef>
              <a:spcAft>
                <a:spcPct val="0"/>
              </a:spcAft>
              <a:defRPr kern="1200">
                <a:solidFill>
                  <a:schemeClr val="tx1"/>
                </a:solidFill>
                <a:latin typeface="Arial Black" pitchFamily="34" charset="0"/>
                <a:ea typeface="+mn-ea"/>
                <a:cs typeface="+mn-cs"/>
              </a:defRPr>
            </a:lvl3pPr>
            <a:lvl4pPr marL="1371600" algn="l" rtl="0" fontAlgn="base">
              <a:spcBef>
                <a:spcPct val="0"/>
              </a:spcBef>
              <a:spcAft>
                <a:spcPct val="0"/>
              </a:spcAft>
              <a:defRPr kern="1200">
                <a:solidFill>
                  <a:schemeClr val="tx1"/>
                </a:solidFill>
                <a:latin typeface="Arial Black" pitchFamily="34" charset="0"/>
                <a:ea typeface="+mn-ea"/>
                <a:cs typeface="+mn-cs"/>
              </a:defRPr>
            </a:lvl4pPr>
            <a:lvl5pPr marL="1828800" algn="l" rtl="0" fontAlgn="base">
              <a:spcBef>
                <a:spcPct val="0"/>
              </a:spcBef>
              <a:spcAft>
                <a:spcPct val="0"/>
              </a:spcAft>
              <a:defRPr kern="1200">
                <a:solidFill>
                  <a:schemeClr val="tx1"/>
                </a:solidFill>
                <a:latin typeface="Arial Black" pitchFamily="34" charset="0"/>
                <a:ea typeface="+mn-ea"/>
                <a:cs typeface="+mn-cs"/>
              </a:defRPr>
            </a:lvl5pPr>
            <a:lvl6pPr marL="2286000" algn="l" defTabSz="914400" rtl="0" eaLnBrk="1" latinLnBrk="0" hangingPunct="1">
              <a:defRPr kern="1200">
                <a:solidFill>
                  <a:schemeClr val="tx1"/>
                </a:solidFill>
                <a:latin typeface="Arial Black" pitchFamily="34" charset="0"/>
                <a:ea typeface="+mn-ea"/>
                <a:cs typeface="+mn-cs"/>
              </a:defRPr>
            </a:lvl6pPr>
            <a:lvl7pPr marL="2743200" algn="l" defTabSz="914400" rtl="0" eaLnBrk="1" latinLnBrk="0" hangingPunct="1">
              <a:defRPr kern="1200">
                <a:solidFill>
                  <a:schemeClr val="tx1"/>
                </a:solidFill>
                <a:latin typeface="Arial Black" pitchFamily="34" charset="0"/>
                <a:ea typeface="+mn-ea"/>
                <a:cs typeface="+mn-cs"/>
              </a:defRPr>
            </a:lvl7pPr>
            <a:lvl8pPr marL="3200400" algn="l" defTabSz="914400" rtl="0" eaLnBrk="1" latinLnBrk="0" hangingPunct="1">
              <a:defRPr kern="1200">
                <a:solidFill>
                  <a:schemeClr val="tx1"/>
                </a:solidFill>
                <a:latin typeface="Arial Black" pitchFamily="34" charset="0"/>
                <a:ea typeface="+mn-ea"/>
                <a:cs typeface="+mn-cs"/>
              </a:defRPr>
            </a:lvl8pPr>
            <a:lvl9pPr marL="3657600" algn="l" defTabSz="914400" rtl="0" eaLnBrk="1" latinLnBrk="0" hangingPunct="1">
              <a:defRPr kern="1200">
                <a:solidFill>
                  <a:schemeClr val="tx1"/>
                </a:solidFill>
                <a:latin typeface="Arial Black" pitchFamily="34" charset="0"/>
                <a:ea typeface="+mn-ea"/>
                <a:cs typeface="+mn-cs"/>
              </a:defRPr>
            </a:lvl9pPr>
          </a:lstStyle>
          <a:p>
            <a:pPr fontAlgn="auto">
              <a:spcBef>
                <a:spcPts val="0"/>
              </a:spcBef>
              <a:spcAft>
                <a:spcPts val="0"/>
              </a:spcAft>
            </a:pPr>
            <a:fld id="{78E15454-4742-4ECF-B50F-FDB804986EEE}" type="slidenum">
              <a:rPr lang="en-US" b="1" smtClean="0">
                <a:solidFill>
                  <a:prstClr val="white"/>
                </a:solidFill>
                <a:latin typeface="Calibri"/>
                <a:cs typeface="Calibri"/>
              </a:rPr>
              <a:pPr fontAlgn="auto">
                <a:spcBef>
                  <a:spcPts val="0"/>
                </a:spcBef>
                <a:spcAft>
                  <a:spcPts val="0"/>
                </a:spcAft>
              </a:pPr>
              <a:t>‹#›</a:t>
            </a:fld>
            <a:endParaRPr lang="en-US" b="1" dirty="0">
              <a:solidFill>
                <a:prstClr val="white"/>
              </a:solidFill>
              <a:latin typeface="Calibri"/>
              <a:cs typeface="Calibri"/>
            </a:endParaRPr>
          </a:p>
        </p:txBody>
      </p:sp>
    </p:spTree>
    <p:extLst>
      <p:ext uri="{BB962C8B-B14F-4D97-AF65-F5344CB8AC3E}">
        <p14:creationId xmlns:p14="http://schemas.microsoft.com/office/powerpoint/2010/main" val="12861161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Picture 12" descr="Earth graphic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23562"/>
            <a:ext cx="9144000" cy="6881562"/>
          </a:xfrm>
          <a:prstGeom prst="rect">
            <a:avLst/>
          </a:prstGeom>
        </p:spPr>
      </p:pic>
      <p:sp>
        <p:nvSpPr>
          <p:cNvPr id="2" name="Title 1"/>
          <p:cNvSpPr>
            <a:spLocks noGrp="1"/>
          </p:cNvSpPr>
          <p:nvPr>
            <p:ph type="ctrTitle" hasCustomPrompt="1"/>
          </p:nvPr>
        </p:nvSpPr>
        <p:spPr>
          <a:xfrm>
            <a:off x="685800" y="336127"/>
            <a:ext cx="7772400" cy="759418"/>
          </a:xfrm>
        </p:spPr>
        <p:txBody>
          <a:bodyPr/>
          <a:lstStyle>
            <a:lvl1pPr>
              <a:defRPr>
                <a:solidFill>
                  <a:srgbClr val="FFFFFF"/>
                </a:solidFill>
                <a:latin typeface="Calibri"/>
                <a:cs typeface="Calibri"/>
              </a:defRPr>
            </a:lvl1pPr>
          </a:lstStyle>
          <a:p>
            <a:r>
              <a:rPr lang="en-US" dirty="0" smtClean="0"/>
              <a:t>Joint Polar Satellite System </a:t>
            </a:r>
            <a:endParaRPr lang="en-US" dirty="0"/>
          </a:p>
        </p:txBody>
      </p:sp>
      <p:sp>
        <p:nvSpPr>
          <p:cNvPr id="3" name="Subtitle 2"/>
          <p:cNvSpPr>
            <a:spLocks noGrp="1"/>
          </p:cNvSpPr>
          <p:nvPr>
            <p:ph type="subTitle" idx="1" hasCustomPrompt="1"/>
          </p:nvPr>
        </p:nvSpPr>
        <p:spPr>
          <a:xfrm>
            <a:off x="419099" y="1212050"/>
            <a:ext cx="8305800" cy="703022"/>
          </a:xfrm>
        </p:spPr>
        <p:txBody>
          <a:bodyPr>
            <a:normAutofit/>
          </a:bodyPr>
          <a:lstStyle>
            <a:lvl1pPr marL="0" indent="0" algn="ctr">
              <a:buNone/>
              <a:defRPr sz="2700">
                <a:solidFill>
                  <a:schemeClr val="bg1"/>
                </a:solidFill>
                <a:effectLst>
                  <a:outerShdw blurRad="38100" dist="38100" dir="2700000" algn="tl">
                    <a:srgbClr val="000000">
                      <a:alpha val="43137"/>
                    </a:srgbClr>
                  </a:outerShdw>
                </a:effectLst>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Briefing to Deputy Under Secretary for Operations</a:t>
            </a:r>
            <a:endParaRPr lang="en-US" dirty="0"/>
          </a:p>
        </p:txBody>
      </p:sp>
      <p:sp>
        <p:nvSpPr>
          <p:cNvPr id="8" name="Footer Placeholder 4"/>
          <p:cNvSpPr>
            <a:spLocks noGrp="1"/>
          </p:cNvSpPr>
          <p:nvPr>
            <p:ph type="ftr" sz="quarter" idx="3"/>
          </p:nvPr>
        </p:nvSpPr>
        <p:spPr>
          <a:xfrm>
            <a:off x="3124200" y="6492899"/>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pPr fontAlgn="base">
              <a:spcBef>
                <a:spcPct val="0"/>
              </a:spcBef>
              <a:spcAft>
                <a:spcPct val="0"/>
              </a:spcAft>
              <a:defRPr/>
            </a:pPr>
            <a:endParaRPr lang="en-US" b="1" kern="1200">
              <a:solidFill>
                <a:prstClr val="black">
                  <a:tint val="75000"/>
                </a:prstClr>
              </a:solidFill>
              <a:ea typeface="ＭＳ Ｐゴシック" pitchFamily="34" charset="-128"/>
            </a:endParaRPr>
          </a:p>
        </p:txBody>
      </p:sp>
      <p:cxnSp>
        <p:nvCxnSpPr>
          <p:cNvPr id="14" name="Straight Connector 13"/>
          <p:cNvCxnSpPr/>
          <p:nvPr/>
        </p:nvCxnSpPr>
        <p:spPr>
          <a:xfrm>
            <a:off x="419099" y="1143000"/>
            <a:ext cx="8305800" cy="1588"/>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pic>
        <p:nvPicPr>
          <p:cNvPr id="15" name="Picture 14" descr="jpss_mission1_300.png"/>
          <p:cNvPicPr>
            <a:picLocks noChangeAspect="1"/>
          </p:cNvPicPr>
          <p:nvPr/>
        </p:nvPicPr>
        <p:blipFill>
          <a:blip r:embed="rId3"/>
          <a:stretch>
            <a:fillRect/>
          </a:stretch>
        </p:blipFill>
        <p:spPr>
          <a:xfrm>
            <a:off x="4533899" y="2222174"/>
            <a:ext cx="4495800" cy="2850362"/>
          </a:xfrm>
          <a:prstGeom prst="rect">
            <a:avLst/>
          </a:prstGeom>
        </p:spPr>
      </p:pic>
    </p:spTree>
    <p:extLst>
      <p:ext uri="{BB962C8B-B14F-4D97-AF65-F5344CB8AC3E}">
        <p14:creationId xmlns:p14="http://schemas.microsoft.com/office/powerpoint/2010/main" val="182975279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Helvetica"/>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12"/>
          <p:cNvSpPr>
            <a:spLocks noGrp="1"/>
          </p:cNvSpPr>
          <p:nvPr>
            <p:ph type="dt" sz="half" idx="10"/>
          </p:nvPr>
        </p:nvSpPr>
        <p:spPr>
          <a:xfrm>
            <a:off x="201613" y="6532563"/>
            <a:ext cx="2133600" cy="303212"/>
          </a:xfrm>
        </p:spPr>
        <p:txBody>
          <a:bodyPr/>
          <a:lstStyle>
            <a:lvl1pPr>
              <a:defRPr/>
            </a:lvl1pPr>
          </a:lstStyle>
          <a:p>
            <a:pPr>
              <a:defRPr/>
            </a:pPr>
            <a:r>
              <a:rPr lang="en-US">
                <a:solidFill>
                  <a:srgbClr val="000000"/>
                </a:solidFill>
                <a:latin typeface="Calibri"/>
              </a:rPr>
              <a:t>January 10, 2012</a:t>
            </a:r>
          </a:p>
        </p:txBody>
      </p:sp>
      <p:sp>
        <p:nvSpPr>
          <p:cNvPr id="5" name="Slide Number Placeholder 13"/>
          <p:cNvSpPr>
            <a:spLocks noGrp="1"/>
          </p:cNvSpPr>
          <p:nvPr>
            <p:ph type="sldNum" sz="quarter" idx="11"/>
          </p:nvPr>
        </p:nvSpPr>
        <p:spPr>
          <a:xfrm>
            <a:off x="6553200" y="6286500"/>
            <a:ext cx="2133600" cy="476250"/>
          </a:xfrm>
          <a:prstGeom prst="rect">
            <a:avLst/>
          </a:prstGeom>
        </p:spPr>
        <p:txBody>
          <a:bodyPr/>
          <a:lstStyle>
            <a:lvl1pPr>
              <a:defRPr/>
            </a:lvl1p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2E125B06-ECB7-CD4C-B20B-4BE745C70465}"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6" name="Footer Placeholder 14"/>
          <p:cNvSpPr>
            <a:spLocks noGrp="1"/>
          </p:cNvSpPr>
          <p:nvPr>
            <p:ph type="ftr" sz="quarter" idx="12"/>
          </p:nvPr>
        </p:nvSpPr>
        <p:spPr/>
        <p:txBody>
          <a:bodyPr/>
          <a:lstStyle>
            <a:lvl1pPr>
              <a:defRPr i="1">
                <a:solidFill>
                  <a:schemeClr val="tx1"/>
                </a:solidFill>
                <a:latin typeface="Times New Roman" pitchFamily="18" charset="0"/>
                <a:cs typeface="Times New Roman" pitchFamily="18" charset="0"/>
              </a:defRPr>
            </a:lvl1pPr>
          </a:lstStyle>
          <a:p>
            <a:pPr>
              <a:defRPr/>
            </a:pPr>
            <a:r>
              <a:rPr lang="en-US">
                <a:solidFill>
                  <a:srgbClr val="000000"/>
                </a:solidFill>
              </a:rPr>
              <a:t>JPSS Free Flyer MSR - NASA Internal Use Only</a:t>
            </a:r>
          </a:p>
        </p:txBody>
      </p:sp>
    </p:spTree>
    <p:extLst>
      <p:ext uri="{BB962C8B-B14F-4D97-AF65-F5344CB8AC3E}">
        <p14:creationId xmlns:p14="http://schemas.microsoft.com/office/powerpoint/2010/main" val="308201551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7314"/>
            <a:ext cx="4038600" cy="524486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7314"/>
            <a:ext cx="4038600" cy="5244860"/>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5"/>
          <p:cNvSpPr>
            <a:spLocks noGrp="1"/>
          </p:cNvSpPr>
          <p:nvPr>
            <p:ph type="sldNum" sz="quarter" idx="4"/>
          </p:nvPr>
        </p:nvSpPr>
        <p:spPr>
          <a:xfrm>
            <a:off x="7929562" y="799468"/>
            <a:ext cx="1214437" cy="199405"/>
          </a:xfrm>
          <a:prstGeom prst="rect">
            <a:avLst/>
          </a:prstGeom>
        </p:spPr>
        <p:txBody>
          <a:bodyPr vert="horz" lIns="91440" tIns="45720" rIns="91440" bIns="45720" rtlCol="0" anchor="ctr"/>
          <a:lstStyle>
            <a:lvl1pPr algn="r">
              <a:defRPr sz="900">
                <a:solidFill>
                  <a:schemeClr val="bg1"/>
                </a:solidFill>
              </a:defRPr>
            </a:lvl1pPr>
          </a:lstStyle>
          <a:p>
            <a:pPr fontAlgn="base">
              <a:spcBef>
                <a:spcPct val="0"/>
              </a:spcBef>
              <a:spcAft>
                <a:spcPct val="0"/>
              </a:spcAft>
              <a:defRPr/>
            </a:pPr>
            <a:endParaRPr lang="en-US" b="1" kern="1200">
              <a:solidFill>
                <a:prstClr val="white"/>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459323644"/>
      </p:ext>
    </p:extLst>
  </p:cSld>
  <p:clrMapOvr>
    <a:masterClrMapping/>
  </p:clrMapOvr>
  <p:timing>
    <p:tnLst>
      <p:par>
        <p:cTn xmlns:p14="http://schemas.microsoft.com/office/powerpoint/2010/mai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Slide Number Placeholder 5"/>
          <p:cNvSpPr txBox="1">
            <a:spLocks/>
          </p:cNvSpPr>
          <p:nvPr/>
        </p:nvSpPr>
        <p:spPr>
          <a:xfrm>
            <a:off x="7929562" y="683055"/>
            <a:ext cx="1214437" cy="199405"/>
          </a:xfrm>
          <a:prstGeom prst="rect">
            <a:avLst/>
          </a:prstGeom>
        </p:spPr>
        <p:txBody>
          <a:bodyPr vert="horz" lIns="91440" tIns="45720" rIns="91440" bIns="45720" rtlCol="0" anchor="ctr"/>
          <a:lstStyle>
            <a:defPPr>
              <a:defRPr lang="en-US"/>
            </a:defPPr>
            <a:lvl1pPr algn="r" rtl="0" fontAlgn="base">
              <a:spcBef>
                <a:spcPct val="0"/>
              </a:spcBef>
              <a:spcAft>
                <a:spcPct val="0"/>
              </a:spcAft>
              <a:defRPr sz="900" kern="1200">
                <a:solidFill>
                  <a:schemeClr val="bg1"/>
                </a:solidFill>
                <a:latin typeface="Arial Black" pitchFamily="34" charset="0"/>
                <a:ea typeface="+mn-ea"/>
                <a:cs typeface="+mn-cs"/>
              </a:defRPr>
            </a:lvl1pPr>
            <a:lvl2pPr marL="457200" algn="l" rtl="0" fontAlgn="base">
              <a:spcBef>
                <a:spcPct val="0"/>
              </a:spcBef>
              <a:spcAft>
                <a:spcPct val="0"/>
              </a:spcAft>
              <a:defRPr kern="1200">
                <a:solidFill>
                  <a:schemeClr val="tx1"/>
                </a:solidFill>
                <a:latin typeface="Arial Black" pitchFamily="34" charset="0"/>
                <a:ea typeface="+mn-ea"/>
                <a:cs typeface="+mn-cs"/>
              </a:defRPr>
            </a:lvl2pPr>
            <a:lvl3pPr marL="914400" algn="l" rtl="0" fontAlgn="base">
              <a:spcBef>
                <a:spcPct val="0"/>
              </a:spcBef>
              <a:spcAft>
                <a:spcPct val="0"/>
              </a:spcAft>
              <a:defRPr kern="1200">
                <a:solidFill>
                  <a:schemeClr val="tx1"/>
                </a:solidFill>
                <a:latin typeface="Arial Black" pitchFamily="34" charset="0"/>
                <a:ea typeface="+mn-ea"/>
                <a:cs typeface="+mn-cs"/>
              </a:defRPr>
            </a:lvl3pPr>
            <a:lvl4pPr marL="1371600" algn="l" rtl="0" fontAlgn="base">
              <a:spcBef>
                <a:spcPct val="0"/>
              </a:spcBef>
              <a:spcAft>
                <a:spcPct val="0"/>
              </a:spcAft>
              <a:defRPr kern="1200">
                <a:solidFill>
                  <a:schemeClr val="tx1"/>
                </a:solidFill>
                <a:latin typeface="Arial Black" pitchFamily="34" charset="0"/>
                <a:ea typeface="+mn-ea"/>
                <a:cs typeface="+mn-cs"/>
              </a:defRPr>
            </a:lvl4pPr>
            <a:lvl5pPr marL="1828800" algn="l" rtl="0" fontAlgn="base">
              <a:spcBef>
                <a:spcPct val="0"/>
              </a:spcBef>
              <a:spcAft>
                <a:spcPct val="0"/>
              </a:spcAft>
              <a:defRPr kern="1200">
                <a:solidFill>
                  <a:schemeClr val="tx1"/>
                </a:solidFill>
                <a:latin typeface="Arial Black" pitchFamily="34" charset="0"/>
                <a:ea typeface="+mn-ea"/>
                <a:cs typeface="+mn-cs"/>
              </a:defRPr>
            </a:lvl5pPr>
            <a:lvl6pPr marL="2286000" algn="l" defTabSz="914400" rtl="0" eaLnBrk="1" latinLnBrk="0" hangingPunct="1">
              <a:defRPr kern="1200">
                <a:solidFill>
                  <a:schemeClr val="tx1"/>
                </a:solidFill>
                <a:latin typeface="Arial Black" pitchFamily="34" charset="0"/>
                <a:ea typeface="+mn-ea"/>
                <a:cs typeface="+mn-cs"/>
              </a:defRPr>
            </a:lvl6pPr>
            <a:lvl7pPr marL="2743200" algn="l" defTabSz="914400" rtl="0" eaLnBrk="1" latinLnBrk="0" hangingPunct="1">
              <a:defRPr kern="1200">
                <a:solidFill>
                  <a:schemeClr val="tx1"/>
                </a:solidFill>
                <a:latin typeface="Arial Black" pitchFamily="34" charset="0"/>
                <a:ea typeface="+mn-ea"/>
                <a:cs typeface="+mn-cs"/>
              </a:defRPr>
            </a:lvl7pPr>
            <a:lvl8pPr marL="3200400" algn="l" defTabSz="914400" rtl="0" eaLnBrk="1" latinLnBrk="0" hangingPunct="1">
              <a:defRPr kern="1200">
                <a:solidFill>
                  <a:schemeClr val="tx1"/>
                </a:solidFill>
                <a:latin typeface="Arial Black" pitchFamily="34" charset="0"/>
                <a:ea typeface="+mn-ea"/>
                <a:cs typeface="+mn-cs"/>
              </a:defRPr>
            </a:lvl8pPr>
            <a:lvl9pPr marL="3657600" algn="l" defTabSz="914400" rtl="0" eaLnBrk="1" latinLnBrk="0" hangingPunct="1">
              <a:defRPr kern="1200">
                <a:solidFill>
                  <a:schemeClr val="tx1"/>
                </a:solidFill>
                <a:latin typeface="Arial Black" pitchFamily="34" charset="0"/>
                <a:ea typeface="+mn-ea"/>
                <a:cs typeface="+mn-cs"/>
              </a:defRPr>
            </a:lvl9pPr>
          </a:lstStyle>
          <a:p>
            <a:pPr fontAlgn="auto">
              <a:spcBef>
                <a:spcPts val="0"/>
              </a:spcBef>
              <a:spcAft>
                <a:spcPts val="0"/>
              </a:spcAft>
            </a:pPr>
            <a:fld id="{78E15454-4742-4ECF-B50F-FDB804986EEE}" type="slidenum">
              <a:rPr lang="en-US" b="1" smtClean="0">
                <a:solidFill>
                  <a:prstClr val="white"/>
                </a:solidFill>
                <a:latin typeface="Calibri"/>
              </a:rPr>
              <a:pPr fontAlgn="auto">
                <a:spcBef>
                  <a:spcPts val="0"/>
                </a:spcBef>
                <a:spcAft>
                  <a:spcPts val="0"/>
                </a:spcAft>
              </a:pPr>
              <a:t>‹#›</a:t>
            </a:fld>
            <a:endParaRPr lang="en-US" b="1" dirty="0">
              <a:solidFill>
                <a:prstClr val="white"/>
              </a:solidFill>
              <a:latin typeface="Calibri"/>
            </a:endParaRPr>
          </a:p>
        </p:txBody>
      </p:sp>
    </p:spTree>
    <p:extLst>
      <p:ext uri="{BB962C8B-B14F-4D97-AF65-F5344CB8AC3E}">
        <p14:creationId xmlns:p14="http://schemas.microsoft.com/office/powerpoint/2010/main" val="343792212"/>
      </p:ext>
    </p:extLst>
  </p:cSld>
  <p:clrMapOvr>
    <a:masterClrMapping/>
  </p:clrMapOvr>
  <p:timing>
    <p:tnLst>
      <p:par>
        <p:cTn xmlns:p14="http://schemas.microsoft.com/office/powerpoint/2010/mai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920000"/>
            <a:ext cx="3008313" cy="1162050"/>
          </a:xfrm>
        </p:spPr>
        <p:txBody>
          <a:bodyPr anchor="b"/>
          <a:lstStyle>
            <a:lvl1pPr algn="l">
              <a:defRPr sz="2000" b="1">
                <a:solidFill>
                  <a:schemeClr val="bg2">
                    <a:lumMod val="50000"/>
                  </a:schemeClr>
                </a:solidFill>
                <a:latin typeface="Calibri" panose="020F0502020204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963136"/>
            <a:ext cx="5111750"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2" y="2125181"/>
            <a:ext cx="3008313"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4"/>
          </p:nvPr>
        </p:nvSpPr>
        <p:spPr>
          <a:xfrm>
            <a:off x="7929562" y="683055"/>
            <a:ext cx="1214437" cy="199405"/>
          </a:xfrm>
          <a:prstGeom prst="rect">
            <a:avLst/>
          </a:prstGeom>
        </p:spPr>
        <p:txBody>
          <a:bodyPr vert="horz" lIns="91440" tIns="45720" rIns="91440" bIns="45720" rtlCol="0" anchor="ctr"/>
          <a:lstStyle>
            <a:lvl1pPr algn="r">
              <a:defRPr sz="900">
                <a:solidFill>
                  <a:schemeClr val="bg1"/>
                </a:solidFill>
              </a:defRPr>
            </a:lvl1pPr>
          </a:lstStyle>
          <a:p>
            <a:pPr fontAlgn="base">
              <a:spcBef>
                <a:spcPct val="0"/>
              </a:spcBef>
              <a:spcAft>
                <a:spcPct val="0"/>
              </a:spcAft>
              <a:defRPr/>
            </a:pPr>
            <a:endParaRPr lang="en-US" b="1" kern="1200">
              <a:solidFill>
                <a:prstClr val="white"/>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157565180"/>
      </p:ext>
    </p:extLst>
  </p:cSld>
  <p:clrMapOvr>
    <a:masterClrMapping/>
  </p:clrMapOvr>
  <p:timing>
    <p:tnLst>
      <p:par>
        <p:cTn xmlns:p14="http://schemas.microsoft.com/office/powerpoint/2010/mai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664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78579"/>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833142"/>
            <a:ext cx="5486400" cy="804862"/>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Date Placeholder 3"/>
          <p:cNvSpPr>
            <a:spLocks noGrp="1"/>
          </p:cNvSpPr>
          <p:nvPr>
            <p:ph type="dt" sz="half" idx="10"/>
          </p:nvPr>
        </p:nvSpPr>
        <p:spPr>
          <a:xfrm>
            <a:off x="0" y="702084"/>
            <a:ext cx="1747838" cy="175590"/>
          </a:xfrm>
          <a:prstGeom prst="rect">
            <a:avLst/>
          </a:prstGeom>
        </p:spPr>
        <p:txBody>
          <a:bodyPr vert="horz" lIns="91440" tIns="45720" rIns="91440" bIns="45720" rtlCol="0" anchor="ctr"/>
          <a:lstStyle>
            <a:lvl1pPr algn="l">
              <a:defRPr sz="800">
                <a:solidFill>
                  <a:schemeClr val="bg1"/>
                </a:solidFill>
              </a:defRPr>
            </a:lvl1pPr>
          </a:lstStyle>
          <a:p>
            <a:pPr fontAlgn="base">
              <a:spcBef>
                <a:spcPct val="0"/>
              </a:spcBef>
              <a:spcAft>
                <a:spcPct val="0"/>
              </a:spcAft>
              <a:defRPr/>
            </a:pPr>
            <a:fld id="{406C198B-21D1-7942-BC8E-8F55538CE117}" type="datetime1">
              <a:rPr lang="en-US" b="1" kern="1200" smtClean="0">
                <a:solidFill>
                  <a:prstClr val="white"/>
                </a:solidFill>
                <a:latin typeface="Arial" pitchFamily="34" charset="0"/>
                <a:ea typeface="ＭＳ Ｐゴシック" pitchFamily="34" charset="-128"/>
                <a:cs typeface="+mn-cs"/>
              </a:rPr>
              <a:pPr fontAlgn="base">
                <a:spcBef>
                  <a:spcPct val="0"/>
                </a:spcBef>
                <a:spcAft>
                  <a:spcPct val="0"/>
                </a:spcAft>
                <a:defRPr/>
              </a:pPr>
              <a:t>6/15/15</a:t>
            </a:fld>
            <a:endParaRPr lang="en-US" b="1" kern="1200">
              <a:solidFill>
                <a:prstClr val="white"/>
              </a:solidFill>
              <a:latin typeface="Arial" pitchFamily="34" charset="0"/>
              <a:ea typeface="ＭＳ Ｐゴシック" pitchFamily="34" charset="-128"/>
              <a:cs typeface="+mn-cs"/>
            </a:endParaRPr>
          </a:p>
        </p:txBody>
      </p:sp>
      <p:sp>
        <p:nvSpPr>
          <p:cNvPr id="9" name="Footer Placeholder 4"/>
          <p:cNvSpPr>
            <a:spLocks noGrp="1"/>
          </p:cNvSpPr>
          <p:nvPr>
            <p:ph type="ftr" sz="quarter" idx="3"/>
          </p:nvPr>
        </p:nvSpPr>
        <p:spPr>
          <a:xfrm>
            <a:off x="3124200" y="692557"/>
            <a:ext cx="2895600" cy="178984"/>
          </a:xfrm>
          <a:prstGeom prst="rect">
            <a:avLst/>
          </a:prstGeom>
        </p:spPr>
        <p:txBody>
          <a:bodyPr vert="horz" lIns="91440" tIns="45720" rIns="91440" bIns="45720" rtlCol="0" anchor="ctr"/>
          <a:lstStyle>
            <a:lvl1pPr algn="ctr">
              <a:defRPr sz="900">
                <a:solidFill>
                  <a:schemeClr val="bg1"/>
                </a:solidFill>
              </a:defRPr>
            </a:lvl1pPr>
          </a:lstStyle>
          <a:p>
            <a:pPr fontAlgn="base">
              <a:spcBef>
                <a:spcPct val="0"/>
              </a:spcBef>
              <a:spcAft>
                <a:spcPct val="0"/>
              </a:spcAft>
              <a:defRPr/>
            </a:pPr>
            <a:endParaRPr lang="en-US" b="1" kern="1200">
              <a:solidFill>
                <a:prstClr val="white"/>
              </a:solidFill>
              <a:latin typeface="Arial" pitchFamily="34" charset="0"/>
              <a:ea typeface="ＭＳ Ｐゴシック" pitchFamily="34" charset="-128"/>
              <a:cs typeface="+mn-cs"/>
            </a:endParaRPr>
          </a:p>
        </p:txBody>
      </p:sp>
      <p:sp>
        <p:nvSpPr>
          <p:cNvPr id="10" name="Slide Number Placeholder 5"/>
          <p:cNvSpPr>
            <a:spLocks noGrp="1"/>
          </p:cNvSpPr>
          <p:nvPr>
            <p:ph type="sldNum" sz="quarter" idx="4"/>
          </p:nvPr>
        </p:nvSpPr>
        <p:spPr>
          <a:xfrm>
            <a:off x="7929562" y="683055"/>
            <a:ext cx="1214437" cy="199405"/>
          </a:xfrm>
          <a:prstGeom prst="rect">
            <a:avLst/>
          </a:prstGeom>
        </p:spPr>
        <p:txBody>
          <a:bodyPr vert="horz" lIns="91440" tIns="45720" rIns="91440" bIns="45720" rtlCol="0" anchor="ctr"/>
          <a:lstStyle>
            <a:lvl1pPr algn="r">
              <a:defRPr sz="900">
                <a:solidFill>
                  <a:schemeClr val="bg1"/>
                </a:solidFill>
              </a:defRPr>
            </a:lvl1pPr>
          </a:lstStyle>
          <a:p>
            <a:pPr fontAlgn="base">
              <a:spcBef>
                <a:spcPct val="0"/>
              </a:spcBef>
              <a:spcAft>
                <a:spcPct val="0"/>
              </a:spcAft>
              <a:defRPr/>
            </a:pPr>
            <a:endParaRPr lang="en-US" b="1" kern="1200">
              <a:solidFill>
                <a:prstClr val="white"/>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9651541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7929562" y="683055"/>
            <a:ext cx="1214437" cy="199405"/>
          </a:xfrm>
          <a:prstGeom prst="rect">
            <a:avLst/>
          </a:prstGeom>
        </p:spPr>
        <p:txBody>
          <a:bodyPr vert="horz" lIns="91440" tIns="45720" rIns="91440" bIns="45720" rtlCol="0" anchor="ctr"/>
          <a:lstStyle>
            <a:lvl1pPr algn="r">
              <a:defRPr sz="900">
                <a:solidFill>
                  <a:schemeClr val="bg1"/>
                </a:solidFill>
              </a:defRPr>
            </a:lvl1pPr>
          </a:lstStyle>
          <a:p>
            <a:pPr fontAlgn="base">
              <a:spcBef>
                <a:spcPct val="0"/>
              </a:spcBef>
              <a:spcAft>
                <a:spcPct val="0"/>
              </a:spcAft>
              <a:defRPr/>
            </a:pPr>
            <a:endParaRPr lang="en-US" b="1" kern="1200">
              <a:solidFill>
                <a:prstClr val="white"/>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225461997"/>
      </p:ext>
    </p:extLst>
  </p:cSld>
  <p:clrMapOvr>
    <a:masterClrMapping/>
  </p:clrMapOvr>
  <p:timing>
    <p:tnLst>
      <p:par>
        <p:cTn xmlns:p14="http://schemas.microsoft.com/office/powerpoint/2010/mai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702084"/>
            <a:ext cx="1747838" cy="175590"/>
          </a:xfrm>
          <a:prstGeom prst="rect">
            <a:avLst/>
          </a:prstGeom>
        </p:spPr>
        <p:txBody>
          <a:bodyPr/>
          <a:lstStyle/>
          <a:p>
            <a:pPr fontAlgn="base">
              <a:spcBef>
                <a:spcPct val="0"/>
              </a:spcBef>
              <a:spcAft>
                <a:spcPct val="0"/>
              </a:spcAft>
              <a:defRPr/>
            </a:pPr>
            <a:fld id="{2763D6A4-3791-2F48-849A-3945FB33586C}" type="datetime1">
              <a:rPr lang="en-US" sz="1200" b="1" kern="1200">
                <a:solidFill>
                  <a:prstClr val="black"/>
                </a:solidFill>
                <a:latin typeface="Arial" pitchFamily="34" charset="0"/>
                <a:ea typeface="ＭＳ Ｐゴシック" pitchFamily="34" charset="-128"/>
                <a:cs typeface="+mn-cs"/>
              </a:rPr>
              <a:pPr fontAlgn="base">
                <a:spcBef>
                  <a:spcPct val="0"/>
                </a:spcBef>
                <a:spcAft>
                  <a:spcPct val="0"/>
                </a:spcAft>
                <a:defRPr/>
              </a:pPr>
              <a:t>6/15/15</a:t>
            </a:fld>
            <a:endParaRPr lang="en-US" sz="1200" b="1" kern="1200">
              <a:solidFill>
                <a:prstClr val="black"/>
              </a:solidFill>
              <a:latin typeface="Arial" pitchFamily="34" charset="0"/>
              <a:ea typeface="ＭＳ Ｐゴシック" pitchFamily="34" charset="-128"/>
              <a:cs typeface="+mn-cs"/>
            </a:endParaRPr>
          </a:p>
        </p:txBody>
      </p:sp>
      <p:sp>
        <p:nvSpPr>
          <p:cNvPr id="5" name="Footer Placeholder 4"/>
          <p:cNvSpPr>
            <a:spLocks noGrp="1"/>
          </p:cNvSpPr>
          <p:nvPr>
            <p:ph type="ftr" sz="quarter" idx="11"/>
          </p:nvPr>
        </p:nvSpPr>
        <p:spPr>
          <a:xfrm>
            <a:off x="3124200" y="692557"/>
            <a:ext cx="2895600" cy="178984"/>
          </a:xfrm>
          <a:prstGeom prst="rect">
            <a:avLst/>
          </a:prstGeom>
        </p:spPr>
        <p:txBody>
          <a:bodyPr/>
          <a:lstStyle/>
          <a:p>
            <a:pPr fontAlgn="base">
              <a:spcBef>
                <a:spcPct val="0"/>
              </a:spcBef>
              <a:spcAft>
                <a:spcPct val="0"/>
              </a:spcAft>
              <a:defRPr/>
            </a:pPr>
            <a:endParaRPr lang="en-US" sz="1200" b="1" kern="1200" dirty="0">
              <a:solidFill>
                <a:prstClr val="black"/>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9513401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623888"/>
      </p:ext>
    </p:extLst>
  </p:cSld>
  <p:clrMapOvr>
    <a:masterClrMapping/>
  </p:clrMapOvr>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6935768"/>
      </p:ext>
    </p:extLst>
  </p:cSld>
  <p:clrMapOvr>
    <a:masterClrMapping/>
  </p:clrMapOvr>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863287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Project Tag-up</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3417690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Helvetica"/>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12"/>
          <p:cNvSpPr>
            <a:spLocks noGrp="1"/>
          </p:cNvSpPr>
          <p:nvPr>
            <p:ph type="dt" sz="half" idx="10"/>
          </p:nvPr>
        </p:nvSpPr>
        <p:spPr>
          <a:xfrm>
            <a:off x="201613" y="6532563"/>
            <a:ext cx="2133600" cy="303212"/>
          </a:xfrm>
        </p:spPr>
        <p:txBody>
          <a:bodyPr/>
          <a:lstStyle>
            <a:lvl1pPr>
              <a:defRPr/>
            </a:lvl1pPr>
          </a:lstStyle>
          <a:p>
            <a:pPr>
              <a:defRPr/>
            </a:pPr>
            <a:r>
              <a:rPr lang="en-US">
                <a:solidFill>
                  <a:srgbClr val="000000"/>
                </a:solidFill>
                <a:latin typeface="Calibri"/>
              </a:rPr>
              <a:t>January 10, 2012</a:t>
            </a:r>
          </a:p>
        </p:txBody>
      </p:sp>
      <p:sp>
        <p:nvSpPr>
          <p:cNvPr id="5" name="Slide Number Placeholder 13"/>
          <p:cNvSpPr>
            <a:spLocks noGrp="1"/>
          </p:cNvSpPr>
          <p:nvPr>
            <p:ph type="sldNum" sz="quarter" idx="11"/>
          </p:nvPr>
        </p:nvSpPr>
        <p:spPr>
          <a:xfrm>
            <a:off x="6553200" y="6356350"/>
            <a:ext cx="2133600" cy="365125"/>
          </a:xfrm>
          <a:prstGeom prst="rect">
            <a:avLst/>
          </a:prstGeom>
        </p:spPr>
        <p:txBody>
          <a:bodyPr/>
          <a:lstStyle>
            <a:lvl1pPr>
              <a:defRPr/>
            </a:lvl1p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1BF964F3-AED4-024D-9714-2B63691B2A66}"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6" name="Footer Placeholder 14"/>
          <p:cNvSpPr>
            <a:spLocks noGrp="1"/>
          </p:cNvSpPr>
          <p:nvPr>
            <p:ph type="ftr" sz="quarter" idx="12"/>
          </p:nvPr>
        </p:nvSpPr>
        <p:spPr/>
        <p:txBody>
          <a:bodyPr/>
          <a:lstStyle>
            <a:lvl1pPr>
              <a:defRPr i="1">
                <a:solidFill>
                  <a:schemeClr val="tx1"/>
                </a:solidFill>
                <a:latin typeface="Times New Roman" pitchFamily="18" charset="0"/>
                <a:cs typeface="Times New Roman" pitchFamily="18" charset="0"/>
              </a:defRPr>
            </a:lvl1pPr>
          </a:lstStyle>
          <a:p>
            <a:pPr>
              <a:defRPr/>
            </a:pPr>
            <a:r>
              <a:rPr lang="en-US">
                <a:solidFill>
                  <a:srgbClr val="000000"/>
                </a:solidFill>
              </a:rPr>
              <a:t>JPSS Free Flyer MSR - NASA Internal Use Only</a:t>
            </a:r>
          </a:p>
        </p:txBody>
      </p:sp>
    </p:spTree>
    <p:extLst>
      <p:ext uri="{BB962C8B-B14F-4D97-AF65-F5344CB8AC3E}">
        <p14:creationId xmlns:p14="http://schemas.microsoft.com/office/powerpoint/2010/main" val="374640547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cs typeface="+mn-cs"/>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83987105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Monthly Status Review</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86574343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38500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Project Tag-up</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41154801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cs typeface="+mn-cs"/>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100627407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Monthly Status Review</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116028106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0128378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Project Tag-up</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38382239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cs typeface="+mn-cs"/>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361891275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Monthly Status Review</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850405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5" name="Title 4"/>
          <p:cNvSpPr>
            <a:spLocks noGrp="1"/>
          </p:cNvSpPr>
          <p:nvPr>
            <p:ph type="title"/>
          </p:nvPr>
        </p:nvSpPr>
        <p:spPr>
          <a:xfrm>
            <a:off x="1014984" y="64008"/>
            <a:ext cx="7132320" cy="493776"/>
          </a:xfrm>
        </p:spPr>
        <p:txBody>
          <a:bodyPr/>
          <a:lstStyle>
            <a:lvl1pPr>
              <a:defRPr/>
            </a:lvl1pPr>
          </a:lstStyle>
          <a:p>
            <a:r>
              <a:rPr lang="en-US" smtClean="0"/>
              <a:t>Click to edit Master title style</a:t>
            </a:r>
            <a:endParaRPr lang="en-US" dirty="0"/>
          </a:p>
        </p:txBody>
      </p:sp>
      <p:sp>
        <p:nvSpPr>
          <p:cNvPr id="16" name="Subtitle 2"/>
          <p:cNvSpPr>
            <a:spLocks noGrp="1"/>
          </p:cNvSpPr>
          <p:nvPr>
            <p:ph type="subTitle" idx="13"/>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21" name="Text Placeholder 20"/>
          <p:cNvSpPr>
            <a:spLocks noGrp="1"/>
          </p:cNvSpPr>
          <p:nvPr>
            <p:ph type="body" sz="quarter" idx="18"/>
          </p:nvPr>
        </p:nvSpPr>
        <p:spPr>
          <a:xfrm>
            <a:off x="210312" y="950976"/>
            <a:ext cx="4361688" cy="182880"/>
          </a:xfrm>
          <a:prstGeom prst="rect">
            <a:avLst/>
          </a:prstGeom>
        </p:spPr>
        <p:txBody>
          <a:bodyPr lIns="0" tIns="0" rIns="0" bIns="0" anchorCtr="1">
            <a:normAutofit/>
          </a:bodyPr>
          <a:lstStyle>
            <a:lvl1pPr algn="ctr">
              <a:buFontTx/>
              <a:buNone/>
              <a:defRPr sz="1200" i="1">
                <a:solidFill>
                  <a:srgbClr val="EE0000"/>
                </a:solidFill>
                <a:latin typeface="Helvetica"/>
              </a:defRPr>
            </a:lvl1pPr>
            <a:lvl2pPr>
              <a:buFontTx/>
              <a:buNone/>
              <a:defRPr sz="1200">
                <a:solidFill>
                  <a:srgbClr val="EE0000"/>
                </a:solidFill>
                <a:latin typeface="+mn-lt"/>
              </a:defRPr>
            </a:lvl2pPr>
            <a:lvl3pPr>
              <a:buFontTx/>
              <a:buNone/>
              <a:defRPr sz="1200">
                <a:solidFill>
                  <a:srgbClr val="EE0000"/>
                </a:solidFill>
                <a:latin typeface="+mn-lt"/>
              </a:defRPr>
            </a:lvl3pPr>
            <a:lvl4pPr>
              <a:buFontTx/>
              <a:buNone/>
              <a:defRPr sz="1200">
                <a:solidFill>
                  <a:srgbClr val="EE0000"/>
                </a:solidFill>
                <a:latin typeface="+mn-lt"/>
              </a:defRPr>
            </a:lvl4pPr>
            <a:lvl5pPr>
              <a:defRPr sz="1200">
                <a:solidFill>
                  <a:srgbClr val="EE0000"/>
                </a:solidFill>
                <a:latin typeface="+mn-lt"/>
              </a:defRPr>
            </a:lvl5pPr>
          </a:lstStyle>
          <a:p>
            <a:pPr lvl="0"/>
            <a:r>
              <a:rPr lang="en-US" dirty="0" smtClean="0"/>
              <a:t>Click to edit Master text styles</a:t>
            </a:r>
          </a:p>
        </p:txBody>
      </p:sp>
      <p:sp>
        <p:nvSpPr>
          <p:cNvPr id="22" name="Text Placeholder 20"/>
          <p:cNvSpPr>
            <a:spLocks noGrp="1"/>
          </p:cNvSpPr>
          <p:nvPr>
            <p:ph type="body" sz="quarter" idx="19"/>
          </p:nvPr>
        </p:nvSpPr>
        <p:spPr>
          <a:xfrm>
            <a:off x="4581144" y="3739896"/>
            <a:ext cx="4361688" cy="182880"/>
          </a:xfrm>
          <a:prstGeom prst="rect">
            <a:avLst/>
          </a:prstGeom>
        </p:spPr>
        <p:txBody>
          <a:bodyPr lIns="0" tIns="0" rIns="0" bIns="0" anchorCtr="1">
            <a:normAutofit/>
          </a:bodyPr>
          <a:lstStyle>
            <a:lvl1pPr algn="ctr">
              <a:buFontTx/>
              <a:buNone/>
              <a:defRPr sz="1200" i="1">
                <a:solidFill>
                  <a:srgbClr val="EE0000"/>
                </a:solidFill>
                <a:latin typeface="Helvetica"/>
              </a:defRPr>
            </a:lvl1pPr>
            <a:lvl2pPr>
              <a:buFontTx/>
              <a:buNone/>
              <a:defRPr sz="1200">
                <a:solidFill>
                  <a:srgbClr val="EE0000"/>
                </a:solidFill>
                <a:latin typeface="+mn-lt"/>
              </a:defRPr>
            </a:lvl2pPr>
            <a:lvl3pPr>
              <a:buFontTx/>
              <a:buNone/>
              <a:defRPr sz="1200">
                <a:solidFill>
                  <a:srgbClr val="EE0000"/>
                </a:solidFill>
                <a:latin typeface="+mn-lt"/>
              </a:defRPr>
            </a:lvl3pPr>
            <a:lvl4pPr>
              <a:buFontTx/>
              <a:buNone/>
              <a:defRPr sz="1200">
                <a:solidFill>
                  <a:srgbClr val="EE0000"/>
                </a:solidFill>
                <a:latin typeface="+mn-lt"/>
              </a:defRPr>
            </a:lvl4pPr>
            <a:lvl5pPr>
              <a:defRPr sz="1200">
                <a:solidFill>
                  <a:srgbClr val="EE0000"/>
                </a:solidFill>
                <a:latin typeface="+mn-lt"/>
              </a:defRPr>
            </a:lvl5pPr>
          </a:lstStyle>
          <a:p>
            <a:pPr lvl="0"/>
            <a:r>
              <a:rPr lang="en-US" dirty="0" smtClean="0"/>
              <a:t>Click to edit Master text styles</a:t>
            </a:r>
          </a:p>
        </p:txBody>
      </p:sp>
      <p:sp>
        <p:nvSpPr>
          <p:cNvPr id="27" name="Text Placeholder 20"/>
          <p:cNvSpPr>
            <a:spLocks noGrp="1"/>
          </p:cNvSpPr>
          <p:nvPr>
            <p:ph type="body" sz="quarter" idx="20"/>
          </p:nvPr>
        </p:nvSpPr>
        <p:spPr>
          <a:xfrm>
            <a:off x="210312" y="3739896"/>
            <a:ext cx="4361688" cy="182880"/>
          </a:xfrm>
          <a:prstGeom prst="rect">
            <a:avLst/>
          </a:prstGeom>
        </p:spPr>
        <p:txBody>
          <a:bodyPr lIns="0" tIns="0" rIns="0" bIns="0" anchorCtr="1">
            <a:normAutofit/>
          </a:bodyPr>
          <a:lstStyle>
            <a:lvl1pPr algn="ctr">
              <a:buFontTx/>
              <a:buNone/>
              <a:defRPr sz="1200" i="1">
                <a:solidFill>
                  <a:srgbClr val="EE0000"/>
                </a:solidFill>
                <a:latin typeface="Helvetica"/>
              </a:defRPr>
            </a:lvl1pPr>
            <a:lvl2pPr>
              <a:buFontTx/>
              <a:buNone/>
              <a:defRPr sz="1200">
                <a:solidFill>
                  <a:srgbClr val="EE0000"/>
                </a:solidFill>
                <a:latin typeface="+mn-lt"/>
              </a:defRPr>
            </a:lvl2pPr>
            <a:lvl3pPr>
              <a:buFontTx/>
              <a:buNone/>
              <a:defRPr sz="1200">
                <a:solidFill>
                  <a:srgbClr val="EE0000"/>
                </a:solidFill>
                <a:latin typeface="+mn-lt"/>
              </a:defRPr>
            </a:lvl3pPr>
            <a:lvl4pPr>
              <a:buFontTx/>
              <a:buNone/>
              <a:defRPr sz="1200">
                <a:solidFill>
                  <a:srgbClr val="EE0000"/>
                </a:solidFill>
                <a:latin typeface="+mn-lt"/>
              </a:defRPr>
            </a:lvl4pPr>
            <a:lvl5pPr>
              <a:defRPr sz="1200">
                <a:solidFill>
                  <a:srgbClr val="EE0000"/>
                </a:solidFill>
                <a:latin typeface="+mn-lt"/>
              </a:defRPr>
            </a:lvl5pPr>
          </a:lstStyle>
          <a:p>
            <a:pPr lvl="0"/>
            <a:r>
              <a:rPr lang="en-US" dirty="0" smtClean="0"/>
              <a:t>Click to edit Master text styles</a:t>
            </a:r>
          </a:p>
        </p:txBody>
      </p:sp>
      <p:sp>
        <p:nvSpPr>
          <p:cNvPr id="28" name="Text Placeholder 20"/>
          <p:cNvSpPr>
            <a:spLocks noGrp="1"/>
          </p:cNvSpPr>
          <p:nvPr>
            <p:ph type="body" sz="quarter" idx="21"/>
          </p:nvPr>
        </p:nvSpPr>
        <p:spPr>
          <a:xfrm>
            <a:off x="4581144" y="950976"/>
            <a:ext cx="4361688" cy="182880"/>
          </a:xfrm>
          <a:prstGeom prst="rect">
            <a:avLst/>
          </a:prstGeom>
        </p:spPr>
        <p:txBody>
          <a:bodyPr lIns="0" tIns="0" rIns="0" bIns="0" anchorCtr="1">
            <a:normAutofit/>
          </a:bodyPr>
          <a:lstStyle>
            <a:lvl1pPr algn="ctr">
              <a:buFontTx/>
              <a:buNone/>
              <a:defRPr sz="1200" i="1">
                <a:solidFill>
                  <a:srgbClr val="EE0000"/>
                </a:solidFill>
                <a:latin typeface="Helvetica"/>
              </a:defRPr>
            </a:lvl1pPr>
            <a:lvl2pPr>
              <a:buFontTx/>
              <a:buNone/>
              <a:defRPr sz="1200">
                <a:solidFill>
                  <a:srgbClr val="EE0000"/>
                </a:solidFill>
                <a:latin typeface="+mn-lt"/>
              </a:defRPr>
            </a:lvl2pPr>
            <a:lvl3pPr>
              <a:buFontTx/>
              <a:buNone/>
              <a:defRPr sz="1200">
                <a:solidFill>
                  <a:srgbClr val="EE0000"/>
                </a:solidFill>
                <a:latin typeface="+mn-lt"/>
              </a:defRPr>
            </a:lvl3pPr>
            <a:lvl4pPr>
              <a:buFontTx/>
              <a:buNone/>
              <a:defRPr sz="1200">
                <a:solidFill>
                  <a:srgbClr val="EE0000"/>
                </a:solidFill>
                <a:latin typeface="+mn-lt"/>
              </a:defRPr>
            </a:lvl4pPr>
            <a:lvl5pPr>
              <a:defRPr sz="1200">
                <a:solidFill>
                  <a:srgbClr val="EE0000"/>
                </a:solidFill>
                <a:latin typeface="+mn-lt"/>
              </a:defRPr>
            </a:lvl5pPr>
          </a:lstStyle>
          <a:p>
            <a:pPr lvl="0"/>
            <a:r>
              <a:rPr lang="en-US" dirty="0" smtClean="0"/>
              <a:t>Click to edit Master text styles</a:t>
            </a:r>
          </a:p>
        </p:txBody>
      </p:sp>
      <p:sp>
        <p:nvSpPr>
          <p:cNvPr id="13" name="Footer Placeholder 2"/>
          <p:cNvSpPr>
            <a:spLocks noGrp="1"/>
          </p:cNvSpPr>
          <p:nvPr>
            <p:ph type="ftr" sz="quarter" idx="22"/>
          </p:nvPr>
        </p:nvSpPr>
        <p:spPr/>
        <p:txBody>
          <a:bodyPr/>
          <a:lstStyle>
            <a:lvl1pPr>
              <a:defRPr/>
            </a:lvl1pPr>
          </a:lstStyle>
          <a:p>
            <a:pPr>
              <a:defRPr/>
            </a:pPr>
            <a:r>
              <a:rPr lang="en-US">
                <a:solidFill>
                  <a:srgbClr val="000000"/>
                </a:solidFill>
                <a:latin typeface="Calibri"/>
              </a:rPr>
              <a:t>JPSS Free Flyer MSR - NASA Internal Use Only</a:t>
            </a:r>
          </a:p>
        </p:txBody>
      </p:sp>
      <p:sp>
        <p:nvSpPr>
          <p:cNvPr id="14" name="Slide Number Placeholder 3"/>
          <p:cNvSpPr>
            <a:spLocks noGrp="1"/>
          </p:cNvSpPr>
          <p:nvPr>
            <p:ph type="sldNum" sz="quarter" idx="23"/>
          </p:nvPr>
        </p:nvSpPr>
        <p:spPr>
          <a:xfrm>
            <a:off x="6553200" y="6356350"/>
            <a:ext cx="2133600" cy="365125"/>
          </a:xfrm>
          <a:prstGeom prst="rect">
            <a:avLst/>
          </a:prstGeom>
        </p:spPr>
        <p:txBody>
          <a:bodyPr/>
          <a:lstStyle>
            <a:lvl1pPr>
              <a:defRPr/>
            </a:lvl1p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E1593406-00C8-004B-BFB4-11BC9F2EAC9A}"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17" name="Date Placeholder 4"/>
          <p:cNvSpPr>
            <a:spLocks noGrp="1"/>
          </p:cNvSpPr>
          <p:nvPr>
            <p:ph type="dt" sz="half" idx="24"/>
          </p:nvPr>
        </p:nvSpPr>
        <p:spPr/>
        <p:txBody>
          <a:bodyPr/>
          <a:lstStyle>
            <a:lvl1pPr>
              <a:defRPr/>
            </a:lvl1pPr>
          </a:lstStyle>
          <a:p>
            <a:pPr>
              <a:defRPr/>
            </a:pPr>
            <a:r>
              <a:rPr lang="en-US">
                <a:solidFill>
                  <a:srgbClr val="000000"/>
                </a:solidFill>
                <a:latin typeface="Calibri"/>
              </a:rPr>
              <a:t>January 10, 2012</a:t>
            </a:r>
            <a:endParaRPr lang="en-US" dirty="0">
              <a:solidFill>
                <a:srgbClr val="000000"/>
              </a:solidFill>
              <a:latin typeface="Calibri"/>
            </a:endParaRPr>
          </a:p>
        </p:txBody>
      </p:sp>
    </p:spTree>
    <p:extLst>
      <p:ext uri="{BB962C8B-B14F-4D97-AF65-F5344CB8AC3E}">
        <p14:creationId xmlns:p14="http://schemas.microsoft.com/office/powerpoint/2010/main" val="155994016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56E4A22F-28DF-004D-A424-E555E69FC1C5}" type="datetime1">
              <a:rPr lang="en-US" sz="1200" b="1" kern="1200">
                <a:latin typeface="Arial" pitchFamily="34" charset="0"/>
                <a:ea typeface="ＭＳ Ｐゴシック" pitchFamily="34" charset="-128"/>
                <a:cs typeface="+mn-cs"/>
              </a:rPr>
              <a:pPr fontAlgn="base">
                <a:spcBef>
                  <a:spcPct val="0"/>
                </a:spcBef>
                <a:spcAft>
                  <a:spcPct val="0"/>
                </a:spcAft>
              </a:pPr>
              <a:t>6/15/15</a:t>
            </a:fld>
            <a:endParaRPr lang="en-US" sz="1200" b="1" kern="1200" dirty="0">
              <a:latin typeface="Arial" pitchFamily="34" charset="0"/>
              <a:ea typeface="ＭＳ Ｐゴシック" pitchFamily="34" charset="-128"/>
              <a:cs typeface="+mn-cs"/>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sz="1200" b="1" kern="1200">
                <a:latin typeface="Arial" pitchFamily="34" charset="0"/>
                <a:ea typeface="ＭＳ Ｐゴシック" pitchFamily="34" charset="-128"/>
                <a:cs typeface="+mn-cs"/>
              </a:rPr>
              <a:pPr fontAlgn="base">
                <a:spcBef>
                  <a:spcPct val="0"/>
                </a:spcBef>
                <a:spcAft>
                  <a:spcPct val="0"/>
                </a:spcAft>
              </a:pPr>
              <a:t>‹#›</a:t>
            </a:fld>
            <a:endParaRPr lang="en-US" sz="1200" b="1" kern="1200" dirty="0">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03045751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590652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Project Tag-up</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173104206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cs typeface="+mn-cs"/>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344506766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Monthly Status Review</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221122787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55453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userDrawn="1">
  <p:cSld name="16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Project Tag-up</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30913079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1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cs typeface="+mn-cs"/>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149483337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1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Monthly Status Review</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36824335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4480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210312" y="1005840"/>
            <a:ext cx="8741664" cy="5504688"/>
          </a:xfrm>
          <a:prstGeom prst="rect">
            <a:avLst/>
          </a:prstGeom>
        </p:spPr>
        <p:txBody>
          <a:bodyPr lIns="0" tIns="0" rIns="0" bIns="0"/>
          <a:lstStyle>
            <a:lvl1pPr>
              <a:defRPr/>
            </a:lvl1pPr>
          </a:lstStyle>
          <a:p>
            <a:pPr lvl="0"/>
            <a:r>
              <a:rPr lang="en-US" dirty="0" smtClean="0"/>
              <a:t>Click to edit 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2"/>
          <p:cNvSpPr>
            <a:spLocks noGrp="1"/>
          </p:cNvSpPr>
          <p:nvPr>
            <p:ph type="title" hasCustomPrompt="1"/>
          </p:nvPr>
        </p:nvSpPr>
        <p:spPr>
          <a:xfrm>
            <a:off x="1014984" y="210312"/>
            <a:ext cx="7132320" cy="493776"/>
          </a:xfrm>
          <a:prstGeom prst="rect">
            <a:avLst/>
          </a:prstGeom>
        </p:spPr>
        <p:txBody>
          <a:bodyPr/>
          <a:lstStyle>
            <a:lvl1pPr>
              <a:defRPr/>
            </a:lvl1pPr>
          </a:lstStyle>
          <a:p>
            <a:r>
              <a:rPr lang="en-US" dirty="0" smtClean="0"/>
              <a:t>Click to edit Master Title</a:t>
            </a:r>
            <a:endParaRPr lang="en-US" dirty="0"/>
          </a:p>
        </p:txBody>
      </p:sp>
      <p:sp>
        <p:nvSpPr>
          <p:cNvPr id="15" name="Date Placeholder 14"/>
          <p:cNvSpPr>
            <a:spLocks noGrp="1"/>
          </p:cNvSpPr>
          <p:nvPr>
            <p:ph type="dt" sz="half" idx="14"/>
          </p:nvPr>
        </p:nvSpPr>
        <p:spPr/>
        <p:txBody>
          <a:bodyPr/>
          <a:lstStyle/>
          <a:p>
            <a:pPr>
              <a:defRPr/>
            </a:pPr>
            <a:r>
              <a:rPr lang="en-US" smtClean="0">
                <a:solidFill>
                  <a:srgbClr val="000000"/>
                </a:solidFill>
                <a:latin typeface="Calibri"/>
              </a:rPr>
              <a:t>February 7, 2012</a:t>
            </a:r>
            <a:endParaRPr lang="en-US" dirty="0">
              <a:solidFill>
                <a:srgbClr val="000000"/>
              </a:solidFill>
              <a:latin typeface="Calibri"/>
            </a:endParaRPr>
          </a:p>
        </p:txBody>
      </p:sp>
      <p:sp>
        <p:nvSpPr>
          <p:cNvPr id="16" name="Slide Number Placeholder 15"/>
          <p:cNvSpPr>
            <a:spLocks noGrp="1"/>
          </p:cNvSpPr>
          <p:nvPr>
            <p:ph type="sldNum" sz="quarter" idx="15"/>
          </p:nvPr>
        </p:nvSpPr>
        <p:spPr>
          <a:xfrm>
            <a:off x="6839712" y="6532970"/>
            <a:ext cx="2133600" cy="302842"/>
          </a:xfrm>
          <a:prstGeom prst="rect">
            <a:avLst/>
          </a:prstGeom>
        </p:spPr>
        <p:txBody>
          <a:bodyPr/>
          <a:lstStyle/>
          <a:p>
            <a:pPr fontAlgn="base">
              <a:spcBef>
                <a:spcPct val="0"/>
              </a:spcBef>
              <a:spcAft>
                <a:spcPct val="0"/>
              </a:spcAft>
            </a:pPr>
            <a:r>
              <a:rPr lang="en-US" sz="1400" dirty="0" smtClean="0">
                <a:solidFill>
                  <a:srgbClr val="000000"/>
                </a:solidFill>
                <a:latin typeface="Helvetica"/>
                <a:ea typeface="ヒラギノ角ゴ Pro W3" pitchFamily="-109" charset="-128"/>
              </a:rPr>
              <a:t>Page: </a:t>
            </a:r>
            <a:fld id="{87BF8206-23C3-443A-ABE9-E8824AD3A70D}" type="slidenum">
              <a:rPr lang="en-US" sz="1400" smtClean="0">
                <a:solidFill>
                  <a:srgbClr val="000000"/>
                </a:solidFill>
                <a:latin typeface="Helvetica"/>
                <a:ea typeface="ヒラギノ角ゴ Pro W3" pitchFamily="-109" charset="-128"/>
              </a:rPr>
              <a:pPr fontAlgn="base">
                <a:spcBef>
                  <a:spcPct val="0"/>
                </a:spcBef>
                <a:spcAft>
                  <a:spcPct val="0"/>
                </a:spcAft>
              </a:pPr>
              <a:t>‹#›</a:t>
            </a:fld>
            <a:endParaRPr lang="en-US" sz="1400" dirty="0">
              <a:solidFill>
                <a:srgbClr val="000000"/>
              </a:solidFill>
              <a:latin typeface="Helvetica"/>
              <a:ea typeface="ヒラギノ角ゴ Pro W3" pitchFamily="-109" charset="-128"/>
            </a:endParaRPr>
          </a:p>
        </p:txBody>
      </p:sp>
      <p:sp>
        <p:nvSpPr>
          <p:cNvPr id="17" name="Footer Placeholder 16"/>
          <p:cNvSpPr>
            <a:spLocks noGrp="1"/>
          </p:cNvSpPr>
          <p:nvPr>
            <p:ph type="ftr" sz="quarter" idx="16"/>
          </p:nvPr>
        </p:nvSpPr>
        <p:spPr/>
        <p:txBody>
          <a:bodyPr/>
          <a:lstStyle/>
          <a:p>
            <a:pPr>
              <a:defRPr/>
            </a:pPr>
            <a:r>
              <a:rPr lang="en-US" dirty="0" smtClean="0">
                <a:solidFill>
                  <a:srgbClr val="000000"/>
                </a:solidFill>
                <a:latin typeface="Calibri"/>
              </a:rPr>
              <a:t>JPSS Free Flyer MSR - NASA Internal Use Only</a:t>
            </a:r>
            <a:endParaRPr lang="en-US" dirty="0">
              <a:solidFill>
                <a:srgbClr val="000000"/>
              </a:solidFill>
              <a:latin typeface="Calibri"/>
            </a:endParaRPr>
          </a:p>
        </p:txBody>
      </p:sp>
    </p:spTree>
    <p:extLst>
      <p:ext uri="{BB962C8B-B14F-4D97-AF65-F5344CB8AC3E}">
        <p14:creationId xmlns:p14="http://schemas.microsoft.com/office/powerpoint/2010/main" val="410205478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Project Tag-up</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8086524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2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cs typeface="+mn-cs"/>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October 9, 2014</a:t>
            </a: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357741745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2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Monthly Status Review</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212556275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9814517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userDrawn="1">
  <p:cSld name="22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Project Tag-up</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151982147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2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cs typeface="+mn-cs"/>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October 9, 2014</a:t>
            </a: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130007467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2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Monthly Status Review</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35083015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sz="1200" b="1" kern="1200" dirty="0">
              <a:solidFill>
                <a:prstClr val="black"/>
              </a:solidFill>
              <a:latin typeface="Arial" pitchFamily="34" charset="0"/>
              <a:ea typeface="ＭＳ Ｐゴシック" pitchFamily="34" charset="-128"/>
              <a:cs typeface="+mn-cs"/>
            </a:endParaRPr>
          </a:p>
          <a:p>
            <a:pPr fontAlgn="base">
              <a:spcBef>
                <a:spcPct val="0"/>
              </a:spcBef>
              <a:spcAft>
                <a:spcPct val="0"/>
              </a:spcAft>
            </a:pPr>
            <a:r>
              <a:rPr lang="en-US" sz="1200" b="1" kern="1200" dirty="0">
                <a:solidFill>
                  <a:prstClr val="black"/>
                </a:solidFill>
                <a:latin typeface="Arial" pitchFamily="34" charset="0"/>
                <a:ea typeface="ＭＳ Ｐゴシック" pitchFamily="34" charset="-128"/>
                <a:cs typeface="+mn-cs"/>
              </a:rPr>
              <a:t>PMC OCTOBER 2014 – FOR OFFICIAL USE ONLY</a:t>
            </a:r>
          </a:p>
          <a:p>
            <a:pPr fontAlgn="base">
              <a:spcBef>
                <a:spcPct val="0"/>
              </a:spcBef>
              <a:spcAft>
                <a:spcPct val="0"/>
              </a:spcAft>
            </a:pPr>
            <a:endParaRPr lang="en-US" sz="1200" b="1" kern="1200" dirty="0">
              <a:solidFill>
                <a:prstClr val="black"/>
              </a:solidFill>
              <a:latin typeface="Arial" pitchFamily="34" charset="0"/>
              <a:ea typeface="ＭＳ Ｐゴシック" pitchFamily="34" charset="-128"/>
              <a:cs typeface="+mn-cs"/>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3872708889"/>
      </p:ext>
    </p:extLst>
  </p:cSld>
  <p:clrMapOvr>
    <a:masterClrMapping/>
  </p:clrMapOvr>
  <p:timing>
    <p:tnLst>
      <p:par>
        <p:cTn xmlns:p14="http://schemas.microsoft.com/office/powerpoint/2010/mai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sz="1200" b="1" kern="1200" dirty="0">
              <a:solidFill>
                <a:prstClr val="black"/>
              </a:solidFill>
              <a:latin typeface="Arial" pitchFamily="34" charset="0"/>
              <a:ea typeface="ＭＳ Ｐゴシック" pitchFamily="34" charset="-128"/>
              <a:cs typeface="+mn-cs"/>
            </a:endParaRPr>
          </a:p>
          <a:p>
            <a:pPr fontAlgn="base">
              <a:spcBef>
                <a:spcPct val="0"/>
              </a:spcBef>
              <a:spcAft>
                <a:spcPct val="0"/>
              </a:spcAft>
            </a:pPr>
            <a:r>
              <a:rPr lang="en-US" sz="1200" b="1" kern="1200" dirty="0">
                <a:solidFill>
                  <a:prstClr val="black"/>
                </a:solidFill>
                <a:latin typeface="Arial" pitchFamily="34" charset="0"/>
                <a:ea typeface="ＭＳ Ｐゴシック" pitchFamily="34" charset="-128"/>
                <a:cs typeface="+mn-cs"/>
              </a:rPr>
              <a:t>PMC OCTOBER 2014 – FOR OFFICIAL USE ONLY</a:t>
            </a:r>
          </a:p>
          <a:p>
            <a:pPr fontAlgn="base">
              <a:spcBef>
                <a:spcPct val="0"/>
              </a:spcBef>
              <a:spcAft>
                <a:spcPct val="0"/>
              </a:spcAft>
            </a:pPr>
            <a:endParaRPr lang="en-US" sz="1200" b="1" kern="1200" dirty="0">
              <a:solidFill>
                <a:prstClr val="black"/>
              </a:solidFill>
              <a:latin typeface="Arial" pitchFamily="34" charset="0"/>
              <a:ea typeface="ＭＳ Ｐゴシック" pitchFamily="34" charset="-128"/>
              <a:cs typeface="+mn-cs"/>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3480563300"/>
      </p:ext>
    </p:extLst>
  </p:cSld>
  <p:clrMapOvr>
    <a:masterClrMapping/>
  </p:clrMapOvr>
  <p:timing>
    <p:tnLst>
      <p:par>
        <p:cTn xmlns:p14="http://schemas.microsoft.com/office/powerpoint/2010/mai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mj-lt"/>
              </a:defRPr>
            </a:lvl1pPr>
          </a:lstStyle>
          <a:p>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13" name="Date Placeholder 12"/>
          <p:cNvSpPr>
            <a:spLocks noGrp="1"/>
          </p:cNvSpPr>
          <p:nvPr>
            <p:ph type="dt" sz="half" idx="14"/>
          </p:nvPr>
        </p:nvSpPr>
        <p:spPr>
          <a:xfrm>
            <a:off x="201168" y="6532970"/>
            <a:ext cx="2133600" cy="302842"/>
          </a:xfrm>
          <a:prstGeom prst="rect">
            <a:avLst/>
          </a:prstGeom>
        </p:spPr>
        <p:txBody>
          <a:bodyPr/>
          <a:lstStyle/>
          <a:p>
            <a:pPr fontAlgn="base">
              <a:spcBef>
                <a:spcPct val="0"/>
              </a:spcBef>
              <a:spcAft>
                <a:spcPct val="0"/>
              </a:spcAft>
              <a:defRPr/>
            </a:pPr>
            <a:r>
              <a:rPr lang="en-US" sz="1200" b="1" kern="1200">
                <a:solidFill>
                  <a:prstClr val="black"/>
                </a:solidFill>
                <a:latin typeface="Arial" pitchFamily="34" charset="0"/>
                <a:ea typeface="ＭＳ Ｐゴシック" pitchFamily="34" charset="-128"/>
                <a:cs typeface="+mn-cs"/>
              </a:rPr>
              <a:t>September 11, 2012</a:t>
            </a:r>
            <a:endParaRPr lang="en-US" sz="1200" b="1" kern="1200" dirty="0">
              <a:solidFill>
                <a:prstClr val="black"/>
              </a:solidFill>
              <a:latin typeface="Arial" pitchFamily="34" charset="0"/>
              <a:ea typeface="ＭＳ Ｐゴシック" pitchFamily="34" charset="-128"/>
              <a:cs typeface="+mn-cs"/>
            </a:endParaRPr>
          </a:p>
        </p:txBody>
      </p:sp>
      <p:sp>
        <p:nvSpPr>
          <p:cNvPr id="15" name="Footer Placeholder 14"/>
          <p:cNvSpPr>
            <a:spLocks noGrp="1"/>
          </p:cNvSpPr>
          <p:nvPr>
            <p:ph type="ftr" sz="quarter" idx="16"/>
          </p:nvPr>
        </p:nvSpPr>
        <p:spPr>
          <a:xfrm>
            <a:off x="3124200" y="6245225"/>
            <a:ext cx="2895600" cy="476250"/>
          </a:xfrm>
          <a:prstGeom prst="rect">
            <a:avLst/>
          </a:prstGeom>
        </p:spPr>
        <p:txBody>
          <a:bodyPr/>
          <a:lstStyle>
            <a:lvl1pPr>
              <a:defRPr i="1">
                <a:solidFill>
                  <a:schemeClr val="tx1"/>
                </a:solidFill>
                <a:latin typeface="Times New Roman" pitchFamily="18" charset="0"/>
                <a:cs typeface="Times New Roman" pitchFamily="18" charset="0"/>
              </a:defRPr>
            </a:lvl1pPr>
          </a:lstStyle>
          <a:p>
            <a:pPr fontAlgn="base">
              <a:spcBef>
                <a:spcPct val="0"/>
              </a:spcBef>
              <a:spcAft>
                <a:spcPct val="0"/>
              </a:spcAft>
              <a:defRPr/>
            </a:pPr>
            <a:r>
              <a:rPr lang="en-US" sz="1200" b="1" kern="1200" smtClean="0">
                <a:solidFill>
                  <a:prstClr val="black"/>
                </a:solidFill>
                <a:ea typeface="ＭＳ Ｐゴシック" pitchFamily="34" charset="-128"/>
              </a:rPr>
              <a:t>JPSS Program MSR - NASA Internal Use Only</a:t>
            </a:r>
            <a:endParaRPr lang="en-US" sz="1200" b="1" kern="1200" dirty="0">
              <a:solidFill>
                <a:prstClr val="black"/>
              </a:solidFill>
              <a:ea typeface="ＭＳ Ｐゴシック" pitchFamily="34" charset="-128"/>
            </a:endParaRPr>
          </a:p>
        </p:txBody>
      </p:sp>
    </p:spTree>
    <p:extLst>
      <p:ext uri="{BB962C8B-B14F-4D97-AF65-F5344CB8AC3E}">
        <p14:creationId xmlns:p14="http://schemas.microsoft.com/office/powerpoint/2010/main" val="1168140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latin typeface="Calibri"/>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Calibri"/>
            </a:endParaRPr>
          </a:p>
        </p:txBody>
      </p:sp>
      <p:sp>
        <p:nvSpPr>
          <p:cNvPr id="6" name="Rectangle 6"/>
          <p:cNvSpPr>
            <a:spLocks noGrp="1" noChangeArrowheads="1"/>
          </p:cNvSpPr>
          <p:nvPr>
            <p:ph type="sldNum" sz="quarter" idx="12"/>
          </p:nvPr>
        </p:nvSpPr>
        <p:spPr>
          <a:xfrm>
            <a:off x="8664575" y="6597650"/>
            <a:ext cx="479425" cy="234950"/>
          </a:xfrm>
          <a:prstGeom prst="rect">
            <a:avLst/>
          </a:prstGeom>
        </p:spPr>
        <p:txBody>
          <a:bodyPr/>
          <a:lstStyle>
            <a:lvl1pPr>
              <a:defRPr>
                <a:latin typeface="Helvetica"/>
                <a:ea typeface="ヒラギノ角ゴ Pro W3" pitchFamily="20" charset="-128"/>
                <a:cs typeface="ヒラギノ角ゴ Pro W3" pitchFamily="20" charset="-128"/>
              </a:defRPr>
            </a:lvl1pPr>
          </a:lstStyle>
          <a:p>
            <a:pPr fontAlgn="base">
              <a:spcBef>
                <a:spcPct val="0"/>
              </a:spcBef>
              <a:spcAft>
                <a:spcPct val="0"/>
              </a:spcAft>
              <a:defRPr/>
            </a:pPr>
            <a:fld id="{0140D080-CD5A-844D-B182-68DED6C29E64}" type="slidenum">
              <a:rPr lang="en-US" sz="1400">
                <a:solidFill>
                  <a:srgbClr val="000000"/>
                </a:solidFill>
              </a:rPr>
              <a:pPr fontAlgn="base">
                <a:spcBef>
                  <a:spcPct val="0"/>
                </a:spcBef>
                <a:spcAft>
                  <a:spcPct val="0"/>
                </a:spcAft>
                <a:defRPr/>
              </a:pPr>
              <a:t>‹#›</a:t>
            </a:fld>
            <a:endParaRPr lang="en-US" sz="1400" dirty="0">
              <a:solidFill>
                <a:srgbClr val="000000"/>
              </a:solidFill>
            </a:endParaRPr>
          </a:p>
        </p:txBody>
      </p:sp>
    </p:spTree>
    <p:extLst>
      <p:ext uri="{BB962C8B-B14F-4D97-AF65-F5344CB8AC3E}">
        <p14:creationId xmlns:p14="http://schemas.microsoft.com/office/powerpoint/2010/main" val="7520796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sz="1200" b="1" kern="1200" dirty="0">
              <a:latin typeface="Arial" pitchFamily="34" charset="0"/>
              <a:ea typeface="ＭＳ Ｐゴシック" pitchFamily="34" charset="-128"/>
              <a:cs typeface="+mn-cs"/>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sz="1200" b="1" kern="1200">
                <a:latin typeface="Arial" pitchFamily="34" charset="0"/>
                <a:ea typeface="ＭＳ Ｐゴシック" pitchFamily="34" charset="-128"/>
                <a:cs typeface="+mn-cs"/>
              </a:rPr>
              <a:pPr fontAlgn="base">
                <a:spcBef>
                  <a:spcPct val="0"/>
                </a:spcBef>
                <a:spcAft>
                  <a:spcPct val="0"/>
                </a:spcAft>
              </a:pPr>
              <a:t>‹#›</a:t>
            </a:fld>
            <a:endParaRPr lang="en-US" sz="1200" b="1" kern="1200" dirty="0">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57988976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608949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userDrawn="1">
  <p:cSld name="25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Project Tag-up</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4394461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2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cs typeface="+mn-cs"/>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cs typeface="+mn-cs"/>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265803110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2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cs typeface="+mn-cs"/>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cs typeface="+mn-cs"/>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cs typeface="+mn-cs"/>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cs typeface="+mn-cs"/>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cs typeface="+mn-cs"/>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cs typeface="+mn-cs"/>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cs typeface="+mn-cs"/>
              </a:rPr>
              <a:t>Monthly Status Review</a:t>
            </a:r>
            <a:endParaRPr lang="en-US" sz="1800" kern="1200" dirty="0">
              <a:solidFill>
                <a:srgbClr val="1F497D"/>
              </a:solidFill>
              <a:latin typeface="Arial" pitchFamily="34" charset="0"/>
              <a:ea typeface="ヒラギノ角ゴ Pro W3" pitchFamily="-107" charset="-128"/>
              <a:cs typeface="+mn-cs"/>
            </a:endParaRPr>
          </a:p>
          <a:p>
            <a:pPr algn="ctr" defTabSz="913794" eaLnBrk="0" hangingPunct="0">
              <a:defRPr/>
            </a:pPr>
            <a:r>
              <a:rPr lang="en-US" sz="1600" kern="1200" dirty="0">
                <a:solidFill>
                  <a:srgbClr val="1F497D"/>
                </a:solidFill>
                <a:latin typeface="Arial" pitchFamily="34" charset="0"/>
                <a:ea typeface="ヒラギノ角ゴ Pro W3" pitchFamily="-107" charset="-128"/>
                <a:cs typeface="+mn-cs"/>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cs typeface="+mn-cs"/>
              </a:rPr>
              <a:t>Pre-decisional – For NASA / NOAA Internal Use Only</a:t>
            </a:r>
          </a:p>
        </p:txBody>
      </p:sp>
    </p:spTree>
    <p:extLst>
      <p:ext uri="{BB962C8B-B14F-4D97-AF65-F5344CB8AC3E}">
        <p14:creationId xmlns:p14="http://schemas.microsoft.com/office/powerpoint/2010/main" val="19361916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0736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609329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508015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246785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5310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F119672F-4C39-4B9D-BB20-53E4E7462D1B}" type="datetimeFigureOut">
              <a:rPr lang="en-US" sz="1600" b="1">
                <a:solidFill>
                  <a:prstClr val="black"/>
                </a:solidFill>
                <a:latin typeface="Arial" pitchFamily="34" charset="0"/>
              </a:rPr>
              <a:pPr fontAlgn="base">
                <a:spcBef>
                  <a:spcPct val="0"/>
                </a:spcBef>
                <a:spcAft>
                  <a:spcPct val="0"/>
                </a:spcAft>
              </a:pPr>
              <a:t>6/15/15</a:t>
            </a:fld>
            <a:endParaRPr lang="en-US" sz="1600" b="1">
              <a:solidFill>
                <a:prstClr val="black"/>
              </a:solidFill>
              <a:latin typeface="Arial"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1600" b="1">
              <a:solidFill>
                <a:prstClr val="black"/>
              </a:solidFill>
              <a:latin typeface="Arial" pitchFamily="34"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8B34C3BE-3C43-4457-9DA3-AE7D865B41D5}" type="slidenum">
              <a:rPr lang="en-US" sz="1600" b="1">
                <a:solidFill>
                  <a:prstClr val="black"/>
                </a:solidFill>
                <a:latin typeface="Arial" pitchFamily="34" charset="0"/>
              </a:rPr>
              <a:pPr fontAlgn="base">
                <a:spcBef>
                  <a:spcPct val="0"/>
                </a:spcBef>
                <a:spcAft>
                  <a:spcPct val="0"/>
                </a:spcAft>
              </a:pPr>
              <a:t>‹#›</a:t>
            </a:fld>
            <a:endParaRPr lang="en-US" sz="1600" b="1">
              <a:solidFill>
                <a:prstClr val="black"/>
              </a:solidFill>
              <a:latin typeface="Arial" pitchFamily="34" charset="0"/>
            </a:endParaRPr>
          </a:p>
        </p:txBody>
      </p:sp>
    </p:spTree>
    <p:extLst>
      <p:ext uri="{BB962C8B-B14F-4D97-AF65-F5344CB8AC3E}">
        <p14:creationId xmlns:p14="http://schemas.microsoft.com/office/powerpoint/2010/main" val="136810221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89675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326825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577199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986479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099475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C9855-BCDF-AC4C-BD25-D4DB254CC1E8}" type="datetimeFigureOut">
              <a:rPr lang="en-US" smtClean="0">
                <a:solidFill>
                  <a:prstClr val="black">
                    <a:tint val="75000"/>
                  </a:prstClr>
                </a:solidFill>
                <a:latin typeface="Calibri"/>
              </a:rPr>
              <a:pPr/>
              <a:t>6/15/15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116724-31A9-C844-97DB-B6DF7A5B5CB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863560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38535720"/>
      </p:ext>
    </p:extLst>
  </p:cSld>
  <p:clrMapOvr>
    <a:masterClrMapping/>
  </p:clrMapOvr>
  <p:hf hdr="0" ftr="0" dt="0"/>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r>
              <a:rPr lang="en-US" kern="1200" dirty="0" smtClean="0">
                <a:solidFill>
                  <a:prstClr val="white">
                    <a:tint val="75000"/>
                  </a:prstClr>
                </a:solidFill>
                <a:latin typeface="Times New Roman" pitchFamily="-108" charset="0"/>
                <a:ea typeface="ＭＳ Ｐゴシック" pitchFamily="-108" charset="-128"/>
              </a:rPr>
              <a:t>Joint Polar Satellite System</a:t>
            </a:r>
            <a:endParaRPr lang="en-US" kern="1200" dirty="0">
              <a:solidFill>
                <a:prstClr val="white">
                  <a:tint val="75000"/>
                </a:prstClr>
              </a:solidFill>
              <a:latin typeface="Times New Roman" pitchFamily="-108" charset="0"/>
              <a:ea typeface="ＭＳ Ｐゴシック" pitchFamily="-108" charset="-128"/>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
        <p:nvSpPr>
          <p:cNvPr id="7" name="Line 28"/>
          <p:cNvSpPr>
            <a:spLocks noChangeShapeType="1"/>
          </p:cNvSpPr>
          <p:nvPr userDrawn="1"/>
        </p:nvSpPr>
        <p:spPr bwMode="auto">
          <a:xfrm>
            <a:off x="8428038" y="6608765"/>
            <a:ext cx="0" cy="200025"/>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2400" kern="1200" dirty="0">
              <a:latin typeface="Times New Roman" pitchFamily="-108" charset="0"/>
              <a:ea typeface="ＭＳ Ｐゴシック" pitchFamily="-108" charset="-128"/>
            </a:endParaRPr>
          </a:p>
        </p:txBody>
      </p:sp>
    </p:spTree>
    <p:extLst>
      <p:ext uri="{BB962C8B-B14F-4D97-AF65-F5344CB8AC3E}">
        <p14:creationId xmlns:p14="http://schemas.microsoft.com/office/powerpoint/2010/main" val="210963770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03717643"/>
      </p:ext>
    </p:extLst>
  </p:cSld>
  <p:clrMapOvr>
    <a:masterClrMapping/>
  </p:clrMapOvr>
  <p:hf hdr="0" ftr="0" dt="0"/>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9403384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TitleAndTx" type="vertTitleAndTx">
  <p:cSld name="vertTitleAndTx">
    <p:spTree>
      <p:nvGrpSpPr>
        <p:cNvPr id="1" name="Shape 90"/>
        <p:cNvGrpSpPr/>
        <p:nvPr/>
      </p:nvGrpSpPr>
      <p:grpSpPr>
        <a:xfrm>
          <a:off x="0" y="0"/>
          <a:ext cx="0" cy="0"/>
          <a:chOff x="0" y="0"/>
          <a:chExt cx="0" cy="0"/>
        </a:xfrm>
      </p:grpSpPr>
      <p:sp>
        <p:nvSpPr>
          <p:cNvPr id="91" name="Shape 9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92" name="Shape 9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22225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indent="-17780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indent="-136525"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indent="-1524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indent="-1524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indent="-1524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524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524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524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94" name="Shape 94"/>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95" name="Shape 95"/>
          <p:cNvSpPr txBox="1">
            <a:spLocks noGrp="1"/>
          </p:cNvSpPr>
          <p:nvPr>
            <p:ph type="sldNum" idx="12"/>
          </p:nvPr>
        </p:nvSpPr>
        <p:spPr>
          <a:xfrm>
            <a:off x="6553200" y="6492875"/>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7" name="Shape 22"/>
          <p:cNvSpPr txBox="1">
            <a:spLocks noGrp="1"/>
          </p:cNvSpPr>
          <p:nvPr>
            <p:ph type="dt" idx="10"/>
          </p:nvPr>
        </p:nvSpPr>
        <p:spPr>
          <a:xfrm>
            <a:off x="0" y="6492875"/>
            <a:ext cx="25907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r>
              <a:rPr lang="en-US" smtClean="0"/>
              <a:t>Joint Polar Satellite System</a:t>
            </a:r>
            <a:endParaRPr dirty="0"/>
          </a:p>
        </p:txBody>
      </p:sp>
      <p:pic>
        <p:nvPicPr>
          <p:cNvPr id="8" name="Picture 7" descr="jpss_mission1_3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505" y="188056"/>
            <a:ext cx="1390828" cy="88179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3Content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381000" y="1143000"/>
            <a:ext cx="8382000" cy="1676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381000" y="2895600"/>
            <a:ext cx="8382000" cy="1752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1"/>
          <p:cNvSpPr>
            <a:spLocks noGrp="1"/>
          </p:cNvSpPr>
          <p:nvPr>
            <p:ph type="sldNum" sz="quarter" idx="4"/>
          </p:nvPr>
        </p:nvSpPr>
        <p:spPr>
          <a:xfrm>
            <a:off x="7031685" y="649457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280BF-25B4-4EE0-B3D2-0F1136EF70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7910221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70002724"/>
      </p:ext>
    </p:extLst>
  </p:cSld>
  <p:clrMapOvr>
    <a:masterClrMapping/>
  </p:clrMapOvr>
  <p:hf hdr="0" ftr="0" dt="0"/>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96199698"/>
      </p:ext>
    </p:extLst>
  </p:cSld>
  <p:clrMapOvr>
    <a:masterClrMapping/>
  </p:clrMapOvr>
  <p:hf hdr="0" ftr="0" dt="0"/>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3816699"/>
      </p:ext>
    </p:extLst>
  </p:cSld>
  <p:clrMapOvr>
    <a:masterClrMapping/>
  </p:clrMapOvr>
  <p:hf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06237693"/>
      </p:ext>
    </p:extLst>
  </p:cSld>
  <p:clrMapOvr>
    <a:masterClrMapping/>
  </p:clrMapOvr>
  <p:hf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05243406"/>
      </p:ext>
    </p:extLst>
  </p:cSld>
  <p:clrMapOvr>
    <a:masterClrMapping/>
  </p:clrMapOvr>
  <p:hf hdr="0" ftr="0" dt="0"/>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07461691"/>
      </p:ext>
    </p:extLst>
  </p:cSld>
  <p:clrMapOvr>
    <a:masterClrMapping/>
  </p:clrMapOvr>
  <p:hf hdr="0" ftr="0" dt="0"/>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1791467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Helvetica"/>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12"/>
          <p:cNvSpPr>
            <a:spLocks noGrp="1"/>
          </p:cNvSpPr>
          <p:nvPr>
            <p:ph type="dt" sz="half" idx="10"/>
          </p:nvPr>
        </p:nvSpPr>
        <p:spPr>
          <a:xfrm>
            <a:off x="201613" y="6532563"/>
            <a:ext cx="2133600" cy="303212"/>
          </a:xfrm>
        </p:spPr>
        <p:txBody>
          <a:bodyPr/>
          <a:lstStyle>
            <a:lvl1pPr>
              <a:defRPr/>
            </a:lvl1pPr>
          </a:lstStyle>
          <a:p>
            <a:pPr>
              <a:defRPr/>
            </a:pPr>
            <a:fld id="{24D81339-6EFF-426A-9846-55FDD1DD2B53}" type="datetime1">
              <a:rPr lang="en-US" smtClean="0">
                <a:solidFill>
                  <a:srgbClr val="000000"/>
                </a:solidFill>
                <a:latin typeface="Calibri"/>
              </a:rPr>
              <a:pPr>
                <a:defRPr/>
              </a:pPr>
              <a:t>6/15/15</a:t>
            </a:fld>
            <a:endParaRPr lang="en-US">
              <a:solidFill>
                <a:srgbClr val="000000"/>
              </a:solidFill>
              <a:latin typeface="Calibri"/>
            </a:endParaRPr>
          </a:p>
        </p:txBody>
      </p:sp>
      <p:sp>
        <p:nvSpPr>
          <p:cNvPr id="6" name="Footer Placeholder 14"/>
          <p:cNvSpPr>
            <a:spLocks noGrp="1"/>
          </p:cNvSpPr>
          <p:nvPr>
            <p:ph type="ftr" sz="quarter" idx="12"/>
          </p:nvPr>
        </p:nvSpPr>
        <p:spPr/>
        <p:txBody>
          <a:bodyPr/>
          <a:lstStyle>
            <a:lvl1pPr>
              <a:defRPr i="1">
                <a:solidFill>
                  <a:schemeClr val="tx1"/>
                </a:solidFill>
                <a:latin typeface="Times New Roman" pitchFamily="18" charset="0"/>
                <a:cs typeface="Times New Roman" pitchFamily="18" charset="0"/>
              </a:defRPr>
            </a:lvl1pPr>
          </a:lstStyle>
          <a:p>
            <a:pPr>
              <a:defRPr/>
            </a:pPr>
            <a:endParaRPr lang="en-US">
              <a:solidFill>
                <a:srgbClr val="000000"/>
              </a:solidFill>
            </a:endParaRPr>
          </a:p>
        </p:txBody>
      </p:sp>
      <p:sp>
        <p:nvSpPr>
          <p:cNvPr id="9" name="Slide Number Placeholder 1"/>
          <p:cNvSpPr>
            <a:spLocks noGrp="1"/>
          </p:cNvSpPr>
          <p:nvPr>
            <p:ph type="sldNum" sz="quarter" idx="4"/>
          </p:nvPr>
        </p:nvSpPr>
        <p:spPr>
          <a:xfrm>
            <a:off x="7031685" y="649457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280BF-25B4-4EE0-B3D2-0F1136EF70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71850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210312" y="1005840"/>
            <a:ext cx="8741664" cy="5504688"/>
          </a:xfrm>
          <a:prstGeom prst="rect">
            <a:avLst/>
          </a:prstGeom>
        </p:spPr>
        <p:txBody>
          <a:bodyPr lIns="0" tIns="0" rIns="0" bIns="0"/>
          <a:lstStyle>
            <a:lvl1pPr>
              <a:defRPr/>
            </a:lvl1pPr>
          </a:lstStyle>
          <a:p>
            <a:pPr lvl="0"/>
            <a:r>
              <a:rPr lang="en-US" dirty="0" smtClean="0"/>
              <a:t>Click to edit 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2"/>
          <p:cNvSpPr>
            <a:spLocks noGrp="1"/>
          </p:cNvSpPr>
          <p:nvPr>
            <p:ph type="title" hasCustomPrompt="1"/>
          </p:nvPr>
        </p:nvSpPr>
        <p:spPr>
          <a:xfrm>
            <a:off x="1014984" y="210312"/>
            <a:ext cx="7132320" cy="493776"/>
          </a:xfrm>
          <a:prstGeom prst="rect">
            <a:avLst/>
          </a:prstGeom>
        </p:spPr>
        <p:txBody>
          <a:bodyPr/>
          <a:lstStyle>
            <a:lvl1pPr>
              <a:defRPr/>
            </a:lvl1pPr>
          </a:lstStyle>
          <a:p>
            <a:r>
              <a:rPr lang="en-US" dirty="0" smtClean="0"/>
              <a:t>Click to edit Master Title</a:t>
            </a:r>
            <a:endParaRPr lang="en-US" dirty="0"/>
          </a:p>
        </p:txBody>
      </p:sp>
      <p:sp>
        <p:nvSpPr>
          <p:cNvPr id="15" name="Date Placeholder 14"/>
          <p:cNvSpPr>
            <a:spLocks noGrp="1"/>
          </p:cNvSpPr>
          <p:nvPr>
            <p:ph type="dt" sz="half" idx="14"/>
          </p:nvPr>
        </p:nvSpPr>
        <p:spPr/>
        <p:txBody>
          <a:bodyPr/>
          <a:lstStyle/>
          <a:p>
            <a:pPr>
              <a:defRPr/>
            </a:pPr>
            <a:fld id="{EF37C354-40BC-4C21-8627-7EEA9BAD9F3D}" type="datetime1">
              <a:rPr lang="en-US" smtClean="0">
                <a:solidFill>
                  <a:srgbClr val="000000"/>
                </a:solidFill>
                <a:latin typeface="Calibri"/>
              </a:rPr>
              <a:pPr>
                <a:defRPr/>
              </a:pPr>
              <a:t>6/15/15</a:t>
            </a:fld>
            <a:endParaRPr lang="en-US" dirty="0">
              <a:solidFill>
                <a:srgbClr val="000000"/>
              </a:solidFill>
              <a:latin typeface="Calibri"/>
            </a:endParaRPr>
          </a:p>
        </p:txBody>
      </p:sp>
      <p:sp>
        <p:nvSpPr>
          <p:cNvPr id="17" name="Footer Placeholder 16"/>
          <p:cNvSpPr>
            <a:spLocks noGrp="1"/>
          </p:cNvSpPr>
          <p:nvPr>
            <p:ph type="ftr" sz="quarter" idx="16"/>
          </p:nvPr>
        </p:nvSpPr>
        <p:spPr/>
        <p:txBody>
          <a:bodyPr/>
          <a:lstStyle/>
          <a:p>
            <a:pPr>
              <a:defRPr/>
            </a:pPr>
            <a:endParaRPr lang="en-US" dirty="0">
              <a:solidFill>
                <a:srgbClr val="000000"/>
              </a:solidFill>
              <a:latin typeface="Calibri"/>
            </a:endParaRPr>
          </a:p>
        </p:txBody>
      </p:sp>
      <p:sp>
        <p:nvSpPr>
          <p:cNvPr id="6" name="Slide Number Placeholder 1"/>
          <p:cNvSpPr>
            <a:spLocks noGrp="1"/>
          </p:cNvSpPr>
          <p:nvPr>
            <p:ph type="sldNum" sz="quarter" idx="4"/>
          </p:nvPr>
        </p:nvSpPr>
        <p:spPr>
          <a:xfrm>
            <a:off x="7031685" y="649457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280BF-25B4-4EE0-B3D2-0F1136EF70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23915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3Content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381000" y="1143000"/>
            <a:ext cx="8382000" cy="1676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381000" y="2895600"/>
            <a:ext cx="8382000" cy="1752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1"/>
          <p:cNvSpPr>
            <a:spLocks noGrp="1"/>
          </p:cNvSpPr>
          <p:nvPr>
            <p:ph type="sldNum" sz="quarter" idx="4"/>
          </p:nvPr>
        </p:nvSpPr>
        <p:spPr>
          <a:xfrm>
            <a:off x="7031685" y="649457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280BF-25B4-4EE0-B3D2-0F1136EF70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89117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Helvetica"/>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12"/>
          <p:cNvSpPr>
            <a:spLocks noGrp="1"/>
          </p:cNvSpPr>
          <p:nvPr>
            <p:ph type="dt" sz="half" idx="10"/>
          </p:nvPr>
        </p:nvSpPr>
        <p:spPr>
          <a:xfrm>
            <a:off x="201613" y="6532563"/>
            <a:ext cx="2133600" cy="303212"/>
          </a:xfrm>
        </p:spPr>
        <p:txBody>
          <a:bodyPr/>
          <a:lstStyle>
            <a:lvl1pPr fontAlgn="auto">
              <a:spcBef>
                <a:spcPts val="0"/>
              </a:spcBef>
              <a:spcAft>
                <a:spcPts val="0"/>
              </a:spcAft>
              <a:defRPr sz="1800"/>
            </a:lvl1pPr>
          </a:lstStyle>
          <a:p>
            <a:pPr>
              <a:defRPr/>
            </a:pPr>
            <a:fld id="{F9C893C4-3F50-4F0B-8D9E-99CDD0A112A2}" type="datetime1">
              <a:rPr lang="en-US" smtClean="0">
                <a:solidFill>
                  <a:prstClr val="black">
                    <a:tint val="75000"/>
                  </a:prstClr>
                </a:solidFill>
                <a:latin typeface="Calibri"/>
              </a:rPr>
              <a:pPr>
                <a:defRPr/>
              </a:pPr>
              <a:t>6/15/15</a:t>
            </a:fld>
            <a:endParaRPr lang="en-US">
              <a:solidFill>
                <a:prstClr val="black">
                  <a:tint val="75000"/>
                </a:prstClr>
              </a:solidFill>
              <a:latin typeface="Calibri"/>
            </a:endParaRPr>
          </a:p>
        </p:txBody>
      </p:sp>
      <p:sp>
        <p:nvSpPr>
          <p:cNvPr id="6" name="Footer Placeholder 14"/>
          <p:cNvSpPr>
            <a:spLocks noGrp="1"/>
          </p:cNvSpPr>
          <p:nvPr>
            <p:ph type="ftr" sz="quarter" idx="12"/>
          </p:nvPr>
        </p:nvSpPr>
        <p:spPr/>
        <p:txBody>
          <a:bodyPr/>
          <a:lstStyle>
            <a:lvl1pPr fontAlgn="auto">
              <a:spcBef>
                <a:spcPts val="0"/>
              </a:spcBef>
              <a:spcAft>
                <a:spcPts val="0"/>
              </a:spcAft>
              <a:defRPr sz="1800" i="1">
                <a:solidFill>
                  <a:srgbClr val="000000"/>
                </a:solidFill>
                <a:latin typeface="Times New Roman" pitchFamily="18" charset="0"/>
                <a:cs typeface="Times New Roman" pitchFamily="18" charset="0"/>
              </a:defRPr>
            </a:lvl1pPr>
          </a:lstStyle>
          <a:p>
            <a:pPr>
              <a:defRPr/>
            </a:pPr>
            <a:endParaRPr lang="en-US"/>
          </a:p>
        </p:txBody>
      </p:sp>
      <p:sp>
        <p:nvSpPr>
          <p:cNvPr id="9" name="Slide Number Placeholder 1"/>
          <p:cNvSpPr>
            <a:spLocks noGrp="1"/>
          </p:cNvSpPr>
          <p:nvPr>
            <p:ph type="sldNum" sz="quarter" idx="4"/>
          </p:nvPr>
        </p:nvSpPr>
        <p:spPr>
          <a:xfrm>
            <a:off x="7031685" y="649457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280BF-25B4-4EE0-B3D2-0F1136EF70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80883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10312" y="1005840"/>
            <a:ext cx="8741664" cy="5504688"/>
          </a:xfrm>
          <a:prstGeom prst="rect">
            <a:avLst/>
          </a:prstGeom>
        </p:spPr>
        <p:txBody>
          <a:bodyPr lIns="0" tIns="0" rIns="0" bIns="0"/>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2"/>
          <p:cNvSpPr>
            <a:spLocks noGrp="1"/>
          </p:cNvSpPr>
          <p:nvPr>
            <p:ph type="title"/>
          </p:nvPr>
        </p:nvSpPr>
        <p:spPr>
          <a:xfrm>
            <a:off x="1014984" y="210312"/>
            <a:ext cx="7132320" cy="493776"/>
          </a:xfrm>
          <a:prstGeom prst="rect">
            <a:avLst/>
          </a:prstGeom>
        </p:spPr>
        <p:txBody>
          <a:bodyPr/>
          <a:lstStyle>
            <a:lvl1pPr>
              <a:defRPr/>
            </a:lvl1pPr>
          </a:lstStyle>
          <a:p>
            <a:r>
              <a:rPr lang="en-US" dirty="0" smtClean="0"/>
              <a:t>Click to edit Master title style</a:t>
            </a:r>
            <a:endParaRPr lang="en-US" dirty="0"/>
          </a:p>
        </p:txBody>
      </p:sp>
      <p:sp>
        <p:nvSpPr>
          <p:cNvPr id="4" name="Date Placeholder 14"/>
          <p:cNvSpPr>
            <a:spLocks noGrp="1"/>
          </p:cNvSpPr>
          <p:nvPr>
            <p:ph type="dt" sz="half" idx="14"/>
          </p:nvPr>
        </p:nvSpPr>
        <p:spPr/>
        <p:txBody>
          <a:bodyPr/>
          <a:lstStyle>
            <a:lvl1pPr fontAlgn="auto">
              <a:spcBef>
                <a:spcPts val="0"/>
              </a:spcBef>
              <a:spcAft>
                <a:spcPts val="0"/>
              </a:spcAft>
              <a:defRPr sz="1800"/>
            </a:lvl1pPr>
          </a:lstStyle>
          <a:p>
            <a:pPr>
              <a:defRPr/>
            </a:pPr>
            <a:fld id="{7CF5AC46-BE40-4D78-9315-BEEC94409B4C}" type="datetime1">
              <a:rPr lang="en-US" smtClean="0">
                <a:solidFill>
                  <a:prstClr val="black">
                    <a:tint val="75000"/>
                  </a:prstClr>
                </a:solidFill>
                <a:latin typeface="Calibri"/>
              </a:rPr>
              <a:pPr>
                <a:defRPr/>
              </a:pPr>
              <a:t>6/15/15</a:t>
            </a:fld>
            <a:endParaRPr lang="en-US">
              <a:solidFill>
                <a:prstClr val="black">
                  <a:tint val="75000"/>
                </a:prstClr>
              </a:solidFill>
              <a:latin typeface="Calibri"/>
            </a:endParaRPr>
          </a:p>
        </p:txBody>
      </p:sp>
      <p:sp>
        <p:nvSpPr>
          <p:cNvPr id="6" name="Footer Placeholder 16"/>
          <p:cNvSpPr>
            <a:spLocks noGrp="1"/>
          </p:cNvSpPr>
          <p:nvPr>
            <p:ph type="ftr" sz="quarter" idx="16"/>
          </p:nvPr>
        </p:nvSpPr>
        <p:spPr/>
        <p:txBody>
          <a:bodyPr/>
          <a:lstStyle>
            <a:lvl1pPr fontAlgn="auto">
              <a:spcBef>
                <a:spcPts val="0"/>
              </a:spcBef>
              <a:spcAft>
                <a:spcPts val="0"/>
              </a:spcAft>
              <a:defRPr sz="1800"/>
            </a:lvl1pPr>
          </a:lstStyle>
          <a:p>
            <a:pPr>
              <a:defRPr/>
            </a:pPr>
            <a:endParaRPr lang="en-US">
              <a:solidFill>
                <a:prstClr val="black">
                  <a:tint val="75000"/>
                </a:prstClr>
              </a:solidFill>
              <a:latin typeface="Calibri"/>
            </a:endParaRPr>
          </a:p>
        </p:txBody>
      </p:sp>
      <p:sp>
        <p:nvSpPr>
          <p:cNvPr id="7" name="Slide Number Placeholder 1"/>
          <p:cNvSpPr>
            <a:spLocks noGrp="1"/>
          </p:cNvSpPr>
          <p:nvPr>
            <p:ph type="sldNum" sz="quarter" idx="4"/>
          </p:nvPr>
        </p:nvSpPr>
        <p:spPr>
          <a:xfrm>
            <a:off x="7031685" y="649457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280BF-25B4-4EE0-B3D2-0F1136EF70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8162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69024"/>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2141702"/>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3578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Project Tag-up</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321629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Line 28"/>
          <p:cNvSpPr>
            <a:spLocks noChangeShapeType="1"/>
          </p:cNvSpPr>
          <p:nvPr/>
        </p:nvSpPr>
        <p:spPr bwMode="auto">
          <a:xfrm>
            <a:off x="8428038" y="6608763"/>
            <a:ext cx="0" cy="200025"/>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2400" kern="1200" dirty="0">
              <a:latin typeface="Times New Roman" pitchFamily="-108" charset="0"/>
              <a:ea typeface="ＭＳ Ｐゴシック" pitchFamily="-108" charset="-128"/>
            </a:endParaRPr>
          </a:p>
        </p:txBody>
      </p:sp>
      <p:sp>
        <p:nvSpPr>
          <p:cNvPr id="3" name="Content Placeholder 2"/>
          <p:cNvSpPr>
            <a:spLocks noGrp="1"/>
          </p:cNvSpPr>
          <p:nvPr>
            <p:ph idx="1"/>
          </p:nvPr>
        </p:nvSpPr>
        <p:spPr>
          <a:xfrm>
            <a:off x="304800" y="1066800"/>
            <a:ext cx="8229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5"/>
          <p:cNvSpPr>
            <a:spLocks noGrp="1" noChangeArrowheads="1"/>
          </p:cNvSpPr>
          <p:nvPr>
            <p:ph type="title"/>
          </p:nvPr>
        </p:nvSpPr>
        <p:spPr bwMode="auto">
          <a:xfrm>
            <a:off x="1600200" y="304800"/>
            <a:ext cx="5943600" cy="615950"/>
          </a:xfrm>
          <a:prstGeom prst="rect">
            <a:avLst/>
          </a:prstGeom>
          <a:noFill/>
          <a:ln w="12700">
            <a:noFill/>
            <a:miter lim="800000"/>
            <a:headEnd/>
            <a:tailEnd/>
          </a:ln>
        </p:spPr>
        <p:txBody>
          <a:bodyPr/>
          <a:lstStyle/>
          <a:p>
            <a:pPr lvl="0"/>
            <a:r>
              <a:rPr lang="en-US" smtClean="0"/>
              <a:t>Click to edit Master title style</a:t>
            </a:r>
            <a:endParaRPr lang="en-US" dirty="0" smtClean="0"/>
          </a:p>
        </p:txBody>
      </p:sp>
      <p:sp>
        <p:nvSpPr>
          <p:cNvPr id="6" name="Line 28"/>
          <p:cNvSpPr>
            <a:spLocks noChangeShapeType="1"/>
          </p:cNvSpPr>
          <p:nvPr userDrawn="1"/>
        </p:nvSpPr>
        <p:spPr bwMode="auto">
          <a:xfrm>
            <a:off x="8428038" y="6608763"/>
            <a:ext cx="0" cy="200025"/>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2400" kern="1200" dirty="0">
              <a:latin typeface="Times New Roman" pitchFamily="-108" charset="0"/>
              <a:ea typeface="ＭＳ Ｐゴシック" pitchFamily="-108" charset="-128"/>
            </a:endParaRPr>
          </a:p>
        </p:txBody>
      </p:sp>
      <p:pic>
        <p:nvPicPr>
          <p:cNvPr id="7" name="Picture 6" descr="jpss_mission1_3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505" y="188056"/>
            <a:ext cx="1390828" cy="881794"/>
          </a:xfrm>
          <a:prstGeom prst="rect">
            <a:avLst/>
          </a:prstGeom>
        </p:spPr>
      </p:pic>
    </p:spTree>
    <p:extLst>
      <p:ext uri="{BB962C8B-B14F-4D97-AF65-F5344CB8AC3E}">
        <p14:creationId xmlns:p14="http://schemas.microsoft.com/office/powerpoint/2010/main" val="4251388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2400140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Monthly Status Review</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620353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4170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Project Tag-up</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89582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103284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Monthly Status Review</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511014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4321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Project Tag-up</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552385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2603503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Monthly Status Review</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2806639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Joint Polar Satellite System</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F05D940-33F8-402D-A8B6-06B3B758E703}" type="slidenum">
              <a:rPr lang="en-US" smtClean="0"/>
              <a:pPr/>
              <a:t>‹#›</a:t>
            </a:fld>
            <a:endParaRPr lang="en-US"/>
          </a:p>
        </p:txBody>
      </p:sp>
    </p:spTree>
    <p:extLst>
      <p:ext uri="{BB962C8B-B14F-4D97-AF65-F5344CB8AC3E}">
        <p14:creationId xmlns:p14="http://schemas.microsoft.com/office/powerpoint/2010/main" val="4557441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56E4A22F-28DF-004D-A424-E555E69FC1C5}" type="datetime1">
              <a:rPr lang="en-US" b="1">
                <a:solidFill>
                  <a:srgbClr val="000000"/>
                </a:solidFill>
                <a:latin typeface="Arial" pitchFamily="34" charset="0"/>
                <a:ea typeface="ＭＳ Ｐゴシック" pitchFamily="34" charset="-128"/>
              </a:rPr>
              <a:pPr fontAlgn="base">
                <a:spcBef>
                  <a:spcPct val="0"/>
                </a:spcBef>
                <a:spcAft>
                  <a:spcPct val="0"/>
                </a:spcAft>
              </a:pPr>
              <a:t>6/15/15</a:t>
            </a:fld>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016139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4959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Project Tag-up</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216564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959564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Monthly Status Review</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604214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9057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Project Tag-up</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3311583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395045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Monthly Status Review</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9082225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5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4724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Project Tag-up</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8956133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rPr>
              <a:t>October 9, 2014</a:t>
            </a: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390365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Monthly Status Review</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393337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275623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Project Tag-up</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26320853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46"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rPr>
              <a:t>October 9, 2014</a:t>
            </a: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21966926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2"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32"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4"/>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3"/>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Monthly Status Review</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18" name="Rectangle 17"/>
          <p:cNvSpPr/>
          <p:nvPr userDrawn="1"/>
        </p:nvSpPr>
        <p:spPr>
          <a:xfrm>
            <a:off x="2286000" y="6450480"/>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301394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a:solidFill>
                <a:prstClr val="black"/>
              </a:solidFill>
              <a:latin typeface="Arial" pitchFamily="34" charset="0"/>
              <a:ea typeface="ＭＳ Ｐゴシック" pitchFamily="34" charset="-128"/>
            </a:endParaRPr>
          </a:p>
          <a:p>
            <a:pPr fontAlgn="base">
              <a:spcBef>
                <a:spcPct val="0"/>
              </a:spcBef>
              <a:spcAft>
                <a:spcPct val="0"/>
              </a:spcAft>
            </a:pPr>
            <a:r>
              <a:rPr lang="en-US" b="1" dirty="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954046920"/>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574070"/>
            <a:ext cx="9144000" cy="365125"/>
          </a:xfrm>
          <a:prstGeom prst="rect">
            <a:avLst/>
          </a:prstGeom>
        </p:spPr>
        <p:txBody>
          <a:bodyPr/>
          <a:lstStyle/>
          <a:p>
            <a:pPr fontAlgn="base">
              <a:spcBef>
                <a:spcPct val="0"/>
              </a:spcBef>
              <a:spcAft>
                <a:spcPct val="0"/>
              </a:spcAft>
            </a:pPr>
            <a:endParaRPr lang="en-US" b="1" dirty="0">
              <a:solidFill>
                <a:prstClr val="black"/>
              </a:solidFill>
              <a:latin typeface="Arial" pitchFamily="34" charset="0"/>
              <a:ea typeface="ＭＳ Ｐゴシック" pitchFamily="34" charset="-128"/>
            </a:endParaRPr>
          </a:p>
          <a:p>
            <a:pPr fontAlgn="base">
              <a:spcBef>
                <a:spcPct val="0"/>
              </a:spcBef>
              <a:spcAft>
                <a:spcPct val="0"/>
              </a:spcAft>
            </a:pPr>
            <a:r>
              <a:rPr lang="en-US" b="1" dirty="0">
                <a:solidFill>
                  <a:prstClr val="black"/>
                </a:solidFill>
                <a:latin typeface="Arial" pitchFamily="34" charset="0"/>
                <a:ea typeface="ＭＳ Ｐゴシック" pitchFamily="34" charset="-128"/>
              </a:rPr>
              <a:t>PMC OCTOBER 2014 – FOR OFFICIAL USE ONLY</a:t>
            </a:r>
          </a:p>
          <a:p>
            <a:pPr fontAlgn="base">
              <a:spcBef>
                <a:spcPct val="0"/>
              </a:spcBef>
              <a:spcAft>
                <a:spcPct val="0"/>
              </a:spcAft>
            </a:pPr>
            <a:endParaRPr lang="en-US" b="1" dirty="0">
              <a:solidFill>
                <a:prstClr val="black"/>
              </a:solidFill>
              <a:latin typeface="Arial" pitchFamily="34" charset="0"/>
              <a:ea typeface="ＭＳ Ｐゴシック" pitchFamily="34" charset="-128"/>
            </a:endParaRPr>
          </a:p>
        </p:txBody>
      </p:sp>
      <p:sp>
        <p:nvSpPr>
          <p:cNvPr id="6" name="Text Placeholder 4"/>
          <p:cNvSpPr>
            <a:spLocks noGrp="1"/>
          </p:cNvSpPr>
          <p:nvPr>
            <p:ph type="body" sz="quarter" idx="10" hasCustomPrompt="1"/>
          </p:nvPr>
        </p:nvSpPr>
        <p:spPr>
          <a:xfrm>
            <a:off x="8198015" y="6163880"/>
            <a:ext cx="646113" cy="347663"/>
          </a:xfrm>
        </p:spPr>
        <p:txBody>
          <a:bodyPr>
            <a:noAutofit/>
          </a:bodyPr>
          <a:lstStyle>
            <a:lvl1pPr marL="0" indent="0">
              <a:buNone/>
              <a:defRPr sz="1800"/>
            </a:lvl1pPr>
          </a:lstStyle>
          <a:p>
            <a:pPr lvl="0"/>
            <a:fld id="{F20901A8-BA92-4FFC-B4A9-88EF6D5FF9CE}" type="slidenum">
              <a:rPr lang="en-US" smtClean="0"/>
              <a:t>‹#›</a:t>
            </a:fld>
            <a:endParaRPr lang="en-US" dirty="0"/>
          </a:p>
        </p:txBody>
      </p:sp>
    </p:spTree>
    <p:extLst>
      <p:ext uri="{BB962C8B-B14F-4D97-AF65-F5344CB8AC3E}">
        <p14:creationId xmlns:p14="http://schemas.microsoft.com/office/powerpoint/2010/main" val="409530914"/>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mj-lt"/>
              </a:defRPr>
            </a:lvl1pPr>
          </a:lstStyle>
          <a:p>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13" name="Date Placeholder 12"/>
          <p:cNvSpPr>
            <a:spLocks noGrp="1"/>
          </p:cNvSpPr>
          <p:nvPr>
            <p:ph type="dt" sz="half" idx="14"/>
          </p:nvPr>
        </p:nvSpPr>
        <p:spPr>
          <a:xfrm>
            <a:off x="201168" y="6532970"/>
            <a:ext cx="2133600" cy="302842"/>
          </a:xfrm>
          <a:prstGeom prst="rect">
            <a:avLst/>
          </a:prstGeom>
        </p:spPr>
        <p:txBody>
          <a:bodyPr/>
          <a:lstStyle/>
          <a:p>
            <a:pPr fontAlgn="base">
              <a:spcBef>
                <a:spcPct val="0"/>
              </a:spcBef>
              <a:spcAft>
                <a:spcPct val="0"/>
              </a:spcAft>
              <a:defRPr/>
            </a:pPr>
            <a:r>
              <a:rPr lang="en-US" b="1">
                <a:solidFill>
                  <a:prstClr val="black"/>
                </a:solidFill>
                <a:latin typeface="Arial" pitchFamily="34" charset="0"/>
                <a:ea typeface="ＭＳ Ｐゴシック" pitchFamily="34" charset="-128"/>
              </a:rPr>
              <a:t>September 11, 2012</a:t>
            </a:r>
            <a:endParaRPr lang="en-US" b="1" dirty="0">
              <a:solidFill>
                <a:prstClr val="black"/>
              </a:solidFill>
              <a:latin typeface="Arial" pitchFamily="34" charset="0"/>
              <a:ea typeface="ＭＳ Ｐゴシック" pitchFamily="34" charset="-128"/>
            </a:endParaRPr>
          </a:p>
        </p:txBody>
      </p:sp>
      <p:sp>
        <p:nvSpPr>
          <p:cNvPr id="15" name="Footer Placeholder 14"/>
          <p:cNvSpPr>
            <a:spLocks noGrp="1"/>
          </p:cNvSpPr>
          <p:nvPr>
            <p:ph type="ftr" sz="quarter" idx="16"/>
          </p:nvPr>
        </p:nvSpPr>
        <p:spPr>
          <a:xfrm>
            <a:off x="3124200" y="6245225"/>
            <a:ext cx="2895600" cy="476250"/>
          </a:xfrm>
          <a:prstGeom prst="rect">
            <a:avLst/>
          </a:prstGeom>
        </p:spPr>
        <p:txBody>
          <a:bodyPr/>
          <a:lstStyle>
            <a:lvl1pPr>
              <a:defRPr i="1">
                <a:solidFill>
                  <a:schemeClr val="tx1"/>
                </a:solidFill>
                <a:latin typeface="Times New Roman" pitchFamily="18" charset="0"/>
                <a:cs typeface="Times New Roman" pitchFamily="18" charset="0"/>
              </a:defRPr>
            </a:lvl1pPr>
          </a:lstStyle>
          <a:p>
            <a:pPr fontAlgn="base">
              <a:spcBef>
                <a:spcPct val="0"/>
              </a:spcBef>
              <a:spcAft>
                <a:spcPct val="0"/>
              </a:spcAft>
              <a:defRPr/>
            </a:pPr>
            <a:r>
              <a:rPr lang="en-US" b="1" smtClean="0">
                <a:solidFill>
                  <a:prstClr val="black"/>
                </a:solidFill>
                <a:ea typeface="ＭＳ Ｐゴシック" pitchFamily="34" charset="-128"/>
              </a:rPr>
              <a:t>JPSS Program MSR - NASA Internal Use Only</a:t>
            </a:r>
            <a:endParaRPr lang="en-US" b="1" dirty="0">
              <a:solidFill>
                <a:prstClr val="black"/>
              </a:solidFill>
              <a:ea typeface="ＭＳ Ｐゴシック" pitchFamily="34" charset="-128"/>
            </a:endParaRPr>
          </a:p>
        </p:txBody>
      </p:sp>
    </p:spTree>
    <p:extLst>
      <p:ext uri="{BB962C8B-B14F-4D97-AF65-F5344CB8AC3E}">
        <p14:creationId xmlns:p14="http://schemas.microsoft.com/office/powerpoint/2010/main" val="280325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wo Content">
    <p:spTree>
      <p:nvGrpSpPr>
        <p:cNvPr id="1" name="Shape 27"/>
        <p:cNvGrpSpPr/>
        <p:nvPr/>
      </p:nvGrpSpPr>
      <p:grpSpPr>
        <a:xfrm>
          <a:off x="0" y="0"/>
          <a:ext cx="0" cy="0"/>
          <a:chOff x="0" y="0"/>
          <a:chExt cx="0" cy="0"/>
        </a:xfrm>
      </p:grpSpPr>
      <p:sp>
        <p:nvSpPr>
          <p:cNvPr id="2" name="Rectangle 1"/>
          <p:cNvSpPr/>
          <p:nvPr userDrawn="1"/>
        </p:nvSpPr>
        <p:spPr>
          <a:xfrm>
            <a:off x="0" y="0"/>
            <a:ext cx="9144000" cy="8382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rtl val="0"/>
            </a:endParaRPr>
          </a:p>
        </p:txBody>
      </p:sp>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r>
              <a:rPr lang="en-US" smtClean="0"/>
              <a:t>Joint Polar Satellite System</a:t>
            </a:r>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pic>
        <p:nvPicPr>
          <p:cNvPr id="7" name="Shape 31"/>
          <p:cNvPicPr preferRelativeResize="0"/>
          <p:nvPr userDrawn="1"/>
        </p:nvPicPr>
        <p:blipFill rotWithShape="1">
          <a:blip r:embed="rId2">
            <a:alphaModFix/>
          </a:blip>
          <a:srcRect/>
          <a:stretch/>
        </p:blipFill>
        <p:spPr>
          <a:xfrm>
            <a:off x="0" y="14286"/>
            <a:ext cx="3016415" cy="747713"/>
          </a:xfrm>
          <a:prstGeom prst="rect">
            <a:avLst/>
          </a:prstGeom>
          <a:noFill/>
          <a:ln>
            <a:noFill/>
          </a:ln>
        </p:spPr>
      </p:pic>
      <p:pic>
        <p:nvPicPr>
          <p:cNvPr id="9" name="Shape 21"/>
          <p:cNvPicPr preferRelativeResize="0"/>
          <p:nvPr userDrawn="1"/>
        </p:nvPicPr>
        <p:blipFill rotWithShape="1">
          <a:blip r:embed="rId3">
            <a:alphaModFix/>
          </a:blip>
          <a:srcRect/>
          <a:stretch/>
        </p:blipFill>
        <p:spPr>
          <a:xfrm>
            <a:off x="7996989" y="139225"/>
            <a:ext cx="601607" cy="492173"/>
          </a:xfrm>
          <a:prstGeom prst="rect">
            <a:avLst/>
          </a:prstGeom>
          <a:noFill/>
          <a:ln>
            <a:noFill/>
          </a:ln>
        </p:spPr>
      </p:pic>
      <p:pic>
        <p:nvPicPr>
          <p:cNvPr id="10" name="Shape 22"/>
          <p:cNvPicPr preferRelativeResize="0"/>
          <p:nvPr userDrawn="1"/>
        </p:nvPicPr>
        <p:blipFill rotWithShape="1">
          <a:blip r:embed="rId4">
            <a:alphaModFix/>
          </a:blip>
          <a:srcRect/>
          <a:stretch/>
        </p:blipFill>
        <p:spPr>
          <a:xfrm>
            <a:off x="8558463" y="139225"/>
            <a:ext cx="519648" cy="492171"/>
          </a:xfrm>
          <a:prstGeom prst="rect">
            <a:avLst/>
          </a:prstGeom>
          <a:noFill/>
          <a:ln>
            <a:noFill/>
          </a:ln>
        </p:spPr>
      </p:pic>
    </p:spTree>
    <p:extLst>
      <p:ext uri="{BB962C8B-B14F-4D97-AF65-F5344CB8AC3E}">
        <p14:creationId xmlns:p14="http://schemas.microsoft.com/office/powerpoint/2010/main" val="2176471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761327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80436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Project Tag-up</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7579338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a:solidFill>
                  <a:srgbClr val="1F497D"/>
                </a:solidFill>
                <a:latin typeface="Arial" pitchFamily="34" charset="0"/>
                <a:ea typeface="ヒラギノ角ゴ Pro W3" pitchFamily="-107" charset="-128"/>
              </a:rPr>
              <a:t>October 9,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29295005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a:solidFill>
                    <a:prstClr val="black"/>
                  </a:solidFill>
                  <a:latin typeface="Arial" pitchFamily="34" charset="0"/>
                  <a:ea typeface="ヒラギノ角ゴ Pro W3" pitchFamily="-111" charset="-128"/>
                </a:rPr>
                <a:t>JPSS-2 Launch Readiness Date: July 2021</a:t>
              </a: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a:solidFill>
                  <a:srgbClr val="1F497D"/>
                </a:solidFill>
                <a:latin typeface="Arial" pitchFamily="34" charset="0"/>
                <a:ea typeface="ヒラギノ角ゴ Pro W3" pitchFamily="-107" charset="-128"/>
              </a:rPr>
              <a:t>Monthly Status Review</a:t>
            </a:r>
            <a:endParaRPr lang="en-US" sz="1800" kern="1200" dirty="0">
              <a:solidFill>
                <a:srgbClr val="1F497D"/>
              </a:solidFill>
              <a:latin typeface="Arial" pitchFamily="34" charset="0"/>
              <a:ea typeface="ヒラギノ角ゴ Pro W3" pitchFamily="-107" charset="-128"/>
            </a:endParaRPr>
          </a:p>
          <a:p>
            <a:pPr algn="ctr" defTabSz="913794" eaLnBrk="0" hangingPunct="0">
              <a:defRPr/>
            </a:pPr>
            <a:r>
              <a:rPr lang="en-US" sz="1600" kern="1200" dirty="0">
                <a:solidFill>
                  <a:srgbClr val="1F497D"/>
                </a:solidFill>
                <a:latin typeface="Arial" pitchFamily="34" charset="0"/>
                <a:ea typeface="ヒラギノ角ゴ Pro W3" pitchFamily="-107" charset="-128"/>
              </a:rPr>
              <a:t>November 7, 2014</a:t>
            </a: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a:solidFill>
                  <a:prstClr val="black"/>
                </a:solidFill>
                <a:latin typeface="Calibri"/>
                <a:ea typeface="ＭＳ Ｐゴシック" pitchFamily="34" charset="-128"/>
              </a:rPr>
              <a:t>Pre-decisional – For NASA / NOAA Internal Use Only</a:t>
            </a:r>
          </a:p>
        </p:txBody>
      </p:sp>
    </p:spTree>
    <p:extLst>
      <p:ext uri="{BB962C8B-B14F-4D97-AF65-F5344CB8AC3E}">
        <p14:creationId xmlns:p14="http://schemas.microsoft.com/office/powerpoint/2010/main" val="1500296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75"/>
            <a:ext cx="304800" cy="365125"/>
          </a:xfrm>
          <a:prstGeom prst="rect">
            <a:avLst/>
          </a:prstGeom>
        </p:spPr>
        <p:txBody>
          <a:bodyPr/>
          <a:lstStyle>
            <a:lvl1pPr>
              <a:defRPr/>
            </a:lvl1pPr>
          </a:lstStyle>
          <a:p>
            <a:pPr eaLnBrk="0" fontAlgn="base" hangingPunct="0">
              <a:spcBef>
                <a:spcPct val="0"/>
              </a:spcBef>
              <a:spcAft>
                <a:spcPct val="0"/>
              </a:spcAft>
            </a:pPr>
            <a:fld id="{7A5499E4-3ED1-E24D-B41C-24027517B24F}" type="slidenum">
              <a:rPr lang="en-US" sz="2400">
                <a:solidFill>
                  <a:prstClr val="black"/>
                </a:solidFill>
                <a:latin typeface="Calibri"/>
                <a:ea typeface="ＭＳ Ｐゴシック" pitchFamily="-108" charset="-128"/>
              </a:rPr>
              <a:pPr eaLnBrk="0" fontAlgn="base" hangingPunct="0">
                <a:spcBef>
                  <a:spcPct val="0"/>
                </a:spcBef>
                <a:spcAft>
                  <a:spcPct val="0"/>
                </a:spcAft>
              </a:pPr>
              <a:t>‹#›</a:t>
            </a:fld>
            <a:endParaRPr lang="en-US" sz="2400">
              <a:solidFill>
                <a:prstClr val="black"/>
              </a:solidFill>
              <a:latin typeface="Calibri"/>
              <a:ea typeface="ＭＳ Ｐゴシック" pitchFamily="-108" charset="-128"/>
            </a:endParaRPr>
          </a:p>
        </p:txBody>
      </p:sp>
    </p:spTree>
    <p:extLst>
      <p:ext uri="{BB962C8B-B14F-4D97-AF65-F5344CB8AC3E}">
        <p14:creationId xmlns:p14="http://schemas.microsoft.com/office/powerpoint/2010/main" val="26528119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75"/>
            <a:ext cx="304800" cy="365125"/>
          </a:xfrm>
          <a:prstGeom prst="rect">
            <a:avLst/>
          </a:prstGeom>
        </p:spPr>
        <p:txBody>
          <a:bodyPr/>
          <a:lstStyle>
            <a:lvl1pPr>
              <a:defRPr/>
            </a:lvl1pPr>
          </a:lstStyle>
          <a:p>
            <a:pPr eaLnBrk="0" fontAlgn="base" hangingPunct="0">
              <a:spcBef>
                <a:spcPct val="0"/>
              </a:spcBef>
              <a:spcAft>
                <a:spcPct val="0"/>
              </a:spcAft>
            </a:pPr>
            <a:fld id="{7A5499E4-3ED1-E24D-B41C-24027517B24F}" type="slidenum">
              <a:rPr lang="en-US" sz="2400">
                <a:solidFill>
                  <a:prstClr val="black"/>
                </a:solidFill>
                <a:latin typeface="Calibri"/>
                <a:ea typeface="ＭＳ Ｐゴシック" pitchFamily="-108" charset="-128"/>
              </a:rPr>
              <a:pPr eaLnBrk="0" fontAlgn="base" hangingPunct="0">
                <a:spcBef>
                  <a:spcPct val="0"/>
                </a:spcBef>
                <a:spcAft>
                  <a:spcPct val="0"/>
                </a:spcAft>
              </a:pPr>
              <a:t>‹#›</a:t>
            </a:fld>
            <a:endParaRPr lang="en-US" sz="2400">
              <a:solidFill>
                <a:prstClr val="black"/>
              </a:solidFill>
              <a:latin typeface="Calibri"/>
              <a:ea typeface="ＭＳ Ｐゴシック" pitchFamily="-108" charset="-128"/>
            </a:endParaRPr>
          </a:p>
        </p:txBody>
      </p:sp>
    </p:spTree>
    <p:extLst>
      <p:ext uri="{BB962C8B-B14F-4D97-AF65-F5344CB8AC3E}">
        <p14:creationId xmlns:p14="http://schemas.microsoft.com/office/powerpoint/2010/main" val="10728629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mj-lt"/>
              </a:defRPr>
            </a:lvl1pPr>
          </a:lstStyle>
          <a:p>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13" name="Date Placeholder 12"/>
          <p:cNvSpPr>
            <a:spLocks noGrp="1"/>
          </p:cNvSpPr>
          <p:nvPr>
            <p:ph type="dt" sz="half" idx="14"/>
          </p:nvPr>
        </p:nvSpPr>
        <p:spPr>
          <a:xfrm>
            <a:off x="201168" y="6532970"/>
            <a:ext cx="2133600" cy="302842"/>
          </a:xfrm>
        </p:spPr>
        <p:txBody>
          <a:bodyPr/>
          <a:lstStyle/>
          <a:p>
            <a:pPr>
              <a:defRPr/>
            </a:pPr>
            <a:r>
              <a:rPr lang="en-US" smtClean="0">
                <a:solidFill>
                  <a:srgbClr val="000000"/>
                </a:solidFill>
                <a:latin typeface="Calibri"/>
              </a:rPr>
              <a:t>September 11, 2012</a:t>
            </a:r>
            <a:endParaRPr lang="en-US" dirty="0">
              <a:solidFill>
                <a:srgbClr val="000000"/>
              </a:solidFill>
              <a:latin typeface="Calibri"/>
            </a:endParaRPr>
          </a:p>
        </p:txBody>
      </p:sp>
      <p:sp>
        <p:nvSpPr>
          <p:cNvPr id="15" name="Footer Placeholder 14"/>
          <p:cNvSpPr>
            <a:spLocks noGrp="1"/>
          </p:cNvSpPr>
          <p:nvPr>
            <p:ph type="ftr" sz="quarter" idx="16"/>
          </p:nvPr>
        </p:nvSpPr>
        <p:spPr/>
        <p:txBody>
          <a:bodyPr/>
          <a:lstStyle>
            <a:lvl1pPr>
              <a:defRPr i="1">
                <a:solidFill>
                  <a:schemeClr val="tx1"/>
                </a:solidFill>
                <a:latin typeface="Times New Roman" pitchFamily="18" charset="0"/>
                <a:cs typeface="Times New Roman" pitchFamily="18" charset="0"/>
              </a:defRPr>
            </a:lvl1pPr>
          </a:lstStyle>
          <a:p>
            <a:pPr>
              <a:defRPr/>
            </a:pPr>
            <a:r>
              <a:rPr lang="en-US" smtClean="0">
                <a:solidFill>
                  <a:srgbClr val="000000"/>
                </a:solidFill>
              </a:rPr>
              <a:t>JPSS Program MSR - NASA Internal Use Only</a:t>
            </a:r>
            <a:endParaRPr lang="en-US" dirty="0">
              <a:solidFill>
                <a:srgbClr val="000000"/>
              </a:solidFill>
            </a:endParaRPr>
          </a:p>
        </p:txBody>
      </p:sp>
    </p:spTree>
    <p:extLst>
      <p:ext uri="{BB962C8B-B14F-4D97-AF65-F5344CB8AC3E}">
        <p14:creationId xmlns:p14="http://schemas.microsoft.com/office/powerpoint/2010/main" val="26753068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Mission/Vision">
    <p:spTree>
      <p:nvGrpSpPr>
        <p:cNvPr id="1" name=""/>
        <p:cNvGrpSpPr/>
        <p:nvPr/>
      </p:nvGrpSpPr>
      <p:grpSpPr>
        <a:xfrm>
          <a:off x="0" y="0"/>
          <a:ext cx="0" cy="0"/>
          <a:chOff x="0" y="0"/>
          <a:chExt cx="0" cy="0"/>
        </a:xfrm>
      </p:grpSpPr>
      <p:sp>
        <p:nvSpPr>
          <p:cNvPr id="11"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fontAlgn="base">
              <a:spcBef>
                <a:spcPct val="0"/>
              </a:spcBef>
              <a:spcAft>
                <a:spcPct val="0"/>
              </a:spcAft>
              <a:defRPr/>
            </a:pPr>
            <a:endParaRPr lang="en-US" dirty="0"/>
          </a:p>
        </p:txBody>
      </p:sp>
      <p:sp>
        <p:nvSpPr>
          <p:cNvPr id="13"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solidFill>
                <a:prstClr val="black">
                  <a:tint val="75000"/>
                </a:prstClr>
              </a:solidFill>
              <a:latin typeface="Calibri"/>
            </a:endParaRPr>
          </a:p>
        </p:txBody>
      </p:sp>
      <p:sp>
        <p:nvSpPr>
          <p:cNvPr id="14"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376092"/>
                </a:solidFill>
                <a:latin typeface="Calibri" pitchFamily="34" charset="0"/>
                <a:ea typeface="ＭＳ Ｐゴシック" charset="-128"/>
              </a:defRPr>
            </a:lvl1pPr>
          </a:lstStyle>
          <a:p>
            <a:pPr>
              <a:defRPr/>
            </a:pPr>
            <a:fld id="{413ABA66-EE7E-4734-9728-C04FD2C704DE}" type="slidenum">
              <a:rPr lang="en-US" smtClean="0"/>
              <a:pPr>
                <a:defRPr/>
              </a:pPr>
              <a:t>‹#›</a:t>
            </a:fld>
            <a:endParaRPr lang="en-US"/>
          </a:p>
        </p:txBody>
      </p:sp>
    </p:spTree>
    <p:extLst>
      <p:ext uri="{BB962C8B-B14F-4D97-AF65-F5344CB8AC3E}">
        <p14:creationId xmlns:p14="http://schemas.microsoft.com/office/powerpoint/2010/main" val="37077257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8524F5F7-4883-1A4D-BC12-13A193A4B95E}" type="datetime1">
              <a:rPr lang="en-US" b="1" smtClean="0">
                <a:solidFill>
                  <a:srgbClr val="000000"/>
                </a:solidFill>
                <a:latin typeface="Arial" pitchFamily="34" charset="0"/>
                <a:ea typeface="ＭＳ Ｐゴシック" pitchFamily="34" charset="-128"/>
              </a:rPr>
              <a:pPr fontAlgn="base">
                <a:spcBef>
                  <a:spcPct val="0"/>
                </a:spcBef>
                <a:spcAft>
                  <a:spcPct val="0"/>
                </a:spcAft>
              </a:pPr>
              <a:t>6/15/15</a:t>
            </a:fld>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7010400" y="6492875"/>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062192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99533" y="6356350"/>
            <a:ext cx="2133600" cy="365125"/>
          </a:xfrm>
          <a:prstGeom prst="rect">
            <a:avLst/>
          </a:prstGeom>
        </p:spPr>
        <p:txBody>
          <a:bodyPr/>
          <a:lstStyle/>
          <a:p>
            <a:r>
              <a:rPr lang="en-US"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706183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8524F5F7-4883-1A4D-BC12-13A193A4B95E}" type="datetime1">
              <a:rPr lang="en-US" b="1" smtClean="0">
                <a:solidFill>
                  <a:srgbClr val="000000"/>
                </a:solidFill>
                <a:latin typeface="Arial" pitchFamily="34" charset="0"/>
                <a:ea typeface="ＭＳ Ｐゴシック" pitchFamily="34" charset="-128"/>
              </a:rPr>
              <a:pPr fontAlgn="base">
                <a:spcBef>
                  <a:spcPct val="0"/>
                </a:spcBef>
                <a:spcAft>
                  <a:spcPct val="0"/>
                </a:spcAft>
              </a:pPr>
              <a:t>6/15/15</a:t>
            </a:fld>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7010400" y="6492875"/>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8894240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8524F5F7-4883-1A4D-BC12-13A193A4B95E}" type="datetime1">
              <a:rPr lang="en-US" b="1" smtClean="0">
                <a:solidFill>
                  <a:srgbClr val="000000"/>
                </a:solidFill>
                <a:latin typeface="Arial" pitchFamily="34" charset="0"/>
                <a:ea typeface="ＭＳ Ｐゴシック" pitchFamily="34" charset="-128"/>
              </a:rPr>
              <a:pPr fontAlgn="base">
                <a:spcBef>
                  <a:spcPct val="0"/>
                </a:spcBef>
                <a:spcAft>
                  <a:spcPct val="0"/>
                </a:spcAft>
              </a:pPr>
              <a:t>6/15/15</a:t>
            </a:fld>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7010400" y="6492875"/>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9407473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1014984" y="64008"/>
            <a:ext cx="7132320" cy="493776"/>
          </a:xfrm>
          <a:prstGeom prst="rect">
            <a:avLst/>
          </a:prstGeom>
        </p:spPr>
        <p:txBody>
          <a:bodyPr/>
          <a:lstStyle>
            <a:lvl1pPr>
              <a:defRPr sz="2600" i="1">
                <a:solidFill>
                  <a:srgbClr val="EE0000"/>
                </a:solidFill>
                <a:latin typeface="+mj-lt"/>
              </a:defRPr>
            </a:lvl1pPr>
          </a:lstStyle>
          <a:p>
            <a:endParaRPr lang="en-US" dirty="0"/>
          </a:p>
        </p:txBody>
      </p:sp>
      <p:sp>
        <p:nvSpPr>
          <p:cNvPr id="8" name="Subtitle 2"/>
          <p:cNvSpPr>
            <a:spLocks noGrp="1"/>
          </p:cNvSpPr>
          <p:nvPr>
            <p:ph type="subTitle" idx="1"/>
          </p:nvPr>
        </p:nvSpPr>
        <p:spPr>
          <a:xfrm>
            <a:off x="1014984" y="566928"/>
            <a:ext cx="7132320" cy="219456"/>
          </a:xfrm>
          <a:prstGeom prst="rect">
            <a:avLst/>
          </a:prstGeom>
        </p:spPr>
        <p:txBody>
          <a:bodyPr anchor="ctr" anchorCtr="1"/>
          <a:lstStyle>
            <a:lvl1pPr marL="0" indent="0" algn="ctr">
              <a:buNone/>
              <a:defRPr sz="1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13" name="Date Placeholder 12"/>
          <p:cNvSpPr>
            <a:spLocks noGrp="1"/>
          </p:cNvSpPr>
          <p:nvPr>
            <p:ph type="dt" sz="half" idx="14"/>
          </p:nvPr>
        </p:nvSpPr>
        <p:spPr>
          <a:xfrm>
            <a:off x="201168" y="6532970"/>
            <a:ext cx="2133600" cy="302842"/>
          </a:xfrm>
          <a:prstGeom prst="rect">
            <a:avLst/>
          </a:prstGeom>
        </p:spPr>
        <p:txBody>
          <a:bodyPr/>
          <a:lstStyle/>
          <a:p>
            <a:pPr fontAlgn="base">
              <a:spcBef>
                <a:spcPct val="0"/>
              </a:spcBef>
              <a:spcAft>
                <a:spcPct val="0"/>
              </a:spcAft>
              <a:defRPr/>
            </a:pPr>
            <a:r>
              <a:rPr lang="en-US" b="1" smtClean="0">
                <a:solidFill>
                  <a:prstClr val="black"/>
                </a:solidFill>
                <a:latin typeface="Arial" pitchFamily="34" charset="0"/>
                <a:ea typeface="ＭＳ Ｐゴシック" pitchFamily="34" charset="-128"/>
              </a:rPr>
              <a:t>September 11, 2012</a:t>
            </a:r>
            <a:endParaRPr lang="en-US" b="1" dirty="0">
              <a:solidFill>
                <a:prstClr val="black"/>
              </a:solidFill>
              <a:latin typeface="Arial" pitchFamily="34" charset="0"/>
              <a:ea typeface="ＭＳ Ｐゴシック" pitchFamily="34" charset="-128"/>
            </a:endParaRPr>
          </a:p>
        </p:txBody>
      </p:sp>
      <p:sp>
        <p:nvSpPr>
          <p:cNvPr id="15" name="Footer Placeholder 14"/>
          <p:cNvSpPr>
            <a:spLocks noGrp="1"/>
          </p:cNvSpPr>
          <p:nvPr>
            <p:ph type="ftr" sz="quarter" idx="16"/>
          </p:nvPr>
        </p:nvSpPr>
        <p:spPr>
          <a:xfrm>
            <a:off x="3124200" y="6245225"/>
            <a:ext cx="2895600" cy="476250"/>
          </a:xfrm>
          <a:prstGeom prst="rect">
            <a:avLst/>
          </a:prstGeom>
        </p:spPr>
        <p:txBody>
          <a:bodyPr/>
          <a:lstStyle>
            <a:lvl1pPr>
              <a:defRPr i="1">
                <a:solidFill>
                  <a:schemeClr val="tx1"/>
                </a:solidFill>
                <a:latin typeface="Times New Roman" pitchFamily="18" charset="0"/>
                <a:cs typeface="Times New Roman" pitchFamily="18" charset="0"/>
              </a:defRPr>
            </a:lvl1pPr>
          </a:lstStyle>
          <a:p>
            <a:pPr fontAlgn="base">
              <a:spcBef>
                <a:spcPct val="0"/>
              </a:spcBef>
              <a:spcAft>
                <a:spcPct val="0"/>
              </a:spcAft>
              <a:defRPr/>
            </a:pPr>
            <a:r>
              <a:rPr lang="en-US" b="1" smtClean="0">
                <a:solidFill>
                  <a:prstClr val="black"/>
                </a:solidFill>
                <a:ea typeface="ＭＳ Ｐゴシック" pitchFamily="34" charset="-128"/>
              </a:rPr>
              <a:t>JPSS Program MSR - NASA Internal Use Only</a:t>
            </a:r>
            <a:endParaRPr lang="en-US" b="1" dirty="0">
              <a:solidFill>
                <a:prstClr val="black"/>
              </a:solidFill>
              <a:ea typeface="ＭＳ Ｐゴシック" pitchFamily="34" charset="-128"/>
            </a:endParaRPr>
          </a:p>
        </p:txBody>
      </p:sp>
    </p:spTree>
    <p:extLst>
      <p:ext uri="{BB962C8B-B14F-4D97-AF65-F5344CB8AC3E}">
        <p14:creationId xmlns:p14="http://schemas.microsoft.com/office/powerpoint/2010/main" val="17709992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58952"/>
          </a:xfrm>
          <a:prstGeom prst="rect">
            <a:avLst/>
          </a:prstGeom>
        </p:spPr>
        <p:txBody>
          <a:bodyPr anchor="ctr"/>
          <a:lstStyle>
            <a:lvl1pPr>
              <a:defRPr sz="2400"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b="1" dirty="0">
              <a:solidFill>
                <a:srgbClr val="000000"/>
              </a:solidFill>
              <a:latin typeface="Arial" pitchFamily="34" charset="0"/>
              <a:ea typeface="ＭＳ Ｐゴシック" pitchFamily="34" charset="-128"/>
            </a:endParaRPr>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pPr fontAlgn="base">
              <a:spcBef>
                <a:spcPct val="0"/>
              </a:spcBef>
              <a:spcAft>
                <a:spcPct val="0"/>
              </a:spcAft>
            </a:pPr>
            <a:fld id="{72665C37-B5A7-45B8-820B-78504F2D3089}" type="slidenum">
              <a:rPr lang="en-US" b="1" smtClean="0">
                <a:solidFill>
                  <a:srgbClr val="000000"/>
                </a:solidFill>
                <a:latin typeface="Arial" pitchFamily="34" charset="0"/>
                <a:ea typeface="ＭＳ Ｐゴシック" pitchFamily="34" charset="-128"/>
              </a:rPr>
              <a:pPr fontAlgn="base">
                <a:spcBef>
                  <a:spcPct val="0"/>
                </a:spcBef>
                <a:spcAft>
                  <a:spcPct val="0"/>
                </a:spcAft>
              </a:pPr>
              <a:t>‹#›</a:t>
            </a:fld>
            <a:endParaRPr lang="en-US" b="1"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6803785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3273651"/>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7249342"/>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1"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648200" y="1143000"/>
            <a:ext cx="4114800" cy="5257800"/>
          </a:xfrm>
        </p:spPr>
        <p:txBody>
          <a:bodyPr>
            <a:normAutofit/>
          </a:bodyPr>
          <a:lstStyle>
            <a:lvl1pPr>
              <a:defRPr sz="1800"/>
            </a:lvl1pPr>
            <a:lvl2pPr marL="517183" indent="-172925">
              <a:defRPr sz="1600"/>
            </a:lvl2pPr>
            <a:lvl3pPr marL="853509" indent="-171337">
              <a:defRPr sz="1400"/>
            </a:lvl3pPr>
            <a:lvl4pPr marL="1143832" indent="-172925">
              <a:defRPr sz="1400"/>
            </a:lvl4pPr>
            <a:lvl5pPr marL="1426219" indent="-172925">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7252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Project Tag-up</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sp>
        <p:nvSpPr>
          <p:cNvPr id="7"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2" name="Rectangle 1"/>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2288553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sp>
        <p:nvSpPr>
          <p:cNvPr id="9" name="Line 4"/>
          <p:cNvSpPr>
            <a:spLocks noChangeShapeType="1"/>
          </p:cNvSpPr>
          <p:nvPr userDrawn="1"/>
        </p:nvSpPr>
        <p:spPr bwMode="auto">
          <a:xfrm flipV="1">
            <a:off x="196152" y="3811079"/>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dirty="0">
              <a:solidFill>
                <a:prstClr val="black"/>
              </a:solidFill>
              <a:latin typeface="Arial" pitchFamily="34" charset="0"/>
              <a:ea typeface="ヒラギノ角ゴ Pro W3" pitchFamily="-111" charset="-128"/>
            </a:endParaRPr>
          </a:p>
        </p:txBody>
      </p:sp>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4"/>
            <a:ext cx="8686800" cy="707834"/>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400" kern="1200" dirty="0" smtClean="0">
                <a:solidFill>
                  <a:srgbClr val="1F497D"/>
                </a:solidFill>
                <a:latin typeface="Arial" pitchFamily="34" charset="0"/>
                <a:ea typeface="ヒラギノ角ゴ Pro W3" pitchFamily="-107" charset="-128"/>
              </a:rPr>
              <a:t>JPSS Program MSR Coordination</a:t>
            </a:r>
          </a:p>
          <a:p>
            <a:pPr algn="ctr" defTabSz="913794" eaLnBrk="0" hangingPunct="0">
              <a:defRPr/>
            </a:pPr>
            <a:r>
              <a:rPr lang="en-US" sz="1600" kern="1200" dirty="0" smtClean="0">
                <a:solidFill>
                  <a:srgbClr val="1F497D"/>
                </a:solidFill>
                <a:latin typeface="Arial" pitchFamily="34" charset="0"/>
                <a:ea typeface="ヒラギノ角ゴ Pro W3" pitchFamily="-107" charset="-128"/>
              </a:rPr>
              <a:t>October 9,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31055709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6" name="Line 4"/>
          <p:cNvSpPr>
            <a:spLocks noChangeShapeType="1"/>
          </p:cNvSpPr>
          <p:nvPr userDrawn="1"/>
        </p:nvSpPr>
        <p:spPr bwMode="auto">
          <a:xfrm flipV="1">
            <a:off x="198444" y="973138"/>
            <a:ext cx="8774111" cy="0"/>
          </a:xfrm>
          <a:prstGeom prst="line">
            <a:avLst/>
          </a:prstGeom>
          <a:noFill/>
          <a:ln w="28575">
            <a:solidFill>
              <a:srgbClr val="0000FF"/>
            </a:solidFill>
            <a:round/>
            <a:headEnd/>
            <a:tailEnd/>
          </a:ln>
        </p:spPr>
        <p:txBody>
          <a:bodyPr wrap="none" lIns="91379" tIns="45690" rIns="91379" bIns="45690" anchor="ctr"/>
          <a:lstStyle/>
          <a:p>
            <a:pPr defTabSz="913794">
              <a:defRPr/>
            </a:pPr>
            <a:endParaRPr lang="en-US" sz="1800" kern="1200">
              <a:solidFill>
                <a:prstClr val="black"/>
              </a:solidFill>
              <a:latin typeface="Arial" pitchFamily="34" charset="0"/>
              <a:ea typeface="ヒラギノ角ゴ Pro W3" pitchFamily="-111" charset="-128"/>
            </a:endParaRPr>
          </a:p>
        </p:txBody>
      </p:sp>
      <p:pic>
        <p:nvPicPr>
          <p:cNvPr id="11" name="Picture 8" descr="noaa-logo.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42844" y="267856"/>
            <a:ext cx="676943" cy="685800"/>
          </a:xfrm>
          <a:prstGeom prst="rect">
            <a:avLst/>
          </a:prstGeom>
          <a:noFill/>
          <a:ln w="9525">
            <a:noFill/>
            <a:miter lim="800000"/>
            <a:headEnd/>
            <a:tailEnd/>
          </a:ln>
        </p:spPr>
      </p:pic>
      <p:pic>
        <p:nvPicPr>
          <p:cNvPr id="12" name="Picture 11" descr="NASA_logo"/>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82" y="291516"/>
            <a:ext cx="752093" cy="640080"/>
          </a:xfrm>
          <a:prstGeom prst="rect">
            <a:avLst/>
          </a:prstGeom>
          <a:noFill/>
          <a:ln w="9525">
            <a:noFill/>
            <a:miter lim="800000"/>
            <a:headEnd/>
            <a:tailEnd/>
          </a:ln>
        </p:spPr>
      </p:pic>
      <p:grpSp>
        <p:nvGrpSpPr>
          <p:cNvPr id="10" name="Group 9"/>
          <p:cNvGrpSpPr/>
          <p:nvPr userDrawn="1"/>
        </p:nvGrpSpPr>
        <p:grpSpPr>
          <a:xfrm>
            <a:off x="283625" y="1131532"/>
            <a:ext cx="8592088" cy="2619008"/>
            <a:chOff x="283625" y="1131532"/>
            <a:chExt cx="8592088" cy="2619008"/>
          </a:xfrm>
        </p:grpSpPr>
        <p:sp>
          <p:nvSpPr>
            <p:cNvPr id="13" name="Rectangle 2"/>
            <p:cNvSpPr>
              <a:spLocks noChangeArrowheads="1"/>
            </p:cNvSpPr>
            <p:nvPr userDrawn="1"/>
          </p:nvSpPr>
          <p:spPr bwMode="auto">
            <a:xfrm>
              <a:off x="3843867" y="1131532"/>
              <a:ext cx="5031846" cy="2619008"/>
            </a:xfrm>
            <a:prstGeom prst="rect">
              <a:avLst/>
            </a:prstGeom>
            <a:noFill/>
            <a:ln w="12700">
              <a:noFill/>
              <a:miter lim="800000"/>
              <a:headEnd/>
              <a:tailEnd/>
            </a:ln>
          </p:spPr>
          <p:txBody>
            <a:bodyPr lIns="90475" tIns="44443" rIns="90475" bIns="44443" anchor="ctr"/>
            <a:lstStyle/>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Joint Polar Satellite System </a:t>
              </a:r>
            </a:p>
            <a:p>
              <a:pPr algn="ctr" defTabSz="913794">
                <a:lnSpc>
                  <a:spcPct val="90000"/>
                </a:lnSpc>
                <a:spcAft>
                  <a:spcPts val="300"/>
                </a:spcAft>
                <a:buSzPct val="100000"/>
                <a:defRPr/>
              </a:pPr>
              <a:r>
                <a:rPr lang="en-US" sz="2500" kern="1200" dirty="0" smtClean="0">
                  <a:solidFill>
                    <a:prstClr val="black"/>
                  </a:solidFill>
                  <a:latin typeface="Arial" pitchFamily="34" charset="0"/>
                  <a:ea typeface="ヒラギノ角ゴ Pro W3" pitchFamily="-111" charset="-128"/>
                </a:rPr>
                <a:t>Flight Project</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Code 472</a:t>
              </a:r>
            </a:p>
            <a:p>
              <a:pPr algn="ctr" defTabSz="913794">
                <a:lnSpc>
                  <a:spcPct val="90000"/>
                </a:lnSpc>
                <a:spcBef>
                  <a:spcPct val="20000"/>
                </a:spcBef>
                <a:buSzPct val="100000"/>
                <a:defRPr/>
              </a:pPr>
              <a:r>
                <a:rPr lang="en-US" sz="1800" kern="1200" dirty="0" smtClean="0">
                  <a:solidFill>
                    <a:prstClr val="black"/>
                  </a:solidFill>
                  <a:latin typeface="Arial" pitchFamily="34" charset="0"/>
                  <a:ea typeface="ヒラギノ角ゴ Pro W3" pitchFamily="-111" charset="-128"/>
                </a:rPr>
                <a:t>WBS 313229</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Phase:  B/C/D</a:t>
              </a:r>
            </a:p>
            <a:p>
              <a:pPr algn="ctr" defTabSz="913794">
                <a:lnSpc>
                  <a:spcPct val="90000"/>
                </a:lnSpc>
                <a:spcBef>
                  <a:spcPct val="20000"/>
                </a:spcBef>
                <a:buSzPct val="100000"/>
                <a:defRPr/>
              </a:pPr>
              <a:endParaRPr lang="en-US" sz="5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endParaRPr lang="en-US" sz="1000" kern="1200" dirty="0" smtClean="0">
                <a:solidFill>
                  <a:prstClr val="black"/>
                </a:solidFill>
                <a:latin typeface="Arial" pitchFamily="34" charset="0"/>
                <a:ea typeface="ヒラギノ角ゴ Pro W3" pitchFamily="-111" charset="-128"/>
              </a:endParaRP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JPSS-1 Launch Readiness Date: December 2016</a:t>
              </a:r>
            </a:p>
            <a:p>
              <a:pPr algn="ctr" defTabSz="913794">
                <a:lnSpc>
                  <a:spcPct val="90000"/>
                </a:lnSpc>
                <a:spcBef>
                  <a:spcPct val="20000"/>
                </a:spcBef>
                <a:buSzPct val="100000"/>
                <a:defRPr/>
              </a:pPr>
              <a:r>
                <a:rPr lang="en-US" sz="1600" kern="1200" dirty="0" smtClean="0">
                  <a:solidFill>
                    <a:prstClr val="black"/>
                  </a:solidFill>
                  <a:latin typeface="Arial" pitchFamily="34" charset="0"/>
                  <a:ea typeface="ヒラギノ角ゴ Pro W3" pitchFamily="-111" charset="-128"/>
                </a:rPr>
                <a:t>JPSS-2 Launch Readiness Date: July 2021</a:t>
              </a:r>
              <a:endParaRPr lang="en-US" sz="1600" kern="1200" dirty="0">
                <a:solidFill>
                  <a:prstClr val="black"/>
                </a:solidFill>
                <a:latin typeface="Arial" pitchFamily="34" charset="0"/>
                <a:ea typeface="ヒラギノ角ゴ Pro W3" pitchFamily="-111" charset="-128"/>
              </a:endParaRPr>
            </a:p>
          </p:txBody>
        </p:sp>
        <p:pic>
          <p:nvPicPr>
            <p:cNvPr id="15" name="Picture 14" descr="JPSS‹FINAL-logo w_out bkgrd.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3625" y="1238767"/>
              <a:ext cx="4032000" cy="2286000"/>
            </a:xfrm>
            <a:prstGeom prst="rect">
              <a:avLst/>
            </a:prstGeom>
          </p:spPr>
        </p:pic>
      </p:grpSp>
      <p:sp>
        <p:nvSpPr>
          <p:cNvPr id="14" name="Rectangle 5"/>
          <p:cNvSpPr>
            <a:spLocks noChangeArrowheads="1"/>
          </p:cNvSpPr>
          <p:nvPr userDrawn="1"/>
        </p:nvSpPr>
        <p:spPr bwMode="auto">
          <a:xfrm>
            <a:off x="190500" y="254007"/>
            <a:ext cx="8775700" cy="6228519"/>
          </a:xfrm>
          <a:prstGeom prst="rect">
            <a:avLst/>
          </a:prstGeom>
          <a:noFill/>
          <a:ln w="28575">
            <a:solidFill>
              <a:srgbClr val="0000FF"/>
            </a:solidFill>
            <a:miter lim="800000"/>
            <a:headEnd/>
            <a:tailEnd/>
          </a:ln>
        </p:spPr>
        <p:txBody>
          <a:bodyPr wrap="none" lIns="91379" tIns="45690" rIns="91379" bIns="45690" anchor="ctr"/>
          <a:lstStyle/>
          <a:p>
            <a:pPr algn="ctr" defTabSz="913794" eaLnBrk="0" hangingPunct="0">
              <a:defRPr/>
            </a:pPr>
            <a:endParaRPr lang="en-US" sz="1100" kern="1200">
              <a:solidFill>
                <a:prstClr val="black"/>
              </a:solidFill>
              <a:latin typeface="Arial" pitchFamily="34" charset="0"/>
              <a:ea typeface="ヒラギノ角ゴ Pro W3" pitchFamily="-111" charset="-128"/>
            </a:endParaRPr>
          </a:p>
        </p:txBody>
      </p:sp>
      <p:sp>
        <p:nvSpPr>
          <p:cNvPr id="17" name="Rectangle 3"/>
          <p:cNvSpPr>
            <a:spLocks noChangeArrowheads="1"/>
          </p:cNvSpPr>
          <p:nvPr userDrawn="1"/>
        </p:nvSpPr>
        <p:spPr bwMode="auto">
          <a:xfrm>
            <a:off x="228602" y="233926"/>
            <a:ext cx="8686800" cy="769389"/>
          </a:xfrm>
          <a:prstGeom prst="rect">
            <a:avLst/>
          </a:prstGeom>
          <a:noFill/>
          <a:ln w="12700">
            <a:noFill/>
            <a:miter lim="800000"/>
            <a:headEnd/>
            <a:tailEnd/>
          </a:ln>
        </p:spPr>
        <p:txBody>
          <a:bodyPr wrap="square" lIns="91379" tIns="45690" rIns="91379" bIns="45690">
            <a:spAutoFit/>
          </a:bodyPr>
          <a:lstStyle/>
          <a:p>
            <a:pPr algn="ctr" defTabSz="913794" eaLnBrk="0" hangingPunct="0">
              <a:defRPr/>
            </a:pPr>
            <a:r>
              <a:rPr lang="en-US" sz="2800" kern="1200" dirty="0" smtClean="0">
                <a:solidFill>
                  <a:srgbClr val="1F497D"/>
                </a:solidFill>
                <a:latin typeface="Arial" pitchFamily="34" charset="0"/>
                <a:ea typeface="ヒラギノ角ゴ Pro W3" pitchFamily="-107" charset="-128"/>
              </a:rPr>
              <a:t>Monthly Status Review</a:t>
            </a:r>
            <a:endParaRPr lang="en-US" sz="1800" kern="1200" dirty="0" smtClean="0">
              <a:solidFill>
                <a:srgbClr val="1F497D"/>
              </a:solidFill>
              <a:latin typeface="Arial" pitchFamily="34" charset="0"/>
              <a:ea typeface="ヒラギノ角ゴ Pro W3" pitchFamily="-107" charset="-128"/>
            </a:endParaRPr>
          </a:p>
          <a:p>
            <a:pPr algn="ctr" defTabSz="913794" eaLnBrk="0" hangingPunct="0">
              <a:defRPr/>
            </a:pPr>
            <a:r>
              <a:rPr lang="en-US" sz="1600" kern="1200" dirty="0" smtClean="0">
                <a:solidFill>
                  <a:srgbClr val="1F497D"/>
                </a:solidFill>
                <a:latin typeface="Arial" pitchFamily="34" charset="0"/>
                <a:ea typeface="ヒラギノ角ゴ Pro W3" pitchFamily="-107" charset="-128"/>
              </a:rPr>
              <a:t>November 7, 2014</a:t>
            </a:r>
            <a:endParaRPr lang="en-US" sz="1600" kern="1200" dirty="0">
              <a:solidFill>
                <a:srgbClr val="1F497D"/>
              </a:solidFill>
              <a:latin typeface="Arial" pitchFamily="34" charset="0"/>
              <a:ea typeface="ヒラギノ角ゴ Pro W3" pitchFamily="-107" charset="-128"/>
            </a:endParaRPr>
          </a:p>
        </p:txBody>
      </p:sp>
      <p:sp>
        <p:nvSpPr>
          <p:cNvPr id="18" name="Rectangle 17"/>
          <p:cNvSpPr/>
          <p:nvPr userDrawn="1"/>
        </p:nvSpPr>
        <p:spPr>
          <a:xfrm>
            <a:off x="2286000" y="6450504"/>
            <a:ext cx="4572000" cy="276999"/>
          </a:xfrm>
          <a:prstGeom prst="rect">
            <a:avLst/>
          </a:prstGeom>
        </p:spPr>
        <p:txBody>
          <a:bodyPr lIns="91432" tIns="45716" rIns="91432" bIns="45716">
            <a:spAutoFit/>
          </a:bodyPr>
          <a:lstStyle/>
          <a:p>
            <a:pPr algn="ctr" defTabSz="913794">
              <a:defRPr/>
            </a:pPr>
            <a:r>
              <a:rPr lang="en-US" sz="1200" b="1" i="1" kern="1200" dirty="0" smtClean="0">
                <a:solidFill>
                  <a:prstClr val="black"/>
                </a:solidFill>
                <a:latin typeface="Calibri"/>
                <a:ea typeface="ＭＳ Ｐゴシック" pitchFamily="34" charset="-128"/>
              </a:rPr>
              <a:t>Pre-decisional – For NASA / NOAA Internal Use Only</a:t>
            </a:r>
            <a:endParaRPr lang="en-US" sz="1200" b="1" i="1" kern="12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16518249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png"/><Relationship Id="rId13"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theme" Target="../theme/theme2.xml"/><Relationship Id="rId13" Type="http://schemas.openxmlformats.org/officeDocument/2006/relationships/image" Target="../media/image9.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06" Type="http://schemas.openxmlformats.org/officeDocument/2006/relationships/slideLayout" Target="../slideLayouts/slideLayout125.xml"/><Relationship Id="rId107" Type="http://schemas.openxmlformats.org/officeDocument/2006/relationships/slideLayout" Target="../slideLayouts/slideLayout126.xml"/><Relationship Id="rId108" Type="http://schemas.openxmlformats.org/officeDocument/2006/relationships/slideLayout" Target="../slideLayouts/slideLayout127.xml"/><Relationship Id="rId109" Type="http://schemas.openxmlformats.org/officeDocument/2006/relationships/slideLayout" Target="../slideLayouts/slideLayout128.xml"/><Relationship Id="rId70" Type="http://schemas.openxmlformats.org/officeDocument/2006/relationships/slideLayout" Target="../slideLayouts/slideLayout89.xml"/><Relationship Id="rId71" Type="http://schemas.openxmlformats.org/officeDocument/2006/relationships/slideLayout" Target="../slideLayouts/slideLayout90.xml"/><Relationship Id="rId72" Type="http://schemas.openxmlformats.org/officeDocument/2006/relationships/slideLayout" Target="../slideLayouts/slideLayout91.xml"/><Relationship Id="rId73" Type="http://schemas.openxmlformats.org/officeDocument/2006/relationships/slideLayout" Target="../slideLayouts/slideLayout92.xml"/><Relationship Id="rId74" Type="http://schemas.openxmlformats.org/officeDocument/2006/relationships/slideLayout" Target="../slideLayouts/slideLayout93.xml"/><Relationship Id="rId75" Type="http://schemas.openxmlformats.org/officeDocument/2006/relationships/slideLayout" Target="../slideLayouts/slideLayout94.xml"/><Relationship Id="rId76" Type="http://schemas.openxmlformats.org/officeDocument/2006/relationships/slideLayout" Target="../slideLayouts/slideLayout95.xml"/><Relationship Id="rId77" Type="http://schemas.openxmlformats.org/officeDocument/2006/relationships/slideLayout" Target="../slideLayouts/slideLayout96.xml"/><Relationship Id="rId78" Type="http://schemas.openxmlformats.org/officeDocument/2006/relationships/slideLayout" Target="../slideLayouts/slideLayout97.xml"/><Relationship Id="rId79" Type="http://schemas.openxmlformats.org/officeDocument/2006/relationships/slideLayout" Target="../slideLayouts/slideLayout98.xml"/><Relationship Id="rId170" Type="http://schemas.openxmlformats.org/officeDocument/2006/relationships/slideLayout" Target="../slideLayouts/slideLayout189.xml"/><Relationship Id="rId171" Type="http://schemas.openxmlformats.org/officeDocument/2006/relationships/slideLayout" Target="../slideLayouts/slideLayout190.xml"/><Relationship Id="rId172" Type="http://schemas.openxmlformats.org/officeDocument/2006/relationships/slideLayout" Target="../slideLayouts/slideLayout191.xml"/><Relationship Id="rId173" Type="http://schemas.openxmlformats.org/officeDocument/2006/relationships/slideLayout" Target="../slideLayouts/slideLayout192.xml"/><Relationship Id="rId174" Type="http://schemas.openxmlformats.org/officeDocument/2006/relationships/slideLayout" Target="../slideLayouts/slideLayout193.xml"/><Relationship Id="rId175" Type="http://schemas.openxmlformats.org/officeDocument/2006/relationships/slideLayout" Target="../slideLayouts/slideLayout194.xml"/><Relationship Id="rId176" Type="http://schemas.openxmlformats.org/officeDocument/2006/relationships/slideLayout" Target="../slideLayouts/slideLayout195.xml"/><Relationship Id="rId177" Type="http://schemas.openxmlformats.org/officeDocument/2006/relationships/slideLayout" Target="../slideLayouts/slideLayout196.xml"/><Relationship Id="rId178" Type="http://schemas.openxmlformats.org/officeDocument/2006/relationships/slideLayout" Target="../slideLayouts/slideLayout197.xml"/><Relationship Id="rId179" Type="http://schemas.openxmlformats.org/officeDocument/2006/relationships/slideLayout" Target="../slideLayouts/slideLayout198.xml"/><Relationship Id="rId260" Type="http://schemas.openxmlformats.org/officeDocument/2006/relationships/slideLayout" Target="../slideLayouts/slideLayout279.xml"/><Relationship Id="rId10" Type="http://schemas.openxmlformats.org/officeDocument/2006/relationships/slideLayout" Target="../slideLayouts/slideLayout29.xml"/><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slideLayout" Target="../slideLayouts/slideLayout36.xml"/><Relationship Id="rId18" Type="http://schemas.openxmlformats.org/officeDocument/2006/relationships/slideLayout" Target="../slideLayouts/slideLayout37.xml"/><Relationship Id="rId19" Type="http://schemas.openxmlformats.org/officeDocument/2006/relationships/slideLayout" Target="../slideLayouts/slideLayout38.xml"/><Relationship Id="rId261" Type="http://schemas.openxmlformats.org/officeDocument/2006/relationships/slideLayout" Target="../slideLayouts/slideLayout280.xml"/><Relationship Id="rId262" Type="http://schemas.openxmlformats.org/officeDocument/2006/relationships/slideLayout" Target="../slideLayouts/slideLayout281.xml"/><Relationship Id="rId263" Type="http://schemas.openxmlformats.org/officeDocument/2006/relationships/slideLayout" Target="../slideLayouts/slideLayout282.xml"/><Relationship Id="rId264" Type="http://schemas.openxmlformats.org/officeDocument/2006/relationships/slideLayout" Target="../slideLayouts/slideLayout283.xml"/><Relationship Id="rId110" Type="http://schemas.openxmlformats.org/officeDocument/2006/relationships/slideLayout" Target="../slideLayouts/slideLayout129.xml"/><Relationship Id="rId111" Type="http://schemas.openxmlformats.org/officeDocument/2006/relationships/slideLayout" Target="../slideLayouts/slideLayout130.xml"/><Relationship Id="rId112" Type="http://schemas.openxmlformats.org/officeDocument/2006/relationships/slideLayout" Target="../slideLayouts/slideLayout131.xml"/><Relationship Id="rId113" Type="http://schemas.openxmlformats.org/officeDocument/2006/relationships/slideLayout" Target="../slideLayouts/slideLayout132.xml"/><Relationship Id="rId114" Type="http://schemas.openxmlformats.org/officeDocument/2006/relationships/slideLayout" Target="../slideLayouts/slideLayout133.xml"/><Relationship Id="rId115" Type="http://schemas.openxmlformats.org/officeDocument/2006/relationships/slideLayout" Target="../slideLayouts/slideLayout134.xml"/><Relationship Id="rId116" Type="http://schemas.openxmlformats.org/officeDocument/2006/relationships/slideLayout" Target="../slideLayouts/slideLayout135.xml"/><Relationship Id="rId117" Type="http://schemas.openxmlformats.org/officeDocument/2006/relationships/slideLayout" Target="../slideLayouts/slideLayout136.xml"/><Relationship Id="rId118" Type="http://schemas.openxmlformats.org/officeDocument/2006/relationships/slideLayout" Target="../slideLayouts/slideLayout137.xml"/><Relationship Id="rId119" Type="http://schemas.openxmlformats.org/officeDocument/2006/relationships/slideLayout" Target="../slideLayouts/slideLayout138.xml"/><Relationship Id="rId200" Type="http://schemas.openxmlformats.org/officeDocument/2006/relationships/slideLayout" Target="../slideLayouts/slideLayout219.xml"/><Relationship Id="rId201" Type="http://schemas.openxmlformats.org/officeDocument/2006/relationships/slideLayout" Target="../slideLayouts/slideLayout220.xml"/><Relationship Id="rId202" Type="http://schemas.openxmlformats.org/officeDocument/2006/relationships/slideLayout" Target="../slideLayouts/slideLayout221.xml"/><Relationship Id="rId203" Type="http://schemas.openxmlformats.org/officeDocument/2006/relationships/slideLayout" Target="../slideLayouts/slideLayout222.xml"/><Relationship Id="rId204" Type="http://schemas.openxmlformats.org/officeDocument/2006/relationships/slideLayout" Target="../slideLayouts/slideLayout223.xml"/><Relationship Id="rId205" Type="http://schemas.openxmlformats.org/officeDocument/2006/relationships/slideLayout" Target="../slideLayouts/slideLayout224.xml"/><Relationship Id="rId206" Type="http://schemas.openxmlformats.org/officeDocument/2006/relationships/slideLayout" Target="../slideLayouts/slideLayout225.xml"/><Relationship Id="rId207" Type="http://schemas.openxmlformats.org/officeDocument/2006/relationships/slideLayout" Target="../slideLayouts/slideLayout226.xml"/><Relationship Id="rId208" Type="http://schemas.openxmlformats.org/officeDocument/2006/relationships/slideLayout" Target="../slideLayouts/slideLayout227.xml"/><Relationship Id="rId209" Type="http://schemas.openxmlformats.org/officeDocument/2006/relationships/slideLayout" Target="../slideLayouts/slideLayout228.xml"/><Relationship Id="rId265" Type="http://schemas.openxmlformats.org/officeDocument/2006/relationships/slideLayout" Target="../slideLayouts/slideLayout284.xml"/><Relationship Id="rId266" Type="http://schemas.openxmlformats.org/officeDocument/2006/relationships/slideLayout" Target="../slideLayouts/slideLayout285.xml"/><Relationship Id="rId267" Type="http://schemas.openxmlformats.org/officeDocument/2006/relationships/slideLayout" Target="../slideLayouts/slideLayout286.xml"/><Relationship Id="rId268" Type="http://schemas.openxmlformats.org/officeDocument/2006/relationships/slideLayout" Target="../slideLayouts/slideLayout287.xml"/><Relationship Id="rId269" Type="http://schemas.openxmlformats.org/officeDocument/2006/relationships/slideLayout" Target="../slideLayouts/slideLayout288.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80" Type="http://schemas.openxmlformats.org/officeDocument/2006/relationships/slideLayout" Target="../slideLayouts/slideLayout99.xml"/><Relationship Id="rId81" Type="http://schemas.openxmlformats.org/officeDocument/2006/relationships/slideLayout" Target="../slideLayouts/slideLayout100.xml"/><Relationship Id="rId82" Type="http://schemas.openxmlformats.org/officeDocument/2006/relationships/slideLayout" Target="../slideLayouts/slideLayout101.xml"/><Relationship Id="rId83" Type="http://schemas.openxmlformats.org/officeDocument/2006/relationships/slideLayout" Target="../slideLayouts/slideLayout102.xml"/><Relationship Id="rId84" Type="http://schemas.openxmlformats.org/officeDocument/2006/relationships/slideLayout" Target="../slideLayouts/slideLayout103.xml"/><Relationship Id="rId85" Type="http://schemas.openxmlformats.org/officeDocument/2006/relationships/slideLayout" Target="../slideLayouts/slideLayout104.xml"/><Relationship Id="rId86" Type="http://schemas.openxmlformats.org/officeDocument/2006/relationships/slideLayout" Target="../slideLayouts/slideLayout105.xml"/><Relationship Id="rId87" Type="http://schemas.openxmlformats.org/officeDocument/2006/relationships/slideLayout" Target="../slideLayouts/slideLayout106.xml"/><Relationship Id="rId88" Type="http://schemas.openxmlformats.org/officeDocument/2006/relationships/slideLayout" Target="../slideLayouts/slideLayout107.xml"/><Relationship Id="rId89" Type="http://schemas.openxmlformats.org/officeDocument/2006/relationships/slideLayout" Target="../slideLayouts/slideLayout108.xml"/><Relationship Id="rId180" Type="http://schemas.openxmlformats.org/officeDocument/2006/relationships/slideLayout" Target="../slideLayouts/slideLayout199.xml"/><Relationship Id="rId181" Type="http://schemas.openxmlformats.org/officeDocument/2006/relationships/slideLayout" Target="../slideLayouts/slideLayout200.xml"/><Relationship Id="rId182" Type="http://schemas.openxmlformats.org/officeDocument/2006/relationships/slideLayout" Target="../slideLayouts/slideLayout201.xml"/><Relationship Id="rId183" Type="http://schemas.openxmlformats.org/officeDocument/2006/relationships/slideLayout" Target="../slideLayouts/slideLayout202.xml"/><Relationship Id="rId184" Type="http://schemas.openxmlformats.org/officeDocument/2006/relationships/slideLayout" Target="../slideLayouts/slideLayout203.xml"/><Relationship Id="rId185" Type="http://schemas.openxmlformats.org/officeDocument/2006/relationships/slideLayout" Target="../slideLayouts/slideLayout204.xml"/><Relationship Id="rId186" Type="http://schemas.openxmlformats.org/officeDocument/2006/relationships/slideLayout" Target="../slideLayouts/slideLayout205.xml"/><Relationship Id="rId187" Type="http://schemas.openxmlformats.org/officeDocument/2006/relationships/slideLayout" Target="../slideLayouts/slideLayout206.xml"/><Relationship Id="rId188" Type="http://schemas.openxmlformats.org/officeDocument/2006/relationships/slideLayout" Target="../slideLayouts/slideLayout207.xml"/><Relationship Id="rId189" Type="http://schemas.openxmlformats.org/officeDocument/2006/relationships/slideLayout" Target="../slideLayouts/slideLayout208.xml"/><Relationship Id="rId270" Type="http://schemas.openxmlformats.org/officeDocument/2006/relationships/slideLayout" Target="../slideLayouts/slideLayout289.xml"/><Relationship Id="rId20" Type="http://schemas.openxmlformats.org/officeDocument/2006/relationships/slideLayout" Target="../slideLayouts/slideLayout39.xml"/><Relationship Id="rId21" Type="http://schemas.openxmlformats.org/officeDocument/2006/relationships/slideLayout" Target="../slideLayouts/slideLayout40.xml"/><Relationship Id="rId22" Type="http://schemas.openxmlformats.org/officeDocument/2006/relationships/slideLayout" Target="../slideLayouts/slideLayout41.xml"/><Relationship Id="rId23" Type="http://schemas.openxmlformats.org/officeDocument/2006/relationships/slideLayout" Target="../slideLayouts/slideLayout42.xml"/><Relationship Id="rId24" Type="http://schemas.openxmlformats.org/officeDocument/2006/relationships/slideLayout" Target="../slideLayouts/slideLayout43.xml"/><Relationship Id="rId25" Type="http://schemas.openxmlformats.org/officeDocument/2006/relationships/slideLayout" Target="../slideLayouts/slideLayout44.xml"/><Relationship Id="rId26" Type="http://schemas.openxmlformats.org/officeDocument/2006/relationships/slideLayout" Target="../slideLayouts/slideLayout45.xml"/><Relationship Id="rId27" Type="http://schemas.openxmlformats.org/officeDocument/2006/relationships/slideLayout" Target="../slideLayouts/slideLayout46.xml"/><Relationship Id="rId28" Type="http://schemas.openxmlformats.org/officeDocument/2006/relationships/slideLayout" Target="../slideLayouts/slideLayout47.xml"/><Relationship Id="rId29" Type="http://schemas.openxmlformats.org/officeDocument/2006/relationships/slideLayout" Target="../slideLayouts/slideLayout48.xml"/><Relationship Id="rId271" Type="http://schemas.openxmlformats.org/officeDocument/2006/relationships/slideLayout" Target="../slideLayouts/slideLayout290.xml"/><Relationship Id="rId272" Type="http://schemas.openxmlformats.org/officeDocument/2006/relationships/slideLayout" Target="../slideLayouts/slideLayout291.xml"/><Relationship Id="rId273" Type="http://schemas.openxmlformats.org/officeDocument/2006/relationships/slideLayout" Target="../slideLayouts/slideLayout292.xml"/><Relationship Id="rId274" Type="http://schemas.openxmlformats.org/officeDocument/2006/relationships/slideLayout" Target="../slideLayouts/slideLayout293.xml"/><Relationship Id="rId120" Type="http://schemas.openxmlformats.org/officeDocument/2006/relationships/slideLayout" Target="../slideLayouts/slideLayout139.xml"/><Relationship Id="rId121" Type="http://schemas.openxmlformats.org/officeDocument/2006/relationships/slideLayout" Target="../slideLayouts/slideLayout140.xml"/><Relationship Id="rId122" Type="http://schemas.openxmlformats.org/officeDocument/2006/relationships/slideLayout" Target="../slideLayouts/slideLayout141.xml"/><Relationship Id="rId123" Type="http://schemas.openxmlformats.org/officeDocument/2006/relationships/slideLayout" Target="../slideLayouts/slideLayout142.xml"/><Relationship Id="rId124" Type="http://schemas.openxmlformats.org/officeDocument/2006/relationships/slideLayout" Target="../slideLayouts/slideLayout143.xml"/><Relationship Id="rId125" Type="http://schemas.openxmlformats.org/officeDocument/2006/relationships/slideLayout" Target="../slideLayouts/slideLayout144.xml"/><Relationship Id="rId126" Type="http://schemas.openxmlformats.org/officeDocument/2006/relationships/slideLayout" Target="../slideLayouts/slideLayout145.xml"/><Relationship Id="rId127" Type="http://schemas.openxmlformats.org/officeDocument/2006/relationships/slideLayout" Target="../slideLayouts/slideLayout146.xml"/><Relationship Id="rId128" Type="http://schemas.openxmlformats.org/officeDocument/2006/relationships/slideLayout" Target="../slideLayouts/slideLayout147.xml"/><Relationship Id="rId129" Type="http://schemas.openxmlformats.org/officeDocument/2006/relationships/slideLayout" Target="../slideLayouts/slideLayout148.xml"/><Relationship Id="rId210" Type="http://schemas.openxmlformats.org/officeDocument/2006/relationships/slideLayout" Target="../slideLayouts/slideLayout229.xml"/><Relationship Id="rId211" Type="http://schemas.openxmlformats.org/officeDocument/2006/relationships/slideLayout" Target="../slideLayouts/slideLayout230.xml"/><Relationship Id="rId212" Type="http://schemas.openxmlformats.org/officeDocument/2006/relationships/slideLayout" Target="../slideLayouts/slideLayout231.xml"/><Relationship Id="rId213" Type="http://schemas.openxmlformats.org/officeDocument/2006/relationships/slideLayout" Target="../slideLayouts/slideLayout232.xml"/><Relationship Id="rId214" Type="http://schemas.openxmlformats.org/officeDocument/2006/relationships/slideLayout" Target="../slideLayouts/slideLayout233.xml"/><Relationship Id="rId215" Type="http://schemas.openxmlformats.org/officeDocument/2006/relationships/slideLayout" Target="../slideLayouts/slideLayout234.xml"/><Relationship Id="rId216" Type="http://schemas.openxmlformats.org/officeDocument/2006/relationships/slideLayout" Target="../slideLayouts/slideLayout235.xml"/><Relationship Id="rId217" Type="http://schemas.openxmlformats.org/officeDocument/2006/relationships/slideLayout" Target="../slideLayouts/slideLayout236.xml"/><Relationship Id="rId218" Type="http://schemas.openxmlformats.org/officeDocument/2006/relationships/slideLayout" Target="../slideLayouts/slideLayout237.xml"/><Relationship Id="rId219" Type="http://schemas.openxmlformats.org/officeDocument/2006/relationships/slideLayout" Target="../slideLayouts/slideLayout238.xml"/><Relationship Id="rId275" Type="http://schemas.openxmlformats.org/officeDocument/2006/relationships/slideLayout" Target="../slideLayouts/slideLayout294.xml"/><Relationship Id="rId276" Type="http://schemas.openxmlformats.org/officeDocument/2006/relationships/slideLayout" Target="../slideLayouts/slideLayout295.xml"/><Relationship Id="rId277" Type="http://schemas.openxmlformats.org/officeDocument/2006/relationships/slideLayout" Target="../slideLayouts/slideLayout296.xml"/><Relationship Id="rId278" Type="http://schemas.openxmlformats.org/officeDocument/2006/relationships/slideLayout" Target="../slideLayouts/slideLayout297.xml"/><Relationship Id="rId279" Type="http://schemas.openxmlformats.org/officeDocument/2006/relationships/slideLayout" Target="../slideLayouts/slideLayout298.xml"/><Relationship Id="rId90" Type="http://schemas.openxmlformats.org/officeDocument/2006/relationships/slideLayout" Target="../slideLayouts/slideLayout109.xml"/><Relationship Id="rId91" Type="http://schemas.openxmlformats.org/officeDocument/2006/relationships/slideLayout" Target="../slideLayouts/slideLayout110.xml"/><Relationship Id="rId92" Type="http://schemas.openxmlformats.org/officeDocument/2006/relationships/slideLayout" Target="../slideLayouts/slideLayout111.xml"/><Relationship Id="rId93" Type="http://schemas.openxmlformats.org/officeDocument/2006/relationships/slideLayout" Target="../slideLayouts/slideLayout112.xml"/><Relationship Id="rId94" Type="http://schemas.openxmlformats.org/officeDocument/2006/relationships/slideLayout" Target="../slideLayouts/slideLayout113.xml"/><Relationship Id="rId95" Type="http://schemas.openxmlformats.org/officeDocument/2006/relationships/slideLayout" Target="../slideLayouts/slideLayout114.xml"/><Relationship Id="rId96" Type="http://schemas.openxmlformats.org/officeDocument/2006/relationships/slideLayout" Target="../slideLayouts/slideLayout115.xml"/><Relationship Id="rId97" Type="http://schemas.openxmlformats.org/officeDocument/2006/relationships/slideLayout" Target="../slideLayouts/slideLayout116.xml"/><Relationship Id="rId98" Type="http://schemas.openxmlformats.org/officeDocument/2006/relationships/slideLayout" Target="../slideLayouts/slideLayout117.xml"/><Relationship Id="rId99" Type="http://schemas.openxmlformats.org/officeDocument/2006/relationships/slideLayout" Target="../slideLayouts/slideLayout118.xml"/><Relationship Id="rId190" Type="http://schemas.openxmlformats.org/officeDocument/2006/relationships/slideLayout" Target="../slideLayouts/slideLayout209.xml"/><Relationship Id="rId191" Type="http://schemas.openxmlformats.org/officeDocument/2006/relationships/slideLayout" Target="../slideLayouts/slideLayout210.xml"/><Relationship Id="rId192" Type="http://schemas.openxmlformats.org/officeDocument/2006/relationships/slideLayout" Target="../slideLayouts/slideLayout211.xml"/><Relationship Id="rId193" Type="http://schemas.openxmlformats.org/officeDocument/2006/relationships/slideLayout" Target="../slideLayouts/slideLayout212.xml"/><Relationship Id="rId194" Type="http://schemas.openxmlformats.org/officeDocument/2006/relationships/slideLayout" Target="../slideLayouts/slideLayout213.xml"/><Relationship Id="rId195" Type="http://schemas.openxmlformats.org/officeDocument/2006/relationships/slideLayout" Target="../slideLayouts/slideLayout214.xml"/><Relationship Id="rId196" Type="http://schemas.openxmlformats.org/officeDocument/2006/relationships/slideLayout" Target="../slideLayouts/slideLayout215.xml"/><Relationship Id="rId197" Type="http://schemas.openxmlformats.org/officeDocument/2006/relationships/slideLayout" Target="../slideLayouts/slideLayout216.xml"/><Relationship Id="rId198" Type="http://schemas.openxmlformats.org/officeDocument/2006/relationships/slideLayout" Target="../slideLayouts/slideLayout217.xml"/><Relationship Id="rId199" Type="http://schemas.openxmlformats.org/officeDocument/2006/relationships/slideLayout" Target="../slideLayouts/slideLayout218.xml"/><Relationship Id="rId280" Type="http://schemas.openxmlformats.org/officeDocument/2006/relationships/slideLayout" Target="../slideLayouts/slideLayout299.xml"/><Relationship Id="rId30" Type="http://schemas.openxmlformats.org/officeDocument/2006/relationships/slideLayout" Target="../slideLayouts/slideLayout49.xml"/><Relationship Id="rId31" Type="http://schemas.openxmlformats.org/officeDocument/2006/relationships/slideLayout" Target="../slideLayouts/slideLayout50.xml"/><Relationship Id="rId32" Type="http://schemas.openxmlformats.org/officeDocument/2006/relationships/slideLayout" Target="../slideLayouts/slideLayout51.xml"/><Relationship Id="rId33" Type="http://schemas.openxmlformats.org/officeDocument/2006/relationships/slideLayout" Target="../slideLayouts/slideLayout52.xml"/><Relationship Id="rId34" Type="http://schemas.openxmlformats.org/officeDocument/2006/relationships/slideLayout" Target="../slideLayouts/slideLayout53.xml"/><Relationship Id="rId35" Type="http://schemas.openxmlformats.org/officeDocument/2006/relationships/slideLayout" Target="../slideLayouts/slideLayout54.xml"/><Relationship Id="rId36" Type="http://schemas.openxmlformats.org/officeDocument/2006/relationships/slideLayout" Target="../slideLayouts/slideLayout55.xml"/><Relationship Id="rId37" Type="http://schemas.openxmlformats.org/officeDocument/2006/relationships/slideLayout" Target="../slideLayouts/slideLayout56.xml"/><Relationship Id="rId38" Type="http://schemas.openxmlformats.org/officeDocument/2006/relationships/slideLayout" Target="../slideLayouts/slideLayout57.xml"/><Relationship Id="rId39" Type="http://schemas.openxmlformats.org/officeDocument/2006/relationships/slideLayout" Target="../slideLayouts/slideLayout58.xml"/><Relationship Id="rId281" Type="http://schemas.openxmlformats.org/officeDocument/2006/relationships/slideLayout" Target="../slideLayouts/slideLayout300.xml"/><Relationship Id="rId282" Type="http://schemas.openxmlformats.org/officeDocument/2006/relationships/slideLayout" Target="../slideLayouts/slideLayout301.xml"/><Relationship Id="rId283" Type="http://schemas.openxmlformats.org/officeDocument/2006/relationships/slideLayout" Target="../slideLayouts/slideLayout302.xml"/><Relationship Id="rId284" Type="http://schemas.openxmlformats.org/officeDocument/2006/relationships/slideLayout" Target="../slideLayouts/slideLayout303.xml"/><Relationship Id="rId130" Type="http://schemas.openxmlformats.org/officeDocument/2006/relationships/slideLayout" Target="../slideLayouts/slideLayout149.xml"/><Relationship Id="rId131" Type="http://schemas.openxmlformats.org/officeDocument/2006/relationships/slideLayout" Target="../slideLayouts/slideLayout150.xml"/><Relationship Id="rId132" Type="http://schemas.openxmlformats.org/officeDocument/2006/relationships/slideLayout" Target="../slideLayouts/slideLayout151.xml"/><Relationship Id="rId133" Type="http://schemas.openxmlformats.org/officeDocument/2006/relationships/slideLayout" Target="../slideLayouts/slideLayout152.xml"/><Relationship Id="rId220" Type="http://schemas.openxmlformats.org/officeDocument/2006/relationships/slideLayout" Target="../slideLayouts/slideLayout239.xml"/><Relationship Id="rId221" Type="http://schemas.openxmlformats.org/officeDocument/2006/relationships/slideLayout" Target="../slideLayouts/slideLayout240.xml"/><Relationship Id="rId222" Type="http://schemas.openxmlformats.org/officeDocument/2006/relationships/slideLayout" Target="../slideLayouts/slideLayout241.xml"/><Relationship Id="rId223" Type="http://schemas.openxmlformats.org/officeDocument/2006/relationships/slideLayout" Target="../slideLayouts/slideLayout242.xml"/><Relationship Id="rId224" Type="http://schemas.openxmlformats.org/officeDocument/2006/relationships/slideLayout" Target="../slideLayouts/slideLayout243.xml"/><Relationship Id="rId225" Type="http://schemas.openxmlformats.org/officeDocument/2006/relationships/slideLayout" Target="../slideLayouts/slideLayout244.xml"/><Relationship Id="rId226" Type="http://schemas.openxmlformats.org/officeDocument/2006/relationships/slideLayout" Target="../slideLayouts/slideLayout245.xml"/><Relationship Id="rId227" Type="http://schemas.openxmlformats.org/officeDocument/2006/relationships/slideLayout" Target="../slideLayouts/slideLayout246.xml"/><Relationship Id="rId228" Type="http://schemas.openxmlformats.org/officeDocument/2006/relationships/slideLayout" Target="../slideLayouts/slideLayout247.xml"/><Relationship Id="rId229" Type="http://schemas.openxmlformats.org/officeDocument/2006/relationships/slideLayout" Target="../slideLayouts/slideLayout248.xml"/><Relationship Id="rId134" Type="http://schemas.openxmlformats.org/officeDocument/2006/relationships/slideLayout" Target="../slideLayouts/slideLayout153.xml"/><Relationship Id="rId135" Type="http://schemas.openxmlformats.org/officeDocument/2006/relationships/slideLayout" Target="../slideLayouts/slideLayout154.xml"/><Relationship Id="rId136" Type="http://schemas.openxmlformats.org/officeDocument/2006/relationships/slideLayout" Target="../slideLayouts/slideLayout155.xml"/><Relationship Id="rId137" Type="http://schemas.openxmlformats.org/officeDocument/2006/relationships/slideLayout" Target="../slideLayouts/slideLayout156.xml"/><Relationship Id="rId138" Type="http://schemas.openxmlformats.org/officeDocument/2006/relationships/slideLayout" Target="../slideLayouts/slideLayout157.xml"/><Relationship Id="rId139" Type="http://schemas.openxmlformats.org/officeDocument/2006/relationships/slideLayout" Target="../slideLayouts/slideLayout158.xml"/><Relationship Id="rId285" Type="http://schemas.openxmlformats.org/officeDocument/2006/relationships/theme" Target="../theme/theme3.xml"/><Relationship Id="rId286" Type="http://schemas.openxmlformats.org/officeDocument/2006/relationships/image" Target="../media/image10.png"/><Relationship Id="rId287" Type="http://schemas.openxmlformats.org/officeDocument/2006/relationships/image" Target="../media/image5.png"/><Relationship Id="rId40" Type="http://schemas.openxmlformats.org/officeDocument/2006/relationships/slideLayout" Target="../slideLayouts/slideLayout59.xml"/><Relationship Id="rId41" Type="http://schemas.openxmlformats.org/officeDocument/2006/relationships/slideLayout" Target="../slideLayouts/slideLayout60.xml"/><Relationship Id="rId42" Type="http://schemas.openxmlformats.org/officeDocument/2006/relationships/slideLayout" Target="../slideLayouts/slideLayout61.xml"/><Relationship Id="rId43" Type="http://schemas.openxmlformats.org/officeDocument/2006/relationships/slideLayout" Target="../slideLayouts/slideLayout62.xml"/><Relationship Id="rId44" Type="http://schemas.openxmlformats.org/officeDocument/2006/relationships/slideLayout" Target="../slideLayouts/slideLayout63.xml"/><Relationship Id="rId45" Type="http://schemas.openxmlformats.org/officeDocument/2006/relationships/slideLayout" Target="../slideLayouts/slideLayout64.xml"/><Relationship Id="rId46" Type="http://schemas.openxmlformats.org/officeDocument/2006/relationships/slideLayout" Target="../slideLayouts/slideLayout65.xml"/><Relationship Id="rId47" Type="http://schemas.openxmlformats.org/officeDocument/2006/relationships/slideLayout" Target="../slideLayouts/slideLayout66.xml"/><Relationship Id="rId48" Type="http://schemas.openxmlformats.org/officeDocument/2006/relationships/slideLayout" Target="../slideLayouts/slideLayout67.xml"/><Relationship Id="rId49" Type="http://schemas.openxmlformats.org/officeDocument/2006/relationships/slideLayout" Target="../slideLayouts/slideLayout68.xml"/><Relationship Id="rId140" Type="http://schemas.openxmlformats.org/officeDocument/2006/relationships/slideLayout" Target="../slideLayouts/slideLayout159.xml"/><Relationship Id="rId141" Type="http://schemas.openxmlformats.org/officeDocument/2006/relationships/slideLayout" Target="../slideLayouts/slideLayout160.xml"/><Relationship Id="rId142" Type="http://schemas.openxmlformats.org/officeDocument/2006/relationships/slideLayout" Target="../slideLayouts/slideLayout161.xml"/><Relationship Id="rId143" Type="http://schemas.openxmlformats.org/officeDocument/2006/relationships/slideLayout" Target="../slideLayouts/slideLayout162.xml"/><Relationship Id="rId144" Type="http://schemas.openxmlformats.org/officeDocument/2006/relationships/slideLayout" Target="../slideLayouts/slideLayout163.xml"/><Relationship Id="rId145" Type="http://schemas.openxmlformats.org/officeDocument/2006/relationships/slideLayout" Target="../slideLayouts/slideLayout164.xml"/><Relationship Id="rId146" Type="http://schemas.openxmlformats.org/officeDocument/2006/relationships/slideLayout" Target="../slideLayouts/slideLayout165.xml"/><Relationship Id="rId147" Type="http://schemas.openxmlformats.org/officeDocument/2006/relationships/slideLayout" Target="../slideLayouts/slideLayout166.xml"/><Relationship Id="rId148" Type="http://schemas.openxmlformats.org/officeDocument/2006/relationships/slideLayout" Target="../slideLayouts/slideLayout167.xml"/><Relationship Id="rId149" Type="http://schemas.openxmlformats.org/officeDocument/2006/relationships/slideLayout" Target="../slideLayouts/slideLayout168.xml"/><Relationship Id="rId230" Type="http://schemas.openxmlformats.org/officeDocument/2006/relationships/slideLayout" Target="../slideLayouts/slideLayout249.xml"/><Relationship Id="rId231" Type="http://schemas.openxmlformats.org/officeDocument/2006/relationships/slideLayout" Target="../slideLayouts/slideLayout250.xml"/><Relationship Id="rId232" Type="http://schemas.openxmlformats.org/officeDocument/2006/relationships/slideLayout" Target="../slideLayouts/slideLayout251.xml"/><Relationship Id="rId233" Type="http://schemas.openxmlformats.org/officeDocument/2006/relationships/slideLayout" Target="../slideLayouts/slideLayout252.xml"/><Relationship Id="rId234" Type="http://schemas.openxmlformats.org/officeDocument/2006/relationships/slideLayout" Target="../slideLayouts/slideLayout253.xml"/><Relationship Id="rId235" Type="http://schemas.openxmlformats.org/officeDocument/2006/relationships/slideLayout" Target="../slideLayouts/slideLayout254.xml"/><Relationship Id="rId236" Type="http://schemas.openxmlformats.org/officeDocument/2006/relationships/slideLayout" Target="../slideLayouts/slideLayout255.xml"/><Relationship Id="rId237" Type="http://schemas.openxmlformats.org/officeDocument/2006/relationships/slideLayout" Target="../slideLayouts/slideLayout256.xml"/><Relationship Id="rId238" Type="http://schemas.openxmlformats.org/officeDocument/2006/relationships/slideLayout" Target="../slideLayouts/slideLayout257.xml"/><Relationship Id="rId239" Type="http://schemas.openxmlformats.org/officeDocument/2006/relationships/slideLayout" Target="../slideLayouts/slideLayout258.xml"/><Relationship Id="rId50" Type="http://schemas.openxmlformats.org/officeDocument/2006/relationships/slideLayout" Target="../slideLayouts/slideLayout69.xml"/><Relationship Id="rId51" Type="http://schemas.openxmlformats.org/officeDocument/2006/relationships/slideLayout" Target="../slideLayouts/slideLayout70.xml"/><Relationship Id="rId52" Type="http://schemas.openxmlformats.org/officeDocument/2006/relationships/slideLayout" Target="../slideLayouts/slideLayout71.xml"/><Relationship Id="rId53" Type="http://schemas.openxmlformats.org/officeDocument/2006/relationships/slideLayout" Target="../slideLayouts/slideLayout72.xml"/><Relationship Id="rId54" Type="http://schemas.openxmlformats.org/officeDocument/2006/relationships/slideLayout" Target="../slideLayouts/slideLayout73.xml"/><Relationship Id="rId55" Type="http://schemas.openxmlformats.org/officeDocument/2006/relationships/slideLayout" Target="../slideLayouts/slideLayout74.xml"/><Relationship Id="rId56" Type="http://schemas.openxmlformats.org/officeDocument/2006/relationships/slideLayout" Target="../slideLayouts/slideLayout75.xml"/><Relationship Id="rId57" Type="http://schemas.openxmlformats.org/officeDocument/2006/relationships/slideLayout" Target="../slideLayouts/slideLayout76.xml"/><Relationship Id="rId58" Type="http://schemas.openxmlformats.org/officeDocument/2006/relationships/slideLayout" Target="../slideLayouts/slideLayout77.xml"/><Relationship Id="rId59" Type="http://schemas.openxmlformats.org/officeDocument/2006/relationships/slideLayout" Target="../slideLayouts/slideLayout78.xml"/><Relationship Id="rId150" Type="http://schemas.openxmlformats.org/officeDocument/2006/relationships/slideLayout" Target="../slideLayouts/slideLayout169.xml"/><Relationship Id="rId151" Type="http://schemas.openxmlformats.org/officeDocument/2006/relationships/slideLayout" Target="../slideLayouts/slideLayout170.xml"/><Relationship Id="rId152" Type="http://schemas.openxmlformats.org/officeDocument/2006/relationships/slideLayout" Target="../slideLayouts/slideLayout171.xml"/><Relationship Id="rId153" Type="http://schemas.openxmlformats.org/officeDocument/2006/relationships/slideLayout" Target="../slideLayouts/slideLayout172.xml"/><Relationship Id="rId154" Type="http://schemas.openxmlformats.org/officeDocument/2006/relationships/slideLayout" Target="../slideLayouts/slideLayout173.xml"/><Relationship Id="rId155" Type="http://schemas.openxmlformats.org/officeDocument/2006/relationships/slideLayout" Target="../slideLayouts/slideLayout174.xml"/><Relationship Id="rId156" Type="http://schemas.openxmlformats.org/officeDocument/2006/relationships/slideLayout" Target="../slideLayouts/slideLayout175.xml"/><Relationship Id="rId157" Type="http://schemas.openxmlformats.org/officeDocument/2006/relationships/slideLayout" Target="../slideLayouts/slideLayout176.xml"/><Relationship Id="rId158" Type="http://schemas.openxmlformats.org/officeDocument/2006/relationships/slideLayout" Target="../slideLayouts/slideLayout177.xml"/><Relationship Id="rId159" Type="http://schemas.openxmlformats.org/officeDocument/2006/relationships/slideLayout" Target="../slideLayouts/slideLayout178.xml"/><Relationship Id="rId240" Type="http://schemas.openxmlformats.org/officeDocument/2006/relationships/slideLayout" Target="../slideLayouts/slideLayout259.xml"/><Relationship Id="rId241" Type="http://schemas.openxmlformats.org/officeDocument/2006/relationships/slideLayout" Target="../slideLayouts/slideLayout260.xml"/><Relationship Id="rId242" Type="http://schemas.openxmlformats.org/officeDocument/2006/relationships/slideLayout" Target="../slideLayouts/slideLayout261.xml"/><Relationship Id="rId243" Type="http://schemas.openxmlformats.org/officeDocument/2006/relationships/slideLayout" Target="../slideLayouts/slideLayout262.xml"/><Relationship Id="rId244" Type="http://schemas.openxmlformats.org/officeDocument/2006/relationships/slideLayout" Target="../slideLayouts/slideLayout263.xml"/><Relationship Id="rId245" Type="http://schemas.openxmlformats.org/officeDocument/2006/relationships/slideLayout" Target="../slideLayouts/slideLayout264.xml"/><Relationship Id="rId246" Type="http://schemas.openxmlformats.org/officeDocument/2006/relationships/slideLayout" Target="../slideLayouts/slideLayout265.xml"/><Relationship Id="rId247" Type="http://schemas.openxmlformats.org/officeDocument/2006/relationships/slideLayout" Target="../slideLayouts/slideLayout266.xml"/><Relationship Id="rId248" Type="http://schemas.openxmlformats.org/officeDocument/2006/relationships/slideLayout" Target="../slideLayouts/slideLayout267.xml"/><Relationship Id="rId249" Type="http://schemas.openxmlformats.org/officeDocument/2006/relationships/slideLayout" Target="../slideLayouts/slideLayout268.xml"/><Relationship Id="rId60" Type="http://schemas.openxmlformats.org/officeDocument/2006/relationships/slideLayout" Target="../slideLayouts/slideLayout79.xml"/><Relationship Id="rId61" Type="http://schemas.openxmlformats.org/officeDocument/2006/relationships/slideLayout" Target="../slideLayouts/slideLayout80.xml"/><Relationship Id="rId62" Type="http://schemas.openxmlformats.org/officeDocument/2006/relationships/slideLayout" Target="../slideLayouts/slideLayout81.xml"/><Relationship Id="rId63" Type="http://schemas.openxmlformats.org/officeDocument/2006/relationships/slideLayout" Target="../slideLayouts/slideLayout82.xml"/><Relationship Id="rId64" Type="http://schemas.openxmlformats.org/officeDocument/2006/relationships/slideLayout" Target="../slideLayouts/slideLayout83.xml"/><Relationship Id="rId65" Type="http://schemas.openxmlformats.org/officeDocument/2006/relationships/slideLayout" Target="../slideLayouts/slideLayout84.xml"/><Relationship Id="rId66" Type="http://schemas.openxmlformats.org/officeDocument/2006/relationships/slideLayout" Target="../slideLayouts/slideLayout85.xml"/><Relationship Id="rId67" Type="http://schemas.openxmlformats.org/officeDocument/2006/relationships/slideLayout" Target="../slideLayouts/slideLayout86.xml"/><Relationship Id="rId68" Type="http://schemas.openxmlformats.org/officeDocument/2006/relationships/slideLayout" Target="../slideLayouts/slideLayout87.xml"/><Relationship Id="rId69" Type="http://schemas.openxmlformats.org/officeDocument/2006/relationships/slideLayout" Target="../slideLayouts/slideLayout88.xml"/><Relationship Id="rId160" Type="http://schemas.openxmlformats.org/officeDocument/2006/relationships/slideLayout" Target="../slideLayouts/slideLayout179.xml"/><Relationship Id="rId161" Type="http://schemas.openxmlformats.org/officeDocument/2006/relationships/slideLayout" Target="../slideLayouts/slideLayout180.xml"/><Relationship Id="rId162" Type="http://schemas.openxmlformats.org/officeDocument/2006/relationships/slideLayout" Target="../slideLayouts/slideLayout181.xml"/><Relationship Id="rId163" Type="http://schemas.openxmlformats.org/officeDocument/2006/relationships/slideLayout" Target="../slideLayouts/slideLayout182.xml"/><Relationship Id="rId164" Type="http://schemas.openxmlformats.org/officeDocument/2006/relationships/slideLayout" Target="../slideLayouts/slideLayout183.xml"/><Relationship Id="rId165" Type="http://schemas.openxmlformats.org/officeDocument/2006/relationships/slideLayout" Target="../slideLayouts/slideLayout184.xml"/><Relationship Id="rId166" Type="http://schemas.openxmlformats.org/officeDocument/2006/relationships/slideLayout" Target="../slideLayouts/slideLayout185.xml"/><Relationship Id="rId167" Type="http://schemas.openxmlformats.org/officeDocument/2006/relationships/slideLayout" Target="../slideLayouts/slideLayout186.xml"/><Relationship Id="rId168" Type="http://schemas.openxmlformats.org/officeDocument/2006/relationships/slideLayout" Target="../slideLayouts/slideLayout187.xml"/><Relationship Id="rId169" Type="http://schemas.openxmlformats.org/officeDocument/2006/relationships/slideLayout" Target="../slideLayouts/slideLayout188.xml"/><Relationship Id="rId250" Type="http://schemas.openxmlformats.org/officeDocument/2006/relationships/slideLayout" Target="../slideLayouts/slideLayout269.xml"/><Relationship Id="rId251" Type="http://schemas.openxmlformats.org/officeDocument/2006/relationships/slideLayout" Target="../slideLayouts/slideLayout270.xml"/><Relationship Id="rId252" Type="http://schemas.openxmlformats.org/officeDocument/2006/relationships/slideLayout" Target="../slideLayouts/slideLayout271.xml"/><Relationship Id="rId253" Type="http://schemas.openxmlformats.org/officeDocument/2006/relationships/slideLayout" Target="../slideLayouts/slideLayout272.xml"/><Relationship Id="rId254" Type="http://schemas.openxmlformats.org/officeDocument/2006/relationships/slideLayout" Target="../slideLayouts/slideLayout273.xml"/><Relationship Id="rId255" Type="http://schemas.openxmlformats.org/officeDocument/2006/relationships/slideLayout" Target="../slideLayouts/slideLayout274.xml"/><Relationship Id="rId256" Type="http://schemas.openxmlformats.org/officeDocument/2006/relationships/slideLayout" Target="../slideLayouts/slideLayout275.xml"/><Relationship Id="rId257" Type="http://schemas.openxmlformats.org/officeDocument/2006/relationships/slideLayout" Target="../slideLayouts/slideLayout276.xml"/><Relationship Id="rId258" Type="http://schemas.openxmlformats.org/officeDocument/2006/relationships/slideLayout" Target="../slideLayouts/slideLayout277.xml"/><Relationship Id="rId259" Type="http://schemas.openxmlformats.org/officeDocument/2006/relationships/slideLayout" Target="../slideLayouts/slideLayout278.xml"/><Relationship Id="rId100" Type="http://schemas.openxmlformats.org/officeDocument/2006/relationships/slideLayout" Target="../slideLayouts/slideLayout119.xml"/><Relationship Id="rId101" Type="http://schemas.openxmlformats.org/officeDocument/2006/relationships/slideLayout" Target="../slideLayouts/slideLayout120.xml"/><Relationship Id="rId102" Type="http://schemas.openxmlformats.org/officeDocument/2006/relationships/slideLayout" Target="../slideLayouts/slideLayout121.xml"/><Relationship Id="rId103" Type="http://schemas.openxmlformats.org/officeDocument/2006/relationships/slideLayout" Target="../slideLayouts/slideLayout122.xml"/><Relationship Id="rId104" Type="http://schemas.openxmlformats.org/officeDocument/2006/relationships/slideLayout" Target="../slideLayouts/slideLayout123.xml"/><Relationship Id="rId105"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4.xml"/><Relationship Id="rId12" Type="http://schemas.openxmlformats.org/officeDocument/2006/relationships/theme" Target="../theme/theme4.xml"/><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 Type="http://schemas.openxmlformats.org/officeDocument/2006/relationships/slideLayout" Target="../slideLayouts/slideLayout304.xml"/><Relationship Id="rId2" Type="http://schemas.openxmlformats.org/officeDocument/2006/relationships/slideLayout" Target="../slideLayouts/slideLayout305.xml"/><Relationship Id="rId3" Type="http://schemas.openxmlformats.org/officeDocument/2006/relationships/slideLayout" Target="../slideLayouts/slideLayout306.xml"/><Relationship Id="rId4" Type="http://schemas.openxmlformats.org/officeDocument/2006/relationships/slideLayout" Target="../slideLayouts/slideLayout307.xml"/><Relationship Id="rId5" Type="http://schemas.openxmlformats.org/officeDocument/2006/relationships/slideLayout" Target="../slideLayouts/slideLayout308.xml"/><Relationship Id="rId6" Type="http://schemas.openxmlformats.org/officeDocument/2006/relationships/slideLayout" Target="../slideLayouts/slideLayout309.xml"/><Relationship Id="rId7" Type="http://schemas.openxmlformats.org/officeDocument/2006/relationships/slideLayout" Target="../slideLayouts/slideLayout310.xml"/><Relationship Id="rId8" Type="http://schemas.openxmlformats.org/officeDocument/2006/relationships/slideLayout" Target="../slideLayouts/slideLayout311.xml"/><Relationship Id="rId9" Type="http://schemas.openxmlformats.org/officeDocument/2006/relationships/slideLayout" Target="../slideLayouts/slideLayout312.xml"/><Relationship Id="rId10" Type="http://schemas.openxmlformats.org/officeDocument/2006/relationships/slideLayout" Target="../slideLayouts/slideLayout31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23.xml"/><Relationship Id="rId20" Type="http://schemas.openxmlformats.org/officeDocument/2006/relationships/image" Target="../media/image21.jpeg"/><Relationship Id="rId10" Type="http://schemas.openxmlformats.org/officeDocument/2006/relationships/slideLayout" Target="../slideLayouts/slideLayout324.xml"/><Relationship Id="rId11" Type="http://schemas.openxmlformats.org/officeDocument/2006/relationships/slideLayout" Target="../slideLayouts/slideLayout325.xml"/><Relationship Id="rId12" Type="http://schemas.openxmlformats.org/officeDocument/2006/relationships/slideLayout" Target="../slideLayouts/slideLayout326.xml"/><Relationship Id="rId13" Type="http://schemas.openxmlformats.org/officeDocument/2006/relationships/slideLayout" Target="../slideLayouts/slideLayout327.xml"/><Relationship Id="rId14" Type="http://schemas.openxmlformats.org/officeDocument/2006/relationships/slideLayout" Target="../slideLayouts/slideLayout328.xml"/><Relationship Id="rId15" Type="http://schemas.openxmlformats.org/officeDocument/2006/relationships/slideLayout" Target="../slideLayouts/slideLayout329.xml"/><Relationship Id="rId16" Type="http://schemas.openxmlformats.org/officeDocument/2006/relationships/theme" Target="../theme/theme5.xml"/><Relationship Id="rId17" Type="http://schemas.openxmlformats.org/officeDocument/2006/relationships/image" Target="../media/image18.jpeg"/><Relationship Id="rId18" Type="http://schemas.openxmlformats.org/officeDocument/2006/relationships/image" Target="../media/image19.gif"/><Relationship Id="rId19" Type="http://schemas.openxmlformats.org/officeDocument/2006/relationships/image" Target="../media/image20.gif"/><Relationship Id="rId1" Type="http://schemas.openxmlformats.org/officeDocument/2006/relationships/slideLayout" Target="../slideLayouts/slideLayout315.xml"/><Relationship Id="rId2" Type="http://schemas.openxmlformats.org/officeDocument/2006/relationships/slideLayout" Target="../slideLayouts/slideLayout316.xml"/><Relationship Id="rId3" Type="http://schemas.openxmlformats.org/officeDocument/2006/relationships/slideLayout" Target="../slideLayouts/slideLayout317.xml"/><Relationship Id="rId4" Type="http://schemas.openxmlformats.org/officeDocument/2006/relationships/slideLayout" Target="../slideLayouts/slideLayout318.xml"/><Relationship Id="rId5" Type="http://schemas.openxmlformats.org/officeDocument/2006/relationships/slideLayout" Target="../slideLayouts/slideLayout319.xml"/><Relationship Id="rId6" Type="http://schemas.openxmlformats.org/officeDocument/2006/relationships/slideLayout" Target="../slideLayouts/slideLayout320.xml"/><Relationship Id="rId7" Type="http://schemas.openxmlformats.org/officeDocument/2006/relationships/slideLayout" Target="../slideLayouts/slideLayout321.xml"/><Relationship Id="rId8" Type="http://schemas.openxmlformats.org/officeDocument/2006/relationships/slideLayout" Target="../slideLayouts/slideLayout32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2.xml"/><Relationship Id="rId4" Type="http://schemas.openxmlformats.org/officeDocument/2006/relationships/slideLayout" Target="../slideLayouts/slideLayout333.xml"/><Relationship Id="rId5" Type="http://schemas.openxmlformats.org/officeDocument/2006/relationships/slideLayout" Target="../slideLayouts/slideLayout334.xml"/><Relationship Id="rId6" Type="http://schemas.openxmlformats.org/officeDocument/2006/relationships/slideLayout" Target="../slideLayouts/slideLayout335.xml"/><Relationship Id="rId7" Type="http://schemas.openxmlformats.org/officeDocument/2006/relationships/slideLayout" Target="../slideLayouts/slideLayout336.xml"/><Relationship Id="rId8" Type="http://schemas.openxmlformats.org/officeDocument/2006/relationships/theme" Target="../theme/theme6.xml"/><Relationship Id="rId9" Type="http://schemas.openxmlformats.org/officeDocument/2006/relationships/image" Target="../media/image22.png"/><Relationship Id="rId10" Type="http://schemas.openxmlformats.org/officeDocument/2006/relationships/image" Target="../media/image23.png"/><Relationship Id="rId1" Type="http://schemas.openxmlformats.org/officeDocument/2006/relationships/slideLayout" Target="../slideLayouts/slideLayout330.xml"/><Relationship Id="rId2" Type="http://schemas.openxmlformats.org/officeDocument/2006/relationships/slideLayout" Target="../slideLayouts/slideLayout331.xml"/></Relationships>
</file>

<file path=ppt/slideMasters/_rels/slideMaster7.xml.rels><?xml version="1.0" encoding="UTF-8" standalone="yes"?>
<Relationships xmlns="http://schemas.openxmlformats.org/package/2006/relationships"><Relationship Id="rId46" Type="http://schemas.openxmlformats.org/officeDocument/2006/relationships/slideLayout" Target="../slideLayouts/slideLayout382.xml"/><Relationship Id="rId47" Type="http://schemas.openxmlformats.org/officeDocument/2006/relationships/slideLayout" Target="../slideLayouts/slideLayout383.xml"/><Relationship Id="rId48" Type="http://schemas.openxmlformats.org/officeDocument/2006/relationships/slideLayout" Target="../slideLayouts/slideLayout384.xml"/><Relationship Id="rId49" Type="http://schemas.openxmlformats.org/officeDocument/2006/relationships/theme" Target="../theme/theme7.xml"/><Relationship Id="rId20" Type="http://schemas.openxmlformats.org/officeDocument/2006/relationships/slideLayout" Target="../slideLayouts/slideLayout356.xml"/><Relationship Id="rId21" Type="http://schemas.openxmlformats.org/officeDocument/2006/relationships/slideLayout" Target="../slideLayouts/slideLayout357.xml"/><Relationship Id="rId22" Type="http://schemas.openxmlformats.org/officeDocument/2006/relationships/slideLayout" Target="../slideLayouts/slideLayout358.xml"/><Relationship Id="rId23" Type="http://schemas.openxmlformats.org/officeDocument/2006/relationships/slideLayout" Target="../slideLayouts/slideLayout359.xml"/><Relationship Id="rId24" Type="http://schemas.openxmlformats.org/officeDocument/2006/relationships/slideLayout" Target="../slideLayouts/slideLayout360.xml"/><Relationship Id="rId25" Type="http://schemas.openxmlformats.org/officeDocument/2006/relationships/slideLayout" Target="../slideLayouts/slideLayout361.xml"/><Relationship Id="rId26" Type="http://schemas.openxmlformats.org/officeDocument/2006/relationships/slideLayout" Target="../slideLayouts/slideLayout362.xml"/><Relationship Id="rId27" Type="http://schemas.openxmlformats.org/officeDocument/2006/relationships/slideLayout" Target="../slideLayouts/slideLayout363.xml"/><Relationship Id="rId28" Type="http://schemas.openxmlformats.org/officeDocument/2006/relationships/slideLayout" Target="../slideLayouts/slideLayout364.xml"/><Relationship Id="rId29" Type="http://schemas.openxmlformats.org/officeDocument/2006/relationships/slideLayout" Target="../slideLayouts/slideLayout365.xml"/><Relationship Id="rId50" Type="http://schemas.openxmlformats.org/officeDocument/2006/relationships/image" Target="../media/image24.png"/><Relationship Id="rId1" Type="http://schemas.openxmlformats.org/officeDocument/2006/relationships/slideLayout" Target="../slideLayouts/slideLayout337.xml"/><Relationship Id="rId2" Type="http://schemas.openxmlformats.org/officeDocument/2006/relationships/slideLayout" Target="../slideLayouts/slideLayout338.xml"/><Relationship Id="rId3" Type="http://schemas.openxmlformats.org/officeDocument/2006/relationships/slideLayout" Target="../slideLayouts/slideLayout339.xml"/><Relationship Id="rId4" Type="http://schemas.openxmlformats.org/officeDocument/2006/relationships/slideLayout" Target="../slideLayouts/slideLayout340.xml"/><Relationship Id="rId5" Type="http://schemas.openxmlformats.org/officeDocument/2006/relationships/slideLayout" Target="../slideLayouts/slideLayout341.xml"/><Relationship Id="rId30" Type="http://schemas.openxmlformats.org/officeDocument/2006/relationships/slideLayout" Target="../slideLayouts/slideLayout366.xml"/><Relationship Id="rId31" Type="http://schemas.openxmlformats.org/officeDocument/2006/relationships/slideLayout" Target="../slideLayouts/slideLayout367.xml"/><Relationship Id="rId32" Type="http://schemas.openxmlformats.org/officeDocument/2006/relationships/slideLayout" Target="../slideLayouts/slideLayout368.xml"/><Relationship Id="rId9" Type="http://schemas.openxmlformats.org/officeDocument/2006/relationships/slideLayout" Target="../slideLayouts/slideLayout345.xml"/><Relationship Id="rId6" Type="http://schemas.openxmlformats.org/officeDocument/2006/relationships/slideLayout" Target="../slideLayouts/slideLayout342.xml"/><Relationship Id="rId7" Type="http://schemas.openxmlformats.org/officeDocument/2006/relationships/slideLayout" Target="../slideLayouts/slideLayout343.xml"/><Relationship Id="rId8" Type="http://schemas.openxmlformats.org/officeDocument/2006/relationships/slideLayout" Target="../slideLayouts/slideLayout344.xml"/><Relationship Id="rId33" Type="http://schemas.openxmlformats.org/officeDocument/2006/relationships/slideLayout" Target="../slideLayouts/slideLayout369.xml"/><Relationship Id="rId34" Type="http://schemas.openxmlformats.org/officeDocument/2006/relationships/slideLayout" Target="../slideLayouts/slideLayout370.xml"/><Relationship Id="rId35" Type="http://schemas.openxmlformats.org/officeDocument/2006/relationships/slideLayout" Target="../slideLayouts/slideLayout371.xml"/><Relationship Id="rId36" Type="http://schemas.openxmlformats.org/officeDocument/2006/relationships/slideLayout" Target="../slideLayouts/slideLayout372.xml"/><Relationship Id="rId10" Type="http://schemas.openxmlformats.org/officeDocument/2006/relationships/slideLayout" Target="../slideLayouts/slideLayout346.xml"/><Relationship Id="rId11" Type="http://schemas.openxmlformats.org/officeDocument/2006/relationships/slideLayout" Target="../slideLayouts/slideLayout347.xml"/><Relationship Id="rId12" Type="http://schemas.openxmlformats.org/officeDocument/2006/relationships/slideLayout" Target="../slideLayouts/slideLayout348.xml"/><Relationship Id="rId13" Type="http://schemas.openxmlformats.org/officeDocument/2006/relationships/slideLayout" Target="../slideLayouts/slideLayout349.xml"/><Relationship Id="rId14" Type="http://schemas.openxmlformats.org/officeDocument/2006/relationships/slideLayout" Target="../slideLayouts/slideLayout350.xml"/><Relationship Id="rId15" Type="http://schemas.openxmlformats.org/officeDocument/2006/relationships/slideLayout" Target="../slideLayouts/slideLayout351.xml"/><Relationship Id="rId16" Type="http://schemas.openxmlformats.org/officeDocument/2006/relationships/slideLayout" Target="../slideLayouts/slideLayout352.xml"/><Relationship Id="rId17" Type="http://schemas.openxmlformats.org/officeDocument/2006/relationships/slideLayout" Target="../slideLayouts/slideLayout353.xml"/><Relationship Id="rId18" Type="http://schemas.openxmlformats.org/officeDocument/2006/relationships/slideLayout" Target="../slideLayouts/slideLayout354.xml"/><Relationship Id="rId19" Type="http://schemas.openxmlformats.org/officeDocument/2006/relationships/slideLayout" Target="../slideLayouts/slideLayout355.xml"/><Relationship Id="rId37" Type="http://schemas.openxmlformats.org/officeDocument/2006/relationships/slideLayout" Target="../slideLayouts/slideLayout373.xml"/><Relationship Id="rId38" Type="http://schemas.openxmlformats.org/officeDocument/2006/relationships/slideLayout" Target="../slideLayouts/slideLayout374.xml"/><Relationship Id="rId39" Type="http://schemas.openxmlformats.org/officeDocument/2006/relationships/slideLayout" Target="../slideLayouts/slideLayout375.xml"/><Relationship Id="rId40" Type="http://schemas.openxmlformats.org/officeDocument/2006/relationships/slideLayout" Target="../slideLayouts/slideLayout376.xml"/><Relationship Id="rId41" Type="http://schemas.openxmlformats.org/officeDocument/2006/relationships/slideLayout" Target="../slideLayouts/slideLayout377.xml"/><Relationship Id="rId42" Type="http://schemas.openxmlformats.org/officeDocument/2006/relationships/slideLayout" Target="../slideLayouts/slideLayout378.xml"/><Relationship Id="rId43" Type="http://schemas.openxmlformats.org/officeDocument/2006/relationships/slideLayout" Target="../slideLayouts/slideLayout379.xml"/><Relationship Id="rId44" Type="http://schemas.openxmlformats.org/officeDocument/2006/relationships/slideLayout" Target="../slideLayouts/slideLayout380.xml"/><Relationship Id="rId45" Type="http://schemas.openxmlformats.org/officeDocument/2006/relationships/slideLayout" Target="../slideLayouts/slideLayout3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395.xml"/><Relationship Id="rId12" Type="http://schemas.openxmlformats.org/officeDocument/2006/relationships/theme" Target="../theme/theme8.xml"/><Relationship Id="rId1" Type="http://schemas.openxmlformats.org/officeDocument/2006/relationships/slideLayout" Target="../slideLayouts/slideLayout385.xml"/><Relationship Id="rId2" Type="http://schemas.openxmlformats.org/officeDocument/2006/relationships/slideLayout" Target="../slideLayouts/slideLayout386.xml"/><Relationship Id="rId3" Type="http://schemas.openxmlformats.org/officeDocument/2006/relationships/slideLayout" Target="../slideLayouts/slideLayout387.xml"/><Relationship Id="rId4" Type="http://schemas.openxmlformats.org/officeDocument/2006/relationships/slideLayout" Target="../slideLayouts/slideLayout388.xml"/><Relationship Id="rId5" Type="http://schemas.openxmlformats.org/officeDocument/2006/relationships/slideLayout" Target="../slideLayouts/slideLayout389.xml"/><Relationship Id="rId6" Type="http://schemas.openxmlformats.org/officeDocument/2006/relationships/slideLayout" Target="../slideLayouts/slideLayout390.xml"/><Relationship Id="rId7" Type="http://schemas.openxmlformats.org/officeDocument/2006/relationships/slideLayout" Target="../slideLayouts/slideLayout391.xml"/><Relationship Id="rId8" Type="http://schemas.openxmlformats.org/officeDocument/2006/relationships/slideLayout" Target="../slideLayouts/slideLayout392.xml"/><Relationship Id="rId9" Type="http://schemas.openxmlformats.org/officeDocument/2006/relationships/slideLayout" Target="../slideLayouts/slideLayout393.xml"/><Relationship Id="rId10" Type="http://schemas.openxmlformats.org/officeDocument/2006/relationships/slideLayout" Target="../slideLayouts/slideLayout3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406.xml"/><Relationship Id="rId12" Type="http://schemas.openxmlformats.org/officeDocument/2006/relationships/theme" Target="../theme/theme9.xml"/><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 Type="http://schemas.openxmlformats.org/officeDocument/2006/relationships/slideLayout" Target="../slideLayouts/slideLayout396.xml"/><Relationship Id="rId2" Type="http://schemas.openxmlformats.org/officeDocument/2006/relationships/slideLayout" Target="../slideLayouts/slideLayout397.xml"/><Relationship Id="rId3" Type="http://schemas.openxmlformats.org/officeDocument/2006/relationships/slideLayout" Target="../slideLayouts/slideLayout398.xml"/><Relationship Id="rId4" Type="http://schemas.openxmlformats.org/officeDocument/2006/relationships/slideLayout" Target="../slideLayouts/slideLayout399.xml"/><Relationship Id="rId5" Type="http://schemas.openxmlformats.org/officeDocument/2006/relationships/slideLayout" Target="../slideLayouts/slideLayout400.xml"/><Relationship Id="rId6" Type="http://schemas.openxmlformats.org/officeDocument/2006/relationships/slideLayout" Target="../slideLayouts/slideLayout401.xml"/><Relationship Id="rId7" Type="http://schemas.openxmlformats.org/officeDocument/2006/relationships/slideLayout" Target="../slideLayouts/slideLayout402.xml"/><Relationship Id="rId8" Type="http://schemas.openxmlformats.org/officeDocument/2006/relationships/slideLayout" Target="../slideLayouts/slideLayout403.xml"/><Relationship Id="rId9" Type="http://schemas.openxmlformats.org/officeDocument/2006/relationships/slideLayout" Target="../slideLayouts/slideLayout404.xml"/><Relationship Id="rId10" Type="http://schemas.openxmlformats.org/officeDocument/2006/relationships/slideLayout" Target="../slideLayouts/slideLayout4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21" name="Rectangle 20"/>
          <p:cNvSpPr/>
          <p:nvPr userDrawn="1"/>
        </p:nvSpPr>
        <p:spPr>
          <a:xfrm>
            <a:off x="0" y="0"/>
            <a:ext cx="9144000" cy="6858000"/>
          </a:xfrm>
          <a:prstGeom prst="rect">
            <a:avLst/>
          </a:prstGeom>
          <a:solidFill>
            <a:srgbClr val="000E2A"/>
          </a:solidFill>
          <a:ln w="9525" cap="flat">
            <a:solidFill>
              <a:schemeClr val="tx1"/>
            </a:solidFill>
            <a:prstDash val="solid"/>
            <a:round/>
            <a:headEnd type="none" w="med" len="med"/>
            <a:tailEnd type="none" w="med" len="med"/>
          </a:ln>
        </p:spPr>
        <p:txBody>
          <a:bodyPr wrap="square" lIns="91425" tIns="45700" rIns="91425" bIns="45700" rtlCol="0" anchor="ctr" anchorCtr="0">
            <a:spAutoFit/>
          </a:bodyPr>
          <a:lstStyle/>
          <a:p>
            <a:pPr algn="ctr"/>
            <a:endParaRPr lang="en-US" dirty="0"/>
          </a:p>
        </p:txBody>
      </p:sp>
      <p:pic>
        <p:nvPicPr>
          <p:cNvPr id="24" name="Picture 23"/>
          <p:cNvPicPr>
            <a:picLocks noChangeAspect="1"/>
          </p:cNvPicPr>
          <p:nvPr userDrawn="1"/>
        </p:nvPicPr>
        <p:blipFill>
          <a:blip r:embed="rId10">
            <a:alphaModFix amt="40000"/>
            <a:extLst>
              <a:ext uri="{28A0092B-C50C-407E-A947-70E740481C1C}">
                <a14:useLocalDpi xmlns:a14="http://schemas.microsoft.com/office/drawing/2010/main" val="0"/>
              </a:ext>
            </a:extLst>
          </a:blip>
          <a:stretch>
            <a:fillRect/>
          </a:stretch>
        </p:blipFill>
        <p:spPr>
          <a:xfrm>
            <a:off x="0" y="1238778"/>
            <a:ext cx="9144000" cy="5619221"/>
          </a:xfrm>
          <a:prstGeom prst="rect">
            <a:avLst/>
          </a:prstGeom>
        </p:spPr>
      </p:pic>
      <p:pic>
        <p:nvPicPr>
          <p:cNvPr id="13" name="Picture 12" descr="rs_ophiuci_021606_f.png"/>
          <p:cNvPicPr>
            <a:picLocks noChangeAspect="1"/>
          </p:cNvPicPr>
          <p:nvPr userDrawn="1"/>
        </p:nvPicPr>
        <p:blipFill rotWithShape="1">
          <a:blip r:embed="rId11">
            <a:alphaModFix amt="40000"/>
            <a:extLst>
              <a:ext uri="{28A0092B-C50C-407E-A947-70E740481C1C}">
                <a14:useLocalDpi xmlns:a14="http://schemas.microsoft.com/office/drawing/2010/main" val="0"/>
              </a:ext>
            </a:extLst>
          </a:blip>
          <a:srcRect b="72905"/>
          <a:stretch/>
        </p:blipFill>
        <p:spPr>
          <a:xfrm>
            <a:off x="0" y="0"/>
            <a:ext cx="9144000" cy="1238778"/>
          </a:xfrm>
          <a:prstGeom prst="rect">
            <a:avLst/>
          </a:prstGeom>
        </p:spPr>
      </p:pic>
      <p:sp>
        <p:nvSpPr>
          <p:cNvPr id="17" name="Shape 1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22250" algn="l" rtl="0">
              <a:spcBef>
                <a:spcPts val="640"/>
              </a:spcBef>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42950" marR="0" indent="-177800" algn="l" rtl="0">
              <a:spcBef>
                <a:spcPts val="560"/>
              </a:spcBef>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43000" marR="0" indent="-136525" algn="l" rtl="0">
              <a:spcBef>
                <a:spcPts val="480"/>
              </a:spcBef>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6002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574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146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718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290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86200" marR="0" indent="-1524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0" y="6492875"/>
            <a:ext cx="25907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r>
              <a:rPr lang="en-US" smtClean="0"/>
              <a:t>Joint Polar Satellite System</a:t>
            </a:r>
            <a:endParaRPr dirty="0"/>
          </a:p>
        </p:txBody>
      </p:sp>
      <p:sp>
        <p:nvSpPr>
          <p:cNvPr id="23" name="Shape 23"/>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cxnSp>
        <p:nvCxnSpPr>
          <p:cNvPr id="27" name="Straight Connector 26"/>
          <p:cNvCxnSpPr/>
          <p:nvPr userDrawn="1"/>
        </p:nvCxnSpPr>
        <p:spPr>
          <a:xfrm>
            <a:off x="0" y="1238779"/>
            <a:ext cx="9144000" cy="0"/>
          </a:xfrm>
          <a:prstGeom prst="line">
            <a:avLst/>
          </a:prstGeom>
          <a:ln>
            <a:solidFill>
              <a:schemeClr val="accent5">
                <a:lumMod val="75000"/>
              </a:schemeClr>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11" name="Picture 10" descr="NOAA_logo w:Glow.png"/>
          <p:cNvPicPr>
            <a:picLocks noChangeAspect="1"/>
          </p:cNvPicPr>
          <p:nvPr userDrawn="1"/>
        </p:nvPicPr>
        <p:blipFill>
          <a:blip r:embed="rId12"/>
          <a:stretch>
            <a:fillRect/>
          </a:stretch>
        </p:blipFill>
        <p:spPr>
          <a:xfrm>
            <a:off x="8147781" y="946122"/>
            <a:ext cx="580809" cy="580809"/>
          </a:xfrm>
          <a:prstGeom prst="rect">
            <a:avLst/>
          </a:prstGeom>
        </p:spPr>
      </p:pic>
      <p:pic>
        <p:nvPicPr>
          <p:cNvPr id="18" name="Picture 17" descr="NASA_Logo2 w:Glow.png"/>
          <p:cNvPicPr>
            <a:picLocks noChangeAspect="1"/>
          </p:cNvPicPr>
          <p:nvPr userDrawn="1"/>
        </p:nvPicPr>
        <p:blipFill>
          <a:blip r:embed="rId13"/>
          <a:stretch>
            <a:fillRect/>
          </a:stretch>
        </p:blipFill>
        <p:spPr>
          <a:xfrm>
            <a:off x="8582389" y="969031"/>
            <a:ext cx="539496" cy="53949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730" r:id="rId5"/>
    <p:sldLayoutId id="2147483759" r:id="rId6"/>
    <p:sldLayoutId id="2147483874" r:id="rId7"/>
    <p:sldLayoutId id="2147483876" r:id="rId8"/>
  </p:sldLayoutIdLst>
  <p:timing>
    <p:tnLst>
      <p:par>
        <p:cTn xmlns:p14="http://schemas.microsoft.com/office/powerpoint/2010/main" id="1" dur="indefinite" restart="never" nodeType="tmRoot"/>
      </p:par>
    </p:tnLst>
  </p:timing>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Screen Shot 2014-05-21 at 1.20.22 PM.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126798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NOAA_logo w:Glow.png"/>
          <p:cNvPicPr>
            <a:picLocks noChangeAspect="1"/>
          </p:cNvPicPr>
          <p:nvPr userDrawn="1"/>
        </p:nvPicPr>
        <p:blipFill>
          <a:blip r:embed="rId14"/>
          <a:stretch>
            <a:fillRect/>
          </a:stretch>
        </p:blipFill>
        <p:spPr>
          <a:xfrm>
            <a:off x="8147781" y="946122"/>
            <a:ext cx="580809" cy="580809"/>
          </a:xfrm>
          <a:prstGeom prst="rect">
            <a:avLst/>
          </a:prstGeom>
        </p:spPr>
      </p:pic>
      <p:pic>
        <p:nvPicPr>
          <p:cNvPr id="9" name="Picture 8" descr="NASA_Logo2 w:Glow.png"/>
          <p:cNvPicPr>
            <a:picLocks noChangeAspect="1"/>
          </p:cNvPicPr>
          <p:nvPr userDrawn="1"/>
        </p:nvPicPr>
        <p:blipFill>
          <a:blip r:embed="rId15"/>
          <a:stretch>
            <a:fillRect/>
          </a:stretch>
        </p:blipFill>
        <p:spPr>
          <a:xfrm>
            <a:off x="8582389" y="969031"/>
            <a:ext cx="539496" cy="539496"/>
          </a:xfrm>
          <a:prstGeom prst="rect">
            <a:avLst/>
          </a:prstGeom>
        </p:spPr>
      </p:pic>
      <p:pic>
        <p:nvPicPr>
          <p:cNvPr id="11" name="Picture 10" descr="jpss_mission1_300.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5505" y="188056"/>
            <a:ext cx="1390828" cy="881794"/>
          </a:xfrm>
          <a:prstGeom prst="rect">
            <a:avLst/>
          </a:prstGeom>
        </p:spPr>
      </p:pic>
    </p:spTree>
    <p:extLst>
      <p:ext uri="{BB962C8B-B14F-4D97-AF65-F5344CB8AC3E}">
        <p14:creationId xmlns:p14="http://schemas.microsoft.com/office/powerpoint/2010/main" val="1381478323"/>
      </p:ext>
    </p:extLst>
  </p:cSld>
  <p:clrMap bg1="dk1" tx1="lt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Earth graphic2.png"/>
          <p:cNvPicPr>
            <a:picLocks noChangeAspect="1"/>
          </p:cNvPicPr>
          <p:nvPr userDrawn="1"/>
        </p:nvPicPr>
        <p:blipFill>
          <a:blip r:embed="rId286"/>
          <a:srcRect t="42864"/>
          <a:stretch>
            <a:fillRect/>
          </a:stretch>
        </p:blipFill>
        <p:spPr>
          <a:xfrm>
            <a:off x="0" y="0"/>
            <a:ext cx="9144000" cy="6858000"/>
          </a:xfrm>
          <a:prstGeom prst="rect">
            <a:avLst/>
          </a:prstGeom>
        </p:spPr>
      </p:pic>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B5BC0-9F76-4A5C-815C-9F0C4B1CA346}" type="datetime1">
              <a:rPr lang="en-US" kern="1200" smtClean="0">
                <a:solidFill>
                  <a:prstClr val="black">
                    <a:tint val="75000"/>
                  </a:prstClr>
                </a:solidFill>
                <a:latin typeface="Calibri"/>
              </a:rPr>
              <a:pPr/>
              <a:t>6/15/15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kern="1200" smtClean="0">
                <a:solidFill>
                  <a:prstClr val="black">
                    <a:tint val="75000"/>
                  </a:prstClr>
                </a:solidFill>
                <a:latin typeface="Calibri"/>
              </a:rPr>
              <a:t>JPSS PMC Jan 2014 - For Official Use Only</a:t>
            </a: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5454-4742-4ECF-B50F-FDB804986EEE}" type="slidenum">
              <a:rPr lang="en-US" kern="1200" smtClean="0">
                <a:solidFill>
                  <a:prstClr val="black">
                    <a:tint val="75000"/>
                  </a:prstClr>
                </a:solidFill>
                <a:latin typeface="Calibri"/>
              </a:rPr>
              <a:pPr/>
              <a:t>‹#›</a:t>
            </a:fld>
            <a:endParaRPr lang="en-US" kern="1200" dirty="0">
              <a:solidFill>
                <a:prstClr val="black">
                  <a:tint val="75000"/>
                </a:prstClr>
              </a:solidFill>
              <a:latin typeface="Calibri"/>
            </a:endParaRPr>
          </a:p>
        </p:txBody>
      </p:sp>
      <p:sp>
        <p:nvSpPr>
          <p:cNvPr id="16" name="Rectangle 15"/>
          <p:cNvSpPr/>
          <p:nvPr userDrawn="1"/>
        </p:nvSpPr>
        <p:spPr>
          <a:xfrm>
            <a:off x="0" y="1143000"/>
            <a:ext cx="9144000" cy="5257800"/>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1200">
              <a:solidFill>
                <a:prstClr val="white"/>
              </a:solidFill>
              <a:latin typeface="Calibri"/>
            </a:endParaRPr>
          </a:p>
        </p:txBody>
      </p:sp>
      <p:cxnSp>
        <p:nvCxnSpPr>
          <p:cNvPr id="17" name="Straight Connector 16"/>
          <p:cNvCxnSpPr/>
          <p:nvPr userDrawn="1"/>
        </p:nvCxnSpPr>
        <p:spPr>
          <a:xfrm>
            <a:off x="0" y="1144588"/>
            <a:ext cx="9144000" cy="1588"/>
          </a:xfrm>
          <a:prstGeom prst="line">
            <a:avLst/>
          </a:prstGeom>
          <a:effectLst>
            <a:outerShdw blurRad="40000" dist="20000" dir="5400000" rotWithShape="0">
              <a:srgbClr val="000000">
                <a:alpha val="51000"/>
              </a:srgbClr>
            </a:outerShdw>
          </a:effectLst>
        </p:spPr>
        <p:style>
          <a:lnRef idx="2">
            <a:schemeClr val="accent2"/>
          </a:lnRef>
          <a:fillRef idx="0">
            <a:schemeClr val="accent2"/>
          </a:fillRef>
          <a:effectRef idx="1">
            <a:schemeClr val="accent2"/>
          </a:effectRef>
          <a:fontRef idx="minor">
            <a:schemeClr val="tx1"/>
          </a:fontRef>
        </p:style>
      </p:cxnSp>
      <p:pic>
        <p:nvPicPr>
          <p:cNvPr id="20" name="Picture 19" descr="jpss_mission1_300.png"/>
          <p:cNvPicPr>
            <a:picLocks noChangeAspect="1"/>
          </p:cNvPicPr>
          <p:nvPr userDrawn="1"/>
        </p:nvPicPr>
        <p:blipFill>
          <a:blip r:embed="rId287"/>
          <a:stretch>
            <a:fillRect/>
          </a:stretch>
        </p:blipFill>
        <p:spPr>
          <a:xfrm>
            <a:off x="164868" y="225525"/>
            <a:ext cx="1206732" cy="765075"/>
          </a:xfrm>
          <a:prstGeom prst="rect">
            <a:avLst/>
          </a:prstGeom>
        </p:spPr>
      </p:pic>
    </p:spTree>
    <p:extLst>
      <p:ext uri="{BB962C8B-B14F-4D97-AF65-F5344CB8AC3E}">
        <p14:creationId xmlns:p14="http://schemas.microsoft.com/office/powerpoint/2010/main" val="2696686137"/>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940" r:id="rId44"/>
    <p:sldLayoutId id="2147483941" r:id="rId45"/>
    <p:sldLayoutId id="2147483942" r:id="rId46"/>
    <p:sldLayoutId id="2147483943" r:id="rId47"/>
    <p:sldLayoutId id="2147483944" r:id="rId48"/>
    <p:sldLayoutId id="2147483945" r:id="rId49"/>
    <p:sldLayoutId id="2147483946" r:id="rId50"/>
    <p:sldLayoutId id="2147483947" r:id="rId51"/>
    <p:sldLayoutId id="2147483948" r:id="rId52"/>
    <p:sldLayoutId id="2147483949" r:id="rId53"/>
    <p:sldLayoutId id="2147483950" r:id="rId54"/>
    <p:sldLayoutId id="2147483951" r:id="rId55"/>
    <p:sldLayoutId id="2147483952" r:id="rId56"/>
    <p:sldLayoutId id="2147483953" r:id="rId57"/>
    <p:sldLayoutId id="2147483954" r:id="rId58"/>
    <p:sldLayoutId id="2147483955" r:id="rId59"/>
    <p:sldLayoutId id="2147483956" r:id="rId60"/>
    <p:sldLayoutId id="2147483957" r:id="rId61"/>
    <p:sldLayoutId id="2147483958" r:id="rId62"/>
    <p:sldLayoutId id="2147483959" r:id="rId63"/>
    <p:sldLayoutId id="2147483960" r:id="rId64"/>
    <p:sldLayoutId id="2147483961" r:id="rId65"/>
    <p:sldLayoutId id="2147483962" r:id="rId66"/>
    <p:sldLayoutId id="2147483963" r:id="rId67"/>
    <p:sldLayoutId id="2147483964" r:id="rId68"/>
    <p:sldLayoutId id="2147483965" r:id="rId69"/>
    <p:sldLayoutId id="2147483966" r:id="rId70"/>
    <p:sldLayoutId id="2147483967" r:id="rId71"/>
    <p:sldLayoutId id="2147483968" r:id="rId72"/>
    <p:sldLayoutId id="2147483969" r:id="rId73"/>
    <p:sldLayoutId id="2147483970" r:id="rId74"/>
    <p:sldLayoutId id="2147483971" r:id="rId75"/>
    <p:sldLayoutId id="2147483972" r:id="rId76"/>
    <p:sldLayoutId id="2147483973" r:id="rId77"/>
    <p:sldLayoutId id="2147483974" r:id="rId78"/>
    <p:sldLayoutId id="2147483975" r:id="rId79"/>
    <p:sldLayoutId id="2147483976" r:id="rId80"/>
    <p:sldLayoutId id="2147483977" r:id="rId81"/>
    <p:sldLayoutId id="2147483978" r:id="rId82"/>
    <p:sldLayoutId id="2147483979" r:id="rId83"/>
    <p:sldLayoutId id="2147483980" r:id="rId84"/>
    <p:sldLayoutId id="2147483981" r:id="rId85"/>
    <p:sldLayoutId id="2147483982" r:id="rId86"/>
    <p:sldLayoutId id="2147483983" r:id="rId87"/>
    <p:sldLayoutId id="2147483984" r:id="rId88"/>
    <p:sldLayoutId id="2147483985" r:id="rId89"/>
    <p:sldLayoutId id="2147483986" r:id="rId90"/>
    <p:sldLayoutId id="2147483987" r:id="rId91"/>
    <p:sldLayoutId id="2147483988" r:id="rId92"/>
    <p:sldLayoutId id="2147483989" r:id="rId93"/>
    <p:sldLayoutId id="2147483990" r:id="rId94"/>
    <p:sldLayoutId id="2147483991" r:id="rId95"/>
    <p:sldLayoutId id="2147483992" r:id="rId96"/>
    <p:sldLayoutId id="2147483993" r:id="rId97"/>
    <p:sldLayoutId id="2147483994" r:id="rId98"/>
    <p:sldLayoutId id="2147483995" r:id="rId99"/>
    <p:sldLayoutId id="2147483996" r:id="rId100"/>
    <p:sldLayoutId id="2147483997" r:id="rId101"/>
    <p:sldLayoutId id="2147483998" r:id="rId102"/>
    <p:sldLayoutId id="2147483999" r:id="rId103"/>
    <p:sldLayoutId id="2147484000" r:id="rId104"/>
    <p:sldLayoutId id="2147484001" r:id="rId105"/>
    <p:sldLayoutId id="2147484002" r:id="rId106"/>
    <p:sldLayoutId id="2147484003" r:id="rId107"/>
    <p:sldLayoutId id="2147484004" r:id="rId108"/>
    <p:sldLayoutId id="2147484005" r:id="rId109"/>
    <p:sldLayoutId id="2147484006" r:id="rId110"/>
    <p:sldLayoutId id="2147484007" r:id="rId111"/>
    <p:sldLayoutId id="2147484008" r:id="rId112"/>
    <p:sldLayoutId id="2147484009" r:id="rId113"/>
    <p:sldLayoutId id="2147484010" r:id="rId114"/>
    <p:sldLayoutId id="2147484011" r:id="rId115"/>
    <p:sldLayoutId id="2147484012" r:id="rId116"/>
    <p:sldLayoutId id="2147484013" r:id="rId117"/>
    <p:sldLayoutId id="2147484014" r:id="rId118"/>
    <p:sldLayoutId id="2147484015" r:id="rId119"/>
    <p:sldLayoutId id="2147484016" r:id="rId120"/>
    <p:sldLayoutId id="2147484017" r:id="rId121"/>
    <p:sldLayoutId id="2147484018" r:id="rId122"/>
    <p:sldLayoutId id="2147484019" r:id="rId123"/>
    <p:sldLayoutId id="2147484020" r:id="rId124"/>
    <p:sldLayoutId id="2147484021" r:id="rId125"/>
    <p:sldLayoutId id="2147484022" r:id="rId126"/>
    <p:sldLayoutId id="2147484023" r:id="rId127"/>
    <p:sldLayoutId id="2147484024" r:id="rId128"/>
    <p:sldLayoutId id="2147484025" r:id="rId129"/>
    <p:sldLayoutId id="2147484026" r:id="rId130"/>
    <p:sldLayoutId id="2147484027" r:id="rId131"/>
    <p:sldLayoutId id="2147484028" r:id="rId132"/>
    <p:sldLayoutId id="2147484029" r:id="rId133"/>
    <p:sldLayoutId id="2147484030" r:id="rId134"/>
    <p:sldLayoutId id="2147484031" r:id="rId135"/>
    <p:sldLayoutId id="2147484032" r:id="rId136"/>
    <p:sldLayoutId id="2147484033" r:id="rId137"/>
    <p:sldLayoutId id="2147484034" r:id="rId138"/>
    <p:sldLayoutId id="2147484035" r:id="rId139"/>
    <p:sldLayoutId id="2147484036" r:id="rId140"/>
    <p:sldLayoutId id="2147484037" r:id="rId141"/>
    <p:sldLayoutId id="2147484038" r:id="rId142"/>
    <p:sldLayoutId id="2147484039" r:id="rId143"/>
    <p:sldLayoutId id="2147484040" r:id="rId144"/>
    <p:sldLayoutId id="2147484041" r:id="rId145"/>
    <p:sldLayoutId id="2147484042" r:id="rId146"/>
    <p:sldLayoutId id="2147484043" r:id="rId147"/>
    <p:sldLayoutId id="2147484044" r:id="rId148"/>
    <p:sldLayoutId id="2147484045" r:id="rId149"/>
    <p:sldLayoutId id="2147484046" r:id="rId150"/>
    <p:sldLayoutId id="2147484047" r:id="rId151"/>
    <p:sldLayoutId id="2147484048" r:id="rId152"/>
    <p:sldLayoutId id="2147484049" r:id="rId153"/>
    <p:sldLayoutId id="2147484050" r:id="rId154"/>
    <p:sldLayoutId id="2147484051" r:id="rId155"/>
    <p:sldLayoutId id="2147484052" r:id="rId156"/>
    <p:sldLayoutId id="2147484053" r:id="rId157"/>
    <p:sldLayoutId id="2147484054" r:id="rId158"/>
    <p:sldLayoutId id="2147484055" r:id="rId159"/>
    <p:sldLayoutId id="2147484056" r:id="rId160"/>
    <p:sldLayoutId id="2147484057" r:id="rId161"/>
    <p:sldLayoutId id="2147484058" r:id="rId162"/>
    <p:sldLayoutId id="2147484059" r:id="rId163"/>
    <p:sldLayoutId id="2147484060" r:id="rId164"/>
    <p:sldLayoutId id="2147484061" r:id="rId165"/>
    <p:sldLayoutId id="2147484062" r:id="rId166"/>
    <p:sldLayoutId id="2147484063" r:id="rId167"/>
    <p:sldLayoutId id="2147484064" r:id="rId168"/>
    <p:sldLayoutId id="2147484065" r:id="rId169"/>
    <p:sldLayoutId id="2147484066" r:id="rId170"/>
    <p:sldLayoutId id="2147484067" r:id="rId171"/>
    <p:sldLayoutId id="2147484068" r:id="rId172"/>
    <p:sldLayoutId id="2147484069" r:id="rId173"/>
    <p:sldLayoutId id="2147484070" r:id="rId174"/>
    <p:sldLayoutId id="2147484071" r:id="rId175"/>
    <p:sldLayoutId id="2147484072" r:id="rId176"/>
    <p:sldLayoutId id="2147484073" r:id="rId177"/>
    <p:sldLayoutId id="2147484074" r:id="rId178"/>
    <p:sldLayoutId id="2147484075" r:id="rId179"/>
    <p:sldLayoutId id="2147484076" r:id="rId180"/>
    <p:sldLayoutId id="2147484077" r:id="rId181"/>
    <p:sldLayoutId id="2147484078" r:id="rId182"/>
    <p:sldLayoutId id="2147484079" r:id="rId183"/>
    <p:sldLayoutId id="2147484080" r:id="rId184"/>
    <p:sldLayoutId id="2147484081" r:id="rId185"/>
    <p:sldLayoutId id="2147484082" r:id="rId186"/>
    <p:sldLayoutId id="2147484083" r:id="rId187"/>
    <p:sldLayoutId id="2147484084" r:id="rId188"/>
    <p:sldLayoutId id="2147484085" r:id="rId189"/>
    <p:sldLayoutId id="2147484086" r:id="rId190"/>
    <p:sldLayoutId id="2147484087" r:id="rId191"/>
    <p:sldLayoutId id="2147484088" r:id="rId192"/>
    <p:sldLayoutId id="2147484089" r:id="rId193"/>
    <p:sldLayoutId id="2147484090" r:id="rId194"/>
    <p:sldLayoutId id="2147484091" r:id="rId195"/>
    <p:sldLayoutId id="2147484092" r:id="rId196"/>
    <p:sldLayoutId id="2147484093" r:id="rId197"/>
    <p:sldLayoutId id="2147484094" r:id="rId198"/>
    <p:sldLayoutId id="2147484095" r:id="rId199"/>
    <p:sldLayoutId id="2147484096" r:id="rId200"/>
    <p:sldLayoutId id="2147484097" r:id="rId201"/>
    <p:sldLayoutId id="2147484098" r:id="rId202"/>
    <p:sldLayoutId id="2147484099" r:id="rId203"/>
    <p:sldLayoutId id="2147484100" r:id="rId204"/>
    <p:sldLayoutId id="2147484101" r:id="rId205"/>
    <p:sldLayoutId id="2147484102" r:id="rId206"/>
    <p:sldLayoutId id="2147484103" r:id="rId207"/>
    <p:sldLayoutId id="2147484104" r:id="rId208"/>
    <p:sldLayoutId id="2147484105" r:id="rId209"/>
    <p:sldLayoutId id="2147484106" r:id="rId210"/>
    <p:sldLayoutId id="2147484107" r:id="rId211"/>
    <p:sldLayoutId id="2147484108" r:id="rId212"/>
    <p:sldLayoutId id="2147484109" r:id="rId213"/>
    <p:sldLayoutId id="2147484110" r:id="rId214"/>
    <p:sldLayoutId id="2147484111" r:id="rId215"/>
    <p:sldLayoutId id="2147484112" r:id="rId216"/>
    <p:sldLayoutId id="2147484113" r:id="rId217"/>
    <p:sldLayoutId id="2147484114" r:id="rId218"/>
    <p:sldLayoutId id="2147484115" r:id="rId219"/>
    <p:sldLayoutId id="2147484116" r:id="rId220"/>
    <p:sldLayoutId id="2147484117" r:id="rId221"/>
    <p:sldLayoutId id="2147484118" r:id="rId222"/>
    <p:sldLayoutId id="2147484119" r:id="rId223"/>
    <p:sldLayoutId id="2147484120" r:id="rId224"/>
    <p:sldLayoutId id="2147484121" r:id="rId225"/>
    <p:sldLayoutId id="2147484122" r:id="rId226"/>
    <p:sldLayoutId id="2147484123" r:id="rId227"/>
    <p:sldLayoutId id="2147484124" r:id="rId228"/>
    <p:sldLayoutId id="2147484125" r:id="rId229"/>
    <p:sldLayoutId id="2147484126" r:id="rId230"/>
    <p:sldLayoutId id="2147484127" r:id="rId231"/>
    <p:sldLayoutId id="2147484128" r:id="rId232"/>
    <p:sldLayoutId id="2147484129" r:id="rId233"/>
    <p:sldLayoutId id="2147484130" r:id="rId234"/>
    <p:sldLayoutId id="2147484131" r:id="rId235"/>
    <p:sldLayoutId id="2147484132" r:id="rId236"/>
    <p:sldLayoutId id="2147484133" r:id="rId237"/>
    <p:sldLayoutId id="2147484134" r:id="rId238"/>
    <p:sldLayoutId id="2147484135" r:id="rId239"/>
    <p:sldLayoutId id="2147484136" r:id="rId240"/>
    <p:sldLayoutId id="2147484137" r:id="rId241"/>
    <p:sldLayoutId id="2147484138" r:id="rId242"/>
    <p:sldLayoutId id="2147484139" r:id="rId243"/>
    <p:sldLayoutId id="2147484140" r:id="rId244"/>
    <p:sldLayoutId id="2147484141" r:id="rId245"/>
    <p:sldLayoutId id="2147484142" r:id="rId246"/>
    <p:sldLayoutId id="2147484143" r:id="rId247"/>
    <p:sldLayoutId id="2147484144" r:id="rId248"/>
    <p:sldLayoutId id="2147484145" r:id="rId249"/>
    <p:sldLayoutId id="2147484146" r:id="rId250"/>
    <p:sldLayoutId id="2147484147" r:id="rId251"/>
    <p:sldLayoutId id="2147484148" r:id="rId252"/>
    <p:sldLayoutId id="2147484149" r:id="rId253"/>
    <p:sldLayoutId id="2147484150" r:id="rId254"/>
    <p:sldLayoutId id="2147484151" r:id="rId255"/>
    <p:sldLayoutId id="2147484152" r:id="rId256"/>
    <p:sldLayoutId id="2147484153" r:id="rId257"/>
    <p:sldLayoutId id="2147484154" r:id="rId258"/>
    <p:sldLayoutId id="2147484155" r:id="rId259"/>
    <p:sldLayoutId id="2147484156" r:id="rId260"/>
    <p:sldLayoutId id="2147484157" r:id="rId261"/>
    <p:sldLayoutId id="2147484158" r:id="rId262"/>
    <p:sldLayoutId id="2147484159" r:id="rId263"/>
    <p:sldLayoutId id="2147484160" r:id="rId264"/>
    <p:sldLayoutId id="2147484161" r:id="rId265"/>
    <p:sldLayoutId id="2147484162" r:id="rId266"/>
    <p:sldLayoutId id="2147484163" r:id="rId267"/>
    <p:sldLayoutId id="2147484164" r:id="rId268"/>
    <p:sldLayoutId id="2147484165" r:id="rId269"/>
    <p:sldLayoutId id="2147484166" r:id="rId270"/>
    <p:sldLayoutId id="2147484167" r:id="rId271"/>
    <p:sldLayoutId id="2147484168" r:id="rId272"/>
    <p:sldLayoutId id="2147484169" r:id="rId273"/>
    <p:sldLayoutId id="2147484170" r:id="rId274"/>
    <p:sldLayoutId id="2147484171" r:id="rId275"/>
    <p:sldLayoutId id="2147484172" r:id="rId276"/>
    <p:sldLayoutId id="2147484173" r:id="rId277"/>
    <p:sldLayoutId id="2147484174" r:id="rId278"/>
    <p:sldLayoutId id="2147484175" r:id="rId279"/>
    <p:sldLayoutId id="2147484176" r:id="rId280"/>
    <p:sldLayoutId id="2147484177" r:id="rId281"/>
    <p:sldLayoutId id="2147484178" r:id="rId282"/>
    <p:sldLayoutId id="2147484179" r:id="rId283"/>
    <p:sldLayoutId id="2147484180" r:id="rId284"/>
  </p:sldLayoutIdLst>
  <p:timing>
    <p:tnLst>
      <p:par>
        <p:cTn xmlns:p14="http://schemas.microsoft.com/office/powerpoint/2010/main" id="1" dur="indefinite" restart="never" nodeType="tmRoot"/>
      </p:par>
    </p:tnLst>
  </p:timing>
  <p:hf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Screen Shot 2014-05-21 at 1.20.22 PM.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9144000" cy="126798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pic>
        <p:nvPicPr>
          <p:cNvPr id="8" name="Picture 7" descr="NOAA_logo w:Glow.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8147781" y="946122"/>
            <a:ext cx="580809" cy="580809"/>
          </a:xfrm>
          <a:prstGeom prst="rect">
            <a:avLst/>
          </a:prstGeom>
        </p:spPr>
      </p:pic>
      <p:pic>
        <p:nvPicPr>
          <p:cNvPr id="9" name="Picture 8" descr="NASA_Logo2 w:Glow.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8582389" y="969031"/>
            <a:ext cx="539496" cy="539496"/>
          </a:xfrm>
          <a:prstGeom prst="rect">
            <a:avLst/>
          </a:prstGeom>
        </p:spPr>
      </p:pic>
      <p:pic>
        <p:nvPicPr>
          <p:cNvPr id="11" name="Picture 10" descr="jpss_mission1_300.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75505" y="188056"/>
            <a:ext cx="1390828" cy="881794"/>
          </a:xfrm>
          <a:prstGeom prst="rect">
            <a:avLst/>
          </a:prstGeom>
        </p:spPr>
      </p:pic>
    </p:spTree>
    <p:extLst>
      <p:ext uri="{BB962C8B-B14F-4D97-AF65-F5344CB8AC3E}">
        <p14:creationId xmlns:p14="http://schemas.microsoft.com/office/powerpoint/2010/main" val="3847394689"/>
      </p:ext>
    </p:extLst>
  </p:cSld>
  <p:clrMap bg1="dk1" tx1="lt1" bg2="dk2"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046598"/>
            <a:ext cx="9153153" cy="102969"/>
          </a:xfrm>
          <a:prstGeom prst="rect">
            <a:avLst/>
          </a:prstGeom>
          <a:gradFill>
            <a:gsLst>
              <a:gs pos="0">
                <a:schemeClr val="bg1"/>
              </a:gs>
              <a:gs pos="100000">
                <a:schemeClr val="tx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1200">
              <a:solidFill>
                <a:prstClr val="white"/>
              </a:solidFill>
              <a:latin typeface="Calibri"/>
            </a:endParaRPr>
          </a:p>
        </p:txBody>
      </p:sp>
      <p:pic>
        <p:nvPicPr>
          <p:cNvPr id="12" name="Picture 11" descr="topBanner.jp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6200"/>
            <a:ext cx="9144000" cy="1155560"/>
          </a:xfrm>
          <a:prstGeom prst="rect">
            <a:avLst/>
          </a:prstGeom>
        </p:spPr>
      </p:pic>
      <p:pic>
        <p:nvPicPr>
          <p:cNvPr id="15" name="Picture 14" descr="noaa_logo_2.gif"/>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897088" y="94075"/>
            <a:ext cx="873647" cy="873647"/>
          </a:xfrm>
          <a:prstGeom prst="rect">
            <a:avLst/>
          </a:prstGeom>
        </p:spPr>
      </p:pic>
      <p:pic>
        <p:nvPicPr>
          <p:cNvPr id="16" name="Picture 15" descr="US-DeptOfCommerce-Seal.gif"/>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81794" y="94075"/>
            <a:ext cx="867321" cy="867321"/>
          </a:xfrm>
          <a:prstGeom prst="rect">
            <a:avLst/>
          </a:prstGeom>
        </p:spPr>
      </p:pic>
      <p:sp>
        <p:nvSpPr>
          <p:cNvPr id="23554" name="Title Placeholder 1"/>
          <p:cNvSpPr>
            <a:spLocks noGrp="1"/>
          </p:cNvSpPr>
          <p:nvPr>
            <p:ph type="title"/>
          </p:nvPr>
        </p:nvSpPr>
        <p:spPr bwMode="auto">
          <a:xfrm>
            <a:off x="838200" y="93678"/>
            <a:ext cx="7467600" cy="896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3555" name="Text Placeholder 2"/>
          <p:cNvSpPr>
            <a:spLocks noGrp="1"/>
          </p:cNvSpPr>
          <p:nvPr>
            <p:ph type="body" idx="1"/>
          </p:nvPr>
        </p:nvSpPr>
        <p:spPr bwMode="auto">
          <a:xfrm>
            <a:off x="457200" y="1143000"/>
            <a:ext cx="82296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Text Box 13"/>
          <p:cNvSpPr txBox="1">
            <a:spLocks noChangeArrowheads="1"/>
          </p:cNvSpPr>
          <p:nvPr userDrawn="1"/>
        </p:nvSpPr>
        <p:spPr bwMode="auto">
          <a:xfrm rot="-2700000">
            <a:off x="6248400" y="5105456"/>
            <a:ext cx="2895600" cy="701675"/>
          </a:xfrm>
          <a:prstGeom prst="rect">
            <a:avLst/>
          </a:prstGeom>
          <a:noFill/>
          <a:ln>
            <a:noFill/>
          </a:ln>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fontAlgn="base" hangingPunct="1">
              <a:spcBef>
                <a:spcPct val="50000"/>
              </a:spcBef>
              <a:spcAft>
                <a:spcPct val="0"/>
              </a:spcAft>
              <a:defRPr/>
            </a:pPr>
            <a:r>
              <a:rPr lang="en-US" sz="4000" kern="1200" dirty="0" smtClean="0">
                <a:solidFill>
                  <a:srgbClr val="DDDDDD"/>
                </a:solidFill>
                <a:latin typeface="Times New Roman" pitchFamily="18" charset="0"/>
              </a:rPr>
              <a:t>    </a:t>
            </a:r>
          </a:p>
        </p:txBody>
      </p:sp>
      <p:pic>
        <p:nvPicPr>
          <p:cNvPr id="17" name="Picture 16" descr="BottomBanner.jp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6408592"/>
            <a:ext cx="9144000" cy="467950"/>
          </a:xfrm>
          <a:prstGeom prst="rect">
            <a:avLst/>
          </a:prstGeom>
        </p:spPr>
      </p:pic>
      <p:cxnSp>
        <p:nvCxnSpPr>
          <p:cNvPr id="18" name="Straight Connector 17"/>
          <p:cNvCxnSpPr>
            <a:endCxn id="17" idx="1"/>
          </p:cNvCxnSpPr>
          <p:nvPr userDrawn="1"/>
        </p:nvCxnSpPr>
        <p:spPr>
          <a:xfrm rot="10800000" flipV="1">
            <a:off x="0" y="6622541"/>
            <a:ext cx="5664200" cy="20026"/>
          </a:xfrm>
          <a:prstGeom prst="line">
            <a:avLst/>
          </a:prstGeom>
          <a:ln w="15875"/>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userDrawn="1"/>
        </p:nvSpPr>
        <p:spPr>
          <a:xfrm>
            <a:off x="5575300" y="6475089"/>
            <a:ext cx="2571750" cy="276999"/>
          </a:xfrm>
          <a:prstGeom prst="rect">
            <a:avLst/>
          </a:prstGeom>
          <a:noFill/>
        </p:spPr>
        <p:txBody>
          <a:bodyPr wrap="square" rtlCol="0">
            <a:spAutoFit/>
          </a:bodyPr>
          <a:lstStyle/>
          <a:p>
            <a:pPr algn="r">
              <a:defRPr/>
            </a:pPr>
            <a:r>
              <a:rPr lang="en-US" sz="1000" i="1" kern="1200" dirty="0">
                <a:solidFill>
                  <a:prstClr val="white">
                    <a:lumMod val="75000"/>
                  </a:prstClr>
                </a:solidFill>
              </a:rPr>
              <a:t>Sustain  </a:t>
            </a:r>
            <a:r>
              <a:rPr lang="en-US" sz="1000" i="1" kern="1200" dirty="0">
                <a:solidFill>
                  <a:srgbClr val="1F497D">
                    <a:lumMod val="60000"/>
                    <a:lumOff val="40000"/>
                  </a:srgbClr>
                </a:solidFill>
              </a:rPr>
              <a:t> • </a:t>
            </a:r>
            <a:r>
              <a:rPr lang="en-US" sz="1000" i="1" kern="1200" dirty="0">
                <a:solidFill>
                  <a:prstClr val="white">
                    <a:lumMod val="75000"/>
                  </a:prstClr>
                </a:solidFill>
              </a:rPr>
              <a:t>  Enable </a:t>
            </a:r>
            <a:r>
              <a:rPr lang="en-US" sz="1000" i="1" kern="1200" dirty="0">
                <a:solidFill>
                  <a:srgbClr val="1F497D">
                    <a:lumMod val="60000"/>
                    <a:lumOff val="40000"/>
                  </a:srgbClr>
                </a:solidFill>
              </a:rPr>
              <a:t> •  </a:t>
            </a:r>
            <a:r>
              <a:rPr lang="en-US" sz="1000" i="1" kern="1200" dirty="0">
                <a:solidFill>
                  <a:prstClr val="white">
                    <a:lumMod val="75000"/>
                  </a:prstClr>
                </a:solidFill>
              </a:rPr>
              <a:t>Create  –  </a:t>
            </a:r>
            <a:r>
              <a:rPr lang="en-US" sz="1200" b="1" i="1" kern="1200" dirty="0">
                <a:solidFill>
                  <a:prstClr val="white"/>
                </a:solidFill>
              </a:rPr>
              <a:t>OSGS</a:t>
            </a:r>
          </a:p>
        </p:txBody>
      </p:sp>
      <p:sp>
        <p:nvSpPr>
          <p:cNvPr id="20" name="Date Placeholder 3"/>
          <p:cNvSpPr>
            <a:spLocks noGrp="1"/>
          </p:cNvSpPr>
          <p:nvPr>
            <p:ph type="dt" sz="half" idx="2"/>
          </p:nvPr>
        </p:nvSpPr>
        <p:spPr>
          <a:xfrm>
            <a:off x="304800" y="6374898"/>
            <a:ext cx="651164" cy="363099"/>
          </a:xfrm>
          <a:prstGeom prst="rect">
            <a:avLst/>
          </a:prstGeom>
        </p:spPr>
        <p:txBody>
          <a:bodyPr vert="horz" lIns="91440" tIns="45720" rIns="91440" bIns="45720" rtlCol="0" anchor="ctr"/>
          <a:lstStyle>
            <a:lvl1pPr algn="l">
              <a:defRPr sz="1000">
                <a:solidFill>
                  <a:schemeClr val="tx1">
                    <a:tint val="75000"/>
                  </a:schemeClr>
                </a:solidFill>
                <a:latin typeface="Arial"/>
                <a:cs typeface="Arial"/>
              </a:defRPr>
            </a:lvl1pPr>
          </a:lstStyle>
          <a:p>
            <a:endParaRPr lang="en-US" kern="1200" dirty="0">
              <a:solidFill>
                <a:prstClr val="black">
                  <a:tint val="75000"/>
                </a:prstClr>
              </a:solidFill>
            </a:endParaRPr>
          </a:p>
        </p:txBody>
      </p:sp>
      <p:sp>
        <p:nvSpPr>
          <p:cNvPr id="14" name="Slide Number Placeholder 5"/>
          <p:cNvSpPr>
            <a:spLocks noGrp="1"/>
          </p:cNvSpPr>
          <p:nvPr>
            <p:ph type="sldNum" sz="quarter" idx="4"/>
          </p:nvPr>
        </p:nvSpPr>
        <p:spPr>
          <a:xfrm>
            <a:off x="7309250" y="6519034"/>
            <a:ext cx="1828800" cy="365125"/>
          </a:xfrm>
          <a:prstGeom prst="rect">
            <a:avLst/>
          </a:prstGeom>
        </p:spPr>
        <p:txBody>
          <a:bodyPr vert="horz" lIns="91440" tIns="45720" rIns="91440" bIns="45720" rtlCol="0" anchor="ctr"/>
          <a:lstStyle>
            <a:lvl1pPr algn="r">
              <a:lnSpc>
                <a:spcPct val="80000"/>
              </a:lnSpc>
              <a:spcBef>
                <a:spcPct val="20000"/>
              </a:spcBef>
              <a:defRPr sz="1200">
                <a:solidFill>
                  <a:schemeClr val="bg1"/>
                </a:solidFill>
                <a:latin typeface="+mj-lt"/>
              </a:defRPr>
            </a:lvl1pPr>
          </a:lstStyle>
          <a:p>
            <a:pPr fontAlgn="base">
              <a:spcAft>
                <a:spcPct val="0"/>
              </a:spcAft>
              <a:defRPr/>
            </a:pPr>
            <a:fld id="{539C95A3-2A62-449D-A0A3-F9DA0BB872B0}" type="slidenum">
              <a:rPr lang="en-US" kern="1200" smtClean="0">
                <a:solidFill>
                  <a:prstClr val="white"/>
                </a:solidFill>
                <a:latin typeface="Calibri"/>
              </a:rPr>
              <a:pPr fontAlgn="base">
                <a:spcAft>
                  <a:spcPct val="0"/>
                </a:spcAft>
                <a:defRPr/>
              </a:pPr>
              <a:t>‹#›</a:t>
            </a:fld>
            <a:endParaRPr lang="en-US" kern="1200" dirty="0">
              <a:solidFill>
                <a:prstClr val="white"/>
              </a:solidFill>
              <a:latin typeface="Calibri"/>
            </a:endParaRPr>
          </a:p>
        </p:txBody>
      </p:sp>
    </p:spTree>
    <p:extLst>
      <p:ext uri="{BB962C8B-B14F-4D97-AF65-F5344CB8AC3E}">
        <p14:creationId xmlns:p14="http://schemas.microsoft.com/office/powerpoint/2010/main" val="715596305"/>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Lst>
  <p:transition xmlns:p14="http://schemas.microsoft.com/office/powerpoint/2010/main">
    <p:wipe dir="r"/>
  </p:transitio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2800" kern="1200">
          <a:solidFill>
            <a:schemeClr val="bg1"/>
          </a:solidFill>
          <a:latin typeface="Times"/>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chemeClr val="accent1">
            <a:lumMod val="75000"/>
          </a:schemeClr>
        </a:buClr>
        <a:buFont typeface="Arial" charset="0"/>
        <a:buChar char="•"/>
        <a:defRPr sz="2800" b="1" i="0" kern="1200" baseline="0">
          <a:solidFill>
            <a:schemeClr val="accent1">
              <a:lumMod val="75000"/>
            </a:schemeClr>
          </a:solidFill>
          <a:latin typeface="Arial"/>
          <a:ea typeface="+mn-ea"/>
          <a:cs typeface="+mn-cs"/>
        </a:defRPr>
      </a:lvl1pPr>
      <a:lvl2pPr marL="742950" indent="-285750" algn="l" rtl="0" eaLnBrk="0" fontAlgn="base" hangingPunct="0">
        <a:spcBef>
          <a:spcPct val="20000"/>
        </a:spcBef>
        <a:spcAft>
          <a:spcPct val="0"/>
        </a:spcAft>
        <a:buClr>
          <a:schemeClr val="accent1">
            <a:lumMod val="75000"/>
          </a:schemeClr>
        </a:buClr>
        <a:buFont typeface="Arial" charset="0"/>
        <a:buChar char="–"/>
        <a:defRPr sz="2800" kern="1200" baseline="0">
          <a:solidFill>
            <a:schemeClr val="tx1"/>
          </a:solidFill>
          <a:latin typeface="Arial"/>
          <a:ea typeface="+mn-ea"/>
          <a:cs typeface="+mn-cs"/>
        </a:defRPr>
      </a:lvl2pPr>
      <a:lvl3pPr marL="1143000" indent="-228600" algn="l" rtl="0" eaLnBrk="0" fontAlgn="base" hangingPunct="0">
        <a:spcBef>
          <a:spcPct val="20000"/>
        </a:spcBef>
        <a:spcAft>
          <a:spcPct val="0"/>
        </a:spcAft>
        <a:buClr>
          <a:schemeClr val="accent1">
            <a:lumMod val="75000"/>
          </a:schemeClr>
        </a:buClr>
        <a:buFont typeface="Arial" charset="0"/>
        <a:buChar char="•"/>
        <a:defRPr sz="2400" kern="1200" baseline="0">
          <a:solidFill>
            <a:schemeClr val="tx1"/>
          </a:solidFill>
          <a:latin typeface="Arial"/>
          <a:ea typeface="+mn-ea"/>
          <a:cs typeface="+mn-cs"/>
        </a:defRPr>
      </a:lvl3pPr>
      <a:lvl4pPr marL="1600200" indent="-228600" algn="l" rtl="0" eaLnBrk="0" fontAlgn="base" hangingPunct="0">
        <a:spcBef>
          <a:spcPct val="20000"/>
        </a:spcBef>
        <a:spcAft>
          <a:spcPct val="0"/>
        </a:spcAft>
        <a:buClr>
          <a:schemeClr val="accent1">
            <a:lumMod val="75000"/>
          </a:schemeClr>
        </a:buClr>
        <a:buFont typeface="Arial" charset="0"/>
        <a:buChar char="–"/>
        <a:defRPr sz="2000" kern="1200" baseline="0">
          <a:solidFill>
            <a:schemeClr val="tx1"/>
          </a:solidFill>
          <a:latin typeface="Arial"/>
          <a:ea typeface="+mn-ea"/>
          <a:cs typeface="+mn-cs"/>
        </a:defRPr>
      </a:lvl4pPr>
      <a:lvl5pPr marL="2057400" indent="-228600" algn="l" rtl="0" eaLnBrk="0" fontAlgn="base" hangingPunct="0">
        <a:spcBef>
          <a:spcPct val="20000"/>
        </a:spcBef>
        <a:spcAft>
          <a:spcPct val="0"/>
        </a:spcAft>
        <a:buClr>
          <a:schemeClr val="accent1">
            <a:lumMod val="75000"/>
          </a:schemeClr>
        </a:buClr>
        <a:buFont typeface="Arial" charset="0"/>
        <a:buChar char="»"/>
        <a:defRPr sz="2000" kern="1200" baseline="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01264" y="123305"/>
            <a:ext cx="8229600" cy="1143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1508B8"/>
              </a:buClr>
              <a:buFont typeface="Calibri"/>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50800" algn="l" rtl="0">
              <a:lnSpc>
                <a:spcPct val="100000"/>
              </a:lnSpc>
              <a:spcBef>
                <a:spcPts val="640"/>
              </a:spcBef>
              <a:spcAft>
                <a:spcPts val="0"/>
              </a:spcAft>
              <a:buClr>
                <a:srgbClr val="0F243E"/>
              </a:buClr>
              <a:buFont typeface="Arial"/>
              <a:buChar char="•"/>
              <a:defRPr/>
            </a:lvl1pPr>
            <a:lvl2pPr marL="742950" marR="0" indent="-19050" algn="l" rtl="0">
              <a:lnSpc>
                <a:spcPct val="100000"/>
              </a:lnSpc>
              <a:spcBef>
                <a:spcPts val="560"/>
              </a:spcBef>
              <a:spcAft>
                <a:spcPts val="0"/>
              </a:spcAft>
              <a:buClr>
                <a:srgbClr val="366092"/>
              </a:buClr>
              <a:buFont typeface="Arial"/>
              <a:buChar char="–"/>
              <a:defRPr/>
            </a:lvl2pPr>
            <a:lvl3pPr marL="1143000" marR="0" indent="12700" algn="l" rtl="0">
              <a:lnSpc>
                <a:spcPct val="100000"/>
              </a:lnSpc>
              <a:spcBef>
                <a:spcPts val="480"/>
              </a:spcBef>
              <a:spcAft>
                <a:spcPts val="0"/>
              </a:spcAft>
              <a:buClr>
                <a:srgbClr val="0F243E"/>
              </a:buClr>
              <a:buFont typeface="Arial"/>
              <a:buChar char="•"/>
              <a:defRPr/>
            </a:lvl3pPr>
            <a:lvl4pPr marL="1600200" marR="0" indent="-12700" algn="l" rtl="0">
              <a:lnSpc>
                <a:spcPct val="100000"/>
              </a:lnSpc>
              <a:spcBef>
                <a:spcPts val="400"/>
              </a:spcBef>
              <a:spcAft>
                <a:spcPts val="0"/>
              </a:spcAft>
              <a:buClr>
                <a:srgbClr val="366092"/>
              </a:buClr>
              <a:buFont typeface="Arial"/>
              <a:buChar char="–"/>
              <a:defRPr/>
            </a:lvl4pPr>
            <a:lvl5pPr marL="2057400" marR="0" indent="-12700" algn="l" rtl="0">
              <a:lnSpc>
                <a:spcPct val="100000"/>
              </a:lnSpc>
              <a:spcBef>
                <a:spcPts val="400"/>
              </a:spcBef>
              <a:spcAft>
                <a:spcPts val="0"/>
              </a:spcAft>
              <a:buClr>
                <a:srgbClr val="538CD5"/>
              </a:buClr>
              <a:buFont typeface="Arial"/>
              <a:buChar char="»"/>
              <a:defRPr/>
            </a:lvl5pPr>
            <a:lvl6pPr marL="2514600" marR="0" indent="-12700" algn="l" rtl="0">
              <a:lnSpc>
                <a:spcPct val="100000"/>
              </a:lnSpc>
              <a:spcBef>
                <a:spcPts val="400"/>
              </a:spcBef>
              <a:spcAft>
                <a:spcPts val="0"/>
              </a:spcAft>
              <a:buClr>
                <a:schemeClr val="dk1"/>
              </a:buClr>
              <a:buFont typeface="Arial"/>
              <a:buChar char="•"/>
              <a:defRPr/>
            </a:lvl6pPr>
            <a:lvl7pPr marL="2971800" marR="0" indent="-12700" algn="l" rtl="0">
              <a:lnSpc>
                <a:spcPct val="100000"/>
              </a:lnSpc>
              <a:spcBef>
                <a:spcPts val="400"/>
              </a:spcBef>
              <a:spcAft>
                <a:spcPts val="0"/>
              </a:spcAft>
              <a:buClr>
                <a:schemeClr val="dk1"/>
              </a:buClr>
              <a:buFont typeface="Arial"/>
              <a:buChar char="•"/>
              <a:defRPr/>
            </a:lvl7pPr>
            <a:lvl8pPr marL="3429000" marR="0" indent="-12700" algn="l" rtl="0">
              <a:lnSpc>
                <a:spcPct val="100000"/>
              </a:lnSpc>
              <a:spcBef>
                <a:spcPts val="400"/>
              </a:spcBef>
              <a:spcAft>
                <a:spcPts val="0"/>
              </a:spcAft>
              <a:buClr>
                <a:schemeClr val="dk1"/>
              </a:buClr>
              <a:buFont typeface="Arial"/>
              <a:buChar char="•"/>
              <a:defRPr/>
            </a:lvl8pPr>
            <a:lvl9pPr marL="3886200" marR="0" indent="-12700" algn="l" rtl="0">
              <a:lnSpc>
                <a:spcPct val="100000"/>
              </a:lnSpc>
              <a:spcBef>
                <a:spcPts val="4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ea typeface="+mn-ea"/>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ea typeface="+mn-ea"/>
            </a:endParaRPr>
          </a:p>
        </p:txBody>
      </p:sp>
      <p:sp>
        <p:nvSpPr>
          <p:cNvPr id="13" name="Shape 1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defRPr>
            </a:lvl1pPr>
          </a:lstStyle>
          <a:p>
            <a:pPr>
              <a:buClr>
                <a:srgbClr val="888888"/>
              </a:buClr>
              <a:buSzPct val="25000"/>
              <a:buFont typeface="Calibri"/>
              <a:buNone/>
            </a:pPr>
            <a:fld id="{00000000-1234-1234-1234-123412341234}" type="slidenum">
              <a:rPr lang="en-US"/>
              <a:pPr>
                <a:buClr>
                  <a:srgbClr val="888888"/>
                </a:buClr>
                <a:buSzPct val="25000"/>
                <a:buFont typeface="Calibri"/>
                <a:buNone/>
              </a:pPr>
              <a:t>‹#›</a:t>
            </a:fld>
            <a:endParaRPr lang="en-US" dirty="0"/>
          </a:p>
        </p:txBody>
      </p:sp>
      <p:grpSp>
        <p:nvGrpSpPr>
          <p:cNvPr id="14" name="Shape 14"/>
          <p:cNvGrpSpPr/>
          <p:nvPr/>
        </p:nvGrpSpPr>
        <p:grpSpPr>
          <a:xfrm>
            <a:off x="40533" y="68876"/>
            <a:ext cx="9006189" cy="1190249"/>
            <a:chOff x="68093" y="168702"/>
            <a:chExt cx="9006189" cy="1190249"/>
          </a:xfrm>
        </p:grpSpPr>
        <p:grpSp>
          <p:nvGrpSpPr>
            <p:cNvPr id="15" name="Shape 15"/>
            <p:cNvGrpSpPr/>
            <p:nvPr/>
          </p:nvGrpSpPr>
          <p:grpSpPr>
            <a:xfrm>
              <a:off x="68093" y="168702"/>
              <a:ext cx="9006189" cy="1005011"/>
              <a:chOff x="4863" y="22697"/>
              <a:chExt cx="9006189" cy="1005011"/>
            </a:xfrm>
          </p:grpSpPr>
          <p:pic>
            <p:nvPicPr>
              <p:cNvPr id="16" name="Shape 16"/>
              <p:cNvPicPr preferRelativeResize="0"/>
              <p:nvPr/>
            </p:nvPicPr>
            <p:blipFill rotWithShape="1">
              <a:blip r:embed="rId9" cstate="print">
                <a:alphaModFix/>
              </a:blip>
              <a:srcRect/>
              <a:stretch/>
            </p:blipFill>
            <p:spPr>
              <a:xfrm>
                <a:off x="4863" y="22697"/>
                <a:ext cx="1170056" cy="990598"/>
              </a:xfrm>
              <a:prstGeom prst="rect">
                <a:avLst/>
              </a:prstGeom>
              <a:noFill/>
              <a:ln>
                <a:noFill/>
              </a:ln>
            </p:spPr>
          </p:pic>
          <p:pic>
            <p:nvPicPr>
              <p:cNvPr id="17" name="Shape 17"/>
              <p:cNvPicPr preferRelativeResize="0"/>
              <p:nvPr/>
            </p:nvPicPr>
            <p:blipFill rotWithShape="1">
              <a:blip r:embed="rId10" cstate="print">
                <a:alphaModFix/>
              </a:blip>
              <a:srcRect/>
              <a:stretch/>
            </p:blipFill>
            <p:spPr>
              <a:xfrm>
                <a:off x="7718896" y="22697"/>
                <a:ext cx="1292155" cy="1005011"/>
              </a:xfrm>
              <a:prstGeom prst="rect">
                <a:avLst/>
              </a:prstGeom>
              <a:noFill/>
              <a:ln>
                <a:noFill/>
              </a:ln>
            </p:spPr>
          </p:pic>
        </p:grpSp>
        <p:sp>
          <p:nvSpPr>
            <p:cNvPr id="18" name="Shape 18"/>
            <p:cNvSpPr/>
            <p:nvPr/>
          </p:nvSpPr>
          <p:spPr>
            <a:xfrm>
              <a:off x="162128" y="1313233"/>
              <a:ext cx="8763000" cy="45718"/>
            </a:xfrm>
            <a:prstGeom prst="rect">
              <a:avLst/>
            </a:prstGeom>
            <a:solidFill>
              <a:srgbClr val="0A0A9E"/>
            </a:solidFill>
            <a:ln w="9525" cap="flat">
              <a:solidFill>
                <a:srgbClr val="632423"/>
              </a:solidFill>
              <a:prstDash val="solid"/>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sz="1800" dirty="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555311513"/>
      </p:ext>
    </p:extLst>
  </p:cSld>
  <p:clrMap bg1="lt1" tx1="dk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8" descr="noaa-logo.png"/>
          <p:cNvPicPr>
            <a:picLocks noChangeAspect="1"/>
          </p:cNvPicPr>
          <p:nvPr userDrawn="1"/>
        </p:nvPicPr>
        <p:blipFill>
          <a:blip r:embed="rId50" cstate="print">
            <a:extLst>
              <a:ext uri="{28A0092B-C50C-407E-A947-70E740481C1C}">
                <a14:useLocalDpi xmlns:a14="http://schemas.microsoft.com/office/drawing/2010/main"/>
              </a:ext>
            </a:extLst>
          </a:blip>
          <a:srcRect/>
          <a:stretch>
            <a:fillRect/>
          </a:stretch>
        </p:blipFill>
        <p:spPr bwMode="auto">
          <a:xfrm>
            <a:off x="8360833" y="42863"/>
            <a:ext cx="744551" cy="729720"/>
          </a:xfrm>
          <a:prstGeom prst="rect">
            <a:avLst/>
          </a:prstGeom>
          <a:noFill/>
          <a:ln w="9525">
            <a:noFill/>
            <a:miter lim="800000"/>
            <a:headEnd/>
            <a:tailEnd/>
          </a:ln>
        </p:spPr>
      </p:pic>
      <p:sp>
        <p:nvSpPr>
          <p:cNvPr id="9" name="Rectangle 8"/>
          <p:cNvSpPr/>
          <p:nvPr/>
        </p:nvSpPr>
        <p:spPr bwMode="auto">
          <a:xfrm>
            <a:off x="0" y="6627168"/>
            <a:ext cx="9144000" cy="230832"/>
          </a:xfrm>
          <a:prstGeom prst="rect">
            <a:avLst/>
          </a:prstGeom>
          <a:solidFill>
            <a:schemeClr val="bg1">
              <a:lumMod val="85000"/>
            </a:schemeClr>
          </a:solidFill>
          <a:ln w="9525">
            <a:noFill/>
            <a:miter lim="800000"/>
            <a:headEnd/>
            <a:tailEnd/>
          </a:ln>
        </p:spPr>
        <p:txBody>
          <a:bodyPr wrap="none" lIns="0" tIns="0" rIns="0" bIns="0" rtlCol="0" anchor="ctr" anchorCtr="0">
            <a:noAutofit/>
          </a:bodyPr>
          <a:lstStyle/>
          <a:p>
            <a:pPr algn="ctr" fontAlgn="base">
              <a:spcBef>
                <a:spcPct val="0"/>
              </a:spcBef>
              <a:spcAft>
                <a:spcPct val="0"/>
              </a:spcAft>
            </a:pPr>
            <a:endParaRPr lang="en-US" sz="3600" b="1" kern="1200" dirty="0">
              <a:solidFill>
                <a:srgbClr val="FFFFFF"/>
              </a:solidFill>
              <a:latin typeface="Calibri"/>
              <a:ea typeface="ＭＳ Ｐゴシック" pitchFamily="34" charset="-128"/>
              <a:cs typeface="Calibri"/>
            </a:endParaRPr>
          </a:p>
        </p:txBody>
      </p:sp>
      <p:sp>
        <p:nvSpPr>
          <p:cNvPr id="2" name="Title Placeholder 1"/>
          <p:cNvSpPr>
            <a:spLocks noGrp="1"/>
          </p:cNvSpPr>
          <p:nvPr>
            <p:ph type="title"/>
          </p:nvPr>
        </p:nvSpPr>
        <p:spPr>
          <a:xfrm>
            <a:off x="0" y="0"/>
            <a:ext cx="9144000" cy="63218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09291"/>
            <a:ext cx="8229600" cy="56157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p:nvSpPr>
        <p:spPr>
          <a:xfrm>
            <a:off x="3127079" y="6627168"/>
            <a:ext cx="2889849" cy="246221"/>
          </a:xfrm>
          <a:prstGeom prst="rect">
            <a:avLst/>
          </a:prstGeom>
          <a:noFill/>
        </p:spPr>
        <p:txBody>
          <a:bodyPr wrap="square" rtlCol="0">
            <a:spAutoFit/>
          </a:bodyPr>
          <a:lstStyle/>
          <a:p>
            <a:pPr algn="ctr" fontAlgn="base">
              <a:spcBef>
                <a:spcPct val="0"/>
              </a:spcBef>
              <a:spcAft>
                <a:spcPct val="0"/>
              </a:spcAft>
            </a:pPr>
            <a:r>
              <a:rPr lang="en-US" sz="1000" b="1" kern="1200" dirty="0" smtClean="0">
                <a:solidFill>
                  <a:prstClr val="white">
                    <a:lumMod val="50000"/>
                  </a:prstClr>
                </a:solidFill>
                <a:latin typeface="Calibri"/>
                <a:ea typeface="ＭＳ Ｐゴシック" pitchFamily="34" charset="-128"/>
                <a:cs typeface="Calibri"/>
              </a:rPr>
              <a:t>PMC MAR 2015 </a:t>
            </a:r>
            <a:r>
              <a:rPr lang="en-US" sz="1000" b="1" kern="1200" dirty="0">
                <a:solidFill>
                  <a:prstClr val="white">
                    <a:lumMod val="50000"/>
                  </a:prstClr>
                </a:solidFill>
                <a:latin typeface="Calibri"/>
                <a:ea typeface="ＭＳ Ｐゴシック" pitchFamily="34" charset="-128"/>
                <a:cs typeface="Calibri"/>
              </a:rPr>
              <a:t>- FOR OFFICIAL USE ONLY</a:t>
            </a:r>
          </a:p>
        </p:txBody>
      </p:sp>
      <p:sp>
        <p:nvSpPr>
          <p:cNvPr id="10" name="TextBox 9"/>
          <p:cNvSpPr txBox="1"/>
          <p:nvPr/>
        </p:nvSpPr>
        <p:spPr>
          <a:xfrm>
            <a:off x="8351807" y="6627168"/>
            <a:ext cx="762000" cy="246221"/>
          </a:xfrm>
          <a:prstGeom prst="rect">
            <a:avLst/>
          </a:prstGeom>
          <a:noFill/>
        </p:spPr>
        <p:txBody>
          <a:bodyPr wrap="square" rtlCol="0">
            <a:spAutoFit/>
          </a:bodyPr>
          <a:lstStyle/>
          <a:p>
            <a:pPr algn="r" fontAlgn="base">
              <a:spcBef>
                <a:spcPct val="0"/>
              </a:spcBef>
              <a:spcAft>
                <a:spcPct val="0"/>
              </a:spcAft>
            </a:pPr>
            <a:fld id="{4DB7EEFB-DC97-42DD-BFAE-B03C0AA10059}" type="slidenum">
              <a:rPr lang="en-US" sz="1000" b="1" kern="1200">
                <a:solidFill>
                  <a:prstClr val="white">
                    <a:lumMod val="50000"/>
                  </a:prstClr>
                </a:solidFill>
                <a:latin typeface="Calibri"/>
                <a:ea typeface="ＭＳ Ｐゴシック" pitchFamily="34" charset="-128"/>
                <a:cs typeface="Calibri"/>
              </a:rPr>
              <a:pPr algn="r" fontAlgn="base">
                <a:spcBef>
                  <a:spcPct val="0"/>
                </a:spcBef>
                <a:spcAft>
                  <a:spcPct val="0"/>
                </a:spcAft>
              </a:pPr>
              <a:t>‹#›</a:t>
            </a:fld>
            <a:endParaRPr lang="en-US" sz="1000" b="1" kern="1200" dirty="0">
              <a:solidFill>
                <a:prstClr val="white">
                  <a:lumMod val="50000"/>
                </a:prstClr>
              </a:solidFill>
              <a:latin typeface="Calibri"/>
              <a:ea typeface="ＭＳ Ｐゴシック" pitchFamily="34" charset="-128"/>
              <a:cs typeface="Calibri"/>
            </a:endParaRPr>
          </a:p>
        </p:txBody>
      </p:sp>
    </p:spTree>
    <p:extLst>
      <p:ext uri="{BB962C8B-B14F-4D97-AF65-F5344CB8AC3E}">
        <p14:creationId xmlns:p14="http://schemas.microsoft.com/office/powerpoint/2010/main" val="2963343164"/>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 id="2147484235" r:id="rId18"/>
    <p:sldLayoutId id="2147484236" r:id="rId19"/>
    <p:sldLayoutId id="2147484237" r:id="rId20"/>
    <p:sldLayoutId id="2147484238" r:id="rId21"/>
    <p:sldLayoutId id="2147484239" r:id="rId22"/>
    <p:sldLayoutId id="2147484240" r:id="rId23"/>
    <p:sldLayoutId id="2147484241" r:id="rId24"/>
    <p:sldLayoutId id="2147484242" r:id="rId25"/>
    <p:sldLayoutId id="2147484243" r:id="rId26"/>
    <p:sldLayoutId id="2147484244" r:id="rId27"/>
    <p:sldLayoutId id="2147484245" r:id="rId28"/>
    <p:sldLayoutId id="2147484246" r:id="rId29"/>
    <p:sldLayoutId id="2147484247" r:id="rId30"/>
    <p:sldLayoutId id="2147484248" r:id="rId31"/>
    <p:sldLayoutId id="2147484249" r:id="rId32"/>
    <p:sldLayoutId id="2147484250" r:id="rId33"/>
    <p:sldLayoutId id="2147484251" r:id="rId34"/>
    <p:sldLayoutId id="2147484252" r:id="rId35"/>
    <p:sldLayoutId id="2147484253" r:id="rId36"/>
    <p:sldLayoutId id="2147484254" r:id="rId37"/>
    <p:sldLayoutId id="2147484255" r:id="rId38"/>
    <p:sldLayoutId id="2147484256" r:id="rId39"/>
    <p:sldLayoutId id="2147484257" r:id="rId40"/>
    <p:sldLayoutId id="2147484258" r:id="rId41"/>
    <p:sldLayoutId id="2147484259" r:id="rId42"/>
    <p:sldLayoutId id="2147484260" r:id="rId43"/>
    <p:sldLayoutId id="2147484261" r:id="rId44"/>
    <p:sldLayoutId id="2147484262" r:id="rId45"/>
    <p:sldLayoutId id="2147484263" r:id="rId46"/>
    <p:sldLayoutId id="2147484264" r:id="rId47"/>
    <p:sldLayoutId id="2147484265" r:id="rId48"/>
  </p:sldLayoutIdLst>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3600" b="1" kern="1200">
          <a:solidFill>
            <a:schemeClr val="tx1"/>
          </a:solidFill>
          <a:effectLst>
            <a:outerShdw blurRad="38100" dist="38100" dir="2700000" algn="tl">
              <a:srgbClr val="000000">
                <a:alpha val="43137"/>
              </a:srgbClr>
            </a:outerShdw>
          </a:effectLst>
          <a:latin typeface="Calibri"/>
          <a:ea typeface="+mj-ea"/>
          <a:cs typeface="Calibri"/>
        </a:defRPr>
      </a:lvl1pPr>
    </p:titleStyle>
    <p:bodyStyle>
      <a:lvl1pPr marL="342900" indent="-342900" algn="l" defTabSz="914400" rtl="0" eaLnBrk="1" latinLnBrk="0" hangingPunct="1">
        <a:spcBef>
          <a:spcPct val="20000"/>
        </a:spcBef>
        <a:buClr>
          <a:srgbClr val="3366FF"/>
        </a:buClr>
        <a:buFont typeface="Arial" panose="020B0604020202020204" pitchFamily="34" charset="0"/>
        <a:buChar char="•"/>
        <a:defRPr sz="3200" kern="1200">
          <a:solidFill>
            <a:schemeClr val="tx1"/>
          </a:solidFill>
          <a:latin typeface="Calibri"/>
          <a:ea typeface="+mn-ea"/>
          <a:cs typeface="Calibri"/>
        </a:defRPr>
      </a:lvl1pPr>
      <a:lvl2pPr marL="742950" indent="-285750" algn="l" defTabSz="914400" rtl="0" eaLnBrk="1" latinLnBrk="0" hangingPunct="1">
        <a:spcBef>
          <a:spcPct val="20000"/>
        </a:spcBef>
        <a:buClr>
          <a:srgbClr val="3366FF"/>
        </a:buClr>
        <a:buFont typeface="Arial" panose="020B0604020202020204" pitchFamily="34" charset="0"/>
        <a:buChar char="–"/>
        <a:defRPr sz="2800" kern="1200">
          <a:solidFill>
            <a:schemeClr val="tx1"/>
          </a:solidFill>
          <a:latin typeface="Calibri"/>
          <a:ea typeface="+mn-ea"/>
          <a:cs typeface="Calibri"/>
        </a:defRPr>
      </a:lvl2pPr>
      <a:lvl3pPr marL="1143000" indent="-228600" algn="l" defTabSz="914400" rtl="0" eaLnBrk="1" latinLnBrk="0" hangingPunct="1">
        <a:spcBef>
          <a:spcPct val="20000"/>
        </a:spcBef>
        <a:buClr>
          <a:srgbClr val="3366FF"/>
        </a:buClr>
        <a:buFont typeface="Arial" panose="020B0604020202020204" pitchFamily="34" charset="0"/>
        <a:buChar char="•"/>
        <a:defRPr sz="2400" kern="1200">
          <a:solidFill>
            <a:schemeClr val="tx1"/>
          </a:solidFill>
          <a:latin typeface="Calibri"/>
          <a:ea typeface="+mn-ea"/>
          <a:cs typeface="Calibri"/>
        </a:defRPr>
      </a:lvl3pPr>
      <a:lvl4pPr marL="1600200" indent="-228600" algn="l" defTabSz="914400" rtl="0" eaLnBrk="1" latinLnBrk="0" hangingPunct="1">
        <a:spcBef>
          <a:spcPct val="20000"/>
        </a:spcBef>
        <a:buClr>
          <a:srgbClr val="3366FF"/>
        </a:buClr>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spcBef>
          <a:spcPct val="20000"/>
        </a:spcBef>
        <a:buClr>
          <a:srgbClr val="3366FF"/>
        </a:buClr>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18C9855-BCDF-AC4C-BD25-D4DB254CC1E8}" type="datetimeFigureOut">
              <a:rPr lang="en-US" kern="1200" smtClean="0">
                <a:solidFill>
                  <a:prstClr val="black">
                    <a:tint val="75000"/>
                  </a:prstClr>
                </a:solidFill>
                <a:latin typeface="Calibri"/>
              </a:rPr>
              <a:pPr defTabSz="457200"/>
              <a:t>6/15/15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3116724-31A9-C844-97DB-B6DF7A5B5CBD}"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313437102"/>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Screen Shot 2014-05-21 at 1.20.22 PM.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
            <a:ext cx="9144000" cy="126798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solidFill>
                  <a:prstClr val="white">
                    <a:tint val="75000"/>
                  </a:prstClr>
                </a:solidFill>
              </a:rPr>
              <a:t>Joint Polar Satellite System</a:t>
            </a:r>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dirty="0">
              <a:solidFill>
                <a:prstClr val="white">
                  <a:tint val="75000"/>
                </a:prstClr>
              </a:solidFill>
            </a:endParaRPr>
          </a:p>
        </p:txBody>
      </p:sp>
      <p:pic>
        <p:nvPicPr>
          <p:cNvPr id="8" name="Picture 7" descr="NOAA_logo w:Glow.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147781" y="946124"/>
            <a:ext cx="580809" cy="580809"/>
          </a:xfrm>
          <a:prstGeom prst="rect">
            <a:avLst/>
          </a:prstGeom>
        </p:spPr>
      </p:pic>
      <p:pic>
        <p:nvPicPr>
          <p:cNvPr id="9" name="Picture 8" descr="NASA_Logo2 w:Glow.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582389" y="969031"/>
            <a:ext cx="539496" cy="539496"/>
          </a:xfrm>
          <a:prstGeom prst="rect">
            <a:avLst/>
          </a:prstGeom>
        </p:spPr>
      </p:pic>
      <p:pic>
        <p:nvPicPr>
          <p:cNvPr id="11" name="Picture 10" descr="jpss_mission1_300.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75505" y="188056"/>
            <a:ext cx="1390828" cy="881794"/>
          </a:xfrm>
          <a:prstGeom prst="rect">
            <a:avLst/>
          </a:prstGeom>
        </p:spPr>
      </p:pic>
    </p:spTree>
    <p:extLst>
      <p:ext uri="{BB962C8B-B14F-4D97-AF65-F5344CB8AC3E}">
        <p14:creationId xmlns:p14="http://schemas.microsoft.com/office/powerpoint/2010/main" val="4148988172"/>
      </p:ext>
    </p:extLst>
  </p:cSld>
  <p:clrMap bg1="dk1" tx1="lt1" bg2="dk2" tx2="lt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12.xml"/><Relationship Id="rId2" Type="http://schemas.openxmlformats.org/officeDocument/2006/relationships/image" Target="../media/image4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0.xml"/><Relationship Id="rId2" Type="http://schemas.openxmlformats.org/officeDocument/2006/relationships/image" Target="../media/image49.jpeg"/><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30.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30.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0.xml"/><Relationship Id="rId2"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7.xml"/><Relationship Id="rId2"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338.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10.xml"/><Relationship Id="rId2"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5.png"/><Relationship Id="rId3"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gif"/><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package" Target="../embeddings/Microsoft_Word_Document1.docx"/><Relationship Id="rId7" Type="http://schemas.openxmlformats.org/officeDocument/2006/relationships/image" Target="../media/image67.png"/><Relationship Id="rId1" Type="http://schemas.openxmlformats.org/officeDocument/2006/relationships/vmlDrawing" Target="../drawings/vmlDrawing1.vml"/><Relationship Id="rId2"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1.jpeg"/><Relationship Id="rId3"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package" Target="../embeddings/Microsoft_Word_Document2.docx"/><Relationship Id="rId5" Type="http://schemas.openxmlformats.org/officeDocument/2006/relationships/image" Target="../media/image73.png"/><Relationship Id="rId1" Type="http://schemas.openxmlformats.org/officeDocument/2006/relationships/vmlDrawing" Target="../drawings/vmlDrawing2.vml"/><Relationship Id="rId2"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5.jpeg"/><Relationship Id="rId3"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7.png"/><Relationship Id="rId3" Type="http://schemas.openxmlformats.org/officeDocument/2006/relationships/image" Target="../media/image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9.png"/><Relationship Id="rId3"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10.xml"/><Relationship Id="rId2"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6.png"/><Relationship Id="rId3"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package" Target="../embeddings/Microsoft_Word_Document3.docx"/><Relationship Id="rId5" Type="http://schemas.openxmlformats.org/officeDocument/2006/relationships/image" Target="../media/image88.png"/><Relationship Id="rId1" Type="http://schemas.openxmlformats.org/officeDocument/2006/relationships/vmlDrawing" Target="../drawings/vmlDrawing3.vml"/><Relationship Id="rId2"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package" Target="../embeddings/Microsoft_Word_Document4.docx"/><Relationship Id="rId5" Type="http://schemas.openxmlformats.org/officeDocument/2006/relationships/image" Target="../media/image90.png"/><Relationship Id="rId6" Type="http://schemas.openxmlformats.org/officeDocument/2006/relationships/package" Target="../embeddings/Microsoft_Word_Document5.docx"/><Relationship Id="rId7" Type="http://schemas.openxmlformats.org/officeDocument/2006/relationships/image" Target="../media/image91.png"/><Relationship Id="rId1" Type="http://schemas.openxmlformats.org/officeDocument/2006/relationships/vmlDrawing" Target="../drawings/vmlDrawing4.vml"/><Relationship Id="rId2"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3.jpeg"/><Relationship Id="rId3" Type="http://schemas.openxmlformats.org/officeDocument/2006/relationships/image" Target="../media/image9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5.PNG"/><Relationship Id="rId3" Type="http://schemas.openxmlformats.org/officeDocument/2006/relationships/image" Target="../media/image9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www.jpss.noaa.gov/science.html" TargetMode="External"/><Relationship Id="rId4" Type="http://schemas.openxmlformats.org/officeDocument/2006/relationships/image" Target="../media/image97.png"/><Relationship Id="rId1" Type="http://schemas.openxmlformats.org/officeDocument/2006/relationships/slideLayout" Target="../slideLayouts/slideLayout10.xml"/><Relationship Id="rId2" Type="http://schemas.openxmlformats.org/officeDocument/2006/relationships/hyperlink" Target="http://www.jpss.noaa.gov/science-seminar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10.xml"/><Relationship Id="rId2" Type="http://schemas.openxmlformats.org/officeDocument/2006/relationships/image" Target="../media/image32.jpg"/></Relationships>
</file>

<file path=ppt/slides/_rels/slide40.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tiff"/><Relationship Id="rId5" Type="http://schemas.openxmlformats.org/officeDocument/2006/relationships/image" Target="../media/image38.png"/><Relationship Id="rId6" Type="http://schemas.openxmlformats.org/officeDocument/2006/relationships/image" Target="../media/image39.jpeg"/><Relationship Id="rId7" Type="http://schemas.openxmlformats.org/officeDocument/2006/relationships/image" Target="../media/image40.jpeg"/><Relationship Id="rId1" Type="http://schemas.openxmlformats.org/officeDocument/2006/relationships/slideLayout" Target="../slideLayouts/slideLayout10.xml"/><Relationship Id="rId2"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38.xml"/><Relationship Id="rId2"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5.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0E2A"/>
          </a:solidFill>
          <a:ln w="9525" cap="flat">
            <a:solidFill>
              <a:schemeClr val="tx1"/>
            </a:solidFill>
            <a:prstDash val="solid"/>
            <a:round/>
            <a:headEnd type="none" w="med" len="med"/>
            <a:tailEnd type="none" w="med" len="med"/>
          </a:ln>
        </p:spPr>
        <p:txBody>
          <a:bodyPr wrap="square" lIns="91425" tIns="45700" rIns="91425" bIns="45700" rtlCol="0" anchor="ctr" anchorCtr="0">
            <a:spAutoFit/>
          </a:bodyPr>
          <a:lstStyle/>
          <a:p>
            <a:pPr algn="ctr"/>
            <a:endParaRPr lang="en-US" dirty="0"/>
          </a:p>
        </p:txBody>
      </p:sp>
      <p:pic>
        <p:nvPicPr>
          <p:cNvPr id="19" name="Picture 18" descr="rs_ophiuci_021606_f.png"/>
          <p:cNvPicPr>
            <a:picLocks noChangeAspect="1"/>
          </p:cNvPicPr>
          <p:nvPr/>
        </p:nvPicPr>
        <p:blipFill rotWithShape="1">
          <a:blip r:embed="rId3">
            <a:alphaModFix amt="40000"/>
            <a:extLst>
              <a:ext uri="{28A0092B-C50C-407E-A947-70E740481C1C}">
                <a14:useLocalDpi xmlns:a14="http://schemas.microsoft.com/office/drawing/2010/main" val="0"/>
              </a:ext>
            </a:extLst>
          </a:blip>
          <a:srcRect b="72905"/>
          <a:stretch/>
        </p:blipFill>
        <p:spPr>
          <a:xfrm>
            <a:off x="0" y="0"/>
            <a:ext cx="9144000" cy="123877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8779"/>
            <a:ext cx="9144000" cy="5619220"/>
          </a:xfrm>
          <a:prstGeom prst="rect">
            <a:avLst/>
          </a:prstGeom>
        </p:spPr>
      </p:pic>
      <p:cxnSp>
        <p:nvCxnSpPr>
          <p:cNvPr id="11" name="Straight Connector 10"/>
          <p:cNvCxnSpPr/>
          <p:nvPr/>
        </p:nvCxnSpPr>
        <p:spPr>
          <a:xfrm>
            <a:off x="0" y="1238779"/>
            <a:ext cx="9144000" cy="0"/>
          </a:xfrm>
          <a:prstGeom prst="line">
            <a:avLst/>
          </a:prstGeom>
          <a:ln>
            <a:solidFill>
              <a:schemeClr val="accent5">
                <a:lumMod val="75000"/>
              </a:schemeClr>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3" name="Shape 97"/>
          <p:cNvSpPr txBox="1">
            <a:spLocks/>
          </p:cNvSpPr>
          <p:nvPr/>
        </p:nvSpPr>
        <p:spPr bwMode="auto">
          <a:xfrm>
            <a:off x="0" y="294970"/>
            <a:ext cx="9144000" cy="656550"/>
          </a:xfrm>
          <a:prstGeom prst="rect">
            <a:avLst/>
          </a:prstGeom>
          <a:noFill/>
          <a:ln w="12700">
            <a:noFill/>
            <a:miter lim="800000"/>
            <a:headEnd/>
            <a:tailEnd/>
          </a:ln>
        </p:spPr>
        <p:txBody>
          <a:bodyPr wrap="square" lIns="91425" tIns="45700" rIns="91425" bIns="45700" anchor="ctr" anchorCtr="0">
            <a:sp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lt1"/>
              </a:buClr>
              <a:buFont typeface="Calibri"/>
              <a:buNone/>
              <a:defRPr sz="4400" b="0" i="0" u="none" strike="noStrike" cap="none" baseline="0">
                <a:solidFill>
                  <a:schemeClr val="lt1"/>
                </a:solidFill>
                <a:latin typeface="Calibri"/>
                <a:ea typeface="Calibri"/>
                <a:cs typeface="Calibri"/>
                <a:sym typeface="Calibri"/>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pPr>
              <a:lnSpc>
                <a:spcPct val="80000"/>
              </a:lnSpc>
              <a:buSzPct val="25000"/>
            </a:pPr>
            <a:r>
              <a:rPr lang="en-US" dirty="0" smtClean="0">
                <a:latin typeface="Calibri" panose="020F0502020204030204" pitchFamily="34" charset="0"/>
                <a:cs typeface="Times New Roman"/>
              </a:rPr>
              <a:t> </a:t>
            </a:r>
            <a:r>
              <a:rPr lang="en-US" dirty="0" smtClean="0">
                <a:solidFill>
                  <a:schemeClr val="bg1"/>
                </a:solidFill>
                <a:latin typeface="Calibri" panose="020F0502020204030204" pitchFamily="34" charset="0"/>
                <a:cs typeface="Times New Roman"/>
              </a:rPr>
              <a:t>Joint Polar Satellite System</a:t>
            </a:r>
            <a:endParaRPr lang="en-US" sz="3000" dirty="0">
              <a:solidFill>
                <a:schemeClr val="bg2">
                  <a:lumMod val="40000"/>
                  <a:lumOff val="60000"/>
                </a:schemeClr>
              </a:solidFill>
              <a:latin typeface="Calibri" panose="020F0502020204030204" pitchFamily="34" charset="0"/>
              <a:cs typeface="Times New Roman"/>
            </a:endParaRPr>
          </a:p>
        </p:txBody>
      </p:sp>
      <p:sp>
        <p:nvSpPr>
          <p:cNvPr id="15" name="Rectangle 14"/>
          <p:cNvSpPr/>
          <p:nvPr/>
        </p:nvSpPr>
        <p:spPr>
          <a:xfrm>
            <a:off x="139810" y="6254492"/>
            <a:ext cx="9144000" cy="518091"/>
          </a:xfrm>
          <a:prstGeom prst="rect">
            <a:avLst/>
          </a:prstGeom>
        </p:spPr>
        <p:txBody>
          <a:bodyPr wrap="square">
            <a:spAutoFit/>
          </a:bodyPr>
          <a:lstStyle/>
          <a:p>
            <a:pPr lvl="0">
              <a:spcBef>
                <a:spcPts val="220"/>
              </a:spcBef>
              <a:buClr>
                <a:srgbClr val="9BD5F9"/>
              </a:buClr>
              <a:buSzPct val="25000"/>
            </a:pPr>
            <a:r>
              <a:rPr lang="en-US" sz="1300" dirty="0" smtClean="0">
                <a:solidFill>
                  <a:srgbClr val="73ACF8"/>
                </a:solidFill>
                <a:latin typeface="Calibri" panose="020F0502020204030204" pitchFamily="34" charset="0"/>
                <a:cs typeface="Times New Roman"/>
                <a:sym typeface="Calibri"/>
              </a:rPr>
              <a:t>Mitch Goldberg, JPSS Chief Scientist</a:t>
            </a:r>
          </a:p>
          <a:p>
            <a:pPr lvl="0">
              <a:spcBef>
                <a:spcPts val="220"/>
              </a:spcBef>
              <a:buClr>
                <a:srgbClr val="9BD5F9"/>
              </a:buClr>
              <a:buSzPct val="25000"/>
            </a:pPr>
            <a:r>
              <a:rPr lang="en-US" sz="1300" dirty="0" smtClean="0">
                <a:solidFill>
                  <a:srgbClr val="73ACF8"/>
                </a:solidFill>
                <a:latin typeface="Calibri" panose="020F0502020204030204" pitchFamily="34" charset="0"/>
                <a:cs typeface="Times New Roman"/>
                <a:sym typeface="Calibri"/>
              </a:rPr>
              <a:t>KC User Readiness 2015</a:t>
            </a:r>
            <a:r>
              <a:rPr lang="en-US" sz="1300" dirty="0" smtClean="0">
                <a:solidFill>
                  <a:srgbClr val="73ACF8"/>
                </a:solidFill>
                <a:latin typeface="Calibri" panose="020F0502020204030204" pitchFamily="34" charset="0"/>
                <a:cs typeface="Times New Roman"/>
                <a:sym typeface="Calibri"/>
              </a:rPr>
              <a:t>					</a:t>
            </a:r>
            <a:endParaRPr lang="en-US" sz="1300" dirty="0">
              <a:solidFill>
                <a:srgbClr val="73ACF8"/>
              </a:solidFill>
              <a:latin typeface="Calibri" panose="020F0502020204030204" pitchFamily="34" charset="0"/>
              <a:cs typeface="Times New Roman"/>
              <a:sym typeface="Calibri"/>
            </a:endParaRPr>
          </a:p>
        </p:txBody>
      </p:sp>
      <p:pic>
        <p:nvPicPr>
          <p:cNvPr id="16" name="Picture 15" descr="jpss_mission1_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438" y="2328333"/>
            <a:ext cx="6435951" cy="4080430"/>
          </a:xfrm>
          <a:prstGeom prst="rect">
            <a:avLst/>
          </a:prstGeom>
        </p:spPr>
      </p:pic>
      <p:sp>
        <p:nvSpPr>
          <p:cNvPr id="17" name="TextBox 7"/>
          <p:cNvSpPr txBox="1">
            <a:spLocks noChangeArrowheads="1"/>
          </p:cNvSpPr>
          <p:nvPr/>
        </p:nvSpPr>
        <p:spPr bwMode="auto">
          <a:xfrm>
            <a:off x="0" y="1376344"/>
            <a:ext cx="9144000" cy="1107996"/>
          </a:xfrm>
          <a:prstGeom prst="rect">
            <a:avLst/>
          </a:prstGeom>
          <a:noFill/>
          <a:ln w="12700">
            <a:noFill/>
            <a:miter lim="800000"/>
            <a:headEnd/>
            <a:tailEnd/>
          </a:ln>
          <a:effectLst/>
          <a:extLst/>
        </p:spPr>
        <p:txBody>
          <a:bodyPr wrap="square" lIns="0" tIns="0" rIns="0" bIns="0" anchor="ctr" anchorCtr="0">
            <a:spAutoFit/>
          </a:bodyPr>
          <a:lstStyle>
            <a:defPPr marR="0" algn="l" rtl="0">
              <a:lnSpc>
                <a:spcPct val="100000"/>
              </a:lnSpc>
              <a:spcBef>
                <a:spcPts val="0"/>
              </a:spcBef>
              <a:spcAft>
                <a:spcPts val="0"/>
              </a:spcAft>
              <a:defRPr lang="en-US"/>
            </a:defPPr>
            <a:lvl1pPr marL="0" marR="0" indent="0" algn="l" rtl="0" fontAlgn="base">
              <a:lnSpc>
                <a:spcPct val="100000"/>
              </a:lnSpc>
              <a:spcBef>
                <a:spcPct val="0"/>
              </a:spcBef>
              <a:spcAft>
                <a:spcPct val="0"/>
              </a:spcAft>
              <a:buClr>
                <a:schemeClr val="lt1"/>
              </a:buClr>
              <a:buFont typeface="Calibri"/>
              <a:buNone/>
              <a:defRPr sz="1400" b="0" i="0" u="none" strike="noStrike" kern="1200" cap="none" baseline="0">
                <a:solidFill>
                  <a:schemeClr val="tx1"/>
                </a:solidFill>
                <a:latin typeface="Arial" pitchFamily="-109" charset="0"/>
                <a:ea typeface="ヒラギノ角ゴ Pro W3" pitchFamily="-109" charset="-128"/>
                <a:cs typeface="ヒラギノ角ゴ Pro W3" pitchFamily="-109" charset="-128"/>
                <a:sym typeface="Calibri"/>
              </a:defRPr>
            </a:lvl1pPr>
            <a:lvl2pPr marL="457200" marR="0" indent="0" algn="l" rtl="0" fontAlgn="base">
              <a:lnSpc>
                <a:spcPct val="100000"/>
              </a:lnSpc>
              <a:spcBef>
                <a:spcPct val="0"/>
              </a:spcBef>
              <a:spcAft>
                <a:spcPct val="0"/>
              </a:spcAft>
              <a:buNone/>
              <a:defRPr sz="1400" b="0" i="0" u="none" strike="noStrike" kern="1200" cap="none" baseline="0">
                <a:solidFill>
                  <a:schemeClr val="tx1"/>
                </a:solidFill>
                <a:latin typeface="Arial" pitchFamily="-109" charset="0"/>
                <a:ea typeface="ヒラギノ角ゴ Pro W3" pitchFamily="-109" charset="-128"/>
                <a:cs typeface="ヒラギノ角ゴ Pro W3" pitchFamily="-109" charset="-128"/>
                <a:sym typeface="Arial"/>
              </a:defRPr>
            </a:lvl2pPr>
            <a:lvl3pPr marL="914400" marR="0" indent="0" algn="l" rtl="0" fontAlgn="base">
              <a:spcBef>
                <a:spcPct val="0"/>
              </a:spcBef>
              <a:spcAft>
                <a:spcPct val="0"/>
              </a:spcAft>
              <a:defRPr sz="1400" kern="1200">
                <a:solidFill>
                  <a:schemeClr val="tx1"/>
                </a:solidFill>
                <a:latin typeface="Arial" pitchFamily="-109" charset="0"/>
                <a:ea typeface="ヒラギノ角ゴ Pro W3" pitchFamily="-109" charset="-128"/>
                <a:cs typeface="ヒラギノ角ゴ Pro W3" pitchFamily="-109" charset="-128"/>
              </a:defRPr>
            </a:lvl3pPr>
            <a:lvl4pPr marL="1371600" marR="0" indent="0" algn="l" rtl="0" fontAlgn="base">
              <a:spcBef>
                <a:spcPct val="0"/>
              </a:spcBef>
              <a:spcAft>
                <a:spcPct val="0"/>
              </a:spcAft>
              <a:defRPr sz="1400" kern="1200">
                <a:solidFill>
                  <a:schemeClr val="tx1"/>
                </a:solidFill>
                <a:latin typeface="Arial" pitchFamily="-109" charset="0"/>
                <a:ea typeface="ヒラギノ角ゴ Pro W3" pitchFamily="-109" charset="-128"/>
                <a:cs typeface="ヒラギノ角ゴ Pro W3" pitchFamily="-109" charset="-128"/>
              </a:defRPr>
            </a:lvl4pPr>
            <a:lvl5pPr marL="1828800" marR="0" indent="0" algn="l" rtl="0" fontAlgn="base">
              <a:spcBef>
                <a:spcPct val="0"/>
              </a:spcBef>
              <a:spcAft>
                <a:spcPct val="0"/>
              </a:spcAft>
              <a:defRPr sz="1400" kern="1200">
                <a:solidFill>
                  <a:schemeClr val="tx1"/>
                </a:solidFill>
                <a:latin typeface="Arial" pitchFamily="-109" charset="0"/>
                <a:ea typeface="ヒラギノ角ゴ Pro W3" pitchFamily="-109" charset="-128"/>
                <a:cs typeface="ヒラギノ角ゴ Pro W3" pitchFamily="-109" charset="-128"/>
              </a:defRPr>
            </a:lvl5pPr>
            <a:lvl6pPr marL="2286000" marR="0" indent="0" algn="l" defTabSz="457200" rtl="0" eaLnBrk="1" latinLnBrk="0" hangingPunct="1">
              <a:defRPr sz="1400" kern="1200">
                <a:solidFill>
                  <a:schemeClr val="tx1"/>
                </a:solidFill>
                <a:latin typeface="Arial" pitchFamily="-109" charset="0"/>
                <a:ea typeface="ヒラギノ角ゴ Pro W3" pitchFamily="-109" charset="-128"/>
                <a:cs typeface="ヒラギノ角ゴ Pro W3" pitchFamily="-109" charset="-128"/>
              </a:defRPr>
            </a:lvl6pPr>
            <a:lvl7pPr marL="2743200" marR="0" indent="0" algn="l" defTabSz="457200" rtl="0" eaLnBrk="1" latinLnBrk="0" hangingPunct="1">
              <a:defRPr sz="1400" kern="1200">
                <a:solidFill>
                  <a:schemeClr val="tx1"/>
                </a:solidFill>
                <a:latin typeface="Arial" pitchFamily="-109" charset="0"/>
                <a:ea typeface="ヒラギノ角ゴ Pro W3" pitchFamily="-109" charset="-128"/>
                <a:cs typeface="ヒラギノ角ゴ Pro W3" pitchFamily="-109" charset="-128"/>
              </a:defRPr>
            </a:lvl7pPr>
            <a:lvl8pPr marL="3200400" marR="0" indent="0" algn="l" defTabSz="457200" rtl="0" eaLnBrk="1" latinLnBrk="0" hangingPunct="1">
              <a:defRPr sz="1400" kern="1200">
                <a:solidFill>
                  <a:schemeClr val="tx1"/>
                </a:solidFill>
                <a:latin typeface="Arial" pitchFamily="-109" charset="0"/>
                <a:ea typeface="ヒラギノ角ゴ Pro W3" pitchFamily="-109" charset="-128"/>
                <a:cs typeface="ヒラギノ角ゴ Pro W3" pitchFamily="-109" charset="-128"/>
              </a:defRPr>
            </a:lvl8pPr>
            <a:lvl9pPr marL="3657600" marR="0" indent="0" algn="l" defTabSz="457200" rtl="0" eaLnBrk="1" latinLnBrk="0" hangingPunct="1">
              <a:defRPr sz="1400" kern="1200">
                <a:solidFill>
                  <a:schemeClr val="tx1"/>
                </a:solidFill>
                <a:latin typeface="Arial" pitchFamily="-109" charset="0"/>
                <a:ea typeface="ヒラギノ角ゴ Pro W3" pitchFamily="-109" charset="-128"/>
                <a:cs typeface="ヒラギノ角ゴ Pro W3" pitchFamily="-109" charset="-128"/>
              </a:defRPr>
            </a:lvl9pPr>
          </a:lstStyle>
          <a:p>
            <a:pPr algn="ctr" fontAlgn="auto">
              <a:spcBef>
                <a:spcPts val="0"/>
              </a:spcBef>
              <a:spcAft>
                <a:spcPts val="0"/>
              </a:spcAft>
            </a:pPr>
            <a:r>
              <a:rPr lang="en-US" sz="3600" i="1" dirty="0" smtClean="0">
                <a:solidFill>
                  <a:srgbClr val="FFC000"/>
                </a:solidFill>
                <a:effectLst>
                  <a:glow rad="228600">
                    <a:schemeClr val="tx1">
                      <a:lumMod val="95000"/>
                      <a:lumOff val="5000"/>
                      <a:alpha val="40000"/>
                    </a:schemeClr>
                  </a:glow>
                </a:effectLst>
                <a:latin typeface="Calibri" panose="020F0502020204030204" pitchFamily="34" charset="0"/>
                <a:cs typeface="Times New Roman"/>
              </a:rPr>
              <a:t>New capabilities in satellite observations</a:t>
            </a:r>
          </a:p>
          <a:p>
            <a:pPr algn="ctr" fontAlgn="auto">
              <a:spcBef>
                <a:spcPts val="0"/>
              </a:spcBef>
              <a:spcAft>
                <a:spcPts val="0"/>
              </a:spcAft>
            </a:pPr>
            <a:r>
              <a:rPr lang="en-US" sz="3600" b="1" i="1" dirty="0" smtClean="0">
                <a:solidFill>
                  <a:srgbClr val="FFC000"/>
                </a:solidFill>
                <a:effectLst>
                  <a:glow rad="228600">
                    <a:schemeClr val="tx1">
                      <a:lumMod val="95000"/>
                      <a:lumOff val="5000"/>
                      <a:alpha val="40000"/>
                    </a:schemeClr>
                  </a:glow>
                </a:effectLst>
                <a:latin typeface="Calibri" panose="020F0502020204030204" pitchFamily="34" charset="0"/>
                <a:cs typeface="Times New Roman"/>
              </a:rPr>
              <a:t>The future is now</a:t>
            </a:r>
            <a:endParaRPr lang="en-US" sz="3600" b="1" i="1" dirty="0">
              <a:solidFill>
                <a:srgbClr val="FFC000"/>
              </a:solidFill>
              <a:effectLst>
                <a:glow rad="228600">
                  <a:schemeClr val="tx1">
                    <a:lumMod val="95000"/>
                    <a:lumOff val="5000"/>
                    <a:alpha val="40000"/>
                  </a:schemeClr>
                </a:glow>
              </a:effectLst>
              <a:latin typeface="Calibri" panose="020F0502020204030204" pitchFamily="34" charset="0"/>
              <a:cs typeface="Times New Roman"/>
            </a:endParaRPr>
          </a:p>
        </p:txBody>
      </p:sp>
      <p:pic>
        <p:nvPicPr>
          <p:cNvPr id="18" name="Picture 17" descr="NOAA_logo w:Glow.png"/>
          <p:cNvPicPr>
            <a:picLocks noChangeAspect="1"/>
          </p:cNvPicPr>
          <p:nvPr/>
        </p:nvPicPr>
        <p:blipFill>
          <a:blip r:embed="rId6"/>
          <a:stretch>
            <a:fillRect/>
          </a:stretch>
        </p:blipFill>
        <p:spPr>
          <a:xfrm>
            <a:off x="8147781" y="946122"/>
            <a:ext cx="580809" cy="580809"/>
          </a:xfrm>
          <a:prstGeom prst="rect">
            <a:avLst/>
          </a:prstGeom>
        </p:spPr>
      </p:pic>
      <p:pic>
        <p:nvPicPr>
          <p:cNvPr id="20" name="Picture 19" descr="NASA_Logo2 w:Glow.png"/>
          <p:cNvPicPr>
            <a:picLocks noChangeAspect="1"/>
          </p:cNvPicPr>
          <p:nvPr/>
        </p:nvPicPr>
        <p:blipFill>
          <a:blip r:embed="rId7"/>
          <a:stretch>
            <a:fillRect/>
          </a:stretch>
        </p:blipFill>
        <p:spPr>
          <a:xfrm>
            <a:off x="8582389" y="969031"/>
            <a:ext cx="539496" cy="539496"/>
          </a:xfrm>
          <a:prstGeom prst="rect">
            <a:avLst/>
          </a:prstGeom>
        </p:spPr>
      </p:pic>
    </p:spTree>
    <p:extLst>
      <p:ext uri="{BB962C8B-B14F-4D97-AF65-F5344CB8AC3E}">
        <p14:creationId xmlns:p14="http://schemas.microsoft.com/office/powerpoint/2010/main" val="31796241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440"/>
            <a:ext cx="8229600" cy="721821"/>
          </a:xfrm>
        </p:spPr>
        <p:txBody>
          <a:bodyPr>
            <a:noAutofit/>
          </a:bodyPr>
          <a:lstStyle/>
          <a:p>
            <a:r>
              <a:rPr lang="en-US" sz="4400" dirty="0" smtClean="0"/>
              <a:t>NOAA DBRTN Sites (DEMO)</a:t>
            </a:r>
            <a:endParaRPr lang="en-US" sz="4400" dirty="0"/>
          </a:p>
        </p:txBody>
      </p:sp>
      <p:pic>
        <p:nvPicPr>
          <p:cNvPr id="4" name="Picture 3" descr="sat_map_small.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961" y="1202906"/>
            <a:ext cx="8850448" cy="5018201"/>
          </a:xfrm>
          <a:prstGeom prst="rect">
            <a:avLst/>
          </a:prstGeom>
        </p:spPr>
      </p:pic>
      <p:sp>
        <p:nvSpPr>
          <p:cNvPr id="5" name="TextBox 4"/>
          <p:cNvSpPr txBox="1"/>
          <p:nvPr/>
        </p:nvSpPr>
        <p:spPr>
          <a:xfrm>
            <a:off x="457200" y="6372088"/>
            <a:ext cx="8194262" cy="400110"/>
          </a:xfrm>
          <a:prstGeom prst="rect">
            <a:avLst/>
          </a:prstGeom>
          <a:noFill/>
        </p:spPr>
        <p:txBody>
          <a:bodyPr wrap="square" rtlCol="0">
            <a:spAutoFit/>
          </a:bodyPr>
          <a:lstStyle/>
          <a:p>
            <a:r>
              <a:rPr lang="en-US" sz="2000" dirty="0" smtClean="0"/>
              <a:t>Guam, Honolulu, Fairbanks, Monterey, Madison, Suitland, Miami, Mayaguez</a:t>
            </a:r>
            <a:endParaRPr lang="en-US" sz="2000" dirty="0"/>
          </a:p>
        </p:txBody>
      </p:sp>
      <p:sp>
        <p:nvSpPr>
          <p:cNvPr id="6" name="TextBox 5"/>
          <p:cNvSpPr txBox="1"/>
          <p:nvPr/>
        </p:nvSpPr>
        <p:spPr>
          <a:xfrm>
            <a:off x="1570183" y="4725837"/>
            <a:ext cx="6719462" cy="830997"/>
          </a:xfrm>
          <a:prstGeom prst="rect">
            <a:avLst/>
          </a:prstGeom>
          <a:noFill/>
        </p:spPr>
        <p:txBody>
          <a:bodyPr wrap="square" rtlCol="0">
            <a:spAutoFit/>
          </a:bodyPr>
          <a:lstStyle/>
          <a:p>
            <a:r>
              <a:rPr lang="en-US" sz="1600" dirty="0" smtClean="0">
                <a:solidFill>
                  <a:schemeClr val="tx1"/>
                </a:solidFill>
                <a:latin typeface="Arial"/>
                <a:cs typeface="Arial"/>
              </a:rPr>
              <a:t>Currently antennas at Hawaii, Alaska, and Wisconsin, are being used routinely by weather forecast offices using AWIPS’s Local </a:t>
            </a:r>
            <a:r>
              <a:rPr lang="en-US" sz="1600" dirty="0">
                <a:solidFill>
                  <a:schemeClr val="tx1"/>
                </a:solidFill>
                <a:latin typeface="Arial"/>
                <a:cs typeface="Arial"/>
              </a:rPr>
              <a:t>Data Acquisition and Dissemination (</a:t>
            </a:r>
            <a:r>
              <a:rPr lang="en-US" sz="1600" dirty="0" smtClean="0">
                <a:solidFill>
                  <a:schemeClr val="tx1"/>
                </a:solidFill>
                <a:latin typeface="Arial"/>
                <a:cs typeface="Arial"/>
              </a:rPr>
              <a:t>LDAD)</a:t>
            </a:r>
            <a:r>
              <a:rPr lang="en-US" sz="1600" dirty="0" smtClean="0">
                <a:solidFill>
                  <a:srgbClr val="000000"/>
                </a:solidFill>
                <a:latin typeface="Arial"/>
                <a:cs typeface="Arial"/>
              </a:rPr>
              <a:t>) </a:t>
            </a:r>
            <a:r>
              <a:rPr lang="en-US" sz="1600" dirty="0">
                <a:solidFill>
                  <a:srgbClr val="000000"/>
                </a:solidFill>
                <a:latin typeface="Arial"/>
                <a:cs typeface="Arial"/>
              </a:rPr>
              <a:t>System</a:t>
            </a:r>
            <a:endParaRPr lang="en-US" sz="1600" dirty="0" smtClean="0">
              <a:solidFill>
                <a:srgbClr val="000000"/>
              </a:solidFill>
              <a:latin typeface="Arial"/>
              <a:cs typeface="Arial"/>
            </a:endParaRPr>
          </a:p>
        </p:txBody>
      </p:sp>
    </p:spTree>
    <p:extLst>
      <p:ext uri="{BB962C8B-B14F-4D97-AF65-F5344CB8AC3E}">
        <p14:creationId xmlns:p14="http://schemas.microsoft.com/office/powerpoint/2010/main" val="36385465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a:xfrm>
            <a:off x="304800" y="4876800"/>
            <a:ext cx="3352800" cy="2209800"/>
          </a:xfrm>
        </p:spPr>
        <p:txBody>
          <a:bodyPr>
            <a:normAutofit/>
          </a:bodyPr>
          <a:lstStyle/>
          <a:p>
            <a:r>
              <a:rPr lang="en-US" sz="1800" dirty="0" smtClean="0"/>
              <a:t>First VIIRS true color imagery from the new direct readout station at AOML in Miami</a:t>
            </a:r>
          </a:p>
          <a:p>
            <a:r>
              <a:rPr lang="en-US" sz="1800" dirty="0" smtClean="0"/>
              <a:t>September 18, 2014</a:t>
            </a:r>
            <a:endParaRPr lang="en-US" sz="1800" dirty="0"/>
          </a:p>
        </p:txBody>
      </p:sp>
      <p:sp>
        <p:nvSpPr>
          <p:cNvPr id="6" name="Content Placeholder 5"/>
          <p:cNvSpPr>
            <a:spLocks noGrp="1"/>
          </p:cNvSpPr>
          <p:nvPr>
            <p:ph sz="half" idx="2"/>
          </p:nvPr>
        </p:nvSpPr>
        <p:spPr/>
        <p:txBody>
          <a:bodyPr/>
          <a:lstStyle/>
          <a:p>
            <a:endParaRPr lang="en-US"/>
          </a:p>
        </p:txBody>
      </p:sp>
      <p:pic>
        <p:nvPicPr>
          <p:cNvPr id="1026" name="Picture 2" descr="C:\Users\mitch.goldberg\Downloads\npp_viirs_true_color_crefl_None_20140918_185532_lcc_fit_hr.thumb.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10000" y="381000"/>
            <a:ext cx="5067657" cy="60162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457200"/>
            <a:ext cx="2743200" cy="204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aoml.noaa.gov/pix/Keynotes/cwr_complet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367" y="2743200"/>
            <a:ext cx="2762250" cy="184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1594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Much improved latency starting with JPSS-1</a:t>
            </a:r>
            <a:endParaRPr lang="en-US" dirty="0"/>
          </a:p>
        </p:txBody>
      </p:sp>
      <p:pic>
        <p:nvPicPr>
          <p:cNvPr id="3" name="Picture 2" descr="Global_Latency_Baselin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10" y="1615703"/>
            <a:ext cx="4662664" cy="3528815"/>
          </a:xfrm>
          <a:prstGeom prst="rect">
            <a:avLst/>
          </a:prstGeom>
        </p:spPr>
      </p:pic>
      <p:pic>
        <p:nvPicPr>
          <p:cNvPr id="4" name="Picture 3" descr="NPP_Latency.bm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9989" y="1516368"/>
            <a:ext cx="4734011" cy="3528815"/>
          </a:xfrm>
          <a:prstGeom prst="rect">
            <a:avLst/>
          </a:prstGeom>
        </p:spPr>
      </p:pic>
      <p:sp>
        <p:nvSpPr>
          <p:cNvPr id="6" name="TextBox 5"/>
          <p:cNvSpPr txBox="1"/>
          <p:nvPr/>
        </p:nvSpPr>
        <p:spPr>
          <a:xfrm>
            <a:off x="1185102" y="5045183"/>
            <a:ext cx="7633182" cy="1200329"/>
          </a:xfrm>
          <a:prstGeom prst="rect">
            <a:avLst/>
          </a:prstGeom>
          <a:noFill/>
        </p:spPr>
        <p:txBody>
          <a:bodyPr wrap="none" rtlCol="0">
            <a:spAutoFit/>
          </a:bodyPr>
          <a:lstStyle/>
          <a:p>
            <a:pPr defTabSz="457200"/>
            <a:r>
              <a:rPr lang="en-US" sz="1800" kern="1200" dirty="0" smtClean="0">
                <a:solidFill>
                  <a:prstClr val="black"/>
                </a:solidFill>
                <a:latin typeface="Calibri"/>
              </a:rPr>
              <a:t>Polar region latency improved from 2 hours to 10 minutes</a:t>
            </a:r>
          </a:p>
          <a:p>
            <a:pPr defTabSz="457200"/>
            <a:r>
              <a:rPr lang="en-US" sz="1800" kern="1200" dirty="0" smtClean="0">
                <a:solidFill>
                  <a:prstClr val="black"/>
                </a:solidFill>
                <a:latin typeface="Calibri"/>
              </a:rPr>
              <a:t>95% of the data is within 50 minutes (taking into account BUFR conversion, </a:t>
            </a:r>
            <a:r>
              <a:rPr lang="en-US" sz="1800" kern="1200" dirty="0" err="1" smtClean="0">
                <a:solidFill>
                  <a:prstClr val="black"/>
                </a:solidFill>
                <a:latin typeface="Calibri"/>
              </a:rPr>
              <a:t>etc</a:t>
            </a:r>
            <a:r>
              <a:rPr lang="en-US" sz="1800" kern="1200" dirty="0" smtClean="0">
                <a:solidFill>
                  <a:prstClr val="black"/>
                </a:solidFill>
                <a:latin typeface="Calibri"/>
              </a:rPr>
              <a:t>)</a:t>
            </a:r>
          </a:p>
          <a:p>
            <a:pPr defTabSz="457200"/>
            <a:r>
              <a:rPr lang="en-US" sz="1800" kern="1200" dirty="0" smtClean="0">
                <a:solidFill>
                  <a:prstClr val="black"/>
                </a:solidFill>
                <a:latin typeface="Calibri"/>
              </a:rPr>
              <a:t>Between +- 50 degrees latitude ~ 30 minutes</a:t>
            </a:r>
          </a:p>
          <a:p>
            <a:pPr defTabSz="457200"/>
            <a:r>
              <a:rPr lang="en-US" sz="1800" kern="1200" dirty="0" smtClean="0">
                <a:solidFill>
                  <a:prstClr val="black"/>
                </a:solidFill>
                <a:latin typeface="Calibri"/>
              </a:rPr>
              <a:t>Actual performance will be 50% better than specification</a:t>
            </a:r>
            <a:endParaRPr lang="en-US" sz="1800" kern="1200" dirty="0">
              <a:solidFill>
                <a:prstClr val="black"/>
              </a:solidFill>
              <a:latin typeface="Calibri"/>
            </a:endParaRPr>
          </a:p>
        </p:txBody>
      </p:sp>
      <p:sp>
        <p:nvSpPr>
          <p:cNvPr id="7" name="Rectangle 6"/>
          <p:cNvSpPr/>
          <p:nvPr/>
        </p:nvSpPr>
        <p:spPr>
          <a:xfrm>
            <a:off x="1491471" y="6282127"/>
            <a:ext cx="6781533" cy="461665"/>
          </a:xfrm>
          <a:prstGeom prst="rect">
            <a:avLst/>
          </a:prstGeom>
        </p:spPr>
        <p:txBody>
          <a:bodyPr wrap="square">
            <a:spAutoFit/>
          </a:bodyPr>
          <a:lstStyle/>
          <a:p>
            <a:pPr defTabSz="457200"/>
            <a:r>
              <a:rPr lang="en-US" sz="1200" kern="1200" dirty="0" smtClean="0">
                <a:solidFill>
                  <a:prstClr val="black"/>
                </a:solidFill>
                <a:latin typeface="Calibri"/>
              </a:rPr>
              <a:t>JPSS-1 uses real-time playback of data at least  while still in view of the ground station, which reduces the minimum latency number, while SNPP plays back  first the oldest data of the entire orbit</a:t>
            </a:r>
            <a:endParaRPr lang="en-US" sz="1200" kern="1200" dirty="0">
              <a:solidFill>
                <a:prstClr val="black"/>
              </a:solidFill>
              <a:latin typeface="Calibri"/>
            </a:endParaRPr>
          </a:p>
        </p:txBody>
      </p:sp>
      <p:sp>
        <p:nvSpPr>
          <p:cNvPr id="8" name="TextBox 7"/>
          <p:cNvSpPr txBox="1"/>
          <p:nvPr/>
        </p:nvSpPr>
        <p:spPr>
          <a:xfrm>
            <a:off x="1992607" y="1417638"/>
            <a:ext cx="589637" cy="369332"/>
          </a:xfrm>
          <a:prstGeom prst="rect">
            <a:avLst/>
          </a:prstGeom>
          <a:noFill/>
        </p:spPr>
        <p:txBody>
          <a:bodyPr wrap="none" rtlCol="0">
            <a:spAutoFit/>
          </a:bodyPr>
          <a:lstStyle/>
          <a:p>
            <a:pPr defTabSz="457200"/>
            <a:r>
              <a:rPr lang="en-US" sz="1800" kern="1200" dirty="0" smtClean="0">
                <a:solidFill>
                  <a:prstClr val="black"/>
                </a:solidFill>
                <a:latin typeface="Calibri"/>
              </a:rPr>
              <a:t>JPSS</a:t>
            </a:r>
            <a:endParaRPr lang="en-US" sz="1800" kern="1200" dirty="0">
              <a:solidFill>
                <a:prstClr val="black"/>
              </a:solidFill>
              <a:latin typeface="Calibri"/>
            </a:endParaRPr>
          </a:p>
        </p:txBody>
      </p:sp>
      <p:sp>
        <p:nvSpPr>
          <p:cNvPr id="9" name="TextBox 8"/>
          <p:cNvSpPr txBox="1"/>
          <p:nvPr/>
        </p:nvSpPr>
        <p:spPr>
          <a:xfrm>
            <a:off x="6309895" y="1417638"/>
            <a:ext cx="678228" cy="369332"/>
          </a:xfrm>
          <a:prstGeom prst="rect">
            <a:avLst/>
          </a:prstGeom>
          <a:noFill/>
        </p:spPr>
        <p:txBody>
          <a:bodyPr wrap="none" rtlCol="0">
            <a:spAutoFit/>
          </a:bodyPr>
          <a:lstStyle/>
          <a:p>
            <a:pPr defTabSz="457200"/>
            <a:r>
              <a:rPr lang="en-US" sz="1800" kern="1200" dirty="0" smtClean="0">
                <a:solidFill>
                  <a:prstClr val="black"/>
                </a:solidFill>
                <a:latin typeface="Calibri"/>
              </a:rPr>
              <a:t>SNPP</a:t>
            </a:r>
            <a:endParaRPr lang="en-US" sz="1800" kern="1200" dirty="0">
              <a:solidFill>
                <a:prstClr val="black"/>
              </a:solidFill>
              <a:latin typeface="Calibri"/>
            </a:endParaRPr>
          </a:p>
        </p:txBody>
      </p:sp>
    </p:spTree>
    <p:extLst>
      <p:ext uri="{BB962C8B-B14F-4D97-AF65-F5344CB8AC3E}">
        <p14:creationId xmlns:p14="http://schemas.microsoft.com/office/powerpoint/2010/main" val="19564309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0FB56013-B943-42BA-886F-6F9D4EB85E9D}" type="slidenum">
              <a:rPr lang="en-US" smtClean="0">
                <a:solidFill>
                  <a:prstClr val="white">
                    <a:tint val="75000"/>
                  </a:prstClr>
                </a:solidFill>
              </a:rPr>
              <a:pPr/>
              <a:t>13</a:t>
            </a:fld>
            <a:endParaRPr lang="en-US" dirty="0">
              <a:solidFill>
                <a:prstClr val="white">
                  <a:tint val="75000"/>
                </a:prstClr>
              </a:solidFill>
            </a:endParaRPr>
          </a:p>
        </p:txBody>
      </p:sp>
      <p:pic>
        <p:nvPicPr>
          <p:cNvPr id="4" name="Picture 3" descr="Screen Shot 2015-06-02 at 9.23.35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9103540" cy="6858000"/>
          </a:xfrm>
          <a:prstGeom prst="rect">
            <a:avLst/>
          </a:prstGeom>
        </p:spPr>
      </p:pic>
    </p:spTree>
    <p:extLst>
      <p:ext uri="{BB962C8B-B14F-4D97-AF65-F5344CB8AC3E}">
        <p14:creationId xmlns:p14="http://schemas.microsoft.com/office/powerpoint/2010/main" val="7796859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0FB56013-B943-42BA-886F-6F9D4EB85E9D}" type="slidenum">
              <a:rPr lang="en-US" smtClean="0">
                <a:solidFill>
                  <a:prstClr val="white">
                    <a:tint val="75000"/>
                  </a:prstClr>
                </a:solidFill>
              </a:rPr>
              <a:pPr/>
              <a:t>14</a:t>
            </a:fld>
            <a:endParaRPr lang="en-US" dirty="0">
              <a:solidFill>
                <a:prstClr val="white">
                  <a:tint val="75000"/>
                </a:prstClr>
              </a:solidFill>
            </a:endParaRPr>
          </a:p>
        </p:txBody>
      </p:sp>
      <p:pic>
        <p:nvPicPr>
          <p:cNvPr id="4" name="Picture 3" descr="Screen Shot 2015-06-02 at 9.23.53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9103754" cy="6858000"/>
          </a:xfrm>
          <a:prstGeom prst="rect">
            <a:avLst/>
          </a:prstGeom>
        </p:spPr>
      </p:pic>
    </p:spTree>
    <p:extLst>
      <p:ext uri="{BB962C8B-B14F-4D97-AF65-F5344CB8AC3E}">
        <p14:creationId xmlns:p14="http://schemas.microsoft.com/office/powerpoint/2010/main" val="14770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0FB56013-B943-42BA-886F-6F9D4EB85E9D}" type="slidenum">
              <a:rPr lang="en-US" smtClean="0">
                <a:solidFill>
                  <a:prstClr val="white">
                    <a:tint val="75000"/>
                  </a:prstClr>
                </a:solidFill>
              </a:rPr>
              <a:pPr/>
              <a:t>15</a:t>
            </a:fld>
            <a:endParaRPr lang="en-US" dirty="0">
              <a:solidFill>
                <a:prstClr val="white">
                  <a:tint val="75000"/>
                </a:prstClr>
              </a:solidFill>
            </a:endParaRPr>
          </a:p>
        </p:txBody>
      </p:sp>
      <p:pic>
        <p:nvPicPr>
          <p:cNvPr id="4" name="Picture 3" descr="Screen Shot 2015-06-02 at 9.24.4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 y="0"/>
            <a:ext cx="8902326" cy="6858000"/>
          </a:xfrm>
          <a:prstGeom prst="rect">
            <a:avLst/>
          </a:prstGeom>
        </p:spPr>
      </p:pic>
    </p:spTree>
    <p:extLst>
      <p:ext uri="{BB962C8B-B14F-4D97-AF65-F5344CB8AC3E}">
        <p14:creationId xmlns:p14="http://schemas.microsoft.com/office/powerpoint/2010/main" val="17879753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0FB56013-B943-42BA-886F-6F9D4EB85E9D}" type="slidenum">
              <a:rPr lang="en-US" smtClean="0">
                <a:solidFill>
                  <a:prstClr val="white">
                    <a:tint val="75000"/>
                  </a:prstClr>
                </a:solidFill>
              </a:rPr>
              <a:pPr/>
              <a:t>16</a:t>
            </a:fld>
            <a:endParaRPr lang="en-US" dirty="0">
              <a:solidFill>
                <a:prstClr val="white">
                  <a:tint val="75000"/>
                </a:prstClr>
              </a:solidFill>
            </a:endParaRPr>
          </a:p>
        </p:txBody>
      </p:sp>
      <p:pic>
        <p:nvPicPr>
          <p:cNvPr id="4" name="Picture 3" descr="Screen Shot 2015-06-02 at 9.25.0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 y="0"/>
            <a:ext cx="8896217" cy="6858000"/>
          </a:xfrm>
          <a:prstGeom prst="rect">
            <a:avLst/>
          </a:prstGeom>
        </p:spPr>
      </p:pic>
    </p:spTree>
    <p:extLst>
      <p:ext uri="{BB962C8B-B14F-4D97-AF65-F5344CB8AC3E}">
        <p14:creationId xmlns:p14="http://schemas.microsoft.com/office/powerpoint/2010/main" val="1903483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Shape 143"/>
          <p:cNvSpPr txBox="1">
            <a:spLocks noGrp="1"/>
          </p:cNvSpPr>
          <p:nvPr>
            <p:ph type="sldNum" idx="12"/>
          </p:nvPr>
        </p:nvSpPr>
        <p:spPr>
          <a:xfrm>
            <a:off x="6019800" y="6356350"/>
            <a:ext cx="2666998"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r>
              <a:rPr lang="en-US" dirty="0" smtClean="0"/>
              <a:t> *Mitch’s Arrow - 26 May 2015 - - -&gt;  </a:t>
            </a:r>
            <a:fld id="{00000000-1234-1234-1234-123412341234}" type="slidenum">
              <a:rPr lang="en-US" smtClean="0"/>
              <a:pPr>
                <a:buClr>
                  <a:srgbClr val="000000"/>
                </a:buClr>
                <a:buSzPct val="25000"/>
                <a:buFont typeface="Arial"/>
                <a:buNone/>
              </a:pPr>
              <a:t>17</a:t>
            </a:fld>
            <a:endParaRPr lang="en-US" dirty="0"/>
          </a:p>
        </p:txBody>
      </p:sp>
      <p:sp>
        <p:nvSpPr>
          <p:cNvPr id="10" name="Shape 125"/>
          <p:cNvSpPr txBox="1">
            <a:spLocks noGrp="1"/>
          </p:cNvSpPr>
          <p:nvPr>
            <p:ph type="title"/>
          </p:nvPr>
        </p:nvSpPr>
        <p:spPr>
          <a:xfrm>
            <a:off x="609600" y="0"/>
            <a:ext cx="77724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1508B8"/>
              </a:buClr>
              <a:buSzPct val="25000"/>
              <a:buFont typeface="Calibri"/>
              <a:buNone/>
            </a:pPr>
            <a:r>
              <a:rPr lang="en-US" sz="3200" b="1" dirty="0" smtClean="0">
                <a:solidFill>
                  <a:srgbClr val="244061"/>
                </a:solidFill>
                <a:latin typeface="+mn-lt"/>
                <a:ea typeface="Calibri"/>
                <a:cs typeface="Calibri"/>
                <a:sym typeface="Calibri"/>
              </a:rPr>
              <a:t>Satellite (JPSS) Training Timeline*</a:t>
            </a:r>
            <a:endParaRPr lang="en-US" sz="3200" b="1" i="0" u="none" strike="noStrike" cap="none" baseline="0" dirty="0">
              <a:solidFill>
                <a:srgbClr val="244061"/>
              </a:solidFill>
              <a:latin typeface="+mn-lt"/>
              <a:ea typeface="Calibri"/>
              <a:cs typeface="Calibri"/>
              <a:sym typeface="Calibri"/>
            </a:endParaRPr>
          </a:p>
        </p:txBody>
      </p:sp>
      <p:graphicFrame>
        <p:nvGraphicFramePr>
          <p:cNvPr id="3" name="Diagram 2"/>
          <p:cNvGraphicFramePr/>
          <p:nvPr>
            <p:extLst>
              <p:ext uri="{D42A27DB-BD31-4B8C-83A1-F6EECF244321}">
                <p14:modId xmlns:p14="http://schemas.microsoft.com/office/powerpoint/2010/main" val="519828706"/>
              </p:ext>
            </p:extLst>
          </p:nvPr>
        </p:nvGraphicFramePr>
        <p:xfrm>
          <a:off x="118334" y="1371600"/>
          <a:ext cx="8991600" cy="195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Flowchart: Decision 27"/>
          <p:cNvSpPr/>
          <p:nvPr/>
        </p:nvSpPr>
        <p:spPr bwMode="auto">
          <a:xfrm>
            <a:off x="6248400" y="2256964"/>
            <a:ext cx="533400" cy="228600"/>
          </a:xfrm>
          <a:prstGeom prst="flowChartDecis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ln>
                <a:solidFill>
                  <a:srgbClr val="FF0000"/>
                </a:solidFill>
              </a:ln>
              <a:solidFill>
                <a:srgbClr val="C00000"/>
              </a:solidFill>
              <a:latin typeface="Arial"/>
            </a:endParaRPr>
          </a:p>
        </p:txBody>
      </p:sp>
      <p:sp>
        <p:nvSpPr>
          <p:cNvPr id="29" name="Flowchart: Decision 28"/>
          <p:cNvSpPr/>
          <p:nvPr/>
        </p:nvSpPr>
        <p:spPr bwMode="auto">
          <a:xfrm>
            <a:off x="4800600" y="2239216"/>
            <a:ext cx="533400" cy="228600"/>
          </a:xfrm>
          <a:prstGeom prst="flowChartDecis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ln>
                <a:solidFill>
                  <a:srgbClr val="FF0000"/>
                </a:solidFill>
              </a:ln>
              <a:solidFill>
                <a:srgbClr val="C00000"/>
              </a:solidFill>
              <a:latin typeface="Arial"/>
            </a:endParaRPr>
          </a:p>
        </p:txBody>
      </p:sp>
      <p:sp>
        <p:nvSpPr>
          <p:cNvPr id="30" name="Flowchart: Decision 29"/>
          <p:cNvSpPr/>
          <p:nvPr/>
        </p:nvSpPr>
        <p:spPr bwMode="auto">
          <a:xfrm>
            <a:off x="3200400" y="2240275"/>
            <a:ext cx="533400" cy="228600"/>
          </a:xfrm>
          <a:prstGeom prst="flowChartDecis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ln>
                <a:solidFill>
                  <a:srgbClr val="FF0000"/>
                </a:solidFill>
              </a:ln>
              <a:solidFill>
                <a:srgbClr val="C00000"/>
              </a:solidFill>
              <a:latin typeface="Arial"/>
            </a:endParaRPr>
          </a:p>
        </p:txBody>
      </p:sp>
      <p:sp>
        <p:nvSpPr>
          <p:cNvPr id="31" name="Flowchart: Decision 30"/>
          <p:cNvSpPr/>
          <p:nvPr/>
        </p:nvSpPr>
        <p:spPr bwMode="auto">
          <a:xfrm>
            <a:off x="1752600" y="2236232"/>
            <a:ext cx="533400" cy="228600"/>
          </a:xfrm>
          <a:prstGeom prst="flowChartDecis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ln>
                <a:solidFill>
                  <a:srgbClr val="FF0000"/>
                </a:solidFill>
              </a:ln>
              <a:solidFill>
                <a:srgbClr val="C00000"/>
              </a:solidFill>
              <a:latin typeface="Arial"/>
            </a:endParaRPr>
          </a:p>
        </p:txBody>
      </p:sp>
      <p:sp>
        <p:nvSpPr>
          <p:cNvPr id="8" name="TextBox 7"/>
          <p:cNvSpPr txBox="1"/>
          <p:nvPr/>
        </p:nvSpPr>
        <p:spPr>
          <a:xfrm>
            <a:off x="352425" y="3124200"/>
            <a:ext cx="1495650" cy="1733551"/>
          </a:xfrm>
          <a:prstGeom prst="rect">
            <a:avLst/>
          </a:prstGeom>
          <a:noFill/>
          <a:ln>
            <a:solidFill>
              <a:schemeClr val="tx1">
                <a:lumMod val="95000"/>
                <a:lumOff val="5000"/>
              </a:schemeClr>
            </a:solidFill>
          </a:ln>
        </p:spPr>
        <p:txBody>
          <a:bodyPr wrap="square" rtlCol="0">
            <a:spAutoFit/>
          </a:bodyPr>
          <a:lstStyle/>
          <a:p>
            <a:pPr marL="114300" lvl="1" indent="-114300" defTabSz="622300">
              <a:lnSpc>
                <a:spcPct val="90000"/>
              </a:lnSpc>
              <a:spcBef>
                <a:spcPct val="0"/>
              </a:spcBef>
              <a:spcAft>
                <a:spcPct val="15000"/>
              </a:spcAft>
              <a:buFontTx/>
              <a:buChar char="••"/>
              <a:defRPr/>
            </a:pPr>
            <a:r>
              <a:rPr lang="en-US" sz="1100" kern="1200" dirty="0" smtClean="0">
                <a:solidFill>
                  <a:sysClr val="windowText" lastClr="000000">
                    <a:hueOff val="0"/>
                    <a:satOff val="0"/>
                    <a:lumOff val="0"/>
                    <a:alphaOff val="0"/>
                  </a:sysClr>
                </a:solidFill>
                <a:ea typeface="+mn-ea"/>
              </a:rPr>
              <a:t>Basic Remote Sensing</a:t>
            </a:r>
          </a:p>
          <a:p>
            <a:pPr marL="114300" lvl="1" indent="-114300" defTabSz="622300">
              <a:lnSpc>
                <a:spcPct val="90000"/>
              </a:lnSpc>
              <a:spcBef>
                <a:spcPct val="0"/>
              </a:spcBef>
              <a:spcAft>
                <a:spcPct val="15000"/>
              </a:spcAft>
              <a:buFontTx/>
              <a:buChar char="••"/>
              <a:defRPr/>
            </a:pPr>
            <a:r>
              <a:rPr lang="en-US" sz="1100" dirty="0" smtClean="0">
                <a:solidFill>
                  <a:sysClr val="windowText" lastClr="000000">
                    <a:hueOff val="0"/>
                    <a:satOff val="0"/>
                    <a:lumOff val="0"/>
                    <a:alphaOff val="0"/>
                  </a:sysClr>
                </a:solidFill>
                <a:ea typeface="+mn-ea"/>
              </a:rPr>
              <a:t>Characteristics of Satellites</a:t>
            </a:r>
          </a:p>
          <a:p>
            <a:pPr marL="114300" lvl="1" indent="-114300" defTabSz="622300">
              <a:lnSpc>
                <a:spcPct val="90000"/>
              </a:lnSpc>
              <a:spcBef>
                <a:spcPct val="0"/>
              </a:spcBef>
              <a:spcAft>
                <a:spcPct val="15000"/>
              </a:spcAft>
              <a:buFontTx/>
              <a:buChar char="••"/>
              <a:defRPr/>
            </a:pPr>
            <a:r>
              <a:rPr lang="en-US" sz="1100" kern="1200" dirty="0" smtClean="0">
                <a:solidFill>
                  <a:prstClr val="black"/>
                </a:solidFill>
                <a:ea typeface="+mn-ea"/>
              </a:rPr>
              <a:t>Pull </a:t>
            </a:r>
            <a:r>
              <a:rPr lang="en-US" sz="1100" kern="1200" dirty="0">
                <a:solidFill>
                  <a:prstClr val="black"/>
                </a:solidFill>
                <a:ea typeface="+mn-ea"/>
              </a:rPr>
              <a:t>together from </a:t>
            </a:r>
            <a:r>
              <a:rPr lang="en-US" sz="1100" kern="1200" dirty="0" smtClean="0">
                <a:solidFill>
                  <a:prstClr val="black"/>
                </a:solidFill>
                <a:ea typeface="+mn-ea"/>
              </a:rPr>
              <a:t>COMET, VISIT, CIMSS</a:t>
            </a:r>
            <a:r>
              <a:rPr lang="en-US" sz="1100" kern="1200" dirty="0">
                <a:solidFill>
                  <a:prstClr val="black"/>
                </a:solidFill>
                <a:ea typeface="+mn-ea"/>
              </a:rPr>
              <a:t>, </a:t>
            </a:r>
            <a:r>
              <a:rPr lang="en-US" sz="1100" kern="1200" dirty="0" smtClean="0">
                <a:solidFill>
                  <a:prstClr val="black"/>
                </a:solidFill>
                <a:ea typeface="+mn-ea"/>
              </a:rPr>
              <a:t>CIRA, SPoRT, WMO Vlab, etc.</a:t>
            </a:r>
          </a:p>
          <a:p>
            <a:pPr marL="114300" lvl="1" indent="-114300" defTabSz="622300">
              <a:lnSpc>
                <a:spcPct val="90000"/>
              </a:lnSpc>
              <a:spcBef>
                <a:spcPct val="0"/>
              </a:spcBef>
              <a:spcAft>
                <a:spcPct val="15000"/>
              </a:spcAft>
              <a:buFontTx/>
              <a:buChar char="••"/>
              <a:defRPr/>
            </a:pPr>
            <a:endParaRPr lang="en-US" kern="1200" dirty="0" smtClean="0">
              <a:solidFill>
                <a:prstClr val="black"/>
              </a:solidFill>
              <a:ea typeface="+mn-ea"/>
            </a:endParaRPr>
          </a:p>
        </p:txBody>
      </p:sp>
      <p:sp>
        <p:nvSpPr>
          <p:cNvPr id="68" name="TextBox 67"/>
          <p:cNvSpPr txBox="1"/>
          <p:nvPr/>
        </p:nvSpPr>
        <p:spPr>
          <a:xfrm>
            <a:off x="1892152" y="3124200"/>
            <a:ext cx="1477447" cy="1631216"/>
          </a:xfrm>
          <a:prstGeom prst="rect">
            <a:avLst/>
          </a:prstGeom>
          <a:noFill/>
          <a:ln>
            <a:solidFill>
              <a:schemeClr val="tx1">
                <a:lumMod val="95000"/>
                <a:lumOff val="5000"/>
              </a:schemeClr>
            </a:solidFill>
          </a:ln>
        </p:spPr>
        <p:txBody>
          <a:bodyPr wrap="square" rtlCol="0">
            <a:spAutoFit/>
          </a:bodyPr>
          <a:lstStyle/>
          <a:p>
            <a:pPr marL="119063" indent="-119063">
              <a:lnSpc>
                <a:spcPts val="1500"/>
              </a:lnSpc>
              <a:buFont typeface="Arial" panose="020B0604020202020204" pitchFamily="34" charset="0"/>
              <a:buChar char="•"/>
            </a:pPr>
            <a:r>
              <a:rPr lang="en-US" sz="1100" kern="1200" dirty="0" smtClean="0">
                <a:solidFill>
                  <a:prstClr val="black"/>
                </a:solidFill>
                <a:ea typeface="+mn-ea"/>
              </a:rPr>
              <a:t>NWS Specific development</a:t>
            </a:r>
          </a:p>
          <a:p>
            <a:pPr marL="119063" indent="-119063">
              <a:lnSpc>
                <a:spcPts val="1500"/>
              </a:lnSpc>
              <a:buFont typeface="Arial" panose="020B0604020202020204" pitchFamily="34" charset="0"/>
              <a:buChar char="•"/>
            </a:pPr>
            <a:r>
              <a:rPr lang="en-US" sz="1100" kern="1200" dirty="0" smtClean="0">
                <a:solidFill>
                  <a:prstClr val="black"/>
                </a:solidFill>
                <a:ea typeface="+mn-ea"/>
              </a:rPr>
              <a:t>Initially DNB &amp; NUCAPS</a:t>
            </a:r>
          </a:p>
          <a:p>
            <a:pPr marL="119063" indent="-119063">
              <a:lnSpc>
                <a:spcPts val="1500"/>
              </a:lnSpc>
              <a:buFont typeface="Arial" panose="020B0604020202020204" pitchFamily="34" charset="0"/>
              <a:buChar char="•"/>
            </a:pPr>
            <a:r>
              <a:rPr lang="en-US" sz="1100" kern="1200" dirty="0" smtClean="0">
                <a:solidFill>
                  <a:prstClr val="black"/>
                </a:solidFill>
                <a:ea typeface="+mn-ea"/>
              </a:rPr>
              <a:t>SNPP &amp; JPSS</a:t>
            </a:r>
          </a:p>
          <a:p>
            <a:pPr marL="119063" indent="-119063">
              <a:lnSpc>
                <a:spcPts val="1500"/>
              </a:lnSpc>
              <a:buFont typeface="Arial" panose="020B0604020202020204" pitchFamily="34" charset="0"/>
              <a:buChar char="•"/>
            </a:pPr>
            <a:r>
              <a:rPr lang="en-US" sz="1100" kern="1200" dirty="0" smtClean="0">
                <a:solidFill>
                  <a:prstClr val="black"/>
                </a:solidFill>
                <a:ea typeface="+mn-ea"/>
              </a:rPr>
              <a:t>POES &amp; METOP</a:t>
            </a:r>
          </a:p>
          <a:p>
            <a:pPr marL="119063" indent="-119063">
              <a:lnSpc>
                <a:spcPts val="1500"/>
              </a:lnSpc>
              <a:buFont typeface="Arial" panose="020B0604020202020204" pitchFamily="34" charset="0"/>
              <a:buChar char="•"/>
            </a:pPr>
            <a:r>
              <a:rPr lang="en-US" sz="1100" kern="1200" dirty="0" smtClean="0">
                <a:solidFill>
                  <a:prstClr val="black"/>
                </a:solidFill>
                <a:ea typeface="+mn-ea"/>
              </a:rPr>
              <a:t>Blended Polar and Geo.</a:t>
            </a:r>
          </a:p>
        </p:txBody>
      </p:sp>
      <p:cxnSp>
        <p:nvCxnSpPr>
          <p:cNvPr id="52" name="Straight Arrow Connector 51"/>
          <p:cNvCxnSpPr/>
          <p:nvPr/>
        </p:nvCxnSpPr>
        <p:spPr>
          <a:xfrm>
            <a:off x="609600" y="1562812"/>
            <a:ext cx="1282552"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00335" y="1393535"/>
            <a:ext cx="673582" cy="338554"/>
          </a:xfrm>
          <a:prstGeom prst="rect">
            <a:avLst/>
          </a:prstGeom>
          <a:solidFill>
            <a:schemeClr val="bg1"/>
          </a:solidFill>
        </p:spPr>
        <p:txBody>
          <a:bodyPr wrap="none" rtlCol="0">
            <a:spAutoFit/>
          </a:bodyPr>
          <a:lstStyle/>
          <a:p>
            <a:r>
              <a:rPr lang="en-US" sz="1600" b="1" dirty="0" smtClean="0">
                <a:effectLst>
                  <a:outerShdw blurRad="38100" dist="38100" dir="2700000" algn="tl">
                    <a:srgbClr val="000000">
                      <a:alpha val="43137"/>
                    </a:srgbClr>
                  </a:outerShdw>
                </a:effectLst>
                <a:ea typeface="+mn-ea"/>
              </a:rPr>
              <a:t>FY15</a:t>
            </a:r>
            <a:endParaRPr lang="en-US" b="1" dirty="0">
              <a:effectLst>
                <a:outerShdw blurRad="38100" dist="38100" dir="2700000" algn="tl">
                  <a:srgbClr val="000000">
                    <a:alpha val="43137"/>
                  </a:srgbClr>
                </a:outerShdw>
              </a:effectLst>
              <a:ea typeface="+mn-ea"/>
            </a:endParaRPr>
          </a:p>
        </p:txBody>
      </p:sp>
      <p:cxnSp>
        <p:nvCxnSpPr>
          <p:cNvPr id="57" name="Straight Arrow Connector 56"/>
          <p:cNvCxnSpPr/>
          <p:nvPr/>
        </p:nvCxnSpPr>
        <p:spPr>
          <a:xfrm>
            <a:off x="3969085" y="1562812"/>
            <a:ext cx="3727115" cy="0"/>
          </a:xfrm>
          <a:prstGeom prst="straightConnector1">
            <a:avLst/>
          </a:prstGeom>
          <a:ln w="1905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325323" y="1393535"/>
            <a:ext cx="1685077" cy="307777"/>
          </a:xfrm>
          <a:prstGeom prst="rect">
            <a:avLst/>
          </a:prstGeom>
          <a:solidFill>
            <a:schemeClr val="bg1"/>
          </a:solidFill>
        </p:spPr>
        <p:txBody>
          <a:bodyPr wrap="none" rtlCol="0">
            <a:spAutoFit/>
          </a:bodyPr>
          <a:lstStyle/>
          <a:p>
            <a:r>
              <a:rPr lang="en-US" b="1" dirty="0" smtClean="0">
                <a:solidFill>
                  <a:srgbClr val="7030A0"/>
                </a:solidFill>
                <a:effectLst>
                  <a:outerShdw blurRad="38100" dist="38100" dir="2700000" algn="tl">
                    <a:srgbClr val="000000">
                      <a:alpha val="43137"/>
                    </a:srgbClr>
                  </a:outerShdw>
                </a:effectLst>
                <a:ea typeface="+mn-ea"/>
              </a:rPr>
              <a:t>FY18 and Beyond</a:t>
            </a:r>
            <a:endParaRPr lang="en-US" b="1" dirty="0">
              <a:solidFill>
                <a:srgbClr val="7030A0"/>
              </a:solidFill>
              <a:effectLst>
                <a:outerShdw blurRad="38100" dist="38100" dir="2700000" algn="tl">
                  <a:srgbClr val="000000">
                    <a:alpha val="43137"/>
                  </a:srgbClr>
                </a:outerShdw>
              </a:effectLst>
              <a:ea typeface="+mn-ea"/>
            </a:endParaRPr>
          </a:p>
        </p:txBody>
      </p:sp>
      <p:cxnSp>
        <p:nvCxnSpPr>
          <p:cNvPr id="59" name="Straight Arrow Connector 58"/>
          <p:cNvCxnSpPr/>
          <p:nvPr/>
        </p:nvCxnSpPr>
        <p:spPr>
          <a:xfrm flipV="1">
            <a:off x="1866900" y="1547423"/>
            <a:ext cx="1638300" cy="15389"/>
          </a:xfrm>
          <a:prstGeom prst="straightConnector1">
            <a:avLst/>
          </a:prstGeom>
          <a:ln w="1905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341370" y="1414046"/>
            <a:ext cx="935230" cy="338554"/>
          </a:xfrm>
          <a:prstGeom prst="rect">
            <a:avLst/>
          </a:prstGeom>
          <a:solidFill>
            <a:schemeClr val="bg1"/>
          </a:solidFill>
        </p:spPr>
        <p:txBody>
          <a:bodyPr wrap="square" rtlCol="0">
            <a:spAutoFit/>
          </a:bodyPr>
          <a:lstStyle/>
          <a:p>
            <a:r>
              <a:rPr lang="en-US" sz="1600" b="1" dirty="0" smtClean="0">
                <a:effectLst>
                  <a:outerShdw blurRad="38100" dist="38100" dir="2700000" algn="tl">
                    <a:srgbClr val="000000">
                      <a:alpha val="43137"/>
                    </a:srgbClr>
                  </a:outerShdw>
                </a:effectLst>
                <a:ea typeface="+mn-ea"/>
              </a:rPr>
              <a:t>FY16</a:t>
            </a:r>
            <a:endParaRPr lang="en-US" b="1" dirty="0">
              <a:effectLst>
                <a:outerShdw blurRad="38100" dist="38100" dir="2700000" algn="tl">
                  <a:srgbClr val="000000">
                    <a:alpha val="43137"/>
                  </a:srgbClr>
                </a:outerShdw>
              </a:effectLst>
              <a:ea typeface="+mn-ea"/>
            </a:endParaRPr>
          </a:p>
        </p:txBody>
      </p:sp>
      <p:sp>
        <p:nvSpPr>
          <p:cNvPr id="60" name="TextBox 59"/>
          <p:cNvSpPr txBox="1"/>
          <p:nvPr/>
        </p:nvSpPr>
        <p:spPr>
          <a:xfrm>
            <a:off x="3719111" y="2206823"/>
            <a:ext cx="1157689" cy="307777"/>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ea typeface="+mn-ea"/>
              </a:rPr>
              <a:t>Application</a:t>
            </a:r>
            <a:endParaRPr lang="en-US" b="1" dirty="0">
              <a:solidFill>
                <a:srgbClr val="FFFFFF"/>
              </a:solidFill>
              <a:effectLst>
                <a:outerShdw blurRad="38100" dist="38100" dir="2700000" algn="tl">
                  <a:srgbClr val="000000">
                    <a:alpha val="43137"/>
                  </a:srgbClr>
                </a:outerShdw>
              </a:effectLst>
              <a:ea typeface="+mn-ea"/>
            </a:endParaRPr>
          </a:p>
        </p:txBody>
      </p:sp>
      <p:sp>
        <p:nvSpPr>
          <p:cNvPr id="62" name="TextBox 61"/>
          <p:cNvSpPr txBox="1"/>
          <p:nvPr/>
        </p:nvSpPr>
        <p:spPr>
          <a:xfrm>
            <a:off x="5326353" y="2206823"/>
            <a:ext cx="922047" cy="307777"/>
          </a:xfrm>
          <a:prstGeom prst="rect">
            <a:avLst/>
          </a:prstGeom>
          <a:noFill/>
        </p:spPr>
        <p:txBody>
          <a:bodyPr wrap="square" rtlCol="0">
            <a:spAutoFit/>
          </a:bodyPr>
          <a:lstStyle/>
          <a:p>
            <a:r>
              <a:rPr lang="en-US" b="1" dirty="0" smtClean="0">
                <a:solidFill>
                  <a:srgbClr val="FFFFFF"/>
                </a:solidFill>
                <a:effectLst>
                  <a:outerShdw blurRad="38100" dist="38100" dir="2700000" algn="tl">
                    <a:srgbClr val="000000">
                      <a:alpha val="43137"/>
                    </a:srgbClr>
                  </a:outerShdw>
                </a:effectLst>
                <a:ea typeface="+mn-ea"/>
              </a:rPr>
              <a:t>Exercise</a:t>
            </a:r>
            <a:endParaRPr lang="en-US" b="1" dirty="0">
              <a:solidFill>
                <a:srgbClr val="FFFFFF"/>
              </a:solidFill>
              <a:effectLst>
                <a:outerShdw blurRad="38100" dist="38100" dir="2700000" algn="tl">
                  <a:srgbClr val="000000">
                    <a:alpha val="43137"/>
                  </a:srgbClr>
                </a:outerShdw>
              </a:effectLst>
              <a:ea typeface="+mn-ea"/>
            </a:endParaRPr>
          </a:p>
        </p:txBody>
      </p:sp>
      <p:sp>
        <p:nvSpPr>
          <p:cNvPr id="64" name="TextBox 63"/>
          <p:cNvSpPr txBox="1"/>
          <p:nvPr/>
        </p:nvSpPr>
        <p:spPr>
          <a:xfrm>
            <a:off x="6761475" y="2133600"/>
            <a:ext cx="858525" cy="523220"/>
          </a:xfrm>
          <a:prstGeom prst="rect">
            <a:avLst/>
          </a:prstGeom>
          <a:noFill/>
        </p:spPr>
        <p:txBody>
          <a:bodyPr wrap="square" rtlCol="0">
            <a:spAutoFit/>
          </a:bodyPr>
          <a:lstStyle/>
          <a:p>
            <a:r>
              <a:rPr lang="en-US" b="1" dirty="0" smtClean="0">
                <a:solidFill>
                  <a:srgbClr val="FFFFFF"/>
                </a:solidFill>
                <a:effectLst>
                  <a:outerShdw blurRad="38100" dist="38100" dir="2700000" algn="tl">
                    <a:srgbClr val="000000">
                      <a:alpha val="43137"/>
                    </a:srgbClr>
                  </a:outerShdw>
                </a:effectLst>
                <a:ea typeface="+mn-ea"/>
              </a:rPr>
              <a:t>Make it </a:t>
            </a:r>
          </a:p>
          <a:p>
            <a:r>
              <a:rPr lang="en-US" b="1" dirty="0" smtClean="0">
                <a:solidFill>
                  <a:srgbClr val="FFFFFF"/>
                </a:solidFill>
                <a:effectLst>
                  <a:outerShdw blurRad="38100" dist="38100" dir="2700000" algn="tl">
                    <a:srgbClr val="000000">
                      <a:alpha val="43137"/>
                    </a:srgbClr>
                  </a:outerShdw>
                </a:effectLst>
                <a:ea typeface="+mn-ea"/>
              </a:rPr>
              <a:t>Stick</a:t>
            </a:r>
            <a:endParaRPr lang="en-US" b="1" dirty="0">
              <a:solidFill>
                <a:srgbClr val="FFFFFF"/>
              </a:solidFill>
              <a:effectLst>
                <a:outerShdw blurRad="38100" dist="38100" dir="2700000" algn="tl">
                  <a:srgbClr val="000000">
                    <a:alpha val="43137"/>
                  </a:srgbClr>
                </a:outerShdw>
              </a:effectLst>
              <a:ea typeface="+mn-ea"/>
            </a:endParaRPr>
          </a:p>
        </p:txBody>
      </p:sp>
      <p:sp>
        <p:nvSpPr>
          <p:cNvPr id="66" name="TextBox 65"/>
          <p:cNvSpPr txBox="1"/>
          <p:nvPr/>
        </p:nvSpPr>
        <p:spPr>
          <a:xfrm>
            <a:off x="3429512" y="3124200"/>
            <a:ext cx="1371088" cy="3538854"/>
          </a:xfrm>
          <a:prstGeom prst="rect">
            <a:avLst/>
          </a:prstGeom>
          <a:noFill/>
          <a:ln>
            <a:solidFill>
              <a:schemeClr val="tx1">
                <a:lumMod val="95000"/>
                <a:lumOff val="5000"/>
              </a:schemeClr>
            </a:solidFill>
          </a:ln>
        </p:spPr>
        <p:txBody>
          <a:bodyPr wrap="square" rtlCol="0">
            <a:spAutoFit/>
          </a:bodyPr>
          <a:lstStyle/>
          <a:p>
            <a:pPr marL="119063" indent="-119063">
              <a:lnSpc>
                <a:spcPts val="1500"/>
              </a:lnSpc>
              <a:buFont typeface="Arial" panose="020B0604020202020204" pitchFamily="34" charset="0"/>
              <a:buChar char="•"/>
            </a:pPr>
            <a:r>
              <a:rPr lang="en-US" sz="1100" kern="1200" dirty="0" smtClean="0">
                <a:solidFill>
                  <a:prstClr val="black"/>
                </a:solidFill>
                <a:ea typeface="+mn-ea"/>
              </a:rPr>
              <a:t>Forecast/ warning process</a:t>
            </a:r>
          </a:p>
          <a:p>
            <a:pPr marL="119063" indent="-119063">
              <a:lnSpc>
                <a:spcPts val="1500"/>
              </a:lnSpc>
              <a:buFont typeface="Arial" panose="020B0604020202020204" pitchFamily="34" charset="0"/>
              <a:buChar char="•"/>
            </a:pPr>
            <a:r>
              <a:rPr lang="en-US" sz="1100" kern="1200" dirty="0" smtClean="0">
                <a:solidFill>
                  <a:prstClr val="black"/>
                </a:solidFill>
                <a:ea typeface="+mn-ea"/>
              </a:rPr>
              <a:t>Phenomena based</a:t>
            </a:r>
          </a:p>
          <a:p>
            <a:pPr marL="119063" indent="-119063">
              <a:lnSpc>
                <a:spcPts val="1500"/>
              </a:lnSpc>
              <a:buFont typeface="Arial" panose="020B0604020202020204" pitchFamily="34" charset="0"/>
              <a:buChar char="•"/>
            </a:pPr>
            <a:r>
              <a:rPr lang="en-US" sz="1100" kern="1200" dirty="0" smtClean="0">
                <a:solidFill>
                  <a:prstClr val="black"/>
                </a:solidFill>
                <a:ea typeface="+mn-ea"/>
              </a:rPr>
              <a:t>JPSS Operational products &amp; NWS approved RGB’s.</a:t>
            </a:r>
          </a:p>
          <a:p>
            <a:pPr marL="119063" indent="-119063">
              <a:lnSpc>
                <a:spcPts val="1500"/>
              </a:lnSpc>
              <a:buFont typeface="Arial" panose="020B0604020202020204" pitchFamily="34" charset="0"/>
              <a:buChar char="•"/>
            </a:pPr>
            <a:r>
              <a:rPr lang="en-US" sz="1100" kern="1200" dirty="0" smtClean="0">
                <a:solidFill>
                  <a:prstClr val="black"/>
                </a:solidFill>
                <a:ea typeface="+mn-ea"/>
              </a:rPr>
              <a:t>Service areas (hydro, tropical, fire, AQ/aerosols</a:t>
            </a:r>
            <a:r>
              <a:rPr lang="en-US" sz="1100" kern="1200" dirty="0">
                <a:solidFill>
                  <a:prstClr val="black"/>
                </a:solidFill>
                <a:ea typeface="+mn-ea"/>
              </a:rPr>
              <a:t>, aviation/</a:t>
            </a:r>
            <a:r>
              <a:rPr lang="en-US" sz="1100" kern="1200" dirty="0" err="1">
                <a:solidFill>
                  <a:prstClr val="black"/>
                </a:solidFill>
                <a:ea typeface="+mn-ea"/>
              </a:rPr>
              <a:t>volc</a:t>
            </a:r>
            <a:r>
              <a:rPr lang="en-US" sz="1100" kern="1200" dirty="0">
                <a:solidFill>
                  <a:prstClr val="black"/>
                </a:solidFill>
                <a:ea typeface="+mn-ea"/>
              </a:rPr>
              <a:t>, </a:t>
            </a:r>
            <a:r>
              <a:rPr lang="en-US" sz="1100" kern="1200" dirty="0" smtClean="0">
                <a:solidFill>
                  <a:prstClr val="black"/>
                </a:solidFill>
                <a:ea typeface="+mn-ea"/>
              </a:rPr>
              <a:t>etc.)</a:t>
            </a:r>
          </a:p>
          <a:p>
            <a:pPr marL="119063" indent="-119063">
              <a:lnSpc>
                <a:spcPts val="1500"/>
              </a:lnSpc>
              <a:buFont typeface="Arial" panose="020B0604020202020204" pitchFamily="34" charset="0"/>
              <a:buChar char="•"/>
            </a:pPr>
            <a:r>
              <a:rPr lang="en-US" sz="1100" kern="1200" dirty="0" smtClean="0">
                <a:solidFill>
                  <a:prstClr val="black"/>
                </a:solidFill>
                <a:ea typeface="+mn-ea"/>
              </a:rPr>
              <a:t>10-15 minute modules</a:t>
            </a:r>
          </a:p>
          <a:p>
            <a:pPr marL="119063" indent="-119063">
              <a:lnSpc>
                <a:spcPts val="1500"/>
              </a:lnSpc>
              <a:buFont typeface="Arial" panose="020B0604020202020204" pitchFamily="34" charset="0"/>
              <a:buChar char="•"/>
            </a:pPr>
            <a:r>
              <a:rPr lang="en-US" sz="1100" kern="1200" dirty="0" smtClean="0">
                <a:solidFill>
                  <a:prstClr val="black"/>
                </a:solidFill>
                <a:ea typeface="+mn-ea"/>
              </a:rPr>
              <a:t>Techniques</a:t>
            </a:r>
          </a:p>
          <a:p>
            <a:pPr marL="119063" indent="-119063">
              <a:lnSpc>
                <a:spcPts val="1500"/>
              </a:lnSpc>
              <a:buFont typeface="Arial" panose="020B0604020202020204" pitchFamily="34" charset="0"/>
              <a:buChar char="•"/>
            </a:pPr>
            <a:r>
              <a:rPr lang="en-US" sz="1100" kern="1200" dirty="0" err="1" smtClean="0">
                <a:solidFill>
                  <a:prstClr val="black"/>
                </a:solidFill>
                <a:ea typeface="+mn-ea"/>
              </a:rPr>
              <a:t>QuickGuides</a:t>
            </a:r>
            <a:endParaRPr lang="en-US" sz="1100" kern="1200" dirty="0" smtClean="0">
              <a:solidFill>
                <a:prstClr val="black"/>
              </a:solidFill>
              <a:ea typeface="+mn-ea"/>
            </a:endParaRPr>
          </a:p>
        </p:txBody>
      </p:sp>
      <p:sp>
        <p:nvSpPr>
          <p:cNvPr id="67" name="TextBox 66"/>
          <p:cNvSpPr txBox="1"/>
          <p:nvPr/>
        </p:nvSpPr>
        <p:spPr>
          <a:xfrm>
            <a:off x="4876800" y="3129424"/>
            <a:ext cx="1447800" cy="1618200"/>
          </a:xfrm>
          <a:prstGeom prst="rect">
            <a:avLst/>
          </a:prstGeom>
          <a:noFill/>
          <a:ln>
            <a:solidFill>
              <a:schemeClr val="tx1">
                <a:lumMod val="95000"/>
                <a:lumOff val="5000"/>
              </a:schemeClr>
            </a:solidFill>
          </a:ln>
        </p:spPr>
        <p:txBody>
          <a:bodyPr wrap="square" rtlCol="0">
            <a:spAutoFit/>
          </a:bodyPr>
          <a:lstStyle/>
          <a:p>
            <a:pPr marL="119063" indent="-119063">
              <a:lnSpc>
                <a:spcPts val="1500"/>
              </a:lnSpc>
              <a:buFont typeface="Arial" panose="020B0604020202020204" pitchFamily="34" charset="0"/>
              <a:buChar char="•"/>
            </a:pPr>
            <a:r>
              <a:rPr lang="en-US" sz="1100" kern="1200" dirty="0" smtClean="0">
                <a:solidFill>
                  <a:prstClr val="black"/>
                </a:solidFill>
                <a:ea typeface="+mn-ea"/>
              </a:rPr>
              <a:t>Simulations</a:t>
            </a:r>
          </a:p>
          <a:p>
            <a:pPr marL="119063" indent="-119063">
              <a:lnSpc>
                <a:spcPts val="1500"/>
              </a:lnSpc>
              <a:buFont typeface="Arial" panose="020B0604020202020204" pitchFamily="34" charset="0"/>
              <a:buChar char="•"/>
            </a:pPr>
            <a:r>
              <a:rPr lang="en-US" sz="1100" kern="1200" dirty="0" smtClean="0">
                <a:solidFill>
                  <a:prstClr val="black"/>
                </a:solidFill>
                <a:ea typeface="+mn-ea"/>
              </a:rPr>
              <a:t>Local training initiatives</a:t>
            </a:r>
          </a:p>
          <a:p>
            <a:pPr marL="119063" indent="-119063">
              <a:lnSpc>
                <a:spcPts val="1500"/>
              </a:lnSpc>
              <a:buFont typeface="Arial" panose="020B0604020202020204" pitchFamily="34" charset="0"/>
              <a:buChar char="•"/>
            </a:pPr>
            <a:r>
              <a:rPr lang="en-US" sz="1100" kern="1200" dirty="0" smtClean="0">
                <a:solidFill>
                  <a:prstClr val="black"/>
                </a:solidFill>
                <a:ea typeface="+mn-ea"/>
              </a:rPr>
              <a:t>“As it occurs” training</a:t>
            </a:r>
          </a:p>
          <a:p>
            <a:pPr marL="119063" indent="-119063">
              <a:lnSpc>
                <a:spcPts val="1500"/>
              </a:lnSpc>
              <a:buFont typeface="Arial" panose="020B0604020202020204" pitchFamily="34" charset="0"/>
              <a:buChar char="•"/>
            </a:pPr>
            <a:r>
              <a:rPr lang="en-US" sz="1100" kern="1200" dirty="0">
                <a:solidFill>
                  <a:prstClr val="black"/>
                </a:solidFill>
                <a:ea typeface="+mn-ea"/>
              </a:rPr>
              <a:t>Evolve initial satellite concept of </a:t>
            </a:r>
            <a:r>
              <a:rPr lang="en-US" sz="1100" kern="1200" dirty="0" smtClean="0">
                <a:solidFill>
                  <a:prstClr val="black"/>
                </a:solidFill>
                <a:ea typeface="+mn-ea"/>
              </a:rPr>
              <a:t>operations</a:t>
            </a:r>
            <a:endParaRPr lang="en-US" sz="800" b="1" kern="1200" dirty="0">
              <a:solidFill>
                <a:prstClr val="black"/>
              </a:solidFill>
              <a:ea typeface="+mn-ea"/>
            </a:endParaRPr>
          </a:p>
        </p:txBody>
      </p:sp>
      <p:sp>
        <p:nvSpPr>
          <p:cNvPr id="69" name="TextBox 68"/>
          <p:cNvSpPr txBox="1"/>
          <p:nvPr/>
        </p:nvSpPr>
        <p:spPr>
          <a:xfrm>
            <a:off x="6401312" y="3118262"/>
            <a:ext cx="2590288" cy="2580002"/>
          </a:xfrm>
          <a:prstGeom prst="rect">
            <a:avLst/>
          </a:prstGeom>
          <a:solidFill>
            <a:schemeClr val="bg1"/>
          </a:solidFill>
          <a:ln>
            <a:solidFill>
              <a:schemeClr val="tx1">
                <a:lumMod val="95000"/>
                <a:lumOff val="5000"/>
              </a:schemeClr>
            </a:solidFill>
          </a:ln>
        </p:spPr>
        <p:txBody>
          <a:bodyPr wrap="square" rtlCol="0">
            <a:spAutoFit/>
          </a:bodyPr>
          <a:lstStyle/>
          <a:p>
            <a:pPr marL="119063" indent="-119063">
              <a:lnSpc>
                <a:spcPts val="1500"/>
              </a:lnSpc>
              <a:buFont typeface="Arial" panose="020B0604020202020204" pitchFamily="34" charset="0"/>
              <a:buChar char="•"/>
            </a:pPr>
            <a:r>
              <a:rPr lang="en-US" sz="1100" kern="1200" dirty="0" smtClean="0">
                <a:solidFill>
                  <a:prstClr val="black"/>
                </a:solidFill>
                <a:ea typeface="+mn-ea"/>
              </a:rPr>
              <a:t>Reference materials in AWIPS</a:t>
            </a:r>
          </a:p>
          <a:p>
            <a:pPr marL="119063" indent="-119063">
              <a:lnSpc>
                <a:spcPts val="1500"/>
              </a:lnSpc>
              <a:buFont typeface="Arial" panose="020B0604020202020204" pitchFamily="34" charset="0"/>
              <a:buChar char="•"/>
            </a:pPr>
            <a:r>
              <a:rPr lang="en-US" sz="1100" kern="1200" dirty="0" smtClean="0">
                <a:solidFill>
                  <a:prstClr val="black"/>
                </a:solidFill>
                <a:ea typeface="+mn-ea"/>
              </a:rPr>
              <a:t>Repeat…practice</a:t>
            </a:r>
          </a:p>
          <a:p>
            <a:pPr marL="119063" indent="-119063">
              <a:lnSpc>
                <a:spcPts val="1500"/>
              </a:lnSpc>
              <a:buFont typeface="Arial" panose="020B0604020202020204" pitchFamily="34" charset="0"/>
              <a:buChar char="•"/>
            </a:pPr>
            <a:r>
              <a:rPr lang="en-US" sz="1100" kern="1200" dirty="0" smtClean="0">
                <a:solidFill>
                  <a:prstClr val="black"/>
                </a:solidFill>
                <a:ea typeface="+mn-ea"/>
              </a:rPr>
              <a:t>Blogs</a:t>
            </a:r>
          </a:p>
          <a:p>
            <a:pPr marL="119063" indent="-119063">
              <a:lnSpc>
                <a:spcPts val="1500"/>
              </a:lnSpc>
              <a:buFont typeface="Arial" panose="020B0604020202020204" pitchFamily="34" charset="0"/>
              <a:buChar char="•"/>
            </a:pPr>
            <a:r>
              <a:rPr lang="en-US" sz="1100" kern="1200" dirty="0">
                <a:solidFill>
                  <a:prstClr val="black"/>
                </a:solidFill>
                <a:ea typeface="+mn-ea"/>
              </a:rPr>
              <a:t>Seasonal </a:t>
            </a:r>
            <a:r>
              <a:rPr lang="en-US" sz="1100" kern="1200" dirty="0" smtClean="0">
                <a:solidFill>
                  <a:prstClr val="black"/>
                </a:solidFill>
                <a:ea typeface="+mn-ea"/>
              </a:rPr>
              <a:t>readiness</a:t>
            </a:r>
          </a:p>
          <a:p>
            <a:pPr marL="119063" indent="-119063">
              <a:lnSpc>
                <a:spcPts val="1500"/>
              </a:lnSpc>
              <a:buFont typeface="Arial" panose="020B0604020202020204" pitchFamily="34" charset="0"/>
              <a:buChar char="•"/>
            </a:pPr>
            <a:r>
              <a:rPr lang="en-US" sz="1100" kern="1200" dirty="0" smtClean="0">
                <a:solidFill>
                  <a:prstClr val="black"/>
                </a:solidFill>
                <a:ea typeface="+mn-ea"/>
              </a:rPr>
              <a:t>Peer-to-peer sharing</a:t>
            </a:r>
            <a:endParaRPr lang="en-US" sz="1100" kern="1200" dirty="0">
              <a:solidFill>
                <a:prstClr val="black"/>
              </a:solidFill>
              <a:ea typeface="+mn-ea"/>
            </a:endParaRPr>
          </a:p>
          <a:p>
            <a:pPr marL="119063" indent="-119063">
              <a:lnSpc>
                <a:spcPts val="1500"/>
              </a:lnSpc>
              <a:buFont typeface="Arial" panose="020B0604020202020204" pitchFamily="34" charset="0"/>
              <a:buChar char="•"/>
            </a:pPr>
            <a:r>
              <a:rPr lang="en-US" sz="1100" kern="1200" dirty="0" smtClean="0">
                <a:solidFill>
                  <a:prstClr val="black"/>
                </a:solidFill>
                <a:ea typeface="+mn-ea"/>
              </a:rPr>
              <a:t>Storm-of-the month webinars</a:t>
            </a:r>
          </a:p>
          <a:p>
            <a:pPr marL="119063" indent="-119063">
              <a:lnSpc>
                <a:spcPts val="1500"/>
              </a:lnSpc>
              <a:buFont typeface="Arial" panose="020B0604020202020204" pitchFamily="34" charset="0"/>
              <a:buChar char="•"/>
            </a:pPr>
            <a:r>
              <a:rPr lang="en-US" sz="1100" kern="1200" dirty="0" smtClean="0">
                <a:solidFill>
                  <a:prstClr val="black"/>
                </a:solidFill>
                <a:ea typeface="+mn-ea"/>
              </a:rPr>
              <a:t>Demonstrated performance</a:t>
            </a:r>
          </a:p>
          <a:p>
            <a:pPr marL="119063" indent="-119063">
              <a:lnSpc>
                <a:spcPts val="1500"/>
              </a:lnSpc>
              <a:buFont typeface="Arial" panose="020B0604020202020204" pitchFamily="34" charset="0"/>
              <a:buChar char="•"/>
            </a:pPr>
            <a:r>
              <a:rPr lang="en-US" sz="1100" kern="1200" dirty="0" smtClean="0">
                <a:solidFill>
                  <a:prstClr val="black"/>
                </a:solidFill>
                <a:ea typeface="+mn-ea"/>
              </a:rPr>
              <a:t>Continuous Learning</a:t>
            </a:r>
          </a:p>
          <a:p>
            <a:pPr marL="119063" indent="-119063">
              <a:lnSpc>
                <a:spcPts val="1500"/>
              </a:lnSpc>
              <a:buFont typeface="Arial" panose="020B0604020202020204" pitchFamily="34" charset="0"/>
              <a:buChar char="•"/>
            </a:pPr>
            <a:r>
              <a:rPr lang="en-US" sz="1100" kern="1200" dirty="0" smtClean="0">
                <a:solidFill>
                  <a:prstClr val="black"/>
                </a:solidFill>
                <a:ea typeface="+mn-ea"/>
              </a:rPr>
              <a:t>Operations to Research</a:t>
            </a:r>
          </a:p>
          <a:p>
            <a:pPr marL="119063" indent="-119063">
              <a:lnSpc>
                <a:spcPts val="1500"/>
              </a:lnSpc>
              <a:buFont typeface="Arial" panose="020B0604020202020204" pitchFamily="34" charset="0"/>
              <a:buChar char="•"/>
            </a:pPr>
            <a:r>
              <a:rPr lang="en-US" sz="1100" kern="1200" dirty="0" smtClean="0">
                <a:solidFill>
                  <a:prstClr val="black"/>
                </a:solidFill>
                <a:ea typeface="+mn-ea"/>
              </a:rPr>
              <a:t>Optimize implementations for operations</a:t>
            </a:r>
          </a:p>
          <a:p>
            <a:pPr marL="119063" indent="-119063">
              <a:lnSpc>
                <a:spcPts val="1500"/>
              </a:lnSpc>
              <a:buFont typeface="Arial" panose="020B0604020202020204" pitchFamily="34" charset="0"/>
              <a:buChar char="•"/>
            </a:pPr>
            <a:r>
              <a:rPr lang="en-US" sz="1100" kern="1200" dirty="0" smtClean="0">
                <a:solidFill>
                  <a:prstClr val="black"/>
                </a:solidFill>
                <a:ea typeface="+mn-ea"/>
              </a:rPr>
              <a:t>Update for evolving science</a:t>
            </a:r>
          </a:p>
          <a:p>
            <a:pPr marL="119063" indent="-119063">
              <a:lnSpc>
                <a:spcPts val="1500"/>
              </a:lnSpc>
              <a:buFont typeface="Arial" panose="020B0604020202020204" pitchFamily="34" charset="0"/>
              <a:buChar char="•"/>
            </a:pPr>
            <a:r>
              <a:rPr lang="en-US" sz="1100" kern="1200" dirty="0" smtClean="0">
                <a:solidFill>
                  <a:prstClr val="black"/>
                </a:solidFill>
                <a:ea typeface="+mn-ea"/>
              </a:rPr>
              <a:t>Put in IDSS and WRN context</a:t>
            </a:r>
            <a:endParaRPr lang="en-US" sz="800" b="1" kern="1200" dirty="0">
              <a:solidFill>
                <a:prstClr val="black"/>
              </a:solidFill>
              <a:ea typeface="+mn-ea"/>
            </a:endParaRPr>
          </a:p>
        </p:txBody>
      </p:sp>
      <p:sp>
        <p:nvSpPr>
          <p:cNvPr id="24" name="TextBox 23"/>
          <p:cNvSpPr txBox="1"/>
          <p:nvPr/>
        </p:nvSpPr>
        <p:spPr>
          <a:xfrm>
            <a:off x="3657600" y="1283846"/>
            <a:ext cx="935230" cy="584775"/>
          </a:xfrm>
          <a:prstGeom prst="rect">
            <a:avLst/>
          </a:prstGeom>
          <a:solidFill>
            <a:schemeClr val="bg1"/>
          </a:solidFill>
        </p:spPr>
        <p:txBody>
          <a:bodyPr wrap="square" rtlCol="0">
            <a:spAutoFit/>
          </a:bodyPr>
          <a:lstStyle/>
          <a:p>
            <a:r>
              <a:rPr lang="en-US" sz="1600" b="1" dirty="0" smtClean="0">
                <a:solidFill>
                  <a:srgbClr val="1F497D"/>
                </a:solidFill>
                <a:effectLst>
                  <a:outerShdw blurRad="38100" dist="38100" dir="2700000" algn="tl">
                    <a:srgbClr val="000000">
                      <a:alpha val="43137"/>
                    </a:srgbClr>
                  </a:outerShdw>
                </a:effectLst>
                <a:ea typeface="+mn-ea"/>
              </a:rPr>
              <a:t>FY17</a:t>
            </a:r>
          </a:p>
          <a:p>
            <a:r>
              <a:rPr lang="en-US" sz="1600" b="1" dirty="0" smtClean="0">
                <a:solidFill>
                  <a:srgbClr val="1F497D"/>
                </a:solidFill>
                <a:effectLst>
                  <a:outerShdw blurRad="38100" dist="38100" dir="2700000" algn="tl">
                    <a:srgbClr val="000000">
                      <a:alpha val="43137"/>
                    </a:srgbClr>
                  </a:outerShdw>
                </a:effectLst>
                <a:ea typeface="+mn-ea"/>
              </a:rPr>
              <a:t>Launch</a:t>
            </a:r>
            <a:endParaRPr lang="en-US" b="1" dirty="0">
              <a:solidFill>
                <a:srgbClr val="1F497D"/>
              </a:solidFill>
              <a:effectLst>
                <a:outerShdw blurRad="38100" dist="38100" dir="2700000" algn="tl">
                  <a:srgbClr val="000000">
                    <a:alpha val="43137"/>
                  </a:srgbClr>
                </a:outerShdw>
              </a:effectLst>
              <a:ea typeface="+mn-ea"/>
            </a:endParaRPr>
          </a:p>
        </p:txBody>
      </p:sp>
    </p:spTree>
    <p:extLst>
      <p:ext uri="{BB962C8B-B14F-4D97-AF65-F5344CB8AC3E}">
        <p14:creationId xmlns:p14="http://schemas.microsoft.com/office/powerpoint/2010/main" val="376167143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Shape 143"/>
          <p:cNvSpPr txBox="1">
            <a:spLocks noGrp="1"/>
          </p:cNvSpPr>
          <p:nvPr>
            <p:ph type="sldNum" idx="12"/>
          </p:nvPr>
        </p:nvSpPr>
        <p:spPr>
          <a:xfrm>
            <a:off x="6019800" y="6356350"/>
            <a:ext cx="2666998"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r>
              <a:rPr lang="en-US" dirty="0" smtClean="0"/>
              <a:t> *Mitch’s Arrow - 26 May 2015 - - -&gt;  </a:t>
            </a:r>
            <a:fld id="{00000000-1234-1234-1234-123412341234}" type="slidenum">
              <a:rPr lang="en-US" smtClean="0"/>
              <a:pPr>
                <a:buClr>
                  <a:srgbClr val="000000"/>
                </a:buClr>
                <a:buSzPct val="25000"/>
                <a:buFont typeface="Arial"/>
                <a:buNone/>
              </a:pPr>
              <a:t>18</a:t>
            </a:fld>
            <a:endParaRPr lang="en-US" dirty="0"/>
          </a:p>
        </p:txBody>
      </p:sp>
      <p:sp>
        <p:nvSpPr>
          <p:cNvPr id="10" name="Shape 125"/>
          <p:cNvSpPr txBox="1">
            <a:spLocks noGrp="1"/>
          </p:cNvSpPr>
          <p:nvPr>
            <p:ph type="title"/>
          </p:nvPr>
        </p:nvSpPr>
        <p:spPr>
          <a:xfrm>
            <a:off x="609600" y="0"/>
            <a:ext cx="77724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1508B8"/>
              </a:buClr>
              <a:buSzPct val="25000"/>
              <a:buFont typeface="Calibri"/>
              <a:buNone/>
            </a:pPr>
            <a:r>
              <a:rPr lang="en-US" sz="3200" b="1" smtClean="0">
                <a:solidFill>
                  <a:srgbClr val="244061"/>
                </a:solidFill>
                <a:latin typeface="+mn-lt"/>
                <a:ea typeface="Calibri"/>
                <a:cs typeface="Calibri"/>
                <a:sym typeface="Calibri"/>
              </a:rPr>
              <a:t>Satellite Training </a:t>
            </a:r>
            <a:r>
              <a:rPr lang="en-US" sz="3200" b="1" dirty="0" smtClean="0">
                <a:solidFill>
                  <a:srgbClr val="244061"/>
                </a:solidFill>
                <a:latin typeface="+mn-lt"/>
                <a:ea typeface="Calibri"/>
                <a:cs typeface="Calibri"/>
                <a:sym typeface="Calibri"/>
              </a:rPr>
              <a:t>Timeline*</a:t>
            </a:r>
            <a:endParaRPr lang="en-US" sz="3200" b="1" i="0" u="none" strike="noStrike" cap="none" baseline="0" dirty="0">
              <a:solidFill>
                <a:srgbClr val="244061"/>
              </a:solidFill>
              <a:latin typeface="+mn-lt"/>
              <a:ea typeface="Calibri"/>
              <a:cs typeface="Calibri"/>
              <a:sym typeface="Calibri"/>
            </a:endParaRPr>
          </a:p>
        </p:txBody>
      </p:sp>
      <p:graphicFrame>
        <p:nvGraphicFramePr>
          <p:cNvPr id="3" name="Diagram 2"/>
          <p:cNvGraphicFramePr/>
          <p:nvPr>
            <p:extLst>
              <p:ext uri="{D42A27DB-BD31-4B8C-83A1-F6EECF244321}">
                <p14:modId xmlns:p14="http://schemas.microsoft.com/office/powerpoint/2010/main" val="11662493"/>
              </p:ext>
            </p:extLst>
          </p:nvPr>
        </p:nvGraphicFramePr>
        <p:xfrm>
          <a:off x="118334" y="1371600"/>
          <a:ext cx="8991600" cy="195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Flowchart: Decision 27"/>
          <p:cNvSpPr/>
          <p:nvPr/>
        </p:nvSpPr>
        <p:spPr bwMode="auto">
          <a:xfrm>
            <a:off x="6248400" y="2256964"/>
            <a:ext cx="533400" cy="228600"/>
          </a:xfrm>
          <a:prstGeom prst="flowChartDecis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ln>
                <a:solidFill>
                  <a:srgbClr val="FF0000"/>
                </a:solidFill>
              </a:ln>
              <a:solidFill>
                <a:srgbClr val="C00000"/>
              </a:solidFill>
              <a:sym typeface="Arial"/>
            </a:endParaRPr>
          </a:p>
        </p:txBody>
      </p:sp>
      <p:sp>
        <p:nvSpPr>
          <p:cNvPr id="29" name="Flowchart: Decision 28"/>
          <p:cNvSpPr/>
          <p:nvPr/>
        </p:nvSpPr>
        <p:spPr bwMode="auto">
          <a:xfrm>
            <a:off x="4800600" y="2239216"/>
            <a:ext cx="533400" cy="228600"/>
          </a:xfrm>
          <a:prstGeom prst="flowChartDecis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ln>
                <a:solidFill>
                  <a:srgbClr val="FF0000"/>
                </a:solidFill>
              </a:ln>
              <a:solidFill>
                <a:srgbClr val="C00000"/>
              </a:solidFill>
              <a:sym typeface="Arial"/>
            </a:endParaRPr>
          </a:p>
        </p:txBody>
      </p:sp>
      <p:sp>
        <p:nvSpPr>
          <p:cNvPr id="30" name="Flowchart: Decision 29"/>
          <p:cNvSpPr/>
          <p:nvPr/>
        </p:nvSpPr>
        <p:spPr bwMode="auto">
          <a:xfrm>
            <a:off x="3200400" y="2240275"/>
            <a:ext cx="533400" cy="228600"/>
          </a:xfrm>
          <a:prstGeom prst="flowChartDecis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ln>
                <a:solidFill>
                  <a:srgbClr val="FF0000"/>
                </a:solidFill>
              </a:ln>
              <a:solidFill>
                <a:srgbClr val="C00000"/>
              </a:solidFill>
              <a:sym typeface="Arial"/>
            </a:endParaRPr>
          </a:p>
        </p:txBody>
      </p:sp>
      <p:sp>
        <p:nvSpPr>
          <p:cNvPr id="31" name="Flowchart: Decision 30"/>
          <p:cNvSpPr/>
          <p:nvPr/>
        </p:nvSpPr>
        <p:spPr bwMode="auto">
          <a:xfrm>
            <a:off x="1752600" y="2236232"/>
            <a:ext cx="533400" cy="228600"/>
          </a:xfrm>
          <a:prstGeom prst="flowChartDecisi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ln>
                <a:solidFill>
                  <a:srgbClr val="FF0000"/>
                </a:solidFill>
              </a:ln>
              <a:solidFill>
                <a:srgbClr val="C00000"/>
              </a:solidFill>
              <a:sym typeface="Arial"/>
            </a:endParaRPr>
          </a:p>
        </p:txBody>
      </p:sp>
      <p:sp>
        <p:nvSpPr>
          <p:cNvPr id="8" name="TextBox 7"/>
          <p:cNvSpPr txBox="1"/>
          <p:nvPr/>
        </p:nvSpPr>
        <p:spPr>
          <a:xfrm>
            <a:off x="352425" y="3124200"/>
            <a:ext cx="1495650" cy="1733551"/>
          </a:xfrm>
          <a:prstGeom prst="rect">
            <a:avLst/>
          </a:prstGeom>
          <a:noFill/>
          <a:ln>
            <a:solidFill>
              <a:schemeClr val="tx1">
                <a:lumMod val="95000"/>
                <a:lumOff val="5000"/>
              </a:schemeClr>
            </a:solidFill>
          </a:ln>
        </p:spPr>
        <p:txBody>
          <a:bodyPr wrap="square" rtlCol="0">
            <a:spAutoFit/>
          </a:bodyPr>
          <a:lstStyle/>
          <a:p>
            <a:pPr marL="114300" lvl="1" indent="-114300" defTabSz="622300">
              <a:lnSpc>
                <a:spcPct val="90000"/>
              </a:lnSpc>
              <a:spcBef>
                <a:spcPct val="0"/>
              </a:spcBef>
              <a:spcAft>
                <a:spcPct val="15000"/>
              </a:spcAft>
              <a:buFontTx/>
              <a:buChar char="••"/>
              <a:defRPr/>
            </a:pPr>
            <a:r>
              <a:rPr lang="en-US" sz="1100" dirty="0" smtClean="0">
                <a:solidFill>
                  <a:sysClr val="windowText" lastClr="000000">
                    <a:hueOff val="0"/>
                    <a:satOff val="0"/>
                    <a:lumOff val="0"/>
                    <a:alphaOff val="0"/>
                  </a:sysClr>
                </a:solidFill>
                <a:cs typeface="Arial"/>
                <a:sym typeface="Arial"/>
              </a:rPr>
              <a:t>Basic Remote Sensing</a:t>
            </a:r>
          </a:p>
          <a:p>
            <a:pPr marL="114300" lvl="1" indent="-114300" defTabSz="622300">
              <a:lnSpc>
                <a:spcPct val="90000"/>
              </a:lnSpc>
              <a:spcBef>
                <a:spcPct val="0"/>
              </a:spcBef>
              <a:spcAft>
                <a:spcPct val="15000"/>
              </a:spcAft>
              <a:buFontTx/>
              <a:buChar char="••"/>
              <a:defRPr/>
            </a:pPr>
            <a:r>
              <a:rPr lang="en-US" sz="1100" kern="0" dirty="0" smtClean="0">
                <a:solidFill>
                  <a:sysClr val="windowText" lastClr="000000">
                    <a:hueOff val="0"/>
                    <a:satOff val="0"/>
                    <a:lumOff val="0"/>
                    <a:alphaOff val="0"/>
                  </a:sysClr>
                </a:solidFill>
                <a:cs typeface="Arial"/>
                <a:sym typeface="Arial"/>
              </a:rPr>
              <a:t>Characteristics of Satellites</a:t>
            </a:r>
          </a:p>
          <a:p>
            <a:pPr marL="114300" lvl="1" indent="-114300" defTabSz="622300">
              <a:lnSpc>
                <a:spcPct val="90000"/>
              </a:lnSpc>
              <a:spcBef>
                <a:spcPct val="0"/>
              </a:spcBef>
              <a:spcAft>
                <a:spcPct val="15000"/>
              </a:spcAft>
              <a:buFontTx/>
              <a:buChar char="••"/>
              <a:defRPr/>
            </a:pPr>
            <a:r>
              <a:rPr lang="en-US" sz="1100" dirty="0" smtClean="0">
                <a:solidFill>
                  <a:prstClr val="black"/>
                </a:solidFill>
                <a:cs typeface="Arial"/>
                <a:sym typeface="Arial"/>
              </a:rPr>
              <a:t>Pull </a:t>
            </a:r>
            <a:r>
              <a:rPr lang="en-US" sz="1100" dirty="0">
                <a:solidFill>
                  <a:prstClr val="black"/>
                </a:solidFill>
                <a:cs typeface="Arial"/>
                <a:sym typeface="Arial"/>
              </a:rPr>
              <a:t>together from </a:t>
            </a:r>
            <a:r>
              <a:rPr lang="en-US" sz="1100" dirty="0" smtClean="0">
                <a:solidFill>
                  <a:prstClr val="black"/>
                </a:solidFill>
                <a:cs typeface="Arial"/>
                <a:sym typeface="Arial"/>
              </a:rPr>
              <a:t>COMET, VISIT, CIMSS</a:t>
            </a:r>
            <a:r>
              <a:rPr lang="en-US" sz="1100" dirty="0">
                <a:solidFill>
                  <a:prstClr val="black"/>
                </a:solidFill>
                <a:cs typeface="Arial"/>
                <a:sym typeface="Arial"/>
              </a:rPr>
              <a:t>, </a:t>
            </a:r>
            <a:r>
              <a:rPr lang="en-US" sz="1100" dirty="0" smtClean="0">
                <a:solidFill>
                  <a:prstClr val="black"/>
                </a:solidFill>
                <a:cs typeface="Arial"/>
                <a:sym typeface="Arial"/>
              </a:rPr>
              <a:t>CIRA, SPoRT, WMO Vlab, etc.</a:t>
            </a:r>
          </a:p>
          <a:p>
            <a:pPr marL="114300" lvl="1" indent="-114300" defTabSz="622300">
              <a:lnSpc>
                <a:spcPct val="90000"/>
              </a:lnSpc>
              <a:spcBef>
                <a:spcPct val="0"/>
              </a:spcBef>
              <a:spcAft>
                <a:spcPct val="15000"/>
              </a:spcAft>
              <a:buFontTx/>
              <a:buChar char="••"/>
              <a:defRPr/>
            </a:pPr>
            <a:endParaRPr lang="en-US" sz="1400" dirty="0" smtClean="0">
              <a:solidFill>
                <a:prstClr val="black"/>
              </a:solidFill>
              <a:cs typeface="Arial"/>
              <a:sym typeface="Arial"/>
            </a:endParaRPr>
          </a:p>
        </p:txBody>
      </p:sp>
      <p:sp>
        <p:nvSpPr>
          <p:cNvPr id="68" name="TextBox 67"/>
          <p:cNvSpPr txBox="1"/>
          <p:nvPr/>
        </p:nvSpPr>
        <p:spPr>
          <a:xfrm>
            <a:off x="1892152" y="3124200"/>
            <a:ext cx="1477447" cy="1823576"/>
          </a:xfrm>
          <a:prstGeom prst="rect">
            <a:avLst/>
          </a:prstGeom>
          <a:noFill/>
          <a:ln>
            <a:solidFill>
              <a:schemeClr val="tx1">
                <a:lumMod val="95000"/>
                <a:lumOff val="5000"/>
              </a:schemeClr>
            </a:solidFill>
          </a:ln>
        </p:spPr>
        <p:txBody>
          <a:bodyPr wrap="square" rtlCol="0">
            <a:spAutoFit/>
          </a:bodyPr>
          <a:lstStyle/>
          <a:p>
            <a:pPr marL="119063" indent="-119063">
              <a:lnSpc>
                <a:spcPts val="1500"/>
              </a:lnSpc>
              <a:buFont typeface="Arial" panose="020B0604020202020204" pitchFamily="34" charset="0"/>
              <a:buChar char="•"/>
            </a:pPr>
            <a:r>
              <a:rPr lang="en-US" sz="1100" dirty="0" smtClean="0">
                <a:solidFill>
                  <a:prstClr val="black"/>
                </a:solidFill>
                <a:cs typeface="Arial"/>
                <a:sym typeface="Arial"/>
              </a:rPr>
              <a:t>NWS Specific development</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Initially DNB &amp; NUCAPS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GOES-R </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SNPP &amp; JPSS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POES &amp; METOP</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Blended Polar and Geo.</a:t>
            </a:r>
          </a:p>
        </p:txBody>
      </p:sp>
      <p:cxnSp>
        <p:nvCxnSpPr>
          <p:cNvPr id="52" name="Straight Arrow Connector 51"/>
          <p:cNvCxnSpPr/>
          <p:nvPr/>
        </p:nvCxnSpPr>
        <p:spPr>
          <a:xfrm>
            <a:off x="609600" y="1562812"/>
            <a:ext cx="1282552"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00335" y="1393535"/>
            <a:ext cx="673582" cy="338554"/>
          </a:xfrm>
          <a:prstGeom prst="rect">
            <a:avLst/>
          </a:prstGeom>
          <a:solidFill>
            <a:schemeClr val="bg1"/>
          </a:solidFill>
        </p:spPr>
        <p:txBody>
          <a:bodyPr wrap="none" rtlCol="0">
            <a:spAutoFit/>
          </a:bodyPr>
          <a:lstStyle/>
          <a:p>
            <a:r>
              <a:rPr lang="en-US" sz="1600" b="1" kern="0" dirty="0" smtClean="0">
                <a:effectLst>
                  <a:outerShdw blurRad="38100" dist="38100" dir="2700000" algn="tl">
                    <a:srgbClr val="000000">
                      <a:alpha val="43137"/>
                    </a:srgbClr>
                  </a:outerShdw>
                </a:effectLst>
                <a:cs typeface="Arial"/>
                <a:sym typeface="Arial"/>
              </a:rPr>
              <a:t>FY15</a:t>
            </a:r>
            <a:endParaRPr lang="en-US" sz="1400" b="1" kern="0" dirty="0">
              <a:effectLst>
                <a:outerShdw blurRad="38100" dist="38100" dir="2700000" algn="tl">
                  <a:srgbClr val="000000">
                    <a:alpha val="43137"/>
                  </a:srgbClr>
                </a:outerShdw>
              </a:effectLst>
              <a:cs typeface="Arial"/>
              <a:sym typeface="Arial"/>
            </a:endParaRPr>
          </a:p>
        </p:txBody>
      </p:sp>
      <p:cxnSp>
        <p:nvCxnSpPr>
          <p:cNvPr id="57" name="Straight Arrow Connector 56"/>
          <p:cNvCxnSpPr/>
          <p:nvPr/>
        </p:nvCxnSpPr>
        <p:spPr>
          <a:xfrm>
            <a:off x="3969085" y="1562812"/>
            <a:ext cx="3727115" cy="0"/>
          </a:xfrm>
          <a:prstGeom prst="straightConnector1">
            <a:avLst/>
          </a:prstGeom>
          <a:ln w="1905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325323" y="1393535"/>
            <a:ext cx="1685077" cy="307777"/>
          </a:xfrm>
          <a:prstGeom prst="rect">
            <a:avLst/>
          </a:prstGeom>
          <a:solidFill>
            <a:schemeClr val="bg1"/>
          </a:solidFill>
        </p:spPr>
        <p:txBody>
          <a:bodyPr wrap="none" rtlCol="0">
            <a:spAutoFit/>
          </a:bodyPr>
          <a:lstStyle/>
          <a:p>
            <a:r>
              <a:rPr lang="en-US" sz="1400" b="1" kern="0" dirty="0" smtClean="0">
                <a:solidFill>
                  <a:srgbClr val="7030A0"/>
                </a:solidFill>
                <a:effectLst>
                  <a:outerShdw blurRad="38100" dist="38100" dir="2700000" algn="tl">
                    <a:srgbClr val="000000">
                      <a:alpha val="43137"/>
                    </a:srgbClr>
                  </a:outerShdw>
                </a:effectLst>
                <a:cs typeface="Arial"/>
                <a:sym typeface="Arial"/>
              </a:rPr>
              <a:t>FY18 and Beyond</a:t>
            </a:r>
            <a:endParaRPr lang="en-US" sz="1400" b="1" kern="0" dirty="0">
              <a:solidFill>
                <a:srgbClr val="7030A0"/>
              </a:solidFill>
              <a:effectLst>
                <a:outerShdw blurRad="38100" dist="38100" dir="2700000" algn="tl">
                  <a:srgbClr val="000000">
                    <a:alpha val="43137"/>
                  </a:srgbClr>
                </a:outerShdw>
              </a:effectLst>
              <a:cs typeface="Arial"/>
              <a:sym typeface="Arial"/>
            </a:endParaRPr>
          </a:p>
        </p:txBody>
      </p:sp>
      <p:cxnSp>
        <p:nvCxnSpPr>
          <p:cNvPr id="59" name="Straight Arrow Connector 58"/>
          <p:cNvCxnSpPr/>
          <p:nvPr/>
        </p:nvCxnSpPr>
        <p:spPr>
          <a:xfrm flipV="1">
            <a:off x="1866900" y="1547423"/>
            <a:ext cx="1638300" cy="15389"/>
          </a:xfrm>
          <a:prstGeom prst="straightConnector1">
            <a:avLst/>
          </a:prstGeom>
          <a:ln w="19050">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341370" y="1301068"/>
            <a:ext cx="935230" cy="600164"/>
          </a:xfrm>
          <a:prstGeom prst="rect">
            <a:avLst/>
          </a:prstGeom>
          <a:solidFill>
            <a:schemeClr val="bg1"/>
          </a:solidFill>
        </p:spPr>
        <p:txBody>
          <a:bodyPr wrap="square" rtlCol="0">
            <a:spAutoFit/>
          </a:bodyPr>
          <a:lstStyle/>
          <a:p>
            <a:r>
              <a:rPr lang="en-US" sz="1100" b="1" kern="0" dirty="0" smtClean="0">
                <a:effectLst>
                  <a:outerShdw blurRad="38100" dist="38100" dir="2700000" algn="tl">
                    <a:srgbClr val="000000">
                      <a:alpha val="43137"/>
                    </a:srgbClr>
                  </a:outerShdw>
                </a:effectLst>
                <a:cs typeface="Arial"/>
                <a:sym typeface="Arial"/>
              </a:rPr>
              <a:t>FY16 GOES-R Launch</a:t>
            </a:r>
            <a:endParaRPr lang="en-US" sz="1050" b="1" kern="0" dirty="0">
              <a:effectLst>
                <a:outerShdw blurRad="38100" dist="38100" dir="2700000" algn="tl">
                  <a:srgbClr val="000000">
                    <a:alpha val="43137"/>
                  </a:srgbClr>
                </a:outerShdw>
              </a:effectLst>
              <a:cs typeface="Arial"/>
              <a:sym typeface="Arial"/>
            </a:endParaRPr>
          </a:p>
        </p:txBody>
      </p:sp>
      <p:sp>
        <p:nvSpPr>
          <p:cNvPr id="60" name="TextBox 59"/>
          <p:cNvSpPr txBox="1"/>
          <p:nvPr/>
        </p:nvSpPr>
        <p:spPr>
          <a:xfrm>
            <a:off x="3719111" y="2206823"/>
            <a:ext cx="1157689" cy="307777"/>
          </a:xfrm>
          <a:prstGeom prst="rect">
            <a:avLst/>
          </a:prstGeom>
          <a:noFill/>
        </p:spPr>
        <p:txBody>
          <a:bodyPr wrap="none" rtlCol="0">
            <a:spAutoFit/>
          </a:bodyPr>
          <a:lstStyle/>
          <a:p>
            <a:r>
              <a:rPr lang="en-US" sz="1400" b="1" kern="0" dirty="0" smtClean="0">
                <a:solidFill>
                  <a:srgbClr val="FFFFFF"/>
                </a:solidFill>
                <a:effectLst>
                  <a:outerShdw blurRad="38100" dist="38100" dir="2700000" algn="tl">
                    <a:srgbClr val="000000">
                      <a:alpha val="43137"/>
                    </a:srgbClr>
                  </a:outerShdw>
                </a:effectLst>
                <a:cs typeface="Arial"/>
                <a:sym typeface="Arial"/>
              </a:rPr>
              <a:t>Application</a:t>
            </a:r>
            <a:endParaRPr lang="en-US" sz="1400" b="1" kern="0" dirty="0">
              <a:solidFill>
                <a:srgbClr val="FFFFFF"/>
              </a:solidFill>
              <a:effectLst>
                <a:outerShdw blurRad="38100" dist="38100" dir="2700000" algn="tl">
                  <a:srgbClr val="000000">
                    <a:alpha val="43137"/>
                  </a:srgbClr>
                </a:outerShdw>
              </a:effectLst>
              <a:cs typeface="Arial"/>
              <a:sym typeface="Arial"/>
            </a:endParaRPr>
          </a:p>
        </p:txBody>
      </p:sp>
      <p:sp>
        <p:nvSpPr>
          <p:cNvPr id="62" name="TextBox 61"/>
          <p:cNvSpPr txBox="1"/>
          <p:nvPr/>
        </p:nvSpPr>
        <p:spPr>
          <a:xfrm>
            <a:off x="5326353" y="2206823"/>
            <a:ext cx="922047" cy="307777"/>
          </a:xfrm>
          <a:prstGeom prst="rect">
            <a:avLst/>
          </a:prstGeom>
          <a:noFill/>
        </p:spPr>
        <p:txBody>
          <a:bodyPr wrap="square" rtlCol="0">
            <a:spAutoFit/>
          </a:bodyPr>
          <a:lstStyle/>
          <a:p>
            <a:r>
              <a:rPr lang="en-US" sz="1400" b="1" kern="0" dirty="0" smtClean="0">
                <a:solidFill>
                  <a:srgbClr val="FFFFFF"/>
                </a:solidFill>
                <a:effectLst>
                  <a:outerShdw blurRad="38100" dist="38100" dir="2700000" algn="tl">
                    <a:srgbClr val="000000">
                      <a:alpha val="43137"/>
                    </a:srgbClr>
                  </a:outerShdw>
                </a:effectLst>
                <a:cs typeface="Arial"/>
                <a:sym typeface="Arial"/>
              </a:rPr>
              <a:t>Exercise</a:t>
            </a:r>
            <a:endParaRPr lang="en-US" sz="1400" b="1" kern="0" dirty="0">
              <a:solidFill>
                <a:srgbClr val="FFFFFF"/>
              </a:solidFill>
              <a:effectLst>
                <a:outerShdw blurRad="38100" dist="38100" dir="2700000" algn="tl">
                  <a:srgbClr val="000000">
                    <a:alpha val="43137"/>
                  </a:srgbClr>
                </a:outerShdw>
              </a:effectLst>
              <a:cs typeface="Arial"/>
              <a:sym typeface="Arial"/>
            </a:endParaRPr>
          </a:p>
        </p:txBody>
      </p:sp>
      <p:sp>
        <p:nvSpPr>
          <p:cNvPr id="64" name="TextBox 63"/>
          <p:cNvSpPr txBox="1"/>
          <p:nvPr/>
        </p:nvSpPr>
        <p:spPr>
          <a:xfrm>
            <a:off x="6761475" y="2133600"/>
            <a:ext cx="858525" cy="523220"/>
          </a:xfrm>
          <a:prstGeom prst="rect">
            <a:avLst/>
          </a:prstGeom>
          <a:noFill/>
        </p:spPr>
        <p:txBody>
          <a:bodyPr wrap="square" rtlCol="0">
            <a:spAutoFit/>
          </a:bodyPr>
          <a:lstStyle/>
          <a:p>
            <a:r>
              <a:rPr lang="en-US" sz="1400" b="1" kern="0" dirty="0" smtClean="0">
                <a:solidFill>
                  <a:srgbClr val="FFFFFF"/>
                </a:solidFill>
                <a:effectLst>
                  <a:outerShdw blurRad="38100" dist="38100" dir="2700000" algn="tl">
                    <a:srgbClr val="000000">
                      <a:alpha val="43137"/>
                    </a:srgbClr>
                  </a:outerShdw>
                </a:effectLst>
                <a:cs typeface="Arial"/>
                <a:sym typeface="Arial"/>
              </a:rPr>
              <a:t>Make it </a:t>
            </a:r>
          </a:p>
          <a:p>
            <a:r>
              <a:rPr lang="en-US" sz="1400" b="1" kern="0" dirty="0" smtClean="0">
                <a:solidFill>
                  <a:srgbClr val="FFFFFF"/>
                </a:solidFill>
                <a:effectLst>
                  <a:outerShdw blurRad="38100" dist="38100" dir="2700000" algn="tl">
                    <a:srgbClr val="000000">
                      <a:alpha val="43137"/>
                    </a:srgbClr>
                  </a:outerShdw>
                </a:effectLst>
                <a:cs typeface="Arial"/>
                <a:sym typeface="Arial"/>
              </a:rPr>
              <a:t>Stick</a:t>
            </a:r>
            <a:endParaRPr lang="en-US" sz="1400" b="1" kern="0" dirty="0">
              <a:solidFill>
                <a:srgbClr val="FFFFFF"/>
              </a:solidFill>
              <a:effectLst>
                <a:outerShdw blurRad="38100" dist="38100" dir="2700000" algn="tl">
                  <a:srgbClr val="000000">
                    <a:alpha val="43137"/>
                  </a:srgbClr>
                </a:outerShdw>
              </a:effectLst>
              <a:cs typeface="Arial"/>
              <a:sym typeface="Arial"/>
            </a:endParaRPr>
          </a:p>
        </p:txBody>
      </p:sp>
      <p:sp>
        <p:nvSpPr>
          <p:cNvPr id="66" name="TextBox 65"/>
          <p:cNvSpPr txBox="1"/>
          <p:nvPr/>
        </p:nvSpPr>
        <p:spPr>
          <a:xfrm>
            <a:off x="3429512" y="3124200"/>
            <a:ext cx="1371088" cy="3747180"/>
          </a:xfrm>
          <a:prstGeom prst="rect">
            <a:avLst/>
          </a:prstGeom>
          <a:noFill/>
          <a:ln>
            <a:solidFill>
              <a:schemeClr val="tx1">
                <a:lumMod val="95000"/>
                <a:lumOff val="5000"/>
              </a:schemeClr>
            </a:solidFill>
          </a:ln>
        </p:spPr>
        <p:txBody>
          <a:bodyPr wrap="square" rtlCol="0">
            <a:spAutoFit/>
          </a:bodyPr>
          <a:lstStyle/>
          <a:p>
            <a:pPr marL="119063" indent="-119063">
              <a:lnSpc>
                <a:spcPts val="1500"/>
              </a:lnSpc>
              <a:buFont typeface="Arial" panose="020B0604020202020204" pitchFamily="34" charset="0"/>
              <a:buChar char="•"/>
            </a:pPr>
            <a:r>
              <a:rPr lang="en-US" sz="1100" dirty="0" smtClean="0">
                <a:solidFill>
                  <a:prstClr val="black"/>
                </a:solidFill>
                <a:cs typeface="Arial"/>
                <a:sym typeface="Arial"/>
              </a:rPr>
              <a:t>Forecast/ warning process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Phenomena based</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GOES- R Baseline &amp;JPSS Operational products &amp; NWS approved RGB’s.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Service areas (hydro, tropical, fire, AQ/aerosols</a:t>
            </a:r>
            <a:r>
              <a:rPr lang="en-US" sz="1100" dirty="0">
                <a:solidFill>
                  <a:prstClr val="black"/>
                </a:solidFill>
                <a:cs typeface="Arial"/>
                <a:sym typeface="Arial"/>
              </a:rPr>
              <a:t>, aviation/</a:t>
            </a:r>
            <a:r>
              <a:rPr lang="en-US" sz="1100" dirty="0" err="1">
                <a:solidFill>
                  <a:prstClr val="black"/>
                </a:solidFill>
                <a:cs typeface="Arial"/>
                <a:sym typeface="Arial"/>
              </a:rPr>
              <a:t>volc</a:t>
            </a:r>
            <a:r>
              <a:rPr lang="en-US" sz="1100" dirty="0">
                <a:solidFill>
                  <a:prstClr val="black"/>
                </a:solidFill>
                <a:cs typeface="Arial"/>
                <a:sym typeface="Arial"/>
              </a:rPr>
              <a:t>, </a:t>
            </a:r>
            <a:r>
              <a:rPr lang="en-US" sz="1100" dirty="0" smtClean="0">
                <a:solidFill>
                  <a:prstClr val="black"/>
                </a:solidFill>
                <a:cs typeface="Arial"/>
                <a:sym typeface="Arial"/>
              </a:rPr>
              <a:t>etc.)</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10-15 minute modules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Techniques</a:t>
            </a:r>
          </a:p>
          <a:p>
            <a:pPr marL="119063" indent="-119063">
              <a:lnSpc>
                <a:spcPts val="1500"/>
              </a:lnSpc>
              <a:buFont typeface="Arial" panose="020B0604020202020204" pitchFamily="34" charset="0"/>
              <a:buChar char="•"/>
            </a:pPr>
            <a:r>
              <a:rPr lang="en-US" sz="1100" dirty="0" err="1" smtClean="0">
                <a:solidFill>
                  <a:prstClr val="black"/>
                </a:solidFill>
                <a:cs typeface="Arial"/>
                <a:sym typeface="Arial"/>
              </a:rPr>
              <a:t>QuickGuides</a:t>
            </a:r>
            <a:endParaRPr lang="en-US" sz="1100" dirty="0" smtClean="0">
              <a:solidFill>
                <a:prstClr val="black"/>
              </a:solidFill>
              <a:cs typeface="Arial"/>
              <a:sym typeface="Arial"/>
            </a:endParaRPr>
          </a:p>
        </p:txBody>
      </p:sp>
      <p:sp>
        <p:nvSpPr>
          <p:cNvPr id="67" name="TextBox 66"/>
          <p:cNvSpPr txBox="1"/>
          <p:nvPr/>
        </p:nvSpPr>
        <p:spPr>
          <a:xfrm>
            <a:off x="4876800" y="3129424"/>
            <a:ext cx="1447800" cy="1618200"/>
          </a:xfrm>
          <a:prstGeom prst="rect">
            <a:avLst/>
          </a:prstGeom>
          <a:noFill/>
          <a:ln>
            <a:solidFill>
              <a:schemeClr val="tx1">
                <a:lumMod val="95000"/>
                <a:lumOff val="5000"/>
              </a:schemeClr>
            </a:solidFill>
          </a:ln>
        </p:spPr>
        <p:txBody>
          <a:bodyPr wrap="square" rtlCol="0">
            <a:spAutoFit/>
          </a:bodyPr>
          <a:lstStyle/>
          <a:p>
            <a:pPr marL="119063" indent="-119063">
              <a:lnSpc>
                <a:spcPts val="1500"/>
              </a:lnSpc>
              <a:buFont typeface="Arial" panose="020B0604020202020204" pitchFamily="34" charset="0"/>
              <a:buChar char="•"/>
            </a:pPr>
            <a:r>
              <a:rPr lang="en-US" sz="1100" dirty="0" smtClean="0">
                <a:solidFill>
                  <a:prstClr val="black"/>
                </a:solidFill>
                <a:cs typeface="Arial"/>
                <a:sym typeface="Arial"/>
              </a:rPr>
              <a:t>Simulations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Local training initiatives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“As it occurs” training</a:t>
            </a:r>
          </a:p>
          <a:p>
            <a:pPr marL="119063" indent="-119063">
              <a:lnSpc>
                <a:spcPts val="1500"/>
              </a:lnSpc>
              <a:buFont typeface="Arial" panose="020B0604020202020204" pitchFamily="34" charset="0"/>
              <a:buChar char="•"/>
            </a:pPr>
            <a:r>
              <a:rPr lang="en-US" sz="1100" dirty="0">
                <a:solidFill>
                  <a:prstClr val="black"/>
                </a:solidFill>
                <a:cs typeface="Arial"/>
                <a:sym typeface="Arial"/>
              </a:rPr>
              <a:t>Evolve initial satellite concept of </a:t>
            </a:r>
            <a:r>
              <a:rPr lang="en-US" sz="1100" dirty="0" smtClean="0">
                <a:solidFill>
                  <a:prstClr val="black"/>
                </a:solidFill>
                <a:cs typeface="Arial"/>
                <a:sym typeface="Arial"/>
              </a:rPr>
              <a:t>operations</a:t>
            </a:r>
            <a:endParaRPr lang="en-US" sz="800" b="1" dirty="0">
              <a:solidFill>
                <a:prstClr val="black"/>
              </a:solidFill>
              <a:cs typeface="Arial"/>
              <a:sym typeface="Arial"/>
            </a:endParaRPr>
          </a:p>
        </p:txBody>
      </p:sp>
      <p:sp>
        <p:nvSpPr>
          <p:cNvPr id="69" name="TextBox 68"/>
          <p:cNvSpPr txBox="1"/>
          <p:nvPr/>
        </p:nvSpPr>
        <p:spPr>
          <a:xfrm>
            <a:off x="6401312" y="3118262"/>
            <a:ext cx="2590288" cy="2580002"/>
          </a:xfrm>
          <a:prstGeom prst="rect">
            <a:avLst/>
          </a:prstGeom>
          <a:solidFill>
            <a:schemeClr val="bg1"/>
          </a:solidFill>
          <a:ln>
            <a:solidFill>
              <a:schemeClr val="tx1">
                <a:lumMod val="95000"/>
                <a:lumOff val="5000"/>
              </a:schemeClr>
            </a:solidFill>
          </a:ln>
        </p:spPr>
        <p:txBody>
          <a:bodyPr wrap="square" rtlCol="0">
            <a:spAutoFit/>
          </a:bodyPr>
          <a:lstStyle/>
          <a:p>
            <a:pPr marL="119063" indent="-119063">
              <a:lnSpc>
                <a:spcPts val="1500"/>
              </a:lnSpc>
              <a:buFont typeface="Arial" panose="020B0604020202020204" pitchFamily="34" charset="0"/>
              <a:buChar char="•"/>
            </a:pPr>
            <a:r>
              <a:rPr lang="en-US" sz="1100" dirty="0" smtClean="0">
                <a:solidFill>
                  <a:prstClr val="black"/>
                </a:solidFill>
                <a:cs typeface="Arial"/>
                <a:sym typeface="Arial"/>
              </a:rPr>
              <a:t>Reference materials in AWIPS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Repeat…practice</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Blogs</a:t>
            </a:r>
          </a:p>
          <a:p>
            <a:pPr marL="119063" indent="-119063">
              <a:lnSpc>
                <a:spcPts val="1500"/>
              </a:lnSpc>
              <a:buFont typeface="Arial" panose="020B0604020202020204" pitchFamily="34" charset="0"/>
              <a:buChar char="•"/>
            </a:pPr>
            <a:r>
              <a:rPr lang="en-US" sz="1100" dirty="0">
                <a:solidFill>
                  <a:prstClr val="black"/>
                </a:solidFill>
                <a:cs typeface="Arial"/>
                <a:sym typeface="Arial"/>
              </a:rPr>
              <a:t>Seasonal </a:t>
            </a:r>
            <a:r>
              <a:rPr lang="en-US" sz="1100" dirty="0" smtClean="0">
                <a:solidFill>
                  <a:prstClr val="black"/>
                </a:solidFill>
                <a:cs typeface="Arial"/>
                <a:sym typeface="Arial"/>
              </a:rPr>
              <a:t>readiness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Peer-to-peer sharing</a:t>
            </a:r>
            <a:endParaRPr lang="en-US" sz="1100" dirty="0">
              <a:solidFill>
                <a:prstClr val="black"/>
              </a:solidFill>
              <a:cs typeface="Arial"/>
              <a:sym typeface="Arial"/>
            </a:endParaRP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Storm-of-the month webinars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Demonstrated performance</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Continuous Learning</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Operations to Research</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Optimize implementations for operations</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Update for evolving science</a:t>
            </a:r>
          </a:p>
          <a:p>
            <a:pPr marL="119063" indent="-119063">
              <a:lnSpc>
                <a:spcPts val="1500"/>
              </a:lnSpc>
              <a:buFont typeface="Arial" panose="020B0604020202020204" pitchFamily="34" charset="0"/>
              <a:buChar char="•"/>
            </a:pPr>
            <a:r>
              <a:rPr lang="en-US" sz="1100" dirty="0" smtClean="0">
                <a:solidFill>
                  <a:prstClr val="black"/>
                </a:solidFill>
                <a:cs typeface="Arial"/>
                <a:sym typeface="Arial"/>
              </a:rPr>
              <a:t>Put in IDSS and WRN context</a:t>
            </a:r>
            <a:endParaRPr lang="en-US" sz="800" b="1" dirty="0">
              <a:solidFill>
                <a:prstClr val="black"/>
              </a:solidFill>
              <a:cs typeface="Arial"/>
              <a:sym typeface="Arial"/>
            </a:endParaRPr>
          </a:p>
        </p:txBody>
      </p:sp>
      <p:sp>
        <p:nvSpPr>
          <p:cNvPr id="24" name="TextBox 23"/>
          <p:cNvSpPr txBox="1"/>
          <p:nvPr/>
        </p:nvSpPr>
        <p:spPr>
          <a:xfrm>
            <a:off x="3657600" y="1283846"/>
            <a:ext cx="935230" cy="646331"/>
          </a:xfrm>
          <a:prstGeom prst="rect">
            <a:avLst/>
          </a:prstGeom>
          <a:solidFill>
            <a:schemeClr val="bg1"/>
          </a:solidFill>
        </p:spPr>
        <p:txBody>
          <a:bodyPr wrap="square" rtlCol="0">
            <a:spAutoFit/>
          </a:bodyPr>
          <a:lstStyle/>
          <a:p>
            <a:r>
              <a:rPr lang="en-US" sz="1200" b="1" kern="0" dirty="0" smtClean="0">
                <a:solidFill>
                  <a:schemeClr val="bg2"/>
                </a:solidFill>
                <a:effectLst>
                  <a:outerShdw blurRad="38100" dist="38100" dir="2700000" algn="tl">
                    <a:srgbClr val="000000">
                      <a:alpha val="43137"/>
                    </a:srgbClr>
                  </a:outerShdw>
                </a:effectLst>
                <a:cs typeface="Arial"/>
                <a:sym typeface="Arial"/>
              </a:rPr>
              <a:t>FY17</a:t>
            </a:r>
          </a:p>
          <a:p>
            <a:r>
              <a:rPr lang="en-US" sz="1200" b="1" kern="0" dirty="0" smtClean="0">
                <a:solidFill>
                  <a:schemeClr val="bg2"/>
                </a:solidFill>
                <a:effectLst>
                  <a:outerShdw blurRad="38100" dist="38100" dir="2700000" algn="tl">
                    <a:srgbClr val="000000">
                      <a:alpha val="43137"/>
                    </a:srgbClr>
                  </a:outerShdw>
                </a:effectLst>
                <a:cs typeface="Arial"/>
                <a:sym typeface="Arial"/>
              </a:rPr>
              <a:t>JPSS Launch</a:t>
            </a:r>
            <a:endParaRPr lang="en-US" sz="1100" b="1" kern="0" dirty="0">
              <a:solidFill>
                <a:schemeClr val="bg2"/>
              </a:solidFill>
              <a:effectLst>
                <a:outerShdw blurRad="38100" dist="38100" dir="2700000" algn="tl">
                  <a:srgbClr val="000000">
                    <a:alpha val="43137"/>
                  </a:srgbClr>
                </a:outerShdw>
              </a:effectLst>
              <a:cs typeface="Arial"/>
              <a:sym typeface="Arial"/>
            </a:endParaRPr>
          </a:p>
        </p:txBody>
      </p:sp>
    </p:spTree>
    <p:extLst>
      <p:ext uri="{BB962C8B-B14F-4D97-AF65-F5344CB8AC3E}">
        <p14:creationId xmlns:p14="http://schemas.microsoft.com/office/powerpoint/2010/main" val="395359843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563" y="89911"/>
            <a:ext cx="8229600" cy="1143000"/>
          </a:xfrm>
        </p:spPr>
        <p:txBody>
          <a:bodyPr>
            <a:noAutofit/>
          </a:bodyPr>
          <a:lstStyle/>
          <a:p>
            <a:r>
              <a:rPr lang="en-US" sz="3200" dirty="0" smtClean="0"/>
              <a:t>Learn more about VIIRS and SNPP/JPSS</a:t>
            </a:r>
            <a:br>
              <a:rPr lang="en-US" sz="3200" dirty="0" smtClean="0"/>
            </a:br>
            <a:r>
              <a:rPr lang="en-US" sz="3200" dirty="0" smtClean="0"/>
              <a:t>from Journal Articles and COMET</a:t>
            </a:r>
            <a:endParaRPr lang="en-US" sz="3200" dirty="0"/>
          </a:p>
        </p:txBody>
      </p:sp>
      <p:pic>
        <p:nvPicPr>
          <p:cNvPr id="4" name="Content Placeholder 3" descr="Screen Shot 2015-06-15 at 5.25.31 AM.png"/>
          <p:cNvPicPr>
            <a:picLocks noGrp="1" noChangeAspect="1"/>
          </p:cNvPicPr>
          <p:nvPr>
            <p:ph idx="1"/>
          </p:nvPr>
        </p:nvPicPr>
        <p:blipFill>
          <a:blip r:embed="rId2">
            <a:extLst>
              <a:ext uri="{28A0092B-C50C-407E-A947-70E740481C1C}">
                <a14:useLocalDpi xmlns:a14="http://schemas.microsoft.com/office/drawing/2010/main" val="0"/>
              </a:ext>
            </a:extLst>
          </a:blip>
          <a:srcRect l="-69081" r="-69081"/>
          <a:stretch>
            <a:fillRect/>
          </a:stretch>
        </p:blipFill>
        <p:spPr>
          <a:xfrm>
            <a:off x="-2267239" y="1417638"/>
            <a:ext cx="8229600" cy="4525963"/>
          </a:xfrm>
        </p:spPr>
      </p:pic>
      <p:pic>
        <p:nvPicPr>
          <p:cNvPr id="5" name="Picture 4" descr="SafariScreenSnapz05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868" y="1925638"/>
            <a:ext cx="1636589" cy="1307089"/>
          </a:xfrm>
          <a:prstGeom prst="rect">
            <a:avLst/>
          </a:prstGeom>
        </p:spPr>
      </p:pic>
      <p:pic>
        <p:nvPicPr>
          <p:cNvPr id="6" name="Picture 5" descr="Screen Shot 2015-06-15 at 5.27.3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2567" y="1421728"/>
            <a:ext cx="3556821" cy="4521873"/>
          </a:xfrm>
          <a:prstGeom prst="rect">
            <a:avLst/>
          </a:prstGeom>
        </p:spPr>
      </p:pic>
      <p:pic>
        <p:nvPicPr>
          <p:cNvPr id="7" name="Picture 6" descr="SafariScreenSnapz04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0868" y="3695447"/>
            <a:ext cx="1763132" cy="883370"/>
          </a:xfrm>
          <a:prstGeom prst="rect">
            <a:avLst/>
          </a:prstGeom>
        </p:spPr>
      </p:pic>
    </p:spTree>
    <p:extLst>
      <p:ext uri="{BB962C8B-B14F-4D97-AF65-F5344CB8AC3E}">
        <p14:creationId xmlns:p14="http://schemas.microsoft.com/office/powerpoint/2010/main" val="11786320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38" y="388938"/>
            <a:ext cx="7414724" cy="496433"/>
          </a:xfrm>
        </p:spPr>
        <p:txBody>
          <a:bodyPr>
            <a:normAutofit fontScale="90000"/>
          </a:bodyPr>
          <a:lstStyle/>
          <a:p>
            <a:r>
              <a:rPr lang="en-US" dirty="0" smtClean="0">
                <a:solidFill>
                  <a:srgbClr val="FFFFFF"/>
                </a:solidFill>
              </a:rPr>
              <a:t>JPSS Overview </a:t>
            </a:r>
            <a:endParaRPr lang="en-US" dirty="0">
              <a:solidFill>
                <a:srgbClr val="FFFFFF"/>
              </a:solidFill>
            </a:endParaRPr>
          </a:p>
        </p:txBody>
      </p:sp>
      <p:sp>
        <p:nvSpPr>
          <p:cNvPr id="3" name="Content Placeholder 2"/>
          <p:cNvSpPr>
            <a:spLocks noGrp="1"/>
          </p:cNvSpPr>
          <p:nvPr>
            <p:ph idx="1"/>
          </p:nvPr>
        </p:nvSpPr>
        <p:spPr>
          <a:xfrm>
            <a:off x="304800" y="1429925"/>
            <a:ext cx="8599716" cy="5428075"/>
          </a:xfrm>
        </p:spPr>
        <p:txBody>
          <a:bodyPr/>
          <a:lstStyle/>
          <a:p>
            <a:r>
              <a:rPr lang="en-US" sz="2000" dirty="0" smtClean="0">
                <a:latin typeface="Arial" pitchFamily="34" charset="0"/>
                <a:cs typeface="Arial" pitchFamily="34" charset="0"/>
              </a:rPr>
              <a:t>JPSS consists of three satellites (Suomi NPP, JPSS-1, JPSS-2), ground system and operations through 2025</a:t>
            </a:r>
          </a:p>
          <a:p>
            <a:pPr lvl="1"/>
            <a:r>
              <a:rPr lang="en-US" sz="1800" dirty="0" smtClean="0">
                <a:latin typeface="Arial" pitchFamily="34" charset="0"/>
                <a:cs typeface="Arial" pitchFamily="34" charset="0"/>
              </a:rPr>
              <a:t>SNPP is now NOAA’s primary weather polar orbiting satellite providing global data.</a:t>
            </a:r>
          </a:p>
          <a:p>
            <a:pPr lvl="1"/>
            <a:endParaRPr lang="en-US" sz="2000" dirty="0" smtClean="0">
              <a:latin typeface="Arial" pitchFamily="34" charset="0"/>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492" y="2829462"/>
            <a:ext cx="5928154" cy="378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503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8382000" cy="1470025"/>
          </a:xfrm>
        </p:spPr>
        <p:txBody>
          <a:bodyPr>
            <a:normAutofit/>
          </a:bodyPr>
          <a:lstStyle/>
          <a:p>
            <a:r>
              <a:rPr lang="en-US" sz="2400" dirty="0" smtClean="0"/>
              <a:t/>
            </a:r>
            <a:br>
              <a:rPr lang="en-US" sz="2400" dirty="0" smtClean="0"/>
            </a:br>
            <a:r>
              <a:rPr lang="en-US" sz="2400" dirty="0" smtClean="0"/>
              <a:t>NUCAPS Evaluated in NWS Hazardous Weather </a:t>
            </a:r>
            <a:r>
              <a:rPr lang="en-US" sz="2400" dirty="0" err="1" smtClean="0"/>
              <a:t>Testbed</a:t>
            </a:r>
            <a:r>
              <a:rPr lang="en-US" sz="2400" dirty="0" smtClean="0"/>
              <a:t> (HWT)</a:t>
            </a:r>
            <a:endParaRPr lang="en-US" sz="2400" dirty="0"/>
          </a:p>
        </p:txBody>
      </p:sp>
      <p:sp>
        <p:nvSpPr>
          <p:cNvPr id="4" name="Rectangle 3"/>
          <p:cNvSpPr/>
          <p:nvPr/>
        </p:nvSpPr>
        <p:spPr>
          <a:xfrm>
            <a:off x="76200" y="76200"/>
            <a:ext cx="8991600" cy="670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latin typeface="Times New Roman"/>
            </a:endParaRPr>
          </a:p>
        </p:txBody>
      </p:sp>
      <p:sp>
        <p:nvSpPr>
          <p:cNvPr id="5" name="TextBox 4"/>
          <p:cNvSpPr txBox="1"/>
          <p:nvPr/>
        </p:nvSpPr>
        <p:spPr>
          <a:xfrm>
            <a:off x="335819" y="762000"/>
            <a:ext cx="8472361" cy="1661993"/>
          </a:xfrm>
          <a:prstGeom prst="rect">
            <a:avLst/>
          </a:prstGeom>
          <a:noFill/>
        </p:spPr>
        <p:txBody>
          <a:bodyPr wrap="square" rtlCol="0">
            <a:spAutoFit/>
          </a:bodyPr>
          <a:lstStyle/>
          <a:p>
            <a:pPr marL="285750" indent="-285750">
              <a:buFont typeface="Arial" panose="020B0604020202020204" pitchFamily="34" charset="0"/>
              <a:buChar char="•"/>
            </a:pPr>
            <a:r>
              <a:rPr lang="en-US" sz="1800" b="1" kern="1200" dirty="0" smtClean="0">
                <a:solidFill>
                  <a:prstClr val="black"/>
                </a:solidFill>
                <a:latin typeface="Times New Roman"/>
                <a:ea typeface="+mn-ea"/>
                <a:cs typeface="+mn-cs"/>
              </a:rPr>
              <a:t>Background </a:t>
            </a:r>
            <a:r>
              <a:rPr lang="en-US" sz="1800" kern="1200" dirty="0" smtClean="0">
                <a:solidFill>
                  <a:prstClr val="black"/>
                </a:solidFill>
                <a:latin typeface="Times New Roman"/>
                <a:ea typeface="+mn-ea"/>
                <a:cs typeface="+mn-cs"/>
              </a:rPr>
              <a:t> </a:t>
            </a:r>
          </a:p>
          <a:p>
            <a:pPr marL="742950" lvl="1" indent="-285750">
              <a:buFont typeface="Arial" panose="020B0604020202020204" pitchFamily="34" charset="0"/>
              <a:buChar char="•"/>
            </a:pPr>
            <a:r>
              <a:rPr lang="en-US" b="1" kern="1200" dirty="0" smtClean="0">
                <a:solidFill>
                  <a:prstClr val="black"/>
                </a:solidFill>
                <a:latin typeface="Times New Roman"/>
                <a:ea typeface="+mn-ea"/>
                <a:cs typeface="+mn-cs"/>
              </a:rPr>
              <a:t>What is the HWT:  </a:t>
            </a:r>
            <a:r>
              <a:rPr lang="en-US" kern="1200" dirty="0" smtClean="0">
                <a:solidFill>
                  <a:prstClr val="black"/>
                </a:solidFill>
                <a:latin typeface="Times New Roman"/>
                <a:ea typeface="+mn-ea"/>
                <a:cs typeface="+mn-cs"/>
              </a:rPr>
              <a:t>a joint </a:t>
            </a:r>
            <a:r>
              <a:rPr lang="en-US" kern="1200" dirty="0" err="1" smtClean="0">
                <a:solidFill>
                  <a:prstClr val="black"/>
                </a:solidFill>
                <a:latin typeface="Times New Roman"/>
                <a:ea typeface="+mn-ea"/>
                <a:cs typeface="+mn-cs"/>
              </a:rPr>
              <a:t>testbed</a:t>
            </a:r>
            <a:r>
              <a:rPr lang="en-US" kern="1200" dirty="0" smtClean="0">
                <a:solidFill>
                  <a:prstClr val="black"/>
                </a:solidFill>
                <a:latin typeface="Times New Roman"/>
                <a:ea typeface="+mn-ea"/>
                <a:cs typeface="+mn-cs"/>
              </a:rPr>
              <a:t> in Norman OK managed by the NWS Storm Prediction Center, the NWS Weather Forecast Office and the National Severe Storms Laboratory</a:t>
            </a:r>
          </a:p>
          <a:p>
            <a:pPr marL="742950" lvl="1" indent="-285750">
              <a:buFont typeface="Arial" panose="020B0604020202020204" pitchFamily="34" charset="0"/>
              <a:buChar char="•"/>
            </a:pPr>
            <a:r>
              <a:rPr lang="en-US" b="1" kern="1200" dirty="0" smtClean="0">
                <a:solidFill>
                  <a:prstClr val="black"/>
                </a:solidFill>
                <a:latin typeface="Times New Roman"/>
                <a:ea typeface="+mn-ea"/>
                <a:cs typeface="+mn-cs"/>
              </a:rPr>
              <a:t>Purpose:  </a:t>
            </a:r>
            <a:r>
              <a:rPr lang="en-US" kern="1200" dirty="0" smtClean="0">
                <a:solidFill>
                  <a:prstClr val="black"/>
                </a:solidFill>
                <a:latin typeface="Times New Roman"/>
                <a:ea typeface="+mn-ea"/>
                <a:cs typeface="+mn-cs"/>
              </a:rPr>
              <a:t>plan and execute operational tests focused on national hazardous weather needs</a:t>
            </a:r>
            <a:endParaRPr lang="en-US" kern="1200" dirty="0">
              <a:solidFill>
                <a:prstClr val="black"/>
              </a:solidFill>
              <a:latin typeface="Times New Roman"/>
              <a:ea typeface="+mn-ea"/>
              <a:cs typeface="+mn-cs"/>
            </a:endParaRPr>
          </a:p>
          <a:p>
            <a:pPr marL="742950" lvl="1" indent="-285750">
              <a:buFont typeface="Arial" panose="020B0604020202020204" pitchFamily="34" charset="0"/>
              <a:buChar char="•"/>
            </a:pPr>
            <a:r>
              <a:rPr lang="en-US" b="1" kern="1200" dirty="0" smtClean="0">
                <a:solidFill>
                  <a:prstClr val="black"/>
                </a:solidFill>
                <a:latin typeface="Times New Roman"/>
                <a:ea typeface="+mn-ea"/>
                <a:cs typeface="+mn-cs"/>
              </a:rPr>
              <a:t>Spring Experiment:  </a:t>
            </a:r>
            <a:r>
              <a:rPr lang="en-US" kern="1200" dirty="0" smtClean="0">
                <a:solidFill>
                  <a:prstClr val="black"/>
                </a:solidFill>
                <a:latin typeface="Times New Roman"/>
                <a:ea typeface="+mn-ea"/>
                <a:cs typeface="+mn-cs"/>
              </a:rPr>
              <a:t>annual, 5-week test periods.  Researchers, forecasters, and broadcast meteorologists  </a:t>
            </a:r>
            <a:r>
              <a:rPr lang="en-US" kern="1200" dirty="0">
                <a:solidFill>
                  <a:prstClr val="black"/>
                </a:solidFill>
                <a:latin typeface="Times New Roman"/>
                <a:ea typeface="+mn-ea"/>
                <a:cs typeface="+mn-cs"/>
              </a:rPr>
              <a:t>evaluate emerging research concepts and tools </a:t>
            </a:r>
            <a:r>
              <a:rPr lang="en-US" kern="1200" dirty="0" smtClean="0">
                <a:solidFill>
                  <a:prstClr val="black"/>
                </a:solidFill>
                <a:latin typeface="Times New Roman"/>
                <a:ea typeface="+mn-ea"/>
                <a:cs typeface="+mn-cs"/>
              </a:rPr>
              <a:t>through </a:t>
            </a:r>
            <a:r>
              <a:rPr lang="en-US" kern="1200" dirty="0">
                <a:solidFill>
                  <a:prstClr val="black"/>
                </a:solidFill>
                <a:latin typeface="Times New Roman"/>
                <a:ea typeface="+mn-ea"/>
                <a:cs typeface="+mn-cs"/>
              </a:rPr>
              <a:t>experimental forecast and warning generation exercises. </a:t>
            </a:r>
            <a:r>
              <a:rPr lang="en-US" kern="1200" dirty="0" smtClean="0">
                <a:solidFill>
                  <a:prstClr val="black"/>
                </a:solidFill>
                <a:latin typeface="Times New Roman"/>
                <a:ea typeface="+mn-ea"/>
                <a:cs typeface="+mn-cs"/>
              </a:rPr>
              <a:t>  NUCAPS was a key focus area in the Spring Experiment 2015</a:t>
            </a:r>
            <a:endParaRPr lang="en-US" kern="1200" dirty="0">
              <a:solidFill>
                <a:prstClr val="black"/>
              </a:solidFill>
              <a:latin typeface="Times New Roman"/>
              <a:ea typeface="+mn-ea"/>
              <a:cs typeface="+mn-cs"/>
            </a:endParaRPr>
          </a:p>
        </p:txBody>
      </p:sp>
      <p:sp>
        <p:nvSpPr>
          <p:cNvPr id="6" name="Rectangle 5"/>
          <p:cNvSpPr/>
          <p:nvPr/>
        </p:nvSpPr>
        <p:spPr>
          <a:xfrm>
            <a:off x="6287511" y="5563377"/>
            <a:ext cx="2667000" cy="1015663"/>
          </a:xfrm>
          <a:prstGeom prst="rect">
            <a:avLst/>
          </a:prstGeom>
          <a:ln>
            <a:solidFill>
              <a:schemeClr val="tx1"/>
            </a:solidFill>
          </a:ln>
        </p:spPr>
        <p:txBody>
          <a:bodyPr wrap="square">
            <a:spAutoFit/>
          </a:bodyPr>
          <a:lstStyle/>
          <a:p>
            <a:r>
              <a:rPr lang="en-US" sz="1200" kern="1200" dirty="0" smtClean="0">
                <a:solidFill>
                  <a:prstClr val="black"/>
                </a:solidFill>
                <a:latin typeface="Times New Roman"/>
                <a:ea typeface="+mn-ea"/>
                <a:cs typeface="+mn-cs"/>
              </a:rPr>
              <a:t>A VIIRS Satellite Pass at 1944Z provided a NUCAPS Profile near some developing storms in Texas. It provided a nice snapshot of the atmosphere in between  [</a:t>
            </a:r>
            <a:r>
              <a:rPr lang="en-US" sz="1200" kern="1200" dirty="0" err="1" smtClean="0">
                <a:solidFill>
                  <a:prstClr val="black"/>
                </a:solidFill>
                <a:latin typeface="Times New Roman"/>
                <a:ea typeface="+mn-ea"/>
                <a:cs typeface="+mn-cs"/>
              </a:rPr>
              <a:t>radiosonde</a:t>
            </a:r>
            <a:r>
              <a:rPr lang="en-US" sz="1200" kern="1200" dirty="0" smtClean="0">
                <a:solidFill>
                  <a:prstClr val="black"/>
                </a:solidFill>
                <a:latin typeface="Times New Roman"/>
                <a:ea typeface="+mn-ea"/>
                <a:cs typeface="+mn-cs"/>
              </a:rPr>
              <a:t>] soundings. </a:t>
            </a:r>
            <a:endParaRPr lang="en-US" sz="1200" kern="1200" dirty="0">
              <a:solidFill>
                <a:prstClr val="black"/>
              </a:solidFill>
              <a:latin typeface="Times New Roman"/>
              <a:ea typeface="+mn-ea"/>
              <a:cs typeface="+mn-cs"/>
            </a:endParaRPr>
          </a:p>
        </p:txBody>
      </p:sp>
      <p:sp>
        <p:nvSpPr>
          <p:cNvPr id="7" name="Rectangle 6"/>
          <p:cNvSpPr/>
          <p:nvPr/>
        </p:nvSpPr>
        <p:spPr>
          <a:xfrm>
            <a:off x="6292231" y="4209871"/>
            <a:ext cx="2667000" cy="1200329"/>
          </a:xfrm>
          <a:prstGeom prst="rect">
            <a:avLst/>
          </a:prstGeom>
          <a:ln>
            <a:solidFill>
              <a:schemeClr val="tx1"/>
            </a:solidFill>
          </a:ln>
        </p:spPr>
        <p:txBody>
          <a:bodyPr wrap="square">
            <a:spAutoFit/>
          </a:bodyPr>
          <a:lstStyle/>
          <a:p>
            <a:r>
              <a:rPr lang="en-US" sz="1200" kern="1200" dirty="0" smtClean="0">
                <a:solidFill>
                  <a:prstClr val="black"/>
                </a:solidFill>
                <a:latin typeface="Times New Roman"/>
                <a:ea typeface="+mn-ea"/>
                <a:cs typeface="+mn-cs"/>
              </a:rPr>
              <a:t>NUCAPS sounding shows the presence of a cold pocket aloft and relatively low </a:t>
            </a:r>
            <a:r>
              <a:rPr lang="en-US" sz="1200" kern="1200" dirty="0" err="1" smtClean="0">
                <a:solidFill>
                  <a:prstClr val="black"/>
                </a:solidFill>
                <a:latin typeface="Times New Roman"/>
                <a:ea typeface="+mn-ea"/>
                <a:cs typeface="+mn-cs"/>
              </a:rPr>
              <a:t>precipitable</a:t>
            </a:r>
            <a:r>
              <a:rPr lang="en-US" sz="1200" kern="1200" dirty="0" smtClean="0">
                <a:solidFill>
                  <a:prstClr val="black"/>
                </a:solidFill>
                <a:latin typeface="Times New Roman"/>
                <a:ea typeface="+mn-ea"/>
                <a:cs typeface="+mn-cs"/>
              </a:rPr>
              <a:t> water values around a half an inch confirm elevated convection along with the scattered reports of severe hail in eastern Idaho.</a:t>
            </a:r>
            <a:endParaRPr lang="en-US" sz="1200" kern="1200" dirty="0">
              <a:solidFill>
                <a:prstClr val="black"/>
              </a:solidFill>
              <a:latin typeface="Times New Roman"/>
              <a:ea typeface="+mn-ea"/>
              <a:cs typeface="+mn-cs"/>
            </a:endParaRPr>
          </a:p>
        </p:txBody>
      </p:sp>
      <p:pic>
        <p:nvPicPr>
          <p:cNvPr id="1030" name="Picture 6" descr="http://2.bp.blogspot.com/-czAi3vb1mJo/VVNar7HbchI/AAAAAAAACSA/v3oOmSBzRKw/s640/Screenshot-CAVEPIH-D2D-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69" y="2408190"/>
            <a:ext cx="5251731" cy="22328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4.bp.blogspot.com/-7HA2UgBEP4w/VVNarg10_BI/AAAAAAAACSI/KgcEbCXZ0zE/s400/Screenshot-CAVEPIH-D2D-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724400"/>
            <a:ext cx="2757922"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287511" y="2438400"/>
            <a:ext cx="2667000" cy="1569660"/>
          </a:xfrm>
          <a:prstGeom prst="rect">
            <a:avLst/>
          </a:prstGeom>
          <a:ln>
            <a:solidFill>
              <a:schemeClr val="tx1"/>
            </a:solidFill>
          </a:ln>
        </p:spPr>
        <p:txBody>
          <a:bodyPr wrap="square">
            <a:spAutoFit/>
          </a:bodyPr>
          <a:lstStyle/>
          <a:p>
            <a:r>
              <a:rPr lang="en-US" sz="1200" kern="1200" dirty="0" smtClean="0">
                <a:solidFill>
                  <a:prstClr val="black"/>
                </a:solidFill>
                <a:latin typeface="Times New Roman"/>
                <a:ea typeface="+mn-ea"/>
                <a:cs typeface="+mn-cs"/>
              </a:rPr>
              <a:t>Waiting for deep convection to start. Denver’s 18z special sounding showed a strong inversion around 700mb. The 20Z NUCAPS showed the lower levels not quite fully mixed.  NUCAPS increased confidence that deep convection would occur but not quite yet. (comment edited)</a:t>
            </a:r>
            <a:endParaRPr lang="en-US" sz="1200" kern="1200" dirty="0">
              <a:solidFill>
                <a:prstClr val="black"/>
              </a:solidFill>
              <a:latin typeface="Times New Roman"/>
              <a:ea typeface="+mn-ea"/>
              <a:cs typeface="+mn-cs"/>
            </a:endParaRPr>
          </a:p>
        </p:txBody>
      </p:sp>
      <p:sp>
        <p:nvSpPr>
          <p:cNvPr id="8" name="TextBox 7"/>
          <p:cNvSpPr txBox="1"/>
          <p:nvPr/>
        </p:nvSpPr>
        <p:spPr>
          <a:xfrm>
            <a:off x="4572000" y="4876800"/>
            <a:ext cx="1364476" cy="923330"/>
          </a:xfrm>
          <a:prstGeom prst="rect">
            <a:avLst/>
          </a:prstGeom>
          <a:noFill/>
        </p:spPr>
        <p:txBody>
          <a:bodyPr wrap="none" rtlCol="0">
            <a:spAutoFit/>
          </a:bodyPr>
          <a:lstStyle/>
          <a:p>
            <a:r>
              <a:rPr lang="en-US" sz="1800" kern="1200" dirty="0" smtClean="0">
                <a:solidFill>
                  <a:prstClr val="black"/>
                </a:solidFill>
                <a:latin typeface="Times New Roman"/>
                <a:ea typeface="+mn-ea"/>
                <a:cs typeface="+mn-cs"/>
              </a:rPr>
              <a:t>Examples of</a:t>
            </a:r>
          </a:p>
          <a:p>
            <a:r>
              <a:rPr lang="en-US" sz="1800" kern="1200" dirty="0" smtClean="0">
                <a:solidFill>
                  <a:prstClr val="black"/>
                </a:solidFill>
                <a:latin typeface="Times New Roman"/>
                <a:ea typeface="+mn-ea"/>
                <a:cs typeface="+mn-cs"/>
              </a:rPr>
              <a:t>Forecaster</a:t>
            </a:r>
          </a:p>
          <a:p>
            <a:r>
              <a:rPr lang="en-US" sz="1800" kern="1200" dirty="0">
                <a:solidFill>
                  <a:prstClr val="black"/>
                </a:solidFill>
                <a:latin typeface="Times New Roman"/>
                <a:ea typeface="+mn-ea"/>
                <a:cs typeface="+mn-cs"/>
              </a:rPr>
              <a:t> </a:t>
            </a:r>
            <a:r>
              <a:rPr lang="en-US" sz="1800" kern="1200" dirty="0" smtClean="0">
                <a:solidFill>
                  <a:prstClr val="black"/>
                </a:solidFill>
                <a:latin typeface="Times New Roman"/>
                <a:ea typeface="+mn-ea"/>
                <a:cs typeface="+mn-cs"/>
              </a:rPr>
              <a:t>feedback</a:t>
            </a:r>
            <a:endParaRPr lang="en-US" sz="1800" kern="1200" dirty="0">
              <a:solidFill>
                <a:prstClr val="black"/>
              </a:solidFill>
              <a:latin typeface="Times New Roman"/>
              <a:ea typeface="+mn-ea"/>
              <a:cs typeface="+mn-cs"/>
            </a:endParaRPr>
          </a:p>
        </p:txBody>
      </p:sp>
      <p:sp>
        <p:nvSpPr>
          <p:cNvPr id="12" name="Left Brace 11"/>
          <p:cNvSpPr/>
          <p:nvPr/>
        </p:nvSpPr>
        <p:spPr>
          <a:xfrm>
            <a:off x="5867400" y="2971800"/>
            <a:ext cx="355600" cy="3429000"/>
          </a:xfrm>
          <a:prstGeom prst="leftBrace">
            <a:avLst/>
          </a:prstGeom>
          <a:ln/>
        </p:spPr>
        <p:style>
          <a:lnRef idx="2">
            <a:schemeClr val="accent1"/>
          </a:lnRef>
          <a:fillRef idx="0">
            <a:schemeClr val="accent1"/>
          </a:fillRef>
          <a:effectRef idx="1">
            <a:schemeClr val="accent1"/>
          </a:effectRef>
          <a:fontRef idx="minor">
            <a:schemeClr val="tx1"/>
          </a:fontRef>
        </p:style>
        <p:txBody>
          <a:bodyPr/>
          <a:lstStyle/>
          <a:p>
            <a:endParaRPr lang="en-US" sz="1800" kern="1200">
              <a:solidFill>
                <a:prstClr val="black"/>
              </a:solidFill>
              <a:latin typeface="Times New Roman"/>
            </a:endParaRPr>
          </a:p>
        </p:txBody>
      </p:sp>
    </p:spTree>
    <p:extLst>
      <p:ext uri="{BB962C8B-B14F-4D97-AF65-F5344CB8AC3E}">
        <p14:creationId xmlns:p14="http://schemas.microsoft.com/office/powerpoint/2010/main" val="27537008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4234" y="148224"/>
            <a:ext cx="8229600" cy="1143000"/>
          </a:xfrm>
        </p:spPr>
        <p:txBody>
          <a:bodyPr>
            <a:noAutofit/>
          </a:bodyPr>
          <a:lstStyle/>
          <a:p>
            <a:r>
              <a:rPr lang="en-US" sz="2800" dirty="0" smtClean="0"/>
              <a:t>Current Statistics of Operational Use and Expectation by JPSS-1 Launch</a:t>
            </a:r>
            <a:endParaRPr lang="en-US" sz="2800" dirty="0"/>
          </a:p>
        </p:txBody>
      </p:sp>
      <p:pic>
        <p:nvPicPr>
          <p:cNvPr id="4" name="Picture 3" descr="Product Us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1600" y="1308100"/>
            <a:ext cx="7216226" cy="4218432"/>
          </a:xfrm>
          <a:prstGeom prst="rect">
            <a:avLst/>
          </a:prstGeom>
        </p:spPr>
      </p:pic>
      <p:sp>
        <p:nvSpPr>
          <p:cNvPr id="5" name="TextBox 4"/>
          <p:cNvSpPr txBox="1"/>
          <p:nvPr/>
        </p:nvSpPr>
        <p:spPr>
          <a:xfrm>
            <a:off x="484366" y="5729381"/>
            <a:ext cx="8202434" cy="577081"/>
          </a:xfrm>
          <a:prstGeom prst="rect">
            <a:avLst/>
          </a:prstGeom>
          <a:solidFill>
            <a:schemeClr val="accent1"/>
          </a:solidFill>
        </p:spPr>
        <p:txBody>
          <a:bodyPr wrap="square" rtlCol="0">
            <a:spAutoFit/>
          </a:bodyPr>
          <a:lstStyle/>
          <a:p>
            <a:r>
              <a:rPr lang="en-US" sz="1050" dirty="0" smtClean="0">
                <a:solidFill>
                  <a:srgbClr val="000000"/>
                </a:solidFill>
              </a:rPr>
              <a:t>Note that count is not everything  -    KPP includes </a:t>
            </a:r>
            <a:r>
              <a:rPr lang="en-US" sz="1050" dirty="0" err="1" smtClean="0">
                <a:solidFill>
                  <a:srgbClr val="000000"/>
                </a:solidFill>
              </a:rPr>
              <a:t>CrIS</a:t>
            </a:r>
            <a:r>
              <a:rPr lang="en-US" sz="1050" dirty="0" smtClean="0">
                <a:solidFill>
                  <a:srgbClr val="000000"/>
                </a:solidFill>
              </a:rPr>
              <a:t> and ATMS SDRs  - they count as 2,   and not by the number of channels</a:t>
            </a:r>
          </a:p>
          <a:p>
            <a:endParaRPr lang="en-US" sz="1050" dirty="0">
              <a:solidFill>
                <a:srgbClr val="000000"/>
              </a:solidFill>
            </a:endParaRPr>
          </a:p>
          <a:p>
            <a:r>
              <a:rPr lang="en-US" sz="1050" dirty="0" smtClean="0">
                <a:solidFill>
                  <a:srgbClr val="000000"/>
                </a:solidFill>
              </a:rPr>
              <a:t>100% of KPPs are used operationally.      With new round of Proving Ground projects , we expect 100% of priority 2 by 2017</a:t>
            </a:r>
            <a:endParaRPr lang="en-US" sz="1050" dirty="0">
              <a:solidFill>
                <a:srgbClr val="000000"/>
              </a:solidFill>
            </a:endParaRPr>
          </a:p>
        </p:txBody>
      </p:sp>
    </p:spTree>
    <p:extLst>
      <p:ext uri="{BB962C8B-B14F-4D97-AF65-F5344CB8AC3E}">
        <p14:creationId xmlns:p14="http://schemas.microsoft.com/office/powerpoint/2010/main" val="8871325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FY15 &amp; 16 Call for Proposals</a:t>
            </a:r>
            <a:endParaRPr lang="en-US" dirty="0"/>
          </a:p>
        </p:txBody>
      </p:sp>
      <p:sp>
        <p:nvSpPr>
          <p:cNvPr id="3" name="Content Placeholder 2"/>
          <p:cNvSpPr>
            <a:spLocks noGrp="1"/>
          </p:cNvSpPr>
          <p:nvPr>
            <p:ph idx="1"/>
          </p:nvPr>
        </p:nvSpPr>
        <p:spPr/>
        <p:txBody>
          <a:bodyPr/>
          <a:lstStyle/>
          <a:p>
            <a:r>
              <a:rPr lang="en-US" dirty="0" smtClean="0"/>
              <a:t>New JPSS PGRR Call for Proposals was released on December 2, 2014.</a:t>
            </a:r>
          </a:p>
          <a:p>
            <a:pPr lvl="1"/>
            <a:r>
              <a:rPr lang="en-US" dirty="0" smtClean="0"/>
              <a:t>Call focuses on 13 initiatives</a:t>
            </a:r>
          </a:p>
          <a:p>
            <a:r>
              <a:rPr lang="en-US" dirty="0" smtClean="0"/>
              <a:t>Over 130 Letters of Intent were received.</a:t>
            </a:r>
          </a:p>
          <a:p>
            <a:r>
              <a:rPr lang="en-US" dirty="0" smtClean="0"/>
              <a:t>New projects will be selected by the JPSS PGRR Executive Board (with feedback from relevant users and stakeholders) in March/April</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22</a:t>
            </a:fld>
            <a:endParaRPr lang="en-US"/>
          </a:p>
        </p:txBody>
      </p:sp>
    </p:spTree>
    <p:extLst>
      <p:ext uri="{BB962C8B-B14F-4D97-AF65-F5344CB8AC3E}">
        <p14:creationId xmlns:p14="http://schemas.microsoft.com/office/powerpoint/2010/main" val="3363837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Autofit/>
          </a:bodyPr>
          <a:lstStyle/>
          <a:p>
            <a:r>
              <a:rPr lang="en-US" sz="2800" dirty="0" smtClean="0"/>
              <a:t>PGRR Initiatives </a:t>
            </a:r>
            <a:br>
              <a:rPr lang="en-US" sz="2800" dirty="0" smtClean="0"/>
            </a:br>
            <a:r>
              <a:rPr lang="en-US" sz="2800" dirty="0" smtClean="0"/>
              <a:t> </a:t>
            </a:r>
            <a:r>
              <a:rPr lang="en-US" sz="2000" dirty="0" smtClean="0"/>
              <a:t>About 40 proposals selected so far out of 87 full proposals out of 136 LOIs </a:t>
            </a:r>
            <a:endParaRPr lang="en-US" sz="2800" dirty="0"/>
          </a:p>
        </p:txBody>
      </p:sp>
      <p:sp>
        <p:nvSpPr>
          <p:cNvPr id="3" name="Content Placeholder 2"/>
          <p:cNvSpPr>
            <a:spLocks noGrp="1"/>
          </p:cNvSpPr>
          <p:nvPr>
            <p:ph idx="1"/>
          </p:nvPr>
        </p:nvSpPr>
        <p:spPr>
          <a:xfrm>
            <a:off x="457200" y="1600200"/>
            <a:ext cx="8229600" cy="5029200"/>
          </a:xfrm>
        </p:spPr>
        <p:txBody>
          <a:bodyPr>
            <a:normAutofit fontScale="47500" lnSpcReduction="20000"/>
          </a:bodyPr>
          <a:lstStyle/>
          <a:p>
            <a:pPr marL="457200" indent="-457200"/>
            <a:r>
              <a:rPr lang="en-US" sz="4200" dirty="0" smtClean="0">
                <a:latin typeface="Times New Roman" panose="02020603050405020304" pitchFamily="18" charset="0"/>
                <a:cs typeface="Times New Roman" panose="02020603050405020304" pitchFamily="18" charset="0"/>
              </a:rPr>
              <a:t>River Ice and Flooding (6) (4) (3)</a:t>
            </a:r>
          </a:p>
          <a:p>
            <a:pPr marL="457200" indent="-457200"/>
            <a:r>
              <a:rPr lang="en-US" sz="4200" dirty="0" smtClean="0">
                <a:latin typeface="Times New Roman" panose="02020603050405020304" pitchFamily="18" charset="0"/>
                <a:cs typeface="Times New Roman" panose="02020603050405020304" pitchFamily="18" charset="0"/>
              </a:rPr>
              <a:t>Fire and Smoke (5) (5) (4)</a:t>
            </a:r>
          </a:p>
          <a:p>
            <a:pPr marL="457200" indent="-457200"/>
            <a:r>
              <a:rPr lang="en-US" sz="4200" dirty="0" smtClean="0">
                <a:latin typeface="Times New Roman" panose="02020603050405020304" pitchFamily="18" charset="0"/>
                <a:cs typeface="Times New Roman" panose="02020603050405020304" pitchFamily="18" charset="0"/>
              </a:rPr>
              <a:t>Sounding Applications including NOAA Unique </a:t>
            </a:r>
            <a:r>
              <a:rPr lang="en-US" sz="4200" dirty="0" err="1" smtClean="0">
                <a:latin typeface="Times New Roman" panose="02020603050405020304" pitchFamily="18" charset="0"/>
                <a:cs typeface="Times New Roman" panose="02020603050405020304" pitchFamily="18" charset="0"/>
              </a:rPr>
              <a:t>CrIS</a:t>
            </a:r>
            <a:r>
              <a:rPr lang="en-US" sz="4200" dirty="0" smtClean="0">
                <a:latin typeface="Times New Roman" panose="02020603050405020304" pitchFamily="18" charset="0"/>
                <a:cs typeface="Times New Roman" panose="02020603050405020304" pitchFamily="18" charset="0"/>
              </a:rPr>
              <a:t>/ATMS Processing System (NUCAPS) (17) (7) (4)</a:t>
            </a:r>
          </a:p>
          <a:p>
            <a:pPr marL="457200" indent="-457200"/>
            <a:r>
              <a:rPr lang="en-US" sz="4200" dirty="0" smtClean="0">
                <a:latin typeface="Times New Roman" panose="02020603050405020304" pitchFamily="18" charset="0"/>
                <a:cs typeface="Times New Roman" panose="02020603050405020304" pitchFamily="18" charset="0"/>
              </a:rPr>
              <a:t>NWP impact studies (via HRRR and GFS) and other critical weather applications (13) (8) (6)</a:t>
            </a:r>
          </a:p>
          <a:p>
            <a:pPr marL="457200" indent="-457200"/>
            <a:r>
              <a:rPr lang="en-US" sz="4200" dirty="0" smtClean="0">
                <a:latin typeface="Times New Roman" panose="02020603050405020304" pitchFamily="18" charset="0"/>
                <a:cs typeface="Times New Roman" panose="02020603050405020304" pitchFamily="18" charset="0"/>
              </a:rPr>
              <a:t>OCONUS and NCEP Service Centers AWIPS Initiative (9) (7) (6)</a:t>
            </a:r>
          </a:p>
          <a:p>
            <a:pPr marL="457200" indent="-457200"/>
            <a:r>
              <a:rPr lang="en-US" sz="4200" dirty="0" smtClean="0">
                <a:latin typeface="Times New Roman" panose="02020603050405020304" pitchFamily="18" charset="0"/>
                <a:cs typeface="Times New Roman" panose="02020603050405020304" pitchFamily="18" charset="0"/>
              </a:rPr>
              <a:t>Cryosphere Initiative (5) (3) (1)</a:t>
            </a:r>
          </a:p>
          <a:p>
            <a:pPr marL="457200" indent="-457200"/>
            <a:r>
              <a:rPr lang="en-US" sz="4200" dirty="0" smtClean="0">
                <a:latin typeface="Times New Roman" panose="02020603050405020304" pitchFamily="18" charset="0"/>
                <a:cs typeface="Times New Roman" panose="02020603050405020304" pitchFamily="18" charset="0"/>
              </a:rPr>
              <a:t>Land Data Assimilation (7) (3) (1)</a:t>
            </a:r>
          </a:p>
          <a:p>
            <a:pPr marL="457200" indent="-457200"/>
            <a:r>
              <a:rPr lang="en-US" sz="4200" dirty="0" smtClean="0">
                <a:latin typeface="Times New Roman" panose="02020603050405020304" pitchFamily="18" charset="0"/>
                <a:cs typeface="Times New Roman" panose="02020603050405020304" pitchFamily="18" charset="0"/>
              </a:rPr>
              <a:t>Ocean and Coastal (12) (10) (5)</a:t>
            </a:r>
          </a:p>
          <a:p>
            <a:pPr marL="457200" indent="-457200"/>
            <a:r>
              <a:rPr lang="en-US" sz="4200" dirty="0" smtClean="0">
                <a:latin typeface="Times New Roman" panose="02020603050405020304" pitchFamily="18" charset="0"/>
                <a:cs typeface="Times New Roman" panose="02020603050405020304" pitchFamily="18" charset="0"/>
              </a:rPr>
              <a:t>Atmospheric Chemistry (3) (3) (1)</a:t>
            </a:r>
          </a:p>
          <a:p>
            <a:pPr marL="457200" indent="-457200"/>
            <a:r>
              <a:rPr lang="en-US" sz="4200" dirty="0" smtClean="0">
                <a:latin typeface="Times New Roman" panose="02020603050405020304" pitchFamily="18" charset="0"/>
                <a:cs typeface="Times New Roman" panose="02020603050405020304" pitchFamily="18" charset="0"/>
              </a:rPr>
              <a:t>Hydrology (6) (5) (3)</a:t>
            </a:r>
          </a:p>
          <a:p>
            <a:pPr marL="457200" indent="-457200"/>
            <a:r>
              <a:rPr lang="en-US" sz="4200" dirty="0" smtClean="0">
                <a:latin typeface="Times New Roman" panose="02020603050405020304" pitchFamily="18" charset="0"/>
                <a:cs typeface="Times New Roman" panose="02020603050405020304" pitchFamily="18" charset="0"/>
              </a:rPr>
              <a:t>Aerosol Data Assimilation (5) (3)  </a:t>
            </a:r>
            <a:r>
              <a:rPr lang="en-US" sz="4200" dirty="0" smtClean="0">
                <a:latin typeface="Times New Roman" panose="02020603050405020304" pitchFamily="18" charset="0"/>
                <a:cs typeface="Times New Roman" panose="02020603050405020304" pitchFamily="18" charset="0"/>
              </a:rPr>
              <a:t>(1) </a:t>
            </a:r>
            <a:endParaRPr lang="en-US" sz="4200" dirty="0" smtClean="0">
              <a:latin typeface="Times New Roman" panose="02020603050405020304" pitchFamily="18" charset="0"/>
              <a:cs typeface="Times New Roman" panose="02020603050405020304" pitchFamily="18" charset="0"/>
            </a:endParaRPr>
          </a:p>
          <a:p>
            <a:pPr marL="457200" indent="-457200"/>
            <a:r>
              <a:rPr lang="en-US" sz="4200" dirty="0" smtClean="0">
                <a:latin typeface="Times New Roman" panose="02020603050405020304" pitchFamily="18" charset="0"/>
                <a:cs typeface="Times New Roman" panose="02020603050405020304" pitchFamily="18" charset="0"/>
              </a:rPr>
              <a:t>Innovation (40) (26) (2)  -  more for FY16</a:t>
            </a:r>
          </a:p>
          <a:p>
            <a:pPr marL="457200" indent="-457200"/>
            <a:r>
              <a:rPr lang="en-US" sz="4200" dirty="0" smtClean="0">
                <a:latin typeface="Times New Roman" panose="02020603050405020304" pitchFamily="18" charset="0"/>
                <a:cs typeface="Times New Roman" panose="02020603050405020304" pitchFamily="18" charset="0"/>
              </a:rPr>
              <a:t>Training (8)  (8)   (5)</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sz="2300" dirty="0" smtClean="0">
                <a:latin typeface="Times New Roman" panose="02020603050405020304" pitchFamily="18" charset="0"/>
                <a:cs typeface="Times New Roman" panose="02020603050405020304" pitchFamily="18" charset="0"/>
              </a:rPr>
              <a:t>*Number of Letters of Intent received in parentheses,  full proposals and selected</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23</a:t>
            </a:fld>
            <a:endParaRPr lang="en-US"/>
          </a:p>
        </p:txBody>
      </p:sp>
    </p:spTree>
    <p:extLst>
      <p:ext uri="{BB962C8B-B14F-4D97-AF65-F5344CB8AC3E}">
        <p14:creationId xmlns:p14="http://schemas.microsoft.com/office/powerpoint/2010/main" val="26980893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River Ice and Flooding (3)</a:t>
            </a:r>
            <a:endParaRPr lang="en-US" dirty="0"/>
          </a:p>
        </p:txBody>
      </p:sp>
      <p:sp>
        <p:nvSpPr>
          <p:cNvPr id="3" name="Content Placeholder 2"/>
          <p:cNvSpPr>
            <a:spLocks noGrp="1"/>
          </p:cNvSpPr>
          <p:nvPr>
            <p:ph idx="1"/>
          </p:nvPr>
        </p:nvSpPr>
        <p:spPr>
          <a:xfrm>
            <a:off x="457200" y="1371600"/>
            <a:ext cx="4038600" cy="4525963"/>
          </a:xfrm>
        </p:spPr>
        <p:txBody>
          <a:bodyPr>
            <a:normAutofit fontScale="70000" lnSpcReduction="20000"/>
          </a:bodyPr>
          <a:lstStyle/>
          <a:p>
            <a:r>
              <a:rPr lang="en-US" dirty="0" smtClean="0"/>
              <a:t>Ice products </a:t>
            </a:r>
            <a:r>
              <a:rPr lang="en-US" dirty="0"/>
              <a:t>to identify </a:t>
            </a:r>
            <a:r>
              <a:rPr lang="en-US" dirty="0" smtClean="0"/>
              <a:t>locations of </a:t>
            </a:r>
            <a:r>
              <a:rPr lang="en-US" dirty="0"/>
              <a:t>river ice and its </a:t>
            </a:r>
            <a:r>
              <a:rPr lang="en-US" dirty="0" smtClean="0"/>
              <a:t>state</a:t>
            </a:r>
          </a:p>
          <a:p>
            <a:r>
              <a:rPr lang="en-US" dirty="0"/>
              <a:t>F</a:t>
            </a:r>
            <a:r>
              <a:rPr lang="en-US" dirty="0" smtClean="0"/>
              <a:t>lood products to specify </a:t>
            </a:r>
            <a:r>
              <a:rPr lang="en-US" dirty="0"/>
              <a:t>the areal extent of the flooding and the capability of overlaying </a:t>
            </a:r>
            <a:r>
              <a:rPr lang="en-US" dirty="0" smtClean="0"/>
              <a:t>the product </a:t>
            </a:r>
            <a:r>
              <a:rPr lang="en-US" dirty="0"/>
              <a:t>on geographic maps and provide an estimation of the depth of the flood waters</a:t>
            </a:r>
            <a:r>
              <a:rPr lang="en-US" dirty="0" smtClean="0"/>
              <a:t>.</a:t>
            </a:r>
          </a:p>
          <a:p>
            <a:r>
              <a:rPr lang="en-US" dirty="0" smtClean="0"/>
              <a:t>Users: Primarily the NWS River Forecast Centers</a:t>
            </a:r>
          </a:p>
          <a:p>
            <a:r>
              <a:rPr lang="en-US" dirty="0" smtClean="0"/>
              <a:t>Focused on VIIRS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498" y="1371600"/>
            <a:ext cx="2500203" cy="374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moweb.gat.atl.publicus.com/storyimage/MO/20110114/NEWS/301149849/AR/0/AR-3011498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724400"/>
            <a:ext cx="2915036"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00" y="3733800"/>
            <a:ext cx="1676400" cy="923330"/>
          </a:xfrm>
          <a:prstGeom prst="rect">
            <a:avLst/>
          </a:prstGeom>
          <a:noFill/>
        </p:spPr>
        <p:txBody>
          <a:bodyPr wrap="square" rtlCol="0">
            <a:spAutoFit/>
          </a:bodyPr>
          <a:lstStyle/>
          <a:p>
            <a:r>
              <a:rPr lang="en-US" dirty="0" err="1" smtClean="0"/>
              <a:t>Hanibal</a:t>
            </a:r>
            <a:r>
              <a:rPr lang="en-US" dirty="0" smtClean="0"/>
              <a:t>, MO </a:t>
            </a:r>
          </a:p>
          <a:p>
            <a:r>
              <a:rPr lang="en-US" dirty="0" smtClean="0"/>
              <a:t>Ice Jam </a:t>
            </a:r>
          </a:p>
          <a:p>
            <a:r>
              <a:rPr lang="en-US" dirty="0" smtClean="0"/>
              <a:t>(Jan-Feb 2014)</a:t>
            </a:r>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24</a:t>
            </a:fld>
            <a:endParaRPr lang="en-US"/>
          </a:p>
        </p:txBody>
      </p:sp>
      <p:pic>
        <p:nvPicPr>
          <p:cNvPr id="8" name="Picture 7" descr="Screen Shot 2015-06-15 at 10.08.3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28227"/>
            <a:ext cx="8458200" cy="381000"/>
          </a:xfrm>
          <a:prstGeom prst="rect">
            <a:avLst/>
          </a:prstGeom>
        </p:spPr>
      </p:pic>
    </p:spTree>
    <p:extLst>
      <p:ext uri="{BB962C8B-B14F-4D97-AF65-F5344CB8AC3E}">
        <p14:creationId xmlns:p14="http://schemas.microsoft.com/office/powerpoint/2010/main" val="27873121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Fire and Smoke (4)</a:t>
            </a:r>
            <a:endParaRPr lang="en-US" dirty="0"/>
          </a:p>
        </p:txBody>
      </p:sp>
      <p:sp>
        <p:nvSpPr>
          <p:cNvPr id="3" name="Content Placeholder 2"/>
          <p:cNvSpPr>
            <a:spLocks noGrp="1"/>
          </p:cNvSpPr>
          <p:nvPr>
            <p:ph idx="1"/>
          </p:nvPr>
        </p:nvSpPr>
        <p:spPr>
          <a:xfrm>
            <a:off x="4191000" y="1270000"/>
            <a:ext cx="4495800" cy="4525963"/>
          </a:xfrm>
        </p:spPr>
        <p:txBody>
          <a:bodyPr>
            <a:normAutofit fontScale="77500" lnSpcReduction="20000"/>
          </a:bodyPr>
          <a:lstStyle/>
          <a:p>
            <a:r>
              <a:rPr lang="en-US" dirty="0" smtClean="0"/>
              <a:t>Makes </a:t>
            </a:r>
            <a:r>
              <a:rPr lang="en-US" dirty="0"/>
              <a:t>use of the VIIRS active fire location, fire radiative power </a:t>
            </a:r>
            <a:r>
              <a:rPr lang="en-US" dirty="0" smtClean="0"/>
              <a:t>and aerosol </a:t>
            </a:r>
            <a:r>
              <a:rPr lang="en-US" dirty="0"/>
              <a:t>optical depth, and potentially OMPS derived aerosols to predict fire movement and dispersion of </a:t>
            </a:r>
            <a:r>
              <a:rPr lang="en-US" dirty="0" smtClean="0"/>
              <a:t> smoke </a:t>
            </a:r>
            <a:r>
              <a:rPr lang="en-US" dirty="0"/>
              <a:t>using high spatial resolution and timely forecast </a:t>
            </a:r>
            <a:r>
              <a:rPr lang="en-US" dirty="0" smtClean="0"/>
              <a:t>models</a:t>
            </a:r>
          </a:p>
          <a:p>
            <a:r>
              <a:rPr lang="en-US" dirty="0" smtClean="0"/>
              <a:t>Products focus on determining </a:t>
            </a:r>
            <a:r>
              <a:rPr lang="en-US" dirty="0"/>
              <a:t>the current location of a fire and </a:t>
            </a:r>
            <a:r>
              <a:rPr lang="en-US" dirty="0" smtClean="0"/>
              <a:t>gathering </a:t>
            </a:r>
            <a:r>
              <a:rPr lang="en-US" dirty="0"/>
              <a:t>as much information as possible </a:t>
            </a:r>
            <a:r>
              <a:rPr lang="en-US" dirty="0" smtClean="0"/>
              <a:t> on </a:t>
            </a:r>
            <a:r>
              <a:rPr lang="en-US" dirty="0"/>
              <a:t>its history.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4" y="1244600"/>
            <a:ext cx="2800188" cy="4450080"/>
          </a:xfrm>
          <a:prstGeom prst="rect">
            <a:avLst/>
          </a:prstGeom>
        </p:spPr>
      </p:pic>
      <p:sp>
        <p:nvSpPr>
          <p:cNvPr id="5" name="TextBox 4"/>
          <p:cNvSpPr txBox="1"/>
          <p:nvPr/>
        </p:nvSpPr>
        <p:spPr>
          <a:xfrm>
            <a:off x="914400" y="4152257"/>
            <a:ext cx="2800188" cy="523220"/>
          </a:xfrm>
          <a:prstGeom prst="rect">
            <a:avLst/>
          </a:prstGeom>
          <a:noFill/>
        </p:spPr>
        <p:txBody>
          <a:bodyPr wrap="square" rtlCol="0">
            <a:spAutoFit/>
          </a:bodyPr>
          <a:lstStyle/>
          <a:p>
            <a:pPr algn="ctr"/>
            <a:r>
              <a:rPr lang="en-US" sz="1400" dirty="0" smtClean="0">
                <a:solidFill>
                  <a:schemeClr val="tx1"/>
                </a:solidFill>
              </a:rPr>
              <a:t>Example of HRRR Smoke Product</a:t>
            </a:r>
            <a:endParaRPr lang="en-US" sz="1400" dirty="0">
              <a:solidFill>
                <a:schemeClr val="tx1"/>
              </a:solidFill>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25</a:t>
            </a:fld>
            <a:endParaRPr lang="en-US"/>
          </a:p>
        </p:txBody>
      </p:sp>
      <p:pic>
        <p:nvPicPr>
          <p:cNvPr id="7" name="Picture 6" descr="Screen Shot 2015-06-15 at 10.10.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694680"/>
            <a:ext cx="8178800" cy="914400"/>
          </a:xfrm>
          <a:prstGeom prst="rect">
            <a:avLst/>
          </a:prstGeom>
        </p:spPr>
      </p:pic>
    </p:spTree>
    <p:extLst>
      <p:ext uri="{BB962C8B-B14F-4D97-AF65-F5344CB8AC3E}">
        <p14:creationId xmlns:p14="http://schemas.microsoft.com/office/powerpoint/2010/main" val="34636005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Sounding  (4)</a:t>
            </a:r>
            <a:endParaRPr lang="en-US" dirty="0"/>
          </a:p>
        </p:txBody>
      </p:sp>
      <p:sp>
        <p:nvSpPr>
          <p:cNvPr id="3" name="Content Placeholder 2"/>
          <p:cNvSpPr>
            <a:spLocks noGrp="1"/>
          </p:cNvSpPr>
          <p:nvPr>
            <p:ph idx="1"/>
          </p:nvPr>
        </p:nvSpPr>
        <p:spPr>
          <a:xfrm>
            <a:off x="457200" y="1316940"/>
            <a:ext cx="4038600" cy="4525963"/>
          </a:xfrm>
        </p:spPr>
        <p:txBody>
          <a:bodyPr>
            <a:normAutofit/>
          </a:bodyPr>
          <a:lstStyle/>
          <a:p>
            <a:r>
              <a:rPr lang="en-US" sz="2400" dirty="0" smtClean="0"/>
              <a:t>Assist WFOs to make better use of NUCAPS temperature and moisture soundings</a:t>
            </a:r>
          </a:p>
          <a:p>
            <a:r>
              <a:rPr lang="en-US" sz="2400" dirty="0" smtClean="0"/>
              <a:t>Support NWS/NCEP  plans to improve data assimilation of radiances in cloudy conditions</a:t>
            </a:r>
          </a:p>
          <a:p>
            <a:r>
              <a:rPr lang="en-US" sz="2400" dirty="0" smtClean="0"/>
              <a:t>Use NUCAPS to solve </a:t>
            </a:r>
            <a:r>
              <a:rPr lang="en-US" sz="2400" dirty="0" smtClean="0"/>
              <a:t>for, </a:t>
            </a:r>
            <a:r>
              <a:rPr lang="en-US" sz="2400" dirty="0" smtClean="0"/>
              <a:t>or derive trace gases</a:t>
            </a:r>
            <a:endParaRPr lang="en-US" sz="2400" dirty="0"/>
          </a:p>
        </p:txBody>
      </p:sp>
      <p:pic>
        <p:nvPicPr>
          <p:cNvPr id="4" name="Content Placeholder 13" descr="nucaps_20140105.gif"/>
          <p:cNvPicPr>
            <a:picLocks noChangeAspect="1"/>
          </p:cNvPicPr>
          <p:nvPr/>
        </p:nvPicPr>
        <p:blipFill>
          <a:blip r:embed="rId3" cstate="print">
            <a:lum bright="-20000" contrast="40000"/>
          </a:blip>
          <a:srcRect l="4854" t="7273"/>
          <a:stretch>
            <a:fillRect/>
          </a:stretch>
        </p:blipFill>
        <p:spPr>
          <a:xfrm>
            <a:off x="4572000" y="1227667"/>
            <a:ext cx="4267200" cy="2178423"/>
          </a:xfrm>
          <a:prstGeom prst="rect">
            <a:avLst/>
          </a:prstGeom>
          <a:ln w="44450">
            <a:noFill/>
          </a:ln>
        </p:spPr>
      </p:pic>
      <p:sp>
        <p:nvSpPr>
          <p:cNvPr id="5" name="Rectangle 4"/>
          <p:cNvSpPr/>
          <p:nvPr/>
        </p:nvSpPr>
        <p:spPr>
          <a:xfrm>
            <a:off x="4724400" y="990600"/>
            <a:ext cx="3962400" cy="923330"/>
          </a:xfrm>
          <a:prstGeom prst="rect">
            <a:avLst/>
          </a:prstGeom>
        </p:spPr>
        <p:txBody>
          <a:bodyPr wrap="square">
            <a:spAutoFit/>
          </a:bodyPr>
          <a:lstStyle/>
          <a:p>
            <a:pPr algn="ctr" eaLnBrk="0" fontAlgn="base" hangingPunct="0">
              <a:spcBef>
                <a:spcPct val="0"/>
              </a:spcBef>
              <a:spcAft>
                <a:spcPct val="0"/>
              </a:spcAft>
            </a:pPr>
            <a:r>
              <a:rPr lang="en-US" b="1" kern="1200" dirty="0" smtClean="0">
                <a:latin typeface="Times New Roman" pitchFamily="18" charset="0"/>
                <a:ea typeface="+mn-ea"/>
                <a:cs typeface="+mn-cs"/>
              </a:rPr>
              <a:t> </a:t>
            </a:r>
            <a:br>
              <a:rPr lang="en-US" b="1" kern="1200" dirty="0" smtClean="0">
                <a:latin typeface="Times New Roman" pitchFamily="18" charset="0"/>
                <a:ea typeface="+mn-ea"/>
                <a:cs typeface="+mn-cs"/>
              </a:rPr>
            </a:br>
            <a:r>
              <a:rPr lang="en-US" sz="1600" b="1" kern="1200" dirty="0" smtClean="0">
                <a:latin typeface="Times New Roman" pitchFamily="18" charset="0"/>
                <a:ea typeface="+mn-ea"/>
                <a:cs typeface="+mn-cs"/>
              </a:rPr>
              <a:t>NUCAPS Temperature retrieval @ 500mb </a:t>
            </a:r>
            <a:r>
              <a:rPr lang="en-US" sz="1800" b="1" kern="1200" dirty="0" smtClean="0">
                <a:latin typeface="Times New Roman" pitchFamily="18" charset="0"/>
                <a:ea typeface="+mn-ea"/>
                <a:cs typeface="+mn-cs"/>
              </a:rPr>
              <a:t/>
            </a:r>
            <a:br>
              <a:rPr lang="en-US" sz="1800" b="1" kern="1200" dirty="0" smtClean="0">
                <a:latin typeface="Times New Roman" pitchFamily="18" charset="0"/>
                <a:ea typeface="+mn-ea"/>
                <a:cs typeface="+mn-cs"/>
              </a:rPr>
            </a:br>
            <a:endParaRPr lang="en-US" sz="1800" b="1" kern="1200" dirty="0">
              <a:latin typeface="Times New Roman" pitchFamily="18" charset="0"/>
              <a:ea typeface="+mn-ea"/>
              <a:cs typeface="+mn-cs"/>
            </a:endParaRPr>
          </a:p>
        </p:txBody>
      </p:sp>
      <p:sp>
        <p:nvSpPr>
          <p:cNvPr id="6" name="Rectangle 5"/>
          <p:cNvSpPr/>
          <p:nvPr/>
        </p:nvSpPr>
        <p:spPr>
          <a:xfrm>
            <a:off x="4572000" y="1472625"/>
            <a:ext cx="4267200" cy="646331"/>
          </a:xfrm>
          <a:prstGeom prst="rect">
            <a:avLst/>
          </a:prstGeom>
        </p:spPr>
        <p:txBody>
          <a:bodyPr wrap="square">
            <a:spAutoFit/>
          </a:bodyPr>
          <a:lstStyle/>
          <a:p>
            <a:pPr algn="ctr" eaLnBrk="0" fontAlgn="base" hangingPunct="0">
              <a:spcBef>
                <a:spcPct val="0"/>
              </a:spcBef>
              <a:spcAft>
                <a:spcPct val="0"/>
              </a:spcAft>
            </a:pPr>
            <a:r>
              <a:rPr lang="en-US" b="1" kern="1200" dirty="0" smtClean="0">
                <a:latin typeface="Times New Roman" pitchFamily="18" charset="0"/>
                <a:ea typeface="+mn-ea"/>
                <a:cs typeface="+mn-cs"/>
              </a:rPr>
              <a:t>(January 5</a:t>
            </a:r>
            <a:r>
              <a:rPr lang="en-US" b="1" kern="1200" baseline="30000" dirty="0" smtClean="0">
                <a:latin typeface="Times New Roman" pitchFamily="18" charset="0"/>
                <a:ea typeface="+mn-ea"/>
                <a:cs typeface="+mn-cs"/>
              </a:rPr>
              <a:t>th</a:t>
            </a:r>
            <a:r>
              <a:rPr lang="en-US" b="1" kern="1200" dirty="0" smtClean="0">
                <a:latin typeface="Times New Roman" pitchFamily="18" charset="0"/>
                <a:ea typeface="+mn-ea"/>
                <a:cs typeface="+mn-cs"/>
              </a:rPr>
              <a:t> 2014 Polar Vortex Anomaly)</a:t>
            </a:r>
            <a:r>
              <a:rPr lang="en-US" sz="1800" b="1" kern="1200" dirty="0" smtClean="0">
                <a:latin typeface="Times New Roman" pitchFamily="18" charset="0"/>
                <a:ea typeface="+mn-ea"/>
                <a:cs typeface="+mn-cs"/>
              </a:rPr>
              <a:t/>
            </a:r>
            <a:br>
              <a:rPr lang="en-US" sz="1800" b="1" kern="1200" dirty="0" smtClean="0">
                <a:latin typeface="Times New Roman" pitchFamily="18" charset="0"/>
                <a:ea typeface="+mn-ea"/>
                <a:cs typeface="+mn-cs"/>
              </a:rPr>
            </a:br>
            <a:endParaRPr lang="en-US" sz="1800" b="1" kern="1200" dirty="0">
              <a:latin typeface="Times New Roman" pitchFamily="18" charset="0"/>
              <a:ea typeface="+mn-ea"/>
              <a:cs typeface="+mn-cs"/>
            </a:endParaRPr>
          </a:p>
        </p:txBody>
      </p:sp>
      <p:pic>
        <p:nvPicPr>
          <p:cNvPr id="7" name="Picture 6" descr="fhbacgjh.png"/>
          <p:cNvPicPr>
            <a:picLocks noChangeAspect="1"/>
          </p:cNvPicPr>
          <p:nvPr/>
        </p:nvPicPr>
        <p:blipFill>
          <a:blip r:embed="rId4" cstate="print"/>
          <a:stretch>
            <a:fillRect/>
          </a:stretch>
        </p:blipFill>
        <p:spPr>
          <a:xfrm>
            <a:off x="4572000" y="3406090"/>
            <a:ext cx="4267200" cy="2290997"/>
          </a:xfrm>
          <a:prstGeom prst="rect">
            <a:avLst/>
          </a:prstGeom>
        </p:spPr>
      </p:pic>
      <p:sp>
        <p:nvSpPr>
          <p:cNvPr id="8" name="Rectangle 7"/>
          <p:cNvSpPr/>
          <p:nvPr/>
        </p:nvSpPr>
        <p:spPr>
          <a:xfrm>
            <a:off x="4648200" y="3559314"/>
            <a:ext cx="4191000" cy="338554"/>
          </a:xfrm>
          <a:prstGeom prst="rect">
            <a:avLst/>
          </a:prstGeom>
        </p:spPr>
        <p:txBody>
          <a:bodyPr wrap="square">
            <a:spAutoFit/>
          </a:bodyPr>
          <a:lstStyle/>
          <a:p>
            <a:pPr algn="ctr" eaLnBrk="0" fontAlgn="base" hangingPunct="0">
              <a:spcBef>
                <a:spcPct val="0"/>
              </a:spcBef>
              <a:spcAft>
                <a:spcPct val="0"/>
              </a:spcAft>
            </a:pPr>
            <a:r>
              <a:rPr lang="en-US" sz="1600" b="1" kern="1200" dirty="0" smtClean="0">
                <a:latin typeface="Times New Roman" pitchFamily="18" charset="0"/>
                <a:ea typeface="+mn-ea"/>
                <a:cs typeface="+mn-cs"/>
              </a:rPr>
              <a:t>NUCAPS Ozone retrieval @ 500mb </a:t>
            </a:r>
            <a:endParaRPr lang="en-US" sz="1600" kern="1200" dirty="0">
              <a:latin typeface="Times New Roman" pitchFamily="18" charset="0"/>
              <a:ea typeface="+mn-ea"/>
              <a:cs typeface="+mn-cs"/>
            </a:endParaRPr>
          </a:p>
        </p:txBody>
      </p:sp>
      <p:sp>
        <p:nvSpPr>
          <p:cNvPr id="9" name="Slide Number Placeholder 8"/>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26</a:t>
            </a:fld>
            <a:endParaRPr lang="en-US"/>
          </a:p>
        </p:txBody>
      </p:sp>
      <p:pic>
        <p:nvPicPr>
          <p:cNvPr id="10" name="Picture 9" descr="Screen Shot 2015-06-15 at 10.11.2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970836"/>
            <a:ext cx="7912100" cy="863600"/>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2457024407"/>
              </p:ext>
            </p:extLst>
          </p:nvPr>
        </p:nvGraphicFramePr>
        <p:xfrm>
          <a:off x="747183" y="5834436"/>
          <a:ext cx="6769100" cy="1104900"/>
        </p:xfrm>
        <a:graphic>
          <a:graphicData uri="http://schemas.openxmlformats.org/presentationml/2006/ole">
            <mc:AlternateContent xmlns:mc="http://schemas.openxmlformats.org/markup-compatibility/2006">
              <mc:Choice xmlns:v="urn:schemas-microsoft-com:vml" Requires="v">
                <p:oleObj spid="_x0000_s5125" name="Document" r:id="rId6" imgW="6769100" imgH="1104900" progId="Word.Document.12">
                  <p:embed/>
                </p:oleObj>
              </mc:Choice>
              <mc:Fallback>
                <p:oleObj name="Document" r:id="rId6" imgW="6769100" imgH="1104900" progId="Word.Document.12">
                  <p:embed/>
                  <p:pic>
                    <p:nvPicPr>
                      <p:cNvPr id="0" name=""/>
                      <p:cNvPicPr/>
                      <p:nvPr/>
                    </p:nvPicPr>
                    <p:blipFill>
                      <a:blip r:embed="rId7"/>
                      <a:stretch>
                        <a:fillRect/>
                      </a:stretch>
                    </p:blipFill>
                    <p:spPr>
                      <a:xfrm>
                        <a:off x="747183" y="5834436"/>
                        <a:ext cx="6769100" cy="1104900"/>
                      </a:xfrm>
                      <a:prstGeom prst="rect">
                        <a:avLst/>
                      </a:prstGeom>
                    </p:spPr>
                  </p:pic>
                </p:oleObj>
              </mc:Fallback>
            </mc:AlternateContent>
          </a:graphicData>
        </a:graphic>
      </p:graphicFrame>
    </p:spTree>
    <p:extLst>
      <p:ext uri="{BB962C8B-B14F-4D97-AF65-F5344CB8AC3E}">
        <p14:creationId xmlns:p14="http://schemas.microsoft.com/office/powerpoint/2010/main" val="23422954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6553200" cy="762000"/>
          </a:xfrm>
        </p:spPr>
        <p:txBody>
          <a:bodyPr>
            <a:noAutofit/>
          </a:bodyPr>
          <a:lstStyle/>
          <a:p>
            <a:r>
              <a:rPr lang="en-US" sz="2800" dirty="0" smtClean="0"/>
              <a:t>NWP Impact Studies and Critical Weather Applications  (6)</a:t>
            </a:r>
            <a:endParaRPr lang="en-US" sz="2800" dirty="0"/>
          </a:p>
        </p:txBody>
      </p:sp>
      <p:sp>
        <p:nvSpPr>
          <p:cNvPr id="3" name="Content Placeholder 2"/>
          <p:cNvSpPr>
            <a:spLocks noGrp="1"/>
          </p:cNvSpPr>
          <p:nvPr>
            <p:ph idx="1"/>
          </p:nvPr>
        </p:nvSpPr>
        <p:spPr>
          <a:xfrm>
            <a:off x="304800" y="1600200"/>
            <a:ext cx="4419600" cy="4525963"/>
          </a:xfrm>
        </p:spPr>
        <p:txBody>
          <a:bodyPr>
            <a:normAutofit/>
          </a:bodyPr>
          <a:lstStyle/>
          <a:p>
            <a:r>
              <a:rPr lang="en-US" sz="2000" dirty="0" smtClean="0"/>
              <a:t>Studies on the impact of </a:t>
            </a:r>
            <a:r>
              <a:rPr lang="en-US" sz="2000" dirty="0" err="1" smtClean="0"/>
              <a:t>CrIS</a:t>
            </a:r>
            <a:r>
              <a:rPr lang="en-US" sz="2000" dirty="0" smtClean="0"/>
              <a:t> and ATMS on the GFS, HRRR, and other operational models to evaluate the performance of these sounders in context with legacy instruments in order to provide feedback on capabilities</a:t>
            </a:r>
          </a:p>
          <a:p>
            <a:r>
              <a:rPr lang="en-US" sz="2000" dirty="0" smtClean="0"/>
              <a:t>Critical weather applications include focus on use of data products for improving tropical cyclones and </a:t>
            </a:r>
            <a:r>
              <a:rPr lang="en-US" sz="2000" dirty="0" smtClean="0"/>
              <a:t>other severe </a:t>
            </a:r>
            <a:r>
              <a:rPr lang="en-US" sz="2000" dirty="0" smtClean="0"/>
              <a:t>weather events</a:t>
            </a:r>
            <a:r>
              <a:rPr lang="en-US" dirty="0" smtClean="0"/>
              <a:t>. </a:t>
            </a:r>
            <a:endParaRPr lang="en-US" dirty="0"/>
          </a:p>
        </p:txBody>
      </p:sp>
      <p:pic>
        <p:nvPicPr>
          <p:cNvPr id="4" name="Picture 2" descr="http://icons.wxug.com/hurricane/2014/vongfong-viirs-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1" y="1456266"/>
            <a:ext cx="3890441"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76801" y="4182533"/>
            <a:ext cx="3898908" cy="830997"/>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Infrared VIIRS image, October 7, 2014</a:t>
            </a:r>
          </a:p>
          <a:p>
            <a:pPr algn="ctr"/>
            <a:r>
              <a:rPr lang="en-US" altLang="en-US" sz="1200" dirty="0" smtClean="0">
                <a:solidFill>
                  <a:schemeClr val="tx1"/>
                </a:solidFill>
                <a:latin typeface="Arial" panose="020B0604020202020204" pitchFamily="34" charset="0"/>
                <a:cs typeface="Arial" panose="020B0604020202020204" pitchFamily="34" charset="0"/>
              </a:rPr>
              <a:t>Super Typhoon </a:t>
            </a:r>
            <a:r>
              <a:rPr lang="en-US" altLang="en-US" sz="1200" dirty="0" err="1" smtClean="0">
                <a:solidFill>
                  <a:schemeClr val="tx1"/>
                </a:solidFill>
                <a:latin typeface="Arial" panose="020B0604020202020204" pitchFamily="34" charset="0"/>
                <a:cs typeface="Arial" panose="020B0604020202020204" pitchFamily="34" charset="0"/>
              </a:rPr>
              <a:t>Vongfong</a:t>
            </a:r>
            <a:endParaRPr lang="en-US" altLang="en-US" sz="1200" dirty="0">
              <a:solidFill>
                <a:schemeClr val="tx1"/>
              </a:solidFill>
              <a:latin typeface="Arial" pitchFamily="34" charset="0"/>
              <a:cs typeface="Arial" pitchFamily="34" charset="0"/>
            </a:endParaRPr>
          </a:p>
          <a:p>
            <a:pPr algn="ctr"/>
            <a:endParaRPr lang="en-US" sz="1200" dirty="0" smtClean="0">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27</a:t>
            </a:fld>
            <a:endParaRPr lang="en-US"/>
          </a:p>
        </p:txBody>
      </p:sp>
      <p:pic>
        <p:nvPicPr>
          <p:cNvPr id="7" name="Picture 6" descr="Screen Shot 2015-06-15 at 10.13.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13530"/>
            <a:ext cx="9144000" cy="1601777"/>
          </a:xfrm>
          <a:prstGeom prst="rect">
            <a:avLst/>
          </a:prstGeom>
        </p:spPr>
      </p:pic>
    </p:spTree>
    <p:extLst>
      <p:ext uri="{BB962C8B-B14F-4D97-AF65-F5344CB8AC3E}">
        <p14:creationId xmlns:p14="http://schemas.microsoft.com/office/powerpoint/2010/main" val="12316257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OCONUS and NCEP AWIPS </a:t>
            </a:r>
            <a:r>
              <a:rPr lang="en-US" dirty="0" smtClean="0"/>
              <a:t>(8)</a:t>
            </a:r>
            <a:endParaRPr lang="en-US" dirty="0"/>
          </a:p>
        </p:txBody>
      </p:sp>
      <p:sp>
        <p:nvSpPr>
          <p:cNvPr id="3" name="Content Placeholder 2"/>
          <p:cNvSpPr>
            <a:spLocks noGrp="1"/>
          </p:cNvSpPr>
          <p:nvPr>
            <p:ph idx="1"/>
          </p:nvPr>
        </p:nvSpPr>
        <p:spPr>
          <a:xfrm>
            <a:off x="457200" y="1198752"/>
            <a:ext cx="8382000" cy="4525963"/>
          </a:xfrm>
        </p:spPr>
        <p:txBody>
          <a:bodyPr>
            <a:normAutofit/>
          </a:bodyPr>
          <a:lstStyle/>
          <a:p>
            <a:r>
              <a:rPr lang="en-US" sz="1400" dirty="0" smtClean="0"/>
              <a:t>Seeks new</a:t>
            </a:r>
            <a:r>
              <a:rPr lang="en-US" sz="1400" dirty="0"/>
              <a:t>, innovative applications </a:t>
            </a:r>
            <a:r>
              <a:rPr lang="en-US" sz="1400" dirty="0" smtClean="0"/>
              <a:t>for </a:t>
            </a:r>
            <a:r>
              <a:rPr lang="en-US" sz="1400" dirty="0"/>
              <a:t>improving the analysis and forecast of weather </a:t>
            </a:r>
            <a:r>
              <a:rPr lang="en-US" sz="1400" dirty="0" smtClean="0"/>
              <a:t>phenomena. Priority applications include:</a:t>
            </a:r>
          </a:p>
          <a:p>
            <a:pPr lvl="1"/>
            <a:r>
              <a:rPr lang="en-US" sz="1400" dirty="0" smtClean="0"/>
              <a:t>multi-source</a:t>
            </a:r>
            <a:r>
              <a:rPr lang="en-US" sz="1400" dirty="0"/>
              <a:t> </a:t>
            </a:r>
            <a:r>
              <a:rPr lang="en-US" sz="1400" dirty="0" smtClean="0"/>
              <a:t>products </a:t>
            </a:r>
            <a:r>
              <a:rPr lang="en-US" sz="1400" dirty="0"/>
              <a:t>that combine like information from </a:t>
            </a:r>
            <a:r>
              <a:rPr lang="en-US" sz="1400" dirty="0" smtClean="0"/>
              <a:t>multiple </a:t>
            </a:r>
            <a:r>
              <a:rPr lang="en-US" sz="1400" dirty="0"/>
              <a:t>geostationary and polar-orbiting satellites, potentially composited with in-situ observations </a:t>
            </a:r>
            <a:r>
              <a:rPr lang="en-US" sz="1400" dirty="0" smtClean="0"/>
              <a:t>and </a:t>
            </a:r>
            <a:r>
              <a:rPr lang="en-US" sz="1400" dirty="0"/>
              <a:t>model forecasts</a:t>
            </a:r>
            <a:r>
              <a:rPr lang="en-US" sz="1400" dirty="0" smtClean="0"/>
              <a:t>,</a:t>
            </a:r>
          </a:p>
          <a:p>
            <a:pPr lvl="1"/>
            <a:r>
              <a:rPr lang="en-US" sz="1400" dirty="0" smtClean="0"/>
              <a:t>techniques </a:t>
            </a:r>
            <a:r>
              <a:rPr lang="en-US" sz="1400" dirty="0"/>
              <a:t>that limit the impact of space and time gaps between polar-orbiting satellite passes,</a:t>
            </a:r>
          </a:p>
          <a:p>
            <a:pPr lvl="1"/>
            <a:r>
              <a:rPr lang="en-US" sz="1400" dirty="0" smtClean="0"/>
              <a:t>improvements </a:t>
            </a:r>
            <a:r>
              <a:rPr lang="en-US" sz="1400" dirty="0"/>
              <a:t>to current satellite products and imagery that make them more useful in data sparse </a:t>
            </a:r>
            <a:r>
              <a:rPr lang="en-US" sz="1400" dirty="0" smtClean="0"/>
              <a:t>regions </a:t>
            </a:r>
            <a:r>
              <a:rPr lang="en-US" sz="1400" dirty="0"/>
              <a:t>(e.g., rainfall rate, cloud properties, etc.),</a:t>
            </a:r>
          </a:p>
          <a:p>
            <a:pPr lvl="1"/>
            <a:r>
              <a:rPr lang="en-US" sz="1400" dirty="0" smtClean="0"/>
              <a:t>concepts </a:t>
            </a:r>
            <a:r>
              <a:rPr lang="en-US" sz="1400" dirty="0"/>
              <a:t>that apply satellite data to address longstanding forecast concerns (e.g., ice, very cold </a:t>
            </a:r>
            <a:r>
              <a:rPr lang="en-US" sz="1400" dirty="0" smtClean="0"/>
              <a:t>tropospheric </a:t>
            </a:r>
            <a:r>
              <a:rPr lang="en-US" sz="1400" dirty="0"/>
              <a:t>temperatures, fog, etc.), and</a:t>
            </a:r>
          </a:p>
          <a:p>
            <a:pPr lvl="1"/>
            <a:r>
              <a:rPr lang="en-US" sz="1400" dirty="0" smtClean="0"/>
              <a:t>innovations </a:t>
            </a:r>
            <a:r>
              <a:rPr lang="en-US" sz="1400" dirty="0"/>
              <a:t>for displaying and interacting qualitative and quantitative data</a:t>
            </a:r>
            <a:r>
              <a:rPr lang="en-US" dirty="0" smtClean="0"/>
              <a:t>.</a:t>
            </a:r>
            <a:endParaRPr lang="en-US" dirty="0"/>
          </a:p>
        </p:txBody>
      </p:sp>
      <p:sp>
        <p:nvSpPr>
          <p:cNvPr id="6" name="TextBox 5"/>
          <p:cNvSpPr txBox="1"/>
          <p:nvPr/>
        </p:nvSpPr>
        <p:spPr>
          <a:xfrm>
            <a:off x="6096000" y="6400800"/>
            <a:ext cx="1248849" cy="307748"/>
          </a:xfrm>
          <a:prstGeom prst="rect">
            <a:avLst/>
          </a:prstGeom>
          <a:noFill/>
        </p:spPr>
        <p:txBody>
          <a:bodyPr wrap="none" lIns="91410" tIns="45706" rIns="91410" bIns="45706" rtlCol="0">
            <a:spAutoFit/>
          </a:bodyPr>
          <a:lstStyle/>
          <a:p>
            <a:r>
              <a:rPr lang="en-US" sz="1400" dirty="0" smtClean="0">
                <a:solidFill>
                  <a:srgbClr val="000000"/>
                </a:solidFill>
                <a:latin typeface="Arial Black" pitchFamily="34" charset="0"/>
                <a:ea typeface="+mn-ea"/>
                <a:cs typeface="+mn-cs"/>
              </a:rPr>
              <a:t>Rain Rates</a:t>
            </a:r>
            <a:endParaRPr lang="en-US" sz="1400" dirty="0">
              <a:solidFill>
                <a:srgbClr val="000000"/>
              </a:solidFill>
              <a:latin typeface="Arial Black" pitchFamily="34" charset="0"/>
              <a:ea typeface="+mn-ea"/>
              <a:cs typeface="+mn-cs"/>
            </a:endParaRPr>
          </a:p>
        </p:txBody>
      </p:sp>
      <p:sp>
        <p:nvSpPr>
          <p:cNvPr id="7" name="TextBox 6"/>
          <p:cNvSpPr txBox="1"/>
          <p:nvPr/>
        </p:nvSpPr>
        <p:spPr>
          <a:xfrm>
            <a:off x="2209800" y="6400800"/>
            <a:ext cx="2569874" cy="307748"/>
          </a:xfrm>
          <a:prstGeom prst="rect">
            <a:avLst/>
          </a:prstGeom>
          <a:noFill/>
        </p:spPr>
        <p:txBody>
          <a:bodyPr wrap="none" lIns="91410" tIns="45706" rIns="91410" bIns="45706" rtlCol="0">
            <a:spAutoFit/>
          </a:bodyPr>
          <a:lstStyle/>
          <a:p>
            <a:r>
              <a:rPr lang="en-US" sz="1400" dirty="0" smtClean="0">
                <a:solidFill>
                  <a:srgbClr val="000000"/>
                </a:solidFill>
                <a:latin typeface="Arial Black" pitchFamily="34" charset="0"/>
              </a:rPr>
              <a:t>Total Precipitable Water</a:t>
            </a:r>
            <a:endParaRPr lang="en-US" sz="1400" dirty="0">
              <a:solidFill>
                <a:srgbClr val="000000"/>
              </a:solidFill>
              <a:latin typeface="Arial Black" pitchFamily="34" charset="0"/>
            </a:endParaRPr>
          </a:p>
        </p:txBody>
      </p:sp>
      <p:sp>
        <p:nvSpPr>
          <p:cNvPr id="8" name="Slide Number Placeholder 7"/>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28</a:t>
            </a:fld>
            <a:endParaRPr lang="en-US"/>
          </a:p>
        </p:txBody>
      </p:sp>
      <p:pic>
        <p:nvPicPr>
          <p:cNvPr id="9" name="Picture 8" descr="Screen Shot 2015-06-15 at 10.14.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67" y="3972115"/>
            <a:ext cx="8280400" cy="2108200"/>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1628862335"/>
              </p:ext>
            </p:extLst>
          </p:nvPr>
        </p:nvGraphicFramePr>
        <p:xfrm>
          <a:off x="1447800" y="6165850"/>
          <a:ext cx="6248400" cy="749300"/>
        </p:xfrm>
        <a:graphic>
          <a:graphicData uri="http://schemas.openxmlformats.org/presentationml/2006/ole">
            <mc:AlternateContent xmlns:mc="http://schemas.openxmlformats.org/markup-compatibility/2006">
              <mc:Choice xmlns:v="urn:schemas-microsoft-com:vml" Requires="v">
                <p:oleObj spid="_x0000_s4101" name="Document" r:id="rId4" imgW="6248400" imgH="749300" progId="Word.Document.12">
                  <p:embed/>
                </p:oleObj>
              </mc:Choice>
              <mc:Fallback>
                <p:oleObj name="Document" r:id="rId4" imgW="6248400" imgH="749300" progId="Word.Document.12">
                  <p:embed/>
                  <p:pic>
                    <p:nvPicPr>
                      <p:cNvPr id="0" name=""/>
                      <p:cNvPicPr/>
                      <p:nvPr/>
                    </p:nvPicPr>
                    <p:blipFill>
                      <a:blip r:embed="rId5"/>
                      <a:stretch>
                        <a:fillRect/>
                      </a:stretch>
                    </p:blipFill>
                    <p:spPr>
                      <a:xfrm>
                        <a:off x="1447800" y="6165850"/>
                        <a:ext cx="6248400" cy="749300"/>
                      </a:xfrm>
                      <a:prstGeom prst="rect">
                        <a:avLst/>
                      </a:prstGeom>
                    </p:spPr>
                  </p:pic>
                </p:oleObj>
              </mc:Fallback>
            </mc:AlternateContent>
          </a:graphicData>
        </a:graphic>
      </p:graphicFrame>
    </p:spTree>
    <p:extLst>
      <p:ext uri="{BB962C8B-B14F-4D97-AF65-F5344CB8AC3E}">
        <p14:creationId xmlns:p14="http://schemas.microsoft.com/office/powerpoint/2010/main" val="40157682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err="1" smtClean="0"/>
              <a:t>Cryosphere</a:t>
            </a:r>
            <a:r>
              <a:rPr lang="en-US" dirty="0" smtClean="0"/>
              <a:t>  (1)</a:t>
            </a:r>
            <a:endParaRPr lang="en-US" dirty="0"/>
          </a:p>
        </p:txBody>
      </p:sp>
      <p:sp>
        <p:nvSpPr>
          <p:cNvPr id="3" name="Content Placeholder 2"/>
          <p:cNvSpPr>
            <a:spLocks noGrp="1"/>
          </p:cNvSpPr>
          <p:nvPr>
            <p:ph idx="1"/>
          </p:nvPr>
        </p:nvSpPr>
        <p:spPr>
          <a:xfrm>
            <a:off x="457200" y="1371600"/>
            <a:ext cx="8229600" cy="2590799"/>
          </a:xfrm>
        </p:spPr>
        <p:txBody>
          <a:bodyPr>
            <a:normAutofit fontScale="70000" lnSpcReduction="20000"/>
          </a:bodyPr>
          <a:lstStyle/>
          <a:p>
            <a:r>
              <a:rPr lang="en-US" dirty="0" smtClean="0"/>
              <a:t>Improve </a:t>
            </a:r>
            <a:r>
              <a:rPr lang="en-US" dirty="0"/>
              <a:t>the utilization of JPSS and other snow and </a:t>
            </a:r>
            <a:r>
              <a:rPr lang="en-US" dirty="0" smtClean="0"/>
              <a:t>ice products </a:t>
            </a:r>
            <a:r>
              <a:rPr lang="en-US" dirty="0"/>
              <a:t>in numerical weather prediction, hydrological analysis and forecasting, climate </a:t>
            </a:r>
            <a:r>
              <a:rPr lang="en-US" dirty="0" err="1"/>
              <a:t>reanalyses</a:t>
            </a:r>
            <a:r>
              <a:rPr lang="en-US" dirty="0"/>
              <a:t>, and ice </a:t>
            </a:r>
            <a:r>
              <a:rPr lang="en-US" dirty="0" smtClean="0"/>
              <a:t>operations</a:t>
            </a:r>
            <a:r>
              <a:rPr lang="en-US" dirty="0"/>
              <a:t>. </a:t>
            </a:r>
            <a:endParaRPr lang="en-US" dirty="0" smtClean="0"/>
          </a:p>
          <a:p>
            <a:r>
              <a:rPr lang="en-US" dirty="0" smtClean="0"/>
              <a:t>Users: NOAA’s </a:t>
            </a:r>
            <a:r>
              <a:rPr lang="en-US" dirty="0"/>
              <a:t>Alaska Pacific River Forecast Center (APRFC), NCEP, the </a:t>
            </a:r>
            <a:r>
              <a:rPr lang="en-US" dirty="0" smtClean="0"/>
              <a:t>National </a:t>
            </a:r>
            <a:r>
              <a:rPr lang="en-US" dirty="0"/>
              <a:t>Operational Hydrologic Remote Sensing Center (NOHRSC) and their </a:t>
            </a:r>
            <a:r>
              <a:rPr lang="en-US" dirty="0" err="1"/>
              <a:t>SNOw</a:t>
            </a:r>
            <a:r>
              <a:rPr lang="en-US" dirty="0"/>
              <a:t> Data Assimilation </a:t>
            </a:r>
            <a:r>
              <a:rPr lang="en-US" dirty="0" smtClean="0"/>
              <a:t>System </a:t>
            </a:r>
            <a:r>
              <a:rPr lang="en-US" dirty="0"/>
              <a:t>(SNODAS), and the National Ice </a:t>
            </a:r>
            <a:r>
              <a:rPr lang="en-US" dirty="0" smtClean="0"/>
              <a:t>Center</a:t>
            </a:r>
            <a:endParaRPr lang="en-US" dirty="0"/>
          </a:p>
        </p:txBody>
      </p:sp>
      <p:pic>
        <p:nvPicPr>
          <p:cNvPr id="4" name="Picture 7" descr="IceImage_VIIRS_Norton_Sound_false_color_Wednesday_12June1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2998" y="3429001"/>
            <a:ext cx="2383135" cy="184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29</a:t>
            </a:fld>
            <a:endParaRPr lang="en-US"/>
          </a:p>
        </p:txBody>
      </p:sp>
      <p:pic>
        <p:nvPicPr>
          <p:cNvPr id="6" name="Picture 5" descr="Screen Shot 2015-06-15 at 10.15.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5664200"/>
            <a:ext cx="9093200" cy="304800"/>
          </a:xfrm>
          <a:prstGeom prst="rect">
            <a:avLst/>
          </a:prstGeom>
        </p:spPr>
      </p:pic>
    </p:spTree>
    <p:extLst>
      <p:ext uri="{BB962C8B-B14F-4D97-AF65-F5344CB8AC3E}">
        <p14:creationId xmlns:p14="http://schemas.microsoft.com/office/powerpoint/2010/main" val="33644185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2920"/>
            <a:ext cx="8162925" cy="1129085"/>
          </a:xfrm>
        </p:spPr>
        <p:txBody>
          <a:bodyPr>
            <a:noAutofit/>
          </a:bodyPr>
          <a:lstStyle/>
          <a:p>
            <a:pPr algn="ctr"/>
            <a:r>
              <a:rPr lang="en-US" sz="3200" b="1" dirty="0" smtClean="0">
                <a:cs typeface="Helvetica" panose="020B0604020202020204" pitchFamily="34" charset="0"/>
              </a:rPr>
              <a:t>JPSS Instruments</a:t>
            </a:r>
            <a:endParaRPr lang="en-US" sz="3200" b="1" dirty="0">
              <a:cs typeface="Helvetica"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804" y="1447800"/>
            <a:ext cx="7504135" cy="519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6526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Land Data Assimilation (1)</a:t>
            </a:r>
            <a:endParaRPr lang="en-US" dirty="0"/>
          </a:p>
        </p:txBody>
      </p:sp>
      <p:sp>
        <p:nvSpPr>
          <p:cNvPr id="3" name="Content Placeholder 2"/>
          <p:cNvSpPr>
            <a:spLocks noGrp="1"/>
          </p:cNvSpPr>
          <p:nvPr>
            <p:ph idx="1"/>
          </p:nvPr>
        </p:nvSpPr>
        <p:spPr>
          <a:xfrm>
            <a:off x="457200" y="1600200"/>
            <a:ext cx="4800600" cy="4525963"/>
          </a:xfrm>
        </p:spPr>
        <p:txBody>
          <a:bodyPr>
            <a:normAutofit fontScale="77500" lnSpcReduction="20000"/>
          </a:bodyPr>
          <a:lstStyle/>
          <a:p>
            <a:r>
              <a:rPr lang="en-US" dirty="0" smtClean="0"/>
              <a:t>Maximize </a:t>
            </a:r>
            <a:r>
              <a:rPr lang="en-US" dirty="0"/>
              <a:t>the utilization of </a:t>
            </a:r>
            <a:r>
              <a:rPr lang="en-US" dirty="0" smtClean="0"/>
              <a:t>JPSS land </a:t>
            </a:r>
            <a:r>
              <a:rPr lang="en-US" dirty="0"/>
              <a:t>surface environmental data products, as well as data products from other environmental satellites, by </a:t>
            </a:r>
            <a:r>
              <a:rPr lang="en-US" dirty="0" smtClean="0"/>
              <a:t>the </a:t>
            </a:r>
            <a:r>
              <a:rPr lang="en-US" dirty="0"/>
              <a:t>NOAA numerical weather prediction community. </a:t>
            </a:r>
            <a:endParaRPr lang="en-US" dirty="0" smtClean="0"/>
          </a:p>
          <a:p>
            <a:r>
              <a:rPr lang="en-US" dirty="0" smtClean="0"/>
              <a:t>Top </a:t>
            </a:r>
            <a:r>
              <a:rPr lang="en-US" dirty="0"/>
              <a:t>priority is </a:t>
            </a:r>
            <a:r>
              <a:rPr lang="en-US" dirty="0" smtClean="0"/>
              <a:t>given to </a:t>
            </a:r>
            <a:r>
              <a:rPr lang="en-US" dirty="0"/>
              <a:t>the utilization of Green Vegetation Fraction (GVF) and Land Surface Temperature (LST) from the S-NPP satellite and a suite of soil moisture products.</a:t>
            </a:r>
          </a:p>
          <a:p>
            <a:r>
              <a:rPr lang="en-US" dirty="0" smtClean="0"/>
              <a:t>Users: NWS/NCEP</a:t>
            </a:r>
          </a:p>
        </p:txBody>
      </p:sp>
      <p:pic>
        <p:nvPicPr>
          <p:cNvPr id="4" name="Picture 3" descr="GVF difference color bar.png"/>
          <p:cNvPicPr>
            <a:picLocks noChangeAspect="1"/>
          </p:cNvPicPr>
          <p:nvPr/>
        </p:nvPicPr>
        <p:blipFill>
          <a:blip r:embed="rId2" cstate="print"/>
          <a:stretch>
            <a:fillRect/>
          </a:stretch>
        </p:blipFill>
        <p:spPr>
          <a:xfrm>
            <a:off x="5921818" y="4356774"/>
            <a:ext cx="2258438" cy="262299"/>
          </a:xfrm>
          <a:prstGeom prst="rect">
            <a:avLst/>
          </a:prstGeom>
        </p:spPr>
      </p:pic>
      <p:sp>
        <p:nvSpPr>
          <p:cNvPr id="5" name="TextBox 4"/>
          <p:cNvSpPr txBox="1"/>
          <p:nvPr/>
        </p:nvSpPr>
        <p:spPr>
          <a:xfrm>
            <a:off x="5896651" y="4619073"/>
            <a:ext cx="2169885" cy="430887"/>
          </a:xfrm>
          <a:prstGeom prst="rect">
            <a:avLst/>
          </a:prstGeom>
          <a:noFill/>
        </p:spPr>
        <p:txBody>
          <a:bodyPr wrap="square" rtlCol="0">
            <a:spAutoFit/>
          </a:bodyPr>
          <a:lstStyle/>
          <a:p>
            <a:r>
              <a:rPr lang="en-US" sz="1050" dirty="0" smtClean="0"/>
              <a:t>VIIRS GVF difference  (15 Aug 2012  minus  15 Aug 2014)</a:t>
            </a:r>
          </a:p>
        </p:txBody>
      </p:sp>
      <p:pic>
        <p:nvPicPr>
          <p:cNvPr id="6" name="Picture 5" descr="GVF difference 20120815-20140815_1.png"/>
          <p:cNvPicPr>
            <a:picLocks noChangeAspect="1"/>
          </p:cNvPicPr>
          <p:nvPr/>
        </p:nvPicPr>
        <p:blipFill>
          <a:blip r:embed="rId3" cstate="print"/>
          <a:stretch>
            <a:fillRect/>
          </a:stretch>
        </p:blipFill>
        <p:spPr>
          <a:xfrm>
            <a:off x="5562600" y="2590800"/>
            <a:ext cx="3360036" cy="1676834"/>
          </a:xfrm>
          <a:prstGeom prst="rect">
            <a:avLst/>
          </a:prstGeom>
        </p:spPr>
      </p:pic>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30</a:t>
            </a:fld>
            <a:endParaRPr lang="en-US"/>
          </a:p>
        </p:txBody>
      </p:sp>
    </p:spTree>
    <p:extLst>
      <p:ext uri="{BB962C8B-B14F-4D97-AF65-F5344CB8AC3E}">
        <p14:creationId xmlns:p14="http://schemas.microsoft.com/office/powerpoint/2010/main" val="852424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Oceans and Coastal (5)</a:t>
            </a:r>
            <a:endParaRPr lang="en-US" dirty="0"/>
          </a:p>
        </p:txBody>
      </p:sp>
      <p:sp>
        <p:nvSpPr>
          <p:cNvPr id="3" name="Content Placeholder 2"/>
          <p:cNvSpPr>
            <a:spLocks noGrp="1"/>
          </p:cNvSpPr>
          <p:nvPr>
            <p:ph idx="1"/>
          </p:nvPr>
        </p:nvSpPr>
        <p:spPr>
          <a:xfrm>
            <a:off x="4588972" y="1253067"/>
            <a:ext cx="4097827" cy="4525963"/>
          </a:xfrm>
        </p:spPr>
        <p:txBody>
          <a:bodyPr>
            <a:normAutofit/>
          </a:bodyPr>
          <a:lstStyle/>
          <a:p>
            <a:r>
              <a:rPr lang="en-US" sz="1900" dirty="0" smtClean="0"/>
              <a:t>Support </a:t>
            </a:r>
            <a:r>
              <a:rPr lang="en-US" sz="1900" dirty="0"/>
              <a:t>the activities that </a:t>
            </a:r>
            <a:r>
              <a:rPr lang="en-US" sz="1900" dirty="0" smtClean="0"/>
              <a:t>provide users </a:t>
            </a:r>
            <a:r>
              <a:rPr lang="en-US" sz="1900" dirty="0"/>
              <a:t>with fit-for-purpose, accurate, consistent and timely ocean data and derived products from VIIRS. </a:t>
            </a:r>
          </a:p>
          <a:p>
            <a:r>
              <a:rPr lang="en-US" sz="1900" dirty="0" smtClean="0"/>
              <a:t>Focus on the following NOAA service areas: Modeling </a:t>
            </a:r>
            <a:r>
              <a:rPr lang="en-US" sz="1900" dirty="0"/>
              <a:t>and Forecasting Physical &amp; Biological Ocean and Coastal </a:t>
            </a:r>
            <a:r>
              <a:rPr lang="en-US" sz="1900" dirty="0" smtClean="0"/>
              <a:t>Dynamics, Harmful </a:t>
            </a:r>
            <a:r>
              <a:rPr lang="en-US" sz="1900" dirty="0"/>
              <a:t>Algal Blooms (HABs), Water Quality, and Ecological </a:t>
            </a:r>
            <a:r>
              <a:rPr lang="en-US" sz="1900" dirty="0" smtClean="0"/>
              <a:t>Forecasting, Living </a:t>
            </a:r>
            <a:r>
              <a:rPr lang="en-US" sz="1900" dirty="0"/>
              <a:t>Marine </a:t>
            </a:r>
            <a:r>
              <a:rPr lang="en-US" sz="1900" dirty="0" smtClean="0"/>
              <a:t>Resources, and Ocean </a:t>
            </a:r>
            <a:r>
              <a:rPr lang="en-US" sz="1900" dirty="0"/>
              <a:t>Acidification and Air </a:t>
            </a:r>
            <a:r>
              <a:rPr lang="en-US" sz="1900" dirty="0" smtClean="0"/>
              <a:t>Quality</a:t>
            </a:r>
          </a:p>
          <a:p>
            <a:pPr marL="0" indent="0">
              <a:buNone/>
            </a:pPr>
            <a:endParaRPr lang="en-US" dirty="0"/>
          </a:p>
        </p:txBody>
      </p:sp>
      <p:pic>
        <p:nvPicPr>
          <p:cNvPr id="4" name="Picture 2" descr="Lake_Erie_microcystis_Toledo_water_VIIRS_RGB_2014_08_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1244600"/>
            <a:ext cx="4131773"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4000" y="3815248"/>
            <a:ext cx="4131773" cy="1015663"/>
          </a:xfrm>
          <a:prstGeom prst="rect">
            <a:avLst/>
          </a:prstGeom>
          <a:noFill/>
        </p:spPr>
        <p:txBody>
          <a:bodyPr wrap="square" rtlCol="0">
            <a:spAutoFit/>
          </a:bodyPr>
          <a:lstStyle/>
          <a:p>
            <a:pPr algn="ctr"/>
            <a:r>
              <a:rPr lang="en-US" sz="1200" dirty="0" smtClean="0">
                <a:solidFill>
                  <a:srgbClr val="FFFFFF"/>
                </a:solidFill>
                <a:latin typeface="Arial" panose="020B0604020202020204" pitchFamily="34" charset="0"/>
                <a:cs typeface="Arial" panose="020B0604020202020204" pitchFamily="34" charset="0"/>
              </a:rPr>
              <a:t>VIIRS coastal true color image of Lake Erie, August 3, 2014 </a:t>
            </a:r>
            <a:r>
              <a:rPr lang="en-AU" altLang="en-US" sz="1200" dirty="0">
                <a:solidFill>
                  <a:srgbClr val="FFFFFF"/>
                </a:solidFill>
                <a:latin typeface="Arial" pitchFamily="34" charset="0"/>
                <a:ea typeface="Times New Roman" pitchFamily="18" charset="0"/>
                <a:cs typeface="Arial" pitchFamily="34" charset="0"/>
              </a:rPr>
              <a:t>depicting the large bloom of the cyanobacterium, </a:t>
            </a:r>
            <a:r>
              <a:rPr lang="en-AU" altLang="en-US" sz="1200" dirty="0" err="1">
                <a:solidFill>
                  <a:srgbClr val="FFFFFF"/>
                </a:solidFill>
                <a:latin typeface="Arial" pitchFamily="34" charset="0"/>
                <a:ea typeface="Times New Roman" pitchFamily="18" charset="0"/>
                <a:cs typeface="Arial" pitchFamily="34" charset="0"/>
              </a:rPr>
              <a:t>Microcystis</a:t>
            </a:r>
            <a:r>
              <a:rPr lang="en-AU" altLang="en-US" sz="1200" dirty="0">
                <a:solidFill>
                  <a:srgbClr val="FFFFFF"/>
                </a:solidFill>
                <a:latin typeface="Arial" pitchFamily="34" charset="0"/>
                <a:ea typeface="Times New Roman" pitchFamily="18" charset="0"/>
                <a:cs typeface="Arial" pitchFamily="34" charset="0"/>
              </a:rPr>
              <a:t> sp. threatened the water supply of Toledo, OH</a:t>
            </a:r>
            <a:endParaRPr lang="en-US" altLang="en-US" sz="1200" dirty="0">
              <a:solidFill>
                <a:srgbClr val="FFFFFF"/>
              </a:solidFill>
              <a:latin typeface="Arial" pitchFamily="34" charset="0"/>
              <a:cs typeface="Arial" pitchFamily="34" charset="0"/>
            </a:endParaRPr>
          </a:p>
          <a:p>
            <a:pPr algn="ctr"/>
            <a:endParaRPr lang="en-US" sz="1200" dirty="0" smtClean="0">
              <a:solidFill>
                <a:srgbClr val="FFFFFF"/>
              </a:solidFill>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31</a:t>
            </a:fld>
            <a:endParaRPr lang="en-US"/>
          </a:p>
        </p:txBody>
      </p:sp>
      <p:pic>
        <p:nvPicPr>
          <p:cNvPr id="7" name="Picture 6" descr="Screen Shot 2015-06-15 at 10.1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4830911"/>
            <a:ext cx="8623300" cy="2057400"/>
          </a:xfrm>
          <a:prstGeom prst="rect">
            <a:avLst/>
          </a:prstGeom>
        </p:spPr>
      </p:pic>
    </p:spTree>
    <p:extLst>
      <p:ext uri="{BB962C8B-B14F-4D97-AF65-F5344CB8AC3E}">
        <p14:creationId xmlns:p14="http://schemas.microsoft.com/office/powerpoint/2010/main" val="10595428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Atmospheric Chemistry (2)</a:t>
            </a:r>
            <a:endParaRPr lang="en-US" dirty="0"/>
          </a:p>
        </p:txBody>
      </p:sp>
      <p:sp>
        <p:nvSpPr>
          <p:cNvPr id="3" name="Content Placeholder 2"/>
          <p:cNvSpPr>
            <a:spLocks noGrp="1"/>
          </p:cNvSpPr>
          <p:nvPr>
            <p:ph idx="1"/>
          </p:nvPr>
        </p:nvSpPr>
        <p:spPr>
          <a:xfrm>
            <a:off x="457200" y="1600200"/>
            <a:ext cx="3810000" cy="4525963"/>
          </a:xfrm>
        </p:spPr>
        <p:txBody>
          <a:bodyPr/>
          <a:lstStyle/>
          <a:p>
            <a:r>
              <a:rPr lang="en-US" dirty="0" smtClean="0"/>
              <a:t>Increase the utilization of the JPSS atmospheric chemistry products, including improved SO2 and aerosol products</a:t>
            </a:r>
            <a:endParaRPr lang="en-US" dirty="0"/>
          </a:p>
        </p:txBody>
      </p:sp>
      <p:pic>
        <p:nvPicPr>
          <p:cNvPr id="7" name="Picture 6" descr="Screenshot 2014-04-17 06.28.47.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2226" y="1600200"/>
            <a:ext cx="2255024" cy="1687512"/>
          </a:xfrm>
          <a:prstGeom prst="rect">
            <a:avLst/>
          </a:prstGeom>
        </p:spPr>
      </p:pic>
      <p:pic>
        <p:nvPicPr>
          <p:cNvPr id="8" name="Picture 7" descr="Screenshot 2014-04-17 06.29.0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648" y="1600776"/>
            <a:ext cx="2340886" cy="169794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2226" y="3287710"/>
            <a:ext cx="2284421" cy="1529267"/>
          </a:xfrm>
          <a:prstGeom prst="rect">
            <a:avLst/>
          </a:prstGeom>
        </p:spPr>
      </p:pic>
      <p:cxnSp>
        <p:nvCxnSpPr>
          <p:cNvPr id="10" name="Straight Arrow Connector 9"/>
          <p:cNvCxnSpPr>
            <a:stCxn id="9" idx="2"/>
          </p:cNvCxnSpPr>
          <p:nvPr/>
        </p:nvCxnSpPr>
        <p:spPr>
          <a:xfrm flipV="1">
            <a:off x="5534437" y="4139279"/>
            <a:ext cx="15323" cy="6776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Content Placeholder 3" descr="uswest_omp_2012178.png"/>
          <p:cNvPicPr>
            <a:picLocks noChangeAspect="1"/>
          </p:cNvPicPr>
          <p:nvPr/>
        </p:nvPicPr>
        <p:blipFill>
          <a:blip r:embed="rId5" cstate="print"/>
          <a:stretch>
            <a:fillRect/>
          </a:stretch>
        </p:blipFill>
        <p:spPr>
          <a:xfrm>
            <a:off x="6647250" y="3287712"/>
            <a:ext cx="2370284" cy="1529266"/>
          </a:xfrm>
          <a:prstGeom prst="rect">
            <a:avLst/>
          </a:prstGeom>
          <a:ln>
            <a:solidFill>
              <a:schemeClr val="tx1"/>
            </a:solidFill>
          </a:ln>
        </p:spPr>
      </p:pic>
      <p:sp>
        <p:nvSpPr>
          <p:cNvPr id="12" name="TextBox 11"/>
          <p:cNvSpPr txBox="1"/>
          <p:nvPr/>
        </p:nvSpPr>
        <p:spPr>
          <a:xfrm>
            <a:off x="6676648" y="4868371"/>
            <a:ext cx="2479952" cy="523220"/>
          </a:xfrm>
          <a:prstGeom prst="rect">
            <a:avLst/>
          </a:prstGeom>
          <a:noFill/>
        </p:spPr>
        <p:txBody>
          <a:bodyPr wrap="square" rtlCol="0">
            <a:spAutoFit/>
          </a:bodyPr>
          <a:lstStyle/>
          <a:p>
            <a:r>
              <a:rPr lang="en-US" sz="1400" kern="0" dirty="0" smtClean="0">
                <a:solidFill>
                  <a:srgbClr val="000000"/>
                </a:solidFill>
                <a:latin typeface="Times New Roman" panose="02020603050405020304" pitchFamily="18" charset="0"/>
                <a:ea typeface="Arial"/>
                <a:cs typeface="Times New Roman" panose="02020603050405020304" pitchFamily="18" charset="0"/>
                <a:sym typeface="Arial"/>
              </a:rPr>
              <a:t>OMPS aerosols over generally bright surfaces from fires</a:t>
            </a:r>
            <a:endParaRPr lang="en-US" sz="1400" kern="0" dirty="0">
              <a:solidFill>
                <a:srgbClr val="000000"/>
              </a:solidFill>
              <a:latin typeface="Times New Roman" panose="02020603050405020304" pitchFamily="18" charset="0"/>
              <a:ea typeface="Arial"/>
              <a:cs typeface="Times New Roman" panose="02020603050405020304" pitchFamily="18" charset="0"/>
              <a:sym typeface="Arial"/>
            </a:endParaRPr>
          </a:p>
        </p:txBody>
      </p:sp>
      <p:cxnSp>
        <p:nvCxnSpPr>
          <p:cNvPr id="13" name="Straight Arrow Connector 12"/>
          <p:cNvCxnSpPr>
            <a:stCxn id="14" idx="0"/>
          </p:cNvCxnSpPr>
          <p:nvPr/>
        </p:nvCxnSpPr>
        <p:spPr>
          <a:xfrm flipH="1" flipV="1">
            <a:off x="5258860" y="2630486"/>
            <a:ext cx="260878" cy="21864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67200" y="4816977"/>
            <a:ext cx="2505076" cy="523220"/>
          </a:xfrm>
          <a:prstGeom prst="rect">
            <a:avLst/>
          </a:prstGeom>
          <a:noFill/>
        </p:spPr>
        <p:txBody>
          <a:bodyPr wrap="square" rtlCol="0">
            <a:spAutoFit/>
          </a:bodyPr>
          <a:lstStyle/>
          <a:p>
            <a:r>
              <a:rPr lang="en-US" sz="1400" kern="0" dirty="0" smtClean="0">
                <a:solidFill>
                  <a:srgbClr val="000000"/>
                </a:solidFill>
                <a:latin typeface="Times New Roman" panose="02020603050405020304" pitchFamily="18" charset="0"/>
                <a:ea typeface="Arial"/>
                <a:cs typeface="Times New Roman" panose="02020603050405020304" pitchFamily="18" charset="0"/>
                <a:sym typeface="Arial"/>
              </a:rPr>
              <a:t>VIIRS sees the ash, but OMPS sees the SO2 </a:t>
            </a:r>
            <a:endParaRPr lang="en-US" sz="1400" kern="0"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15" name="Slide Number Placeholder 14"/>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32</a:t>
            </a:fld>
            <a:endParaRPr lang="en-US"/>
          </a:p>
        </p:txBody>
      </p:sp>
      <p:pic>
        <p:nvPicPr>
          <p:cNvPr id="4" name="Picture 3" descr="Screen Shot 2015-06-15 at 10.19.3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00" y="5532967"/>
            <a:ext cx="8432800" cy="228600"/>
          </a:xfrm>
          <a:prstGeom prst="rect">
            <a:avLst/>
          </a:prstGeom>
        </p:spPr>
      </p:pic>
    </p:spTree>
    <p:extLst>
      <p:ext uri="{BB962C8B-B14F-4D97-AF65-F5344CB8AC3E}">
        <p14:creationId xmlns:p14="http://schemas.microsoft.com/office/powerpoint/2010/main" val="193018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Hydrology (3)</a:t>
            </a:r>
            <a:endParaRPr lang="en-US" dirty="0"/>
          </a:p>
        </p:txBody>
      </p:sp>
      <p:sp>
        <p:nvSpPr>
          <p:cNvPr id="3" name="Content Placeholder 2"/>
          <p:cNvSpPr>
            <a:spLocks noGrp="1"/>
          </p:cNvSpPr>
          <p:nvPr>
            <p:ph idx="1"/>
          </p:nvPr>
        </p:nvSpPr>
        <p:spPr>
          <a:xfrm>
            <a:off x="457200" y="1600200"/>
            <a:ext cx="4114800" cy="4525963"/>
          </a:xfrm>
        </p:spPr>
        <p:txBody>
          <a:bodyPr>
            <a:normAutofit fontScale="62500" lnSpcReduction="20000"/>
          </a:bodyPr>
          <a:lstStyle/>
          <a:p>
            <a:r>
              <a:rPr lang="en-US" dirty="0" smtClean="0"/>
              <a:t>Use of S-NPP, JPSS, and GCOM precipitation products in </a:t>
            </a:r>
            <a:r>
              <a:rPr lang="en-US" dirty="0"/>
              <a:t>areas such as </a:t>
            </a:r>
            <a:endParaRPr lang="en-US" dirty="0" smtClean="0"/>
          </a:p>
          <a:p>
            <a:pPr lvl="1"/>
            <a:r>
              <a:rPr lang="en-US" dirty="0" smtClean="0"/>
              <a:t>Synergistic </a:t>
            </a:r>
            <a:r>
              <a:rPr lang="en-US" dirty="0"/>
              <a:t>use of VIIRS with ATMS or AMSR-2 to improve rainfall and snowfall </a:t>
            </a:r>
            <a:r>
              <a:rPr lang="en-US" dirty="0" smtClean="0"/>
              <a:t>retrieval</a:t>
            </a:r>
            <a:endParaRPr lang="en-US" dirty="0"/>
          </a:p>
          <a:p>
            <a:pPr lvl="1"/>
            <a:r>
              <a:rPr lang="en-US" dirty="0" smtClean="0"/>
              <a:t>Regional </a:t>
            </a:r>
            <a:r>
              <a:rPr lang="en-US" dirty="0"/>
              <a:t>algorithm development and application to exploit direct broadcast </a:t>
            </a:r>
            <a:r>
              <a:rPr lang="en-US" dirty="0" smtClean="0"/>
              <a:t>data</a:t>
            </a:r>
          </a:p>
          <a:p>
            <a:pPr lvl="1"/>
            <a:r>
              <a:rPr lang="en-US" dirty="0" smtClean="0"/>
              <a:t>Extension </a:t>
            </a:r>
            <a:r>
              <a:rPr lang="en-US" dirty="0"/>
              <a:t>of global climate hydrological products from POES/AMSU to </a:t>
            </a:r>
            <a:r>
              <a:rPr lang="en-US" dirty="0" smtClean="0"/>
              <a:t>JPSS/ATMS</a:t>
            </a:r>
          </a:p>
          <a:p>
            <a:pPr lvl="1"/>
            <a:r>
              <a:rPr lang="en-US" dirty="0" smtClean="0"/>
              <a:t>Improvements </a:t>
            </a:r>
            <a:r>
              <a:rPr lang="en-US" dirty="0"/>
              <a:t>to precipitation retrievals under conditions of orographic forcing, where </a:t>
            </a:r>
            <a:r>
              <a:rPr lang="en-US" dirty="0" smtClean="0"/>
              <a:t>conventional </a:t>
            </a:r>
            <a:r>
              <a:rPr lang="en-US" dirty="0"/>
              <a:t>retrieval algorithms are known to break down.</a:t>
            </a:r>
          </a:p>
        </p:txBody>
      </p:sp>
      <p:pic>
        <p:nvPicPr>
          <p:cNvPr id="4" name="Picture 3" descr="SNPP+GCOM+StageIV_8km-30min_precip_201404031800"/>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828800"/>
            <a:ext cx="3048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5421313" y="1627188"/>
            <a:ext cx="3330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800" b="1"/>
              <a:t>18:00-18:30 UTC 3 April 2014</a:t>
            </a:r>
          </a:p>
        </p:txBody>
      </p:sp>
      <p:sp>
        <p:nvSpPr>
          <p:cNvPr id="6" name="TextBox 5"/>
          <p:cNvSpPr txBox="1"/>
          <p:nvPr/>
        </p:nvSpPr>
        <p:spPr>
          <a:xfrm>
            <a:off x="5033963" y="1997075"/>
            <a:ext cx="1057275" cy="369888"/>
          </a:xfrm>
          <a:prstGeom prst="rect">
            <a:avLst/>
          </a:prstGeom>
          <a:solidFill>
            <a:schemeClr val="accent1">
              <a:lumMod val="75000"/>
            </a:schemeClr>
          </a:solidFill>
        </p:spPr>
        <p:txBody>
          <a:bodyPr wrap="none">
            <a:spAutoFit/>
          </a:bodyPr>
          <a:lstStyle/>
          <a:p>
            <a:pPr>
              <a:defRPr/>
            </a:pPr>
            <a:r>
              <a:rPr lang="en-US" dirty="0">
                <a:ea typeface="+mn-ea"/>
              </a:rPr>
              <a:t>AMSR-2</a:t>
            </a:r>
          </a:p>
        </p:txBody>
      </p:sp>
      <p:sp>
        <p:nvSpPr>
          <p:cNvPr id="7" name="TextBox 6"/>
          <p:cNvSpPr txBox="1"/>
          <p:nvPr/>
        </p:nvSpPr>
        <p:spPr>
          <a:xfrm>
            <a:off x="4997450" y="3295650"/>
            <a:ext cx="812800" cy="369888"/>
          </a:xfrm>
          <a:prstGeom prst="rect">
            <a:avLst/>
          </a:prstGeom>
          <a:solidFill>
            <a:schemeClr val="accent1">
              <a:lumMod val="75000"/>
            </a:schemeClr>
          </a:solidFill>
        </p:spPr>
        <p:txBody>
          <a:bodyPr wrap="none">
            <a:spAutoFit/>
          </a:bodyPr>
          <a:lstStyle/>
          <a:p>
            <a:pPr>
              <a:defRPr/>
            </a:pPr>
            <a:r>
              <a:rPr lang="en-US" dirty="0">
                <a:ea typeface="+mn-ea"/>
              </a:rPr>
              <a:t>SNPP</a:t>
            </a:r>
          </a:p>
        </p:txBody>
      </p:sp>
      <p:sp>
        <p:nvSpPr>
          <p:cNvPr id="8" name="TextBox 7"/>
          <p:cNvSpPr txBox="1"/>
          <p:nvPr/>
        </p:nvSpPr>
        <p:spPr>
          <a:xfrm>
            <a:off x="4994275" y="4584700"/>
            <a:ext cx="812800" cy="369888"/>
          </a:xfrm>
          <a:prstGeom prst="rect">
            <a:avLst/>
          </a:prstGeom>
          <a:solidFill>
            <a:schemeClr val="accent1">
              <a:lumMod val="75000"/>
            </a:schemeClr>
          </a:solidFill>
        </p:spPr>
        <p:txBody>
          <a:bodyPr wrap="none">
            <a:spAutoFit/>
          </a:bodyPr>
          <a:lstStyle/>
          <a:p>
            <a:pPr>
              <a:defRPr/>
            </a:pPr>
            <a:r>
              <a:rPr lang="en-US" dirty="0">
                <a:ea typeface="+mn-ea"/>
              </a:rPr>
              <a:t>Radar</a:t>
            </a:r>
          </a:p>
        </p:txBody>
      </p:sp>
      <p:sp>
        <p:nvSpPr>
          <p:cNvPr id="9" name="Slide Number Placeholder 8"/>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33</a:t>
            </a:fld>
            <a:endParaRPr lang="en-US"/>
          </a:p>
        </p:txBody>
      </p:sp>
      <p:pic>
        <p:nvPicPr>
          <p:cNvPr id="10" name="Picture 9" descr="Screen Shot 2015-06-15 at 10.20.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6163"/>
            <a:ext cx="9144000" cy="279012"/>
          </a:xfrm>
          <a:prstGeom prst="rect">
            <a:avLst/>
          </a:prstGeom>
        </p:spPr>
      </p:pic>
    </p:spTree>
    <p:extLst>
      <p:ext uri="{BB962C8B-B14F-4D97-AF65-F5344CB8AC3E}">
        <p14:creationId xmlns:p14="http://schemas.microsoft.com/office/powerpoint/2010/main" val="23782661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Aerosol Data Assimilation (1)</a:t>
            </a:r>
            <a:endParaRPr lang="en-US" dirty="0"/>
          </a:p>
        </p:txBody>
      </p:sp>
      <p:sp>
        <p:nvSpPr>
          <p:cNvPr id="3" name="Content Placeholder 2"/>
          <p:cNvSpPr>
            <a:spLocks noGrp="1"/>
          </p:cNvSpPr>
          <p:nvPr>
            <p:ph idx="1"/>
          </p:nvPr>
        </p:nvSpPr>
        <p:spPr>
          <a:xfrm>
            <a:off x="4876800" y="1600201"/>
            <a:ext cx="4114800" cy="4495800"/>
          </a:xfrm>
        </p:spPr>
        <p:txBody>
          <a:bodyPr>
            <a:normAutofit fontScale="70000" lnSpcReduction="20000"/>
          </a:bodyPr>
          <a:lstStyle/>
          <a:p>
            <a:r>
              <a:rPr lang="en-US" dirty="0" smtClean="0"/>
              <a:t>Improve the use </a:t>
            </a:r>
            <a:r>
              <a:rPr lang="en-US" dirty="0"/>
              <a:t>of </a:t>
            </a:r>
            <a:r>
              <a:rPr lang="en-US" dirty="0" smtClean="0"/>
              <a:t>VIIRS </a:t>
            </a:r>
            <a:r>
              <a:rPr lang="en-US" dirty="0"/>
              <a:t>and OMPS </a:t>
            </a:r>
            <a:r>
              <a:rPr lang="en-US" dirty="0" smtClean="0"/>
              <a:t>aerosol products </a:t>
            </a:r>
            <a:r>
              <a:rPr lang="en-US" dirty="0"/>
              <a:t>in operational models at </a:t>
            </a:r>
            <a:r>
              <a:rPr lang="en-US" dirty="0" smtClean="0"/>
              <a:t>NWP </a:t>
            </a:r>
            <a:r>
              <a:rPr lang="en-US" dirty="0"/>
              <a:t>centers or developmental models at </a:t>
            </a:r>
            <a:r>
              <a:rPr lang="en-US" dirty="0" smtClean="0"/>
              <a:t>partner </a:t>
            </a:r>
            <a:r>
              <a:rPr lang="en-US" dirty="0"/>
              <a:t>agencies that have defined pathways to transition to NWP centers. </a:t>
            </a:r>
          </a:p>
          <a:p>
            <a:r>
              <a:rPr lang="en-US" dirty="0" smtClean="0"/>
              <a:t>Make </a:t>
            </a:r>
            <a:r>
              <a:rPr lang="en-US" dirty="0"/>
              <a:t>use and demonstrate the value of VIIRS aerosol optical depth, aerosol (smoke, dust, volcanic ash) </a:t>
            </a:r>
            <a:r>
              <a:rPr lang="en-US" dirty="0" smtClean="0"/>
              <a:t>detection</a:t>
            </a:r>
            <a:r>
              <a:rPr lang="en-US" dirty="0"/>
              <a:t>, and OMPS UV Aerosol Index products in improving forecasts. </a:t>
            </a:r>
          </a:p>
        </p:txBody>
      </p:sp>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7830" t="35543" r="17673" b="5076"/>
          <a:stretch/>
        </p:blipFill>
        <p:spPr bwMode="auto">
          <a:xfrm>
            <a:off x="304800" y="1828800"/>
            <a:ext cx="4478938" cy="334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34</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261175548"/>
              </p:ext>
            </p:extLst>
          </p:nvPr>
        </p:nvGraphicFramePr>
        <p:xfrm>
          <a:off x="1278467" y="5596467"/>
          <a:ext cx="6248400" cy="749300"/>
        </p:xfrm>
        <a:graphic>
          <a:graphicData uri="http://schemas.openxmlformats.org/presentationml/2006/ole">
            <mc:AlternateContent xmlns:mc="http://schemas.openxmlformats.org/markup-compatibility/2006">
              <mc:Choice xmlns:v="urn:schemas-microsoft-com:vml" Requires="v">
                <p:oleObj spid="_x0000_s1028" name="Document" r:id="rId4" imgW="6248400" imgH="749300" progId="Word.Document.12">
                  <p:embed/>
                </p:oleObj>
              </mc:Choice>
              <mc:Fallback>
                <p:oleObj name="Document" r:id="rId4" imgW="6248400" imgH="749300" progId="Word.Document.12">
                  <p:embed/>
                  <p:pic>
                    <p:nvPicPr>
                      <p:cNvPr id="0" name=""/>
                      <p:cNvPicPr/>
                      <p:nvPr/>
                    </p:nvPicPr>
                    <p:blipFill>
                      <a:blip r:embed="rId5"/>
                      <a:stretch>
                        <a:fillRect/>
                      </a:stretch>
                    </p:blipFill>
                    <p:spPr>
                      <a:xfrm>
                        <a:off x="1278467" y="5596467"/>
                        <a:ext cx="6248400" cy="749300"/>
                      </a:xfrm>
                      <a:prstGeom prst="rect">
                        <a:avLst/>
                      </a:prstGeom>
                    </p:spPr>
                  </p:pic>
                </p:oleObj>
              </mc:Fallback>
            </mc:AlternateContent>
          </a:graphicData>
        </a:graphic>
      </p:graphicFrame>
    </p:spTree>
    <p:extLst>
      <p:ext uri="{BB962C8B-B14F-4D97-AF65-F5344CB8AC3E}">
        <p14:creationId xmlns:p14="http://schemas.microsoft.com/office/powerpoint/2010/main" val="7624582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Innovation  </a:t>
            </a:r>
            <a:r>
              <a:rPr lang="en-US" dirty="0" smtClean="0"/>
              <a:t>(5)</a:t>
            </a:r>
            <a:endParaRPr lang="en-US" dirty="0"/>
          </a:p>
        </p:txBody>
      </p:sp>
      <p:sp>
        <p:nvSpPr>
          <p:cNvPr id="3" name="Content Placeholder 2"/>
          <p:cNvSpPr>
            <a:spLocks noGrp="1"/>
          </p:cNvSpPr>
          <p:nvPr>
            <p:ph idx="1"/>
          </p:nvPr>
        </p:nvSpPr>
        <p:spPr/>
        <p:txBody>
          <a:bodyPr/>
          <a:lstStyle/>
          <a:p>
            <a:r>
              <a:rPr lang="en-US" dirty="0" smtClean="0"/>
              <a:t>Looking for “out-of-the-box” ideas and concepts that keep science fresh</a:t>
            </a:r>
          </a:p>
          <a:p>
            <a:r>
              <a:rPr lang="en-US" dirty="0" smtClean="0"/>
              <a:t>Can include new applications of existing products or development of new algorithms or products</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35</a:t>
            </a:fld>
            <a:endParaRPr lang="en-US"/>
          </a:p>
        </p:txBody>
      </p:sp>
      <p:pic>
        <p:nvPicPr>
          <p:cNvPr id="5" name="Picture 4" descr="Screen Shot 2015-06-15 at 10.21.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4373033"/>
            <a:ext cx="7975600" cy="800100"/>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988872607"/>
              </p:ext>
            </p:extLst>
          </p:nvPr>
        </p:nvGraphicFramePr>
        <p:xfrm>
          <a:off x="897467" y="5332413"/>
          <a:ext cx="6769100" cy="419100"/>
        </p:xfrm>
        <a:graphic>
          <a:graphicData uri="http://schemas.openxmlformats.org/presentationml/2006/ole">
            <mc:AlternateContent xmlns:mc="http://schemas.openxmlformats.org/markup-compatibility/2006">
              <mc:Choice xmlns:v="urn:schemas-microsoft-com:vml" Requires="v">
                <p:oleObj spid="_x0000_s2055" name="Document" r:id="rId4" imgW="6769100" imgH="419100" progId="Word.Document.12">
                  <p:embed/>
                </p:oleObj>
              </mc:Choice>
              <mc:Fallback>
                <p:oleObj name="Document" r:id="rId4" imgW="6769100" imgH="419100" progId="Word.Document.12">
                  <p:embed/>
                  <p:pic>
                    <p:nvPicPr>
                      <p:cNvPr id="0" name=""/>
                      <p:cNvPicPr/>
                      <p:nvPr/>
                    </p:nvPicPr>
                    <p:blipFill>
                      <a:blip r:embed="rId5"/>
                      <a:stretch>
                        <a:fillRect/>
                      </a:stretch>
                    </p:blipFill>
                    <p:spPr>
                      <a:xfrm>
                        <a:off x="897467" y="5332413"/>
                        <a:ext cx="6769100" cy="4191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18908245"/>
              </p:ext>
            </p:extLst>
          </p:nvPr>
        </p:nvGraphicFramePr>
        <p:xfrm>
          <a:off x="897467" y="5794905"/>
          <a:ext cx="6769100" cy="1104900"/>
        </p:xfrm>
        <a:graphic>
          <a:graphicData uri="http://schemas.openxmlformats.org/presentationml/2006/ole">
            <mc:AlternateContent xmlns:mc="http://schemas.openxmlformats.org/markup-compatibility/2006">
              <mc:Choice xmlns:v="urn:schemas-microsoft-com:vml" Requires="v">
                <p:oleObj spid="_x0000_s2056" name="Document" r:id="rId6" imgW="6769100" imgH="1104900" progId="Word.Document.12">
                  <p:embed/>
                </p:oleObj>
              </mc:Choice>
              <mc:Fallback>
                <p:oleObj name="Document" r:id="rId6" imgW="6769100" imgH="1104900" progId="Word.Document.12">
                  <p:embed/>
                  <p:pic>
                    <p:nvPicPr>
                      <p:cNvPr id="0" name=""/>
                      <p:cNvPicPr/>
                      <p:nvPr/>
                    </p:nvPicPr>
                    <p:blipFill>
                      <a:blip r:embed="rId7"/>
                      <a:stretch>
                        <a:fillRect/>
                      </a:stretch>
                    </p:blipFill>
                    <p:spPr>
                      <a:xfrm>
                        <a:off x="897467" y="5794905"/>
                        <a:ext cx="6769100" cy="1104900"/>
                      </a:xfrm>
                      <a:prstGeom prst="rect">
                        <a:avLst/>
                      </a:prstGeom>
                    </p:spPr>
                  </p:pic>
                </p:oleObj>
              </mc:Fallback>
            </mc:AlternateContent>
          </a:graphicData>
        </a:graphic>
      </p:graphicFrame>
    </p:spTree>
    <p:extLst>
      <p:ext uri="{BB962C8B-B14F-4D97-AF65-F5344CB8AC3E}">
        <p14:creationId xmlns:p14="http://schemas.microsoft.com/office/powerpoint/2010/main" val="6790111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Training (5)</a:t>
            </a:r>
            <a:endParaRPr lang="en-US" dirty="0"/>
          </a:p>
        </p:txBody>
      </p:sp>
      <p:sp>
        <p:nvSpPr>
          <p:cNvPr id="3" name="Content Placeholder 2"/>
          <p:cNvSpPr>
            <a:spLocks noGrp="1"/>
          </p:cNvSpPr>
          <p:nvPr>
            <p:ph idx="1"/>
          </p:nvPr>
        </p:nvSpPr>
        <p:spPr>
          <a:xfrm>
            <a:off x="457200" y="1981200"/>
            <a:ext cx="3962400" cy="2743200"/>
          </a:xfrm>
        </p:spPr>
        <p:txBody>
          <a:bodyPr>
            <a:normAutofit fontScale="77500" lnSpcReduction="20000"/>
          </a:bodyPr>
          <a:lstStyle/>
          <a:p>
            <a:r>
              <a:rPr lang="en-US" dirty="0" smtClean="0"/>
              <a:t>Focus on improving the utilization of JPSS products and applications by the user community</a:t>
            </a:r>
          </a:p>
          <a:p>
            <a:r>
              <a:rPr lang="en-US" dirty="0"/>
              <a:t>A</a:t>
            </a:r>
            <a:r>
              <a:rPr lang="en-US" dirty="0" smtClean="0"/>
              <a:t>lso supports education and training of the next generation of scientists</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36</a:t>
            </a:fld>
            <a:endParaRPr lang="en-US"/>
          </a:p>
        </p:txBody>
      </p:sp>
      <p:pic>
        <p:nvPicPr>
          <p:cNvPr id="5" name="Content Placeholder 7" descr="CIMG3367.JPG"/>
          <p:cNvPicPr>
            <a:picLocks noChangeAspect="1"/>
          </p:cNvPicPr>
          <p:nvPr/>
        </p:nvPicPr>
        <p:blipFill rotWithShape="1">
          <a:blip r:embed="rId2" cstate="print">
            <a:extLst>
              <a:ext uri="{28A0092B-C50C-407E-A947-70E740481C1C}">
                <a14:useLocalDpi xmlns:a14="http://schemas.microsoft.com/office/drawing/2010/main" val="0"/>
              </a:ext>
            </a:extLst>
          </a:blip>
          <a:srcRect t="5930" b="-4"/>
          <a:stretch/>
        </p:blipFill>
        <p:spPr>
          <a:xfrm>
            <a:off x="4563262" y="1828801"/>
            <a:ext cx="4427999" cy="3124200"/>
          </a:xfrm>
          <a:prstGeom prst="rect">
            <a:avLst/>
          </a:prstGeom>
        </p:spPr>
      </p:pic>
      <p:sp>
        <p:nvSpPr>
          <p:cNvPr id="6" name="TextBox 5"/>
          <p:cNvSpPr txBox="1"/>
          <p:nvPr/>
        </p:nvSpPr>
        <p:spPr>
          <a:xfrm>
            <a:off x="4495800" y="4876800"/>
            <a:ext cx="3180678" cy="307777"/>
          </a:xfrm>
          <a:prstGeom prst="rect">
            <a:avLst/>
          </a:prstGeom>
          <a:noFill/>
        </p:spPr>
        <p:txBody>
          <a:bodyPr wrap="none" rtlCol="0">
            <a:spAutoFit/>
          </a:bodyPr>
          <a:lstStyle/>
          <a:p>
            <a:r>
              <a:rPr lang="en-US" sz="1400" dirty="0" smtClean="0">
                <a:solidFill>
                  <a:srgbClr val="000000"/>
                </a:solidFill>
              </a:rPr>
              <a:t>Not a complete photo – 9 people missing </a:t>
            </a:r>
            <a:endParaRPr lang="en-US" sz="1400" dirty="0">
              <a:solidFill>
                <a:srgbClr val="000000"/>
              </a:solidFill>
            </a:endParaRPr>
          </a:p>
        </p:txBody>
      </p:sp>
      <p:pic>
        <p:nvPicPr>
          <p:cNvPr id="7" name="Picture 6" descr="Screen Shot 2015-06-15 at 10.22.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5184577"/>
            <a:ext cx="7861300" cy="990600"/>
          </a:xfrm>
          <a:prstGeom prst="rect">
            <a:avLst/>
          </a:prstGeom>
        </p:spPr>
      </p:pic>
    </p:spTree>
    <p:extLst>
      <p:ext uri="{BB962C8B-B14F-4D97-AF65-F5344CB8AC3E}">
        <p14:creationId xmlns:p14="http://schemas.microsoft.com/office/powerpoint/2010/main" val="22185390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Dave </a:t>
            </a:r>
            <a:r>
              <a:rPr lang="en-US" dirty="0" err="1" smtClean="0"/>
              <a:t>Jone’s</a:t>
            </a:r>
            <a:r>
              <a:rPr lang="en-US" dirty="0" smtClean="0"/>
              <a:t> STORMCENTER</a:t>
            </a:r>
            <a:br>
              <a:rPr lang="en-US" dirty="0" smtClean="0"/>
            </a:br>
            <a:r>
              <a:rPr lang="en-US" dirty="0" smtClean="0"/>
              <a:t>Innovation Leader/Follower Decision Support Tool</a:t>
            </a:r>
            <a:endParaRPr lang="en-US" dirty="0"/>
          </a:p>
        </p:txBody>
      </p:sp>
      <p:pic>
        <p:nvPicPr>
          <p:cNvPr id="4" name="Picture 3" descr="GeoCollaborate-Capt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11" y="1828799"/>
            <a:ext cx="5794156" cy="3148593"/>
          </a:xfrm>
          <a:prstGeom prst="rect">
            <a:avLst/>
          </a:prstGeom>
        </p:spPr>
      </p:pic>
      <p:pic>
        <p:nvPicPr>
          <p:cNvPr id="5" name="Picture 4" descr="GeoCollaborate-Captur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799"/>
            <a:ext cx="9144000" cy="3931920"/>
          </a:xfrm>
          <a:prstGeom prst="rect">
            <a:avLst/>
          </a:prstGeom>
        </p:spPr>
      </p:pic>
    </p:spTree>
    <p:extLst>
      <p:ext uri="{BB962C8B-B14F-4D97-AF65-F5344CB8AC3E}">
        <p14:creationId xmlns:p14="http://schemas.microsoft.com/office/powerpoint/2010/main" val="41526577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idx="1"/>
          </p:nvPr>
        </p:nvSpPr>
        <p:spPr/>
        <p:txBody>
          <a:bodyPr>
            <a:normAutofit fontScale="70000" lnSpcReduction="20000"/>
          </a:bodyPr>
          <a:lstStyle/>
          <a:p>
            <a:r>
              <a:rPr lang="en-US" sz="2900" dirty="0" smtClean="0"/>
              <a:t>There has been an increase in the use of SNPP for operational</a:t>
            </a:r>
          </a:p>
          <a:p>
            <a:pPr lvl="1"/>
            <a:r>
              <a:rPr lang="en-US" sz="2300" dirty="0" smtClean="0"/>
              <a:t>The use of ATMS in the Hurricane Weather Research Forecast (HWRF) model which was a JPSS PGRR project is now operational at NCEP</a:t>
            </a:r>
          </a:p>
          <a:p>
            <a:pPr lvl="1"/>
            <a:r>
              <a:rPr lang="en-US" sz="2300" dirty="0" smtClean="0"/>
              <a:t>The use of VIIRS for river ice and flood detection is being routinely used now by NWS River Forecast Centers, and will follow the path to operations.</a:t>
            </a:r>
          </a:p>
          <a:p>
            <a:pPr lvl="1"/>
            <a:r>
              <a:rPr lang="en-US" sz="2300" dirty="0" smtClean="0"/>
              <a:t>The use of VIIRS for cloud imagery. fire /smoke monitoring, fog detection ,ice detection is now routine.</a:t>
            </a:r>
          </a:p>
          <a:p>
            <a:pPr lvl="1"/>
            <a:r>
              <a:rPr lang="en-US" sz="2300" dirty="0" smtClean="0"/>
              <a:t>VIIRS ocean color  and SST being used routinely by NMFS and NOS</a:t>
            </a:r>
          </a:p>
          <a:p>
            <a:r>
              <a:rPr lang="en-US" sz="2900" dirty="0" smtClean="0"/>
              <a:t>The JPSS Proving Ground program is working with NOAA users to further promote the use of SNPP data for operational use.</a:t>
            </a:r>
          </a:p>
          <a:p>
            <a:pPr lvl="1"/>
            <a:r>
              <a:rPr lang="en-US" sz="2300" dirty="0" smtClean="0"/>
              <a:t>Use of fire location and </a:t>
            </a:r>
            <a:r>
              <a:rPr lang="en-US" sz="2300" dirty="0" err="1" smtClean="0"/>
              <a:t>radiative</a:t>
            </a:r>
            <a:r>
              <a:rPr lang="en-US" sz="2300" dirty="0" smtClean="0"/>
              <a:t> power in regional fire and smoke models</a:t>
            </a:r>
          </a:p>
          <a:p>
            <a:pPr lvl="1"/>
            <a:r>
              <a:rPr lang="en-US" sz="2300" dirty="0" smtClean="0"/>
              <a:t>Assimilation of VIIRS aerosols and land products in NCEP global models</a:t>
            </a:r>
          </a:p>
          <a:p>
            <a:pPr lvl="1"/>
            <a:r>
              <a:rPr lang="en-US" sz="2300" dirty="0" smtClean="0"/>
              <a:t>Assimilation of VIIRS snow fraction and ATMS snow information in hydrological models.</a:t>
            </a:r>
          </a:p>
          <a:p>
            <a:pPr lvl="1"/>
            <a:r>
              <a:rPr lang="en-US" sz="2300" dirty="0" smtClean="0"/>
              <a:t>Better utilization of </a:t>
            </a:r>
            <a:r>
              <a:rPr lang="en-US" sz="2300" dirty="0" err="1" smtClean="0"/>
              <a:t>CrIS</a:t>
            </a:r>
            <a:r>
              <a:rPr lang="en-US" sz="2300" dirty="0" smtClean="0"/>
              <a:t>/ATMS soundings by  forecasters </a:t>
            </a:r>
          </a:p>
          <a:p>
            <a:pPr lvl="1"/>
            <a:r>
              <a:rPr lang="en-US" sz="2300" dirty="0" smtClean="0"/>
              <a:t>Improved use of VIIRS, ATMS and AMSR-2 for </a:t>
            </a:r>
            <a:r>
              <a:rPr lang="en-US" sz="2300" dirty="0" err="1" smtClean="0"/>
              <a:t>nowcasting</a:t>
            </a:r>
            <a:r>
              <a:rPr lang="en-US" sz="2300" dirty="0" smtClean="0"/>
              <a:t> imagery.</a:t>
            </a:r>
          </a:p>
          <a:p>
            <a:pPr lvl="1"/>
            <a:r>
              <a:rPr lang="en-US" sz="2300" dirty="0" smtClean="0"/>
              <a:t>Better assimilation of </a:t>
            </a:r>
            <a:r>
              <a:rPr lang="en-US" sz="2300" dirty="0" err="1" smtClean="0"/>
              <a:t>CrIS</a:t>
            </a:r>
            <a:r>
              <a:rPr lang="en-US" sz="2300" dirty="0" smtClean="0"/>
              <a:t> in NCEP models</a:t>
            </a:r>
          </a:p>
          <a:p>
            <a:pPr lvl="1"/>
            <a:r>
              <a:rPr lang="en-US" sz="2300" dirty="0" smtClean="0"/>
              <a:t>Use of </a:t>
            </a:r>
            <a:r>
              <a:rPr lang="en-US" sz="2300" dirty="0" err="1" smtClean="0"/>
              <a:t>CrIS</a:t>
            </a:r>
            <a:r>
              <a:rPr lang="en-US" sz="2300" dirty="0" smtClean="0"/>
              <a:t> and ATMS is regional models via direct broadcast</a:t>
            </a:r>
          </a:p>
          <a:p>
            <a:pPr lvl="1"/>
            <a:endParaRPr lang="en-US" dirty="0" smtClean="0"/>
          </a:p>
          <a:p>
            <a:pPr lvl="1"/>
            <a:endParaRPr lang="en-US" dirty="0" smtClean="0"/>
          </a:p>
          <a:p>
            <a:pPr lvl="2"/>
            <a:endParaRPr lang="en-US" dirty="0" smtClean="0"/>
          </a:p>
          <a:p>
            <a:endParaRPr lang="en-US" dirty="0"/>
          </a:p>
        </p:txBody>
      </p:sp>
      <p:sp>
        <p:nvSpPr>
          <p:cNvPr id="2" name="Slide Number Placeholder 1"/>
          <p:cNvSpPr>
            <a:spLocks noGrp="1"/>
          </p:cNvSpPr>
          <p:nvPr>
            <p:ph type="sldNum" sz="quarter" idx="4294967295"/>
          </p:nvPr>
        </p:nvSpPr>
        <p:spPr>
          <a:xfrm>
            <a:off x="7240588" y="6602413"/>
            <a:ext cx="1903412" cy="204787"/>
          </a:xfrm>
          <a:prstGeom prst="rect">
            <a:avLst/>
          </a:prstGeom>
        </p:spPr>
        <p:txBody>
          <a:bodyPr/>
          <a:lstStyle/>
          <a:p>
            <a:pPr>
              <a:defRPr/>
            </a:pPr>
            <a:fld id="{2C07A070-4E4C-44DB-983A-91BBBBC70EA5}" type="slidenum">
              <a:rPr lang="en-US" altLang="en-US" smtClean="0">
                <a:solidFill>
                  <a:prstClr val="white"/>
                </a:solidFill>
              </a:rPr>
              <a:pPr>
                <a:defRPr/>
              </a:pPr>
              <a:t>38</a:t>
            </a:fld>
            <a:endParaRPr lang="en-US" altLang="en-US">
              <a:solidFill>
                <a:prstClr val="white"/>
              </a:solidFill>
            </a:endParaRPr>
          </a:p>
        </p:txBody>
      </p:sp>
    </p:spTree>
    <p:extLst>
      <p:ext uri="{BB962C8B-B14F-4D97-AF65-F5344CB8AC3E}">
        <p14:creationId xmlns:p14="http://schemas.microsoft.com/office/powerpoint/2010/main" val="259480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Want to learn more?</a:t>
            </a:r>
            <a:endParaRPr lang="en-US" dirty="0"/>
          </a:p>
        </p:txBody>
      </p:sp>
      <p:sp>
        <p:nvSpPr>
          <p:cNvPr id="3" name="Content Placeholder 2"/>
          <p:cNvSpPr>
            <a:spLocks noGrp="1"/>
          </p:cNvSpPr>
          <p:nvPr>
            <p:ph idx="1"/>
          </p:nvPr>
        </p:nvSpPr>
        <p:spPr>
          <a:xfrm>
            <a:off x="457200" y="1600200"/>
            <a:ext cx="4648200" cy="4525963"/>
          </a:xfrm>
        </p:spPr>
        <p:txBody>
          <a:bodyPr>
            <a:normAutofit/>
          </a:bodyPr>
          <a:lstStyle/>
          <a:p>
            <a:r>
              <a:rPr lang="en-US" sz="2400" dirty="0" smtClean="0"/>
              <a:t>2013 and 2014 Annual Science Digests are available</a:t>
            </a:r>
          </a:p>
          <a:p>
            <a:r>
              <a:rPr lang="en-US" sz="2400" dirty="0" smtClean="0"/>
              <a:t>Join our monthly JPSS </a:t>
            </a:r>
            <a:r>
              <a:rPr lang="en-US" sz="2400" dirty="0"/>
              <a:t>Science Seminars </a:t>
            </a:r>
            <a:r>
              <a:rPr lang="en-US" sz="2400" dirty="0">
                <a:hlinkClick r:id="rId2"/>
              </a:rPr>
              <a:t>http://</a:t>
            </a:r>
            <a:r>
              <a:rPr lang="en-US" sz="2400" dirty="0" smtClean="0">
                <a:hlinkClick r:id="rId2"/>
              </a:rPr>
              <a:t>www.jpss.noaa.gov/science-seminars.html</a:t>
            </a:r>
            <a:r>
              <a:rPr lang="en-US" sz="2400" dirty="0" smtClean="0"/>
              <a:t> </a:t>
            </a:r>
          </a:p>
          <a:p>
            <a:r>
              <a:rPr lang="en-US" sz="2400" dirty="0" smtClean="0"/>
              <a:t>Check out the JPSS Website </a:t>
            </a:r>
            <a:r>
              <a:rPr lang="en-US" sz="2400" dirty="0">
                <a:hlinkClick r:id="rId3"/>
              </a:rPr>
              <a:t>http://www.jpss.noaa.gov/science.html</a:t>
            </a:r>
            <a:endParaRPr lang="en-US" sz="2400" dirty="0"/>
          </a:p>
          <a:p>
            <a:pPr marL="0" indent="0">
              <a:buNone/>
            </a:pPr>
            <a:endParaRPr lang="en-US" sz="2400"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10200" y="1828800"/>
            <a:ext cx="3171645" cy="4072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6E6E9C7-2A73-4017-91F1-2C5354F255A2}" type="slidenum">
              <a:rPr lang="en-US" smtClean="0"/>
              <a:t>39</a:t>
            </a:fld>
            <a:endParaRPr lang="en-US"/>
          </a:p>
        </p:txBody>
      </p:sp>
    </p:spTree>
    <p:extLst>
      <p:ext uri="{BB962C8B-B14F-4D97-AF65-F5344CB8AC3E}">
        <p14:creationId xmlns:p14="http://schemas.microsoft.com/office/powerpoint/2010/main" val="25420509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751"/>
            <a:ext cx="8229600" cy="1143000"/>
          </a:xfrm>
        </p:spPr>
        <p:txBody>
          <a:bodyPr>
            <a:normAutofit/>
          </a:bodyPr>
          <a:lstStyle/>
          <a:p>
            <a:r>
              <a:rPr lang="en-US" sz="2400" dirty="0" smtClean="0"/>
              <a:t>Analysis Field </a:t>
            </a:r>
            <a:r>
              <a:rPr lang="en-US" sz="2400" dirty="0" err="1" smtClean="0"/>
              <a:t>vs</a:t>
            </a:r>
            <a:r>
              <a:rPr lang="en-US" sz="2400" dirty="0" smtClean="0"/>
              <a:t> 120 Hr GFS Forecast 850 </a:t>
            </a:r>
            <a:r>
              <a:rPr lang="en-US" sz="2400" dirty="0" err="1" smtClean="0"/>
              <a:t>hPa</a:t>
            </a:r>
            <a:r>
              <a:rPr lang="en-US" sz="2400" dirty="0" smtClean="0"/>
              <a:t> </a:t>
            </a:r>
            <a:br>
              <a:rPr lang="en-US" sz="2400" dirty="0" smtClean="0"/>
            </a:br>
            <a:r>
              <a:rPr lang="en-US" sz="2400" dirty="0" smtClean="0"/>
              <a:t>29 January 2013</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245" y="3983638"/>
            <a:ext cx="5211754" cy="28743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245" y="1128339"/>
            <a:ext cx="5211755" cy="2874361"/>
          </a:xfrm>
          <a:prstGeom prst="rect">
            <a:avLst/>
          </a:prstGeom>
        </p:spPr>
      </p:pic>
      <p:sp>
        <p:nvSpPr>
          <p:cNvPr id="7" name="TextBox 6"/>
          <p:cNvSpPr txBox="1"/>
          <p:nvPr/>
        </p:nvSpPr>
        <p:spPr>
          <a:xfrm>
            <a:off x="6681467" y="3352800"/>
            <a:ext cx="2462533" cy="523220"/>
          </a:xfrm>
          <a:prstGeom prst="rect">
            <a:avLst/>
          </a:prstGeom>
          <a:noFill/>
        </p:spPr>
        <p:txBody>
          <a:bodyPr wrap="none" rtlCol="0">
            <a:spAutoFit/>
          </a:bodyPr>
          <a:lstStyle/>
          <a:p>
            <a:r>
              <a:rPr lang="en-US" sz="1400" b="1" dirty="0" smtClean="0">
                <a:solidFill>
                  <a:schemeClr val="bg1"/>
                </a:solidFill>
              </a:rPr>
              <a:t>Light Blue – Analysis Field</a:t>
            </a:r>
          </a:p>
          <a:p>
            <a:r>
              <a:rPr lang="en-US" sz="1400" b="1" dirty="0" smtClean="0">
                <a:solidFill>
                  <a:schemeClr val="bg1"/>
                </a:solidFill>
              </a:rPr>
              <a:t>Purple – 120 </a:t>
            </a:r>
            <a:r>
              <a:rPr lang="en-US" sz="1400" b="1" dirty="0" err="1" smtClean="0">
                <a:solidFill>
                  <a:schemeClr val="bg1"/>
                </a:solidFill>
              </a:rPr>
              <a:t>Hr</a:t>
            </a:r>
            <a:r>
              <a:rPr lang="en-US" sz="1400" b="1" dirty="0" smtClean="0">
                <a:solidFill>
                  <a:schemeClr val="bg1"/>
                </a:solidFill>
              </a:rPr>
              <a:t> Forecast</a:t>
            </a:r>
            <a:endParaRPr lang="en-US" sz="1400" b="1" dirty="0">
              <a:solidFill>
                <a:schemeClr val="bg1"/>
              </a:solidFill>
            </a:endParaRPr>
          </a:p>
        </p:txBody>
      </p:sp>
      <p:sp>
        <p:nvSpPr>
          <p:cNvPr id="8" name="TextBox 7"/>
          <p:cNvSpPr txBox="1"/>
          <p:nvPr/>
        </p:nvSpPr>
        <p:spPr>
          <a:xfrm>
            <a:off x="6681467" y="6172200"/>
            <a:ext cx="2462533" cy="523220"/>
          </a:xfrm>
          <a:prstGeom prst="rect">
            <a:avLst/>
          </a:prstGeom>
          <a:noFill/>
        </p:spPr>
        <p:txBody>
          <a:bodyPr wrap="none" rtlCol="0">
            <a:spAutoFit/>
          </a:bodyPr>
          <a:lstStyle/>
          <a:p>
            <a:r>
              <a:rPr lang="en-US" sz="1400" b="1" dirty="0" smtClean="0">
                <a:solidFill>
                  <a:srgbClr val="000000"/>
                </a:solidFill>
              </a:rPr>
              <a:t>Light Blue – Analysis Field</a:t>
            </a:r>
          </a:p>
          <a:p>
            <a:r>
              <a:rPr lang="en-US" sz="1400" b="1" dirty="0" smtClean="0">
                <a:solidFill>
                  <a:srgbClr val="000000"/>
                </a:solidFill>
              </a:rPr>
              <a:t>Purple – 120 </a:t>
            </a:r>
            <a:r>
              <a:rPr lang="en-US" sz="1400" b="1" dirty="0" err="1" smtClean="0">
                <a:solidFill>
                  <a:srgbClr val="000000"/>
                </a:solidFill>
              </a:rPr>
              <a:t>Hr</a:t>
            </a:r>
            <a:r>
              <a:rPr lang="en-US" sz="1400" b="1" dirty="0" smtClean="0">
                <a:solidFill>
                  <a:srgbClr val="000000"/>
                </a:solidFill>
              </a:rPr>
              <a:t> Forecast</a:t>
            </a:r>
            <a:endParaRPr lang="en-US" sz="1400" b="1" dirty="0">
              <a:solidFill>
                <a:srgbClr val="000000"/>
              </a:solidFill>
            </a:endParaRPr>
          </a:p>
        </p:txBody>
      </p:sp>
      <p:sp>
        <p:nvSpPr>
          <p:cNvPr id="9" name="TextBox 8"/>
          <p:cNvSpPr txBox="1"/>
          <p:nvPr/>
        </p:nvSpPr>
        <p:spPr>
          <a:xfrm>
            <a:off x="304800" y="1565701"/>
            <a:ext cx="3571110" cy="830997"/>
          </a:xfrm>
          <a:prstGeom prst="rect">
            <a:avLst/>
          </a:prstGeom>
          <a:noFill/>
        </p:spPr>
        <p:txBody>
          <a:bodyPr wrap="none" rtlCol="0">
            <a:spAutoFit/>
          </a:bodyPr>
          <a:lstStyle/>
          <a:p>
            <a:r>
              <a:rPr lang="en-US" sz="2400" b="1" dirty="0" smtClean="0">
                <a:solidFill>
                  <a:schemeClr val="tx1"/>
                </a:solidFill>
              </a:rPr>
              <a:t>120 Hour Forecast with </a:t>
            </a:r>
          </a:p>
          <a:p>
            <a:r>
              <a:rPr lang="en-US" sz="2400" b="1" dirty="0" smtClean="0">
                <a:solidFill>
                  <a:schemeClr val="tx1"/>
                </a:solidFill>
              </a:rPr>
              <a:t>ALL </a:t>
            </a:r>
            <a:r>
              <a:rPr lang="en-US" sz="2400" b="1" dirty="0">
                <a:solidFill>
                  <a:schemeClr val="tx1"/>
                </a:solidFill>
              </a:rPr>
              <a:t>S</a:t>
            </a:r>
            <a:r>
              <a:rPr lang="en-US" sz="2400" b="1" dirty="0" smtClean="0">
                <a:solidFill>
                  <a:schemeClr val="tx1"/>
                </a:solidFill>
              </a:rPr>
              <a:t>atellite Data</a:t>
            </a:r>
            <a:endParaRPr lang="en-US" sz="2400" b="1" dirty="0">
              <a:solidFill>
                <a:schemeClr val="tx1"/>
              </a:solidFill>
            </a:endParaRPr>
          </a:p>
        </p:txBody>
      </p:sp>
      <p:sp>
        <p:nvSpPr>
          <p:cNvPr id="10" name="TextBox 9"/>
          <p:cNvSpPr txBox="1"/>
          <p:nvPr/>
        </p:nvSpPr>
        <p:spPr>
          <a:xfrm>
            <a:off x="228600" y="5158509"/>
            <a:ext cx="3571110" cy="1200328"/>
          </a:xfrm>
          <a:prstGeom prst="rect">
            <a:avLst/>
          </a:prstGeom>
          <a:noFill/>
        </p:spPr>
        <p:txBody>
          <a:bodyPr wrap="none" rtlCol="0">
            <a:spAutoFit/>
          </a:bodyPr>
          <a:lstStyle/>
          <a:p>
            <a:r>
              <a:rPr lang="en-US" sz="2400" b="1" dirty="0" smtClean="0">
                <a:solidFill>
                  <a:srgbClr val="FFFFFF"/>
                </a:solidFill>
              </a:rPr>
              <a:t>120 Hour Forecast with </a:t>
            </a:r>
          </a:p>
          <a:p>
            <a:r>
              <a:rPr lang="en-US" sz="2400" b="1" dirty="0" smtClean="0">
                <a:solidFill>
                  <a:srgbClr val="FFFFFF"/>
                </a:solidFill>
              </a:rPr>
              <a:t>Conventional plus</a:t>
            </a:r>
          </a:p>
          <a:p>
            <a:r>
              <a:rPr lang="en-US" sz="2400" b="1" dirty="0" smtClean="0">
                <a:solidFill>
                  <a:srgbClr val="FFFFFF"/>
                </a:solidFill>
              </a:rPr>
              <a:t> GPSRO</a:t>
            </a:r>
            <a:endParaRPr lang="en-US" sz="2400" b="1" dirty="0">
              <a:solidFill>
                <a:srgbClr val="FFFFFF"/>
              </a:solidFill>
            </a:endParaRPr>
          </a:p>
        </p:txBody>
      </p:sp>
      <p:pic>
        <p:nvPicPr>
          <p:cNvPr id="11" name="Picture 10" descr="Macintosh HD:private:var:folders:92:jj16ff6d5fj78_bhyfgkc6zr0000gn:T:TemporaryItems:130129_rpts.png"/>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862"/>
            <a:ext cx="3237345" cy="2264316"/>
          </a:xfrm>
          <a:prstGeom prst="rect">
            <a:avLst/>
          </a:prstGeom>
          <a:noFill/>
          <a:ln>
            <a:noFill/>
          </a:ln>
        </p:spPr>
      </p:pic>
      <p:cxnSp>
        <p:nvCxnSpPr>
          <p:cNvPr id="4" name="Straight Arrow Connector 3"/>
          <p:cNvCxnSpPr/>
          <p:nvPr/>
        </p:nvCxnSpPr>
        <p:spPr>
          <a:xfrm>
            <a:off x="2794000" y="2396698"/>
            <a:ext cx="131618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955636" y="6257636"/>
            <a:ext cx="17433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8606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sldNum" idx="4294967295"/>
          </p:nvPr>
        </p:nvSpPr>
        <p:spPr>
          <a:xfrm>
            <a:off x="6553200" y="61658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40</a:t>
            </a:fld>
            <a:endParaRPr lang="en-US" sz="1200" b="0" i="0" u="none" strike="noStrike" cap="none" baseline="0">
              <a:solidFill>
                <a:schemeClr val="dk1"/>
              </a:solidFill>
              <a:latin typeface="Calibri"/>
              <a:ea typeface="Calibri"/>
              <a:cs typeface="Calibri"/>
              <a:sym typeface="Calibri"/>
            </a:endParaRPr>
          </a:p>
        </p:txBody>
      </p:sp>
      <p:sp>
        <p:nvSpPr>
          <p:cNvPr id="468" name="Shape 468"/>
          <p:cNvSpPr txBox="1"/>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tl val="0"/>
              </a:rPr>
              <a:t>Click to edit Master title style</a:t>
            </a:r>
          </a:p>
        </p:txBody>
      </p:sp>
      <p:sp>
        <p:nvSpPr>
          <p:cNvPr id="469" name="Shape 469"/>
          <p:cNvSpPr txBo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200" b="0" i="0" u="none" strike="noStrike" cap="none" baseline="0">
                <a:solidFill>
                  <a:schemeClr val="dk1"/>
                </a:solidFill>
                <a:latin typeface="Calibri"/>
                <a:ea typeface="Calibri"/>
                <a:cs typeface="Calibri"/>
                <a:sym typeface="Calibri"/>
                <a:rtl val="0"/>
              </a:rPr>
              <a:t>Click to edit Master text styles</a:t>
            </a:r>
          </a:p>
          <a:p>
            <a:pPr marL="742950" marR="0" lvl="1" indent="-285750" algn="l" rtl="0">
              <a:lnSpc>
                <a:spcPct val="100000"/>
              </a:lnSpc>
              <a:spcBef>
                <a:spcPts val="560"/>
              </a:spcBef>
              <a:spcAft>
                <a:spcPts val="0"/>
              </a:spcAft>
              <a:buClr>
                <a:schemeClr val="dk1"/>
              </a:buClr>
              <a:buSzPct val="100000"/>
              <a:buFont typeface="Arial"/>
              <a:buChar char="–"/>
            </a:pPr>
            <a:r>
              <a:rPr lang="en-US" sz="2800" b="0" i="0" u="none" strike="noStrike" cap="none" baseline="0">
                <a:solidFill>
                  <a:schemeClr val="dk1"/>
                </a:solidFill>
                <a:latin typeface="Calibri"/>
                <a:ea typeface="Calibri"/>
                <a:cs typeface="Calibri"/>
                <a:sym typeface="Calibri"/>
                <a:rtl val="0"/>
              </a:rPr>
              <a:t>Second level</a:t>
            </a:r>
          </a:p>
          <a:p>
            <a:pPr marL="1143000" marR="0" lvl="2" indent="-228600" algn="l" rtl="0">
              <a:lnSpc>
                <a:spcPct val="100000"/>
              </a:lnSpc>
              <a:spcBef>
                <a:spcPts val="480"/>
              </a:spcBef>
              <a:spcAft>
                <a:spcPts val="0"/>
              </a:spcAft>
              <a:buClr>
                <a:schemeClr val="dk1"/>
              </a:buClr>
              <a:buSzPct val="100000"/>
              <a:buFont typeface="Arial"/>
              <a:buChar char="•"/>
            </a:pPr>
            <a:r>
              <a:rPr lang="en-US" sz="2400" b="0" i="0" u="none" strike="noStrike" cap="none" baseline="0">
                <a:solidFill>
                  <a:schemeClr val="dk1"/>
                </a:solidFill>
                <a:latin typeface="Calibri"/>
                <a:ea typeface="Calibri"/>
                <a:cs typeface="Calibri"/>
                <a:sym typeface="Calibri"/>
                <a:rtl val="0"/>
              </a:rPr>
              <a:t>Third level</a:t>
            </a:r>
          </a:p>
          <a:p>
            <a:pPr marL="1600200" marR="0" lvl="3" indent="-228600" algn="l" rtl="0">
              <a:lnSpc>
                <a:spcPct val="100000"/>
              </a:lnSpc>
              <a:spcBef>
                <a:spcPts val="400"/>
              </a:spcBef>
              <a:spcAft>
                <a:spcPts val="0"/>
              </a:spcAft>
              <a:buClr>
                <a:schemeClr val="dk1"/>
              </a:buClr>
              <a:buSzPct val="100000"/>
              <a:buFont typeface="Arial"/>
              <a:buChar char="–"/>
            </a:pPr>
            <a:r>
              <a:rPr lang="en-US" sz="2000" b="0" i="0" u="none" strike="noStrike" cap="none" baseline="0">
                <a:solidFill>
                  <a:schemeClr val="dk1"/>
                </a:solidFill>
                <a:latin typeface="Calibri"/>
                <a:ea typeface="Calibri"/>
                <a:cs typeface="Calibri"/>
                <a:sym typeface="Calibri"/>
                <a:rtl val="0"/>
              </a:rPr>
              <a:t>Fourth level</a:t>
            </a:r>
          </a:p>
          <a:p>
            <a:pPr marL="2057400" marR="0" lvl="4" indent="-228600" algn="l" rtl="0">
              <a:lnSpc>
                <a:spcPct val="100000"/>
              </a:lnSpc>
              <a:spcBef>
                <a:spcPts val="400"/>
              </a:spcBef>
              <a:spcAft>
                <a:spcPts val="0"/>
              </a:spcAft>
              <a:buClr>
                <a:schemeClr val="dk1"/>
              </a:buClr>
              <a:buSzPct val="100000"/>
              <a:buFont typeface="Arial"/>
              <a:buChar char="»"/>
            </a:pPr>
            <a:r>
              <a:rPr lang="en-US" sz="2000" b="0" i="0" u="none" strike="noStrike" cap="none" baseline="0">
                <a:solidFill>
                  <a:schemeClr val="dk1"/>
                </a:solidFill>
                <a:latin typeface="Calibri"/>
                <a:ea typeface="Calibri"/>
                <a:cs typeface="Calibri"/>
                <a:sym typeface="Calibri"/>
                <a:rtl val="0"/>
              </a:rPr>
              <a:t>Fifth level</a:t>
            </a:r>
          </a:p>
        </p:txBody>
      </p:sp>
      <p:sp>
        <p:nvSpPr>
          <p:cNvPr id="472" name="Shape 472"/>
          <p:cNvSpPr txBox="1"/>
          <p:nvPr/>
        </p:nvSpPr>
        <p:spPr>
          <a:xfrm>
            <a:off x="6553200" y="61658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tl val="0"/>
              </a:rPr>
              <a:t>40</a:t>
            </a:fld>
            <a:endParaRPr lang="en-US" sz="1200" b="0" i="0" u="none" strike="noStrike" cap="none" baseline="0">
              <a:solidFill>
                <a:schemeClr val="dk1"/>
              </a:solidFill>
              <a:latin typeface="Arial"/>
              <a:ea typeface="Arial"/>
              <a:cs typeface="Arial"/>
              <a:sym typeface="Arial"/>
              <a:rtl val="0"/>
            </a:endParaRPr>
          </a:p>
        </p:txBody>
      </p:sp>
      <p:sp>
        <p:nvSpPr>
          <p:cNvPr id="473" name="Shape 473"/>
          <p:cNvSpPr txBox="1"/>
          <p:nvPr/>
        </p:nvSpPr>
        <p:spPr>
          <a:xfrm rot="5400000">
            <a:off x="4732337" y="2171700"/>
            <a:ext cx="5851525" cy="2057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tl val="0"/>
              </a:rPr>
              <a:t>Click to edit Master title style</a:t>
            </a:r>
          </a:p>
        </p:txBody>
      </p:sp>
      <p:sp>
        <p:nvSpPr>
          <p:cNvPr id="474" name="Shape 474"/>
          <p:cNvSpPr txBox="1"/>
          <p:nvPr/>
        </p:nvSpPr>
        <p:spPr>
          <a:xfrm rot="5400000">
            <a:off x="541337" y="190500"/>
            <a:ext cx="5851525" cy="60197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200" b="0" i="0" u="none" strike="noStrike" cap="none" baseline="0">
                <a:solidFill>
                  <a:schemeClr val="dk1"/>
                </a:solidFill>
                <a:latin typeface="Calibri"/>
                <a:ea typeface="Calibri"/>
                <a:cs typeface="Calibri"/>
                <a:sym typeface="Calibri"/>
                <a:rtl val="0"/>
              </a:rPr>
              <a:t>Click to edit Master text styles</a:t>
            </a:r>
          </a:p>
          <a:p>
            <a:pPr marL="742950" marR="0" lvl="1" indent="-285750" algn="l" rtl="0">
              <a:lnSpc>
                <a:spcPct val="100000"/>
              </a:lnSpc>
              <a:spcBef>
                <a:spcPts val="560"/>
              </a:spcBef>
              <a:spcAft>
                <a:spcPts val="0"/>
              </a:spcAft>
              <a:buClr>
                <a:schemeClr val="dk1"/>
              </a:buClr>
              <a:buSzPct val="100000"/>
              <a:buFont typeface="Arial"/>
              <a:buChar char="–"/>
            </a:pPr>
            <a:r>
              <a:rPr lang="en-US" sz="2800" b="0" i="0" u="none" strike="noStrike" cap="none" baseline="0">
                <a:solidFill>
                  <a:schemeClr val="dk1"/>
                </a:solidFill>
                <a:latin typeface="Calibri"/>
                <a:ea typeface="Calibri"/>
                <a:cs typeface="Calibri"/>
                <a:sym typeface="Calibri"/>
                <a:rtl val="0"/>
              </a:rPr>
              <a:t>Second level</a:t>
            </a:r>
          </a:p>
          <a:p>
            <a:pPr marL="1143000" marR="0" lvl="2" indent="-228600" algn="l" rtl="0">
              <a:lnSpc>
                <a:spcPct val="100000"/>
              </a:lnSpc>
              <a:spcBef>
                <a:spcPts val="480"/>
              </a:spcBef>
              <a:spcAft>
                <a:spcPts val="0"/>
              </a:spcAft>
              <a:buClr>
                <a:schemeClr val="dk1"/>
              </a:buClr>
              <a:buSzPct val="100000"/>
              <a:buFont typeface="Arial"/>
              <a:buChar char="•"/>
            </a:pPr>
            <a:r>
              <a:rPr lang="en-US" sz="2400" b="0" i="0" u="none" strike="noStrike" cap="none" baseline="0">
                <a:solidFill>
                  <a:schemeClr val="dk1"/>
                </a:solidFill>
                <a:latin typeface="Calibri"/>
                <a:ea typeface="Calibri"/>
                <a:cs typeface="Calibri"/>
                <a:sym typeface="Calibri"/>
                <a:rtl val="0"/>
              </a:rPr>
              <a:t>Third level</a:t>
            </a:r>
          </a:p>
          <a:p>
            <a:pPr marL="1600200" marR="0" lvl="3" indent="-228600" algn="l" rtl="0">
              <a:lnSpc>
                <a:spcPct val="100000"/>
              </a:lnSpc>
              <a:spcBef>
                <a:spcPts val="400"/>
              </a:spcBef>
              <a:spcAft>
                <a:spcPts val="0"/>
              </a:spcAft>
              <a:buClr>
                <a:schemeClr val="dk1"/>
              </a:buClr>
              <a:buSzPct val="100000"/>
              <a:buFont typeface="Arial"/>
              <a:buChar char="–"/>
            </a:pPr>
            <a:r>
              <a:rPr lang="en-US" sz="2000" b="0" i="0" u="none" strike="noStrike" cap="none" baseline="0">
                <a:solidFill>
                  <a:schemeClr val="dk1"/>
                </a:solidFill>
                <a:latin typeface="Calibri"/>
                <a:ea typeface="Calibri"/>
                <a:cs typeface="Calibri"/>
                <a:sym typeface="Calibri"/>
                <a:rtl val="0"/>
              </a:rPr>
              <a:t>Fourth level</a:t>
            </a:r>
          </a:p>
          <a:p>
            <a:pPr marL="2057400" marR="0" lvl="4" indent="-228600" algn="l" rtl="0">
              <a:lnSpc>
                <a:spcPct val="100000"/>
              </a:lnSpc>
              <a:spcBef>
                <a:spcPts val="400"/>
              </a:spcBef>
              <a:spcAft>
                <a:spcPts val="0"/>
              </a:spcAft>
              <a:buClr>
                <a:schemeClr val="dk1"/>
              </a:buClr>
              <a:buSzPct val="100000"/>
              <a:buFont typeface="Arial"/>
              <a:buChar char="»"/>
            </a:pPr>
            <a:r>
              <a:rPr lang="en-US" sz="2000" b="0" i="0" u="none" strike="noStrike" cap="none" baseline="0">
                <a:solidFill>
                  <a:schemeClr val="dk1"/>
                </a:solidFill>
                <a:latin typeface="Calibri"/>
                <a:ea typeface="Calibri"/>
                <a:cs typeface="Calibri"/>
                <a:sym typeface="Calibri"/>
                <a:rtl val="0"/>
              </a:rPr>
              <a:t>Fifth level</a:t>
            </a:r>
          </a:p>
        </p:txBody>
      </p:sp>
      <p:sp>
        <p:nvSpPr>
          <p:cNvPr id="475" name="Shape 475"/>
          <p:cNvSpPr txBox="1"/>
          <p:nvPr/>
        </p:nvSpPr>
        <p:spPr>
          <a:xfrm>
            <a:off x="457200" y="6356350"/>
            <a:ext cx="2133599"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3/23/2015</a:t>
            </a:r>
          </a:p>
        </p:txBody>
      </p:sp>
      <p:sp>
        <p:nvSpPr>
          <p:cNvPr id="476" name="Shape 476"/>
          <p:cNvSpPr txBox="1"/>
          <p:nvPr/>
        </p:nvSpPr>
        <p:spPr>
          <a:xfrm>
            <a:off x="6553200" y="6165850"/>
            <a:ext cx="2133599"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40</a:t>
            </a:fld>
            <a:endParaRPr lang="en-US" sz="1400" b="0" i="0" u="none" strike="noStrike" cap="none" baseline="0">
              <a:solidFill>
                <a:srgbClr val="000000"/>
              </a:solidFill>
              <a:latin typeface="Arial"/>
              <a:ea typeface="Arial"/>
              <a:cs typeface="Arial"/>
              <a:sym typeface="Arial"/>
              <a:rtl val="0"/>
            </a:endParaRPr>
          </a:p>
        </p:txBody>
      </p:sp>
      <p:pic>
        <p:nvPicPr>
          <p:cNvPr id="477" name="Shape 477"/>
          <p:cNvPicPr preferRelativeResize="0"/>
          <p:nvPr/>
        </p:nvPicPr>
        <p:blipFill rotWithShape="1">
          <a:blip r:embed="rId3">
            <a:alphaModFix/>
          </a:blip>
          <a:srcRect l="10479" t="4085"/>
          <a:stretch/>
        </p:blipFill>
        <p:spPr>
          <a:xfrm>
            <a:off x="0" y="0"/>
            <a:ext cx="9144000" cy="6858000"/>
          </a:xfrm>
          <a:prstGeom prst="rect">
            <a:avLst/>
          </a:prstGeom>
          <a:noFill/>
          <a:ln>
            <a:noFill/>
          </a:ln>
        </p:spPr>
      </p:pic>
      <p:sp>
        <p:nvSpPr>
          <p:cNvPr id="478" name="Shape 478"/>
          <p:cNvSpPr txBox="1"/>
          <p:nvPr/>
        </p:nvSpPr>
        <p:spPr>
          <a:xfrm>
            <a:off x="6553200" y="6226176"/>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rgbClr val="000000"/>
                </a:solidFill>
                <a:latin typeface="Arial"/>
                <a:ea typeface="Arial"/>
                <a:cs typeface="Arial"/>
                <a:sym typeface="Arial"/>
                <a:rtl val="0"/>
              </a:rPr>
              <a:t>40</a:t>
            </a:fld>
            <a:endParaRPr lang="en-US" sz="1200" b="0" i="0" u="none" strike="noStrike" cap="none" baseline="0">
              <a:solidFill>
                <a:srgbClr val="000000"/>
              </a:solidFill>
              <a:latin typeface="Arial"/>
              <a:ea typeface="Arial"/>
              <a:cs typeface="Arial"/>
              <a:sym typeface="Arial"/>
              <a:rtl val="0"/>
            </a:endParaRPr>
          </a:p>
        </p:txBody>
      </p:sp>
      <p:sp>
        <p:nvSpPr>
          <p:cNvPr id="479" name="Shape 479"/>
          <p:cNvSpPr/>
          <p:nvPr/>
        </p:nvSpPr>
        <p:spPr>
          <a:xfrm>
            <a:off x="0" y="4800"/>
            <a:ext cx="9144000" cy="6853199"/>
          </a:xfrm>
          <a:prstGeom prst="rect">
            <a:avLst/>
          </a:prstGeom>
          <a:solidFill>
            <a:srgbClr val="FEFEFE">
              <a:alpha val="16862"/>
            </a:srgbClr>
          </a:solidFill>
          <a:ln w="9525" cap="flat">
            <a:solidFill>
              <a:srgbClr val="4A7DB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baseline="0">
              <a:solidFill>
                <a:srgbClr val="FFFFFF"/>
              </a:solidFill>
              <a:latin typeface="Arial"/>
              <a:ea typeface="Arial"/>
              <a:cs typeface="Arial"/>
              <a:sym typeface="Arial"/>
              <a:rtl val="0"/>
            </a:endParaRPr>
          </a:p>
        </p:txBody>
      </p:sp>
      <p:pic>
        <p:nvPicPr>
          <p:cNvPr id="480" name="Shape 480"/>
          <p:cNvPicPr preferRelativeResize="0"/>
          <p:nvPr/>
        </p:nvPicPr>
        <p:blipFill rotWithShape="1">
          <a:blip r:embed="rId4">
            <a:alphaModFix/>
          </a:blip>
          <a:srcRect/>
          <a:stretch/>
        </p:blipFill>
        <p:spPr>
          <a:xfrm>
            <a:off x="0" y="4800"/>
            <a:ext cx="5324474" cy="6853199"/>
          </a:xfrm>
          <a:prstGeom prst="rect">
            <a:avLst/>
          </a:prstGeom>
          <a:noFill/>
          <a:ln>
            <a:noFill/>
          </a:ln>
        </p:spPr>
      </p:pic>
      <p:sp>
        <p:nvSpPr>
          <p:cNvPr id="481" name="Shape 481"/>
          <p:cNvSpPr txBox="1"/>
          <p:nvPr/>
        </p:nvSpPr>
        <p:spPr>
          <a:xfrm>
            <a:off x="5328239" y="51375"/>
            <a:ext cx="3819525" cy="2362200"/>
          </a:xfrm>
          <a:prstGeom prst="rect">
            <a:avLst/>
          </a:prstGeom>
          <a:noFill/>
          <a:ln>
            <a:noFill/>
          </a:ln>
        </p:spPr>
        <p:txBody>
          <a:bodyPr lIns="91425" tIns="45700" rIns="182875" bIns="4570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US" sz="6000" b="1" i="1" u="none" strike="noStrike" cap="none" baseline="0" dirty="0">
                <a:solidFill>
                  <a:schemeClr val="lt1"/>
                </a:solidFill>
                <a:latin typeface="Calibri"/>
                <a:ea typeface="Calibri"/>
                <a:cs typeface="Calibri"/>
                <a:sym typeface="Calibri"/>
                <a:rtl val="0"/>
              </a:rPr>
              <a:t>Thank you!</a:t>
            </a:r>
          </a:p>
        </p:txBody>
      </p:sp>
      <p:sp>
        <p:nvSpPr>
          <p:cNvPr id="482" name="Shape 482"/>
          <p:cNvSpPr/>
          <p:nvPr/>
        </p:nvSpPr>
        <p:spPr>
          <a:xfrm>
            <a:off x="5337321" y="2669478"/>
            <a:ext cx="3800473" cy="116955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baseline="0" dirty="0">
                <a:solidFill>
                  <a:schemeClr val="lt1"/>
                </a:solidFill>
                <a:latin typeface="Calibri"/>
                <a:ea typeface="Calibri"/>
                <a:cs typeface="Calibri"/>
                <a:sym typeface="Calibri"/>
                <a:rtl val="0"/>
              </a:rPr>
              <a:t>For more </a:t>
            </a:r>
          </a:p>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baseline="0" dirty="0">
                <a:solidFill>
                  <a:schemeClr val="lt1"/>
                </a:solidFill>
                <a:latin typeface="Calibri"/>
                <a:ea typeface="Calibri"/>
                <a:cs typeface="Calibri"/>
                <a:sym typeface="Calibri"/>
                <a:rtl val="0"/>
              </a:rPr>
              <a:t>information visit </a:t>
            </a:r>
          </a:p>
          <a:p>
            <a:pPr marL="0" marR="0" lvl="0" indent="0" algn="ctr" rtl="0">
              <a:lnSpc>
                <a:spcPct val="100000"/>
              </a:lnSpc>
              <a:spcBef>
                <a:spcPts val="0"/>
              </a:spcBef>
              <a:spcAft>
                <a:spcPts val="0"/>
              </a:spcAft>
              <a:buClr>
                <a:srgbClr val="FFC000"/>
              </a:buClr>
              <a:buSzPct val="25000"/>
              <a:buFont typeface="Calibri"/>
              <a:buNone/>
            </a:pPr>
            <a:r>
              <a:rPr lang="en-US" sz="2800" b="1" i="0" u="none" strike="noStrike" cap="none" baseline="0" dirty="0">
                <a:solidFill>
                  <a:srgbClr val="FFC000"/>
                </a:solidFill>
                <a:latin typeface="Calibri"/>
                <a:ea typeface="Calibri"/>
                <a:cs typeface="Calibri"/>
                <a:sym typeface="Calibri"/>
                <a:rtl val="0"/>
              </a:rPr>
              <a:t>www.jpss.noaa.gov</a:t>
            </a:r>
          </a:p>
        </p:txBody>
      </p:sp>
      <p:pic>
        <p:nvPicPr>
          <p:cNvPr id="483" name="Shape 483"/>
          <p:cNvPicPr preferRelativeResize="0"/>
          <p:nvPr/>
        </p:nvPicPr>
        <p:blipFill rotWithShape="1">
          <a:blip r:embed="rId5">
            <a:alphaModFix/>
          </a:blip>
          <a:srcRect/>
          <a:stretch/>
        </p:blipFill>
        <p:spPr>
          <a:xfrm>
            <a:off x="5581644" y="5143500"/>
            <a:ext cx="647700" cy="647700"/>
          </a:xfrm>
          <a:prstGeom prst="rect">
            <a:avLst/>
          </a:prstGeom>
          <a:noFill/>
          <a:ln>
            <a:noFill/>
          </a:ln>
        </p:spPr>
      </p:pic>
      <p:pic>
        <p:nvPicPr>
          <p:cNvPr id="484" name="Shape 484"/>
          <p:cNvPicPr preferRelativeResize="0"/>
          <p:nvPr/>
        </p:nvPicPr>
        <p:blipFill rotWithShape="1">
          <a:blip r:embed="rId6">
            <a:alphaModFix/>
          </a:blip>
          <a:srcRect l="1" r="50468"/>
          <a:stretch/>
        </p:blipFill>
        <p:spPr>
          <a:xfrm>
            <a:off x="5553819" y="4428298"/>
            <a:ext cx="670765" cy="677101"/>
          </a:xfrm>
          <a:prstGeom prst="rect">
            <a:avLst/>
          </a:prstGeom>
          <a:noFill/>
          <a:ln>
            <a:noFill/>
          </a:ln>
        </p:spPr>
      </p:pic>
      <p:pic>
        <p:nvPicPr>
          <p:cNvPr id="485" name="Shape 485"/>
          <p:cNvPicPr preferRelativeResize="0"/>
          <p:nvPr/>
        </p:nvPicPr>
        <p:blipFill rotWithShape="1">
          <a:blip r:embed="rId6">
            <a:alphaModFix/>
          </a:blip>
          <a:srcRect l="50000"/>
          <a:stretch/>
        </p:blipFill>
        <p:spPr>
          <a:xfrm>
            <a:off x="5581644" y="5867400"/>
            <a:ext cx="647700" cy="647700"/>
          </a:xfrm>
          <a:prstGeom prst="rect">
            <a:avLst/>
          </a:prstGeom>
          <a:noFill/>
          <a:ln>
            <a:noFill/>
          </a:ln>
        </p:spPr>
      </p:pic>
      <p:sp>
        <p:nvSpPr>
          <p:cNvPr id="486" name="Shape 486"/>
          <p:cNvSpPr/>
          <p:nvPr/>
        </p:nvSpPr>
        <p:spPr>
          <a:xfrm>
            <a:off x="6224585" y="4567535"/>
            <a:ext cx="2690814"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2400" b="1" i="0" u="none" strike="noStrike" cap="none" baseline="0">
                <a:solidFill>
                  <a:schemeClr val="lt1"/>
                </a:solidFill>
                <a:latin typeface="Calibri"/>
                <a:ea typeface="Calibri"/>
                <a:cs typeface="Calibri"/>
                <a:sym typeface="Calibri"/>
                <a:rtl val="0"/>
              </a:rPr>
              <a:t>/NOAANESDIS</a:t>
            </a:r>
          </a:p>
        </p:txBody>
      </p:sp>
      <p:sp>
        <p:nvSpPr>
          <p:cNvPr id="487" name="Shape 487"/>
          <p:cNvSpPr/>
          <p:nvPr/>
        </p:nvSpPr>
        <p:spPr>
          <a:xfrm>
            <a:off x="6234744" y="5257800"/>
            <a:ext cx="2273379"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2400" b="1" i="0" u="none" strike="noStrike" cap="none" baseline="0">
                <a:solidFill>
                  <a:schemeClr val="lt1"/>
                </a:solidFill>
                <a:latin typeface="Calibri"/>
                <a:ea typeface="Calibri"/>
                <a:cs typeface="Calibri"/>
                <a:sym typeface="Calibri"/>
                <a:rtl val="0"/>
              </a:rPr>
              <a:t>/NOAASatellites</a:t>
            </a:r>
          </a:p>
        </p:txBody>
      </p:sp>
      <p:sp>
        <p:nvSpPr>
          <p:cNvPr id="488" name="Shape 488"/>
          <p:cNvSpPr/>
          <p:nvPr/>
        </p:nvSpPr>
        <p:spPr>
          <a:xfrm>
            <a:off x="6172200" y="5960417"/>
            <a:ext cx="2417650"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2400" b="1" i="0" u="none" strike="noStrike" cap="none" baseline="0">
                <a:solidFill>
                  <a:schemeClr val="lt1"/>
                </a:solidFill>
                <a:latin typeface="Calibri"/>
                <a:ea typeface="Calibri"/>
                <a:cs typeface="Calibri"/>
                <a:sym typeface="Calibri"/>
                <a:rtl val="0"/>
              </a:rPr>
              <a:t>@NOAASatellites</a:t>
            </a:r>
          </a:p>
        </p:txBody>
      </p:sp>
    </p:spTree>
    <p:extLst>
      <p:ext uri="{BB962C8B-B14F-4D97-AF65-F5344CB8AC3E}">
        <p14:creationId xmlns:p14="http://schemas.microsoft.com/office/powerpoint/2010/main" val="98130401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3531" y="1024933"/>
            <a:ext cx="4204329" cy="4204329"/>
            <a:chOff x="4674303" y="756447"/>
            <a:chExt cx="4204329" cy="3153247"/>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4303" y="756447"/>
              <a:ext cx="4204329" cy="3153247"/>
            </a:xfrm>
            <a:prstGeom prst="rect">
              <a:avLst/>
            </a:prstGeom>
          </p:spPr>
        </p:pic>
        <p:sp>
          <p:nvSpPr>
            <p:cNvPr id="6" name="TextBox 5"/>
            <p:cNvSpPr txBox="1"/>
            <p:nvPr/>
          </p:nvSpPr>
          <p:spPr>
            <a:xfrm>
              <a:off x="5875775" y="3228864"/>
              <a:ext cx="864339" cy="230833"/>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RUSSIA</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extBox 6"/>
            <p:cNvSpPr txBox="1"/>
            <p:nvPr/>
          </p:nvSpPr>
          <p:spPr>
            <a:xfrm>
              <a:off x="6986694" y="1552227"/>
              <a:ext cx="889988" cy="392415"/>
            </a:xfrm>
            <a:prstGeom prst="rect">
              <a:avLst/>
            </a:prstGeom>
            <a:noFill/>
          </p:spPr>
          <p:txBody>
            <a:bodyPr wrap="none" rtlCol="0">
              <a:spAutoFit/>
            </a:bodyPr>
            <a:lstStyle/>
            <a:p>
              <a:pPr algn="ctr"/>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Chukchi</a:t>
              </a:r>
            </a:p>
            <a:p>
              <a:pPr algn="ctr"/>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Sea</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 name="Group 7"/>
          <p:cNvGrpSpPr/>
          <p:nvPr/>
        </p:nvGrpSpPr>
        <p:grpSpPr>
          <a:xfrm>
            <a:off x="323531" y="1021302"/>
            <a:ext cx="4204329" cy="4204329"/>
            <a:chOff x="4876799" y="1214649"/>
            <a:chExt cx="4204329" cy="4204329"/>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6799" y="1214649"/>
              <a:ext cx="4204329" cy="4204329"/>
            </a:xfrm>
            <a:prstGeom prst="rect">
              <a:avLst/>
            </a:prstGeom>
          </p:spPr>
        </p:pic>
        <p:sp>
          <p:nvSpPr>
            <p:cNvPr id="10" name="TextBox 9"/>
            <p:cNvSpPr txBox="1"/>
            <p:nvPr/>
          </p:nvSpPr>
          <p:spPr>
            <a:xfrm rot="2093099">
              <a:off x="6095986" y="2780440"/>
              <a:ext cx="880370" cy="338554"/>
            </a:xfrm>
            <a:prstGeom prst="rect">
              <a:avLst/>
            </a:prstGeom>
            <a:noFill/>
          </p:spPr>
          <p:txBody>
            <a:bodyPr wrap="none" rtlCol="0">
              <a:spAutoFit/>
            </a:bodyPr>
            <a:lstStyle/>
            <a:p>
              <a:pPr algn="ctr"/>
              <a:r>
                <a:rPr lang="en-US" sz="1600" i="1" dirty="0" smtClean="0">
                  <a:solidFill>
                    <a:srgbClr val="FFFF00"/>
                  </a:solidFill>
                  <a:latin typeface="Arial" pitchFamily="34" charset="0"/>
                  <a:cs typeface="Arial" pitchFamily="34" charset="0"/>
                </a:rPr>
                <a:t>Sea Ice</a:t>
              </a:r>
            </a:p>
          </p:txBody>
        </p:sp>
      </p:grpSp>
      <p:grpSp>
        <p:nvGrpSpPr>
          <p:cNvPr id="17" name="Group 16"/>
          <p:cNvGrpSpPr/>
          <p:nvPr/>
        </p:nvGrpSpPr>
        <p:grpSpPr>
          <a:xfrm>
            <a:off x="4561268" y="1009238"/>
            <a:ext cx="4187227" cy="4213265"/>
            <a:chOff x="4561237" y="1186050"/>
            <a:chExt cx="4187227" cy="4213265"/>
          </a:xfrm>
        </p:grpSpPr>
        <p:pic>
          <p:nvPicPr>
            <p:cNvPr id="11" name="Picture 2" descr="C:\Users\SteveM\PUBLICATIONS\PUBLICATIONS_WORKSHOP\SUBMITTED\2013_SciAmer_DNB_Miller\FIGURES\Flossie\20130729.1100.NPP.VIIRS.dnb_visircombo.Flossie.IR.tif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1238" y="1196752"/>
              <a:ext cx="4187226" cy="42025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61237" y="1186050"/>
              <a:ext cx="380489" cy="307777"/>
            </a:xfrm>
            <a:prstGeom prst="rect">
              <a:avLst/>
            </a:prstGeom>
            <a:noFill/>
          </p:spPr>
          <p:txBody>
            <a:bodyPr wrap="square" rtlCol="0">
              <a:spAutoFit/>
            </a:bodyPr>
            <a:lstStyle/>
            <a:p>
              <a:r>
                <a:rPr lang="en-US" dirty="0" smtClean="0">
                  <a:solidFill>
                    <a:schemeClr val="bg1"/>
                  </a:solidFill>
                  <a:latin typeface="Arial Narrow" panose="020B0606020202030204" pitchFamily="34" charset="0"/>
                </a:rPr>
                <a:t>IR</a:t>
              </a:r>
              <a:endParaRPr lang="en-US" dirty="0">
                <a:solidFill>
                  <a:schemeClr val="bg1"/>
                </a:solidFill>
                <a:latin typeface="Arial Narrow" panose="020B0606020202030204" pitchFamily="34" charset="0"/>
              </a:endParaRPr>
            </a:p>
          </p:txBody>
        </p:sp>
      </p:grpSp>
      <p:pic>
        <p:nvPicPr>
          <p:cNvPr id="13" name="Picture 5" descr="C:\Users\SteveM\PUBLICATIONS\PUBLICATIONS_WORKSHOP\SUBMITTED\2013_SciAmer_DNB_Miller\FIGURES\Flossie\hurrican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37639" y="2879567"/>
            <a:ext cx="689412" cy="69193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561268" y="1019940"/>
            <a:ext cx="4187227" cy="4202567"/>
            <a:chOff x="4561237" y="1530689"/>
            <a:chExt cx="4187227" cy="4202567"/>
          </a:xfrm>
        </p:grpSpPr>
        <p:pic>
          <p:nvPicPr>
            <p:cNvPr id="15" name="Picture 3" descr="C:\Users\SteveM\PUBLICATIONS\PUBLICATIONS_WORKSHOP\SUBMITTED\2013_SciAmer_DNB_Miller\FIGURES\Flossie\20130729.1100.NPP.VIIRS.dnb_visircombo.Flossie.VIS.tif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1238" y="1530689"/>
              <a:ext cx="4187226" cy="42025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61237" y="1546090"/>
              <a:ext cx="594395" cy="307777"/>
            </a:xfrm>
            <a:prstGeom prst="rect">
              <a:avLst/>
            </a:prstGeom>
            <a:noFill/>
          </p:spPr>
          <p:txBody>
            <a:bodyPr wrap="square" rtlCol="0">
              <a:spAutoFit/>
            </a:bodyPr>
            <a:lstStyle/>
            <a:p>
              <a:r>
                <a:rPr lang="en-US" dirty="0" smtClean="0">
                  <a:solidFill>
                    <a:srgbClr val="FFFF00"/>
                  </a:solidFill>
                  <a:latin typeface="Arial Narrow" panose="020B0606020202030204" pitchFamily="34" charset="0"/>
                </a:rPr>
                <a:t>DNB</a:t>
              </a:r>
              <a:endParaRPr lang="en-US" dirty="0">
                <a:solidFill>
                  <a:srgbClr val="FFFF00"/>
                </a:solidFill>
                <a:latin typeface="Arial Narrow" panose="020B0606020202030204" pitchFamily="34" charset="0"/>
              </a:endParaRPr>
            </a:p>
          </p:txBody>
        </p:sp>
      </p:grpSp>
      <p:grpSp>
        <p:nvGrpSpPr>
          <p:cNvPr id="3" name="Group 2"/>
          <p:cNvGrpSpPr/>
          <p:nvPr/>
        </p:nvGrpSpPr>
        <p:grpSpPr>
          <a:xfrm>
            <a:off x="4561268" y="1019878"/>
            <a:ext cx="4187227" cy="4199880"/>
            <a:chOff x="4561237" y="1893416"/>
            <a:chExt cx="4187227" cy="4199880"/>
          </a:xfrm>
        </p:grpSpPr>
        <p:pic>
          <p:nvPicPr>
            <p:cNvPr id="18" name="Picture 4" descr="C:\Users\SteveM\PUBLICATIONS\PUBLICATIONS_WORKSHOP\SUBMITTED\2013_SciAmer_DNB_Miller\FIGURES\Flossie\20130729.1100.NPP.VIIRS.dnb_visircombo.Flossie.COMB.tif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1238" y="1893416"/>
              <a:ext cx="4187226" cy="41998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561237" y="1906130"/>
              <a:ext cx="1006609" cy="307777"/>
            </a:xfrm>
            <a:prstGeom prst="rect">
              <a:avLst/>
            </a:prstGeom>
            <a:noFill/>
          </p:spPr>
          <p:txBody>
            <a:bodyPr wrap="square" rtlCol="0">
              <a:spAutoFit/>
            </a:bodyPr>
            <a:lstStyle/>
            <a:p>
              <a:r>
                <a:rPr lang="en-US" dirty="0" smtClean="0">
                  <a:solidFill>
                    <a:schemeClr val="bg1"/>
                  </a:solidFill>
                  <a:latin typeface="Arial Narrow" panose="020B0606020202030204" pitchFamily="34" charset="0"/>
                </a:rPr>
                <a:t>DNB + IR</a:t>
              </a:r>
              <a:endParaRPr lang="en-US" dirty="0">
                <a:solidFill>
                  <a:schemeClr val="bg1"/>
                </a:solidFill>
                <a:latin typeface="Arial Narrow" panose="020B0606020202030204" pitchFamily="34" charset="0"/>
              </a:endParaRPr>
            </a:p>
          </p:txBody>
        </p:sp>
      </p:grpSp>
      <p:pic>
        <p:nvPicPr>
          <p:cNvPr id="20" name="Picture 5" descr="C:\Users\SteveM\PUBLICATIONS\PUBLICATIONS_WORKSHOP\SUBMITTED\2013_SciAmer_DNB_Miller\FIGURES\Flossie\hurrican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37638" y="2879566"/>
            <a:ext cx="689412" cy="6919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561268" y="3265231"/>
            <a:ext cx="812595" cy="307777"/>
          </a:xfrm>
          <a:prstGeom prst="rect">
            <a:avLst/>
          </a:prstGeom>
          <a:noFill/>
        </p:spPr>
        <p:txBody>
          <a:bodyPr wrap="square" rtlCol="0">
            <a:spAutoFit/>
          </a:bodyPr>
          <a:lstStyle/>
          <a:p>
            <a:r>
              <a:rPr lang="en-US" i="1" dirty="0" smtClean="0">
                <a:solidFill>
                  <a:srgbClr val="DF01B5"/>
                </a:solidFill>
                <a:latin typeface="Arial Narrow" panose="020B0606020202030204" pitchFamily="34" charset="0"/>
              </a:rPr>
              <a:t>Hawaii</a:t>
            </a:r>
            <a:endParaRPr lang="en-US" i="1" dirty="0">
              <a:solidFill>
                <a:srgbClr val="DF01B5"/>
              </a:solidFill>
              <a:latin typeface="Arial Narrow" panose="020B0606020202030204" pitchFamily="34" charset="0"/>
            </a:endParaRPr>
          </a:p>
        </p:txBody>
      </p:sp>
      <p:sp>
        <p:nvSpPr>
          <p:cNvPr id="23" name="TextBox 22"/>
          <p:cNvSpPr txBox="1"/>
          <p:nvPr/>
        </p:nvSpPr>
        <p:spPr>
          <a:xfrm>
            <a:off x="1731535" y="211896"/>
            <a:ext cx="6222264" cy="584775"/>
          </a:xfrm>
          <a:prstGeom prst="rect">
            <a:avLst/>
          </a:prstGeom>
          <a:solidFill>
            <a:schemeClr val="accent1">
              <a:lumMod val="75000"/>
            </a:schemeClr>
          </a:solidFill>
        </p:spPr>
        <p:txBody>
          <a:bodyPr wrap="square" rtlCol="0">
            <a:spAutoFit/>
          </a:bodyPr>
          <a:lstStyle/>
          <a:p>
            <a:r>
              <a:rPr lang="en-GB" sz="1600" b="1" dirty="0" smtClean="0">
                <a:solidFill>
                  <a:schemeClr val="bg1"/>
                </a:solidFill>
              </a:rPr>
              <a:t>The Use of the VIIRS Day Night Band has been a huge success</a:t>
            </a:r>
            <a:endParaRPr lang="en-GB" sz="1600" b="1" dirty="0">
              <a:solidFill>
                <a:schemeClr val="bg1"/>
              </a:solidFill>
            </a:endParaRPr>
          </a:p>
        </p:txBody>
      </p:sp>
      <p:sp>
        <p:nvSpPr>
          <p:cNvPr id="24" name="Rectangle 23"/>
          <p:cNvSpPr/>
          <p:nvPr/>
        </p:nvSpPr>
        <p:spPr>
          <a:xfrm>
            <a:off x="323528" y="5406556"/>
            <a:ext cx="8424936" cy="861774"/>
          </a:xfrm>
          <a:prstGeom prst="rect">
            <a:avLst/>
          </a:prstGeom>
        </p:spPr>
        <p:txBody>
          <a:bodyPr wrap="square">
            <a:spAutoFit/>
          </a:bodyPr>
          <a:lstStyle/>
          <a:p>
            <a:r>
              <a:rPr lang="en-US" sz="1800" dirty="0" smtClean="0">
                <a:solidFill>
                  <a:schemeClr val="tx1"/>
                </a:solidFill>
              </a:rPr>
              <a:t>The ability of visible light to scatter through optically thin clouds (that are opaque at thermal infrared bands) enables the DNB to capture information </a:t>
            </a:r>
            <a:r>
              <a:rPr lang="en-US" sz="1800" dirty="0" smtClean="0"/>
              <a:t>about </a:t>
            </a:r>
            <a:r>
              <a:rPr lang="en-US" dirty="0" smtClean="0"/>
              <a:t>the lower atmosphere and surface that would otherwise be unavailable.</a:t>
            </a:r>
            <a:endParaRPr lang="en-US" dirty="0"/>
          </a:p>
        </p:txBody>
      </p:sp>
    </p:spTree>
    <p:extLst>
      <p:ext uri="{BB962C8B-B14F-4D97-AF65-F5344CB8AC3E}">
        <p14:creationId xmlns:p14="http://schemas.microsoft.com/office/powerpoint/2010/main" val="1612582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46746E-6 1.22742E-6 L -0.06195 -0.07758 " pathEditMode="relative" rAng="0" ptsTypes="AA">
                                      <p:cBhvr>
                                        <p:cTn id="21" dur="2000" fill="hold"/>
                                        <p:tgtEl>
                                          <p:spTgt spid="20"/>
                                        </p:tgtEl>
                                        <p:attrNameLst>
                                          <p:attrName>ppt_x</p:attrName>
                                          <p:attrName>ppt_y</p:attrName>
                                        </p:attrNameLst>
                                      </p:cBhvr>
                                      <p:rCtr x="-3106" y="-38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999744"/>
            <a:ext cx="26289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990600"/>
            <a:ext cx="26289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714" y="4136994"/>
            <a:ext cx="3888418" cy="272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85900" y="76200"/>
            <a:ext cx="7445036" cy="868362"/>
          </a:xfrm>
        </p:spPr>
        <p:txBody>
          <a:bodyPr>
            <a:normAutofit fontScale="90000"/>
          </a:bodyPr>
          <a:lstStyle/>
          <a:p>
            <a:pPr algn="ctr"/>
            <a:r>
              <a:rPr lang="en-US" dirty="0" smtClean="0"/>
              <a:t>Uses of Microwave Imagery</a:t>
            </a:r>
            <a:r>
              <a:rPr lang="en-US" dirty="0"/>
              <a:t/>
            </a:r>
            <a:br>
              <a:rPr lang="en-US" dirty="0"/>
            </a:br>
            <a:endParaRPr lang="en-US" dirty="0"/>
          </a:p>
        </p:txBody>
      </p:sp>
      <p:sp>
        <p:nvSpPr>
          <p:cNvPr id="3" name="Content Placeholder 2"/>
          <p:cNvSpPr>
            <a:spLocks noGrp="1"/>
          </p:cNvSpPr>
          <p:nvPr>
            <p:ph idx="1"/>
          </p:nvPr>
        </p:nvSpPr>
        <p:spPr>
          <a:xfrm>
            <a:off x="88777" y="1694766"/>
            <a:ext cx="3906174" cy="4200008"/>
          </a:xfrm>
        </p:spPr>
        <p:txBody>
          <a:bodyPr>
            <a:noAutofit/>
          </a:bodyPr>
          <a:lstStyle/>
          <a:p>
            <a:pPr lvl="1">
              <a:spcBef>
                <a:spcPts val="0"/>
              </a:spcBef>
              <a:buFont typeface="Arial" panose="020B0604020202020204" pitchFamily="34" charset="0"/>
              <a:buChar char="•"/>
            </a:pPr>
            <a:r>
              <a:rPr lang="en-US" sz="2000" dirty="0" smtClean="0"/>
              <a:t>Determining </a:t>
            </a:r>
            <a:r>
              <a:rPr lang="en-US" sz="2000" dirty="0"/>
              <a:t>if a formative system has a well-defined center, a requirement to initiate </a:t>
            </a:r>
            <a:r>
              <a:rPr lang="en-US" sz="2000" dirty="0" smtClean="0"/>
              <a:t>advisories</a:t>
            </a:r>
          </a:p>
          <a:p>
            <a:pPr lvl="1">
              <a:spcBef>
                <a:spcPts val="0"/>
              </a:spcBef>
              <a:buFont typeface="Arial" panose="020B0604020202020204" pitchFamily="34" charset="0"/>
              <a:buChar char="•"/>
            </a:pPr>
            <a:endParaRPr lang="en-US" sz="2000" dirty="0"/>
          </a:p>
          <a:p>
            <a:pPr lvl="1">
              <a:spcBef>
                <a:spcPts val="600"/>
              </a:spcBef>
              <a:buFont typeface="Arial" panose="020B0604020202020204" pitchFamily="34" charset="0"/>
              <a:buChar char="•"/>
            </a:pPr>
            <a:r>
              <a:rPr lang="en-US" sz="2000" dirty="0"/>
              <a:t>Locating the center of TCs when the center is not apparent in conventional visible or infrared imagery, especially for weaker systems </a:t>
            </a:r>
            <a:endParaRPr lang="en-US" sz="2000" dirty="0" smtClean="0"/>
          </a:p>
        </p:txBody>
      </p:sp>
      <p:sp>
        <p:nvSpPr>
          <p:cNvPr id="9" name="TextBox 8"/>
          <p:cNvSpPr txBox="1"/>
          <p:nvPr/>
        </p:nvSpPr>
        <p:spPr>
          <a:xfrm>
            <a:off x="4876892" y="4295299"/>
            <a:ext cx="3162115" cy="400110"/>
          </a:xfrm>
          <a:prstGeom prst="rect">
            <a:avLst/>
          </a:prstGeom>
          <a:solidFill>
            <a:schemeClr val="bg1"/>
          </a:solidFill>
          <a:ln>
            <a:solidFill>
              <a:schemeClr val="tx1"/>
            </a:solidFill>
          </a:ln>
        </p:spPr>
        <p:txBody>
          <a:bodyPr wrap="square" rtlCol="0">
            <a:spAutoFit/>
          </a:bodyPr>
          <a:lstStyle/>
          <a:p>
            <a:pPr algn="ctr"/>
            <a:r>
              <a:rPr lang="en-US" sz="1000" dirty="0"/>
              <a:t>Center location is not apparent in corresponding infrared image</a:t>
            </a:r>
          </a:p>
        </p:txBody>
      </p:sp>
      <p:cxnSp>
        <p:nvCxnSpPr>
          <p:cNvPr id="6" name="Straight Arrow Connector 5"/>
          <p:cNvCxnSpPr/>
          <p:nvPr/>
        </p:nvCxnSpPr>
        <p:spPr>
          <a:xfrm flipH="1">
            <a:off x="5486400" y="2017933"/>
            <a:ext cx="714375" cy="73441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00953" y="1371601"/>
            <a:ext cx="4313992" cy="646331"/>
          </a:xfrm>
          <a:prstGeom prst="rect">
            <a:avLst/>
          </a:prstGeom>
          <a:solidFill>
            <a:schemeClr val="bg1"/>
          </a:solidFill>
          <a:ln>
            <a:solidFill>
              <a:schemeClr val="tx1"/>
            </a:solidFill>
          </a:ln>
        </p:spPr>
        <p:txBody>
          <a:bodyPr wrap="square" rtlCol="0">
            <a:spAutoFit/>
          </a:bodyPr>
          <a:lstStyle/>
          <a:p>
            <a:pPr algn="ctr"/>
            <a:r>
              <a:rPr lang="en-US" sz="1200" dirty="0"/>
              <a:t>AMSR-E 89-GHz and 36-GHz color composite images clearly show the center of TS Philippe at 0501 UTC 1 October 2011</a:t>
            </a:r>
          </a:p>
        </p:txBody>
      </p:sp>
      <p:cxnSp>
        <p:nvCxnSpPr>
          <p:cNvPr id="18" name="Straight Arrow Connector 17"/>
          <p:cNvCxnSpPr/>
          <p:nvPr/>
        </p:nvCxnSpPr>
        <p:spPr>
          <a:xfrm>
            <a:off x="6200775" y="2017933"/>
            <a:ext cx="1057275" cy="73441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06923" y="6317321"/>
            <a:ext cx="3502052" cy="276999"/>
          </a:xfrm>
          <a:prstGeom prst="rect">
            <a:avLst/>
          </a:prstGeom>
          <a:solidFill>
            <a:schemeClr val="bg1"/>
          </a:solidFill>
          <a:ln>
            <a:solidFill>
              <a:schemeClr val="tx1"/>
            </a:solidFill>
          </a:ln>
        </p:spPr>
        <p:txBody>
          <a:bodyPr wrap="square" rtlCol="0">
            <a:spAutoFit/>
          </a:bodyPr>
          <a:lstStyle/>
          <a:p>
            <a:pPr algn="ctr"/>
            <a:r>
              <a:rPr lang="en-US" sz="1200" dirty="0"/>
              <a:t>Images courtesy FNMOC TC webpage</a:t>
            </a:r>
          </a:p>
        </p:txBody>
      </p:sp>
    </p:spTree>
    <p:extLst>
      <p:ext uri="{BB962C8B-B14F-4D97-AF65-F5344CB8AC3E}">
        <p14:creationId xmlns:p14="http://schemas.microsoft.com/office/powerpoint/2010/main" val="6585372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Number Placeholder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E03439E1-482C-4241-B546-A4F87CEB7051}" type="slidenum">
              <a:rPr lang="en-US" altLang="en-US" kern="1200">
                <a:solidFill>
                  <a:srgbClr val="000000"/>
                </a:solidFill>
                <a:ea typeface="+mn-ea"/>
                <a:cs typeface="+mn-cs"/>
              </a:rPr>
              <a:pPr algn="r" eaLnBrk="1" fontAlgn="base" hangingPunct="1">
                <a:spcBef>
                  <a:spcPct val="0"/>
                </a:spcBef>
                <a:spcAft>
                  <a:spcPct val="0"/>
                </a:spcAft>
              </a:pPr>
              <a:t>7</a:t>
            </a:fld>
            <a:endParaRPr lang="en-US" altLang="en-US" kern="1200">
              <a:solidFill>
                <a:srgbClr val="000000"/>
              </a:solidFill>
              <a:ea typeface="+mn-ea"/>
              <a:cs typeface="+mn-cs"/>
            </a:endParaRPr>
          </a:p>
        </p:txBody>
      </p:sp>
      <p:sp>
        <p:nvSpPr>
          <p:cNvPr id="234500" name="Rectangle 4"/>
          <p:cNvSpPr>
            <a:spLocks noChangeArrowheads="1"/>
          </p:cNvSpPr>
          <p:nvPr/>
        </p:nvSpPr>
        <p:spPr bwMode="auto">
          <a:xfrm>
            <a:off x="0" y="152400"/>
            <a:ext cx="9144000" cy="94615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b="1" kern="1200" dirty="0">
                <a:solidFill>
                  <a:srgbClr val="FFFFFF"/>
                </a:solidFill>
                <a:ea typeface="+mn-ea"/>
                <a:cs typeface="+mn-cs"/>
              </a:rPr>
              <a:t>GCOM-W1 AMSR-2 (top) and S-NPP ATMS precipitation (bottom) [mm/</a:t>
            </a:r>
            <a:r>
              <a:rPr lang="en-US" altLang="en-US" sz="2000" b="1" kern="1200" dirty="0" err="1">
                <a:solidFill>
                  <a:srgbClr val="FFFFFF"/>
                </a:solidFill>
                <a:ea typeface="+mn-ea"/>
                <a:cs typeface="+mn-cs"/>
              </a:rPr>
              <a:t>hr</a:t>
            </a:r>
            <a:r>
              <a:rPr lang="en-US" altLang="en-US" sz="2000" b="1" kern="1200" dirty="0">
                <a:solidFill>
                  <a:srgbClr val="FFFFFF"/>
                </a:solidFill>
                <a:ea typeface="+mn-ea"/>
                <a:cs typeface="+mn-cs"/>
              </a:rPr>
              <a:t>] </a:t>
            </a:r>
            <a:r>
              <a:rPr lang="en-US" altLang="en-US" sz="1800" b="1" kern="1200" dirty="0">
                <a:solidFill>
                  <a:srgbClr val="FFFFFF"/>
                </a:solidFill>
                <a:ea typeface="+mn-ea"/>
                <a:cs typeface="+mn-cs"/>
              </a:rPr>
              <a:t>03:00-03:30 UTC 1 April 2014</a:t>
            </a:r>
          </a:p>
          <a:p>
            <a:pPr algn="ctr" eaLnBrk="1" fontAlgn="base" hangingPunct="1">
              <a:spcBef>
                <a:spcPct val="0"/>
              </a:spcBef>
              <a:spcAft>
                <a:spcPct val="0"/>
              </a:spcAft>
            </a:pPr>
            <a:endParaRPr lang="en-US" altLang="en-US" sz="1800" kern="1200" dirty="0">
              <a:solidFill>
                <a:srgbClr val="000000"/>
              </a:solidFill>
              <a:ea typeface="+mn-ea"/>
              <a:cs typeface="+mn-cs"/>
            </a:endParaRPr>
          </a:p>
        </p:txBody>
      </p:sp>
      <p:pic>
        <p:nvPicPr>
          <p:cNvPr id="348164" name="Picture 4" descr="SNPP+GCOM_8km-30min_precip_201404010300"/>
          <p:cNvPicPr>
            <a:picLocks noChangeAspect="1" noChangeArrowheads="1"/>
          </p:cNvPicPr>
          <p:nvPr/>
        </p:nvPicPr>
        <p:blipFill>
          <a:blip r:embed="rId3">
            <a:extLst>
              <a:ext uri="{28A0092B-C50C-407E-A947-70E740481C1C}">
                <a14:useLocalDpi xmlns:a14="http://schemas.microsoft.com/office/drawing/2010/main" val="0"/>
              </a:ext>
            </a:extLst>
          </a:blip>
          <a:srcRect t="4518"/>
          <a:stretch>
            <a:fillRect/>
          </a:stretch>
        </p:blipFill>
        <p:spPr bwMode="auto">
          <a:xfrm>
            <a:off x="912813" y="939800"/>
            <a:ext cx="7331075" cy="540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9693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a:xfrm>
            <a:off x="893180" y="472637"/>
            <a:ext cx="8250820" cy="496433"/>
          </a:xfrm>
        </p:spPr>
        <p:txBody>
          <a:bodyPr>
            <a:normAutofit fontScale="90000"/>
          </a:bodyPr>
          <a:lstStyle/>
          <a:p>
            <a:pPr eaLnBrk="1" hangingPunct="1"/>
            <a:r>
              <a:rPr lang="en-US" sz="4000" dirty="0" smtClean="0"/>
              <a:t>Science: S-NPP and JPSS Data Products</a:t>
            </a:r>
            <a:endParaRPr lang="en-US" sz="4000" dirty="0"/>
          </a:p>
        </p:txBody>
      </p:sp>
      <p:sp>
        <p:nvSpPr>
          <p:cNvPr id="166" name="TextBox 165"/>
          <p:cNvSpPr txBox="1"/>
          <p:nvPr/>
        </p:nvSpPr>
        <p:spPr>
          <a:xfrm>
            <a:off x="6096000" y="2971802"/>
            <a:ext cx="2051468" cy="2400657"/>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GCOM AMSR-2 (11)</a:t>
            </a:r>
          </a:p>
          <a:p>
            <a:pPr defTabSz="457200">
              <a:defRPr/>
            </a:pPr>
            <a:r>
              <a:rPr lang="en-US" sz="1200" dirty="0" smtClean="0">
                <a:solidFill>
                  <a:prstClr val="white"/>
                </a:solidFill>
                <a:latin typeface="Calibri"/>
                <a:cs typeface="Calibri"/>
              </a:rPr>
              <a:t>CLOUD </a:t>
            </a:r>
            <a:r>
              <a:rPr lang="en-US" sz="1200" dirty="0">
                <a:solidFill>
                  <a:prstClr val="white"/>
                </a:solidFill>
                <a:latin typeface="Calibri"/>
                <a:cs typeface="Calibri"/>
              </a:rPr>
              <a:t>LIQUID WATER</a:t>
            </a:r>
          </a:p>
          <a:p>
            <a:pPr defTabSz="457200">
              <a:defRPr/>
            </a:pPr>
            <a:r>
              <a:rPr lang="en-US" sz="1200" dirty="0">
                <a:solidFill>
                  <a:prstClr val="white"/>
                </a:solidFill>
                <a:latin typeface="Calibri"/>
                <a:cs typeface="Calibri"/>
              </a:rPr>
              <a:t>PRECIPITATION TYPE/RATE</a:t>
            </a:r>
          </a:p>
          <a:p>
            <a:pPr defTabSz="457200">
              <a:defRPr/>
            </a:pPr>
            <a:r>
              <a:rPr lang="en-US" sz="1200" dirty="0">
                <a:solidFill>
                  <a:prstClr val="white"/>
                </a:solidFill>
                <a:latin typeface="Calibri"/>
                <a:cs typeface="Calibri"/>
              </a:rPr>
              <a:t>PRECIPITABLE WATER</a:t>
            </a:r>
          </a:p>
          <a:p>
            <a:pPr defTabSz="457200">
              <a:defRPr/>
            </a:pPr>
            <a:r>
              <a:rPr lang="en-US" sz="1200" dirty="0">
                <a:solidFill>
                  <a:prstClr val="white"/>
                </a:solidFill>
                <a:latin typeface="Calibri"/>
                <a:cs typeface="Calibri"/>
              </a:rPr>
              <a:t>SEA SURFACE WINDS</a:t>
            </a:r>
            <a:r>
              <a:rPr lang="en-US" sz="1200" baseline="30000" dirty="0">
                <a:solidFill>
                  <a:prstClr val="white"/>
                </a:solidFill>
                <a:latin typeface="Calibri"/>
                <a:cs typeface="Calibri"/>
              </a:rPr>
              <a:t> </a:t>
            </a:r>
            <a:r>
              <a:rPr lang="en-US" sz="1200" dirty="0">
                <a:solidFill>
                  <a:prstClr val="white"/>
                </a:solidFill>
                <a:latin typeface="Calibri"/>
                <a:cs typeface="Calibri"/>
              </a:rPr>
              <a:t> SPEED</a:t>
            </a:r>
            <a:endParaRPr lang="en-US" sz="1200" baseline="30000" dirty="0">
              <a:solidFill>
                <a:prstClr val="white"/>
              </a:solidFill>
              <a:latin typeface="Calibri"/>
              <a:cs typeface="Calibri"/>
            </a:endParaRPr>
          </a:p>
          <a:p>
            <a:pPr defTabSz="457200">
              <a:defRPr/>
            </a:pPr>
            <a:r>
              <a:rPr lang="en-US" sz="1200" dirty="0">
                <a:solidFill>
                  <a:prstClr val="white"/>
                </a:solidFill>
                <a:latin typeface="Calibri"/>
                <a:cs typeface="Calibri"/>
              </a:rPr>
              <a:t>SOIL MOISTURE</a:t>
            </a:r>
          </a:p>
          <a:p>
            <a:pPr defTabSz="457200">
              <a:defRPr/>
            </a:pPr>
            <a:r>
              <a:rPr lang="en-US" sz="1200" dirty="0">
                <a:solidFill>
                  <a:prstClr val="white"/>
                </a:solidFill>
                <a:latin typeface="Calibri"/>
                <a:cs typeface="Calibri"/>
              </a:rPr>
              <a:t>SNOW WATER </a:t>
            </a:r>
            <a:r>
              <a:rPr lang="en-US" sz="1200" dirty="0" smtClean="0">
                <a:solidFill>
                  <a:prstClr val="white"/>
                </a:solidFill>
                <a:latin typeface="Calibri"/>
                <a:cs typeface="Calibri"/>
              </a:rPr>
              <a:t>EQUIVALENT</a:t>
            </a:r>
          </a:p>
          <a:p>
            <a:pPr defTabSz="457200">
              <a:defRPr/>
            </a:pPr>
            <a:r>
              <a:rPr lang="en-US" sz="1200" dirty="0">
                <a:solidFill>
                  <a:prstClr val="white"/>
                </a:solidFill>
                <a:latin typeface="Calibri"/>
                <a:cs typeface="Calibri"/>
              </a:rPr>
              <a:t>IMAGERY</a:t>
            </a:r>
          </a:p>
          <a:p>
            <a:pPr defTabSz="457200">
              <a:defRPr/>
            </a:pPr>
            <a:r>
              <a:rPr lang="en-US" sz="1200" dirty="0">
                <a:solidFill>
                  <a:prstClr val="white"/>
                </a:solidFill>
                <a:latin typeface="Calibri"/>
                <a:cs typeface="Calibri"/>
              </a:rPr>
              <a:t>SEA ICE CHARACTERIZATION</a:t>
            </a:r>
          </a:p>
          <a:p>
            <a:pPr defTabSz="457200">
              <a:defRPr/>
            </a:pPr>
            <a:r>
              <a:rPr lang="en-US" sz="1200" dirty="0">
                <a:solidFill>
                  <a:prstClr val="white"/>
                </a:solidFill>
                <a:latin typeface="Calibri"/>
                <a:cs typeface="Calibri"/>
              </a:rPr>
              <a:t>SNOW COVER/DEPTH</a:t>
            </a:r>
          </a:p>
          <a:p>
            <a:pPr defTabSz="457200">
              <a:defRPr/>
            </a:pPr>
            <a:r>
              <a:rPr lang="en-US" sz="1200" dirty="0">
                <a:solidFill>
                  <a:prstClr val="white"/>
                </a:solidFill>
                <a:latin typeface="Calibri"/>
                <a:cs typeface="Calibri"/>
              </a:rPr>
              <a:t>SEA SURFACE TEMPERATURE</a:t>
            </a:r>
          </a:p>
          <a:p>
            <a:pPr defTabSz="457200">
              <a:defRPr/>
            </a:pPr>
            <a:r>
              <a:rPr lang="en-US" sz="1200" dirty="0">
                <a:solidFill>
                  <a:prstClr val="white"/>
                </a:solidFill>
                <a:latin typeface="Calibri"/>
                <a:cs typeface="Calibri"/>
              </a:rPr>
              <a:t>SURFACE </a:t>
            </a:r>
            <a:r>
              <a:rPr lang="en-US" sz="1200" dirty="0" smtClean="0">
                <a:solidFill>
                  <a:prstClr val="white"/>
                </a:solidFill>
                <a:latin typeface="Calibri"/>
                <a:cs typeface="Calibri"/>
              </a:rPr>
              <a:t>TYPE</a:t>
            </a:r>
            <a:endParaRPr lang="en-US" sz="1200" dirty="0">
              <a:solidFill>
                <a:prstClr val="white"/>
              </a:solidFill>
              <a:latin typeface="Calibri"/>
              <a:cs typeface="Calibri"/>
            </a:endParaRPr>
          </a:p>
        </p:txBody>
      </p:sp>
      <p:sp>
        <p:nvSpPr>
          <p:cNvPr id="186" name="TextBox 185"/>
          <p:cNvSpPr txBox="1"/>
          <p:nvPr/>
        </p:nvSpPr>
        <p:spPr>
          <a:xfrm>
            <a:off x="762001" y="1600201"/>
            <a:ext cx="2643193" cy="4555092"/>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VIIRS (24)</a:t>
            </a:r>
          </a:p>
          <a:p>
            <a:pPr defTabSz="457200">
              <a:defRPr/>
            </a:pPr>
            <a:r>
              <a:rPr lang="en-US" sz="1200" dirty="0" smtClean="0">
                <a:solidFill>
                  <a:prstClr val="white"/>
                </a:solidFill>
                <a:latin typeface="Calibri"/>
                <a:cs typeface="Calibri"/>
              </a:rPr>
              <a:t>ALBEDO </a:t>
            </a:r>
            <a:r>
              <a:rPr lang="en-US" sz="1200" dirty="0">
                <a:solidFill>
                  <a:prstClr val="white"/>
                </a:solidFill>
                <a:latin typeface="Calibri"/>
                <a:cs typeface="Calibri"/>
              </a:rPr>
              <a:t>(SURFACE)</a:t>
            </a:r>
          </a:p>
          <a:p>
            <a:pPr defTabSz="457200">
              <a:defRPr/>
            </a:pPr>
            <a:r>
              <a:rPr lang="en-US" sz="1200" dirty="0">
                <a:solidFill>
                  <a:prstClr val="white"/>
                </a:solidFill>
                <a:latin typeface="Calibri"/>
                <a:cs typeface="Calibri"/>
              </a:rPr>
              <a:t>CLOUD BASE HEIGHT</a:t>
            </a:r>
          </a:p>
          <a:p>
            <a:pPr defTabSz="457200">
              <a:defRPr/>
            </a:pPr>
            <a:r>
              <a:rPr lang="en-US" sz="1200" dirty="0">
                <a:solidFill>
                  <a:prstClr val="white"/>
                </a:solidFill>
                <a:latin typeface="Calibri"/>
                <a:cs typeface="Calibri"/>
              </a:rPr>
              <a:t>CLOUD COVER/LAYERS</a:t>
            </a:r>
          </a:p>
          <a:p>
            <a:pPr defTabSz="457200">
              <a:defRPr/>
            </a:pPr>
            <a:r>
              <a:rPr lang="en-US" sz="1200" dirty="0">
                <a:solidFill>
                  <a:prstClr val="white"/>
                </a:solidFill>
                <a:latin typeface="Calibri"/>
                <a:cs typeface="Calibri"/>
              </a:rPr>
              <a:t>CLOUD EFFECTIVE PART SIZE</a:t>
            </a:r>
          </a:p>
          <a:p>
            <a:pPr defTabSz="457200">
              <a:defRPr/>
            </a:pPr>
            <a:r>
              <a:rPr lang="en-US" sz="1200" dirty="0">
                <a:solidFill>
                  <a:prstClr val="white"/>
                </a:solidFill>
                <a:latin typeface="Calibri"/>
                <a:cs typeface="Calibri"/>
              </a:rPr>
              <a:t>CLOUD OPTICAL THICKNESS</a:t>
            </a:r>
          </a:p>
          <a:p>
            <a:pPr defTabSz="457200">
              <a:defRPr/>
            </a:pPr>
            <a:r>
              <a:rPr lang="en-US" sz="1200" dirty="0">
                <a:solidFill>
                  <a:prstClr val="white"/>
                </a:solidFill>
                <a:latin typeface="Calibri"/>
                <a:cs typeface="Calibri"/>
              </a:rPr>
              <a:t>CLOUD TOP HEIGHT</a:t>
            </a:r>
          </a:p>
          <a:p>
            <a:pPr defTabSz="457200">
              <a:defRPr/>
            </a:pPr>
            <a:r>
              <a:rPr lang="en-US" sz="1200" dirty="0">
                <a:solidFill>
                  <a:prstClr val="white"/>
                </a:solidFill>
                <a:latin typeface="Calibri"/>
                <a:cs typeface="Calibri"/>
              </a:rPr>
              <a:t>CLOUD TOP PRESSURE</a:t>
            </a:r>
          </a:p>
          <a:p>
            <a:pPr defTabSz="457200">
              <a:defRPr/>
            </a:pPr>
            <a:r>
              <a:rPr lang="en-US" sz="1200" dirty="0">
                <a:solidFill>
                  <a:prstClr val="white"/>
                </a:solidFill>
                <a:latin typeface="Calibri"/>
                <a:cs typeface="Calibri"/>
              </a:rPr>
              <a:t>CLOUD TOP TEMPERATURE</a:t>
            </a:r>
          </a:p>
          <a:p>
            <a:pPr defTabSz="457200">
              <a:defRPr/>
            </a:pPr>
            <a:r>
              <a:rPr lang="en-US" sz="1200" dirty="0">
                <a:solidFill>
                  <a:prstClr val="white"/>
                </a:solidFill>
                <a:latin typeface="Calibri"/>
                <a:cs typeface="Calibri"/>
              </a:rPr>
              <a:t>ICE SURFACE TEMPERATURE</a:t>
            </a:r>
            <a:endParaRPr lang="en-US" sz="1200" dirty="0" smtClean="0">
              <a:solidFill>
                <a:prstClr val="white"/>
              </a:solidFill>
              <a:latin typeface="Calibri"/>
              <a:cs typeface="Calibri"/>
            </a:endParaRPr>
          </a:p>
          <a:p>
            <a:pPr defTabSz="457200">
              <a:defRPr/>
            </a:pPr>
            <a:r>
              <a:rPr lang="en-US" sz="1200" dirty="0" smtClean="0">
                <a:solidFill>
                  <a:prstClr val="white"/>
                </a:solidFill>
                <a:latin typeface="Calibri"/>
                <a:cs typeface="Calibri"/>
              </a:rPr>
              <a:t>OCEAN </a:t>
            </a:r>
            <a:r>
              <a:rPr lang="en-US" sz="1200" dirty="0">
                <a:solidFill>
                  <a:prstClr val="white"/>
                </a:solidFill>
                <a:latin typeface="Calibri"/>
                <a:cs typeface="Calibri"/>
              </a:rPr>
              <a:t>COLOR/</a:t>
            </a:r>
            <a:r>
              <a:rPr lang="en-US" sz="1200" dirty="0" smtClean="0">
                <a:solidFill>
                  <a:prstClr val="white"/>
                </a:solidFill>
                <a:latin typeface="Calibri"/>
                <a:cs typeface="Calibri"/>
              </a:rPr>
              <a:t>CHLOROPHYLL</a:t>
            </a:r>
          </a:p>
          <a:p>
            <a:pPr defTabSz="457200">
              <a:defRPr/>
            </a:pPr>
            <a:r>
              <a:rPr lang="en-US" sz="1200" dirty="0" smtClean="0">
                <a:solidFill>
                  <a:prstClr val="white"/>
                </a:solidFill>
                <a:latin typeface="Calibri"/>
                <a:cs typeface="Calibri"/>
              </a:rPr>
              <a:t>SUSPENDED </a:t>
            </a:r>
            <a:r>
              <a:rPr lang="en-US" sz="1200" dirty="0">
                <a:solidFill>
                  <a:prstClr val="white"/>
                </a:solidFill>
                <a:latin typeface="Calibri"/>
                <a:cs typeface="Calibri"/>
              </a:rPr>
              <a:t>MATTER</a:t>
            </a:r>
          </a:p>
          <a:p>
            <a:pPr marL="280988" indent="-280988" defTabSz="457200">
              <a:defRPr/>
            </a:pPr>
            <a:r>
              <a:rPr lang="en-US" sz="1200" dirty="0">
                <a:solidFill>
                  <a:prstClr val="white"/>
                </a:solidFill>
                <a:latin typeface="Calibri"/>
                <a:cs typeface="Calibri"/>
              </a:rPr>
              <a:t>VEGETATION </a:t>
            </a:r>
            <a:r>
              <a:rPr lang="en-US" sz="1200" dirty="0" smtClean="0">
                <a:solidFill>
                  <a:prstClr val="white"/>
                </a:solidFill>
                <a:latin typeface="Calibri"/>
                <a:cs typeface="Calibri"/>
              </a:rPr>
              <a:t>INDEX, </a:t>
            </a:r>
            <a:r>
              <a:rPr lang="en-US" sz="1200" dirty="0">
                <a:solidFill>
                  <a:prstClr val="white"/>
                </a:solidFill>
                <a:latin typeface="Calibri"/>
                <a:cs typeface="Calibri"/>
              </a:rPr>
              <a:t>FRACTION, HEALTH</a:t>
            </a:r>
          </a:p>
          <a:p>
            <a:pPr defTabSz="457200">
              <a:defRPr/>
            </a:pPr>
            <a:r>
              <a:rPr lang="en-US" sz="1200" dirty="0">
                <a:solidFill>
                  <a:prstClr val="white"/>
                </a:solidFill>
                <a:latin typeface="Calibri"/>
                <a:cs typeface="Calibri"/>
              </a:rPr>
              <a:t>AEROSOL OPTICAL THICKNESS</a:t>
            </a:r>
          </a:p>
          <a:p>
            <a:pPr defTabSz="457200">
              <a:defRPr/>
            </a:pPr>
            <a:r>
              <a:rPr lang="en-US" sz="1200" dirty="0">
                <a:solidFill>
                  <a:prstClr val="white"/>
                </a:solidFill>
                <a:latin typeface="Calibri"/>
                <a:cs typeface="Calibri"/>
              </a:rPr>
              <a:t>AEROSOL PARTICLE SIZE</a:t>
            </a:r>
          </a:p>
          <a:p>
            <a:pPr defTabSz="457200">
              <a:defRPr/>
            </a:pPr>
            <a:r>
              <a:rPr lang="en-US" sz="1200" dirty="0">
                <a:solidFill>
                  <a:prstClr val="white"/>
                </a:solidFill>
                <a:latin typeface="Calibri"/>
                <a:cs typeface="Calibri"/>
              </a:rPr>
              <a:t>ACTIVE FIRES</a:t>
            </a:r>
          </a:p>
          <a:p>
            <a:pPr defTabSz="457200">
              <a:defRPr/>
            </a:pPr>
            <a:r>
              <a:rPr lang="en-US" sz="1200" dirty="0">
                <a:solidFill>
                  <a:prstClr val="white"/>
                </a:solidFill>
                <a:latin typeface="Calibri"/>
                <a:cs typeface="Calibri"/>
              </a:rPr>
              <a:t>POLAR </a:t>
            </a:r>
            <a:r>
              <a:rPr lang="en-US" sz="1200" dirty="0" smtClean="0">
                <a:solidFill>
                  <a:prstClr val="white"/>
                </a:solidFill>
                <a:latin typeface="Calibri"/>
                <a:cs typeface="Calibri"/>
              </a:rPr>
              <a:t>WINDS</a:t>
            </a:r>
            <a:endParaRPr lang="en-US" sz="1200" dirty="0">
              <a:solidFill>
                <a:prstClr val="white"/>
              </a:solidFill>
              <a:latin typeface="Calibri"/>
              <a:cs typeface="Calibri"/>
            </a:endParaRPr>
          </a:p>
          <a:p>
            <a:pPr defTabSz="457200">
              <a:defRPr/>
            </a:pPr>
            <a:r>
              <a:rPr lang="en-US" sz="1200" dirty="0">
                <a:solidFill>
                  <a:prstClr val="white"/>
                </a:solidFill>
                <a:latin typeface="Calibri"/>
                <a:cs typeface="Calibri"/>
              </a:rPr>
              <a:t>IMAGERY</a:t>
            </a:r>
          </a:p>
          <a:p>
            <a:pPr defTabSz="457200">
              <a:defRPr/>
            </a:pPr>
            <a:r>
              <a:rPr lang="en-US" sz="1200" dirty="0">
                <a:solidFill>
                  <a:prstClr val="white"/>
                </a:solidFill>
                <a:latin typeface="Calibri"/>
                <a:cs typeface="Calibri"/>
              </a:rPr>
              <a:t>SEA ICE CHARACTERIZATION</a:t>
            </a:r>
          </a:p>
          <a:p>
            <a:pPr defTabSz="457200">
              <a:defRPr/>
            </a:pPr>
            <a:r>
              <a:rPr lang="en-US" sz="1200" dirty="0">
                <a:solidFill>
                  <a:prstClr val="white"/>
                </a:solidFill>
                <a:latin typeface="Calibri"/>
                <a:cs typeface="Calibri"/>
              </a:rPr>
              <a:t>SNOW COVER</a:t>
            </a:r>
          </a:p>
          <a:p>
            <a:pPr defTabSz="457200">
              <a:defRPr/>
            </a:pPr>
            <a:r>
              <a:rPr lang="en-US" sz="1200" dirty="0">
                <a:solidFill>
                  <a:prstClr val="white"/>
                </a:solidFill>
                <a:latin typeface="Calibri"/>
                <a:cs typeface="Calibri"/>
              </a:rPr>
              <a:t>SEA SURFACE TEMPERATURE</a:t>
            </a:r>
          </a:p>
          <a:p>
            <a:pPr defTabSz="457200">
              <a:defRPr/>
            </a:pPr>
            <a:r>
              <a:rPr lang="en-US" sz="1200" dirty="0">
                <a:solidFill>
                  <a:prstClr val="white"/>
                </a:solidFill>
                <a:latin typeface="Calibri"/>
                <a:cs typeface="Calibri"/>
              </a:rPr>
              <a:t>LAND SURFACE TEMP</a:t>
            </a:r>
          </a:p>
          <a:p>
            <a:pPr defTabSz="457200">
              <a:defRPr/>
            </a:pPr>
            <a:r>
              <a:rPr lang="en-US" sz="1200" dirty="0">
                <a:solidFill>
                  <a:prstClr val="white"/>
                </a:solidFill>
                <a:latin typeface="Calibri"/>
                <a:cs typeface="Calibri"/>
              </a:rPr>
              <a:t>SURFACE </a:t>
            </a:r>
            <a:r>
              <a:rPr lang="en-US" sz="1200" dirty="0" smtClean="0">
                <a:solidFill>
                  <a:prstClr val="white"/>
                </a:solidFill>
                <a:latin typeface="Calibri"/>
                <a:cs typeface="Calibri"/>
              </a:rPr>
              <a:t>TYPE</a:t>
            </a:r>
          </a:p>
        </p:txBody>
      </p:sp>
      <p:sp>
        <p:nvSpPr>
          <p:cNvPr id="182" name="TextBox 181"/>
          <p:cNvSpPr txBox="1"/>
          <p:nvPr/>
        </p:nvSpPr>
        <p:spPr>
          <a:xfrm>
            <a:off x="3429000" y="1600201"/>
            <a:ext cx="2583756" cy="838691"/>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CrIS/ATMS (3)</a:t>
            </a:r>
          </a:p>
          <a:p>
            <a:pPr defTabSz="457200">
              <a:defRPr/>
            </a:pPr>
            <a:r>
              <a:rPr lang="en-US" sz="1200" dirty="0" smtClean="0">
                <a:solidFill>
                  <a:prstClr val="white"/>
                </a:solidFill>
                <a:latin typeface="Calibri"/>
                <a:cs typeface="Calibri"/>
              </a:rPr>
              <a:t>ATM </a:t>
            </a:r>
            <a:r>
              <a:rPr lang="en-US" sz="1200" dirty="0">
                <a:solidFill>
                  <a:prstClr val="white"/>
                </a:solidFill>
                <a:latin typeface="Calibri"/>
                <a:cs typeface="Calibri"/>
              </a:rPr>
              <a:t>VERT MOIST PROFILE</a:t>
            </a:r>
          </a:p>
          <a:p>
            <a:pPr defTabSz="457200">
              <a:defRPr/>
            </a:pPr>
            <a:r>
              <a:rPr lang="en-US" sz="1200" dirty="0">
                <a:solidFill>
                  <a:prstClr val="white"/>
                </a:solidFill>
                <a:latin typeface="Calibri"/>
                <a:cs typeface="Calibri"/>
              </a:rPr>
              <a:t>ATM VERT TEMP PROFILE</a:t>
            </a:r>
          </a:p>
          <a:p>
            <a:pPr defTabSz="457200">
              <a:defRPr/>
            </a:pPr>
            <a:r>
              <a:rPr lang="en-US" sz="1050" dirty="0" smtClean="0">
                <a:solidFill>
                  <a:prstClr val="white"/>
                </a:solidFill>
                <a:latin typeface="Calibri"/>
                <a:cs typeface="Calibri"/>
              </a:rPr>
              <a:t>CARBON (CO2, CH4, CO)</a:t>
            </a:r>
          </a:p>
        </p:txBody>
      </p:sp>
      <p:sp>
        <p:nvSpPr>
          <p:cNvPr id="180" name="TextBox 179"/>
          <p:cNvSpPr txBox="1"/>
          <p:nvPr/>
        </p:nvSpPr>
        <p:spPr>
          <a:xfrm>
            <a:off x="6400800" y="1676400"/>
            <a:ext cx="1860079" cy="1231106"/>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OMPS (2)</a:t>
            </a:r>
          </a:p>
          <a:p>
            <a:pPr defTabSz="457200">
              <a:defRPr/>
            </a:pPr>
            <a:r>
              <a:rPr lang="en-US" sz="1200" dirty="0" smtClean="0">
                <a:solidFill>
                  <a:prstClr val="white"/>
                </a:solidFill>
                <a:latin typeface="Calibri"/>
                <a:cs typeface="Calibri"/>
              </a:rPr>
              <a:t>O</a:t>
            </a:r>
            <a:r>
              <a:rPr lang="en-US" sz="1200" baseline="-25000" dirty="0" smtClean="0">
                <a:solidFill>
                  <a:prstClr val="white"/>
                </a:solidFill>
                <a:latin typeface="Calibri"/>
                <a:cs typeface="Calibri"/>
              </a:rPr>
              <a:t>3</a:t>
            </a:r>
            <a:r>
              <a:rPr lang="en-US" sz="1200" dirty="0" smtClean="0">
                <a:solidFill>
                  <a:prstClr val="white"/>
                </a:solidFill>
                <a:latin typeface="Calibri"/>
                <a:cs typeface="Calibri"/>
              </a:rPr>
              <a:t>  </a:t>
            </a:r>
            <a:r>
              <a:rPr lang="en-US" sz="1200" dirty="0">
                <a:solidFill>
                  <a:prstClr val="white"/>
                </a:solidFill>
                <a:latin typeface="Calibri"/>
                <a:cs typeface="Calibri"/>
              </a:rPr>
              <a:t>TOTAL COLUMN</a:t>
            </a:r>
          </a:p>
          <a:p>
            <a:pPr defTabSz="457200">
              <a:defRPr/>
            </a:pPr>
            <a:r>
              <a:rPr lang="en-US" sz="1200" dirty="0">
                <a:solidFill>
                  <a:prstClr val="white"/>
                </a:solidFill>
                <a:latin typeface="Calibri"/>
                <a:cs typeface="Calibri"/>
              </a:rPr>
              <a:t>O</a:t>
            </a:r>
            <a:r>
              <a:rPr lang="en-US" sz="1200" baseline="-25000" dirty="0">
                <a:solidFill>
                  <a:prstClr val="white"/>
                </a:solidFill>
                <a:latin typeface="Calibri"/>
                <a:cs typeface="Calibri"/>
              </a:rPr>
              <a:t>3</a:t>
            </a:r>
            <a:r>
              <a:rPr lang="en-US" sz="1200" dirty="0">
                <a:solidFill>
                  <a:prstClr val="white"/>
                </a:solidFill>
                <a:latin typeface="Calibri"/>
                <a:cs typeface="Calibri"/>
              </a:rPr>
              <a:t>  NADIR </a:t>
            </a:r>
            <a:r>
              <a:rPr lang="en-US" sz="1200" dirty="0" smtClean="0">
                <a:solidFill>
                  <a:prstClr val="white"/>
                </a:solidFill>
                <a:latin typeface="Calibri"/>
                <a:cs typeface="Calibri"/>
              </a:rPr>
              <a:t>PROFILE</a:t>
            </a:r>
          </a:p>
          <a:p>
            <a:pPr defTabSz="457200">
              <a:defRPr/>
            </a:pPr>
            <a:r>
              <a:rPr lang="en-US" sz="1200" dirty="0">
                <a:solidFill>
                  <a:prstClr val="white"/>
                </a:solidFill>
                <a:latin typeface="Calibri"/>
                <a:cs typeface="Calibri"/>
              </a:rPr>
              <a:t>SO2 and Aerosol Index</a:t>
            </a:r>
          </a:p>
          <a:p>
            <a:pPr defTabSz="457200">
              <a:defRPr/>
            </a:pPr>
            <a:endParaRPr lang="en-US" sz="1200" dirty="0" smtClean="0">
              <a:solidFill>
                <a:prstClr val="white"/>
              </a:solidFill>
              <a:latin typeface="Calibri"/>
              <a:cs typeface="Calibri"/>
            </a:endParaRPr>
          </a:p>
          <a:p>
            <a:pPr defTabSz="457200">
              <a:defRPr/>
            </a:pPr>
            <a:endParaRPr lang="en-US" sz="1200" dirty="0">
              <a:solidFill>
                <a:prstClr val="white"/>
              </a:solidFill>
              <a:latin typeface="Calibri"/>
              <a:cs typeface="Calibri"/>
            </a:endParaRPr>
          </a:p>
        </p:txBody>
      </p:sp>
      <p:sp>
        <p:nvSpPr>
          <p:cNvPr id="49" name="TextBox 48"/>
          <p:cNvSpPr txBox="1"/>
          <p:nvPr/>
        </p:nvSpPr>
        <p:spPr>
          <a:xfrm>
            <a:off x="3200400" y="3048000"/>
            <a:ext cx="2604890" cy="3362458"/>
          </a:xfrm>
          <a:prstGeom prst="rect">
            <a:avLst/>
          </a:prstGeom>
          <a:noFill/>
        </p:spPr>
        <p:txBody>
          <a:bodyPr wrap="square" rtlCol="0">
            <a:spAutoFit/>
          </a:bodyPr>
          <a:lstStyle/>
          <a:p>
            <a:pPr defTabSz="457200">
              <a:defRPr/>
            </a:pPr>
            <a:r>
              <a:rPr lang="en-US" b="1" dirty="0" smtClean="0">
                <a:solidFill>
                  <a:prstClr val="white"/>
                </a:solidFill>
                <a:latin typeface="Calibri"/>
                <a:cs typeface="Calibri"/>
              </a:rPr>
              <a:t>ATMS (11)</a:t>
            </a:r>
          </a:p>
          <a:p>
            <a:pPr defTabSz="457200">
              <a:defRPr/>
            </a:pPr>
            <a:r>
              <a:rPr lang="en-US" sz="1200" dirty="0" smtClean="0">
                <a:solidFill>
                  <a:prstClr val="white"/>
                </a:solidFill>
                <a:latin typeface="Calibri"/>
                <a:cs typeface="Calibri"/>
              </a:rPr>
              <a:t>CLOUD </a:t>
            </a:r>
            <a:r>
              <a:rPr lang="en-US" sz="1200" dirty="0">
                <a:solidFill>
                  <a:prstClr val="white"/>
                </a:solidFill>
                <a:latin typeface="Calibri"/>
                <a:cs typeface="Calibri"/>
              </a:rPr>
              <a:t>LIQUID WATER</a:t>
            </a:r>
          </a:p>
          <a:p>
            <a:pPr defTabSz="457200">
              <a:defRPr/>
            </a:pPr>
            <a:r>
              <a:rPr lang="en-US" sz="1200" dirty="0">
                <a:solidFill>
                  <a:prstClr val="white"/>
                </a:solidFill>
                <a:latin typeface="Calibri"/>
                <a:cs typeface="Calibri"/>
              </a:rPr>
              <a:t>PRECIPITATION</a:t>
            </a:r>
            <a:r>
              <a:rPr lang="en-US" sz="1200" dirty="0" smtClean="0">
                <a:solidFill>
                  <a:prstClr val="white"/>
                </a:solidFill>
                <a:latin typeface="Calibri"/>
                <a:cs typeface="Calibri"/>
              </a:rPr>
              <a:t> RATE</a:t>
            </a:r>
            <a:endParaRPr lang="en-US" sz="1200" dirty="0">
              <a:solidFill>
                <a:prstClr val="white"/>
              </a:solidFill>
              <a:latin typeface="Calibri"/>
              <a:cs typeface="Calibri"/>
            </a:endParaRPr>
          </a:p>
          <a:p>
            <a:pPr defTabSz="457200">
              <a:defRPr/>
            </a:pPr>
            <a:r>
              <a:rPr lang="en-US" sz="1200" dirty="0">
                <a:solidFill>
                  <a:prstClr val="white"/>
                </a:solidFill>
                <a:latin typeface="Calibri"/>
                <a:cs typeface="Calibri"/>
              </a:rPr>
              <a:t>PRECIPITABLE WATER</a:t>
            </a:r>
            <a:endParaRPr lang="en-US" sz="1200" dirty="0" smtClean="0">
              <a:solidFill>
                <a:prstClr val="white"/>
              </a:solidFill>
              <a:latin typeface="Calibri"/>
              <a:cs typeface="Calibri"/>
            </a:endParaRPr>
          </a:p>
          <a:p>
            <a:pPr defTabSz="457200">
              <a:defRPr/>
            </a:pPr>
            <a:r>
              <a:rPr lang="en-US" sz="1200" dirty="0" smtClean="0">
                <a:solidFill>
                  <a:prstClr val="white"/>
                </a:solidFill>
                <a:latin typeface="Calibri"/>
                <a:cs typeface="Calibri"/>
              </a:rPr>
              <a:t>LAND SURFACE EMISSIVITY</a:t>
            </a:r>
          </a:p>
          <a:p>
            <a:pPr defTabSz="457200">
              <a:defRPr/>
            </a:pPr>
            <a:r>
              <a:rPr lang="en-US" sz="1200" dirty="0" smtClean="0">
                <a:solidFill>
                  <a:prstClr val="white"/>
                </a:solidFill>
                <a:latin typeface="Calibri"/>
                <a:cs typeface="Calibri"/>
              </a:rPr>
              <a:t>ICE </a:t>
            </a:r>
            <a:r>
              <a:rPr lang="en-US" sz="1200" dirty="0">
                <a:solidFill>
                  <a:prstClr val="white"/>
                </a:solidFill>
                <a:latin typeface="Calibri"/>
                <a:cs typeface="Calibri"/>
              </a:rPr>
              <a:t>WATER</a:t>
            </a:r>
            <a:r>
              <a:rPr lang="en-US" sz="1200" dirty="0" smtClean="0">
                <a:solidFill>
                  <a:prstClr val="white"/>
                </a:solidFill>
                <a:latin typeface="Calibri"/>
                <a:cs typeface="Calibri"/>
              </a:rPr>
              <a:t>  PATH</a:t>
            </a:r>
          </a:p>
          <a:p>
            <a:pPr defTabSz="457200">
              <a:defRPr/>
            </a:pPr>
            <a:r>
              <a:rPr lang="en-US" sz="1200" dirty="0">
                <a:solidFill>
                  <a:prstClr val="white"/>
                </a:solidFill>
                <a:latin typeface="Calibri"/>
                <a:cs typeface="Calibri"/>
              </a:rPr>
              <a:t>LAND SURFACE TEMPERATURE</a:t>
            </a:r>
          </a:p>
          <a:p>
            <a:pPr defTabSz="457200">
              <a:defRPr/>
            </a:pPr>
            <a:r>
              <a:rPr lang="en-US" sz="1200" dirty="0">
                <a:solidFill>
                  <a:prstClr val="white"/>
                </a:solidFill>
                <a:latin typeface="Calibri"/>
                <a:cs typeface="Calibri"/>
              </a:rPr>
              <a:t>SEA ICE CONCENTRATION</a:t>
            </a:r>
          </a:p>
          <a:p>
            <a:pPr defTabSz="457200">
              <a:defRPr/>
            </a:pPr>
            <a:r>
              <a:rPr lang="en-US" sz="1200" dirty="0">
                <a:solidFill>
                  <a:prstClr val="white"/>
                </a:solidFill>
                <a:latin typeface="Calibri"/>
                <a:cs typeface="Calibri"/>
              </a:rPr>
              <a:t>SNOW COVER</a:t>
            </a:r>
          </a:p>
          <a:p>
            <a:pPr defTabSz="457200">
              <a:defRPr/>
            </a:pPr>
            <a:r>
              <a:rPr lang="en-US" sz="1200" dirty="0">
                <a:solidFill>
                  <a:prstClr val="white"/>
                </a:solidFill>
                <a:latin typeface="Calibri"/>
                <a:cs typeface="Calibri"/>
              </a:rPr>
              <a:t>SNOW WATER EQUIVALENT</a:t>
            </a:r>
          </a:p>
          <a:p>
            <a:pPr defTabSz="457200">
              <a:defRPr/>
            </a:pPr>
            <a:r>
              <a:rPr lang="en-US" sz="1200" dirty="0">
                <a:solidFill>
                  <a:prstClr val="white"/>
                </a:solidFill>
                <a:latin typeface="Calibri"/>
                <a:cs typeface="Calibri"/>
              </a:rPr>
              <a:t>ATM </a:t>
            </a:r>
            <a:r>
              <a:rPr lang="en-US" sz="1200" dirty="0" smtClean="0">
                <a:solidFill>
                  <a:prstClr val="white"/>
                </a:solidFill>
                <a:latin typeface="Calibri"/>
                <a:cs typeface="Calibri"/>
              </a:rPr>
              <a:t>TEMPERATURE </a:t>
            </a:r>
            <a:r>
              <a:rPr lang="en-US" sz="1200" dirty="0">
                <a:solidFill>
                  <a:prstClr val="white"/>
                </a:solidFill>
                <a:latin typeface="Calibri"/>
                <a:cs typeface="Calibri"/>
              </a:rPr>
              <a:t>PROFILE</a:t>
            </a:r>
          </a:p>
          <a:p>
            <a:pPr defTabSz="457200">
              <a:defRPr/>
            </a:pPr>
            <a:r>
              <a:rPr lang="en-US" sz="1200" dirty="0">
                <a:solidFill>
                  <a:prstClr val="white"/>
                </a:solidFill>
                <a:latin typeface="Calibri"/>
                <a:cs typeface="Calibri"/>
              </a:rPr>
              <a:t>ATM </a:t>
            </a:r>
            <a:r>
              <a:rPr lang="en-US" sz="1200" dirty="0" smtClean="0">
                <a:solidFill>
                  <a:prstClr val="white"/>
                </a:solidFill>
                <a:latin typeface="Calibri"/>
                <a:cs typeface="Calibri"/>
              </a:rPr>
              <a:t>MOISTURE PROFILE</a:t>
            </a:r>
          </a:p>
          <a:p>
            <a:pPr defTabSz="457200">
              <a:defRPr/>
            </a:pPr>
            <a:endParaRPr lang="en-US" sz="1200" dirty="0">
              <a:solidFill>
                <a:prstClr val="white"/>
              </a:solidFill>
              <a:latin typeface="Calibri"/>
              <a:cs typeface="Calibri"/>
            </a:endParaRPr>
          </a:p>
          <a:p>
            <a:pPr defTabSz="457200">
              <a:defRPr/>
            </a:pPr>
            <a:r>
              <a:rPr lang="en-US" sz="1600" dirty="0" smtClean="0">
                <a:solidFill>
                  <a:prstClr val="white"/>
                </a:solidFill>
                <a:latin typeface="Calibri"/>
                <a:cs typeface="Calibri"/>
              </a:rPr>
              <a:t>CERES(1)</a:t>
            </a:r>
          </a:p>
          <a:p>
            <a:pPr defTabSz="457200">
              <a:defRPr/>
            </a:pPr>
            <a:r>
              <a:rPr lang="en-US" sz="1200" dirty="0" smtClean="0">
                <a:solidFill>
                  <a:prstClr val="white"/>
                </a:solidFill>
                <a:latin typeface="Calibri"/>
                <a:cs typeface="Calibri"/>
              </a:rPr>
              <a:t>RDRs</a:t>
            </a:r>
            <a:endParaRPr lang="en-US" sz="1100" dirty="0" smtClean="0">
              <a:solidFill>
                <a:prstClr val="white"/>
              </a:solidFill>
              <a:latin typeface="Calibri"/>
              <a:cs typeface="Calibri"/>
            </a:endParaRPr>
          </a:p>
          <a:p>
            <a:pPr defTabSz="457200">
              <a:defRPr/>
            </a:pPr>
            <a:endParaRPr lang="en-US" sz="1200" dirty="0">
              <a:solidFill>
                <a:prstClr val="white"/>
              </a:solidFill>
              <a:latin typeface="Calibri"/>
              <a:cs typeface="Calibri"/>
            </a:endParaRPr>
          </a:p>
          <a:p>
            <a:pPr defTabSz="457200">
              <a:defRPr/>
            </a:pPr>
            <a:endParaRPr lang="en-US" sz="1050" b="1" dirty="0">
              <a:solidFill>
                <a:prstClr val="white"/>
              </a:solidFill>
              <a:latin typeface="Calibri"/>
              <a:cs typeface="Calibri"/>
            </a:endParaRPr>
          </a:p>
        </p:txBody>
      </p:sp>
      <p:sp>
        <p:nvSpPr>
          <p:cNvPr id="52" name="Shape 22"/>
          <p:cNvSpPr txBox="1">
            <a:spLocks noGrp="1"/>
          </p:cNvSpPr>
          <p:nvPr>
            <p:ph type="dt" idx="4294967295"/>
          </p:nvPr>
        </p:nvSpPr>
        <p:spPr>
          <a:xfrm>
            <a:off x="1" y="6492877"/>
            <a:ext cx="25907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r>
              <a:rPr lang="en-US" i="1" dirty="0" smtClean="0">
                <a:solidFill>
                  <a:prstClr val="white"/>
                </a:solidFill>
              </a:rPr>
              <a:t>Joint Polar Satellite System</a:t>
            </a:r>
            <a:endParaRPr i="1" dirty="0">
              <a:solidFill>
                <a:prstClr val="white"/>
              </a:solidFill>
            </a:endParaRPr>
          </a:p>
        </p:txBody>
      </p:sp>
      <p:sp>
        <p:nvSpPr>
          <p:cNvPr id="53" name="Shape 38"/>
          <p:cNvSpPr txBox="1">
            <a:spLocks noGrp="1"/>
          </p:cNvSpPr>
          <p:nvPr>
            <p:ph type="sldNum" idx="4294967295"/>
          </p:nvPr>
        </p:nvSpPr>
        <p:spPr>
          <a:xfrm>
            <a:off x="6986490" y="6492877"/>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pPr defTabSz="457200"/>
            <a:fld id="{2AB4B299-1F79-8047-A3E9-747EBA4F91CA}" type="slidenum">
              <a:rPr lang="en-US" smtClean="0">
                <a:solidFill>
                  <a:prstClr val="white"/>
                </a:solidFill>
              </a:rPr>
              <a:pPr defTabSz="457200"/>
              <a:t>8</a:t>
            </a:fld>
            <a:endParaRPr dirty="0">
              <a:solidFill>
                <a:prstClr val="white"/>
              </a:solidFill>
            </a:endParaRPr>
          </a:p>
        </p:txBody>
      </p:sp>
      <p:sp>
        <p:nvSpPr>
          <p:cNvPr id="2" name="TextBox 1"/>
          <p:cNvSpPr txBox="1"/>
          <p:nvPr/>
        </p:nvSpPr>
        <p:spPr>
          <a:xfrm>
            <a:off x="3429000" y="6338988"/>
            <a:ext cx="4788490" cy="307777"/>
          </a:xfrm>
          <a:prstGeom prst="rect">
            <a:avLst/>
          </a:prstGeom>
          <a:noFill/>
        </p:spPr>
        <p:txBody>
          <a:bodyPr wrap="none" rtlCol="0">
            <a:spAutoFit/>
          </a:bodyPr>
          <a:lstStyle/>
          <a:p>
            <a:r>
              <a:rPr lang="en-US" dirty="0" smtClean="0">
                <a:solidFill>
                  <a:srgbClr val="FFFFFF"/>
                </a:solidFill>
              </a:rPr>
              <a:t>Data available through PDA , CLASS, and Direct Readout</a:t>
            </a:r>
            <a:endParaRPr lang="en-US" dirty="0">
              <a:solidFill>
                <a:srgbClr val="FFFFFF"/>
              </a:solidFill>
            </a:endParaRPr>
          </a:p>
        </p:txBody>
      </p:sp>
    </p:spTree>
    <p:extLst>
      <p:ext uri="{BB962C8B-B14F-4D97-AF65-F5344CB8AC3E}">
        <p14:creationId xmlns:p14="http://schemas.microsoft.com/office/powerpoint/2010/main" val="927008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01422" y="1620995"/>
            <a:ext cx="8229600" cy="3886200"/>
          </a:xfrm>
          <a:prstGeom prst="rect">
            <a:avLst/>
          </a:prstGeom>
        </p:spPr>
        <p:txBody>
          <a:bodyPr>
            <a:noAutofit/>
          </a:bodyPr>
          <a:lstStyle/>
          <a:p>
            <a:pPr marL="0" indent="0" algn="ctr">
              <a:buNone/>
            </a:pPr>
            <a:r>
              <a:rPr lang="en-US" sz="2000" dirty="0" smtClean="0"/>
              <a:t>The </a:t>
            </a:r>
            <a:r>
              <a:rPr lang="en-US" sz="2000" dirty="0"/>
              <a:t>JPSS Proving Ground and Risk Reduction program’s primary objective is to maximize the benefits and performance of NPP/JPSS data, algorithms, and products for downstream operational and research users (gateways to the public) through:</a:t>
            </a:r>
          </a:p>
          <a:p>
            <a:pPr lvl="1"/>
            <a:endParaRPr lang="en-US" sz="1050" dirty="0"/>
          </a:p>
          <a:p>
            <a:pPr lvl="2">
              <a:buFont typeface="Arial"/>
              <a:buChar char="•"/>
            </a:pPr>
            <a:endParaRPr lang="en-US" sz="400" dirty="0"/>
          </a:p>
          <a:p>
            <a:pPr lvl="2">
              <a:buFont typeface="Arial"/>
              <a:buChar char="•"/>
            </a:pPr>
            <a:r>
              <a:rPr lang="en-US" sz="1800" dirty="0"/>
              <a:t>Engaging users to </a:t>
            </a:r>
            <a:r>
              <a:rPr lang="en-US" sz="1800" dirty="0" smtClean="0"/>
              <a:t>enhance/improve </a:t>
            </a:r>
            <a:r>
              <a:rPr lang="en-US" sz="1800" dirty="0"/>
              <a:t>their </a:t>
            </a:r>
            <a:r>
              <a:rPr lang="en-US" sz="1800" dirty="0" smtClean="0"/>
              <a:t>applications through the optimal utilization of JPSS data and data fusion</a:t>
            </a:r>
          </a:p>
          <a:p>
            <a:pPr lvl="2">
              <a:buFont typeface="Arial"/>
              <a:buChar char="•"/>
            </a:pPr>
            <a:endParaRPr lang="en-US" sz="500" dirty="0"/>
          </a:p>
          <a:p>
            <a:pPr lvl="2">
              <a:buFont typeface="Arial"/>
              <a:buChar char="•"/>
            </a:pPr>
            <a:endParaRPr lang="en-US" sz="600" dirty="0"/>
          </a:p>
          <a:p>
            <a:pPr lvl="2">
              <a:buFont typeface="Arial"/>
              <a:buChar char="•"/>
            </a:pPr>
            <a:r>
              <a:rPr lang="en-US" sz="1800" dirty="0" smtClean="0"/>
              <a:t>Algorithm Risk Reduction and Innovation</a:t>
            </a:r>
          </a:p>
          <a:p>
            <a:pPr lvl="2">
              <a:buFont typeface="Arial"/>
              <a:buChar char="•"/>
            </a:pPr>
            <a:endParaRPr lang="en-US" sz="1000" dirty="0"/>
          </a:p>
          <a:p>
            <a:pPr lvl="2">
              <a:buFont typeface="Arial"/>
              <a:buChar char="•"/>
            </a:pPr>
            <a:r>
              <a:rPr lang="en-US" sz="1800" dirty="0" smtClean="0"/>
              <a:t>User feedback to the </a:t>
            </a:r>
            <a:r>
              <a:rPr lang="en-US" sz="1800" dirty="0" err="1" smtClean="0"/>
              <a:t>cal</a:t>
            </a:r>
            <a:r>
              <a:rPr lang="en-US" sz="1800" dirty="0" smtClean="0"/>
              <a:t>/</a:t>
            </a:r>
            <a:r>
              <a:rPr lang="en-US" sz="1800" dirty="0" err="1" smtClean="0"/>
              <a:t>val</a:t>
            </a:r>
            <a:r>
              <a:rPr lang="en-US" sz="1800" dirty="0" smtClean="0"/>
              <a:t> program</a:t>
            </a:r>
          </a:p>
          <a:p>
            <a:pPr lvl="2">
              <a:buFont typeface="Arial"/>
              <a:buChar char="•"/>
            </a:pPr>
            <a:endParaRPr lang="en-US" sz="1400" dirty="0"/>
          </a:p>
          <a:p>
            <a:pPr lvl="2">
              <a:buFont typeface="Arial"/>
              <a:buChar char="•"/>
            </a:pPr>
            <a:r>
              <a:rPr lang="en-US" sz="1800" dirty="0"/>
              <a:t>Education, Training and Outreach </a:t>
            </a:r>
          </a:p>
          <a:p>
            <a:pPr lvl="2">
              <a:buFont typeface="Arial"/>
              <a:buChar char="•"/>
            </a:pPr>
            <a:endParaRPr lang="en-US" sz="1800" dirty="0"/>
          </a:p>
          <a:p>
            <a:endParaRPr lang="en-US" sz="2000" dirty="0"/>
          </a:p>
        </p:txBody>
      </p:sp>
      <p:sp>
        <p:nvSpPr>
          <p:cNvPr id="5" name="Title 4"/>
          <p:cNvSpPr>
            <a:spLocks noGrp="1"/>
          </p:cNvSpPr>
          <p:nvPr>
            <p:ph type="title"/>
          </p:nvPr>
        </p:nvSpPr>
        <p:spPr>
          <a:xfrm>
            <a:off x="914426" y="419100"/>
            <a:ext cx="7262037" cy="685800"/>
          </a:xfrm>
        </p:spPr>
        <p:txBody>
          <a:bodyPr>
            <a:noAutofit/>
          </a:bodyPr>
          <a:lstStyle/>
          <a:p>
            <a:r>
              <a:rPr lang="en-US" sz="2400" u="sng" dirty="0" smtClean="0">
                <a:latin typeface="Helvetica" panose="020B0604020202020204" pitchFamily="34" charset="0"/>
                <a:cs typeface="Helvetica" panose="020B0604020202020204" pitchFamily="34" charset="0"/>
              </a:rPr>
              <a:t>JPSS Proving Ground &amp; Risk Reduction Program</a:t>
            </a:r>
            <a:endParaRPr lang="en-US" sz="2400" u="sng" dirty="0">
              <a:latin typeface="Helvetica" panose="020B0604020202020204" pitchFamily="34" charset="0"/>
              <a:cs typeface="Helvetica" panose="020B0604020202020204" pitchFamily="34" charset="0"/>
            </a:endParaRPr>
          </a:p>
        </p:txBody>
      </p:sp>
      <p:sp>
        <p:nvSpPr>
          <p:cNvPr id="2" name="TextBox 1"/>
          <p:cNvSpPr txBox="1"/>
          <p:nvPr/>
        </p:nvSpPr>
        <p:spPr>
          <a:xfrm>
            <a:off x="1034040" y="6041817"/>
            <a:ext cx="7145259" cy="584776"/>
          </a:xfrm>
          <a:prstGeom prst="rect">
            <a:avLst/>
          </a:prstGeom>
          <a:solidFill>
            <a:schemeClr val="accent1"/>
          </a:solidFill>
        </p:spPr>
        <p:txBody>
          <a:bodyPr wrap="none" rtlCol="0">
            <a:spAutoFit/>
          </a:bodyPr>
          <a:lstStyle/>
          <a:p>
            <a:r>
              <a:rPr lang="en-US" sz="1600" dirty="0" smtClean="0">
                <a:solidFill>
                  <a:schemeClr val="tx1"/>
                </a:solidFill>
              </a:rPr>
              <a:t>Significant amount of NOAA operational use of SNPP data has been made</a:t>
            </a:r>
          </a:p>
          <a:p>
            <a:r>
              <a:rPr lang="en-US" sz="1600" dirty="0" smtClean="0">
                <a:solidFill>
                  <a:schemeClr val="tx1"/>
                </a:solidFill>
              </a:rPr>
              <a:t> possible through JPSS PGRR and Direct Readout</a:t>
            </a:r>
            <a:endParaRPr lang="en-US" sz="1600" dirty="0">
              <a:solidFill>
                <a:schemeClr val="tx1"/>
              </a:solidFill>
            </a:endParaRPr>
          </a:p>
        </p:txBody>
      </p:sp>
    </p:spTree>
    <p:extLst>
      <p:ext uri="{BB962C8B-B14F-4D97-AF65-F5344CB8AC3E}">
        <p14:creationId xmlns:p14="http://schemas.microsoft.com/office/powerpoint/2010/main" val="34614260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a:themeElements>
    <a:clrScheme name="JPSS">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235FAB"/>
            </a:gs>
            <a:gs pos="80000">
              <a:srgbClr val="2E7DE1"/>
            </a:gs>
            <a:gs pos="100000">
              <a:srgbClr val="2A7EE6"/>
            </a:gs>
          </a:gsLst>
          <a:lin ang="16200000" scaled="0"/>
        </a:gradFill>
        <a:ln w="9525" cap="flat">
          <a:solidFill>
            <a:srgbClr val="3F80D2"/>
          </a:solidFill>
          <a:prstDash val="solid"/>
          <a:round/>
          <a:headEnd type="none" w="med" len="med"/>
          <a:tailEnd type="none" w="med" len="med"/>
        </a:ln>
      </a:spPr>
      <a:bodyPr lIns="91425" tIns="45700" rIns="91425" bIns="45700" anchor="ctr" anchorCtr="0">
        <a:spAutoFit/>
      </a:bodyPr>
      <a:lstStyle>
        <a:defPPr>
          <a:defRPr/>
        </a:defPPr>
      </a:lstStyle>
    </a:spDef>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none" lIns="0" tIns="0" rIns="0" bIns="0" anchor="ctr" anchorCtr="0">
        <a:noAutofit/>
      </a:bodyPr>
      <a:lstStyle>
        <a:defPPr algn="ctr">
          <a:defRPr sz="3600" b="1" dirty="0" smtClean="0">
            <a:solidFill>
              <a:srgbClr val="FFFFFF"/>
            </a:solidFill>
            <a:latin typeface="Times"/>
            <a:cs typeface="Times"/>
          </a:defRPr>
        </a:defPPr>
      </a:lstStyle>
    </a:spDef>
  </a:objectDefaults>
  <a:extraClrSchemeLst/>
</a:theme>
</file>

<file path=ppt/theme/theme4.xml><?xml version="1.0" encoding="utf-8"?>
<a:theme xmlns:a="http://schemas.openxmlformats.org/drawingml/2006/main" name="2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vany-Sullivan 1-21-1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MCTheme5">
  <a:themeElements>
    <a:clrScheme name="ActionTracker">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498DF1"/>
      </a:hlink>
      <a:folHlink>
        <a:srgbClr val="3EBBF0"/>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none" lIns="0" tIns="0" rIns="0" bIns="0" anchor="ctr" anchorCtr="0">
        <a:noAutofit/>
      </a:bodyPr>
      <a:lstStyle>
        <a:defPPr algn="ctr">
          <a:defRPr sz="3600" b="1" dirty="0" smtClean="0">
            <a:solidFill>
              <a:srgbClr val="FFFFFF"/>
            </a:solidFill>
            <a:latin typeface="Times"/>
            <a:cs typeface="Times"/>
          </a:defRPr>
        </a:defPPr>
      </a:lstStyle>
    </a:sp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18227</TotalTime>
  <Words>2954</Words>
  <Application>Microsoft Macintosh PowerPoint</Application>
  <PresentationFormat>On-screen Show (4:3)</PresentationFormat>
  <Paragraphs>399</Paragraphs>
  <Slides>40</Slides>
  <Notes>7</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40</vt:i4>
      </vt:variant>
    </vt:vector>
  </HeadingPairs>
  <TitlesOfParts>
    <vt:vector size="50" baseType="lpstr">
      <vt:lpstr/>
      <vt:lpstr>1_Black</vt:lpstr>
      <vt:lpstr>1_Office Theme</vt:lpstr>
      <vt:lpstr>2_Black</vt:lpstr>
      <vt:lpstr>2_Office Theme</vt:lpstr>
      <vt:lpstr>Devany-Sullivan 1-21-14</vt:lpstr>
      <vt:lpstr>PMCTheme5</vt:lpstr>
      <vt:lpstr>3_Office Theme</vt:lpstr>
      <vt:lpstr>Black</vt:lpstr>
      <vt:lpstr>Microsoft Word Document</vt:lpstr>
      <vt:lpstr>PowerPoint Presentation</vt:lpstr>
      <vt:lpstr>JPSS Overview </vt:lpstr>
      <vt:lpstr>JPSS Instruments</vt:lpstr>
      <vt:lpstr>Analysis Field vs 120 Hr GFS Forecast 850 hPa  29 January 2013</vt:lpstr>
      <vt:lpstr>PowerPoint Presentation</vt:lpstr>
      <vt:lpstr>Uses of Microwave Imagery </vt:lpstr>
      <vt:lpstr>PowerPoint Presentation</vt:lpstr>
      <vt:lpstr>Science: S-NPP and JPSS Data Products</vt:lpstr>
      <vt:lpstr>JPSS Proving Ground &amp; Risk Reduction Program</vt:lpstr>
      <vt:lpstr>NOAA DBRTN Sites (DEMO)</vt:lpstr>
      <vt:lpstr>PowerPoint Presentation</vt:lpstr>
      <vt:lpstr>Much improved latency starting with JPSS-1</vt:lpstr>
      <vt:lpstr>PowerPoint Presentation</vt:lpstr>
      <vt:lpstr>PowerPoint Presentation</vt:lpstr>
      <vt:lpstr>PowerPoint Presentation</vt:lpstr>
      <vt:lpstr>PowerPoint Presentation</vt:lpstr>
      <vt:lpstr>Satellite (JPSS) Training Timeline*</vt:lpstr>
      <vt:lpstr>Satellite Training Timeline*</vt:lpstr>
      <vt:lpstr>Learn more about VIIRS and SNPP/JPSS from Journal Articles and COMET</vt:lpstr>
      <vt:lpstr> NUCAPS Evaluated in NWS Hazardous Weather Testbed (HWT)</vt:lpstr>
      <vt:lpstr>Current Statistics of Operational Use and Expectation by JPSS-1 Launch</vt:lpstr>
      <vt:lpstr>FY15 &amp; 16 Call for Proposals</vt:lpstr>
      <vt:lpstr>PGRR Initiatives   About 40 proposals selected so far out of 87 full proposals out of 136 LOIs </vt:lpstr>
      <vt:lpstr>River Ice and Flooding (3)</vt:lpstr>
      <vt:lpstr>Fire and Smoke (4)</vt:lpstr>
      <vt:lpstr>Sounding  (4)</vt:lpstr>
      <vt:lpstr>NWP Impact Studies and Critical Weather Applications  (6)</vt:lpstr>
      <vt:lpstr>OCONUS and NCEP AWIPS (8)</vt:lpstr>
      <vt:lpstr>Cryosphere  (1)</vt:lpstr>
      <vt:lpstr>Land Data Assimilation (1)</vt:lpstr>
      <vt:lpstr>Oceans and Coastal (5)</vt:lpstr>
      <vt:lpstr>Atmospheric Chemistry (2)</vt:lpstr>
      <vt:lpstr>Hydrology (3)</vt:lpstr>
      <vt:lpstr>Aerosol Data Assimilation (1)</vt:lpstr>
      <vt:lpstr>Innovation  (5)</vt:lpstr>
      <vt:lpstr>Training (5)</vt:lpstr>
      <vt:lpstr>Dave Jone’s STORMCENTER Innovation Leader/Follower Decision Support Tool</vt:lpstr>
      <vt:lpstr>Summary</vt:lpstr>
      <vt:lpstr>Want to learn more?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Polar Satellite System</dc:title>
  <dc:creator>John Furgerson</dc:creator>
  <cp:lastModifiedBy>admin</cp:lastModifiedBy>
  <cp:revision>838</cp:revision>
  <cp:lastPrinted>2013-11-07T14:37:17Z</cp:lastPrinted>
  <dcterms:created xsi:type="dcterms:W3CDTF">2013-10-29T18:20:40Z</dcterms:created>
  <dcterms:modified xsi:type="dcterms:W3CDTF">2015-06-15T15:52:58Z</dcterms:modified>
</cp:coreProperties>
</file>