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2" r:id="rId3"/>
    <p:sldId id="257" r:id="rId4"/>
    <p:sldId id="258" r:id="rId5"/>
    <p:sldId id="284" r:id="rId6"/>
    <p:sldId id="283" r:id="rId7"/>
    <p:sldId id="285" r:id="rId8"/>
    <p:sldId id="288" r:id="rId9"/>
    <p:sldId id="289" r:id="rId10"/>
    <p:sldId id="262" r:id="rId11"/>
    <p:sldId id="276" r:id="rId12"/>
    <p:sldId id="293" r:id="rId13"/>
    <p:sldId id="294" r:id="rId14"/>
    <p:sldId id="286" r:id="rId15"/>
    <p:sldId id="287" r:id="rId16"/>
    <p:sldId id="279" r:id="rId17"/>
    <p:sldId id="280" r:id="rId18"/>
    <p:sldId id="265" r:id="rId19"/>
    <p:sldId id="266" r:id="rId20"/>
    <p:sldId id="277" r:id="rId21"/>
    <p:sldId id="278" r:id="rId22"/>
    <p:sldId id="290" r:id="rId23"/>
    <p:sldId id="291" r:id="rId24"/>
    <p:sldId id="295" r:id="rId25"/>
    <p:sldId id="296" r:id="rId26"/>
    <p:sldId id="297" r:id="rId27"/>
    <p:sldId id="298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C498EAC7-DB5E-463D-97EF-D73D959A967A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FEDC157E-3A08-4D49-B741-7D8AF8E00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86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F7D5DC5C-C70A-48A3-B26E-2456709D2F8F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D73BBB3-2BAD-4CB3-986A-820EE41B2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7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10336-E964-497A-B4CB-07221DC5622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39788"/>
            <a:ext cx="90662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  <a:latin typeface="Comic Sans MS" panose="030F0702030302020204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58620"/>
            <a:ext cx="2133600" cy="365125"/>
          </a:xfrm>
        </p:spPr>
        <p:txBody>
          <a:bodyPr/>
          <a:lstStyle>
            <a:lvl1pPr>
              <a:defRPr sz="10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83787"/>
            <a:ext cx="4419600" cy="365125"/>
          </a:xfrm>
        </p:spPr>
        <p:txBody>
          <a:bodyPr/>
          <a:lstStyle>
            <a:lvl1pPr>
              <a:defRPr sz="10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799" y="6492875"/>
            <a:ext cx="825617" cy="365125"/>
          </a:xfrm>
        </p:spPr>
        <p:txBody>
          <a:bodyPr/>
          <a:lstStyle>
            <a:lvl1pPr>
              <a:defRPr sz="1000"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fld id="{25DD23C9-1D6B-424E-8577-87473D1E6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31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6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6962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105400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rgbClr val="00B0F0"/>
                </a:solidFill>
                <a:latin typeface="Comic Sans MS" panose="030F0702030302020204" pitchFamily="66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sz="100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492875"/>
            <a:ext cx="4724400" cy="365125"/>
          </a:xfrm>
        </p:spPr>
        <p:txBody>
          <a:bodyPr/>
          <a:lstStyle>
            <a:lvl1pPr>
              <a:defRPr sz="100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92875"/>
            <a:ext cx="838200" cy="365125"/>
          </a:xfrm>
        </p:spPr>
        <p:txBody>
          <a:bodyPr/>
          <a:lstStyle>
            <a:lvl1pPr>
              <a:defRPr sz="100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fld id="{25DD23C9-1D6B-424E-8577-87473D1E61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-7"/>
            <a:ext cx="1219199" cy="121919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" t="7380" r="1306" b="10213"/>
          <a:stretch/>
        </p:blipFill>
        <p:spPr bwMode="auto">
          <a:xfrm>
            <a:off x="4894" y="1219191"/>
            <a:ext cx="9062906" cy="518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23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0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2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4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D23C9-1D6B-424E-8577-87473D1E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tar.nesdis.noaa.gov/corp/scsb/mspps_backup/sfr_realtime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r.nesdis.noaa.gov/jpss/Blizzard2016.php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828801"/>
            <a:ext cx="8839200" cy="17716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Activities of the Hydrology Initiative of the </a:t>
            </a:r>
            <a:br>
              <a:rPr lang="en-US" dirty="0" smtClean="0"/>
            </a:br>
            <a:r>
              <a:rPr lang="en-US" dirty="0" smtClean="0"/>
              <a:t>JPSS PGRR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Ralph Ferraro</a:t>
            </a:r>
          </a:p>
          <a:p>
            <a:r>
              <a:rPr lang="en-US" dirty="0" smtClean="0"/>
              <a:t>NOAA/NESDIS/STAR</a:t>
            </a:r>
          </a:p>
          <a:p>
            <a:r>
              <a:rPr lang="en-US" sz="1800" dirty="0" smtClean="0"/>
              <a:t>Ralph.R.Ferraro@noaa.gov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87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Take Away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JPSS is funding a variety of projects related to Hydrology</a:t>
            </a:r>
          </a:p>
          <a:p>
            <a:pPr lvl="1"/>
            <a:r>
              <a:rPr lang="en-US" dirty="0" smtClean="0"/>
              <a:t>Water vapor, snowfall rates, precipitation, hydrological models, soil moisture, climate data records</a:t>
            </a:r>
          </a:p>
          <a:p>
            <a:pPr lvl="1"/>
            <a:r>
              <a:rPr lang="en-US" dirty="0" smtClean="0"/>
              <a:t>Some projects are on their second cycle of funding</a:t>
            </a:r>
          </a:p>
          <a:p>
            <a:r>
              <a:rPr lang="en-US" dirty="0" smtClean="0"/>
              <a:t>Some projects are well engaged with NWS users while others are just starting</a:t>
            </a:r>
          </a:p>
          <a:p>
            <a:pPr lvl="1"/>
            <a:r>
              <a:rPr lang="en-US" dirty="0" smtClean="0"/>
              <a:t>Engaged with NWSFO’s and national centers</a:t>
            </a:r>
          </a:p>
          <a:p>
            <a:pPr lvl="1"/>
            <a:r>
              <a:rPr lang="en-US" dirty="0" smtClean="0"/>
              <a:t>Have detailed training materials, generally working with NASA/</a:t>
            </a:r>
            <a:r>
              <a:rPr lang="en-US" dirty="0" err="1" smtClean="0"/>
              <a:t>SPoRT</a:t>
            </a:r>
            <a:r>
              <a:rPr lang="en-US" dirty="0" smtClean="0"/>
              <a:t> and satellite liaisons. </a:t>
            </a:r>
          </a:p>
          <a:p>
            <a:r>
              <a:rPr lang="en-US" dirty="0" smtClean="0"/>
              <a:t>Some projects are in fact downstream users of some of the hydro. products</a:t>
            </a:r>
          </a:p>
          <a:p>
            <a:r>
              <a:rPr lang="en-US" dirty="0" smtClean="0"/>
              <a:t>As a way of promoting more end to end use of the products, we are having the PI’s collaborate on case studies of interest</a:t>
            </a:r>
          </a:p>
          <a:p>
            <a:pPr lvl="1"/>
            <a:r>
              <a:rPr lang="en-US" dirty="0" smtClean="0"/>
              <a:t>If anyone wants to see us focus on a particular case, please let me know!</a:t>
            </a:r>
          </a:p>
          <a:p>
            <a:pPr lvl="1"/>
            <a:r>
              <a:rPr lang="en-US" dirty="0" smtClean="0"/>
              <a:t>We hope to develop a publication within 1-year</a:t>
            </a:r>
          </a:p>
          <a:p>
            <a:pPr lvl="1"/>
            <a:r>
              <a:rPr lang="en-US" dirty="0" smtClean="0"/>
              <a:t>As the case studies mature, we will also engage with other JPSS PGRR initiatives</a:t>
            </a:r>
          </a:p>
          <a:p>
            <a:r>
              <a:rPr lang="en-US" dirty="0" smtClean="0"/>
              <a:t>Down the road, we hope to engage with similar types of activities under the GOES-R3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Hydrology Project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699808"/>
            <a:ext cx="3276600" cy="2719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193892"/>
            <a:ext cx="3018560" cy="26641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</a:t>
            </a:r>
            <a:r>
              <a:rPr lang="en-US" sz="3600" dirty="0"/>
              <a:t>-NPP/JPSS and SNODAS </a:t>
            </a:r>
            <a:r>
              <a:rPr lang="en-US" sz="3600" dirty="0" smtClean="0"/>
              <a:t>Applications to the National Water Model</a:t>
            </a:r>
            <a:br>
              <a:rPr lang="en-US" sz="3600" dirty="0" smtClean="0"/>
            </a:br>
            <a:r>
              <a:rPr lang="en-US" sz="2000" i="1" dirty="0" smtClean="0">
                <a:solidFill>
                  <a:srgbClr val="0070C0"/>
                </a:solidFill>
              </a:rPr>
              <a:t>NCAR (</a:t>
            </a:r>
            <a:r>
              <a:rPr lang="en-US" sz="2000" i="1" dirty="0" err="1" smtClean="0">
                <a:solidFill>
                  <a:srgbClr val="0070C0"/>
                </a:solidFill>
              </a:rPr>
              <a:t>Gochis</a:t>
            </a:r>
            <a:r>
              <a:rPr lang="en-US" sz="2000" i="1" dirty="0" smtClean="0">
                <a:solidFill>
                  <a:srgbClr val="0070C0"/>
                </a:solidFill>
              </a:rPr>
              <a:t>) – NWC (Cosgrove)</a:t>
            </a:r>
            <a:br>
              <a:rPr lang="en-US" sz="2000" i="1" dirty="0" smtClean="0">
                <a:solidFill>
                  <a:srgbClr val="0070C0"/>
                </a:solidFill>
              </a:rPr>
            </a:br>
            <a:r>
              <a:rPr lang="en-US" sz="2000" i="1" dirty="0" smtClean="0">
                <a:solidFill>
                  <a:srgbClr val="0070C0"/>
                </a:solidFill>
              </a:rPr>
              <a:t>NOAA CREST (Romanov) – NCEP (</a:t>
            </a:r>
            <a:r>
              <a:rPr lang="en-US" sz="2000" i="1" dirty="0" err="1" smtClean="0">
                <a:solidFill>
                  <a:srgbClr val="0070C0"/>
                </a:solidFill>
              </a:rPr>
              <a:t>Ek</a:t>
            </a:r>
            <a:r>
              <a:rPr lang="en-US" sz="20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1676400"/>
            <a:ext cx="5791200" cy="5334000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>
                <a:solidFill>
                  <a:srgbClr val="0A5AB2"/>
                </a:solidFill>
              </a:rPr>
              <a:t>Improvement of seasonal </a:t>
            </a:r>
            <a:r>
              <a:rPr lang="en-US" dirty="0" err="1" smtClean="0">
                <a:solidFill>
                  <a:srgbClr val="0A5AB2"/>
                </a:solidFill>
              </a:rPr>
              <a:t>streamflow</a:t>
            </a:r>
            <a:r>
              <a:rPr lang="en-US" dirty="0" smtClean="0">
                <a:solidFill>
                  <a:srgbClr val="0A5AB2"/>
                </a:solidFill>
              </a:rPr>
              <a:t> forecasts</a:t>
            </a:r>
          </a:p>
          <a:p>
            <a:pPr lvl="2"/>
            <a:r>
              <a:rPr lang="en-US" dirty="0" smtClean="0">
                <a:solidFill>
                  <a:srgbClr val="0A5AB2"/>
                </a:solidFill>
              </a:rPr>
              <a:t>Assimilation snow observations and SNODAS.</a:t>
            </a:r>
            <a:endParaRPr lang="en-US" dirty="0">
              <a:solidFill>
                <a:srgbClr val="0A5AB2"/>
              </a:solidFill>
            </a:endParaRPr>
          </a:p>
          <a:p>
            <a:pPr lvl="2"/>
            <a:r>
              <a:rPr lang="en-US" dirty="0" smtClean="0">
                <a:solidFill>
                  <a:srgbClr val="0A5AB2"/>
                </a:solidFill>
              </a:rPr>
              <a:t>Develop error chars of satellite snow </a:t>
            </a:r>
            <a:r>
              <a:rPr lang="en-US" dirty="0" err="1" smtClean="0">
                <a:solidFill>
                  <a:srgbClr val="0A5AB2"/>
                </a:solidFill>
              </a:rPr>
              <a:t>obs</a:t>
            </a:r>
            <a:endParaRPr lang="en-US" dirty="0" smtClean="0">
              <a:solidFill>
                <a:srgbClr val="0A5AB2"/>
              </a:solidFill>
            </a:endParaRPr>
          </a:p>
          <a:p>
            <a:pPr lvl="2"/>
            <a:r>
              <a:rPr lang="en-US" dirty="0" smtClean="0">
                <a:solidFill>
                  <a:srgbClr val="0A5AB2"/>
                </a:solidFill>
              </a:rPr>
              <a:t>Combine satellite snow observations</a:t>
            </a:r>
          </a:p>
          <a:p>
            <a:pPr lvl="1"/>
            <a:r>
              <a:rPr lang="en-US" dirty="0" smtClean="0">
                <a:solidFill>
                  <a:srgbClr val="0A5AB2"/>
                </a:solidFill>
              </a:rPr>
              <a:t>Establish and R2O evaluation framework for operational snow products</a:t>
            </a:r>
          </a:p>
          <a:p>
            <a:r>
              <a:rPr lang="en-US" dirty="0" smtClean="0"/>
              <a:t>Primary sensors involved</a:t>
            </a:r>
          </a:p>
          <a:p>
            <a:pPr lvl="1"/>
            <a:r>
              <a:rPr lang="en-US" dirty="0" smtClean="0">
                <a:solidFill>
                  <a:srgbClr val="0A5AB2"/>
                </a:solidFill>
              </a:rPr>
              <a:t>SNPP </a:t>
            </a:r>
            <a:r>
              <a:rPr lang="en-US" dirty="0">
                <a:solidFill>
                  <a:srgbClr val="0A5AB2"/>
                </a:solidFill>
              </a:rPr>
              <a:t>satellite: </a:t>
            </a:r>
            <a:endParaRPr lang="en-US" sz="2800" dirty="0">
              <a:solidFill>
                <a:srgbClr val="0A5AB2"/>
              </a:solidFill>
            </a:endParaRPr>
          </a:p>
          <a:p>
            <a:pPr lvl="2"/>
            <a:r>
              <a:rPr lang="en-US" dirty="0">
                <a:solidFill>
                  <a:srgbClr val="0A5AB2"/>
                </a:solidFill>
              </a:rPr>
              <a:t>VIIRS snow cover fraction</a:t>
            </a:r>
            <a:endParaRPr lang="en-US" sz="2400" dirty="0">
              <a:solidFill>
                <a:srgbClr val="0A5AB2"/>
              </a:solidFill>
            </a:endParaRPr>
          </a:p>
          <a:p>
            <a:pPr lvl="2"/>
            <a:r>
              <a:rPr lang="en-US" dirty="0">
                <a:solidFill>
                  <a:srgbClr val="0A5AB2"/>
                </a:solidFill>
              </a:rPr>
              <a:t>ATMS snow depth and snow water equivalent</a:t>
            </a:r>
            <a:endParaRPr lang="en-US" sz="2400" dirty="0">
              <a:solidFill>
                <a:srgbClr val="0A5AB2"/>
              </a:solidFill>
            </a:endParaRPr>
          </a:p>
          <a:p>
            <a:pPr lvl="1"/>
            <a:r>
              <a:rPr lang="en-US" dirty="0">
                <a:solidFill>
                  <a:srgbClr val="0A5AB2"/>
                </a:solidFill>
              </a:rPr>
              <a:t>GCOM-W satellite: </a:t>
            </a:r>
            <a:endParaRPr lang="en-US" sz="2800" dirty="0">
              <a:solidFill>
                <a:srgbClr val="0A5AB2"/>
              </a:solidFill>
            </a:endParaRPr>
          </a:p>
          <a:p>
            <a:pPr lvl="2"/>
            <a:r>
              <a:rPr lang="en-US" dirty="0">
                <a:solidFill>
                  <a:srgbClr val="0A5AB2"/>
                </a:solidFill>
              </a:rPr>
              <a:t>AMSR2 snow depth and snow water </a:t>
            </a:r>
            <a:r>
              <a:rPr lang="en-US" dirty="0" smtClean="0">
                <a:solidFill>
                  <a:srgbClr val="0A5AB2"/>
                </a:solidFill>
              </a:rPr>
              <a:t>equivalent</a:t>
            </a:r>
          </a:p>
          <a:p>
            <a:r>
              <a:rPr lang="en-US" dirty="0" smtClean="0"/>
              <a:t>Primary ground data / ancillary products</a:t>
            </a:r>
          </a:p>
          <a:p>
            <a:pPr lvl="1"/>
            <a:r>
              <a:rPr lang="en-US" dirty="0">
                <a:solidFill>
                  <a:srgbClr val="0A5AB2"/>
                </a:solidFill>
              </a:rPr>
              <a:t>The SNODAS </a:t>
            </a:r>
            <a:r>
              <a:rPr lang="en-US" dirty="0" smtClean="0">
                <a:solidFill>
                  <a:srgbClr val="0A5AB2"/>
                </a:solidFill>
              </a:rPr>
              <a:t>product &amp; its observations</a:t>
            </a:r>
          </a:p>
          <a:p>
            <a:pPr lvl="2"/>
            <a:r>
              <a:rPr lang="en-US" dirty="0" smtClean="0">
                <a:solidFill>
                  <a:srgbClr val="0A5AB2"/>
                </a:solidFill>
              </a:rPr>
              <a:t>Airborne Gamma</a:t>
            </a:r>
          </a:p>
          <a:p>
            <a:pPr lvl="2"/>
            <a:r>
              <a:rPr lang="en-US" dirty="0" smtClean="0">
                <a:solidFill>
                  <a:srgbClr val="0A5AB2"/>
                </a:solidFill>
              </a:rPr>
              <a:t>Vast point observation data base including SNOTEL,</a:t>
            </a:r>
            <a:r>
              <a:rPr lang="en-US" dirty="0">
                <a:solidFill>
                  <a:srgbClr val="0A5AB2"/>
                </a:solidFill>
              </a:rPr>
              <a:t> </a:t>
            </a:r>
            <a:r>
              <a:rPr lang="en-US" dirty="0" smtClean="0">
                <a:solidFill>
                  <a:srgbClr val="0A5AB2"/>
                </a:solidFill>
              </a:rPr>
              <a:t>etc.</a:t>
            </a:r>
          </a:p>
          <a:p>
            <a:pPr lvl="1"/>
            <a:r>
              <a:rPr lang="en-US" dirty="0" smtClean="0">
                <a:solidFill>
                  <a:srgbClr val="0A5AB2"/>
                </a:solidFill>
              </a:rPr>
              <a:t>NASA Airborne Snow Observatory </a:t>
            </a:r>
          </a:p>
          <a:p>
            <a:pPr lvl="2"/>
            <a:r>
              <a:rPr lang="en-US" dirty="0" err="1" smtClean="0">
                <a:solidFill>
                  <a:srgbClr val="0A5AB2"/>
                </a:solidFill>
              </a:rPr>
              <a:t>LiDAR</a:t>
            </a:r>
            <a:endParaRPr lang="en-US" dirty="0" smtClean="0">
              <a:solidFill>
                <a:srgbClr val="0A5AB2"/>
              </a:solidFill>
            </a:endParaRPr>
          </a:p>
          <a:p>
            <a:pPr lvl="2"/>
            <a:r>
              <a:rPr lang="en-US" dirty="0" err="1" smtClean="0">
                <a:solidFill>
                  <a:srgbClr val="0A5AB2"/>
                </a:solidFill>
              </a:rPr>
              <a:t>Hyperspectral</a:t>
            </a:r>
            <a:r>
              <a:rPr lang="en-US" dirty="0" smtClean="0">
                <a:solidFill>
                  <a:srgbClr val="0A5AB2"/>
                </a:solidFill>
              </a:rPr>
              <a:t> (Albedo)</a:t>
            </a:r>
          </a:p>
          <a:p>
            <a:r>
              <a:rPr lang="en-US" dirty="0" smtClean="0"/>
              <a:t>Targeted end users</a:t>
            </a:r>
          </a:p>
          <a:p>
            <a:pPr lvl="1"/>
            <a:r>
              <a:rPr lang="en-US" dirty="0" smtClean="0">
                <a:solidFill>
                  <a:srgbClr val="0A5AB2"/>
                </a:solidFill>
              </a:rPr>
              <a:t>NWC’s National Water Model (NWM)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</p:spTree>
    <p:extLst>
      <p:ext uri="{BB962C8B-B14F-4D97-AF65-F5344CB8AC3E}">
        <p14:creationId xmlns:p14="http://schemas.microsoft.com/office/powerpoint/2010/main" val="9798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575" y="1295400"/>
            <a:ext cx="3733800" cy="3733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1524000"/>
            <a:ext cx="5562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Accomplishments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(Not yet funded)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Participation in group goals</a:t>
            </a:r>
          </a:p>
          <a:p>
            <a:r>
              <a:rPr lang="en-US" dirty="0" smtClean="0"/>
              <a:t>Users Engaged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NWC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Colorado Water Conservation </a:t>
            </a:r>
            <a:r>
              <a:rPr lang="en-US" dirty="0" smtClean="0">
                <a:solidFill>
                  <a:srgbClr val="0070C0"/>
                </a:solidFill>
              </a:rPr>
              <a:t>Board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Colorado </a:t>
            </a:r>
            <a:r>
              <a:rPr lang="en-US" dirty="0">
                <a:solidFill>
                  <a:srgbClr val="0070C0"/>
                </a:solidFill>
              </a:rPr>
              <a:t>Division of Natural Resources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Near term plans/milestones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Compare our forcing product with others in group: development of snow QPE (see figure on right for </a:t>
            </a:r>
            <a:r>
              <a:rPr lang="en-US" dirty="0" err="1" smtClean="0">
                <a:solidFill>
                  <a:srgbClr val="0070C0"/>
                </a:solidFill>
              </a:rPr>
              <a:t>backgrnd</a:t>
            </a:r>
            <a:r>
              <a:rPr lang="en-US" smtClean="0">
                <a:solidFill>
                  <a:srgbClr val="0070C0"/>
                </a:solidFill>
              </a:rPr>
              <a:t>)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Establish snow database</a:t>
            </a:r>
          </a:p>
          <a:p>
            <a:r>
              <a:rPr lang="en-US" dirty="0" smtClean="0"/>
              <a:t>One really interesting result (images on right)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sp>
        <p:nvSpPr>
          <p:cNvPr id="2" name="TextBox 1"/>
          <p:cNvSpPr txBox="1"/>
          <p:nvPr/>
        </p:nvSpPr>
        <p:spPr>
          <a:xfrm>
            <a:off x="5558655" y="5029200"/>
            <a:ext cx="3429000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u="sng" dirty="0" smtClean="0"/>
              <a:t>Upper Rio Grande Basin Basin SWE volume uncertainty as a function of forcing product:</a:t>
            </a:r>
            <a:r>
              <a:rPr lang="en-US" sz="1400" dirty="0" smtClean="0"/>
              <a:t> In-situ-RADAR-based NSSL product improved simulation over NLDAS2 and agreed more with SNODAS.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455575" y="1213035"/>
            <a:ext cx="3581400" cy="5035365"/>
          </a:xfrm>
          <a:prstGeom prst="rect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400" y="1447800"/>
            <a:ext cx="5638800" cy="518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An ATMS snowfall rate (SFR) algorithm was developed previously with the support of JPSS PGRR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Improve the SFR algorithm for snowfall associated with low cloud and with dominating emission effect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Develop SFR algorithms for SSMIS and GMI sensors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Develop prototype over ocean SFR </a:t>
            </a:r>
            <a:r>
              <a:rPr lang="en-US" dirty="0">
                <a:solidFill>
                  <a:srgbClr val="0070C0"/>
                </a:solidFill>
              </a:rPr>
              <a:t>algorithm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Primary sensors involved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ATMS (S-NPP, JPSS)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MHS and AMSU pair (POES, </a:t>
            </a:r>
            <a:r>
              <a:rPr lang="en-US" dirty="0" err="1" smtClean="0">
                <a:solidFill>
                  <a:srgbClr val="0070C0"/>
                </a:solidFill>
              </a:rPr>
              <a:t>Metop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SSMIS (DMSP)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GMI (NASA GPM)</a:t>
            </a:r>
          </a:p>
          <a:p>
            <a:r>
              <a:rPr lang="en-US" dirty="0" smtClean="0"/>
              <a:t>Primary ground data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NSSL MRMS radar precipitation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NCEI QCLCD gauge</a:t>
            </a:r>
          </a:p>
          <a:p>
            <a:r>
              <a:rPr lang="en-US" dirty="0" smtClean="0"/>
              <a:t>Targeted end users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NWS Weather Forecast Offices (WFOs)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National Centers (WPC, SPC)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Hydrology community (CMORPH, NWC)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" y="0"/>
            <a:ext cx="1371600" cy="13716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2300" dirty="0"/>
              <a:t>Continued </a:t>
            </a:r>
            <a:r>
              <a:rPr lang="en-US" sz="2300" dirty="0" smtClean="0"/>
              <a:t>Expansion</a:t>
            </a:r>
            <a:r>
              <a:rPr lang="en-US" sz="2300" dirty="0"/>
              <a:t>, </a:t>
            </a:r>
            <a:r>
              <a:rPr lang="en-US" sz="2300" dirty="0" smtClean="0"/>
              <a:t>Enhancement </a:t>
            </a:r>
            <a:r>
              <a:rPr lang="en-US" sz="2300" dirty="0"/>
              <a:t>and </a:t>
            </a:r>
            <a:r>
              <a:rPr lang="en-US" sz="2300" dirty="0" smtClean="0"/>
              <a:t>Evolution </a:t>
            </a:r>
            <a:r>
              <a:rPr lang="en-US" sz="2300" dirty="0"/>
              <a:t>of</a:t>
            </a:r>
            <a:br>
              <a:rPr lang="en-US" sz="2300" dirty="0"/>
            </a:br>
            <a:r>
              <a:rPr lang="en-US" sz="2300" dirty="0"/>
              <a:t>the NESDIS </a:t>
            </a:r>
            <a:r>
              <a:rPr lang="en-US" sz="2300" dirty="0" smtClean="0"/>
              <a:t>Snowfall Rate Product </a:t>
            </a:r>
            <a:r>
              <a:rPr lang="en-US" sz="2300" dirty="0"/>
              <a:t>to </a:t>
            </a:r>
            <a:r>
              <a:rPr lang="en-US" sz="2300" dirty="0" smtClean="0"/>
              <a:t>Support Weather Forecasting</a:t>
            </a:r>
            <a:r>
              <a:rPr lang="en-US" sz="2300" dirty="0"/>
              <a:t/>
            </a:r>
            <a:br>
              <a:rPr lang="en-US" sz="2300" dirty="0"/>
            </a:br>
            <a:r>
              <a:rPr lang="en-US" sz="2000" i="1" dirty="0" smtClean="0">
                <a:solidFill>
                  <a:srgbClr val="0070C0"/>
                </a:solidFill>
              </a:rPr>
              <a:t>H. </a:t>
            </a:r>
            <a:r>
              <a:rPr lang="en-US" sz="2000" i="1" dirty="0" err="1" smtClean="0">
                <a:solidFill>
                  <a:srgbClr val="0070C0"/>
                </a:solidFill>
              </a:rPr>
              <a:t>Meng</a:t>
            </a:r>
            <a:r>
              <a:rPr lang="en-US" sz="2000" i="1" dirty="0" smtClean="0">
                <a:solidFill>
                  <a:srgbClr val="0070C0"/>
                </a:solidFill>
              </a:rPr>
              <a:t>, J. Dong, C. </a:t>
            </a:r>
            <a:r>
              <a:rPr lang="en-US" sz="2000" i="1" dirty="0" err="1" smtClean="0">
                <a:solidFill>
                  <a:srgbClr val="0070C0"/>
                </a:solidFill>
              </a:rPr>
              <a:t>Kongoli</a:t>
            </a:r>
            <a:r>
              <a:rPr lang="en-US" sz="2000" i="1" dirty="0" smtClean="0">
                <a:solidFill>
                  <a:srgbClr val="0070C0"/>
                </a:solidFill>
              </a:rPr>
              <a:t>, R. Ferraro, B. Yan, S. </a:t>
            </a:r>
            <a:r>
              <a:rPr lang="en-US" sz="2000" i="1" dirty="0" err="1" smtClean="0">
                <a:solidFill>
                  <a:srgbClr val="0070C0"/>
                </a:solidFill>
              </a:rPr>
              <a:t>Rudlosky</a:t>
            </a:r>
            <a:r>
              <a:rPr lang="en-US" sz="2000" i="1" dirty="0" smtClean="0">
                <a:solidFill>
                  <a:srgbClr val="0070C0"/>
                </a:solidFill>
              </a:rPr>
              <a:t>, B. </a:t>
            </a:r>
            <a:r>
              <a:rPr lang="en-US" sz="2000" i="1" dirty="0" err="1" smtClean="0">
                <a:solidFill>
                  <a:srgbClr val="0070C0"/>
                </a:solidFill>
              </a:rPr>
              <a:t>Zavodsky</a:t>
            </a:r>
            <a:endParaRPr lang="en-US" sz="2000" i="1" dirty="0">
              <a:solidFill>
                <a:srgbClr val="0070C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48" y="4089250"/>
            <a:ext cx="3249168" cy="18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48" y="2084153"/>
            <a:ext cx="3249168" cy="1901952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194375" y="3444467"/>
            <a:ext cx="1877176" cy="541638"/>
          </a:xfrm>
          <a:prstGeom prst="rect">
            <a:avLst/>
          </a:prstGeom>
          <a:solidFill>
            <a:srgbClr val="FFFF00">
              <a:alpha val="7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>
            <a:lvl1pPr eaLnBrk="0" hangingPunct="0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prstClr val="white"/>
              </a:buClr>
              <a:buFont typeface="Symbol" pitchFamily="18" charset="2"/>
              <a:buNone/>
            </a:pPr>
            <a:r>
              <a:rPr lang="en-US" altLang="en-US" sz="1400" dirty="0" smtClean="0">
                <a:solidFill>
                  <a:prstClr val="black"/>
                </a:solidFill>
                <a:latin typeface="Lucida Sans" pitchFamily="34" charset="0"/>
                <a:ea typeface="ＭＳ Ｐゴシック" pitchFamily="34" charset="-128"/>
              </a:rPr>
              <a:t>Retrieved Snowfall Rate</a:t>
            </a:r>
            <a:endParaRPr lang="en-US" altLang="en-US" sz="1400" dirty="0">
              <a:solidFill>
                <a:prstClr val="black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194375" y="5446114"/>
            <a:ext cx="1877176" cy="541638"/>
          </a:xfrm>
          <a:prstGeom prst="rect">
            <a:avLst/>
          </a:prstGeom>
          <a:solidFill>
            <a:srgbClr val="FFFF00">
              <a:alpha val="7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>
            <a:lvl1pPr eaLnBrk="0" hangingPunct="0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prstClr val="white"/>
              </a:buClr>
              <a:buFont typeface="Symbol" pitchFamily="18" charset="2"/>
              <a:buNone/>
            </a:pPr>
            <a:r>
              <a:rPr lang="en-US" altLang="en-US" sz="1400" dirty="0">
                <a:solidFill>
                  <a:prstClr val="black"/>
                </a:solidFill>
                <a:latin typeface="Lucida Sans" pitchFamily="34" charset="0"/>
                <a:ea typeface="ＭＳ Ｐゴシック" pitchFamily="34" charset="-128"/>
              </a:rPr>
              <a:t>Composite NEXRAD Reflectivity</a:t>
            </a:r>
          </a:p>
        </p:txBody>
      </p:sp>
    </p:spTree>
    <p:extLst>
      <p:ext uri="{BB962C8B-B14F-4D97-AF65-F5344CB8AC3E}">
        <p14:creationId xmlns:p14="http://schemas.microsoft.com/office/powerpoint/2010/main" val="41413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01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371600"/>
            <a:ext cx="5562600" cy="50892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Accomplishments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Developed a new framework for snowfall detection that can significantly improve probability of detection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Completed formulation to incorporate cloud liquid water in the forward radiative transfer model; coding is close to completion</a:t>
            </a:r>
          </a:p>
          <a:p>
            <a:r>
              <a:rPr lang="en-US" dirty="0" smtClean="0"/>
              <a:t>Users Engaged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Product assessment in winter 2015-2016 at six WFOs, WPC, SPC, SAB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NCEP/CPC, NWC </a:t>
            </a:r>
          </a:p>
          <a:p>
            <a:r>
              <a:rPr lang="en-US" dirty="0" smtClean="0"/>
              <a:t>Near term plans/milestones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Complete development of shallow snowfall detection algorithm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Calibrate snowfall rate algorithm after RTM coding is complete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Start development of SSMIS snowfall detection algorithm</a:t>
            </a:r>
          </a:p>
          <a:p>
            <a:r>
              <a:rPr lang="en-US" dirty="0" smtClean="0"/>
              <a:t>One really interesting result (images on right)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SFR performed well for the 2016 East Coast Blizzard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83" y="4724400"/>
            <a:ext cx="3117011" cy="20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997384" y="6135255"/>
            <a:ext cx="1981199" cy="609600"/>
          </a:xfrm>
          <a:prstGeom prst="rect">
            <a:avLst/>
          </a:prstGeom>
          <a:solidFill>
            <a:srgbClr val="FFFF00">
              <a:alpha val="7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>
            <a:lvl1pPr eaLnBrk="0" hangingPunct="0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>
                <a:prstClr val="white"/>
              </a:buClr>
              <a:buFont typeface="Symbol" pitchFamily="18" charset="2"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Lucida Sans" pitchFamily="34" charset="0"/>
                <a:ea typeface="ＭＳ Ｐゴシック" pitchFamily="34" charset="-128"/>
              </a:rPr>
              <a:t>ATMS SFR converted to solid amount with 10:1 </a:t>
            </a:r>
            <a:r>
              <a:rPr lang="en-US" altLang="en-US" sz="1200" dirty="0" err="1" smtClean="0">
                <a:solidFill>
                  <a:prstClr val="black"/>
                </a:solidFill>
                <a:latin typeface="Lucida Sans" pitchFamily="34" charset="0"/>
                <a:ea typeface="ＭＳ Ｐゴシック" pitchFamily="34" charset="-128"/>
              </a:rPr>
              <a:t>snow:water</a:t>
            </a:r>
            <a:r>
              <a:rPr lang="en-US" altLang="en-US" sz="1200" dirty="0" smtClean="0">
                <a:solidFill>
                  <a:prstClr val="black"/>
                </a:solidFill>
                <a:latin typeface="Lucida Sans" pitchFamily="34" charset="0"/>
                <a:ea typeface="ＭＳ Ｐゴシック" pitchFamily="34" charset="-128"/>
              </a:rPr>
              <a:t> ratio                                 </a:t>
            </a:r>
            <a:endParaRPr lang="en-US" altLang="en-US" sz="1200" dirty="0">
              <a:solidFill>
                <a:prstClr val="black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791200" y="914400"/>
            <a:ext cx="3276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1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3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9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9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>
                <a:prstClr val="white"/>
              </a:buClr>
              <a:buFont typeface="Symbol" pitchFamily="18" charset="2"/>
              <a:buNone/>
            </a:pPr>
            <a:r>
              <a:rPr lang="en-US" altLang="en-US" sz="1300" dirty="0" smtClean="0">
                <a:solidFill>
                  <a:prstClr val="black"/>
                </a:solidFill>
                <a:latin typeface="Lucida Sans" pitchFamily="34" charset="0"/>
                <a:ea typeface="ＭＳ Ｐゴシック" pitchFamily="34" charset="-128"/>
              </a:rPr>
              <a:t> ATMS SFR from the East Coast Blizzard </a:t>
            </a:r>
            <a:r>
              <a:rPr lang="en-US" altLang="en-US" sz="1200" dirty="0" smtClean="0">
                <a:solidFill>
                  <a:prstClr val="black"/>
                </a:solidFill>
                <a:latin typeface="Lucida Sans" pitchFamily="34" charset="0"/>
                <a:ea typeface="ＭＳ Ｐゴシック" pitchFamily="34" charset="-128"/>
              </a:rPr>
              <a:t>Jan 22-23, 2016</a:t>
            </a:r>
            <a:endParaRPr lang="en-US" altLang="en-US" sz="1200" dirty="0">
              <a:solidFill>
                <a:prstClr val="black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2" y="3124200"/>
            <a:ext cx="2961911" cy="158403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06" y="1270000"/>
            <a:ext cx="2055561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4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altLang="en-US" sz="2000" dirty="0">
                <a:latin typeface="Arial Black" pitchFamily="34" charset="0"/>
              </a:rPr>
              <a:t>Infusing JPSS PMW Retrievals to CMORPH Precipitation Estimates for Improved Weather, Climate, and Water Applications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0070C0"/>
                </a:solidFill>
              </a:rPr>
              <a:t>P. </a:t>
            </a:r>
            <a:r>
              <a:rPr lang="en-US" sz="2000" i="1" dirty="0" err="1" smtClean="0">
                <a:solidFill>
                  <a:srgbClr val="0070C0"/>
                </a:solidFill>
              </a:rPr>
              <a:t>Xie</a:t>
            </a:r>
            <a:r>
              <a:rPr lang="en-US" sz="2000" i="1" dirty="0" smtClean="0">
                <a:solidFill>
                  <a:srgbClr val="0070C0"/>
                </a:solidFill>
              </a:rPr>
              <a:t>, R. Joyce, S. Wu and collaborators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5181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altLang="en-US" i="1" dirty="0">
                <a:solidFill>
                  <a:srgbClr val="FF0000"/>
                </a:solidFill>
              </a:rPr>
              <a:t>To improve CMORPH integrated precipitation estimates 	through infusing retrievals from JPSS </a:t>
            </a:r>
            <a:r>
              <a:rPr lang="en-US" altLang="en-US" i="1" dirty="0" smtClean="0">
                <a:solidFill>
                  <a:srgbClr val="FF0000"/>
                </a:solidFill>
              </a:rPr>
              <a:t>sensors</a:t>
            </a:r>
            <a:endParaRPr lang="en-US" altLang="en-US" dirty="0" smtClean="0"/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Pole-to-pole coverage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Snowfall rate representation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Improved accuracy / reduced latency </a:t>
            </a:r>
          </a:p>
          <a:p>
            <a:r>
              <a:rPr lang="en-US" dirty="0" smtClean="0"/>
              <a:t>Primary sensors involved</a:t>
            </a:r>
          </a:p>
          <a:p>
            <a:pPr lvl="1"/>
            <a:r>
              <a:rPr lang="en-US" altLang="en-US" i="1" dirty="0">
                <a:solidFill>
                  <a:srgbClr val="FF0000"/>
                </a:solidFill>
              </a:rPr>
              <a:t>ATMS, </a:t>
            </a:r>
            <a:r>
              <a:rPr lang="en-US" altLang="en-US" i="1" dirty="0" smtClean="0">
                <a:solidFill>
                  <a:srgbClr val="FF0000"/>
                </a:solidFill>
              </a:rPr>
              <a:t>VIIRS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Primary ground data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Gauge measurements of precipitation </a:t>
            </a:r>
          </a:p>
          <a:p>
            <a:r>
              <a:rPr lang="en-US" dirty="0" smtClean="0"/>
              <a:t>Targeted end users</a:t>
            </a:r>
          </a:p>
          <a:p>
            <a:pPr lvl="1"/>
            <a:r>
              <a:rPr lang="en-US" altLang="en-US" i="1" dirty="0">
                <a:solidFill>
                  <a:srgbClr val="FF0000"/>
                </a:solidFill>
              </a:rPr>
              <a:t>NHC, WPC, EMC, CPC and field offices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National / international centers, research institutes, universities, governments, private industries (&gt;100s)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7000"/>
            <a:ext cx="366712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9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18627" y="1447800"/>
            <a:ext cx="8382000" cy="2362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Accomplishments to date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Component techniques developed;	Test system established </a:t>
            </a:r>
          </a:p>
          <a:p>
            <a:r>
              <a:rPr lang="en-US" dirty="0" smtClean="0"/>
              <a:t>Users Engaged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We have been communicating with our users in several key areas (CPC, EMC, NHC, et al)  with regard to their users requirements</a:t>
            </a:r>
          </a:p>
          <a:p>
            <a:r>
              <a:rPr lang="en-US" dirty="0" smtClean="0"/>
              <a:t>Near term plans/milestones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Real-time production of the pole-to-pole CMORPH (this coming summer)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Reprocessing the new CMORPH for the JPSS era (?)</a:t>
            </a:r>
          </a:p>
          <a:p>
            <a:r>
              <a:rPr lang="en-US" dirty="0" smtClean="0"/>
              <a:t>One really interesting result (images on right)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Improved capacity in detecting snowfall rate (left  figure) and quantification for storm rainfall (right figure)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r="4615"/>
          <a:stretch/>
        </p:blipFill>
        <p:spPr bwMode="auto">
          <a:xfrm>
            <a:off x="387927" y="3608386"/>
            <a:ext cx="24384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910870" y="3930217"/>
            <a:ext cx="1498757" cy="58477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CMORPH w/o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SFR retrievals</a:t>
            </a:r>
            <a:endParaRPr lang="en-US" altLang="en-US" sz="1600" dirty="0"/>
          </a:p>
        </p:txBody>
      </p:sp>
      <p:pic>
        <p:nvPicPr>
          <p:cNvPr id="14" name="Picture 6" descr="SNPP_precip_2014040318-201404032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" r="8540" b="357"/>
          <a:stretch>
            <a:fillRect/>
          </a:stretch>
        </p:blipFill>
        <p:spPr bwMode="auto">
          <a:xfrm>
            <a:off x="6477000" y="3616036"/>
            <a:ext cx="2424461" cy="298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7567183" y="3962400"/>
            <a:ext cx="609600" cy="4095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67183" y="4904075"/>
            <a:ext cx="609600" cy="4095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32547" y="5867400"/>
            <a:ext cx="609600" cy="4095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5359400" y="3946377"/>
            <a:ext cx="1117600" cy="584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CMORPH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w/o SNPP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5297632" y="4887911"/>
            <a:ext cx="1162050" cy="584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CMORPH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with SNPP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380037" y="5859606"/>
            <a:ext cx="1096963" cy="584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Stage IV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Radar Est</a:t>
            </a: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2934253" y="4907127"/>
            <a:ext cx="1516762" cy="58477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CMORPH with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SFR retrievals</a:t>
            </a:r>
            <a:endParaRPr lang="en-US" altLang="en-US" sz="1600" dirty="0"/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934253" y="5984875"/>
            <a:ext cx="1096963" cy="5842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Stage IV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Radar Est</a:t>
            </a:r>
          </a:p>
        </p:txBody>
      </p:sp>
      <p:sp>
        <p:nvSpPr>
          <p:cNvPr id="23" name="Oval 22"/>
          <p:cNvSpPr/>
          <p:nvPr/>
        </p:nvSpPr>
        <p:spPr>
          <a:xfrm>
            <a:off x="1447800" y="4105417"/>
            <a:ext cx="609600" cy="4095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302327" y="4994726"/>
            <a:ext cx="609600" cy="4095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02327" y="5946918"/>
            <a:ext cx="609600" cy="4095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5562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Blend </a:t>
            </a:r>
            <a:r>
              <a:rPr lang="en-US" dirty="0">
                <a:solidFill>
                  <a:srgbClr val="0070C0"/>
                </a:solidFill>
              </a:rPr>
              <a:t>multiple polar soundings of layer precipitable water (LPW) and advect through time to benefit </a:t>
            </a:r>
            <a:r>
              <a:rPr lang="en-US" dirty="0" smtClean="0">
                <a:solidFill>
                  <a:srgbClr val="0070C0"/>
                </a:solidFill>
              </a:rPr>
              <a:t>forecasters 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Update the orographic rain index (ORI)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Obtain feedback and develop training </a:t>
            </a:r>
            <a:r>
              <a:rPr lang="en-US" dirty="0" smtClean="0">
                <a:solidFill>
                  <a:srgbClr val="0070C0"/>
                </a:solidFill>
              </a:rPr>
              <a:t>materials</a:t>
            </a:r>
          </a:p>
          <a:p>
            <a:r>
              <a:rPr lang="en-US" dirty="0" smtClean="0"/>
              <a:t>Primary sensors involved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S-NPP (ATMS), DMSP </a:t>
            </a:r>
            <a:r>
              <a:rPr lang="en-US" dirty="0" smtClean="0">
                <a:solidFill>
                  <a:srgbClr val="0070C0"/>
                </a:solidFill>
              </a:rPr>
              <a:t>F18</a:t>
            </a:r>
            <a:r>
              <a:rPr lang="en-US" dirty="0">
                <a:solidFill>
                  <a:srgbClr val="0070C0"/>
                </a:solidFill>
              </a:rPr>
              <a:t>/</a:t>
            </a:r>
            <a:r>
              <a:rPr lang="en-US" strike="sngStrike" dirty="0" smtClean="0">
                <a:solidFill>
                  <a:srgbClr val="0070C0"/>
                </a:solidFill>
              </a:rPr>
              <a:t>19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(SSMIS), NOAA-18/19 (AMSU-A/MHS), Metop-A/B 9(MHS); all via </a:t>
            </a:r>
            <a:r>
              <a:rPr lang="en-US" dirty="0" smtClean="0">
                <a:solidFill>
                  <a:srgbClr val="0070C0"/>
                </a:solidFill>
              </a:rPr>
              <a:t>NOAA </a:t>
            </a:r>
            <a:r>
              <a:rPr lang="en-US" dirty="0" err="1" smtClean="0">
                <a:solidFill>
                  <a:srgbClr val="0070C0"/>
                </a:solidFill>
              </a:rPr>
              <a:t>MiRS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retrieval system.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NASA Aqua (AIRS); NUCAPS </a:t>
            </a:r>
            <a:r>
              <a:rPr lang="en-US" dirty="0" smtClean="0">
                <a:solidFill>
                  <a:srgbClr val="0070C0"/>
                </a:solidFill>
              </a:rPr>
              <a:t>products</a:t>
            </a:r>
          </a:p>
          <a:p>
            <a:r>
              <a:rPr lang="en-US" dirty="0" smtClean="0"/>
              <a:t>Primary ground data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Radiosondes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GFS 0-6 hour </a:t>
            </a:r>
            <a:r>
              <a:rPr lang="en-US" dirty="0" smtClean="0">
                <a:solidFill>
                  <a:srgbClr val="0070C0"/>
                </a:solidFill>
              </a:rPr>
              <a:t>forecasts</a:t>
            </a:r>
          </a:p>
          <a:p>
            <a:r>
              <a:rPr lang="en-US" dirty="0" smtClean="0"/>
              <a:t>Targeted end users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National centers (WPC, NHC, SPC, OPC, AWC)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1905000"/>
            <a:ext cx="228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Put a few graphics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/>
              <a:t>Using</a:t>
            </a:r>
            <a:r>
              <a:rPr lang="en-US" sz="3600" b="1" dirty="0" smtClean="0"/>
              <a:t> </a:t>
            </a:r>
            <a:r>
              <a:rPr lang="en-US" sz="2000" b="1" dirty="0"/>
              <a:t>JPSS Retrievals to Implement a Multisensor,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Synoptic, Layered Water Vapor Product for Forecasters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>
                <a:solidFill>
                  <a:srgbClr val="0070C0"/>
                </a:solidFill>
              </a:rPr>
              <a:t>John Forsythe, Andy Jones, Stan Kidder, Dan Bikos, Ed </a:t>
            </a:r>
            <a:r>
              <a:rPr lang="en-US" sz="2000" i="1" dirty="0" err="1" smtClean="0">
                <a:solidFill>
                  <a:srgbClr val="0070C0"/>
                </a:solidFill>
              </a:rPr>
              <a:t>Szoke</a:t>
            </a:r>
            <a:r>
              <a:rPr lang="en-US" sz="2000" i="1" dirty="0" smtClean="0">
                <a:solidFill>
                  <a:srgbClr val="0070C0"/>
                </a:solidFill>
              </a:rPr>
              <a:t/>
            </a:r>
            <a:br>
              <a:rPr lang="en-US" sz="2000" i="1" dirty="0" smtClean="0">
                <a:solidFill>
                  <a:srgbClr val="0070C0"/>
                </a:solidFill>
              </a:rPr>
            </a:br>
            <a:r>
              <a:rPr lang="en-US" sz="2000" i="1" dirty="0" smtClean="0">
                <a:solidFill>
                  <a:srgbClr val="0070C0"/>
                </a:solidFill>
              </a:rPr>
              <a:t>Cooperative Institute for Research in Atmosphere (CIRA),Colorado State University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199"/>
            <a:ext cx="3429000" cy="230749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715000" y="3907691"/>
            <a:ext cx="327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Example of </a:t>
            </a:r>
            <a:r>
              <a:rPr lang="en-US" sz="1100" b="1" dirty="0" smtClean="0"/>
              <a:t>4-layer blended </a:t>
            </a:r>
            <a:r>
              <a:rPr lang="en-US" sz="1100" b="1" dirty="0"/>
              <a:t>LPW product produced in near-realtime at CIRA at 0900 UTC 24 February 2015.   </a:t>
            </a:r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96" y="4461336"/>
            <a:ext cx="1615440" cy="191452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6327233" y="6400799"/>
            <a:ext cx="1978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ORI product at 00 UTC 14 Feb. 2010.  Units are mm * m/s. </a:t>
            </a:r>
          </a:p>
        </p:txBody>
      </p:sp>
    </p:spTree>
    <p:extLst>
      <p:ext uri="{BB962C8B-B14F-4D97-AF65-F5344CB8AC3E}">
        <p14:creationId xmlns:p14="http://schemas.microsoft.com/office/powerpoint/2010/main" val="10132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400" y="1447800"/>
            <a:ext cx="4419600" cy="502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Accomplishments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Product served in near-realtime to national centers.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S-NPP </a:t>
            </a:r>
            <a:r>
              <a:rPr lang="en-US" dirty="0" err="1" smtClean="0">
                <a:solidFill>
                  <a:srgbClr val="0070C0"/>
                </a:solidFill>
              </a:rPr>
              <a:t>MiRS</a:t>
            </a:r>
            <a:r>
              <a:rPr lang="en-US" dirty="0" smtClean="0">
                <a:solidFill>
                  <a:srgbClr val="0070C0"/>
                </a:solidFill>
              </a:rPr>
              <a:t> V11 (high resolution (~15 km)) retrievals now included in product</a:t>
            </a:r>
          </a:p>
          <a:p>
            <a:r>
              <a:rPr lang="en-US" dirty="0" smtClean="0"/>
              <a:t>Users Engaged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WPC, NHC, SPC, OPC, + WFO’s (e.g. Tucson AZ) with data routed via NASA </a:t>
            </a:r>
            <a:r>
              <a:rPr lang="en-US" dirty="0" err="1" smtClean="0">
                <a:solidFill>
                  <a:srgbClr val="0070C0"/>
                </a:solidFill>
              </a:rPr>
              <a:t>SPoRT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Near term plans/milestones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Develop the advection component by combining GFS winds with the layered water vapor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Continue to receive forecaster feedback</a:t>
            </a:r>
          </a:p>
          <a:p>
            <a:r>
              <a:rPr lang="en-US" dirty="0" smtClean="0"/>
              <a:t>One really interesting result (images on right)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Played a key role in understanding the many sources of moisture for record flooding in South Carolina in late September.  12 SOO’s briefed via VISIT chat.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11" descr="LPW_700_500hPa_1530UTC_Sep29,2015_moisture plume analsis_tak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8823" y="3824746"/>
            <a:ext cx="4395980" cy="287611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459012" cy="288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696200" cy="838200"/>
          </a:xfrm>
          <a:solidFill>
            <a:srgbClr val="FFFF00">
              <a:alpha val="29000"/>
            </a:srgbClr>
          </a:solidFill>
        </p:spPr>
        <p:txBody>
          <a:bodyPr/>
          <a:lstStyle/>
          <a:p>
            <a:r>
              <a:rPr lang="en-US" dirty="0" smtClean="0"/>
              <a:t>Hydrology – Very Diverse!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26" y="762000"/>
            <a:ext cx="7804374" cy="59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86600" y="2362200"/>
            <a:ext cx="685800" cy="1524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86600" y="2590800"/>
            <a:ext cx="838200" cy="381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9" y="2514600"/>
            <a:ext cx="83502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724400" y="4038600"/>
            <a:ext cx="685800" cy="1524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24400" y="4572000"/>
            <a:ext cx="838200" cy="304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1200" y="4038600"/>
            <a:ext cx="838200" cy="685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05100"/>
            <a:ext cx="10668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55421"/>
            <a:ext cx="838200" cy="22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43249"/>
            <a:ext cx="952500" cy="21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381000"/>
            <a:ext cx="7086600" cy="1143000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Strengthening TPW visualization in the OCONUS domain with JPSS data products</a:t>
            </a:r>
            <a:r>
              <a:rPr lang="en-US" sz="2200" dirty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600" i="1" dirty="0" smtClean="0">
                <a:solidFill>
                  <a:srgbClr val="0070C0"/>
                </a:solidFill>
              </a:rPr>
              <a:t>Tony Wimmers, Chris Velden, Jordan </a:t>
            </a:r>
            <a:r>
              <a:rPr lang="en-US" sz="1600" i="1" dirty="0" err="1" smtClean="0">
                <a:solidFill>
                  <a:srgbClr val="0070C0"/>
                </a:solidFill>
              </a:rPr>
              <a:t>Gerth</a:t>
            </a:r>
            <a:r>
              <a:rPr lang="en-US" sz="1600" i="1" dirty="0" smtClean="0">
                <a:solidFill>
                  <a:srgbClr val="0070C0"/>
                </a:solidFill>
              </a:rPr>
              <a:t>, Bill Ward, Carven Scott, Kennard Kasper, </a:t>
            </a:r>
            <a:r>
              <a:rPr lang="en-US" sz="1600" i="1" dirty="0" err="1" smtClean="0">
                <a:solidFill>
                  <a:srgbClr val="0070C0"/>
                </a:solidFill>
              </a:rPr>
              <a:t>Xiwu</a:t>
            </a:r>
            <a:r>
              <a:rPr lang="en-US" sz="1600" i="1" dirty="0" smtClean="0">
                <a:solidFill>
                  <a:srgbClr val="0070C0"/>
                </a:solidFill>
              </a:rPr>
              <a:t> Zhan</a:t>
            </a:r>
            <a:endParaRPr lang="en-US" sz="27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5562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Objectives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1) Add SNPP ATMS and AMSU/MHS to the hourly, morphed-composite MIMIC-TPW product and ready the system for JPSS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2) Streamline the algorithm and extend the product domain to 70</a:t>
            </a:r>
            <a:r>
              <a:rPr lang="en-US" dirty="0" smtClean="0">
                <a:solidFill>
                  <a:schemeClr val="accent1"/>
                </a:solidFill>
                <a:sym typeface="Symbol"/>
              </a:rPr>
              <a:t></a:t>
            </a:r>
            <a:r>
              <a:rPr lang="en-US" dirty="0" smtClean="0">
                <a:solidFill>
                  <a:srgbClr val="0070C0"/>
                </a:solidFill>
              </a:rPr>
              <a:t>N-70</a:t>
            </a:r>
            <a:r>
              <a:rPr lang="en-US" dirty="0">
                <a:solidFill>
                  <a:schemeClr val="accent1"/>
                </a:solidFill>
                <a:sym typeface="Symbol"/>
              </a:rPr>
              <a:t></a:t>
            </a:r>
            <a:r>
              <a:rPr lang="en-US" dirty="0" smtClean="0">
                <a:solidFill>
                  <a:srgbClr val="0070C0"/>
                </a:solidFill>
              </a:rPr>
              <a:t>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3) Direct all development toward a future merger with the Blended TPW product</a:t>
            </a:r>
          </a:p>
          <a:p>
            <a:r>
              <a:rPr lang="en-US" dirty="0" smtClean="0"/>
              <a:t>Primary sensors involved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SNPP ATMS, AMSU/MHS, SSMIS</a:t>
            </a:r>
          </a:p>
          <a:p>
            <a:r>
              <a:rPr lang="en-US" dirty="0" smtClean="0"/>
              <a:t>Targeted end users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1) Operational NWS forecasters in the OCONUS domain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2) Tropical weather and tropical cyclone forecasters (NHC, JTWC) and global partners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25829" r="46974" b="35339"/>
          <a:stretch/>
        </p:blipFill>
        <p:spPr bwMode="auto">
          <a:xfrm>
            <a:off x="6248400" y="2286000"/>
            <a:ext cx="2438400" cy="2345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1273" y="4750886"/>
            <a:ext cx="2405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000090"/>
                </a:solidFill>
              </a:rPr>
              <a:t>Example of improved data advection scheme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Red: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GFS surface winds, </a:t>
            </a:r>
          </a:p>
          <a:p>
            <a:r>
              <a:rPr lang="en-US" sz="1400" dirty="0" smtClean="0"/>
              <a:t>Black: </a:t>
            </a:r>
            <a:r>
              <a:rPr lang="en-US" sz="1400" dirty="0" smtClean="0">
                <a:solidFill>
                  <a:srgbClr val="595959"/>
                </a:solidFill>
              </a:rPr>
              <a:t>10-hour </a:t>
            </a:r>
            <a:r>
              <a:rPr lang="en-US" sz="1400" dirty="0" err="1" smtClean="0">
                <a:solidFill>
                  <a:srgbClr val="595959"/>
                </a:solidFill>
              </a:rPr>
              <a:t>Runge-Kutta</a:t>
            </a:r>
            <a:r>
              <a:rPr lang="en-US" sz="1400" dirty="0" smtClean="0">
                <a:solidFill>
                  <a:srgbClr val="595959"/>
                </a:solidFill>
              </a:rPr>
              <a:t> trajectories used for image morphing of TPW</a:t>
            </a:r>
            <a:endParaRPr lang="en-US" sz="1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4114800" cy="5029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Accomplishments to date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1) Rewrote the algorithm for full portability (Python language, DDS input, </a:t>
            </a:r>
            <a:r>
              <a:rPr lang="en-US" dirty="0" err="1" smtClean="0">
                <a:solidFill>
                  <a:srgbClr val="0070C0"/>
                </a:solidFill>
              </a:rPr>
              <a:t>NetCDF</a:t>
            </a:r>
            <a:r>
              <a:rPr lang="en-US" dirty="0" smtClean="0">
                <a:solidFill>
                  <a:srgbClr val="0070C0"/>
                </a:solidFill>
              </a:rPr>
              <a:t>/AWIPS output)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2) Producing full-globe retrievals (beyond original proposal of 70</a:t>
            </a:r>
            <a:r>
              <a:rPr lang="en-US" dirty="0">
                <a:solidFill>
                  <a:schemeClr val="accent1"/>
                </a:solidFill>
                <a:sym typeface="Symbol"/>
              </a:rPr>
              <a:t></a:t>
            </a:r>
            <a:r>
              <a:rPr lang="en-US" dirty="0">
                <a:solidFill>
                  <a:srgbClr val="0070C0"/>
                </a:solidFill>
              </a:rPr>
              <a:t>N-70</a:t>
            </a:r>
            <a:r>
              <a:rPr lang="en-US" dirty="0">
                <a:solidFill>
                  <a:schemeClr val="accent1"/>
                </a:solidFill>
                <a:sym typeface="Symbol"/>
              </a:rPr>
              <a:t></a:t>
            </a:r>
            <a:r>
              <a:rPr lang="en-US" dirty="0" smtClean="0">
                <a:solidFill>
                  <a:srgbClr val="0070C0"/>
                </a:solidFill>
              </a:rPr>
              <a:t>S over water)</a:t>
            </a:r>
            <a:endParaRPr lang="en-US" dirty="0">
              <a:solidFill>
                <a:srgbClr val="0070C0"/>
              </a:solidFill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3) New algorithm has improved accuracy and 10x improvement in speed</a:t>
            </a:r>
          </a:p>
          <a:p>
            <a:r>
              <a:rPr lang="en-US" dirty="0" smtClean="0"/>
              <a:t>Users Engaged to date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Honolulu, Anchorage, Key West WFOs</a:t>
            </a:r>
          </a:p>
          <a:p>
            <a:r>
              <a:rPr lang="en-US" dirty="0" smtClean="0"/>
              <a:t>Near term plans/milestones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1) Bring MIMIC-TPW </a:t>
            </a:r>
            <a:r>
              <a:rPr lang="en-US" dirty="0" err="1" smtClean="0">
                <a:solidFill>
                  <a:srgbClr val="0070C0"/>
                </a:solidFill>
              </a:rPr>
              <a:t>ver</a:t>
            </a:r>
            <a:r>
              <a:rPr lang="en-US" dirty="0" smtClean="0">
                <a:solidFill>
                  <a:srgbClr val="0070C0"/>
                </a:solidFill>
              </a:rPr>
              <a:t> 2 online in real-time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70C0"/>
                </a:solidFill>
              </a:rPr>
              <a:t>2) Engage users with in-person consultation and online materials</a:t>
            </a:r>
          </a:p>
          <a:p>
            <a:r>
              <a:rPr lang="en-US" dirty="0" smtClean="0"/>
              <a:t>One really interesting result (images on right)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Using MIRS ver11.2 retrieval of TPW provides a composite with good </a:t>
            </a:r>
            <a:r>
              <a:rPr lang="en-US" dirty="0" err="1" smtClean="0">
                <a:solidFill>
                  <a:srgbClr val="0070C0"/>
                </a:solidFill>
              </a:rPr>
              <a:t>intercalibration</a:t>
            </a:r>
            <a:r>
              <a:rPr lang="en-US" dirty="0" smtClean="0">
                <a:solidFill>
                  <a:srgbClr val="0070C0"/>
                </a:solidFill>
              </a:rPr>
              <a:t>, 3x higher resolution than MIRS ver9, and no gaps in data.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11" descr="mosaic20160330T1000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4832" b="9684"/>
          <a:stretch/>
        </p:blipFill>
        <p:spPr>
          <a:xfrm>
            <a:off x="4495800" y="1828800"/>
            <a:ext cx="4189065" cy="1524000"/>
          </a:xfrm>
          <a:prstGeom prst="rect">
            <a:avLst/>
          </a:prstGeom>
        </p:spPr>
      </p:pic>
      <p:pic>
        <p:nvPicPr>
          <p:cNvPr id="14" name="Picture 13" descr="comp20160330.1000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 r="3352"/>
          <a:stretch/>
        </p:blipFill>
        <p:spPr>
          <a:xfrm>
            <a:off x="4266805" y="3886200"/>
            <a:ext cx="4744485" cy="2184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0907" y="1515978"/>
            <a:ext cx="354943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MIMIC-TPW </a:t>
            </a:r>
            <a:r>
              <a:rPr lang="en-US" dirty="0" err="1" smtClean="0"/>
              <a:t>ver</a:t>
            </a:r>
            <a:r>
              <a:rPr lang="en-US" dirty="0" smtClean="0"/>
              <a:t> 1 (existing product)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3581400"/>
            <a:ext cx="4145786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MIMIC-TPW </a:t>
            </a:r>
            <a:r>
              <a:rPr lang="en-US" dirty="0" err="1" smtClean="0"/>
              <a:t>ver</a:t>
            </a:r>
            <a:r>
              <a:rPr lang="en-US" dirty="0" smtClean="0"/>
              <a:t> 2 (ready in summer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3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Validation and Application of JPSS/GCOM-W Soil Moisture Data Product for operational flood monitoring in Puerto </a:t>
            </a:r>
            <a:r>
              <a:rPr lang="en-US" sz="2200" b="1" dirty="0" smtClean="0"/>
              <a:t>Rico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i="1" dirty="0">
                <a:solidFill>
                  <a:srgbClr val="0070C0"/>
                </a:solidFill>
              </a:rPr>
              <a:t>T</a:t>
            </a:r>
            <a:r>
              <a:rPr lang="en-US" sz="1600" i="1" dirty="0">
                <a:solidFill>
                  <a:srgbClr val="0070C0"/>
                </a:solidFill>
              </a:rPr>
              <a:t>arendra Lakhankar, Jonathan Munoz, Reza Khanbilvardi, and Nir Krakauer</a:t>
            </a:r>
            <a:br>
              <a:rPr lang="en-US" sz="1600" i="1" dirty="0">
                <a:solidFill>
                  <a:srgbClr val="0070C0"/>
                </a:solidFill>
              </a:rPr>
            </a:br>
            <a:r>
              <a:rPr lang="en-US" sz="1600" i="1" dirty="0" err="1">
                <a:solidFill>
                  <a:srgbClr val="0070C0"/>
                </a:solidFill>
              </a:rPr>
              <a:t>Xiwu</a:t>
            </a:r>
            <a:r>
              <a:rPr lang="en-US" sz="1600" i="1" dirty="0">
                <a:solidFill>
                  <a:srgbClr val="0070C0"/>
                </a:solidFill>
              </a:rPr>
              <a:t> Zhan, Jorge Rivera-Santos, and </a:t>
            </a:r>
            <a:r>
              <a:rPr lang="en-US" sz="1600" i="1" dirty="0" err="1">
                <a:solidFill>
                  <a:srgbClr val="0070C0"/>
                </a:solidFill>
              </a:rPr>
              <a:t>Reggina</a:t>
            </a:r>
            <a:r>
              <a:rPr lang="en-US" sz="1600" i="1" dirty="0">
                <a:solidFill>
                  <a:srgbClr val="0070C0"/>
                </a:solidFill>
              </a:rPr>
              <a:t> Cabrera (Collaborators)</a:t>
            </a:r>
            <a:endParaRPr lang="en-US" sz="27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5562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Validation of GCOM-W Soil Moisture Data Product using field measurements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Field Experiment using L-band Radiometer for </a:t>
            </a:r>
            <a:r>
              <a:rPr lang="en-US" dirty="0" smtClean="0">
                <a:solidFill>
                  <a:srgbClr val="0070C0"/>
                </a:solidFill>
              </a:rPr>
              <a:t>GCOM-W </a:t>
            </a:r>
            <a:r>
              <a:rPr lang="en-US" dirty="0">
                <a:solidFill>
                  <a:srgbClr val="0070C0"/>
                </a:solidFill>
              </a:rPr>
              <a:t>soil moisture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Development of framework for GCOM-W soil moisture in Flash Flood Guidance System in Puerto </a:t>
            </a:r>
            <a:r>
              <a:rPr lang="en-US" dirty="0" smtClean="0">
                <a:solidFill>
                  <a:srgbClr val="0070C0"/>
                </a:solidFill>
              </a:rPr>
              <a:t>Rico</a:t>
            </a:r>
          </a:p>
          <a:p>
            <a:r>
              <a:rPr lang="en-US" dirty="0" smtClean="0"/>
              <a:t>Primary sensors involved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GCOM-W1/AMSR2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SMOS and SMAP</a:t>
            </a:r>
          </a:p>
          <a:p>
            <a:r>
              <a:rPr lang="en-US" dirty="0" smtClean="0"/>
              <a:t>Primary ground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L-Band dual polarized microwave radiometer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Soil </a:t>
            </a:r>
            <a:r>
              <a:rPr lang="en-US" dirty="0" smtClean="0">
                <a:solidFill>
                  <a:srgbClr val="0070C0"/>
                </a:solidFill>
              </a:rPr>
              <a:t>moisture, vegetation and ancillary data</a:t>
            </a:r>
          </a:p>
          <a:p>
            <a:r>
              <a:rPr lang="en-US" dirty="0" smtClean="0"/>
              <a:t>Targeted end users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WFO/NWS (San Juan)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NESDIS/STAR (Cal/Val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11" descr="C:\Users\Jonathan\SkyDrive\Research\PRWRI_LBAND\Climate Zones and Station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3352800" cy="200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83" y="4267200"/>
            <a:ext cx="3187317" cy="182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3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447800"/>
            <a:ext cx="5562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Accomplishments to date</a:t>
            </a:r>
          </a:p>
          <a:p>
            <a:pPr lvl="1"/>
            <a:r>
              <a:rPr lang="en-US" sz="2100" dirty="0">
                <a:solidFill>
                  <a:srgbClr val="0070C0"/>
                </a:solidFill>
              </a:rPr>
              <a:t>Soil moisture field experiment carried out during Feb 2016 at Western part of Puerto Rico </a:t>
            </a:r>
          </a:p>
          <a:p>
            <a:pPr lvl="1"/>
            <a:r>
              <a:rPr lang="en-US" sz="2100" dirty="0">
                <a:solidFill>
                  <a:srgbClr val="0070C0"/>
                </a:solidFill>
              </a:rPr>
              <a:t>Data acquisition and processing </a:t>
            </a:r>
            <a:r>
              <a:rPr lang="en-US" sz="2100" dirty="0" smtClean="0">
                <a:solidFill>
                  <a:srgbClr val="0070C0"/>
                </a:solidFill>
              </a:rPr>
              <a:t>of GCOM-W, SMOS, and SMAP </a:t>
            </a:r>
            <a:r>
              <a:rPr lang="en-US" sz="2100" dirty="0">
                <a:solidFill>
                  <a:srgbClr val="0070C0"/>
                </a:solidFill>
              </a:rPr>
              <a:t>microwave </a:t>
            </a:r>
            <a:r>
              <a:rPr lang="en-US" sz="2100" dirty="0" smtClean="0">
                <a:solidFill>
                  <a:srgbClr val="0070C0"/>
                </a:solidFill>
              </a:rPr>
              <a:t>sensors and in-situ soil moisture and ancillary data</a:t>
            </a:r>
            <a:endParaRPr lang="en-US" sz="2100" dirty="0">
              <a:solidFill>
                <a:srgbClr val="0070C0"/>
              </a:solidFill>
            </a:endParaRPr>
          </a:p>
          <a:p>
            <a:r>
              <a:rPr lang="en-US" dirty="0" smtClean="0"/>
              <a:t>Users Engaged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NWS/WFO San Juan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NESDIS/STAR</a:t>
            </a:r>
          </a:p>
          <a:p>
            <a:r>
              <a:rPr lang="en-US" dirty="0" smtClean="0"/>
              <a:t>Near term plans/milestones</a:t>
            </a:r>
          </a:p>
          <a:p>
            <a:pPr lvl="1"/>
            <a:r>
              <a:rPr lang="en-US" sz="2100" dirty="0" smtClean="0">
                <a:solidFill>
                  <a:srgbClr val="0070C0"/>
                </a:solidFill>
              </a:rPr>
              <a:t>Cross-comparison and validation </a:t>
            </a:r>
            <a:r>
              <a:rPr lang="en-US" sz="2100" dirty="0">
                <a:solidFill>
                  <a:srgbClr val="0070C0"/>
                </a:solidFill>
              </a:rPr>
              <a:t>of </a:t>
            </a:r>
            <a:r>
              <a:rPr lang="en-US" sz="2100" dirty="0" smtClean="0">
                <a:solidFill>
                  <a:srgbClr val="0070C0"/>
                </a:solidFill>
              </a:rPr>
              <a:t>GCOM-W1/AMSR2, SMOS, and SMAP </a:t>
            </a:r>
            <a:r>
              <a:rPr lang="en-US" sz="2100" dirty="0">
                <a:solidFill>
                  <a:srgbClr val="0070C0"/>
                </a:solidFill>
              </a:rPr>
              <a:t>soil moisture data using in-situ soil moisture data in Puerto Rico</a:t>
            </a:r>
          </a:p>
          <a:p>
            <a:pPr lvl="1"/>
            <a:r>
              <a:rPr lang="en-US" sz="2100" dirty="0">
                <a:solidFill>
                  <a:srgbClr val="0070C0"/>
                </a:solidFill>
              </a:rPr>
              <a:t>Identification of framework for </a:t>
            </a:r>
            <a:r>
              <a:rPr lang="en-US" sz="2100" dirty="0" smtClean="0">
                <a:solidFill>
                  <a:srgbClr val="0070C0"/>
                </a:solidFill>
              </a:rPr>
              <a:t>GCOM-W1/AMSR2 </a:t>
            </a:r>
            <a:r>
              <a:rPr lang="en-US" sz="2100" dirty="0">
                <a:solidFill>
                  <a:srgbClr val="0070C0"/>
                </a:solidFill>
              </a:rPr>
              <a:t>soil moisture in Flash Flood Guidance System in Puerto Rico</a:t>
            </a:r>
          </a:p>
          <a:p>
            <a:pPr lvl="1"/>
            <a:r>
              <a:rPr lang="en-US" sz="2100" dirty="0" smtClean="0">
                <a:solidFill>
                  <a:srgbClr val="0070C0"/>
                </a:solidFill>
              </a:rPr>
              <a:t>Second round of field </a:t>
            </a:r>
            <a:r>
              <a:rPr lang="en-US" sz="2100" dirty="0">
                <a:solidFill>
                  <a:srgbClr val="0070C0"/>
                </a:solidFill>
              </a:rPr>
              <a:t>experiment </a:t>
            </a:r>
            <a:r>
              <a:rPr lang="en-US" sz="2100" dirty="0" smtClean="0">
                <a:solidFill>
                  <a:srgbClr val="0070C0"/>
                </a:solidFill>
              </a:rPr>
              <a:t>for </a:t>
            </a:r>
            <a:r>
              <a:rPr lang="en-US" sz="2100" dirty="0">
                <a:solidFill>
                  <a:srgbClr val="0070C0"/>
                </a:solidFill>
              </a:rPr>
              <a:t>quantification of the effect of land cover heterogeneity </a:t>
            </a:r>
            <a:r>
              <a:rPr lang="en-US" sz="2100" dirty="0" smtClean="0">
                <a:solidFill>
                  <a:srgbClr val="0070C0"/>
                </a:solidFill>
              </a:rPr>
              <a:t>in summer </a:t>
            </a:r>
            <a:r>
              <a:rPr lang="en-US" sz="2100" dirty="0">
                <a:solidFill>
                  <a:srgbClr val="0070C0"/>
                </a:solidFill>
              </a:rPr>
              <a:t>2016</a:t>
            </a:r>
          </a:p>
          <a:p>
            <a:r>
              <a:rPr lang="en-US" dirty="0" smtClean="0"/>
              <a:t>One really interesting result (images on right)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None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11" descr="G:\Pictures\2016 Soil Moisture Field Experiment\DSC006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54" y="1524000"/>
            <a:ext cx="3030711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MariaI_2\Downloads\Daily_Streamflow_1998to200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58" y="4024547"/>
            <a:ext cx="3100471" cy="18953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791200" y="5934670"/>
            <a:ext cx="32503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 of streamflow using a conceptual empirical model for the Río Grande de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Añasco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watershed, PR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867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Enhance Agricultural Drought Monitoring Using SNPP/JPSS Land EDRs for NIDIS </a:t>
            </a:r>
            <a:br>
              <a:rPr lang="en-US" sz="3600" dirty="0" smtClean="0"/>
            </a:br>
            <a:r>
              <a:rPr lang="en-US" sz="1800" i="1" dirty="0" smtClean="0">
                <a:solidFill>
                  <a:srgbClr val="0070C0"/>
                </a:solidFill>
              </a:rPr>
              <a:t>X. Zhan, C. </a:t>
            </a:r>
            <a:r>
              <a:rPr lang="en-US" sz="1800" i="1" dirty="0" err="1" smtClean="0">
                <a:solidFill>
                  <a:srgbClr val="0070C0"/>
                </a:solidFill>
              </a:rPr>
              <a:t>Hain</a:t>
            </a:r>
            <a:r>
              <a:rPr lang="en-US" sz="1800" i="1" dirty="0" smtClean="0">
                <a:solidFill>
                  <a:srgbClr val="0070C0"/>
                </a:solidFill>
              </a:rPr>
              <a:t>, J. Yin, J. Liu, L. Fang, M. </a:t>
            </a:r>
            <a:r>
              <a:rPr lang="en-US" sz="1800" i="1" dirty="0" err="1" smtClean="0">
                <a:solidFill>
                  <a:srgbClr val="0070C0"/>
                </a:solidFill>
              </a:rPr>
              <a:t>Ek</a:t>
            </a:r>
            <a:r>
              <a:rPr lang="en-US" sz="1800" i="1" dirty="0" smtClean="0">
                <a:solidFill>
                  <a:srgbClr val="0070C0"/>
                </a:solidFill>
              </a:rPr>
              <a:t>, J. Huang, M. Anderson, M. Svoboda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828800"/>
            <a:ext cx="4953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Improve current US and global drought monitoring via using near real time SNPP/JPSS land data products </a:t>
            </a:r>
          </a:p>
          <a:p>
            <a:r>
              <a:rPr lang="en-US" dirty="0" smtClean="0"/>
              <a:t>Primary sensors involved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S-NPP/VIIRS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GCOM-W1/AMSR2</a:t>
            </a:r>
          </a:p>
          <a:p>
            <a:r>
              <a:rPr lang="en-US" dirty="0" smtClean="0"/>
              <a:t>Primary ground data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Palmer Drought Severity Index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In situ soil moisture measurements from USDA SCAN/NOAA CRN ground networks</a:t>
            </a:r>
          </a:p>
          <a:p>
            <a:r>
              <a:rPr lang="en-US" dirty="0" smtClean="0"/>
              <a:t>Targeted end users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NIDIS of USDA, NOAA and USGS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NWS-NCEP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869022" cy="38719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2851" y="6096000"/>
            <a:ext cx="3186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Data flow of Weekly US Drought Monitor (USDM) Generation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584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400" y="1295400"/>
            <a:ext cx="5257800" cy="5562600"/>
          </a:xfrm>
        </p:spPr>
        <p:txBody>
          <a:bodyPr>
            <a:noAutofit/>
          </a:bodyPr>
          <a:lstStyle/>
          <a:p>
            <a:r>
              <a:rPr lang="en-US" sz="1800" dirty="0" smtClean="0"/>
              <a:t>Accomplishments to date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The most recent surface type data improves Noah model soil moisture simulations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Results indicated that NRT JPSS/GCOM land data of GVF and SM may improve Noah model soil moisture estimates and in turn enhances drought monitoring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Blending various soil moisture estimates or satellite retrievals generates better drought index (BDI)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Four refereed journal papers appeared and two more will be forthcoming</a:t>
            </a:r>
          </a:p>
          <a:p>
            <a:r>
              <a:rPr lang="en-US" sz="1800" dirty="0" smtClean="0"/>
              <a:t>Users Engaged to date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NCEP EMC/CPC drought related research/operations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NIDIS of USDA, NOAA and USGS</a:t>
            </a:r>
          </a:p>
          <a:p>
            <a:r>
              <a:rPr lang="en-US" sz="1800" dirty="0" smtClean="0"/>
              <a:t>Near term plans/milestones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Give a talk to national NLDAS monthly </a:t>
            </a:r>
            <a:r>
              <a:rPr lang="en-US" sz="1400" dirty="0" err="1" smtClean="0">
                <a:solidFill>
                  <a:srgbClr val="0070C0"/>
                </a:solidFill>
              </a:rPr>
              <a:t>telecon</a:t>
            </a:r>
            <a:r>
              <a:rPr lang="en-US" sz="1400" dirty="0" smtClean="0">
                <a:solidFill>
                  <a:srgbClr val="0070C0"/>
                </a:solidFill>
              </a:rPr>
              <a:t> on results from this project before project ends in May 2016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Further validate the BDI for longer time periods (e.g. 1980-current year) and submit two more journal papers</a:t>
            </a:r>
          </a:p>
          <a:p>
            <a:r>
              <a:rPr lang="en-US" sz="1800" dirty="0" smtClean="0"/>
              <a:t>One really interesting result (images on right)</a:t>
            </a:r>
          </a:p>
          <a:p>
            <a:pPr lvl="1"/>
            <a:r>
              <a:rPr lang="en-US" sz="1400" dirty="0" smtClean="0">
                <a:solidFill>
                  <a:srgbClr val="0070C0"/>
                </a:solidFill>
              </a:rPr>
              <a:t>BDI compared with US drought Monitor (see lower right comparing images)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2" name="Picture 4" descr="GVF_OR_AL_SM"/>
          <p:cNvPicPr>
            <a:picLocks noChangeAspect="1" noChangeArrowheads="1"/>
          </p:cNvPicPr>
          <p:nvPr/>
        </p:nvPicPr>
        <p:blipFill>
          <a:blip r:embed="rId3" cstate="print"/>
          <a:srcRect l="7874" t="4761" r="10498" b="2380"/>
          <a:stretch>
            <a:fillRect/>
          </a:stretch>
        </p:blipFill>
        <p:spPr bwMode="auto">
          <a:xfrm>
            <a:off x="5181600" y="1099067"/>
            <a:ext cx="3657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5334000" y="3766066"/>
            <a:ext cx="3657600" cy="2667001"/>
            <a:chOff x="0" y="-22302"/>
            <a:chExt cx="8202457" cy="5165301"/>
          </a:xfrm>
        </p:grpSpPr>
        <p:pic>
          <p:nvPicPr>
            <p:cNvPr id="14" name="Picture 13" descr="C:\Users\jyin\Personal file\manuscripts for sbmit\paper11\Monthly_Classfied_DI_201101.jpg"/>
            <p:cNvPicPr/>
            <p:nvPr/>
          </p:nvPicPr>
          <p:blipFill>
            <a:blip r:embed="rId4" cstate="print"/>
            <a:srcRect l="19794" t="5135" r="5212" b="6539"/>
            <a:stretch>
              <a:fillRect/>
            </a:stretch>
          </p:blipFill>
          <p:spPr bwMode="auto">
            <a:xfrm>
              <a:off x="0" y="0"/>
              <a:ext cx="2908157" cy="2558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:\Users\jyin\Personal file\manuscripts for sbmit\paper11\Monthly_Classfied_DI_201103.jpg"/>
            <p:cNvPicPr/>
            <p:nvPr/>
          </p:nvPicPr>
          <p:blipFill>
            <a:blip r:embed="rId5" cstate="print"/>
            <a:srcRect l="19939" t="5457" r="5221" b="6643"/>
            <a:stretch>
              <a:fillRect/>
            </a:stretch>
          </p:blipFill>
          <p:spPr bwMode="auto">
            <a:xfrm>
              <a:off x="2636141" y="0"/>
              <a:ext cx="2912721" cy="2558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:\Users\jyin\Personal file\manuscripts for sbmit\paper11\Monthly_Classfied_DI_201105.jpg"/>
            <p:cNvPicPr/>
            <p:nvPr/>
          </p:nvPicPr>
          <p:blipFill>
            <a:blip r:embed="rId6" cstate="print"/>
            <a:srcRect l="20028" t="5457" r="4531" b="6643"/>
            <a:stretch>
              <a:fillRect/>
            </a:stretch>
          </p:blipFill>
          <p:spPr bwMode="auto">
            <a:xfrm>
              <a:off x="5268216" y="-22302"/>
              <a:ext cx="2934241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:\Users\jyin\Personal file\manuscripts for sbmit\paper11\Monthly_Classfied_DI_201107.jpg"/>
            <p:cNvPicPr/>
            <p:nvPr/>
          </p:nvPicPr>
          <p:blipFill>
            <a:blip r:embed="rId7" cstate="print"/>
            <a:srcRect l="19850" t="5457" r="4978" b="6643"/>
            <a:stretch>
              <a:fillRect/>
            </a:stretch>
          </p:blipFill>
          <p:spPr bwMode="auto">
            <a:xfrm>
              <a:off x="0" y="2573641"/>
              <a:ext cx="2918241" cy="2558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:\Users\jyin\Personal file\manuscripts for sbmit\paper11\Monthly_Classfied_DI_201109.jpg"/>
            <p:cNvPicPr/>
            <p:nvPr/>
          </p:nvPicPr>
          <p:blipFill>
            <a:blip r:embed="rId8" cstate="print"/>
            <a:srcRect l="19939" t="5457" r="4783" b="6524"/>
            <a:stretch>
              <a:fillRect/>
            </a:stretch>
          </p:blipFill>
          <p:spPr bwMode="auto">
            <a:xfrm>
              <a:off x="2641542" y="2584793"/>
              <a:ext cx="2924212" cy="2558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:\Users\jyin\Personal file\manuscripts for sbmit\paper11\Monthly_Classfied_DI_201110.jpg"/>
            <p:cNvPicPr/>
            <p:nvPr/>
          </p:nvPicPr>
          <p:blipFill>
            <a:blip r:embed="rId9" cstate="print"/>
            <a:srcRect l="19850" t="5575" r="5254" b="6643"/>
            <a:stretch>
              <a:fillRect/>
            </a:stretch>
          </p:blipFill>
          <p:spPr bwMode="auto">
            <a:xfrm>
              <a:off x="5254176" y="2572586"/>
              <a:ext cx="2917715" cy="256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ectangle 19"/>
          <p:cNvSpPr/>
          <p:nvPr/>
        </p:nvSpPr>
        <p:spPr>
          <a:xfrm>
            <a:off x="5486400" y="6428601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Blended Drought Index (BDI) Compared with USDM</a:t>
            </a:r>
            <a:endParaRPr lang="en-US" sz="1200" i="1" dirty="0"/>
          </a:p>
        </p:txBody>
      </p:sp>
      <p:sp>
        <p:nvSpPr>
          <p:cNvPr id="21" name="Rectangle 20"/>
          <p:cNvSpPr/>
          <p:nvPr/>
        </p:nvSpPr>
        <p:spPr>
          <a:xfrm>
            <a:off x="5562600" y="3156466"/>
            <a:ext cx="3352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i="1" dirty="0" smtClean="0"/>
              <a:t>Near real time weekly (DA02) and monthly (DA03) GVF data improved Noah LSM soil moisture simulations while NRT </a:t>
            </a:r>
            <a:r>
              <a:rPr lang="en-US" sz="1100" i="1" dirty="0" err="1" smtClean="0"/>
              <a:t>albedo</a:t>
            </a:r>
            <a:r>
              <a:rPr lang="en-US" sz="1100" i="1" dirty="0" smtClean="0"/>
              <a:t> (DA01) did not for 2012 data.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7881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052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Hydrologic Applications of the VIIRS Cloud Products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i="1" dirty="0" smtClean="0">
                <a:solidFill>
                  <a:srgbClr val="0070C0"/>
                </a:solidFill>
              </a:rPr>
              <a:t>Andi Walther, Andrew Heidinger and Samantha </a:t>
            </a:r>
            <a:r>
              <a:rPr lang="en-US" sz="2000" i="1" dirty="0" err="1" smtClean="0">
                <a:solidFill>
                  <a:srgbClr val="0070C0"/>
                </a:solidFill>
              </a:rPr>
              <a:t>Tushaus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495146"/>
            <a:ext cx="5562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Verify the skill in deriving precipitation from VIIRS cloud products and study how they complement other sources (microwave, IR).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Explore the accuracy of the cloud water path product from VIIRS and how it can complement that from ATMS (</a:t>
            </a:r>
            <a:r>
              <a:rPr lang="en-US" i="1" dirty="0" smtClean="0">
                <a:solidFill>
                  <a:srgbClr val="0070C0"/>
                </a:solidFill>
              </a:rPr>
              <a:t>which lacks coverage over land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Demonstrate skill with lunar-reflectance to provided unique nighttime ability.</a:t>
            </a:r>
          </a:p>
          <a:p>
            <a:r>
              <a:rPr lang="en-US" dirty="0" smtClean="0"/>
              <a:t>Primary sensors involved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VIIRS including DNB (primary)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ATMS (for reference)</a:t>
            </a:r>
          </a:p>
          <a:p>
            <a:r>
              <a:rPr lang="en-US" dirty="0" smtClean="0"/>
              <a:t>Primary ground data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NWS Radar Data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Targeted end users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NWS forecast offices – we think precipitation and water path are better suited for AWIPS displays than the standard cloud optical depth and particle size.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393" y="1676400"/>
            <a:ext cx="1828800" cy="137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20040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02920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44393" y="1676400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NWS Radar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5655" y="3276600"/>
            <a:ext cx="125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MIRS ATMS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8426" y="5105400"/>
            <a:ext cx="125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Cloud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1414790"/>
            <a:ext cx="2404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Rain-rates on April 20, 2016 19:30 UTC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983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318" y="4335019"/>
            <a:ext cx="2065317" cy="206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Project Status/Update</a:t>
            </a:r>
            <a:br>
              <a:rPr lang="en-US" sz="3600" dirty="0" smtClean="0"/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5181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Accomplishments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The KNMI (Dutch Met Agency’s) cloud product precipitation implemented on VIIRS in CLAVR-x.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Rain rate and water path generated from VIIRS Lunar reflectance.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Generated data for 2 JPSS Hydro test cases</a:t>
            </a:r>
          </a:p>
          <a:p>
            <a:r>
              <a:rPr lang="en-US" dirty="0" smtClean="0"/>
              <a:t>Users Engaged to date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None yet, cloud-derived hydro products are still being tested.</a:t>
            </a:r>
          </a:p>
          <a:p>
            <a:r>
              <a:rPr lang="en-US" dirty="0" smtClean="0"/>
              <a:t>Near term plans/milestones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Analyze April 20,2016 case (Houston Floods)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Explore remaining issues with VIIRS </a:t>
            </a:r>
            <a:r>
              <a:rPr lang="en-US" smtClean="0">
                <a:solidFill>
                  <a:srgbClr val="0070C0"/>
                </a:solidFill>
              </a:rPr>
              <a:t>lunar products.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One really interesting result (images on right)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April 20, 2016 had GOES-14 1-minute data.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We are exploring the synergy of the high temporal GOES and high spatial VIIRS for this significant hydrological event.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9627" y="10886"/>
            <a:ext cx="4734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</a:rPr>
              <a:t>Risk Reduction/Proving Ground – Hydrology Initiative</a:t>
            </a:r>
            <a:endParaRPr lang="en-US" sz="1600" b="1" i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1371600" cy="1371600"/>
          </a:xfr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995" y="3344883"/>
            <a:ext cx="2065317" cy="206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72400" y="4572000"/>
            <a:ext cx="128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MIRS ATMS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318" y="1973283"/>
            <a:ext cx="2065317" cy="20653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38800" y="3505200"/>
            <a:ext cx="67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VIIRS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8010" y="2057400"/>
            <a:ext cx="10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GOES-14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682" y="1135083"/>
            <a:ext cx="2065317" cy="20653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54682" y="1194479"/>
            <a:ext cx="165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GOES-14  1-min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8312" y="838200"/>
            <a:ext cx="152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Cloud Water Path for April 20, 2016</a:t>
            </a:r>
          </a:p>
          <a:p>
            <a:r>
              <a:rPr lang="en-US" sz="1400" b="1" dirty="0" smtClean="0"/>
              <a:t>19-20 UTC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5386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2438400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Case 1:  Atmospheric River, California, January 5 2016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18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159" y="76200"/>
            <a:ext cx="8153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MESOSCALE PRECIPITATION DISCUSSION 0001</a:t>
            </a:r>
          </a:p>
          <a:p>
            <a:r>
              <a:rPr lang="en-US" sz="1000" dirty="0"/>
              <a:t>NWS WEATHER PREDICTION CENTER COLLEGE PARK MD</a:t>
            </a:r>
          </a:p>
          <a:p>
            <a:r>
              <a:rPr lang="en-US" sz="1000" dirty="0"/>
              <a:t>544 AM EST TUE JAN 05 2016</a:t>
            </a:r>
          </a:p>
          <a:p>
            <a:r>
              <a:rPr lang="en-US" sz="1000" dirty="0"/>
              <a:t> </a:t>
            </a:r>
          </a:p>
          <a:p>
            <a:r>
              <a:rPr lang="en-US" sz="1000" dirty="0"/>
              <a:t>AREAS AFFECTED...CENTRAL CA COAST...SRN CA </a:t>
            </a:r>
          </a:p>
          <a:p>
            <a:r>
              <a:rPr lang="en-US" sz="1000" dirty="0"/>
              <a:t> </a:t>
            </a:r>
          </a:p>
          <a:p>
            <a:r>
              <a:rPr lang="en-US" sz="1000" dirty="0"/>
              <a:t>CONCERNING...HEAVY RAINFALL...FLASH FLOODING POSSIBLE </a:t>
            </a:r>
          </a:p>
          <a:p>
            <a:r>
              <a:rPr lang="en-US" sz="1000" dirty="0"/>
              <a:t> </a:t>
            </a:r>
          </a:p>
          <a:p>
            <a:r>
              <a:rPr lang="en-US" sz="1000" dirty="0"/>
              <a:t>VALID 051043Z - 051643Z</a:t>
            </a:r>
          </a:p>
          <a:p>
            <a:r>
              <a:rPr lang="en-US" sz="1000" dirty="0"/>
              <a:t> </a:t>
            </a:r>
          </a:p>
          <a:p>
            <a:r>
              <a:rPr lang="en-US" sz="1000" dirty="0"/>
              <a:t>SUMMARY...RAIN RATES WILL INCREASE ALONG THE CENTRAL AND SOUTHERN</a:t>
            </a:r>
          </a:p>
          <a:p>
            <a:r>
              <a:rPr lang="en-US" sz="1000" dirty="0"/>
              <a:t>CALIFORNIA COAST EARLY THIS MORNING...AND HEAVIER RAIN WILL BEGIN</a:t>
            </a:r>
          </a:p>
          <a:p>
            <a:r>
              <a:rPr lang="en-US" sz="1000" dirty="0"/>
              <a:t>TO SPREAD INTO THE L.A. BASIN AROUND 15Z. FLASH FLOODING IS</a:t>
            </a:r>
          </a:p>
          <a:p>
            <a:r>
              <a:rPr lang="en-US" sz="1000" dirty="0"/>
              <a:t>POSSIBLE.</a:t>
            </a:r>
          </a:p>
          <a:p>
            <a:r>
              <a:rPr lang="en-US" sz="1000" dirty="0"/>
              <a:t> </a:t>
            </a:r>
          </a:p>
          <a:p>
            <a:r>
              <a:rPr lang="en-US" sz="1000" dirty="0"/>
              <a:t>DISCUSSION...STRONG ASCENT WILL ACCOMPANY AN OCCLUDED FRONT COMING</a:t>
            </a:r>
          </a:p>
          <a:p>
            <a:r>
              <a:rPr lang="en-US" sz="1000" dirty="0"/>
              <a:t>ONSHORE ALONG THE LENGTH OF THE CA COAST...AND ASSOCIATED POSITIVE</a:t>
            </a:r>
          </a:p>
          <a:p>
            <a:r>
              <a:rPr lang="en-US" sz="1000" dirty="0"/>
              <a:t>TILT UPPER TROUGH...WITH LATER EMPHASIS FOR HEIGHT FALLS IN THE</a:t>
            </a:r>
          </a:p>
          <a:p>
            <a:r>
              <a:rPr lang="en-US" sz="1000" dirty="0"/>
              <a:t>BASE OF THE TROUGH ALONG THE SOUTHERN CALIFORNIA COAST. ALTHOUGH</a:t>
            </a:r>
          </a:p>
          <a:p>
            <a:r>
              <a:rPr lang="en-US" sz="1000" dirty="0"/>
              <a:t>LIGHTNING HAD NOT BEEN DETECTED AS OF 1030Z...RADAR AND SATELLITE</a:t>
            </a:r>
          </a:p>
          <a:p>
            <a:r>
              <a:rPr lang="en-US" sz="1000" dirty="0"/>
              <a:t>PRESENTATION WAS IMPRESSIVE NEAR AND OFFSHORE OF MONTEREY...WHERE</a:t>
            </a:r>
          </a:p>
          <a:p>
            <a:r>
              <a:rPr lang="en-US" sz="1000" dirty="0"/>
              <a:t>CLOUD TOPS HAD COOLED TO -40C...AND CONVECTIVE RADAR ELEMENTS WERE</a:t>
            </a:r>
          </a:p>
          <a:p>
            <a:r>
              <a:rPr lang="en-US" sz="1000" dirty="0"/>
              <a:t>TRACKABLE...NOT SIMPLY HIGH REFLECTIVITY DUE TO BRIGHT BANDING.</a:t>
            </a:r>
          </a:p>
          <a:p>
            <a:r>
              <a:rPr lang="en-US" sz="1000" dirty="0"/>
              <a:t>SURFACE OBSERVATIONS HAD BEGUN TO SAMPLE HEAVY RAIN AND</a:t>
            </a:r>
          </a:p>
          <a:p>
            <a:r>
              <a:rPr lang="en-US" sz="1000" dirty="0"/>
              <a:t>ACCUMULATIONS EXCEEDING A HALF INCH PER HOUR IN THE BAY AREA.</a:t>
            </a:r>
          </a:p>
          <a:p>
            <a:r>
              <a:rPr lang="en-US" sz="1000" dirty="0"/>
              <a:t> </a:t>
            </a:r>
          </a:p>
          <a:p>
            <a:r>
              <a:rPr lang="en-US" sz="1000" dirty="0"/>
              <a:t>A FRONTAL PRECIPITATION BAND WILL PROGRESS STEADILY</a:t>
            </a:r>
          </a:p>
          <a:p>
            <a:r>
              <a:rPr lang="en-US" sz="1000" dirty="0"/>
              <a:t>EASTWARD...WITH THE BACK EDGE COMING SOUTH ALONG THE COAST THIS</a:t>
            </a:r>
          </a:p>
          <a:p>
            <a:r>
              <a:rPr lang="en-US" sz="1000" dirty="0"/>
              <a:t>MORNING. EXPECTATIONS PER THE HIGH RESOLUTION MODELS ARE FAIRLY</a:t>
            </a:r>
          </a:p>
          <a:p>
            <a:r>
              <a:rPr lang="en-US" sz="1000" dirty="0"/>
              <a:t>UNIFORM...WITH AREAL AVERAGE 0.50 TO 1.0 INCHES OF RAIN THROUGH</a:t>
            </a:r>
          </a:p>
          <a:p>
            <a:r>
              <a:rPr lang="en-US" sz="1000" dirty="0"/>
              <a:t>18Z...BUT LOCALLY GREATER THAN 1.5. TOTALS MAY BE ESPECIALLY</a:t>
            </a:r>
          </a:p>
          <a:p>
            <a:r>
              <a:rPr lang="en-US" sz="1000" dirty="0"/>
              <a:t>ENHANCED IN THE SOUTHWARD FACING MOUNTAINS OF SOUTHERN</a:t>
            </a:r>
          </a:p>
          <a:p>
            <a:r>
              <a:rPr lang="en-US" sz="1000" dirty="0"/>
              <a:t>CALIFORNIA...OWING TO S/SW LOW LEVEL FLOW...LONGER DURATION OF</a:t>
            </a:r>
          </a:p>
          <a:p>
            <a:r>
              <a:rPr lang="en-US" sz="1000" dirty="0"/>
              <a:t>BROAD HEIGHT FALLS...AND PROXIMITY TO GREATER PW VALUES NEAR 1.00</a:t>
            </a:r>
          </a:p>
          <a:p>
            <a:r>
              <a:rPr lang="en-US" sz="1000" dirty="0"/>
              <a:t>INCH ALONG WITH ENOUGH INSTABILITY FOR THE HRRR TO PICK UP ON 250</a:t>
            </a:r>
          </a:p>
          <a:p>
            <a:r>
              <a:rPr lang="en-US" sz="1000" dirty="0"/>
              <a:t>J/KG. </a:t>
            </a:r>
            <a:r>
              <a:rPr lang="en-US" sz="1000" b="1" u="sng" dirty="0"/>
              <a:t>THE HEAVIER RAIN RATES SHOULD REACH LOS ANGELES BY</a:t>
            </a:r>
          </a:p>
          <a:p>
            <a:r>
              <a:rPr lang="en-US" sz="1000" b="1" u="sng" dirty="0"/>
              <a:t>15-17Z...AND THE EVENT IS EXPECTED TO CONTINUE INTO THE AFTERNOON</a:t>
            </a:r>
          </a:p>
          <a:p>
            <a:r>
              <a:rPr lang="en-US" sz="1000" b="1" u="sng" dirty="0"/>
              <a:t>FROM THERE SOUTHWARD...WITH MAXIMUM HOURLY RATES APPROACHING 0.75</a:t>
            </a:r>
          </a:p>
          <a:p>
            <a:r>
              <a:rPr lang="en-US" sz="1000" b="1" u="sng" dirty="0"/>
              <a:t>INCHES. THIS WOULD BE VERY CLOSE TO FLASH FLOOD GUIDANCE</a:t>
            </a:r>
          </a:p>
          <a:p>
            <a:r>
              <a:rPr lang="en-US" sz="1000" b="1" u="sng" dirty="0"/>
              <a:t>VALUES...AND WOULD BE MORE THAN ENOUGH TO CAUSE FLASH FLOODING IN</a:t>
            </a:r>
          </a:p>
          <a:p>
            <a:r>
              <a:rPr lang="en-US" sz="1000" b="1" u="sng" dirty="0"/>
              <a:t>THE MORE SUSCEPTIBLE BURN SCAR AREAS.</a:t>
            </a:r>
          </a:p>
          <a:p>
            <a:r>
              <a:rPr lang="en-US" sz="1000" dirty="0"/>
              <a:t> </a:t>
            </a:r>
          </a:p>
          <a:p>
            <a:r>
              <a:rPr lang="en-US" sz="1000" dirty="0" smtClean="0"/>
              <a:t>BURKE</a:t>
            </a:r>
          </a:p>
          <a:p>
            <a:r>
              <a:rPr lang="en-US" sz="1000" dirty="0" smtClean="0"/>
              <a:t>ATTN...WFO...HNX...LOX...MTR...SGX.</a:t>
            </a:r>
          </a:p>
        </p:txBody>
      </p:sp>
      <p:pic>
        <p:nvPicPr>
          <p:cNvPr id="3" name="Picture 2" descr="Graphic for MPD #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83" y="152400"/>
            <a:ext cx="392841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>
          <a:xfrm>
            <a:off x="0" y="1187175"/>
            <a:ext cx="9144000" cy="5442225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Goal(s):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</a:t>
            </a:r>
            <a:r>
              <a:rPr lang="en-US" sz="1800" dirty="0" smtClean="0">
                <a:solidFill>
                  <a:schemeClr val="tx1"/>
                </a:solidFill>
              </a:rPr>
              <a:t>reate </a:t>
            </a:r>
            <a:r>
              <a:rPr lang="en-US" sz="1800" dirty="0">
                <a:solidFill>
                  <a:schemeClr val="tx1"/>
                </a:solidFill>
              </a:rPr>
              <a:t>a forum for </a:t>
            </a:r>
            <a:r>
              <a:rPr lang="en-US" sz="1800" dirty="0" smtClean="0">
                <a:solidFill>
                  <a:schemeClr val="tx1"/>
                </a:solidFill>
              </a:rPr>
              <a:t>Hydrology-related </a:t>
            </a:r>
            <a:r>
              <a:rPr lang="en-US" sz="1800" dirty="0">
                <a:solidFill>
                  <a:schemeClr val="tx1"/>
                </a:solidFill>
              </a:rPr>
              <a:t>project teams to interact </a:t>
            </a:r>
            <a:r>
              <a:rPr lang="en-US" sz="1800" dirty="0" smtClean="0">
                <a:solidFill>
                  <a:schemeClr val="tx1"/>
                </a:solidFill>
              </a:rPr>
              <a:t>regularly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Coordinate </a:t>
            </a:r>
            <a:r>
              <a:rPr lang="en-US" sz="1800" dirty="0">
                <a:solidFill>
                  <a:schemeClr val="tx1"/>
                </a:solidFill>
              </a:rPr>
              <a:t>activities  </a:t>
            </a:r>
            <a:r>
              <a:rPr lang="en-US" sz="1800" dirty="0" smtClean="0">
                <a:solidFill>
                  <a:schemeClr val="tx1"/>
                </a:solidFill>
              </a:rPr>
              <a:t>of </a:t>
            </a:r>
            <a:r>
              <a:rPr lang="en-US" sz="1800" dirty="0">
                <a:solidFill>
                  <a:schemeClr val="tx1"/>
                </a:solidFill>
              </a:rPr>
              <a:t>its stakeholder projects to </a:t>
            </a:r>
            <a:r>
              <a:rPr lang="en-US" sz="1800" dirty="0" smtClean="0">
                <a:solidFill>
                  <a:schemeClr val="tx1"/>
                </a:solidFill>
              </a:rPr>
              <a:t>include: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en-US" sz="1600" dirty="0">
                <a:solidFill>
                  <a:srgbClr val="0070C0"/>
                </a:solidFill>
              </a:rPr>
              <a:t>Algorithms/techniques/software that is mutually beneficial</a:t>
            </a:r>
            <a:endParaRPr lang="en-US" sz="1800" dirty="0">
              <a:solidFill>
                <a:srgbClr val="0070C0"/>
              </a:solidFill>
            </a:endParaRPr>
          </a:p>
          <a:p>
            <a:pPr lvl="2"/>
            <a:r>
              <a:rPr lang="en-US" sz="1600" dirty="0">
                <a:solidFill>
                  <a:srgbClr val="0070C0"/>
                </a:solidFill>
              </a:rPr>
              <a:t>Link derived products (surface, atmosphere) where possible</a:t>
            </a:r>
            <a:endParaRPr lang="en-US" sz="1800" dirty="0">
              <a:solidFill>
                <a:srgbClr val="0070C0"/>
              </a:solidFill>
            </a:endParaRPr>
          </a:p>
          <a:p>
            <a:pPr lvl="2"/>
            <a:r>
              <a:rPr lang="en-US" sz="1600" dirty="0">
                <a:solidFill>
                  <a:srgbClr val="0070C0"/>
                </a:solidFill>
              </a:rPr>
              <a:t>Develop potential products </a:t>
            </a:r>
            <a:r>
              <a:rPr lang="en-US" sz="1600" dirty="0" err="1">
                <a:solidFill>
                  <a:srgbClr val="0070C0"/>
                </a:solidFill>
              </a:rPr>
              <a:t>intercomparisons</a:t>
            </a:r>
            <a:endParaRPr lang="en-US" sz="1800" dirty="0">
              <a:solidFill>
                <a:srgbClr val="0070C0"/>
              </a:solidFill>
            </a:endParaRPr>
          </a:p>
          <a:p>
            <a:pPr lvl="2"/>
            <a:r>
              <a:rPr lang="en-US" sz="1600" dirty="0">
                <a:solidFill>
                  <a:srgbClr val="0070C0"/>
                </a:solidFill>
              </a:rPr>
              <a:t>Engage users, including WFO, National Centers, Proving Grounds, Testbeds</a:t>
            </a:r>
            <a:endParaRPr lang="en-US" sz="1800" dirty="0">
              <a:solidFill>
                <a:srgbClr val="0070C0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Identify </a:t>
            </a:r>
            <a:r>
              <a:rPr lang="en-US" sz="1800" dirty="0" smtClean="0">
                <a:solidFill>
                  <a:schemeClr val="tx1"/>
                </a:solidFill>
              </a:rPr>
              <a:t>newsworthy ‘events’ </a:t>
            </a:r>
            <a:r>
              <a:rPr lang="en-US" sz="1800" dirty="0">
                <a:solidFill>
                  <a:schemeClr val="tx1"/>
                </a:solidFill>
              </a:rPr>
              <a:t>to apply project capabilities </a:t>
            </a:r>
            <a:r>
              <a:rPr lang="en-US" sz="1800" dirty="0" smtClean="0">
                <a:solidFill>
                  <a:schemeClr val="tx1"/>
                </a:solidFill>
              </a:rPr>
              <a:t>&amp; evaluate value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Develop linkages to other initiatives under JPSS &amp; GOES-R PGRR.  Additionally, linkages to NESDIS/STAR and OSPO activities related to operational product monitoring (through JPSS ADP and GOES-R AWG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altLang="en-US" sz="2400" dirty="0" smtClean="0">
                <a:ea typeface="ＭＳ Ｐゴシック" pitchFamily="34" charset="-128"/>
              </a:rPr>
              <a:t>Satellite (sensors) used: </a:t>
            </a:r>
          </a:p>
          <a:p>
            <a:pPr marL="742950" lvl="2" indent="-342900">
              <a:buFont typeface="Comic Sans MS" panose="030F0702030302020204" pitchFamily="66" charset="0"/>
              <a:buChar char="—"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pitchFamily="34" charset="-128"/>
              </a:rPr>
              <a:t>Primary - S-NPP (ATMS, VIIRS; </a:t>
            </a:r>
            <a:r>
              <a:rPr lang="en-US" altLang="en-US" sz="1800" dirty="0" err="1" smtClean="0">
                <a:solidFill>
                  <a:schemeClr val="tx1"/>
                </a:solidFill>
                <a:ea typeface="ＭＳ Ｐゴシック" pitchFamily="34" charset="-128"/>
              </a:rPr>
              <a:t>CrIS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pitchFamily="34" charset="-128"/>
              </a:rPr>
              <a:t>); GCOM (AMSR-2);</a:t>
            </a:r>
          </a:p>
          <a:p>
            <a:pPr marL="742950" lvl="2" indent="-342900">
              <a:buFont typeface="Comic Sans MS" panose="030F0702030302020204" pitchFamily="66" charset="0"/>
              <a:buChar char="—"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pitchFamily="34" charset="-128"/>
              </a:rPr>
              <a:t>Secondary - NOAA POES &amp; </a:t>
            </a:r>
            <a:r>
              <a:rPr lang="en-US" altLang="en-US" sz="1800" dirty="0" err="1" smtClean="0">
                <a:solidFill>
                  <a:schemeClr val="tx1"/>
                </a:solidFill>
                <a:ea typeface="ＭＳ Ｐゴシック" pitchFamily="34" charset="-128"/>
              </a:rPr>
              <a:t>MetOp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pitchFamily="34" charset="-128"/>
              </a:rPr>
              <a:t> (AMSU/MHS; AVHRR); DMSP (SSMIS)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altLang="en-US" sz="2200" dirty="0" smtClean="0">
                <a:ea typeface="ＭＳ Ｐゴシック" pitchFamily="34" charset="-128"/>
              </a:rPr>
              <a:t>We meet “virtually”, approximately every 2 months</a:t>
            </a:r>
          </a:p>
          <a:p>
            <a:pPr marL="742950" lvl="2" indent="-342900">
              <a:buFont typeface="Comic Sans MS" panose="030F0702030302020204" pitchFamily="66" charset="0"/>
              <a:buChar char="—"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pitchFamily="34" charset="-128"/>
              </a:rPr>
              <a:t>Held our kick off meeting on July 21, 2015</a:t>
            </a:r>
          </a:p>
          <a:p>
            <a:pPr marL="742950" lvl="2" indent="-342900">
              <a:buFont typeface="Comic Sans MS" panose="030F0702030302020204" pitchFamily="66" charset="0"/>
              <a:buChar char="—"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pitchFamily="34" charset="-128"/>
              </a:rPr>
              <a:t>Five meetings since then, most recently April 27, 2016</a:t>
            </a: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1143000" y="152400"/>
            <a:ext cx="8077200" cy="735980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ea typeface="ＭＳ Ｐゴシック" pitchFamily="34" charset="-128"/>
              </a:rPr>
              <a:t>Hydrology Initiative Overview &amp; Objectives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3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MIMIC TPW</a:t>
            </a:r>
            <a:endParaRPr lang="en-US" sz="3600" dirty="0"/>
          </a:p>
        </p:txBody>
      </p:sp>
      <p:pic>
        <p:nvPicPr>
          <p:cNvPr id="3" name="Picture 2" descr="mosaic20160105T09000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"/>
          <a:stretch/>
        </p:blipFill>
        <p:spPr>
          <a:xfrm>
            <a:off x="0" y="598164"/>
            <a:ext cx="9144000" cy="4050036"/>
          </a:xfrm>
          <a:prstGeom prst="rect">
            <a:avLst/>
          </a:prstGeom>
        </p:spPr>
      </p:pic>
      <p:pic>
        <p:nvPicPr>
          <p:cNvPr id="4" name="Picture 3" descr="mosaic20160105T1500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t="28773" r="33835" b="24943"/>
          <a:stretch/>
        </p:blipFill>
        <p:spPr>
          <a:xfrm>
            <a:off x="469336" y="4695453"/>
            <a:ext cx="2370065" cy="1970143"/>
          </a:xfrm>
          <a:prstGeom prst="rect">
            <a:avLst/>
          </a:prstGeom>
        </p:spPr>
      </p:pic>
      <p:pic>
        <p:nvPicPr>
          <p:cNvPr id="5" name="Picture 4" descr="mosaic20160105T210000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5" t="29008" r="33179" b="23769"/>
          <a:stretch/>
        </p:blipFill>
        <p:spPr>
          <a:xfrm>
            <a:off x="3383269" y="4695453"/>
            <a:ext cx="2420067" cy="2010147"/>
          </a:xfrm>
          <a:prstGeom prst="rect">
            <a:avLst/>
          </a:prstGeom>
        </p:spPr>
      </p:pic>
      <p:pic>
        <p:nvPicPr>
          <p:cNvPr id="6" name="Picture 5" descr="mosaic20160106T0300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5" t="29478" r="33834" b="23534"/>
          <a:stretch/>
        </p:blipFill>
        <p:spPr>
          <a:xfrm>
            <a:off x="6260536" y="4695453"/>
            <a:ext cx="2350064" cy="2000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10000"/>
            <a:ext cx="56173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2016 Jan 05 0900 UTC: Approach of the atmospheric river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6248400"/>
            <a:ext cx="23564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1500 UTC: Peak rainfall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32842" y="6288404"/>
            <a:ext cx="2257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2100 UTC: Weakening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4600" y="6278403"/>
            <a:ext cx="1736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Jan 06 0300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Forsythe\LPW\Anim_GIF\2016Jan0522_LPW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04800"/>
            <a:ext cx="878662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at.cira.colostate.edu/sport/layered/blended/LPW_color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5638800"/>
            <a:ext cx="39052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6400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 moisture signature at lower layers, small signal above 500 </a:t>
            </a:r>
            <a:r>
              <a:rPr lang="en-US" dirty="0" err="1" smtClean="0"/>
              <a:t>mb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tar.nesdis.noaa.gov/corp/scsb/mspps_backup/GIFs/Snowrate/MOA/backup/moa_snowr_us_2016005_d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tar.nesdis.noaa.gov/corp/scsb/mspps_backup/GIFs/Snowrate/MOA/backup/moa_snowf_us_2016005_d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44958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4"/>
              </a:rPr>
              <a:t>http</a:t>
            </a:r>
            <a:r>
              <a:rPr lang="en-US" u="sng" dirty="0">
                <a:hlinkClick r:id="rId4"/>
              </a:rPr>
              <a:t>://www.star.nesdis.noaa.gov/corp/scsb/mspps_backup/sfr_realtime.html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OAA_SMOPS_Blended_SoilMoisture_20160104_daily_GL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AA_SMOPS_Blended_SoilMoisture_20160105_daily_GL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57200" y="2362200"/>
            <a:ext cx="1676400" cy="12954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2098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Case 2:  East Coast Blizzard of 2016. January 22-23 2016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28600" y="35052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See also:</a:t>
            </a:r>
            <a:endParaRPr lang="en-US" sz="2800" u="sng" dirty="0" smtClean="0">
              <a:hlinkClick r:id="rId2"/>
            </a:endParaRPr>
          </a:p>
          <a:p>
            <a:endParaRPr lang="en-US" sz="2800" u="sng" dirty="0">
              <a:hlinkClick r:id="rId2"/>
            </a:endParaRPr>
          </a:p>
          <a:p>
            <a:r>
              <a:rPr lang="en-US" sz="2800" u="sng" dirty="0" smtClean="0">
                <a:hlinkClick r:id="rId2"/>
              </a:rPr>
              <a:t>http</a:t>
            </a:r>
            <a:r>
              <a:rPr lang="en-US" sz="2800" u="sng" dirty="0">
                <a:hlinkClick r:id="rId2"/>
              </a:rPr>
              <a:t>://www.star.nesdis.noaa.gov/jpss/Blizzard2016.php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535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orsythe\Proj\JPSS_PGRR\Cases\BLENDED_LPW_342_snow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826"/>
            <a:ext cx="9144000" cy="53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676400"/>
            <a:ext cx="266700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Suomi-NPP MIRS </a:t>
            </a:r>
            <a:r>
              <a:rPr lang="en-US" sz="1600" b="1" i="1" dirty="0" smtClean="0"/>
              <a:t>High Resolution </a:t>
            </a:r>
            <a:r>
              <a:rPr lang="en-US" sz="1600" dirty="0" smtClean="0"/>
              <a:t>(~ 15 km) LPW retrievals, from the new Version 11 algorithm running at NESDIS.  Not yet in CIRA blended product (but will be soon…). </a:t>
            </a:r>
            <a:endParaRPr lang="en-US" sz="1600" dirty="0"/>
          </a:p>
        </p:txBody>
      </p:sp>
      <p:pic>
        <p:nvPicPr>
          <p:cNvPr id="1028" name="Picture 4" descr="http://cat.cira.colostate.edu/sport/layered/blended/LPW_color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6108240"/>
            <a:ext cx="39052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069" y="86495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 Coast Snowstorm:  Layered water vapor:  Jan. 23 07 UTC (coastal low was forming at this 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7153" y="76200"/>
            <a:ext cx="882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 Coast Snowstorm:  Layered water vapor Jan 22, 09 UTC to Jan. 23 18 UTC (NOAA-18/19; Metop-A, -B, DMSP F18) using MIRS V8 (old version).  SNPP to be added soon.</a:t>
            </a:r>
            <a:endParaRPr lang="en-US" dirty="0"/>
          </a:p>
        </p:txBody>
      </p:sp>
      <p:pic>
        <p:nvPicPr>
          <p:cNvPr id="1028" name="Picture 4" descr="H:\Forsythe\LPW\Anim_GIF\2016Jan2318_LPW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5" y="891846"/>
            <a:ext cx="8686800" cy="512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at.cira.colostate.edu/sport/layered/blended/LPW_color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6108240"/>
            <a:ext cx="39052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"/>
            <a:ext cx="8073483" cy="70252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Initiative Projects/Participants</a:t>
            </a:r>
            <a:br>
              <a:rPr lang="en-US" b="1" dirty="0" smtClean="0"/>
            </a:br>
            <a:r>
              <a:rPr lang="en-US" sz="2000" i="1" dirty="0" smtClean="0">
                <a:solidFill>
                  <a:srgbClr val="FF0000"/>
                </a:solidFill>
              </a:rPr>
              <a:t>Project details provided in backup slides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838087"/>
              </p:ext>
            </p:extLst>
          </p:nvPr>
        </p:nvGraphicFramePr>
        <p:xfrm>
          <a:off x="152401" y="1177051"/>
          <a:ext cx="8846634" cy="56651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5399"/>
                <a:gridCol w="5943600"/>
                <a:gridCol w="1607635"/>
              </a:tblGrid>
              <a:tr h="408962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Project 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5833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Dave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Gochis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(NCAR)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/>
                        </a:rPr>
                        <a:t>Applying Snow Products from S-NPP JPSS and SNODAS to Seasonal Streamflow Forecasting at the NWS National Water Center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FY16 New Start</a:t>
                      </a:r>
                      <a:endParaRPr lang="en-US" sz="1600" dirty="0"/>
                    </a:p>
                  </a:txBody>
                  <a:tcPr/>
                </a:tc>
              </a:tr>
              <a:tr h="5925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Huan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Meng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(NESDIS/STAR)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Continued expansion, enhancement and evolution of the NESDIS snowfall rate product to support weather forecasting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Continuation</a:t>
                      </a:r>
                      <a:endParaRPr lang="en-US" sz="1600" dirty="0"/>
                    </a:p>
                  </a:txBody>
                  <a:tcPr/>
                </a:tc>
              </a:tr>
              <a:tr h="5717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Pingping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Xie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(NWS/NCEP)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/>
                        </a:rPr>
                        <a:t>Reprocessing of JPSS precipitation and OLR products for improved operational climate applications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Continuation</a:t>
                      </a:r>
                    </a:p>
                    <a:p>
                      <a:r>
                        <a:rPr lang="en-US" sz="1600" dirty="0" smtClean="0"/>
                        <a:t>FY16 New Start?</a:t>
                      </a:r>
                      <a:endParaRPr lang="en-US" sz="1600" dirty="0"/>
                    </a:p>
                  </a:txBody>
                  <a:tcPr/>
                </a:tc>
              </a:tr>
              <a:tr h="490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Isaac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Moradi</a:t>
                      </a: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(UMD/CICS)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Extending AMSU/MHS FCDR's and TCDR's to S-NPP ATMS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FY16 New Start?</a:t>
                      </a:r>
                      <a:endParaRPr lang="en-US" sz="1600" dirty="0"/>
                    </a:p>
                  </a:txBody>
                  <a:tcPr/>
                </a:tc>
              </a:tr>
              <a:tr h="490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John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Forsythe</a:t>
                      </a: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(CSU/CIRA)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Using JPSS Retrievals to Implement a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Multisensor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Synoptic, Layered Water Vapor Product for Forecasters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FY16 New Start</a:t>
                      </a:r>
                    </a:p>
                  </a:txBody>
                  <a:tcPr/>
                </a:tc>
              </a:tr>
              <a:tr h="490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Tony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Wimmers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(UW/CIMSS)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Strengthening TPW visualization in the OCONUS domain with JPSS data products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FY16 New Start</a:t>
                      </a:r>
                      <a:endParaRPr lang="en-US" sz="1600" dirty="0" smtClean="0"/>
                    </a:p>
                  </a:txBody>
                  <a:tcPr/>
                </a:tc>
              </a:tr>
              <a:tr h="7316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Tarendra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Lakhankar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(CUNY/CREST)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Validation and Application of JPSS/GCOM-W Soil Moisture Data Product for operational flood monitoring in Puerto Rico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FY16 New Start</a:t>
                      </a:r>
                      <a:endParaRPr lang="en-US" sz="1600" dirty="0" smtClean="0"/>
                    </a:p>
                  </a:txBody>
                  <a:tcPr/>
                </a:tc>
              </a:tr>
              <a:tr h="4908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Jerry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Zhan</a:t>
                      </a: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(NESDIS/STAR)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Enhance Agricultural Drought Monitoring using NPP/JPSS Land EDRs for NIDIS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Continuation?</a:t>
                      </a:r>
                      <a:endParaRPr lang="en-US" sz="1600" dirty="0"/>
                    </a:p>
                  </a:txBody>
                  <a:tcPr/>
                </a:tc>
              </a:tr>
              <a:tr h="7871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Andi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Walther</a:t>
                      </a:r>
                    </a:p>
                    <a:p>
                      <a:pPr algn="l" fontAlgn="ctr"/>
                      <a:r>
                        <a:rPr lang="en-US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(UM/CIMSS)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Further development of the VIIRS Nighttime Lunar Reflectance-derived Cloud Properties and the Demonstration for their use for Precipitation and Icing Applications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FY16 New Start?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9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Examples of NWS User Engagement</a:t>
            </a:r>
            <a:br>
              <a:rPr lang="en-US" sz="3600" dirty="0" smtClean="0"/>
            </a:br>
            <a:r>
              <a:rPr lang="en-US" sz="1600" b="1" i="1" dirty="0" smtClean="0">
                <a:solidFill>
                  <a:srgbClr val="C00000"/>
                </a:solidFill>
              </a:rPr>
              <a:t>(In some projects, they are the downstream user of products from other projects)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5387266" cy="34290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Layer TPW</a:t>
            </a:r>
          </a:p>
          <a:p>
            <a:pPr lvl="1"/>
            <a:r>
              <a:rPr lang="en-US" sz="1600" dirty="0"/>
              <a:t>WPC, NHC, SPC, OPC, + WFO’s (e.g. Tucson AZ) with data routed via NASA </a:t>
            </a:r>
            <a:r>
              <a:rPr lang="en-US" sz="1600" dirty="0" err="1"/>
              <a:t>SPoRT</a:t>
            </a:r>
            <a:endParaRPr lang="en-US" sz="1600" dirty="0"/>
          </a:p>
          <a:p>
            <a:pPr lvl="1"/>
            <a:r>
              <a:rPr lang="en-US" sz="1600" dirty="0" smtClean="0"/>
              <a:t>Looked at closely during SC floods in Sept.  2015</a:t>
            </a:r>
          </a:p>
          <a:p>
            <a:r>
              <a:rPr lang="en-US" sz="1800" dirty="0" smtClean="0"/>
              <a:t>TPW Visualizations</a:t>
            </a:r>
          </a:p>
          <a:p>
            <a:pPr lvl="1"/>
            <a:r>
              <a:rPr lang="en-US" sz="1600" dirty="0"/>
              <a:t>Honolulu, Anchorage, Key West </a:t>
            </a:r>
            <a:r>
              <a:rPr lang="en-US" sz="1600" dirty="0" smtClean="0"/>
              <a:t>WFOs</a:t>
            </a:r>
          </a:p>
          <a:p>
            <a:r>
              <a:rPr lang="en-US" sz="1800" dirty="0" smtClean="0"/>
              <a:t>Snowfall Rates</a:t>
            </a:r>
          </a:p>
          <a:p>
            <a:pPr lvl="1"/>
            <a:r>
              <a:rPr lang="en-US" sz="1600" dirty="0" smtClean="0"/>
              <a:t>Exploiting DB over CONUS to reduce latency to 30 minutes or less!</a:t>
            </a:r>
          </a:p>
          <a:p>
            <a:pPr lvl="1"/>
            <a:r>
              <a:rPr lang="en-US" sz="1600" dirty="0" smtClean="0"/>
              <a:t>Product </a:t>
            </a:r>
            <a:r>
              <a:rPr lang="en-US" sz="1600" dirty="0"/>
              <a:t>assessment in winter 2015-2016 at six </a:t>
            </a:r>
            <a:r>
              <a:rPr lang="en-US" sz="1600" dirty="0" smtClean="0"/>
              <a:t>WFOs (via NASA/</a:t>
            </a:r>
            <a:r>
              <a:rPr lang="en-US" sz="1600" dirty="0" err="1" smtClean="0"/>
              <a:t>SPoRT</a:t>
            </a:r>
            <a:r>
              <a:rPr lang="en-US" sz="1600" dirty="0" smtClean="0"/>
              <a:t>), </a:t>
            </a:r>
            <a:r>
              <a:rPr lang="en-US" sz="1600" dirty="0"/>
              <a:t>WPC, SPC, SAB</a:t>
            </a:r>
          </a:p>
          <a:p>
            <a:pPr lvl="1"/>
            <a:r>
              <a:rPr lang="en-US" sz="1600" dirty="0"/>
              <a:t>NCEP/CPC, NWC </a:t>
            </a:r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353348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" y="4840286"/>
            <a:ext cx="31210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5148" r="29643"/>
          <a:stretch/>
        </p:blipFill>
        <p:spPr bwMode="auto">
          <a:xfrm>
            <a:off x="6170442" y="3218656"/>
            <a:ext cx="2968379" cy="363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40286"/>
            <a:ext cx="3529082" cy="162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7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Case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Hydrology </a:t>
            </a:r>
            <a:r>
              <a:rPr lang="en-US" sz="2400" dirty="0" smtClean="0">
                <a:sym typeface="Wingdings" panose="05000000000000000000" pitchFamily="2" charset="2"/>
              </a:rPr>
              <a:t> El Nino of 2015-16 good opportunity to examine various products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Note not all of these projects are ripe for this type of study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CIRA hosting FTP site/data depository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Initially start with imagery, but ultimately, data in native resolution with decoders, etc.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List of case studies:</a:t>
            </a:r>
          </a:p>
          <a:p>
            <a:pPr lvl="1"/>
            <a:r>
              <a:rPr lang="en-US" sz="2000" i="1" dirty="0">
                <a:sym typeface="Wingdings" panose="05000000000000000000" pitchFamily="2" charset="2"/>
              </a:rPr>
              <a:t>CA Atmospheric River – January 5, </a:t>
            </a:r>
            <a:r>
              <a:rPr lang="en-US" sz="2000" i="1" dirty="0" smtClean="0">
                <a:sym typeface="Wingdings" panose="05000000000000000000" pitchFamily="2" charset="2"/>
              </a:rPr>
              <a:t>2016 (See Backup)</a:t>
            </a:r>
            <a:endParaRPr lang="en-US" sz="2000" i="1" dirty="0">
              <a:sym typeface="Wingdings" panose="05000000000000000000" pitchFamily="2" charset="2"/>
            </a:endParaRPr>
          </a:p>
          <a:p>
            <a:pPr lvl="1"/>
            <a:r>
              <a:rPr lang="en-US" sz="2000" i="1" dirty="0" smtClean="0">
                <a:sym typeface="Wingdings" panose="05000000000000000000" pitchFamily="2" charset="2"/>
              </a:rPr>
              <a:t>East </a:t>
            </a:r>
            <a:r>
              <a:rPr lang="en-US" sz="2000" i="1" dirty="0">
                <a:sym typeface="Wingdings" panose="05000000000000000000" pitchFamily="2" charset="2"/>
              </a:rPr>
              <a:t>Coast Snowstorm – January 22-23, </a:t>
            </a:r>
            <a:r>
              <a:rPr lang="en-US" sz="2000" i="1" dirty="0" smtClean="0">
                <a:sym typeface="Wingdings" panose="05000000000000000000" pitchFamily="2" charset="2"/>
              </a:rPr>
              <a:t>2016 (See Backup)</a:t>
            </a:r>
            <a:endParaRPr lang="en-US" sz="2000" i="1" dirty="0">
              <a:sym typeface="Wingdings" panose="05000000000000000000" pitchFamily="2" charset="2"/>
            </a:endParaRP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Central </a:t>
            </a:r>
            <a:r>
              <a:rPr lang="en-US" sz="2000" dirty="0">
                <a:sym typeface="Wingdings" panose="05000000000000000000" pitchFamily="2" charset="2"/>
              </a:rPr>
              <a:t>U.S. Flooding – early March 2016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CO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Front Range snowstorm – March 23,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2016 (J. Forsythe) 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Texas Flooding – Late April 2016 (A. </a:t>
            </a:r>
            <a:r>
              <a:rPr lang="en-US" sz="2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Heidinger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)</a:t>
            </a:r>
          </a:p>
          <a:p>
            <a:pPr lvl="1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March 23-24 Front Range Blizzard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81" y="1219200"/>
            <a:ext cx="4267200" cy="35052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Interesting synoptic event “typical” of transition season snowfall in Front Range</a:t>
            </a:r>
          </a:p>
          <a:p>
            <a:pPr lvl="1"/>
            <a:r>
              <a:rPr lang="en-US" sz="2400" dirty="0" smtClean="0"/>
              <a:t>Mesoscale features were “atypical” and lead to forecast “bust”</a:t>
            </a:r>
            <a:endParaRPr lang="en-US" dirty="0" smtClean="0"/>
          </a:p>
          <a:p>
            <a:pPr lvl="1"/>
            <a:r>
              <a:rPr lang="en-US" sz="2400" dirty="0" smtClean="0"/>
              <a:t>Snowfall rates 2-3”/</a:t>
            </a:r>
            <a:r>
              <a:rPr lang="en-US" sz="2400" dirty="0" err="1" smtClean="0"/>
              <a:t>hr</a:t>
            </a:r>
            <a:r>
              <a:rPr lang="en-US" sz="2400" dirty="0" smtClean="0"/>
              <a:t> occurred</a:t>
            </a:r>
          </a:p>
          <a:p>
            <a:pPr lvl="1"/>
            <a:r>
              <a:rPr lang="en-US" sz="2400" dirty="0" smtClean="0"/>
              <a:t>Wetness of snow and strong winds caused extensive power outages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17524" r="30178" b="21881"/>
          <a:stretch/>
        </p:blipFill>
        <p:spPr bwMode="auto">
          <a:xfrm>
            <a:off x="838200" y="4761166"/>
            <a:ext cx="2850962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80" y="4038600"/>
            <a:ext cx="417334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80" y="899897"/>
            <a:ext cx="4173343" cy="312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6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Snowfall Rate Product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8" t="17229" r="38919" b="1913"/>
          <a:stretch/>
        </p:blipFill>
        <p:spPr bwMode="auto">
          <a:xfrm>
            <a:off x="-33292" y="1295623"/>
            <a:ext cx="3386092" cy="533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5400" y="1263134"/>
            <a:ext cx="2121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Diane Cooper/Sheldon </a:t>
            </a:r>
            <a:r>
              <a:rPr lang="en-US" sz="1100" b="1" dirty="0" err="1" smtClean="0">
                <a:solidFill>
                  <a:srgbClr val="C00000"/>
                </a:solidFill>
              </a:rPr>
              <a:t>Kusselson</a:t>
            </a:r>
            <a:endParaRPr lang="en-US" sz="1100" b="1" dirty="0" smtClean="0">
              <a:solidFill>
                <a:srgbClr val="C0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90" y="3791267"/>
            <a:ext cx="2869777" cy="215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10307"/>
            <a:ext cx="2894790" cy="217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75" y="1410307"/>
            <a:ext cx="2894791" cy="217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91269"/>
            <a:ext cx="2869775" cy="21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05200" y="1153924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C00000"/>
                </a:solidFill>
              </a:rPr>
              <a:t>0820 UTC                  23 March 2016                         1345 UTC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5200" y="358140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C00000"/>
                </a:solidFill>
              </a:rPr>
              <a:t>1708 UTC                  23 March 2016                         1947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0890" y="2496234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S-NPP</a:t>
            </a:r>
          </a:p>
          <a:p>
            <a:r>
              <a:rPr lang="en-US" sz="1400" b="1" dirty="0" smtClean="0"/>
              <a:t>ATMS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356490" y="4886980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S-NPP</a:t>
            </a:r>
          </a:p>
          <a:p>
            <a:r>
              <a:rPr lang="en-US" sz="1400" b="1" dirty="0" smtClean="0"/>
              <a:t>ATMS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432690" y="2514600"/>
            <a:ext cx="54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N18</a:t>
            </a:r>
          </a:p>
          <a:p>
            <a:r>
              <a:rPr lang="en-US" sz="1400" b="1" dirty="0" smtClean="0"/>
              <a:t>MHS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62600" y="4886980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MOB</a:t>
            </a:r>
          </a:p>
          <a:p>
            <a:r>
              <a:rPr lang="en-US" sz="1400" b="1" dirty="0" smtClean="0"/>
              <a:t>MHS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119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Vapor Products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9 - 13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2016 NOAA Satellite PGUR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D23C9-1D6B-424E-8577-87473D1E618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598621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036" y="3352800"/>
            <a:ext cx="2969964" cy="104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4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3025</Words>
  <Application>Microsoft Office PowerPoint</Application>
  <PresentationFormat>On-screen Show (4:3)</PresentationFormat>
  <Paragraphs>471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Activities of the Hydrology Initiative of the  JPSS PGRR Program</vt:lpstr>
      <vt:lpstr>Hydrology – Very Diverse!</vt:lpstr>
      <vt:lpstr>Hydrology Initiative Overview &amp; Objectives</vt:lpstr>
      <vt:lpstr>Initiative Projects/Participants Project details provided in backup slides</vt:lpstr>
      <vt:lpstr>Examples of NWS User Engagement (In some projects, they are the downstream user of products from other projects)</vt:lpstr>
      <vt:lpstr>Collaborative Case Studies</vt:lpstr>
      <vt:lpstr>March 23-24 Front Range Blizzard</vt:lpstr>
      <vt:lpstr>Snowfall Rate Product</vt:lpstr>
      <vt:lpstr>Water Vapor Products</vt:lpstr>
      <vt:lpstr>Summary and Take Away Points</vt:lpstr>
      <vt:lpstr>Backup Slides</vt:lpstr>
      <vt:lpstr>S-NPP/JPSS and SNODAS Applications to the National Water Model NCAR (Gochis) – NWC (Cosgrove) NOAA CREST (Romanov) – NCEP (Ek)</vt:lpstr>
      <vt:lpstr>Project Status/Update </vt:lpstr>
      <vt:lpstr>Continued Expansion, Enhancement and Evolution of the NESDIS Snowfall Rate Product to Support Weather Forecasting H. Meng, J. Dong, C. Kongoli, R. Ferraro, B. Yan, S. Rudlosky, B. Zavodsky</vt:lpstr>
      <vt:lpstr>Project Status/Update </vt:lpstr>
      <vt:lpstr>Infusing JPSS PMW Retrievals to CMORPH Precipitation Estimates for Improved Weather, Climate, and Water Applications P. Xie, R. Joyce, S. Wu and collaborators</vt:lpstr>
      <vt:lpstr>Project Status/Update </vt:lpstr>
      <vt:lpstr>Using JPSS Retrievals to Implement a Multisensor,  Synoptic, Layered Water Vapor Product for Forecasters  John Forsythe, Andy Jones, Stan Kidder, Dan Bikos, Ed Szoke Cooperative Institute for Research in Atmosphere (CIRA),Colorado State University</vt:lpstr>
      <vt:lpstr>Project Status/Update </vt:lpstr>
      <vt:lpstr>Strengthening TPW visualization in the OCONUS domain with JPSS data products  Tony Wimmers, Chris Velden, Jordan Gerth, Bill Ward, Carven Scott, Kennard Kasper, Xiwu Zhan</vt:lpstr>
      <vt:lpstr>Project Status/Update </vt:lpstr>
      <vt:lpstr>Validation and Application of JPSS/GCOM-W Soil Moisture Data Product for operational flood monitoring in Puerto Rico Tarendra Lakhankar, Jonathan Munoz, Reza Khanbilvardi, and Nir Krakauer Xiwu Zhan, Jorge Rivera-Santos, and Reggina Cabrera (Collaborators)</vt:lpstr>
      <vt:lpstr>Project Status/Update </vt:lpstr>
      <vt:lpstr>Enhance Agricultural Drought Monitoring Using SNPP/JPSS Land EDRs for NIDIS  X. Zhan, C. Hain, J. Yin, J. Liu, L. Fang, M. Ek, J. Huang, M. Anderson, M. Svoboda</vt:lpstr>
      <vt:lpstr>Project Status/Update </vt:lpstr>
      <vt:lpstr>Hydrologic Applications of the VIIRS Cloud Products Andi Walther, Andrew Heidinger and Samantha Tushaus</vt:lpstr>
      <vt:lpstr>Project Status/Update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 Ferraro</dc:creator>
  <cp:lastModifiedBy>Ralph Ferraro</cp:lastModifiedBy>
  <cp:revision>49</cp:revision>
  <cp:lastPrinted>2016-05-11T13:17:37Z</cp:lastPrinted>
  <dcterms:created xsi:type="dcterms:W3CDTF">2016-05-03T14:26:54Z</dcterms:created>
  <dcterms:modified xsi:type="dcterms:W3CDTF">2016-05-11T13:17:45Z</dcterms:modified>
</cp:coreProperties>
</file>